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738" r:id="rId3"/>
    <p:sldMasterId id="2147483748" r:id="rId4"/>
    <p:sldMasterId id="2147483770" r:id="rId5"/>
    <p:sldMasterId id="2147483792" r:id="rId6"/>
    <p:sldMasterId id="2147483795" r:id="rId7"/>
  </p:sldMasterIdLst>
  <p:notesMasterIdLst>
    <p:notesMasterId r:id="rId30"/>
  </p:notesMasterIdLst>
  <p:sldIdLst>
    <p:sldId id="272" r:id="rId8"/>
    <p:sldId id="273" r:id="rId9"/>
    <p:sldId id="274" r:id="rId10"/>
    <p:sldId id="278" r:id="rId11"/>
    <p:sldId id="279" r:id="rId12"/>
    <p:sldId id="283" r:id="rId13"/>
    <p:sldId id="276" r:id="rId14"/>
    <p:sldId id="275" r:id="rId15"/>
    <p:sldId id="271" r:id="rId16"/>
    <p:sldId id="257" r:id="rId17"/>
    <p:sldId id="268" r:id="rId18"/>
    <p:sldId id="259" r:id="rId19"/>
    <p:sldId id="270" r:id="rId20"/>
    <p:sldId id="280" r:id="rId21"/>
    <p:sldId id="282" r:id="rId22"/>
    <p:sldId id="262" r:id="rId23"/>
    <p:sldId id="261" r:id="rId24"/>
    <p:sldId id="263" r:id="rId25"/>
    <p:sldId id="264" r:id="rId26"/>
    <p:sldId id="265" r:id="rId27"/>
    <p:sldId id="266" r:id="rId28"/>
    <p:sldId id="267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20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Expenditures [k€]</c:v>
                </c:pt>
              </c:strCache>
            </c:strRef>
          </c:tx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30</c:v>
                </c:pt>
                <c:pt idx="1">
                  <c:v>130</c:v>
                </c:pt>
                <c:pt idx="2">
                  <c:v>450</c:v>
                </c:pt>
                <c:pt idx="3">
                  <c:v>890</c:v>
                </c:pt>
                <c:pt idx="4">
                  <c:v>1515</c:v>
                </c:pt>
                <c:pt idx="5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61-4477-825B-CE591A708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93024"/>
        <c:axId val="38194560"/>
      </c:barChart>
      <c:catAx>
        <c:axId val="3819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38194560"/>
        <c:crosses val="autoZero"/>
        <c:auto val="1"/>
        <c:lblAlgn val="ctr"/>
        <c:lblOffset val="100"/>
        <c:noMultiLvlLbl val="0"/>
      </c:catAx>
      <c:valAx>
        <c:axId val="3819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381930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7.033995757431992E-2"/>
                  <c:y val="1.332953745880087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1749636682399067E-2"/>
                  <c:y val="-3.14965003888456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800"/>
                      <a:t>Korea
</a:t>
                    </a:r>
                    <a:r>
                      <a:rPr lang="en-US" sz="1800" smtClean="0"/>
                      <a:t>0,4%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276976502143551E-2"/>
                  <c:y val="-8.71333852973639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'percentage country'!$A$1:$A$11</c:f>
              <c:strCache>
                <c:ptCount val="11"/>
                <c:pt idx="0">
                  <c:v>China</c:v>
                </c:pt>
                <c:pt idx="1">
                  <c:v>Czech Republic</c:v>
                </c:pt>
                <c:pt idx="2">
                  <c:v>France</c:v>
                </c:pt>
                <c:pt idx="3">
                  <c:v>Germany</c:v>
                </c:pt>
                <c:pt idx="4">
                  <c:v>Hungary</c:v>
                </c:pt>
                <c:pt idx="5">
                  <c:v>India</c:v>
                </c:pt>
                <c:pt idx="6">
                  <c:v>Korea</c:v>
                </c:pt>
                <c:pt idx="7">
                  <c:v>Poland</c:v>
                </c:pt>
                <c:pt idx="8">
                  <c:v>Romania</c:v>
                </c:pt>
                <c:pt idx="9">
                  <c:v>Russia</c:v>
                </c:pt>
                <c:pt idx="10">
                  <c:v>Ukraine</c:v>
                </c:pt>
              </c:strCache>
            </c:strRef>
          </c:cat>
          <c:val>
            <c:numRef>
              <c:f>'percentage country'!$B$1:$B$11</c:f>
              <c:numCache>
                <c:formatCode>0.0</c:formatCode>
                <c:ptCount val="11"/>
                <c:pt idx="0">
                  <c:v>7.45</c:v>
                </c:pt>
                <c:pt idx="1">
                  <c:v>1.96</c:v>
                </c:pt>
                <c:pt idx="2">
                  <c:v>2.35</c:v>
                </c:pt>
                <c:pt idx="3">
                  <c:v>33.729999999999997</c:v>
                </c:pt>
                <c:pt idx="4">
                  <c:v>1.18</c:v>
                </c:pt>
                <c:pt idx="5">
                  <c:v>14.51</c:v>
                </c:pt>
                <c:pt idx="6">
                  <c:v>0.39</c:v>
                </c:pt>
                <c:pt idx="7">
                  <c:v>9.8000000000000007</c:v>
                </c:pt>
                <c:pt idx="8">
                  <c:v>4.71</c:v>
                </c:pt>
                <c:pt idx="9">
                  <c:v>21.18</c:v>
                </c:pt>
                <c:pt idx="10">
                  <c:v>2.75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AB1C0-9330-4BB6-8475-5765F135EEA1}" type="datetimeFigureOut">
              <a:rPr lang="de-DE" smtClean="0"/>
              <a:t>26.11.2018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360CF-8456-452B-A107-FCA81DDD7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28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3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2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9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1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2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2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2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8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027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873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192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16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78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698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532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2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2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4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99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91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2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2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5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48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6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4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25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36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60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13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76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73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3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0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67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01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04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73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48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22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05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7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3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16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24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3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89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air-mesh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60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769100" y="6552643"/>
            <a:ext cx="1179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>
                <a:solidFill>
                  <a:prstClr val="black"/>
                </a:solidFill>
              </a:rPr>
              <a:t>27 April 2018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>
                <a:solidFill>
                  <a:prstClr val="black"/>
                </a:solidFill>
              </a:rPr>
              <a:t>FAIR Status, P. Giubellino, 8th RRBs, 26 Nov 2018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40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6604000" y="6552643"/>
            <a:ext cx="1344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>
                <a:solidFill>
                  <a:prstClr val="black"/>
                </a:solidFill>
              </a:rPr>
              <a:t>27 April 2018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>
                <a:solidFill>
                  <a:prstClr val="black"/>
                </a:solidFill>
              </a:rPr>
              <a:t>FAIR Status, P. Giubellino, 8th RRBs, 26 Nov 2018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00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6502400" y="6552643"/>
            <a:ext cx="144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>
                <a:solidFill>
                  <a:prstClr val="black"/>
                </a:solidFill>
              </a:rPr>
              <a:t>27 April 2018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>
                <a:solidFill>
                  <a:prstClr val="black"/>
                </a:solidFill>
              </a:rPr>
              <a:t>FAIR Status, P. Giubellino, 8th RRBs, 26 Nov 2018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26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E7B713D-3F16-EE46-9418-B6BCC4E048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125CBDDA-5CCF-8748-8988-9DC6C8981774}" type="slidenum">
              <a:rPr lang="de-DE" smtClean="0"/>
              <a:pPr defTabSz="457200"/>
              <a:t>‹Nr.›</a:t>
            </a:fld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F57AB5-74CE-0C43-BBB0-F805A57B36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457200"/>
            <a:r>
              <a:rPr lang="de-DE"/>
              <a:t>27 April 2018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E9A0F0-6889-B042-A702-5D4C11A427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457200"/>
            <a:r>
              <a:rPr lang="de-DE"/>
              <a:t>FAIR Status, P. Giubellino, 8th RRBs, 26 Nov 2018 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C380494F-0E2E-4645-86CF-04D08B638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9210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196752"/>
            <a:ext cx="4281519" cy="5089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 April 2018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FAIR Status, P. Giubellino, 8th RRBs, 26 Nov 2018 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56772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3589857" y="6561673"/>
            <a:ext cx="3515794" cy="296328"/>
          </a:xfrm>
        </p:spPr>
        <p:txBody>
          <a:bodyPr/>
          <a:lstStyle/>
          <a:p>
            <a:pPr algn="l"/>
            <a:r>
              <a:rPr lang="de-DE"/>
              <a:t>FAIR Status, P. Giubellino, 8th RRBs, 26 Nov 2018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12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15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FAIR Status, P. Giubellino, 8th RRBs, 26 Nov 2018 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536F-118C-48DF-B346-38E5E90C7A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668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283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87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31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383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70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75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130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73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9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4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96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233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02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601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97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541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59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17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408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0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50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678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325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40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91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031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543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46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04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402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6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20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95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638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544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015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941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528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471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174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176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7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151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657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807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952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16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0"/>
            <a:ext cx="7732107" cy="692150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4925" y="6597650"/>
            <a:ext cx="3096915" cy="26035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000000"/>
                </a:solidFill>
              </a:rPr>
              <a:t>N.Herrmann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26795" y="6596063"/>
            <a:ext cx="4275475" cy="2619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</a:rPr>
              <a:t>6th FAIR/GSI Joint Scientific Council, Darmstadt, Nov.8, 2018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027988" y="6596063"/>
            <a:ext cx="1008062" cy="2174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D1B2B-A9C5-490E-B396-B442927CC4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18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96851" y="968376"/>
            <a:ext cx="8691563" cy="548212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N.Herrmann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726795" y="6596063"/>
            <a:ext cx="3960440" cy="261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6th FAIR/GSI Joint Scientific Council, Darmstadt, Nov.8, 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4"/>
          <p:cNvSpPr txBox="1">
            <a:spLocks/>
          </p:cNvSpPr>
          <p:nvPr userDrawn="1"/>
        </p:nvSpPr>
        <p:spPr bwMode="auto">
          <a:xfrm>
            <a:off x="7992380" y="6596063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3D1B2B-A9C5-490E-B396-B442927CC4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607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102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314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180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1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381328"/>
            <a:ext cx="41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81328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381328"/>
            <a:ext cx="41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81328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2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309816"/>
            <a:ext cx="8387802" cy="5193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defTabSz="457200"/>
            <a:fld id="{125CBDDA-5CCF-8748-8988-9DC6C8981774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defRPr/>
            </a:pPr>
            <a:r>
              <a:rPr lang="de-DE" sz="1000" dirty="0">
                <a:solidFill>
                  <a:srgbClr val="333333"/>
                </a:solidFill>
                <a:latin typeface="Calibri"/>
                <a:cs typeface="Calibri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426201" y="6552643"/>
            <a:ext cx="152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defTabSz="457200"/>
            <a:r>
              <a:rPr lang="de-DE"/>
              <a:t>27 April 2018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463801" y="6560611"/>
            <a:ext cx="39624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algn="l" defTabSz="457200"/>
            <a:r>
              <a:rPr lang="de-DE"/>
              <a:t>FAIR Status, P. Giubellino, 8th RRBs, 26 Nov 2018 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7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381328"/>
            <a:ext cx="41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81328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381328"/>
            <a:ext cx="41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81328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8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792163"/>
          </a:xfrm>
          <a:prstGeom prst="rect">
            <a:avLst/>
          </a:prstGeom>
          <a:solidFill>
            <a:srgbClr val="0033CC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de-DE">
              <a:solidFill>
                <a:srgbClr val="566ABE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04714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97650"/>
            <a:ext cx="300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</a:rPr>
              <a:t>N.Herrmann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6795" y="6596063"/>
            <a:ext cx="4275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6th FAIR/GSI Joint Scientific Council, Darmstadt, Nov.8, 2018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96063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6A2FF-3747-482E-814E-E2B02659E54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-56590"/>
            <a:ext cx="611187" cy="82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77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7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7938" y="0"/>
            <a:ext cx="9171938" cy="1470025"/>
          </a:xfrm>
          <a:solidFill>
            <a:srgbClr val="92D050"/>
          </a:solidFill>
        </p:spPr>
        <p:txBody>
          <a:bodyPr/>
          <a:lstStyle/>
          <a:p>
            <a:r>
              <a:rPr lang="en-US" dirty="0"/>
              <a:t>Construction </a:t>
            </a:r>
            <a:r>
              <a:rPr lang="en-US" dirty="0" smtClean="0"/>
              <a:t>MoU</a:t>
            </a:r>
            <a:br>
              <a:rPr lang="en-US" dirty="0" smtClean="0"/>
            </a:br>
            <a:r>
              <a:rPr lang="en-US" sz="3200" dirty="0" smtClean="0"/>
              <a:t>of CBM Collaboration</a:t>
            </a:r>
            <a:endParaRPr lang="en-US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688832" cy="21846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CBM Resource Review Board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November 2018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Report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CBM Resource Coordinator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Jürgen Eschke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-6627" y="1341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de-DE" dirty="0" smtClean="0"/>
              <a:t>CBM Common Fund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51520" y="1340767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CBM collaboration decided to implement a Common Fund for covering  the investment costs of the CBM cave infrastructure (PSP code 1.1.1.10) of about </a:t>
            </a:r>
            <a:r>
              <a:rPr lang="en-US" b="1" dirty="0" smtClean="0">
                <a:solidFill>
                  <a:prstClr val="black"/>
                </a:solidFill>
              </a:rPr>
              <a:t>3,3 </a:t>
            </a:r>
            <a:r>
              <a:rPr lang="en-US" b="1" dirty="0">
                <a:solidFill>
                  <a:prstClr val="black"/>
                </a:solidFill>
              </a:rPr>
              <a:t>M</a:t>
            </a:r>
            <a:r>
              <a:rPr lang="en-US" b="1" dirty="0" smtClean="0">
                <a:solidFill>
                  <a:prstClr val="black"/>
                </a:solidFill>
              </a:rPr>
              <a:t>€ (2018 prices). </a:t>
            </a:r>
            <a:endParaRPr lang="en-US" b="1" dirty="0">
              <a:solidFill>
                <a:prstClr val="black"/>
              </a:solidFill>
            </a:endParaRPr>
          </a:p>
          <a:p>
            <a:endParaRPr lang="en-GB" b="1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prstClr val="black"/>
                </a:solidFill>
              </a:rPr>
              <a:t>Decision of the CBM Collaboration Board (Sept. 2017):</a:t>
            </a:r>
          </a:p>
          <a:p>
            <a:endParaRPr lang="en-GB" b="1" dirty="0">
              <a:solidFill>
                <a:prstClr val="black"/>
              </a:solidFill>
            </a:endParaRPr>
          </a:p>
          <a:p>
            <a:r>
              <a:rPr lang="en-GB" i="1" dirty="0">
                <a:solidFill>
                  <a:prstClr val="black"/>
                </a:solidFill>
              </a:rPr>
              <a:t>„The CB sees the urgent need to collect the following amounts per member institute per PhD holder in the following years for covering the investment costs of the cave infrastructure:</a:t>
            </a: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en-GB" i="1" dirty="0">
                <a:solidFill>
                  <a:prstClr val="black"/>
                </a:solidFill>
              </a:rPr>
              <a:t>2018 –   500 Euro</a:t>
            </a:r>
            <a:endParaRPr lang="de-DE" dirty="0">
              <a:solidFill>
                <a:prstClr val="black"/>
              </a:solidFill>
            </a:endParaRPr>
          </a:p>
          <a:p>
            <a:r>
              <a:rPr lang="en-GB" i="1" dirty="0">
                <a:solidFill>
                  <a:prstClr val="black"/>
                </a:solidFill>
              </a:rPr>
              <a:t>2019 – 2000 Euro</a:t>
            </a:r>
            <a:endParaRPr lang="de-DE" dirty="0">
              <a:solidFill>
                <a:prstClr val="black"/>
              </a:solidFill>
            </a:endParaRPr>
          </a:p>
          <a:p>
            <a:r>
              <a:rPr lang="en-GB" i="1" dirty="0">
                <a:solidFill>
                  <a:prstClr val="black"/>
                </a:solidFill>
              </a:rPr>
              <a:t>2020 – 3500 Euro</a:t>
            </a:r>
            <a:endParaRPr lang="de-DE" dirty="0">
              <a:solidFill>
                <a:prstClr val="black"/>
              </a:solidFill>
            </a:endParaRPr>
          </a:p>
          <a:p>
            <a:r>
              <a:rPr lang="en-GB" i="1" dirty="0">
                <a:solidFill>
                  <a:prstClr val="black"/>
                </a:solidFill>
              </a:rPr>
              <a:t>2021 – 4500 Euro</a:t>
            </a:r>
            <a:endParaRPr lang="de-DE" dirty="0">
              <a:solidFill>
                <a:prstClr val="black"/>
              </a:solidFill>
            </a:endParaRPr>
          </a:p>
          <a:p>
            <a:r>
              <a:rPr lang="en-GB" i="1" dirty="0">
                <a:solidFill>
                  <a:prstClr val="black"/>
                </a:solidFill>
              </a:rPr>
              <a:t>2022 –   500 Euro</a:t>
            </a: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en-GB" i="1" dirty="0">
                <a:solidFill>
                  <a:prstClr val="black"/>
                </a:solidFill>
              </a:rPr>
              <a:t>The capability of the CBM member institutes to contribute with these annual payments depends on the support of the corresponding national funding agencies.</a:t>
            </a:r>
            <a:endParaRPr lang="de-DE" dirty="0">
              <a:solidFill>
                <a:prstClr val="black"/>
              </a:solidFill>
            </a:endParaRPr>
          </a:p>
          <a:p>
            <a:r>
              <a:rPr lang="en-GB" i="1" dirty="0">
                <a:solidFill>
                  <a:prstClr val="black"/>
                </a:solidFill>
              </a:rPr>
              <a:t>The CBM CB therefore urges the FAIR management to ask the funding agencies at the next RRB meeting to implement common funds for the FAIR experiments.”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628800"/>
            <a:ext cx="9144000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800" b="1" u="sng" dirty="0">
                <a:latin typeface="Arial"/>
                <a:ea typeface="Times New Roman"/>
              </a:rPr>
              <a:t>Procedure for </a:t>
            </a:r>
            <a:r>
              <a:rPr lang="en-GB" sz="2800" b="1" u="sng" dirty="0" smtClean="0">
                <a:latin typeface="Arial"/>
                <a:ea typeface="Times New Roman"/>
              </a:rPr>
              <a:t>Common </a:t>
            </a:r>
            <a:r>
              <a:rPr lang="en-GB" sz="2800" b="1" u="sng" dirty="0">
                <a:latin typeface="Arial"/>
                <a:ea typeface="Times New Roman"/>
              </a:rPr>
              <a:t>Fund</a:t>
            </a:r>
            <a:endParaRPr lang="de-DE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GB" sz="2400" dirty="0">
                <a:latin typeface="Arial"/>
                <a:ea typeface="Times New Roman"/>
              </a:rPr>
              <a:t> </a:t>
            </a:r>
            <a:endParaRPr lang="de-DE" sz="2800" dirty="0">
              <a:latin typeface="Times New Roman"/>
              <a:ea typeface="Times New Roman"/>
            </a:endParaRPr>
          </a:p>
          <a:p>
            <a:pPr algn="just">
              <a:lnSpc>
                <a:spcPts val="2300"/>
              </a:lnSpc>
              <a:spcAft>
                <a:spcPts val="1200"/>
              </a:spcAft>
            </a:pPr>
            <a:r>
              <a:rPr lang="en-GB" dirty="0">
                <a:latin typeface="Arial"/>
                <a:ea typeface="Arial"/>
              </a:rPr>
              <a:t>It is planned to cover the investment costs of the CBM cave infrastructure (PSP code 1.1.1.10) of about 3,3 M€ </a:t>
            </a:r>
            <a:r>
              <a:rPr lang="en-GB" dirty="0" smtClean="0">
                <a:latin typeface="Arial"/>
                <a:ea typeface="Arial"/>
              </a:rPr>
              <a:t>(2018 prices) by </a:t>
            </a:r>
            <a:r>
              <a:rPr lang="en-GB" dirty="0">
                <a:latin typeface="Arial"/>
                <a:ea typeface="Arial"/>
              </a:rPr>
              <a:t>the Common Fund.</a:t>
            </a:r>
            <a:endParaRPr lang="de-DE" sz="2800" dirty="0">
              <a:latin typeface="Times New Roman"/>
              <a:ea typeface="Times New Roman"/>
            </a:endParaRPr>
          </a:p>
          <a:p>
            <a:pPr algn="just">
              <a:lnSpc>
                <a:spcPts val="2300"/>
              </a:lnSpc>
              <a:spcAft>
                <a:spcPts val="1200"/>
              </a:spcAft>
            </a:pPr>
            <a:r>
              <a:rPr lang="en-GB" dirty="0" smtClean="0">
                <a:latin typeface="Arial"/>
                <a:ea typeface="Arial"/>
              </a:rPr>
              <a:t>The </a:t>
            </a:r>
            <a:r>
              <a:rPr lang="en-GB" dirty="0">
                <a:latin typeface="Arial"/>
                <a:ea typeface="Arial"/>
              </a:rPr>
              <a:t>CBM collaboration has decided to implement a Common Fund. </a:t>
            </a:r>
            <a:r>
              <a:rPr lang="en-GB" b="1" dirty="0">
                <a:solidFill>
                  <a:srgbClr val="FF0000"/>
                </a:solidFill>
                <a:latin typeface="Arial"/>
                <a:ea typeface="Arial"/>
              </a:rPr>
              <a:t>Each full member institute shall contribute according to the number of PhD holders working for CBM.</a:t>
            </a:r>
            <a:r>
              <a:rPr lang="en-GB" dirty="0">
                <a:latin typeface="Arial"/>
                <a:ea typeface="Arial"/>
              </a:rPr>
              <a:t> The annual due amounts per institute </a:t>
            </a:r>
            <a:r>
              <a:rPr lang="en-GB" dirty="0" smtClean="0">
                <a:latin typeface="Arial"/>
                <a:ea typeface="Arial"/>
              </a:rPr>
              <a:t>have </a:t>
            </a:r>
            <a:r>
              <a:rPr lang="en-GB" dirty="0">
                <a:latin typeface="Arial"/>
                <a:ea typeface="Arial"/>
              </a:rPr>
              <a:t>been defined such that the required expenditures for the cave </a:t>
            </a:r>
            <a:r>
              <a:rPr lang="en-GB" dirty="0" smtClean="0">
                <a:latin typeface="Arial"/>
                <a:ea typeface="Arial"/>
              </a:rPr>
              <a:t>infrastructure are </a:t>
            </a:r>
            <a:r>
              <a:rPr lang="en-GB" dirty="0">
                <a:latin typeface="Arial"/>
                <a:ea typeface="Arial"/>
              </a:rPr>
              <a:t>covered.</a:t>
            </a:r>
            <a:endParaRPr lang="de-DE" sz="2800" dirty="0">
              <a:latin typeface="Times New Roman"/>
              <a:ea typeface="Times New Roman"/>
            </a:endParaRPr>
          </a:p>
          <a:p>
            <a:pPr algn="just">
              <a:lnSpc>
                <a:spcPts val="2300"/>
              </a:lnSpc>
              <a:spcAft>
                <a:spcPts val="1200"/>
              </a:spcAft>
            </a:pPr>
            <a:r>
              <a:rPr lang="en-GB" dirty="0">
                <a:latin typeface="Arial"/>
                <a:ea typeface="Arial"/>
              </a:rPr>
              <a:t>The implementation of the CBM Common Fund depends on the support of the national funding agencies from the corresponding country. </a:t>
            </a:r>
            <a:endParaRPr lang="de-DE" sz="2800" dirty="0">
              <a:latin typeface="Times New Roman"/>
              <a:ea typeface="Times New Roman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-6627" y="1341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de-DE" dirty="0" smtClean="0"/>
              <a:t>CBM Common Fund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3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369912" cy="365125"/>
          </a:xfrm>
        </p:spPr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1759035"/>
            <a:ext cx="24531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Breakdown of the suggested annual contributions to the CBM Common Fund for the</a:t>
            </a:r>
            <a:endParaRPr lang="de-DE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prstClr val="black"/>
                </a:solidFill>
              </a:rPr>
              <a:t>member institutes of the CBM collaboration (CBM data base </a:t>
            </a:r>
            <a:r>
              <a:rPr lang="en-GB" b="1" dirty="0" smtClean="0">
                <a:solidFill>
                  <a:prstClr val="black"/>
                </a:solidFill>
              </a:rPr>
              <a:t>25</a:t>
            </a:r>
            <a:r>
              <a:rPr lang="en-GB" b="1" baseline="30000" dirty="0" smtClean="0">
                <a:solidFill>
                  <a:prstClr val="black"/>
                </a:solidFill>
              </a:rPr>
              <a:t>th</a:t>
            </a:r>
            <a:r>
              <a:rPr lang="en-GB" b="1" dirty="0" smtClean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September </a:t>
            </a:r>
            <a:r>
              <a:rPr lang="en-GB" b="1" dirty="0" smtClean="0">
                <a:solidFill>
                  <a:prstClr val="black"/>
                </a:solidFill>
              </a:rPr>
              <a:t>2018):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0" name="Grafik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068"/>
            <a:ext cx="6516216" cy="68439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9294" y="0"/>
            <a:ext cx="2608490" cy="69135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de-DE" sz="2800" dirty="0" smtClean="0"/>
              <a:t>CBM Common Fund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422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692696"/>
            <a:ext cx="9113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Breakdown of the suggested annual contributions to the CBM Common Fund for the</a:t>
            </a:r>
            <a:endParaRPr lang="de-DE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prstClr val="black"/>
                </a:solidFill>
              </a:rPr>
              <a:t>member institutes of the CBM collaboration (CBM data base </a:t>
            </a:r>
            <a:r>
              <a:rPr lang="en-GB" b="1" dirty="0" smtClean="0">
                <a:solidFill>
                  <a:prstClr val="black"/>
                </a:solidFill>
              </a:rPr>
              <a:t>25</a:t>
            </a:r>
            <a:r>
              <a:rPr lang="en-GB" b="1" baseline="30000" dirty="0" smtClean="0">
                <a:solidFill>
                  <a:prstClr val="black"/>
                </a:solidFill>
              </a:rPr>
              <a:t>th</a:t>
            </a:r>
            <a:r>
              <a:rPr lang="en-GB" b="1" dirty="0" smtClean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September </a:t>
            </a:r>
            <a:r>
              <a:rPr lang="en-GB" b="1" dirty="0" smtClean="0">
                <a:solidFill>
                  <a:prstClr val="black"/>
                </a:solidFill>
              </a:rPr>
              <a:t>2018):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917660"/>
              </p:ext>
            </p:extLst>
          </p:nvPr>
        </p:nvGraphicFramePr>
        <p:xfrm>
          <a:off x="0" y="1628800"/>
          <a:ext cx="58681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83554"/>
              </p:ext>
            </p:extLst>
          </p:nvPr>
        </p:nvGraphicFramePr>
        <p:xfrm>
          <a:off x="6012160" y="1628800"/>
          <a:ext cx="2880320" cy="4417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851"/>
                <a:gridCol w="1767469"/>
              </a:tblGrid>
              <a:tr h="327834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r>
                        <a:rPr lang="de-DE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[k€]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957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957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Czech </a:t>
                      </a:r>
                      <a:r>
                        <a:rPr lang="de-DE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957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957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1100,8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957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957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473,6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957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957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957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153,6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957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691,2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957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Ukraine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7957"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158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3264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-6627" y="1341"/>
            <a:ext cx="9144000" cy="69135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de-DE" sz="2800" dirty="0" smtClean="0"/>
              <a:t>CBM Common Fund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879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988840"/>
            <a:ext cx="91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Collaboration will start to collect money for Common Fund asap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Finalization of draft of CBM construction MoU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Start of signing of </a:t>
            </a:r>
            <a:r>
              <a:rPr lang="en-GB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CMoU</a:t>
            </a: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intended for end 2019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GB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-30209" y="-13031"/>
            <a:ext cx="9174207" cy="11377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Next Steps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nger\AppData\Local\Microsoft\Windows\Temporary Internet Files\Content.Outlook\JE4H31NI\CBM_Detektor_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37412"/>
            <a:ext cx="13609512" cy="68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876256" y="620688"/>
            <a:ext cx="1911854" cy="461665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Time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Flight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59613" y="4965848"/>
            <a:ext cx="1383649" cy="1200329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2060"/>
                </a:solidFill>
              </a:rPr>
              <a:t>Projectile</a:t>
            </a:r>
            <a:endParaRPr lang="de-DE" sz="2400" dirty="0" smtClean="0">
              <a:solidFill>
                <a:srgbClr val="002060"/>
              </a:solidFill>
            </a:endParaRPr>
          </a:p>
          <a:p>
            <a:r>
              <a:rPr lang="de-DE" sz="2400" dirty="0" err="1" smtClean="0">
                <a:solidFill>
                  <a:srgbClr val="002060"/>
                </a:solidFill>
              </a:rPr>
              <a:t>Spectator</a:t>
            </a:r>
            <a:endParaRPr lang="de-DE" sz="2400" dirty="0" smtClean="0">
              <a:solidFill>
                <a:srgbClr val="002060"/>
              </a:solidFill>
            </a:endParaRPr>
          </a:p>
          <a:p>
            <a:r>
              <a:rPr lang="de-DE" sz="2400" dirty="0" err="1" smtClean="0">
                <a:solidFill>
                  <a:srgbClr val="002060"/>
                </a:solidFill>
              </a:rPr>
              <a:t>Detector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50175" y="4581128"/>
            <a:ext cx="3320140" cy="46166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DAQ/FLES 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HPC cluster </a:t>
            </a:r>
            <a:endParaRPr lang="en-US" sz="24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010245" y="1955741"/>
            <a:ext cx="913483" cy="825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923728" y="2197203"/>
            <a:ext cx="72208" cy="583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7740352" y="1124744"/>
            <a:ext cx="326894" cy="9361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8460432" y="3140968"/>
            <a:ext cx="182830" cy="1824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2195736" y="1124744"/>
            <a:ext cx="1156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Dipol</a:t>
            </a:r>
          </a:p>
          <a:p>
            <a:r>
              <a:rPr lang="de-DE" sz="2400" dirty="0" smtClean="0">
                <a:solidFill>
                  <a:srgbClr val="002060"/>
                </a:solidFill>
              </a:rPr>
              <a:t>Magnet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491880" y="1052736"/>
            <a:ext cx="1210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Silicon</a:t>
            </a:r>
          </a:p>
          <a:p>
            <a:r>
              <a:rPr lang="de-DE" sz="2400" dirty="0" smtClean="0">
                <a:solidFill>
                  <a:srgbClr val="002060"/>
                </a:solidFill>
              </a:rPr>
              <a:t>Tracking</a:t>
            </a:r>
          </a:p>
          <a:p>
            <a:r>
              <a:rPr lang="de-DE" sz="2400" dirty="0" smtClean="0">
                <a:solidFill>
                  <a:srgbClr val="002060"/>
                </a:solidFill>
              </a:rPr>
              <a:t>System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70315" y="136196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RICH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454504" y="341029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MUCH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609193" y="64265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TRD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 rot="-480000">
            <a:off x="-115374" y="405940"/>
            <a:ext cx="4145574" cy="1437607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solidFill>
                  <a:prstClr val="black"/>
                </a:solidFill>
              </a:rPr>
              <a:t>Thank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b="1" dirty="0" err="1" smtClean="0">
                <a:solidFill>
                  <a:prstClr val="black"/>
                </a:solidFill>
              </a:rPr>
              <a:t>you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b="1" dirty="0" err="1" smtClean="0">
                <a:solidFill>
                  <a:prstClr val="black"/>
                </a:solidFill>
              </a:rPr>
              <a:t>for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b="1" dirty="0" err="1" smtClean="0">
                <a:solidFill>
                  <a:prstClr val="black"/>
                </a:solidFill>
              </a:rPr>
              <a:t>your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b="1" dirty="0" err="1" smtClean="0">
                <a:solidFill>
                  <a:prstClr val="black"/>
                </a:solidFill>
              </a:rPr>
              <a:t>attention</a:t>
            </a:r>
            <a:r>
              <a:rPr lang="de-DE" sz="2800" b="1" dirty="0" smtClean="0">
                <a:solidFill>
                  <a:prstClr val="black"/>
                </a:solidFill>
              </a:rPr>
              <a:t>!</a:t>
            </a:r>
            <a:endParaRPr lang="de-DE" sz="2800" dirty="0">
              <a:solidFill>
                <a:prstClr val="black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Backup </a:t>
            </a:r>
            <a:r>
              <a:rPr lang="de-DE" dirty="0" err="1" smtClean="0"/>
              <a:t>Slides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sz="3100" dirty="0" err="1" smtClean="0"/>
              <a:t>slides</a:t>
            </a:r>
            <a:r>
              <a:rPr lang="de-DE" sz="3100" dirty="0" smtClean="0"/>
              <a:t> </a:t>
            </a:r>
            <a:r>
              <a:rPr lang="de-DE" sz="3100" dirty="0" err="1" smtClean="0"/>
              <a:t>from</a:t>
            </a:r>
            <a:r>
              <a:rPr lang="de-DE" sz="3100" dirty="0" smtClean="0"/>
              <a:t> Paolos RRB </a:t>
            </a:r>
            <a:r>
              <a:rPr lang="de-DE" sz="3100" dirty="0" err="1" smtClean="0"/>
              <a:t>talk</a:t>
            </a:r>
            <a:r>
              <a:rPr lang="de-DE" sz="3100" dirty="0" smtClean="0"/>
              <a:t>)</a:t>
            </a:r>
            <a:endParaRPr lang="de-DE" sz="31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95136B9-D75B-0C4B-8C54-4E9DB8BE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1335"/>
            <a:ext cx="5978235" cy="787557"/>
          </a:xfrm>
        </p:spPr>
        <p:txBody>
          <a:bodyPr>
            <a:normAutofit fontScale="90000"/>
          </a:bodyPr>
          <a:lstStyle/>
          <a:p>
            <a:r>
              <a:rPr lang="en-GB" dirty="0"/>
              <a:t>Common Infrastructure Items proposed by the Collaborations for Common Fund for construction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52A2DB-292A-754C-BBC5-024D581E1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309816"/>
            <a:ext cx="8470914" cy="519306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Host lab vs experiment responsibility</a:t>
            </a:r>
          </a:p>
          <a:p>
            <a:pPr lvl="1"/>
            <a:r>
              <a:rPr lang="en-GB" dirty="0"/>
              <a:t>All infrastructures, which are experiment specific, i.e. would not or be different if a different experiment would enter the cave, are to be borne by the experimental collaboration, </a:t>
            </a:r>
          </a:p>
          <a:p>
            <a:pPr lvl="1"/>
            <a:r>
              <a:rPr lang="en-GB" dirty="0"/>
              <a:t>The non-experiment-specific infrastructures are provided by the host lab.</a:t>
            </a:r>
          </a:p>
          <a:p>
            <a:r>
              <a:rPr lang="en-GB" dirty="0"/>
              <a:t>Definition of Common Infrastructure Items decided by the individual collaboration</a:t>
            </a:r>
          </a:p>
          <a:p>
            <a:pPr lvl="1"/>
            <a:r>
              <a:rPr lang="en-GB" dirty="0"/>
              <a:t>Items being in the experiment’s responsibility </a:t>
            </a:r>
          </a:p>
          <a:p>
            <a:pPr lvl="1"/>
            <a:r>
              <a:rPr lang="en-GB" dirty="0"/>
              <a:t>Indispensable for Day-1 operation of the experiment</a:t>
            </a:r>
          </a:p>
          <a:p>
            <a:pPr lvl="1"/>
            <a:r>
              <a:rPr lang="en-GB" dirty="0"/>
              <a:t>Representing a common infrastructure for the experiment</a:t>
            </a:r>
          </a:p>
          <a:p>
            <a:pPr lvl="1"/>
            <a:r>
              <a:rPr lang="en-GB" dirty="0"/>
              <a:t>Cannot be taken over by an individual institution. </a:t>
            </a:r>
          </a:p>
          <a:p>
            <a:r>
              <a:rPr lang="en-GB" dirty="0"/>
              <a:t>Eligible items may be proposed by Collaboration after internal agreement </a:t>
            </a:r>
          </a:p>
          <a:p>
            <a:r>
              <a:rPr lang="en-GB" dirty="0"/>
              <a:t>Established procedure in HEP experiments around the world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679A673-8669-9242-9E16-808711C2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160CF5-3A66-6E49-A5D3-2B0207CCF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>
                <a:solidFill>
                  <a:prstClr val="black"/>
                </a:solidFill>
              </a:rPr>
              <a:t>FAIR Status, P. Giubellino, 8th RRBs, 26 Nov 2018 </a:t>
            </a:r>
          </a:p>
        </p:txBody>
      </p:sp>
    </p:spTree>
    <p:extLst>
      <p:ext uri="{BB962C8B-B14F-4D97-AF65-F5344CB8AC3E}">
        <p14:creationId xmlns:p14="http://schemas.microsoft.com/office/powerpoint/2010/main" val="41822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B17F1C-1B71-294D-8B30-F516864D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Collaboration’s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C78F06-ACF2-8D44-B75B-82C3849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" y="1309816"/>
            <a:ext cx="4058433" cy="519306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Table shows current proposals by respective collaborations</a:t>
            </a:r>
          </a:p>
          <a:p>
            <a:r>
              <a:rPr lang="en-GB" dirty="0"/>
              <a:t>Common Funds to be shared according to model suited best for each community</a:t>
            </a:r>
          </a:p>
          <a:p>
            <a:pPr lvl="1"/>
            <a:r>
              <a:rPr lang="en-GB" dirty="0"/>
              <a:t>CBM, PANDA and NUSTAR: equal share among all members of the respective collaboration with PhD degree eligible to appear on the authors’ list</a:t>
            </a:r>
          </a:p>
          <a:p>
            <a:pPr lvl="1"/>
            <a:r>
              <a:rPr lang="en-GB" dirty="0"/>
              <a:t>In case of NUSTAR sharing in sub-collaborations will be considered</a:t>
            </a:r>
          </a:p>
          <a:p>
            <a:pPr lvl="1"/>
            <a:r>
              <a:rPr lang="en-GB" dirty="0"/>
              <a:t>APPA: still under discussion, very different and heterogeneous community, potential amounts very small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2E17BFA-ABEB-4B47-9B47-DE910E9C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9A4548-94CF-0A4B-A939-2D9C769CF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>
                <a:solidFill>
                  <a:prstClr val="black"/>
                </a:solidFill>
              </a:rPr>
              <a:t>FAIR Status, P. Giubellino, 8th RRBs, 26 Nov 2018 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14F0E44-5BBE-9A4B-8EF6-A4E629A8B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666378"/>
              </p:ext>
            </p:extLst>
          </p:nvPr>
        </p:nvGraphicFramePr>
        <p:xfrm>
          <a:off x="4271375" y="426592"/>
          <a:ext cx="4782086" cy="6134019"/>
        </p:xfrm>
        <a:graphic>
          <a:graphicData uri="http://schemas.openxmlformats.org/drawingml/2006/table">
            <a:tbl>
              <a:tblPr/>
              <a:tblGrid>
                <a:gridCol w="450937">
                  <a:extLst>
                    <a:ext uri="{9D8B030D-6E8A-4147-A177-3AD203B41FA5}">
                      <a16:colId xmlns="" xmlns:a16="http://schemas.microsoft.com/office/drawing/2014/main" val="1206393331"/>
                    </a:ext>
                  </a:extLst>
                </a:gridCol>
                <a:gridCol w="1101457">
                  <a:extLst>
                    <a:ext uri="{9D8B030D-6E8A-4147-A177-3AD203B41FA5}">
                      <a16:colId xmlns="" xmlns:a16="http://schemas.microsoft.com/office/drawing/2014/main" val="1954127142"/>
                    </a:ext>
                  </a:extLst>
                </a:gridCol>
                <a:gridCol w="2453495">
                  <a:extLst>
                    <a:ext uri="{9D8B030D-6E8A-4147-A177-3AD203B41FA5}">
                      <a16:colId xmlns="" xmlns:a16="http://schemas.microsoft.com/office/drawing/2014/main" val="2647079369"/>
                    </a:ext>
                  </a:extLst>
                </a:gridCol>
                <a:gridCol w="776197">
                  <a:extLst>
                    <a:ext uri="{9D8B030D-6E8A-4147-A177-3AD203B41FA5}">
                      <a16:colId xmlns="" xmlns:a16="http://schemas.microsoft.com/office/drawing/2014/main" val="2183491957"/>
                    </a:ext>
                  </a:extLst>
                </a:gridCol>
              </a:tblGrid>
              <a:tr h="42169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ECB value [2005 k€]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4023006"/>
                  </a:ext>
                </a:extLst>
              </a:tr>
              <a:tr h="209642">
                <a:tc rowSpan="10"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</a:t>
                      </a:r>
                    </a:p>
                  </a:txBody>
                  <a:tcPr marL="8491" marR="8491" marT="849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1.1.1.10.1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area Beam pipe &amp; vacuum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235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434665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1.1.1.10.2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 system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425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1668384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1.1.1.10.3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data optical fibers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147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5227549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1.1.1.10.4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Electronics Racks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257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7161066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1.1.1.10.5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191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2614808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1.1.1.10.6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Detector gas infrastructure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242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9345150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1.1.1.10.7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infrastructure &amp; safety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433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2976107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1.1.1.10.8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support structures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198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9841286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1.1.1.10.9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&amp;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147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7189297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 Subtotal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2,273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4552190"/>
                  </a:ext>
                </a:extLst>
              </a:tr>
              <a:tr h="409983">
                <a:tc rowSpan="8"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NUSTAR</a:t>
                      </a:r>
                    </a:p>
                  </a:txBody>
                  <a:tcPr marL="8491" marR="8491" marT="849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1.2.1.2.4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 Detectors and slit system for FLF6 for MATS/LaSpec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135.7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7581939"/>
                  </a:ext>
                </a:extLst>
              </a:tr>
              <a:tr h="4099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1.2.1.2.5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 Beam line to MATS-LaSpec hall for MATS/LaSpec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154.0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714745"/>
                  </a:ext>
                </a:extLst>
              </a:tr>
              <a:tr h="4099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1.2.1.7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 Beam line to MATS RFQ for MATS/LaSpec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200.0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8491474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1.2.2.2.1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HISPEC/DESPEC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Beamline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(1st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127.1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4190086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1.2.2.5.1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HISPEC/DESPEC Safety (1st share)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132.1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3518060"/>
                  </a:ext>
                </a:extLst>
              </a:tr>
              <a:tr h="2611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1.2.5.1.1.3.3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R3B Valve box GLAD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128.1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6016681"/>
                  </a:ext>
                </a:extLst>
              </a:tr>
              <a:tr h="237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1.2.5.1.1.3.4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R3B Infrastructure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magnets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(3rd sh.)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200.0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693668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NUSTAR Subtotal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1,077.0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483712"/>
                  </a:ext>
                </a:extLst>
              </a:tr>
              <a:tr h="209642">
                <a:tc rowSpan="5"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</a:t>
                      </a:r>
                    </a:p>
                  </a:txBody>
                  <a:tcPr marL="8491" marR="8491" marT="849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1.4.1.18.1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2,400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379719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1.4.1.18.2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760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276368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1.4.1.18.3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400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3969816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1.4.1.19.4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DAQ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980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776274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 Subtotal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4,540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7258482"/>
                  </a:ext>
                </a:extLst>
              </a:tr>
              <a:tr h="20964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7,890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4882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B17F1C-1B71-294D-8B30-F516864D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Collaboration’s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C78F06-ACF2-8D44-B75B-82C3849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" y="1309816"/>
            <a:ext cx="4058433" cy="519306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Table shows current proposals by respective collaborations</a:t>
            </a:r>
          </a:p>
          <a:p>
            <a:r>
              <a:rPr lang="en-GB" dirty="0"/>
              <a:t>Common Funds to be shared according to model suited best for each community</a:t>
            </a:r>
          </a:p>
          <a:p>
            <a:pPr lvl="1"/>
            <a:r>
              <a:rPr lang="en-GB" dirty="0"/>
              <a:t>CBM, PANDA and NUSTAR: equal share among all members of the respective collaboration with PhD degree eligible to appear on the authors’ list</a:t>
            </a:r>
          </a:p>
          <a:p>
            <a:pPr lvl="1"/>
            <a:r>
              <a:rPr lang="en-GB" dirty="0"/>
              <a:t>In case of NUSTAR sharing in sub-collaborations may be considered</a:t>
            </a:r>
          </a:p>
          <a:p>
            <a:pPr lvl="1"/>
            <a:r>
              <a:rPr lang="en-GB" dirty="0"/>
              <a:t>APPA: still under discussion, very different and heterogeneous community, potential amounts very small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2E17BFA-ABEB-4B47-9B47-DE910E9C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9A4548-94CF-0A4B-A939-2D9C769CF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>
                <a:solidFill>
                  <a:prstClr val="black"/>
                </a:solidFill>
              </a:rPr>
              <a:t>FAIR Status, P. Giubellino, 8th RRBs, 26 Nov 2018 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14F0E44-5BBE-9A4B-8EF6-A4E629A8B2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71375" y="426592"/>
          <a:ext cx="4782086" cy="6134019"/>
        </p:xfrm>
        <a:graphic>
          <a:graphicData uri="http://schemas.openxmlformats.org/drawingml/2006/table">
            <a:tbl>
              <a:tblPr/>
              <a:tblGrid>
                <a:gridCol w="450937">
                  <a:extLst>
                    <a:ext uri="{9D8B030D-6E8A-4147-A177-3AD203B41FA5}">
                      <a16:colId xmlns="" xmlns:a16="http://schemas.microsoft.com/office/drawing/2014/main" val="1206393331"/>
                    </a:ext>
                  </a:extLst>
                </a:gridCol>
                <a:gridCol w="1101457">
                  <a:extLst>
                    <a:ext uri="{9D8B030D-6E8A-4147-A177-3AD203B41FA5}">
                      <a16:colId xmlns="" xmlns:a16="http://schemas.microsoft.com/office/drawing/2014/main" val="1954127142"/>
                    </a:ext>
                  </a:extLst>
                </a:gridCol>
                <a:gridCol w="2453495">
                  <a:extLst>
                    <a:ext uri="{9D8B030D-6E8A-4147-A177-3AD203B41FA5}">
                      <a16:colId xmlns="" xmlns:a16="http://schemas.microsoft.com/office/drawing/2014/main" val="2647079369"/>
                    </a:ext>
                  </a:extLst>
                </a:gridCol>
                <a:gridCol w="776197">
                  <a:extLst>
                    <a:ext uri="{9D8B030D-6E8A-4147-A177-3AD203B41FA5}">
                      <a16:colId xmlns="" xmlns:a16="http://schemas.microsoft.com/office/drawing/2014/main" val="2183491957"/>
                    </a:ext>
                  </a:extLst>
                </a:gridCol>
              </a:tblGrid>
              <a:tr h="42169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ECB value [2005 k€]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4023006"/>
                  </a:ext>
                </a:extLst>
              </a:tr>
              <a:tr h="209642">
                <a:tc rowSpan="10"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</a:t>
                      </a:r>
                    </a:p>
                  </a:txBody>
                  <a:tcPr marL="8491" marR="8491" marT="849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1.1.1.10.1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area Beam pipe &amp; vacuum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235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434665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1.1.1.10.2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 system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425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1668384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1.1.1.10.3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data optical fibers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147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5227549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1.1.1.10.4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Electronics Racks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257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7161066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1.1.1.10.5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191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2614808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1.1.1.10.6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Detector gas infrastructure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242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9345150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1.1.1.10.7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infrastructure &amp; safety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433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2976107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1.1.1.10.8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support structures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198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9841286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1.1.1.10.9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&amp;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147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7189297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CBM Subtotal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2,273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4552190"/>
                  </a:ext>
                </a:extLst>
              </a:tr>
              <a:tr h="409983">
                <a:tc rowSpan="8"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NUSTAR</a:t>
                      </a:r>
                    </a:p>
                  </a:txBody>
                  <a:tcPr marL="8491" marR="8491" marT="849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1.2.1.2.4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 Detectors and slit system for FLF6 for MATS/LaSpec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135.7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7581939"/>
                  </a:ext>
                </a:extLst>
              </a:tr>
              <a:tr h="4099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1.2.1.2.5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 Beam line to MATS-LaSpec hall for MATS/LaSpec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154.0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714745"/>
                  </a:ext>
                </a:extLst>
              </a:tr>
              <a:tr h="4099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1.2.1.7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 Beam line to MATS RFQ for MATS/LaSpec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200.0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8491474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1.2.2.2.1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HISPEC/DESPEC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Beamline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(1st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127.1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4190086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1.2.2.5.1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HISPEC/DESPEC Safety (1st share)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132.1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3518060"/>
                  </a:ext>
                </a:extLst>
              </a:tr>
              <a:tr h="2611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1.2.5.1.1.3.3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R3B Valve box GLAD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128.1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6016681"/>
                  </a:ext>
                </a:extLst>
              </a:tr>
              <a:tr h="237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1.2.5.1.1.3.4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R3B Infrastructure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magnets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(3rd sh.)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200.0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693668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NUSTAR Subtotal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1,077.0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483712"/>
                  </a:ext>
                </a:extLst>
              </a:tr>
              <a:tr h="209642">
                <a:tc rowSpan="5"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</a:t>
                      </a:r>
                    </a:p>
                  </a:txBody>
                  <a:tcPr marL="8491" marR="8491" marT="849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1.4.1.18.1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2,400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379719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1.4.1.18.2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760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276368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1.4.1.18.3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Controls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400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3969816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1.4.1.19.4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DAQ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980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776274"/>
                  </a:ext>
                </a:extLst>
              </a:tr>
              <a:tr h="20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 Subtotal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4,540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7258482"/>
                  </a:ext>
                </a:extLst>
              </a:tr>
              <a:tr h="20964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7,890   </a:t>
                      </a:r>
                    </a:p>
                  </a:txBody>
                  <a:tcPr marL="8491" marR="8491" marT="8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488237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82FF35F-6572-5445-B7AD-89A2440BC31B}"/>
              </a:ext>
            </a:extLst>
          </p:cNvPr>
          <p:cNvSpPr/>
          <p:nvPr/>
        </p:nvSpPr>
        <p:spPr>
          <a:xfrm rot="20998991">
            <a:off x="519499" y="2347432"/>
            <a:ext cx="8299037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We’d like to ask the RRBs to recognise that</a:t>
            </a:r>
          </a:p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CBM, NUSTAR and PANDA propose to finance some infrastructure components in the experiments’ responsibility via Common Funds</a:t>
            </a:r>
          </a:p>
        </p:txBody>
      </p:sp>
    </p:spTree>
    <p:extLst>
      <p:ext uri="{BB962C8B-B14F-4D97-AF65-F5344CB8AC3E}">
        <p14:creationId xmlns:p14="http://schemas.microsoft.com/office/powerpoint/2010/main" val="18816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33896" y="1844824"/>
            <a:ext cx="57615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Purpose of Construction MoU (</a:t>
            </a:r>
            <a:r>
              <a:rPr lang="en-GB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CMoU</a:t>
            </a: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CERN model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Content </a:t>
            </a:r>
            <a:r>
              <a:rPr lang="en-GB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CMoU</a:t>
            </a:r>
            <a:endParaRPr lang="en-GB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Common Fund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Next steps</a:t>
            </a:r>
            <a:endParaRPr lang="en-GB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-30209" y="-13031"/>
            <a:ext cx="9174207" cy="11377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F6FCC8-CF65-B540-8EF9-36A85DFB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Draft Construction MoU for CBM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B7E973-9DC5-B541-81CA-D5309D13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309816"/>
            <a:ext cx="3911440" cy="5193069"/>
          </a:xfrm>
        </p:spPr>
        <p:txBody>
          <a:bodyPr/>
          <a:lstStyle/>
          <a:p>
            <a:r>
              <a:rPr lang="en-GB" dirty="0"/>
              <a:t>The CBM collaboration agreed on a draft Construction MoU</a:t>
            </a:r>
          </a:p>
          <a:p>
            <a:pPr lvl="1"/>
            <a:r>
              <a:rPr lang="en-GB" dirty="0"/>
              <a:t>Distributed with the documents for the RRBs </a:t>
            </a:r>
          </a:p>
          <a:p>
            <a:r>
              <a:rPr lang="en-GB" dirty="0"/>
              <a:t>Open for discussion and feedback from the funding agencies</a:t>
            </a:r>
          </a:p>
          <a:p>
            <a:r>
              <a:rPr lang="en-GB" dirty="0"/>
              <a:t>To serve as a model for other FAIR collaborations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48CE19-6DF9-7244-903F-4F3E2804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4C598C-995E-6F43-94A4-03CA950D1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>
                <a:solidFill>
                  <a:prstClr val="black"/>
                </a:solidFill>
              </a:rPr>
              <a:t>FAIR Status, P. Giubellino, 8th RRBs, 26 Nov 2018 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D643078-99D7-5944-9A14-2EBEBACE46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611" y="1180682"/>
            <a:ext cx="3772776" cy="53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5E359-4371-D543-86B1-4563D3C4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draft MoU for CBM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B57A53-6100-D14D-9ED3-F262FB229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Main body text of MoU</a:t>
            </a:r>
          </a:p>
          <a:p>
            <a:pPr marL="0" indent="0">
              <a:buNone/>
            </a:pPr>
            <a:r>
              <a:rPr lang="en-GB" dirty="0"/>
              <a:t>Annexes:</a:t>
            </a:r>
          </a:p>
          <a:p>
            <a:r>
              <a:rPr lang="en-GB" dirty="0"/>
              <a:t>List of Institutions (and names of the Collaboration Board members) forming the CBM Collaboration</a:t>
            </a:r>
          </a:p>
          <a:p>
            <a:r>
              <a:rPr lang="en-GB" dirty="0"/>
              <a:t>List of Funding Agencies and their Representatives</a:t>
            </a:r>
          </a:p>
          <a:p>
            <a:r>
              <a:rPr lang="en-GB" dirty="0"/>
              <a:t>List of the members of the CBM Collaboration given by Country and by Institute</a:t>
            </a:r>
          </a:p>
          <a:p>
            <a:r>
              <a:rPr lang="en-GB" dirty="0"/>
              <a:t>Organisation rules of the CBM Collaboration, Management structure of the CBM Collaboration, Management Board members and of persons holding management positions in the CBM Collaboration</a:t>
            </a:r>
          </a:p>
          <a:p>
            <a:r>
              <a:rPr lang="en-GB" dirty="0"/>
              <a:t>Detailed compilation of the Construction Cost and Funding of the Detector/Subsystems, and of Responsibilities for the Construction </a:t>
            </a:r>
            <a:r>
              <a:rPr lang="en-GB" dirty="0" err="1"/>
              <a:t>Workpackages</a:t>
            </a:r>
            <a:r>
              <a:rPr lang="en-GB" dirty="0"/>
              <a:t> by the Institutes.</a:t>
            </a:r>
          </a:p>
          <a:p>
            <a:r>
              <a:rPr lang="en-GB" dirty="0"/>
              <a:t>Summary Tables on Construction Cost and Funding with the Values of Commitments by Funding Agency to the CBM Detectors/Subsystems.</a:t>
            </a:r>
          </a:p>
          <a:p>
            <a:r>
              <a:rPr lang="en-GB" dirty="0"/>
              <a:t>Status of Technical Design Reports</a:t>
            </a:r>
          </a:p>
          <a:p>
            <a:r>
              <a:rPr lang="en-GB" dirty="0"/>
              <a:t>List of substantial manpower contributions of Institutes to Subsystem Construction, to Computing Subprojects, to the Physics Working Groups and to Preparation and Coordination tasks</a:t>
            </a:r>
          </a:p>
          <a:p>
            <a:r>
              <a:rPr lang="en-GB" dirty="0"/>
              <a:t>Construction Schedule</a:t>
            </a:r>
          </a:p>
          <a:p>
            <a:r>
              <a:rPr lang="en-GB" dirty="0"/>
              <a:t>Procedures for the Common Construction Fund for the Cave Infrastructure</a:t>
            </a:r>
          </a:p>
          <a:p>
            <a:r>
              <a:rPr lang="en-GB" dirty="0"/>
              <a:t>General conditions applicable to experiments at FAIR</a:t>
            </a:r>
          </a:p>
          <a:p>
            <a:r>
              <a:rPr lang="en-GB" dirty="0"/>
              <a:t>The CBM Day 1 experimental setup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C9EFD0-2AE8-2041-A414-0174D06D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1F8142-5050-C245-8349-410847C89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>
                <a:solidFill>
                  <a:prstClr val="black"/>
                </a:solidFill>
              </a:rPr>
              <a:t>FAIR Status, P. Giubellino, 8th RRBs, 26 Nov 2018 </a:t>
            </a:r>
          </a:p>
        </p:txBody>
      </p:sp>
    </p:spTree>
    <p:extLst>
      <p:ext uri="{BB962C8B-B14F-4D97-AF65-F5344CB8AC3E}">
        <p14:creationId xmlns:p14="http://schemas.microsoft.com/office/powerpoint/2010/main" val="37662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5E359-4371-D543-86B1-4563D3C4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draft MoU for CBM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B57A53-6100-D14D-9ED3-F262FB229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Main body text of MoU</a:t>
            </a:r>
          </a:p>
          <a:p>
            <a:pPr marL="0" indent="0">
              <a:buNone/>
            </a:pPr>
            <a:r>
              <a:rPr lang="en-GB" dirty="0"/>
              <a:t>Annexes:</a:t>
            </a:r>
          </a:p>
          <a:p>
            <a:r>
              <a:rPr lang="en-GB" dirty="0"/>
              <a:t>List of Institutions (and names of the Collaboration Board members) forming the CBM Collaboration</a:t>
            </a:r>
          </a:p>
          <a:p>
            <a:r>
              <a:rPr lang="en-GB" dirty="0"/>
              <a:t>List of Funding Agencies and their Representatives</a:t>
            </a:r>
          </a:p>
          <a:p>
            <a:r>
              <a:rPr lang="en-GB" dirty="0"/>
              <a:t>List of the members of the CBM Collaboration given by Country and by Institute</a:t>
            </a:r>
          </a:p>
          <a:p>
            <a:r>
              <a:rPr lang="en-GB" dirty="0"/>
              <a:t>Organisation rules of the CBM Collaboration, Management structure of the CBM Collaboration, Management Board members and of persons holding management positions in the CBM Collaboration</a:t>
            </a:r>
          </a:p>
          <a:p>
            <a:r>
              <a:rPr lang="en-GB" dirty="0"/>
              <a:t>Detailed compilation of the Construction Cost and Funding of the Detector/Subsystems, and of Responsibilities for the Construction </a:t>
            </a:r>
            <a:r>
              <a:rPr lang="en-GB" dirty="0" err="1"/>
              <a:t>Workpackages</a:t>
            </a:r>
            <a:r>
              <a:rPr lang="en-GB" dirty="0"/>
              <a:t> by the Institutes.</a:t>
            </a:r>
          </a:p>
          <a:p>
            <a:r>
              <a:rPr lang="en-GB" dirty="0"/>
              <a:t>Summary Tables on Construction Cost and Funding with the Values of Commitments by Funding Agency to the CBM Detectors/Subsystems.</a:t>
            </a:r>
          </a:p>
          <a:p>
            <a:r>
              <a:rPr lang="en-GB" dirty="0"/>
              <a:t>Status of Technical Design Reports</a:t>
            </a:r>
          </a:p>
          <a:p>
            <a:r>
              <a:rPr lang="en-GB" dirty="0"/>
              <a:t>List of substantial manpower contributions of Institutes to Subsystem Construction, to Computing Subprojects, to the Physics Working Groups and to Preparation and Coordination tasks</a:t>
            </a:r>
          </a:p>
          <a:p>
            <a:r>
              <a:rPr lang="en-GB" dirty="0"/>
              <a:t>Construction Schedule</a:t>
            </a:r>
          </a:p>
          <a:p>
            <a:r>
              <a:rPr lang="en-GB" dirty="0"/>
              <a:t>Procedures for the Common Construction Fund for the Cave Infrastructure</a:t>
            </a:r>
          </a:p>
          <a:p>
            <a:r>
              <a:rPr lang="en-GB" dirty="0"/>
              <a:t>General conditions applicable to experiments at FAIR</a:t>
            </a:r>
          </a:p>
          <a:p>
            <a:r>
              <a:rPr lang="en-GB" dirty="0"/>
              <a:t>The CBM Day 1 experimental setup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C9EFD0-2AE8-2041-A414-0174D06D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1F8142-5050-C245-8349-410847C89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>
                <a:solidFill>
                  <a:prstClr val="black"/>
                </a:solidFill>
              </a:rPr>
              <a:t>FAIR Status, P. Giubellino, 8th RRBs, 26 Nov 2018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E45B66-2385-8C44-8D50-7D08D316355A}"/>
              </a:ext>
            </a:extLst>
          </p:cNvPr>
          <p:cNvSpPr/>
          <p:nvPr/>
        </p:nvSpPr>
        <p:spPr>
          <a:xfrm rot="20515363">
            <a:off x="519499" y="3051242"/>
            <a:ext cx="8299037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We’d like to ask the RRBs to</a:t>
            </a:r>
          </a:p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the CBM draft MoU as model for other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3460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-27938" y="1"/>
            <a:ext cx="9171938" cy="73501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Construction MoU of CBM Collaboration</a:t>
            </a:r>
            <a:endParaRPr lang="en-US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203041" y="1196752"/>
            <a:ext cx="847379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Purpose of Construction MoU (for </a:t>
            </a:r>
            <a:r>
              <a:rPr lang="en-GB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onstruction phase):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inside the collaboration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Collaboration agrees on responsibility for construction work packages</a:t>
            </a:r>
          </a:p>
          <a:p>
            <a:pPr>
              <a:lnSpc>
                <a:spcPct val="150000"/>
              </a:lnSpc>
            </a:pPr>
            <a:r>
              <a:rPr lang="en-GB" sz="2000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CMoU</a:t>
            </a:r>
            <a:r>
              <a:rPr lang="en-GB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defines: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In-Kind contributions of member institutions (hardware),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but also substantial manpower contributions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member institutions</a:t>
            </a:r>
            <a:endParaRPr lang="en-GB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      only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these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CBM member institutions are eligible to sign </a:t>
            </a:r>
            <a:r>
              <a:rPr lang="en-GB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CMoU</a:t>
            </a:r>
            <a:endParaRPr lang="en-GB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(others downgraded to associated members)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Organizational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managerial and financial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rules of collaboration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-27938" y="1"/>
            <a:ext cx="9171938" cy="73501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prstClr val="black"/>
                </a:solidFill>
              </a:rPr>
              <a:t>Construction MoU of CBM Collaboration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24066" y="620688"/>
            <a:ext cx="925136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Purpose of Construction MoU (for </a:t>
            </a:r>
            <a:r>
              <a:rPr lang="en-GB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onstruction phase):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GB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the outside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endParaRPr lang="en-GB" sz="24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FAIR GmbH as Host Laboratory</a:t>
            </a:r>
          </a:p>
          <a:p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FAIR needs to be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confident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solidity of collaboration's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plans and capacity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funding of experiment construction</a:t>
            </a:r>
          </a:p>
          <a:p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    Relation: Host Lab  Collaboration (rights and duties)</a:t>
            </a:r>
            <a:endParaRPr lang="en-GB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pPr marL="457200" indent="-457200">
              <a:buFontTx/>
              <a:buAutoNum type="alphaLcParenR" startAt="2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Funding Agencies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Funding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Agencies need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be confident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solidity of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collaboration's construction plans and capacity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financial contributions of other funding agencies </a:t>
            </a:r>
          </a:p>
          <a:p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lphaLcParenR" startAt="2"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Operation phase will be regulated by an additional document (Addendum to MoU)</a:t>
            </a: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468" y="11266"/>
            <a:ext cx="91440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CERN model</a:t>
            </a:r>
            <a:br>
              <a:rPr lang="en-US" dirty="0" smtClean="0"/>
            </a:br>
            <a:r>
              <a:rPr lang="en-US" sz="2700" dirty="0" smtClean="0"/>
              <a:t>(we do not reinvent the wheel)</a:t>
            </a:r>
            <a:endParaRPr lang="en-US" sz="27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5342827" cy="357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-44075" y="3002655"/>
            <a:ext cx="91227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CERN has implemented the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RRB process for the LHC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LHC collaborations have concluded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MoUs for construction and operation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Most of funding agencies participate at the CERN RRBs since many years and have signed MoUs for the LHC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>
                <a:sym typeface="Wingdings" panose="05000000000000000000" pitchFamily="2" charset="2"/>
              </a:rPr>
              <a:t> we profit from this successful model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74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287" y="0"/>
            <a:ext cx="7732107" cy="701276"/>
          </a:xfrm>
        </p:spPr>
        <p:txBody>
          <a:bodyPr/>
          <a:lstStyle/>
          <a:p>
            <a:r>
              <a:rPr lang="de-DE" dirty="0" smtClean="0"/>
              <a:t>CBM </a:t>
            </a:r>
            <a:r>
              <a:rPr lang="de-DE" dirty="0" err="1" smtClean="0"/>
              <a:t>organisation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Rectangle 6"/>
          <p:cNvSpPr/>
          <p:nvPr/>
        </p:nvSpPr>
        <p:spPr>
          <a:xfrm>
            <a:off x="3317492" y="4451840"/>
            <a:ext cx="3910237" cy="12200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97486" y="744094"/>
            <a:ext cx="8833906" cy="5871879"/>
            <a:chOff x="99329" y="861528"/>
            <a:chExt cx="8833906" cy="5871879"/>
          </a:xfrm>
        </p:grpSpPr>
        <p:sp>
          <p:nvSpPr>
            <p:cNvPr id="12" name="Textfeld 11"/>
            <p:cNvSpPr txBox="1"/>
            <p:nvPr/>
          </p:nvSpPr>
          <p:spPr>
            <a:xfrm>
              <a:off x="3124310" y="861528"/>
              <a:ext cx="2350323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00"/>
                  </a:solidFill>
                </a:rPr>
                <a:t>Collaboration</a:t>
              </a:r>
              <a:r>
                <a:rPr lang="de-DE" sz="1400" dirty="0" smtClean="0">
                  <a:solidFill>
                    <a:srgbClr val="000000"/>
                  </a:solidFill>
                </a:rPr>
                <a:t> Board</a:t>
              </a:r>
            </a:p>
            <a:p>
              <a:r>
                <a:rPr lang="de-DE" sz="800" dirty="0" err="1" smtClean="0">
                  <a:solidFill>
                    <a:srgbClr val="0066FF"/>
                  </a:solidFill>
                </a:rPr>
                <a:t>Chair</a:t>
              </a:r>
              <a:r>
                <a:rPr lang="de-DE" sz="800" dirty="0" smtClean="0">
                  <a:solidFill>
                    <a:srgbClr val="0066FF"/>
                  </a:solidFill>
                </a:rPr>
                <a:t> N. Xu (CCNU), </a:t>
              </a:r>
              <a:r>
                <a:rPr lang="de-DE" sz="800" dirty="0" err="1" smtClean="0">
                  <a:solidFill>
                    <a:srgbClr val="0066FF"/>
                  </a:solidFill>
                </a:rPr>
                <a:t>Dep</a:t>
              </a:r>
              <a:r>
                <a:rPr lang="de-DE" sz="800" dirty="0" smtClean="0">
                  <a:solidFill>
                    <a:srgbClr val="0066FF"/>
                  </a:solidFill>
                </a:rPr>
                <a:t>. A. Kugler (NPI-CAS)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130722" y="1898750"/>
              <a:ext cx="221086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00"/>
                  </a:solidFill>
                </a:rPr>
                <a:t>Management Board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685862" y="2618910"/>
              <a:ext cx="114807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Technical 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Board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W.F.J. Müller (FAIR) 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99329" y="2618910"/>
              <a:ext cx="1000595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00"/>
                  </a:solidFill>
                </a:rPr>
                <a:t>Resource</a:t>
              </a:r>
              <a:r>
                <a:rPr lang="de-DE" sz="140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Board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J. Eschke (FAIR)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553913" y="2607040"/>
              <a:ext cx="109998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Computing 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Board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V. Friese (GSI) 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427095" y="2618910"/>
              <a:ext cx="12170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Physics 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Board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I. Selyuzhenkov (GSI) 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182290" y="2618910"/>
              <a:ext cx="1409360" cy="661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Conference &amp;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Editorial  Board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H.R. Schmidt (UTÜB, GSI)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854440" y="3338990"/>
              <a:ext cx="1489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Cave      </a:t>
              </a:r>
              <a:r>
                <a:rPr lang="de-DE" sz="800" dirty="0" smtClean="0">
                  <a:solidFill>
                    <a:srgbClr val="0066FF"/>
                  </a:solidFill>
                </a:rPr>
                <a:t>M. Kis (GSI) 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854440" y="3619594"/>
              <a:ext cx="16433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Magnet  </a:t>
              </a:r>
              <a:r>
                <a:rPr lang="de-DE" sz="800" dirty="0" smtClean="0">
                  <a:solidFill>
                    <a:srgbClr val="0066FF"/>
                  </a:solidFill>
                </a:rPr>
                <a:t>P. Senger (GSI) </a:t>
              </a:r>
              <a:endParaRPr lang="de-DE" sz="1400" dirty="0">
                <a:solidFill>
                  <a:srgbClr val="0066FF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854440" y="3900198"/>
              <a:ext cx="1877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MVD      </a:t>
              </a:r>
              <a:r>
                <a:rPr lang="de-DE" sz="800" dirty="0" smtClean="0">
                  <a:solidFill>
                    <a:srgbClr val="0066FF"/>
                  </a:solidFill>
                </a:rPr>
                <a:t>J. Stroth (UFRA, GSI)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854440" y="4180802"/>
              <a:ext cx="2098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STS       </a:t>
              </a:r>
              <a:r>
                <a:rPr lang="de-DE" sz="800" dirty="0" smtClean="0">
                  <a:solidFill>
                    <a:srgbClr val="0066FF"/>
                  </a:solidFill>
                </a:rPr>
                <a:t>H.R. Schmidt (UTÜB, GSI)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854440" y="4461406"/>
              <a:ext cx="2076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000000"/>
                  </a:solidFill>
                </a:rPr>
                <a:t>MUCH   </a:t>
              </a:r>
              <a:r>
                <a:rPr lang="de-DE" sz="800" dirty="0" smtClean="0">
                  <a:solidFill>
                    <a:srgbClr val="0066FF"/>
                  </a:solidFill>
                </a:rPr>
                <a:t>S</a:t>
              </a:r>
              <a:r>
                <a:rPr lang="de-DE" sz="800" dirty="0">
                  <a:solidFill>
                    <a:srgbClr val="0066FF"/>
                  </a:solidFill>
                </a:rPr>
                <a:t>. </a:t>
              </a:r>
              <a:r>
                <a:rPr lang="de-DE" sz="800" dirty="0" smtClean="0">
                  <a:solidFill>
                    <a:srgbClr val="0066FF"/>
                  </a:solidFill>
                </a:rPr>
                <a:t>Chattopadhyay (VECC)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1854440" y="4742010"/>
              <a:ext cx="17171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RICH     </a:t>
              </a:r>
              <a:r>
                <a:rPr lang="de-DE" sz="800" dirty="0" smtClean="0">
                  <a:solidFill>
                    <a:srgbClr val="0066FF"/>
                  </a:solidFill>
                </a:rPr>
                <a:t>C. Höhne (UGI), 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                        K. Kampert (UWU)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854440" y="5022614"/>
              <a:ext cx="16995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TRD       </a:t>
              </a:r>
              <a:r>
                <a:rPr lang="de-DE" sz="800" dirty="0" smtClean="0">
                  <a:solidFill>
                    <a:srgbClr val="0066FF"/>
                  </a:solidFill>
                </a:rPr>
                <a:t>C. Blume (UFRA)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854440" y="5303218"/>
              <a:ext cx="1686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TOF       </a:t>
              </a:r>
              <a:r>
                <a:rPr lang="de-DE" sz="800" dirty="0" smtClean="0">
                  <a:solidFill>
                    <a:srgbClr val="0066FF"/>
                  </a:solidFill>
                </a:rPr>
                <a:t>I. Deppner (UHD)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1854440" y="5583822"/>
              <a:ext cx="1686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ECAL     </a:t>
              </a:r>
              <a:r>
                <a:rPr lang="de-DE" sz="800" dirty="0" smtClean="0">
                  <a:solidFill>
                    <a:srgbClr val="0066FF"/>
                  </a:solidFill>
                </a:rPr>
                <a:t>I. </a:t>
              </a:r>
              <a:r>
                <a:rPr lang="de-DE" sz="800" dirty="0" err="1" smtClean="0">
                  <a:solidFill>
                    <a:srgbClr val="0066FF"/>
                  </a:solidFill>
                </a:rPr>
                <a:t>Korolko</a:t>
              </a:r>
              <a:r>
                <a:rPr lang="de-DE" sz="800" dirty="0" smtClean="0">
                  <a:solidFill>
                    <a:srgbClr val="0066FF"/>
                  </a:solidFill>
                </a:rPr>
                <a:t> (ITEP) 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854440" y="5864426"/>
              <a:ext cx="16321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PSD       </a:t>
              </a:r>
              <a:r>
                <a:rPr lang="de-DE" sz="800" dirty="0" smtClean="0">
                  <a:solidFill>
                    <a:srgbClr val="0066FF"/>
                  </a:solidFill>
                </a:rPr>
                <a:t>F. </a:t>
              </a:r>
              <a:r>
                <a:rPr lang="de-DE" sz="800" dirty="0" err="1" smtClean="0">
                  <a:solidFill>
                    <a:srgbClr val="0066FF"/>
                  </a:solidFill>
                </a:rPr>
                <a:t>Guber</a:t>
              </a:r>
              <a:r>
                <a:rPr lang="de-DE" sz="800" dirty="0" smtClean="0">
                  <a:solidFill>
                    <a:srgbClr val="0066FF"/>
                  </a:solidFill>
                </a:rPr>
                <a:t> (INR)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854440" y="6145030"/>
              <a:ext cx="2040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DAQ       </a:t>
              </a:r>
              <a:r>
                <a:rPr lang="de-DE" sz="800" dirty="0" smtClean="0">
                  <a:solidFill>
                    <a:srgbClr val="0066FF"/>
                  </a:solidFill>
                </a:rPr>
                <a:t>D. Emschermann (GSI)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854440" y="6425630"/>
              <a:ext cx="1923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FLES-IN </a:t>
              </a:r>
              <a:r>
                <a:rPr lang="de-DE" sz="800" dirty="0" smtClean="0">
                  <a:solidFill>
                    <a:srgbClr val="0066FF"/>
                  </a:solidFill>
                </a:rPr>
                <a:t>J. </a:t>
              </a:r>
              <a:r>
                <a:rPr lang="de-DE" sz="800" dirty="0" err="1" smtClean="0">
                  <a:solidFill>
                    <a:srgbClr val="0066FF"/>
                  </a:solidFill>
                </a:rPr>
                <a:t>DeCuveland</a:t>
              </a:r>
              <a:r>
                <a:rPr lang="de-DE" sz="800" dirty="0" smtClean="0">
                  <a:solidFill>
                    <a:srgbClr val="0066FF"/>
                  </a:solidFill>
                </a:rPr>
                <a:t> (FIAS)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3743925" y="3305496"/>
              <a:ext cx="1438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SIM     </a:t>
              </a:r>
              <a:r>
                <a:rPr lang="de-DE" sz="800" dirty="0" smtClean="0">
                  <a:solidFill>
                    <a:srgbClr val="0066FF"/>
                  </a:solidFill>
                </a:rPr>
                <a:t>V. Friese (GSI)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3743925" y="3582575"/>
              <a:ext cx="1624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EDC    </a:t>
              </a:r>
              <a:r>
                <a:rPr lang="de-DE" sz="800" dirty="0" smtClean="0">
                  <a:solidFill>
                    <a:srgbClr val="0066FF"/>
                  </a:solidFill>
                </a:rPr>
                <a:t>P.A. Loizeau (GSI)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3743925" y="3866703"/>
              <a:ext cx="1754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ODM   </a:t>
              </a:r>
              <a:r>
                <a:rPr lang="de-DE" sz="800" dirty="0" smtClean="0">
                  <a:solidFill>
                    <a:srgbClr val="0066FF"/>
                  </a:solidFill>
                </a:rPr>
                <a:t>J. </a:t>
              </a:r>
              <a:r>
                <a:rPr lang="de-DE" sz="800" dirty="0" err="1" smtClean="0">
                  <a:solidFill>
                    <a:srgbClr val="0066FF"/>
                  </a:solidFill>
                </a:rPr>
                <a:t>DeCuveland</a:t>
              </a:r>
              <a:r>
                <a:rPr lang="de-DE" sz="800" dirty="0" smtClean="0">
                  <a:solidFill>
                    <a:srgbClr val="0066FF"/>
                  </a:solidFill>
                </a:rPr>
                <a:t> (FIAS)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3743925" y="4143782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DPF    </a:t>
              </a:r>
              <a:r>
                <a:rPr lang="de-DE" sz="800" dirty="0" smtClean="0">
                  <a:solidFill>
                    <a:srgbClr val="0066FF"/>
                  </a:solidFill>
                </a:rPr>
                <a:t>F. Uhlig (GSI) 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3743925" y="4397212"/>
              <a:ext cx="1462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ALG    </a:t>
              </a:r>
              <a:r>
                <a:rPr lang="de-DE" sz="800" dirty="0" smtClean="0">
                  <a:solidFill>
                    <a:srgbClr val="0066FF"/>
                  </a:solidFill>
                </a:rPr>
                <a:t>M. Zyzak (GSI) 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3743925" y="4703656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OAE    </a:t>
              </a:r>
              <a:r>
                <a:rPr lang="de-DE" sz="800" dirty="0" smtClean="0">
                  <a:solidFill>
                    <a:srgbClr val="0066FF"/>
                  </a:solidFill>
                </a:rPr>
                <a:t>NN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3743925" y="5011433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INF      </a:t>
              </a:r>
              <a:r>
                <a:rPr lang="de-DE" sz="800" dirty="0" smtClean="0">
                  <a:solidFill>
                    <a:srgbClr val="0066FF"/>
                  </a:solidFill>
                </a:rPr>
                <a:t>NN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2575445" y="1351451"/>
              <a:ext cx="3498073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00"/>
                  </a:solidFill>
                </a:rPr>
                <a:t>Spokesperson</a:t>
              </a:r>
              <a:endParaRPr lang="de-DE" sz="1400" dirty="0" smtClean="0">
                <a:solidFill>
                  <a:srgbClr val="000000"/>
                </a:solidFill>
              </a:endParaRP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N. Herrmann (UHD), </a:t>
              </a:r>
              <a:r>
                <a:rPr lang="de-DE" sz="800" dirty="0" err="1" smtClean="0">
                  <a:solidFill>
                    <a:srgbClr val="0066FF"/>
                  </a:solidFill>
                </a:rPr>
                <a:t>Dep</a:t>
              </a:r>
              <a:r>
                <a:rPr lang="de-DE" sz="800" dirty="0" smtClean="0">
                  <a:solidFill>
                    <a:srgbClr val="0066FF"/>
                  </a:solidFill>
                </a:rPr>
                <a:t>. S</a:t>
              </a:r>
              <a:r>
                <a:rPr lang="de-DE" sz="800" dirty="0">
                  <a:solidFill>
                    <a:srgbClr val="0066FF"/>
                  </a:solidFill>
                </a:rPr>
                <a:t>. </a:t>
              </a:r>
              <a:r>
                <a:rPr lang="de-DE" sz="800" dirty="0" smtClean="0">
                  <a:solidFill>
                    <a:srgbClr val="0066FF"/>
                  </a:solidFill>
                </a:rPr>
                <a:t>Chattopadhyay (VECC) . V. </a:t>
              </a:r>
              <a:r>
                <a:rPr lang="de-DE" sz="800" dirty="0" err="1" smtClean="0">
                  <a:solidFill>
                    <a:srgbClr val="0066FF"/>
                  </a:solidFill>
                </a:rPr>
                <a:t>Ladygin</a:t>
              </a:r>
              <a:r>
                <a:rPr lang="de-DE" sz="800" dirty="0" smtClean="0">
                  <a:solidFill>
                    <a:srgbClr val="0066FF"/>
                  </a:solidFill>
                </a:rPr>
                <a:t> (JINR)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575308" y="3338990"/>
              <a:ext cx="16866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00"/>
                  </a:solidFill>
                </a:rPr>
                <a:t>Hadron</a:t>
              </a:r>
              <a:r>
                <a:rPr lang="de-DE" sz="1400" dirty="0" smtClean="0">
                  <a:solidFill>
                    <a:srgbClr val="000000"/>
                  </a:solidFill>
                </a:rPr>
                <a:t>   </a:t>
              </a:r>
              <a:r>
                <a:rPr lang="de-DE" sz="800" dirty="0" smtClean="0">
                  <a:solidFill>
                    <a:srgbClr val="0066FF"/>
                  </a:solidFill>
                </a:rPr>
                <a:t>I. Vassiliev (GSI)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575308" y="3592420"/>
              <a:ext cx="1725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00"/>
                  </a:solidFill>
                </a:rPr>
                <a:t>Dilepton</a:t>
              </a:r>
              <a:r>
                <a:rPr lang="de-DE" sz="1400" dirty="0" smtClean="0">
                  <a:solidFill>
                    <a:srgbClr val="000000"/>
                  </a:solidFill>
                </a:rPr>
                <a:t> </a:t>
              </a:r>
              <a:r>
                <a:rPr lang="de-DE" sz="800" dirty="0" smtClean="0">
                  <a:solidFill>
                    <a:srgbClr val="0066FF"/>
                  </a:solidFill>
                </a:rPr>
                <a:t>T. </a:t>
              </a:r>
              <a:r>
                <a:rPr lang="de-DE" sz="800" dirty="0">
                  <a:solidFill>
                    <a:srgbClr val="0066FF"/>
                  </a:solidFill>
                </a:rPr>
                <a:t>G</a:t>
              </a:r>
              <a:r>
                <a:rPr lang="de-DE" sz="800" dirty="0" smtClean="0">
                  <a:solidFill>
                    <a:srgbClr val="0066FF"/>
                  </a:solidFill>
                </a:rPr>
                <a:t>alatyuk (TUD)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5575308" y="3873025"/>
              <a:ext cx="1952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C2F        </a:t>
              </a:r>
              <a:r>
                <a:rPr lang="de-DE" sz="800" dirty="0" smtClean="0">
                  <a:solidFill>
                    <a:srgbClr val="0066FF"/>
                  </a:solidFill>
                </a:rPr>
                <a:t>I. Selyuzhenkov (GSI) 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5575308" y="4154945"/>
              <a:ext cx="1891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00"/>
                  </a:solidFill>
                </a:rPr>
                <a:t>Charm</a:t>
              </a:r>
              <a:r>
                <a:rPr lang="de-DE" sz="1400" dirty="0" smtClean="0">
                  <a:solidFill>
                    <a:srgbClr val="000000"/>
                  </a:solidFill>
                </a:rPr>
                <a:t>   </a:t>
              </a:r>
              <a:r>
                <a:rPr lang="de-DE" sz="800" dirty="0">
                  <a:solidFill>
                    <a:srgbClr val="0066FF"/>
                  </a:solidFill>
                </a:rPr>
                <a:t> </a:t>
              </a:r>
              <a:r>
                <a:rPr lang="de-DE" sz="800" dirty="0" smtClean="0">
                  <a:solidFill>
                    <a:srgbClr val="0066FF"/>
                  </a:solidFill>
                </a:rPr>
                <a:t>(M. </a:t>
              </a:r>
              <a:r>
                <a:rPr lang="de-DE" sz="800" dirty="0" err="1" smtClean="0">
                  <a:solidFill>
                    <a:srgbClr val="0066FF"/>
                  </a:solidFill>
                </a:rPr>
                <a:t>Deveaux</a:t>
              </a:r>
              <a:r>
                <a:rPr lang="de-DE" sz="800" dirty="0" smtClean="0">
                  <a:solidFill>
                    <a:srgbClr val="0066FF"/>
                  </a:solidFill>
                </a:rPr>
                <a:t> (UFRA))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191231" y="5301629"/>
              <a:ext cx="4742004" cy="138499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solidFill>
                    <a:srgbClr val="000000"/>
                  </a:solidFill>
                </a:rPr>
                <a:t>Acronyms</a:t>
              </a:r>
              <a:endParaRPr lang="de-DE" sz="1200" dirty="0" smtClean="0">
                <a:solidFill>
                  <a:srgbClr val="000000"/>
                </a:solidFill>
              </a:endParaRPr>
            </a:p>
            <a:p>
              <a:r>
                <a:rPr lang="de-DE" sz="800" dirty="0" smtClean="0">
                  <a:solidFill>
                    <a:srgbClr val="000000"/>
                  </a:solidFill>
                </a:rPr>
                <a:t>MVD – Micro Vertex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Detector</a:t>
              </a:r>
              <a:r>
                <a:rPr lang="de-DE" sz="800" dirty="0" smtClean="0">
                  <a:solidFill>
                    <a:srgbClr val="000000"/>
                  </a:solidFill>
                </a:rPr>
                <a:t>		SIM -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SIMulation</a:t>
              </a:r>
              <a:endParaRPr lang="de-DE" sz="800" dirty="0" smtClean="0">
                <a:solidFill>
                  <a:srgbClr val="000000"/>
                </a:solidFill>
              </a:endParaRPr>
            </a:p>
            <a:p>
              <a:r>
                <a:rPr lang="de-DE" sz="800" dirty="0" smtClean="0">
                  <a:solidFill>
                    <a:srgbClr val="000000"/>
                  </a:solidFill>
                </a:rPr>
                <a:t>STS – Silicon Tracking System		EDC – Experiment &amp;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Detector</a:t>
              </a:r>
              <a:r>
                <a:rPr lang="de-DE" sz="800" dirty="0" smtClean="0">
                  <a:solidFill>
                    <a:srgbClr val="000000"/>
                  </a:solidFill>
                </a:rPr>
                <a:t> Control  </a:t>
              </a:r>
            </a:p>
            <a:p>
              <a:r>
                <a:rPr lang="de-DE" sz="800" dirty="0" smtClean="0">
                  <a:solidFill>
                    <a:srgbClr val="000000"/>
                  </a:solidFill>
                </a:rPr>
                <a:t>MUCH –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MUon</a:t>
              </a:r>
              <a:r>
                <a:rPr lang="de-DE" sz="800" dirty="0" smtClean="0">
                  <a:solidFill>
                    <a:srgbClr val="000000"/>
                  </a:solidFill>
                </a:rPr>
                <a:t> Chambers		ODM – Online Data Management </a:t>
              </a:r>
            </a:p>
            <a:p>
              <a:r>
                <a:rPr lang="de-DE" sz="800" dirty="0" smtClean="0">
                  <a:solidFill>
                    <a:srgbClr val="000000"/>
                  </a:solidFill>
                </a:rPr>
                <a:t>RICH – Ring Imaging Cherenkov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detector</a:t>
              </a:r>
              <a:r>
                <a:rPr lang="de-DE" sz="800" dirty="0" smtClean="0">
                  <a:solidFill>
                    <a:srgbClr val="000000"/>
                  </a:solidFill>
                </a:rPr>
                <a:t>	DPF – Data Processing Framework</a:t>
              </a:r>
            </a:p>
            <a:p>
              <a:r>
                <a:rPr lang="de-DE" sz="800" dirty="0" smtClean="0">
                  <a:solidFill>
                    <a:srgbClr val="000000"/>
                  </a:solidFill>
                </a:rPr>
                <a:t>TRD – Transition Radiation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Detector</a:t>
              </a:r>
              <a:r>
                <a:rPr lang="de-DE" sz="800" dirty="0" smtClean="0">
                  <a:solidFill>
                    <a:srgbClr val="000000"/>
                  </a:solidFill>
                </a:rPr>
                <a:t>		ALG –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ALGorithms</a:t>
              </a:r>
              <a:r>
                <a:rPr lang="de-DE" sz="80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de-DE" sz="800" dirty="0" smtClean="0">
                  <a:solidFill>
                    <a:srgbClr val="000000"/>
                  </a:solidFill>
                </a:rPr>
                <a:t>TOF – Tim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Of</a:t>
              </a:r>
              <a:r>
                <a:rPr lang="de-DE" sz="800" dirty="0" smtClean="0">
                  <a:solidFill>
                    <a:srgbClr val="000000"/>
                  </a:solidFill>
                </a:rPr>
                <a:t> Flight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detector</a:t>
              </a:r>
              <a:r>
                <a:rPr lang="de-DE" sz="800" dirty="0" smtClean="0">
                  <a:solidFill>
                    <a:srgbClr val="000000"/>
                  </a:solidFill>
                </a:rPr>
                <a:t>		OAE – Offline Analysis Environment </a:t>
              </a:r>
            </a:p>
            <a:p>
              <a:r>
                <a:rPr lang="de-DE" sz="800" dirty="0" smtClean="0">
                  <a:solidFill>
                    <a:srgbClr val="000000"/>
                  </a:solidFill>
                </a:rPr>
                <a:t>ECAL –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Electromagnetic</a:t>
              </a:r>
              <a:r>
                <a:rPr lang="de-DE" sz="800" dirty="0" smtClean="0">
                  <a:solidFill>
                    <a:srgbClr val="000000"/>
                  </a:solidFill>
                </a:rPr>
                <a:t>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CALorimeter</a:t>
              </a:r>
              <a:r>
                <a:rPr lang="de-DE" sz="800" dirty="0" smtClean="0">
                  <a:solidFill>
                    <a:srgbClr val="000000"/>
                  </a:solidFill>
                </a:rPr>
                <a:t>		INF –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software</a:t>
              </a:r>
              <a:r>
                <a:rPr lang="de-DE" sz="800" dirty="0" smtClean="0">
                  <a:solidFill>
                    <a:srgbClr val="000000"/>
                  </a:solidFill>
                </a:rPr>
                <a:t>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INFrastructure</a:t>
              </a:r>
              <a:endParaRPr lang="de-DE" sz="800" dirty="0" smtClean="0">
                <a:solidFill>
                  <a:srgbClr val="000000"/>
                </a:solidFill>
              </a:endParaRPr>
            </a:p>
            <a:p>
              <a:r>
                <a:rPr lang="de-DE" sz="800" dirty="0" smtClean="0">
                  <a:solidFill>
                    <a:srgbClr val="000000"/>
                  </a:solidFill>
                </a:rPr>
                <a:t>DAQ – Data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AcQuisition</a:t>
              </a:r>
              <a:r>
                <a:rPr lang="de-DE" sz="800" dirty="0" smtClean="0">
                  <a:solidFill>
                    <a:srgbClr val="000000"/>
                  </a:solidFill>
                </a:rPr>
                <a:t>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system</a:t>
              </a:r>
              <a:r>
                <a:rPr lang="de-DE" sz="800" dirty="0" smtClean="0">
                  <a:solidFill>
                    <a:srgbClr val="000000"/>
                  </a:solidFill>
                </a:rPr>
                <a:t>		</a:t>
              </a:r>
            </a:p>
            <a:p>
              <a:r>
                <a:rPr lang="de-DE" sz="800" dirty="0" smtClean="0">
                  <a:solidFill>
                    <a:srgbClr val="000000"/>
                  </a:solidFill>
                </a:rPr>
                <a:t>FLES- IN – First Level </a:t>
              </a:r>
              <a:r>
                <a:rPr lang="de-DE" sz="800" dirty="0" err="1" smtClean="0">
                  <a:solidFill>
                    <a:srgbClr val="000000"/>
                  </a:solidFill>
                </a:rPr>
                <a:t>Selector</a:t>
              </a:r>
              <a:r>
                <a:rPr lang="de-DE" sz="800" dirty="0" smtClean="0">
                  <a:solidFill>
                    <a:srgbClr val="000000"/>
                  </a:solidFill>
                </a:rPr>
                <a:t> – Input Nodes  	</a:t>
              </a:r>
              <a:r>
                <a:rPr lang="de-DE" sz="800" dirty="0">
                  <a:solidFill>
                    <a:srgbClr val="000000"/>
                  </a:solidFill>
                </a:rPr>
                <a:t> C2F – </a:t>
              </a:r>
              <a:r>
                <a:rPr lang="de-DE" sz="800" dirty="0" err="1">
                  <a:solidFill>
                    <a:srgbClr val="000000"/>
                  </a:solidFill>
                </a:rPr>
                <a:t>Correlation</a:t>
              </a:r>
              <a:r>
                <a:rPr lang="de-DE" sz="800" dirty="0">
                  <a:solidFill>
                    <a:srgbClr val="000000"/>
                  </a:solidFill>
                </a:rPr>
                <a:t>, Flow, </a:t>
              </a:r>
              <a:r>
                <a:rPr lang="de-DE" sz="800" dirty="0" err="1">
                  <a:solidFill>
                    <a:srgbClr val="000000"/>
                  </a:solidFill>
                </a:rPr>
                <a:t>Fluctuations</a:t>
              </a:r>
              <a:endParaRPr lang="de-DE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Gerader Verbinder 43"/>
            <p:cNvCxnSpPr>
              <a:stCxn id="12" idx="2"/>
              <a:endCxn id="38" idx="0"/>
            </p:cNvCxnSpPr>
            <p:nvPr/>
          </p:nvCxnSpPr>
          <p:spPr>
            <a:xfrm>
              <a:off x="4299472" y="1292415"/>
              <a:ext cx="25010" cy="5903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>
              <a:stCxn id="38" idx="2"/>
              <a:endCxn id="13" idx="0"/>
            </p:cNvCxnSpPr>
            <p:nvPr/>
          </p:nvCxnSpPr>
          <p:spPr>
            <a:xfrm flipH="1">
              <a:off x="4236153" y="1732588"/>
              <a:ext cx="1" cy="166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winkelter Verbinder 45"/>
            <p:cNvCxnSpPr>
              <a:stCxn id="15" idx="0"/>
              <a:endCxn id="13" idx="2"/>
            </p:cNvCxnSpPr>
            <p:nvPr/>
          </p:nvCxnSpPr>
          <p:spPr>
            <a:xfrm rot="5400000" flipH="1" flipV="1">
              <a:off x="2301386" y="684143"/>
              <a:ext cx="350828" cy="351870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winkelter Verbinder 46"/>
            <p:cNvCxnSpPr>
              <a:stCxn id="13" idx="2"/>
            </p:cNvCxnSpPr>
            <p:nvPr/>
          </p:nvCxnSpPr>
          <p:spPr>
            <a:xfrm rot="16200000" flipH="1">
              <a:off x="5974428" y="529806"/>
              <a:ext cx="169479" cy="3646029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>
              <a:stCxn id="14" idx="0"/>
            </p:cNvCxnSpPr>
            <p:nvPr/>
          </p:nvCxnSpPr>
          <p:spPr>
            <a:xfrm flipH="1" flipV="1">
              <a:off x="2290042" y="2443496"/>
              <a:ext cx="1146" cy="17541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>
              <a:stCxn id="16" idx="0"/>
            </p:cNvCxnSpPr>
            <p:nvPr/>
          </p:nvCxnSpPr>
          <p:spPr>
            <a:xfrm flipV="1">
              <a:off x="4236151" y="2394416"/>
              <a:ext cx="3" cy="21262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>
              <a:stCxn id="17" idx="0"/>
            </p:cNvCxnSpPr>
            <p:nvPr/>
          </p:nvCxnSpPr>
          <p:spPr>
            <a:xfrm flipV="1">
              <a:off x="5949033" y="2437561"/>
              <a:ext cx="0" cy="18134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>
              <a:stCxn id="18" idx="0"/>
            </p:cNvCxnSpPr>
            <p:nvPr/>
          </p:nvCxnSpPr>
          <p:spPr>
            <a:xfrm flipV="1">
              <a:off x="7882182" y="2437561"/>
              <a:ext cx="0" cy="18134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>
              <a:off x="1781690" y="3253371"/>
              <a:ext cx="0" cy="33261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/>
            <p:cNvCxnSpPr/>
            <p:nvPr/>
          </p:nvCxnSpPr>
          <p:spPr>
            <a:xfrm>
              <a:off x="3626895" y="3238750"/>
              <a:ext cx="0" cy="19004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/>
            <p:cNvCxnSpPr>
              <a:stCxn id="19" idx="1"/>
              <a:endCxn id="19" idx="1"/>
            </p:cNvCxnSpPr>
            <p:nvPr/>
          </p:nvCxnSpPr>
          <p:spPr>
            <a:xfrm>
              <a:off x="1854440" y="3492879"/>
              <a:ext cx="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/>
            <p:cNvCxnSpPr/>
            <p:nvPr/>
          </p:nvCxnSpPr>
          <p:spPr>
            <a:xfrm>
              <a:off x="1781690" y="3492879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/>
          </p:nvCxnSpPr>
          <p:spPr>
            <a:xfrm>
              <a:off x="1781690" y="378904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/>
            <p:cNvCxnSpPr/>
            <p:nvPr/>
          </p:nvCxnSpPr>
          <p:spPr>
            <a:xfrm>
              <a:off x="1781690" y="405907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57"/>
            <p:cNvCxnSpPr/>
            <p:nvPr/>
          </p:nvCxnSpPr>
          <p:spPr>
            <a:xfrm>
              <a:off x="1781690" y="432910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/>
            <p:cNvCxnSpPr/>
            <p:nvPr/>
          </p:nvCxnSpPr>
          <p:spPr>
            <a:xfrm>
              <a:off x="1781690" y="459913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/>
            <p:cNvCxnSpPr/>
            <p:nvPr/>
          </p:nvCxnSpPr>
          <p:spPr>
            <a:xfrm>
              <a:off x="1781690" y="491416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/>
            <p:cNvCxnSpPr/>
            <p:nvPr/>
          </p:nvCxnSpPr>
          <p:spPr>
            <a:xfrm>
              <a:off x="1781690" y="518419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/>
            <p:nvPr/>
          </p:nvCxnSpPr>
          <p:spPr>
            <a:xfrm>
              <a:off x="1781690" y="545422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/>
            <p:cNvCxnSpPr/>
            <p:nvPr/>
          </p:nvCxnSpPr>
          <p:spPr>
            <a:xfrm>
              <a:off x="1781690" y="576926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/>
            <p:cNvCxnSpPr/>
            <p:nvPr/>
          </p:nvCxnSpPr>
          <p:spPr>
            <a:xfrm>
              <a:off x="1781690" y="603929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/>
            <p:cNvCxnSpPr/>
            <p:nvPr/>
          </p:nvCxnSpPr>
          <p:spPr>
            <a:xfrm>
              <a:off x="1781690" y="630932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/>
            <p:cNvCxnSpPr/>
            <p:nvPr/>
          </p:nvCxnSpPr>
          <p:spPr>
            <a:xfrm>
              <a:off x="1781690" y="657935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/>
            <p:cNvCxnSpPr/>
            <p:nvPr/>
          </p:nvCxnSpPr>
          <p:spPr>
            <a:xfrm>
              <a:off x="3626895" y="347400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67"/>
            <p:cNvCxnSpPr/>
            <p:nvPr/>
          </p:nvCxnSpPr>
          <p:spPr>
            <a:xfrm>
              <a:off x="3626895" y="374403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/>
            <p:cNvCxnSpPr/>
            <p:nvPr/>
          </p:nvCxnSpPr>
          <p:spPr>
            <a:xfrm>
              <a:off x="3626895" y="401406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69"/>
            <p:cNvCxnSpPr/>
            <p:nvPr/>
          </p:nvCxnSpPr>
          <p:spPr>
            <a:xfrm>
              <a:off x="3626895" y="428409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/>
            <p:cNvCxnSpPr/>
            <p:nvPr/>
          </p:nvCxnSpPr>
          <p:spPr>
            <a:xfrm>
              <a:off x="3626895" y="455412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71"/>
            <p:cNvCxnSpPr/>
            <p:nvPr/>
          </p:nvCxnSpPr>
          <p:spPr>
            <a:xfrm>
              <a:off x="3626895" y="486916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/>
            <p:cNvCxnSpPr/>
            <p:nvPr/>
          </p:nvCxnSpPr>
          <p:spPr>
            <a:xfrm>
              <a:off x="3626895" y="513919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73"/>
            <p:cNvCxnSpPr/>
            <p:nvPr/>
          </p:nvCxnSpPr>
          <p:spPr>
            <a:xfrm>
              <a:off x="5517105" y="3259303"/>
              <a:ext cx="0" cy="10697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74"/>
            <p:cNvCxnSpPr/>
            <p:nvPr/>
          </p:nvCxnSpPr>
          <p:spPr>
            <a:xfrm>
              <a:off x="5517105" y="374403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75"/>
            <p:cNvCxnSpPr/>
            <p:nvPr/>
          </p:nvCxnSpPr>
          <p:spPr>
            <a:xfrm>
              <a:off x="5517105" y="351901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76"/>
            <p:cNvCxnSpPr/>
            <p:nvPr/>
          </p:nvCxnSpPr>
          <p:spPr>
            <a:xfrm>
              <a:off x="5517105" y="401406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77"/>
            <p:cNvCxnSpPr/>
            <p:nvPr/>
          </p:nvCxnSpPr>
          <p:spPr>
            <a:xfrm>
              <a:off x="5517105" y="432910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/>
            <p:cNvSpPr txBox="1"/>
            <p:nvPr/>
          </p:nvSpPr>
          <p:spPr>
            <a:xfrm>
              <a:off x="296525" y="3344396"/>
              <a:ext cx="8338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China  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N. Xu (CCNU)</a:t>
              </a:r>
              <a:endParaRPr lang="de-DE" sz="800" dirty="0">
                <a:solidFill>
                  <a:srgbClr val="0066FF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96525" y="3650958"/>
              <a:ext cx="11288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Czech Rep</a:t>
              </a:r>
              <a:r>
                <a:rPr lang="de-DE" sz="800" dirty="0" smtClean="0">
                  <a:solidFill>
                    <a:srgbClr val="0066FF"/>
                  </a:solidFill>
                </a:rPr>
                <a:t>. 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A. Kugler (NPI-CAS)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299438" y="3957520"/>
              <a:ext cx="10118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Germany </a:t>
              </a:r>
            </a:p>
            <a:p>
              <a:r>
                <a:rPr lang="de-DE" sz="800" dirty="0" err="1" smtClean="0">
                  <a:solidFill>
                    <a:srgbClr val="0066FF"/>
                  </a:solidFill>
                </a:rPr>
                <a:t>K.Kampert</a:t>
              </a:r>
              <a:r>
                <a:rPr lang="de-DE" sz="800" dirty="0" smtClean="0">
                  <a:solidFill>
                    <a:srgbClr val="0066FF"/>
                  </a:solidFill>
                </a:rPr>
                <a:t> (UWU)</a:t>
              </a: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296525" y="4570644"/>
              <a:ext cx="13372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00"/>
                  </a:solidFill>
                </a:rPr>
                <a:t>India</a:t>
              </a:r>
              <a:r>
                <a:rPr lang="de-DE" sz="140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S. </a:t>
              </a:r>
              <a:r>
                <a:rPr lang="de-DE" sz="800" dirty="0" err="1" smtClean="0">
                  <a:solidFill>
                    <a:srgbClr val="0066FF"/>
                  </a:solidFill>
                </a:rPr>
                <a:t>Chattopaghay</a:t>
              </a:r>
              <a:r>
                <a:rPr lang="de-DE" sz="800" dirty="0" smtClean="0">
                  <a:solidFill>
                    <a:srgbClr val="0066FF"/>
                  </a:solidFill>
                </a:rPr>
                <a:t> (VECC)</a:t>
              </a: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296525" y="5183768"/>
              <a:ext cx="9909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00"/>
                  </a:solidFill>
                </a:rPr>
                <a:t>Poland</a:t>
              </a:r>
              <a:r>
                <a:rPr lang="de-DE" sz="140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de-DE" sz="800" dirty="0" err="1" smtClean="0">
                  <a:solidFill>
                    <a:srgbClr val="0066FF"/>
                  </a:solidFill>
                </a:rPr>
                <a:t>P.Staszel</a:t>
              </a:r>
              <a:r>
                <a:rPr lang="de-DE" sz="800" dirty="0" smtClean="0">
                  <a:solidFill>
                    <a:srgbClr val="0066FF"/>
                  </a:solidFill>
                </a:rPr>
                <a:t> (UJAG)</a:t>
              </a:r>
              <a:endParaRPr lang="de-DE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296525" y="5796892"/>
              <a:ext cx="10262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00"/>
                  </a:solidFill>
                </a:rPr>
                <a:t>Russia</a:t>
              </a:r>
              <a:r>
                <a:rPr lang="de-DE" sz="140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A. </a:t>
              </a:r>
              <a:r>
                <a:rPr lang="de-DE" sz="800" dirty="0" err="1" smtClean="0">
                  <a:solidFill>
                    <a:srgbClr val="0066FF"/>
                  </a:solidFill>
                </a:rPr>
                <a:t>Akidinov</a:t>
              </a:r>
              <a:r>
                <a:rPr lang="de-DE" sz="800" dirty="0" smtClean="0">
                  <a:solidFill>
                    <a:srgbClr val="0066FF"/>
                  </a:solidFill>
                </a:rPr>
                <a:t> (ITEP)</a:t>
              </a: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296525" y="4264082"/>
              <a:ext cx="9364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00"/>
                  </a:solidFill>
                </a:rPr>
                <a:t>Hungary</a:t>
              </a:r>
              <a:r>
                <a:rPr lang="de-DE" sz="140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G. Wolf (WRCP)</a:t>
              </a: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296525" y="5490330"/>
              <a:ext cx="11929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Romania 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M. Petrovici (IFIN-HH)</a:t>
              </a: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296525" y="6103458"/>
              <a:ext cx="10615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Ukraine 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V. </a:t>
              </a:r>
              <a:r>
                <a:rPr lang="de-DE" sz="800" dirty="0" err="1" smtClean="0">
                  <a:solidFill>
                    <a:srgbClr val="0066FF"/>
                  </a:solidFill>
                </a:rPr>
                <a:t>Putgatch</a:t>
              </a:r>
              <a:r>
                <a:rPr lang="de-DE" sz="800" dirty="0" smtClean="0">
                  <a:solidFill>
                    <a:srgbClr val="0066FF"/>
                  </a:solidFill>
                </a:rPr>
                <a:t> (KINR)</a:t>
              </a:r>
            </a:p>
          </p:txBody>
        </p:sp>
        <p:cxnSp>
          <p:nvCxnSpPr>
            <p:cNvPr id="88" name="Gerader Verbinder 87"/>
            <p:cNvCxnSpPr/>
            <p:nvPr/>
          </p:nvCxnSpPr>
          <p:spPr>
            <a:xfrm>
              <a:off x="206515" y="3259303"/>
              <a:ext cx="0" cy="305001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/>
          </p:nvCxnSpPr>
          <p:spPr>
            <a:xfrm>
              <a:off x="206515" y="347400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/>
          </p:nvCxnSpPr>
          <p:spPr>
            <a:xfrm>
              <a:off x="206515" y="383404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/>
          </p:nvCxnSpPr>
          <p:spPr>
            <a:xfrm>
              <a:off x="206515" y="410407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/>
          </p:nvCxnSpPr>
          <p:spPr>
            <a:xfrm>
              <a:off x="206515" y="441911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/>
          </p:nvCxnSpPr>
          <p:spPr>
            <a:xfrm>
              <a:off x="206515" y="473414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/>
          </p:nvCxnSpPr>
          <p:spPr>
            <a:xfrm>
              <a:off x="206515" y="504918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/>
          </p:nvCxnSpPr>
          <p:spPr>
            <a:xfrm>
              <a:off x="206515" y="531921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r Verbinder 95"/>
            <p:cNvCxnSpPr/>
            <p:nvPr/>
          </p:nvCxnSpPr>
          <p:spPr>
            <a:xfrm>
              <a:off x="206515" y="5949280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r Verbinder 96"/>
            <p:cNvCxnSpPr/>
            <p:nvPr/>
          </p:nvCxnSpPr>
          <p:spPr>
            <a:xfrm>
              <a:off x="206515" y="626431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97"/>
            <p:cNvSpPr txBox="1"/>
            <p:nvPr/>
          </p:nvSpPr>
          <p:spPr>
            <a:xfrm>
              <a:off x="296525" y="4877206"/>
              <a:ext cx="8370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Korea </a:t>
              </a:r>
            </a:p>
            <a:p>
              <a:r>
                <a:rPr lang="de-DE" sz="800" dirty="0" smtClean="0">
                  <a:solidFill>
                    <a:srgbClr val="0066FF"/>
                  </a:solidFill>
                </a:rPr>
                <a:t>I.-</a:t>
              </a:r>
              <a:r>
                <a:rPr lang="de-DE" sz="800" dirty="0" err="1" smtClean="0">
                  <a:solidFill>
                    <a:srgbClr val="0066FF"/>
                  </a:solidFill>
                </a:rPr>
                <a:t>K.Yoo</a:t>
              </a:r>
              <a:r>
                <a:rPr lang="de-DE" sz="800" dirty="0" smtClean="0">
                  <a:solidFill>
                    <a:srgbClr val="0066FF"/>
                  </a:solidFill>
                </a:rPr>
                <a:t> (PNU</a:t>
              </a:r>
              <a:endParaRPr lang="de-DE" sz="1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99" name="Gerader Verbinder 98"/>
            <p:cNvCxnSpPr/>
            <p:nvPr/>
          </p:nvCxnSpPr>
          <p:spPr>
            <a:xfrm>
              <a:off x="206515" y="5634245"/>
              <a:ext cx="10727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75856" y="6457666"/>
            <a:ext cx="21336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44008" y="6441147"/>
            <a:ext cx="3103984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8th CBM RRB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91362" y="6492875"/>
            <a:ext cx="765448" cy="365125"/>
          </a:xfrm>
        </p:spPr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-27938" y="0"/>
            <a:ext cx="9171938" cy="234888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Memorandum of Understanding</a:t>
            </a:r>
            <a:endParaRPr lang="de-DE" sz="3200" dirty="0">
              <a:latin typeface="Palatino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Palatino"/>
                <a:ea typeface="Times New Roman"/>
                <a:cs typeface="Palatino"/>
              </a:rPr>
              <a:t> </a:t>
            </a:r>
            <a:endParaRPr lang="de-DE" sz="3200" dirty="0">
              <a:solidFill>
                <a:srgbClr val="000000"/>
              </a:solidFill>
              <a:latin typeface="Palatino"/>
              <a:ea typeface="Times New Roman"/>
              <a:cs typeface="Palatino"/>
            </a:endParaRPr>
          </a:p>
          <a:p>
            <a:pPr marL="2476500" indent="-2476500"/>
            <a:r>
              <a:rPr lang="en-GB" sz="4000" b="1" dirty="0">
                <a:latin typeface="Arial"/>
                <a:ea typeface="Times New Roman"/>
                <a:cs typeface="Times New Roman"/>
              </a:rPr>
              <a:t>for Collaboration in the Construction of </a:t>
            </a:r>
            <a:r>
              <a:rPr lang="en-GB" sz="4000" b="1" dirty="0" smtClean="0">
                <a:latin typeface="Arial"/>
                <a:ea typeface="Times New Roman"/>
                <a:cs typeface="Times New Roman"/>
              </a:rPr>
              <a:t>the</a:t>
            </a:r>
          </a:p>
          <a:p>
            <a:pPr marL="2476500" indent="-2476500"/>
            <a:r>
              <a:rPr lang="en-GB" sz="4000" b="1" dirty="0" smtClean="0">
                <a:latin typeface="Arial"/>
                <a:ea typeface="Times New Roman"/>
                <a:cs typeface="Times New Roman"/>
              </a:rPr>
              <a:t> Compressed </a:t>
            </a:r>
            <a:r>
              <a:rPr lang="en-GB" sz="4000" b="1" dirty="0">
                <a:latin typeface="Arial"/>
                <a:ea typeface="Times New Roman"/>
                <a:cs typeface="Times New Roman"/>
              </a:rPr>
              <a:t>Baryonic </a:t>
            </a:r>
            <a:r>
              <a:rPr lang="en-GB" sz="4000" b="1" dirty="0" smtClean="0">
                <a:latin typeface="Arial"/>
                <a:ea typeface="Times New Roman"/>
                <a:cs typeface="Times New Roman"/>
              </a:rPr>
              <a:t>Matter (CBM) Experiment at </a:t>
            </a:r>
            <a:r>
              <a:rPr lang="en-GB" sz="4000" b="1" dirty="0">
                <a:latin typeface="Arial"/>
                <a:ea typeface="Times New Roman"/>
                <a:cs typeface="Times New Roman"/>
              </a:rPr>
              <a:t>FAIR</a:t>
            </a:r>
            <a:endParaRPr lang="de-DE" sz="3200" dirty="0">
              <a:latin typeface="Palatino"/>
              <a:ea typeface="Times New Roman"/>
              <a:cs typeface="Times New Roman"/>
            </a:endParaRPr>
          </a:p>
          <a:p>
            <a:r>
              <a:rPr lang="en-GB" sz="3300" b="1" dirty="0" smtClean="0">
                <a:latin typeface="Arial"/>
                <a:ea typeface="Times New Roman"/>
                <a:cs typeface="Times New Roman"/>
              </a:rPr>
              <a:t>between</a:t>
            </a:r>
            <a:endParaRPr lang="de-DE" sz="3300" dirty="0" smtClean="0">
              <a:latin typeface="Times New Roman"/>
              <a:ea typeface="Times New Roman"/>
            </a:endParaRPr>
          </a:p>
          <a:p>
            <a:r>
              <a:rPr lang="en-GB" sz="3300" dirty="0" smtClean="0">
                <a:latin typeface="Arial"/>
                <a:ea typeface="Times New Roman"/>
                <a:cs typeface="Times New Roman"/>
              </a:rPr>
              <a:t>the </a:t>
            </a:r>
            <a:r>
              <a:rPr lang="en-GB" sz="3300" dirty="0">
                <a:latin typeface="Arial"/>
                <a:ea typeface="Times New Roman"/>
                <a:cs typeface="Times New Roman"/>
              </a:rPr>
              <a:t>Facility for Antiproton and Ion Research in Europe </a:t>
            </a:r>
            <a:r>
              <a:rPr lang="en-GB" sz="3300" dirty="0" smtClean="0">
                <a:latin typeface="Arial"/>
                <a:ea typeface="Times New Roman"/>
                <a:cs typeface="Times New Roman"/>
              </a:rPr>
              <a:t>GmbH, as </a:t>
            </a:r>
            <a:r>
              <a:rPr lang="en-GB" sz="3300" dirty="0">
                <a:latin typeface="Arial"/>
                <a:ea typeface="Times New Roman"/>
                <a:cs typeface="Times New Roman"/>
              </a:rPr>
              <a:t>the Host Laboratory</a:t>
            </a:r>
            <a:endParaRPr lang="de-DE" sz="3300" dirty="0">
              <a:latin typeface="Times New Roman"/>
              <a:ea typeface="Times New Roman"/>
            </a:endParaRPr>
          </a:p>
          <a:p>
            <a:r>
              <a:rPr lang="en-GB" sz="33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and</a:t>
            </a:r>
            <a:endParaRPr lang="de-DE" sz="3300" dirty="0">
              <a:latin typeface="Palatino"/>
              <a:ea typeface="Times New Roman"/>
              <a:cs typeface="Times New Roman"/>
            </a:endParaRPr>
          </a:p>
          <a:p>
            <a:r>
              <a:rPr lang="en-GB" sz="3300" dirty="0">
                <a:solidFill>
                  <a:srgbClr val="000000"/>
                </a:solidFill>
                <a:latin typeface="Palatino"/>
                <a:ea typeface="Times New Roman"/>
                <a:cs typeface="Palatino"/>
              </a:rPr>
              <a:t> </a:t>
            </a:r>
            <a:r>
              <a:rPr lang="en-GB" sz="3300" dirty="0" smtClean="0">
                <a:solidFill>
                  <a:srgbClr val="000000"/>
                </a:solidFill>
                <a:latin typeface="Arial"/>
                <a:ea typeface="Times New Roman"/>
                <a:cs typeface="Palatino"/>
              </a:rPr>
              <a:t>the </a:t>
            </a:r>
            <a:r>
              <a:rPr lang="en-GB" sz="3300" dirty="0">
                <a:solidFill>
                  <a:srgbClr val="000000"/>
                </a:solidFill>
                <a:latin typeface="Arial"/>
                <a:ea typeface="Times New Roman"/>
                <a:cs typeface="Palatino"/>
              </a:rPr>
              <a:t>institutions forming the CBM </a:t>
            </a:r>
            <a:r>
              <a:rPr lang="en-GB" sz="3300" dirty="0" smtClean="0">
                <a:solidFill>
                  <a:srgbClr val="000000"/>
                </a:solidFill>
                <a:latin typeface="Arial"/>
                <a:ea typeface="Times New Roman"/>
                <a:cs typeface="Palatino"/>
              </a:rPr>
              <a:t>Collaboration together </a:t>
            </a:r>
            <a:r>
              <a:rPr lang="en-GB" sz="3300" dirty="0">
                <a:solidFill>
                  <a:srgbClr val="000000"/>
                </a:solidFill>
                <a:latin typeface="Arial"/>
                <a:ea typeface="Times New Roman"/>
                <a:cs typeface="Palatino"/>
              </a:rPr>
              <a:t>with the corresponding funding agencies</a:t>
            </a:r>
            <a:endParaRPr lang="de-DE" sz="3300" dirty="0">
              <a:solidFill>
                <a:srgbClr val="000000"/>
              </a:solidFill>
              <a:effectLst/>
              <a:latin typeface="Palatino"/>
              <a:ea typeface="Times New Roman"/>
              <a:cs typeface="Palatino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13969" y="233368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Article </a:t>
            </a:r>
            <a:r>
              <a:rPr lang="en-US" b="1" dirty="0"/>
              <a:t>1	Parties to this MoU </a:t>
            </a:r>
          </a:p>
          <a:p>
            <a:r>
              <a:rPr lang="en-US" b="1" dirty="0" smtClean="0"/>
              <a:t>Article </a:t>
            </a:r>
            <a:r>
              <a:rPr lang="en-US" b="1" dirty="0"/>
              <a:t>2	Purpose of this MoU</a:t>
            </a:r>
          </a:p>
          <a:p>
            <a:r>
              <a:rPr lang="en-US" b="1" dirty="0" smtClean="0"/>
              <a:t>Article </a:t>
            </a:r>
            <a:r>
              <a:rPr lang="en-US" b="1" dirty="0"/>
              <a:t>3	Duration of this MoU and its Extension</a:t>
            </a:r>
          </a:p>
          <a:p>
            <a:r>
              <a:rPr lang="en-US" b="1" dirty="0" smtClean="0"/>
              <a:t>Article </a:t>
            </a:r>
            <a:r>
              <a:rPr lang="en-US" b="1" dirty="0"/>
              <a:t>4	The CBM Experiment and Collaboration </a:t>
            </a:r>
          </a:p>
          <a:p>
            <a:r>
              <a:rPr lang="en-US" b="1" dirty="0" smtClean="0"/>
              <a:t>Article </a:t>
            </a:r>
            <a:r>
              <a:rPr lang="en-US" b="1" dirty="0"/>
              <a:t>5	Program of Work for the Construction Phase of the CBM </a:t>
            </a:r>
            <a:r>
              <a:rPr lang="en-US" b="1" dirty="0" smtClean="0"/>
              <a:t>Experiment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</a:t>
            </a:r>
            <a:r>
              <a:rPr lang="en-US" b="1" dirty="0"/>
              <a:t>and Sharing of </a:t>
            </a:r>
            <a:r>
              <a:rPr lang="en-US" b="1" dirty="0" smtClean="0"/>
              <a:t> responsibilities </a:t>
            </a:r>
            <a:r>
              <a:rPr lang="en-US" b="1" dirty="0"/>
              <a:t>for its Execution</a:t>
            </a:r>
          </a:p>
          <a:p>
            <a:r>
              <a:rPr lang="en-US" b="1" dirty="0" smtClean="0"/>
              <a:t>Article </a:t>
            </a:r>
            <a:r>
              <a:rPr lang="en-US" b="1" dirty="0"/>
              <a:t>6	Common Projects and Common Fund</a:t>
            </a:r>
          </a:p>
          <a:p>
            <a:r>
              <a:rPr lang="en-US" b="1" dirty="0" smtClean="0"/>
              <a:t>Article </a:t>
            </a:r>
            <a:r>
              <a:rPr lang="en-US" b="1" dirty="0"/>
              <a:t>7	Obligations of FAIR as Host Laboratory, and of the Institutes</a:t>
            </a:r>
          </a:p>
          <a:p>
            <a:r>
              <a:rPr lang="en-US" b="1" dirty="0" smtClean="0"/>
              <a:t>Article </a:t>
            </a:r>
            <a:r>
              <a:rPr lang="en-US" b="1" dirty="0"/>
              <a:t>8	Relationship CBM Collaboration – FAIR</a:t>
            </a:r>
          </a:p>
          <a:p>
            <a:r>
              <a:rPr lang="en-US" b="1" dirty="0" smtClean="0"/>
              <a:t>Article </a:t>
            </a:r>
            <a:r>
              <a:rPr lang="en-US" b="1" dirty="0"/>
              <a:t>9	Rights and Benefits of the Institutes</a:t>
            </a:r>
          </a:p>
          <a:p>
            <a:r>
              <a:rPr lang="en-US" b="1" dirty="0" smtClean="0"/>
              <a:t>Article </a:t>
            </a:r>
            <a:r>
              <a:rPr lang="en-US" b="1" dirty="0"/>
              <a:t>10	</a:t>
            </a:r>
            <a:r>
              <a:rPr lang="en-US" b="1" dirty="0" smtClean="0"/>
              <a:t> Administrative </a:t>
            </a:r>
            <a:r>
              <a:rPr lang="en-US" b="1" dirty="0"/>
              <a:t>and Financial Provisions</a:t>
            </a:r>
          </a:p>
          <a:p>
            <a:r>
              <a:rPr lang="en-US" b="1" dirty="0" smtClean="0"/>
              <a:t>Article 11 Amendments</a:t>
            </a:r>
            <a:endParaRPr lang="en-US" b="1" dirty="0"/>
          </a:p>
          <a:p>
            <a:r>
              <a:rPr lang="en-US" b="1" dirty="0" smtClean="0"/>
              <a:t>Article </a:t>
            </a:r>
            <a:r>
              <a:rPr lang="en-US" b="1" dirty="0"/>
              <a:t>12	</a:t>
            </a:r>
            <a:r>
              <a:rPr lang="en-US" b="1" dirty="0" smtClean="0"/>
              <a:t> Disputes</a:t>
            </a:r>
            <a:endParaRPr lang="en-US" b="1" dirty="0"/>
          </a:p>
          <a:p>
            <a:r>
              <a:rPr lang="en-US" b="1" dirty="0" smtClean="0"/>
              <a:t>Article </a:t>
            </a:r>
            <a:r>
              <a:rPr lang="en-US" b="1" dirty="0"/>
              <a:t>13	</a:t>
            </a:r>
            <a:r>
              <a:rPr lang="en-US" b="1" dirty="0" smtClean="0"/>
              <a:t> Effective </a:t>
            </a:r>
            <a:r>
              <a:rPr lang="en-US" b="1" dirty="0"/>
              <a:t>date</a:t>
            </a:r>
          </a:p>
          <a:p>
            <a:r>
              <a:rPr lang="en-US" b="1" dirty="0" smtClean="0"/>
              <a:t>Article </a:t>
            </a:r>
            <a:r>
              <a:rPr lang="en-US" b="1" dirty="0"/>
              <a:t>14	</a:t>
            </a:r>
            <a:r>
              <a:rPr lang="en-US" b="1" dirty="0" smtClean="0"/>
              <a:t> Annexes </a:t>
            </a:r>
            <a:endParaRPr lang="en-US" b="1" dirty="0"/>
          </a:p>
          <a:p>
            <a:r>
              <a:rPr lang="en-US" b="1" dirty="0" smtClean="0"/>
              <a:t>Article </a:t>
            </a:r>
            <a:r>
              <a:rPr lang="en-US" b="1" dirty="0"/>
              <a:t>15	</a:t>
            </a:r>
            <a:r>
              <a:rPr lang="en-US" b="1" dirty="0" smtClean="0"/>
              <a:t> Final Provisions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6931973" y="3870758"/>
            <a:ext cx="1896864" cy="270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-15322" y="404664"/>
            <a:ext cx="917193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de-DE" dirty="0">
              <a:latin typeface="Times New Roman"/>
              <a:ea typeface="Times New Roman"/>
            </a:endParaRPr>
          </a:p>
          <a:p>
            <a:pPr marL="1260475" indent="-812800" algn="just">
              <a:spcAft>
                <a:spcPts val="600"/>
              </a:spcAft>
            </a:pPr>
            <a:r>
              <a:rPr lang="en-GB" sz="1600" b="1" dirty="0" smtClean="0">
                <a:latin typeface="Arial"/>
                <a:ea typeface="Times New Roman"/>
              </a:rPr>
              <a:t>Annex </a:t>
            </a:r>
            <a:r>
              <a:rPr lang="en-GB" sz="1600" b="1" dirty="0">
                <a:latin typeface="Arial"/>
                <a:ea typeface="Times New Roman"/>
              </a:rPr>
              <a:t>1:</a:t>
            </a:r>
            <a:r>
              <a:rPr lang="en-GB" sz="1600" dirty="0">
                <a:latin typeface="Arial"/>
                <a:ea typeface="Times New Roman"/>
              </a:rPr>
              <a:t> 	List of Institutions (and names of the Collaboration Board members) forming the CBM Collaboration</a:t>
            </a:r>
            <a:endParaRPr lang="de-DE" sz="1600" dirty="0">
              <a:latin typeface="Times New Roman"/>
              <a:ea typeface="Times New Roman"/>
            </a:endParaRPr>
          </a:p>
          <a:p>
            <a:pPr marL="1260475" indent="-812800" algn="just">
              <a:spcAft>
                <a:spcPts val="600"/>
              </a:spcAft>
            </a:pPr>
            <a:r>
              <a:rPr lang="en-GB" sz="1600" b="1" dirty="0">
                <a:latin typeface="Arial"/>
                <a:ea typeface="Times New Roman"/>
              </a:rPr>
              <a:t>Annex 2</a:t>
            </a:r>
            <a:r>
              <a:rPr lang="en-GB" sz="1600" dirty="0">
                <a:latin typeface="Arial"/>
                <a:ea typeface="Times New Roman"/>
              </a:rPr>
              <a:t>;	List of Funding Agencies and their Representatives</a:t>
            </a:r>
            <a:endParaRPr lang="de-DE" sz="1600" dirty="0">
              <a:latin typeface="Times New Roman"/>
              <a:ea typeface="Times New Roman"/>
            </a:endParaRPr>
          </a:p>
          <a:p>
            <a:pPr marL="1260475" indent="-812800" algn="just">
              <a:spcAft>
                <a:spcPts val="600"/>
              </a:spcAft>
            </a:pPr>
            <a:r>
              <a:rPr lang="en-GB" sz="1600" b="1" dirty="0">
                <a:latin typeface="Arial"/>
                <a:ea typeface="Times New Roman"/>
              </a:rPr>
              <a:t>Annex 3a</a:t>
            </a:r>
            <a:r>
              <a:rPr lang="en-GB" sz="1600" dirty="0">
                <a:latin typeface="Arial"/>
                <a:ea typeface="Times New Roman"/>
              </a:rPr>
              <a:t>: 	List of the members of the CBM Collaboration given by Country and by Institute </a:t>
            </a:r>
            <a:endParaRPr lang="de-DE" sz="1600" dirty="0">
              <a:latin typeface="Times New Roman"/>
              <a:ea typeface="Times New Roman"/>
            </a:endParaRPr>
          </a:p>
          <a:p>
            <a:pPr marL="1260475" indent="-812800" algn="just">
              <a:spcAft>
                <a:spcPts val="600"/>
              </a:spcAft>
            </a:pPr>
            <a:r>
              <a:rPr lang="en-GB" sz="1600" b="1" dirty="0">
                <a:latin typeface="Arial"/>
                <a:ea typeface="Times New Roman"/>
              </a:rPr>
              <a:t>Annex 3b:</a:t>
            </a:r>
            <a:r>
              <a:rPr lang="en-GB" sz="1600" dirty="0">
                <a:latin typeface="Arial"/>
                <a:ea typeface="Times New Roman"/>
              </a:rPr>
              <a:t>	Organisation rules of the CBM Collaboration, Management structure of the CBM Collaboration, Management Board members and of persons holding management positions in the CBM Collaboration</a:t>
            </a:r>
            <a:endParaRPr lang="de-DE" sz="1600" dirty="0">
              <a:latin typeface="Times New Roman"/>
              <a:ea typeface="Times New Roman"/>
            </a:endParaRPr>
          </a:p>
          <a:p>
            <a:pPr marL="1260475" indent="-812800">
              <a:spcAft>
                <a:spcPts val="600"/>
              </a:spcAft>
            </a:pPr>
            <a:r>
              <a:rPr lang="en-GB" sz="1600" b="1" dirty="0">
                <a:latin typeface="Arial"/>
                <a:ea typeface="Times New Roman"/>
              </a:rPr>
              <a:t>Annex 4a:</a:t>
            </a:r>
            <a:r>
              <a:rPr lang="en-GB" sz="1600" dirty="0">
                <a:latin typeface="Arial"/>
                <a:ea typeface="Times New Roman"/>
              </a:rPr>
              <a:t> 	Detailed compilation of the Construction Cost and Funding of the Detector/Subsystems, and of Responsibilities for the Construction </a:t>
            </a:r>
            <a:r>
              <a:rPr lang="en-GB" sz="1600" dirty="0" err="1">
                <a:latin typeface="Arial"/>
                <a:ea typeface="Times New Roman"/>
              </a:rPr>
              <a:t>Workpackages</a:t>
            </a:r>
            <a:r>
              <a:rPr lang="en-GB" sz="1600" dirty="0">
                <a:latin typeface="Arial"/>
                <a:ea typeface="Times New Roman"/>
              </a:rPr>
              <a:t> by the Institutes.</a:t>
            </a:r>
            <a:endParaRPr lang="de-DE" sz="1600" dirty="0">
              <a:latin typeface="Times New Roman"/>
              <a:ea typeface="Times New Roman"/>
            </a:endParaRPr>
          </a:p>
          <a:p>
            <a:pPr marL="1260475" indent="-812800">
              <a:spcAft>
                <a:spcPts val="600"/>
              </a:spcAft>
            </a:pPr>
            <a:r>
              <a:rPr lang="en-GB" sz="1600" b="1" dirty="0">
                <a:latin typeface="Arial"/>
                <a:ea typeface="Times New Roman"/>
              </a:rPr>
              <a:t>Annex 4b:</a:t>
            </a:r>
            <a:r>
              <a:rPr lang="en-GB" sz="1600" dirty="0">
                <a:latin typeface="Arial"/>
                <a:ea typeface="Times New Roman"/>
              </a:rPr>
              <a:t>	Summary Tables on Construction Cost and Funding with the Values of Commitments by Funding Agency to the CBM Detectors/Subsystems.</a:t>
            </a:r>
            <a:endParaRPr lang="de-DE" sz="1600" dirty="0">
              <a:latin typeface="Times New Roman"/>
              <a:ea typeface="Times New Roman"/>
            </a:endParaRPr>
          </a:p>
          <a:p>
            <a:pPr marL="1260475" indent="-812800">
              <a:spcAft>
                <a:spcPts val="600"/>
              </a:spcAft>
            </a:pPr>
            <a:r>
              <a:rPr lang="en-GB" sz="1600" b="1" dirty="0">
                <a:latin typeface="Arial"/>
                <a:ea typeface="Times New Roman"/>
              </a:rPr>
              <a:t>Annex 5</a:t>
            </a:r>
            <a:r>
              <a:rPr lang="en-GB" sz="1600" dirty="0">
                <a:latin typeface="Arial"/>
                <a:ea typeface="Times New Roman"/>
              </a:rPr>
              <a:t>:	Status of Technical Design Reports</a:t>
            </a:r>
            <a:endParaRPr lang="de-DE" sz="1600" dirty="0">
              <a:latin typeface="Times New Roman"/>
              <a:ea typeface="Times New Roman"/>
            </a:endParaRPr>
          </a:p>
          <a:p>
            <a:pPr marL="1260475" indent="-812800">
              <a:spcAft>
                <a:spcPts val="600"/>
              </a:spcAft>
            </a:pPr>
            <a:r>
              <a:rPr lang="en-GB" sz="1600" b="1" dirty="0">
                <a:latin typeface="Arial"/>
                <a:ea typeface="Times New Roman"/>
              </a:rPr>
              <a:t>Annex 6:</a:t>
            </a:r>
            <a:r>
              <a:rPr lang="en-GB" sz="1600" dirty="0">
                <a:latin typeface="Arial"/>
                <a:ea typeface="Times New Roman"/>
              </a:rPr>
              <a:t> 	List of substantial manpower contributions of Institutes to Subsystem Construction, to Computing Subprojects, to the Physics Working Groups</a:t>
            </a:r>
            <a:r>
              <a:rPr lang="en-GB" sz="1600" dirty="0">
                <a:latin typeface="Times New Roman"/>
                <a:ea typeface="Times New Roman"/>
              </a:rPr>
              <a:t> </a:t>
            </a:r>
            <a:r>
              <a:rPr lang="en-GB" sz="1600" dirty="0">
                <a:latin typeface="Arial"/>
                <a:ea typeface="Times New Roman"/>
              </a:rPr>
              <a:t>and to Preparation and Coordination tasks</a:t>
            </a:r>
            <a:endParaRPr lang="de-DE" sz="1600" dirty="0">
              <a:latin typeface="Times New Roman"/>
              <a:ea typeface="Times New Roman"/>
            </a:endParaRPr>
          </a:p>
          <a:p>
            <a:pPr marL="1260475" indent="-812800">
              <a:spcAft>
                <a:spcPts val="600"/>
              </a:spcAft>
            </a:pPr>
            <a:r>
              <a:rPr lang="en-GB" sz="1600" b="1" dirty="0">
                <a:latin typeface="Arial"/>
                <a:ea typeface="Times New Roman"/>
              </a:rPr>
              <a:t>Annex 7:</a:t>
            </a:r>
            <a:r>
              <a:rPr lang="en-GB" sz="1600" dirty="0">
                <a:latin typeface="Arial"/>
                <a:ea typeface="Times New Roman"/>
              </a:rPr>
              <a:t> 	Construction Schedule</a:t>
            </a:r>
            <a:endParaRPr lang="de-DE" sz="1600" dirty="0">
              <a:latin typeface="Times New Roman"/>
              <a:ea typeface="Times New Roman"/>
            </a:endParaRPr>
          </a:p>
          <a:p>
            <a:pPr marL="1260475" indent="-812800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/>
                <a:ea typeface="Times New Roman"/>
                <a:cs typeface="Palatino"/>
              </a:rPr>
              <a:t>Annex 8: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Times New Roman"/>
                <a:cs typeface="Palatino"/>
              </a:rPr>
              <a:t> 	Procedures for the Common Construction Fund for the Cave Infrastructure</a:t>
            </a:r>
            <a:endParaRPr lang="de-DE" sz="1600" dirty="0">
              <a:solidFill>
                <a:srgbClr val="000000"/>
              </a:solidFill>
              <a:latin typeface="Palatino"/>
              <a:ea typeface="Times New Roman"/>
              <a:cs typeface="Palatino"/>
            </a:endParaRPr>
          </a:p>
          <a:p>
            <a:pPr marL="1260475" indent="-812800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/>
                <a:ea typeface="Times New Roman"/>
                <a:cs typeface="Palatino"/>
              </a:rPr>
              <a:t>Annex 9: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Times New Roman"/>
                <a:cs typeface="Palatino"/>
              </a:rPr>
              <a:t> 	General conditions applicable to experiments at FAIR </a:t>
            </a:r>
            <a:endParaRPr lang="de-DE" sz="1600" dirty="0">
              <a:solidFill>
                <a:srgbClr val="000000"/>
              </a:solidFill>
              <a:latin typeface="Palatino"/>
              <a:ea typeface="Times New Roman"/>
              <a:cs typeface="Palatino"/>
            </a:endParaRPr>
          </a:p>
          <a:p>
            <a:pPr marL="1260475" indent="-812800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/>
                <a:ea typeface="Times New Roman"/>
                <a:cs typeface="Palatino"/>
              </a:rPr>
              <a:t>Annex 10: 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Times New Roman"/>
                <a:cs typeface="Palatino"/>
              </a:rPr>
              <a:t>	The CBM Day 1 experimental setup</a:t>
            </a:r>
            <a:endParaRPr lang="de-DE" sz="1600" dirty="0">
              <a:solidFill>
                <a:srgbClr val="000000"/>
              </a:solidFill>
              <a:latin typeface="Palatino"/>
              <a:ea typeface="Times New Roman"/>
              <a:cs typeface="Palatino"/>
            </a:endParaRPr>
          </a:p>
          <a:p>
            <a:pPr marL="1260475" indent="-812800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Times New Roman"/>
                <a:cs typeface="Palatino"/>
              </a:rPr>
              <a:t> </a:t>
            </a:r>
            <a:endParaRPr lang="de-DE" sz="1600" dirty="0">
              <a:solidFill>
                <a:srgbClr val="000000"/>
              </a:solidFill>
              <a:effectLst/>
              <a:latin typeface="Palatino"/>
              <a:ea typeface="Times New Roman"/>
              <a:cs typeface="Palatino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9156616" cy="75405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000" b="1" dirty="0">
                <a:solidFill>
                  <a:prstClr val="black"/>
                </a:solidFill>
                <a:latin typeface="Arial"/>
                <a:ea typeface="Times New Roman"/>
              </a:rPr>
              <a:t>ANNEXES (CBM Construction MoU</a:t>
            </a:r>
            <a:r>
              <a:rPr lang="en-US" sz="2000" b="1" dirty="0" smtClean="0">
                <a:solidFill>
                  <a:prstClr val="black"/>
                </a:solidFill>
                <a:latin typeface="Arial"/>
                <a:ea typeface="Times New Roman"/>
              </a:rPr>
              <a:t>)</a:t>
            </a:r>
          </a:p>
          <a:p>
            <a:pPr lvl="0" algn="just">
              <a:spcAft>
                <a:spcPts val="600"/>
              </a:spcAft>
            </a:pPr>
            <a:endParaRPr lang="en-US" b="1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67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-6627" y="1341"/>
            <a:ext cx="9144000" cy="69135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de-DE" sz="2800" dirty="0" smtClean="0"/>
              <a:t>CBM Common Fund</a:t>
            </a:r>
            <a:endParaRPr lang="de-DE" sz="2800" dirty="0"/>
          </a:p>
        </p:txBody>
      </p:sp>
      <p:sp>
        <p:nvSpPr>
          <p:cNvPr id="3" name="Rechteck 2"/>
          <p:cNvSpPr/>
          <p:nvPr/>
        </p:nvSpPr>
        <p:spPr>
          <a:xfrm>
            <a:off x="-27998" y="2027906"/>
            <a:ext cx="925824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700" b="1" dirty="0">
                <a:solidFill>
                  <a:prstClr val="black"/>
                </a:solidFill>
                <a:latin typeface="Arial"/>
                <a:ea typeface="Arial"/>
              </a:rPr>
              <a:t>Cost estimate and </a:t>
            </a:r>
            <a:r>
              <a:rPr lang="en-GB" sz="1700" b="1" dirty="0" smtClean="0">
                <a:solidFill>
                  <a:prstClr val="black"/>
                </a:solidFill>
                <a:latin typeface="Arial"/>
                <a:ea typeface="Arial"/>
              </a:rPr>
              <a:t>expenditures</a:t>
            </a:r>
            <a:r>
              <a:rPr lang="en-GB" sz="1700" b="1" dirty="0">
                <a:solidFill>
                  <a:prstClr val="black"/>
                </a:solidFill>
                <a:latin typeface="Arial"/>
                <a:ea typeface="Arial"/>
              </a:rPr>
              <a:t> </a:t>
            </a:r>
            <a:r>
              <a:rPr lang="en-GB" sz="1700" b="1" dirty="0" smtClean="0">
                <a:solidFill>
                  <a:prstClr val="black"/>
                </a:solidFill>
                <a:latin typeface="Arial"/>
                <a:ea typeface="Arial"/>
              </a:rPr>
              <a:t>[in k€ </a:t>
            </a:r>
            <a:r>
              <a:rPr lang="en-GB" sz="1700" b="1" dirty="0">
                <a:solidFill>
                  <a:prstClr val="black"/>
                </a:solidFill>
                <a:latin typeface="Arial"/>
                <a:ea typeface="Arial"/>
              </a:rPr>
              <a:t>and 2018 </a:t>
            </a:r>
            <a:r>
              <a:rPr lang="en-GB" sz="1700" b="1" dirty="0" smtClean="0">
                <a:solidFill>
                  <a:prstClr val="black"/>
                </a:solidFill>
                <a:latin typeface="Arial"/>
                <a:ea typeface="Arial"/>
              </a:rPr>
              <a:t>prices] </a:t>
            </a:r>
            <a:r>
              <a:rPr lang="en-GB" sz="1700" b="1" dirty="0">
                <a:solidFill>
                  <a:prstClr val="black"/>
                </a:solidFill>
                <a:latin typeface="Arial"/>
                <a:ea typeface="Arial"/>
              </a:rPr>
              <a:t>for the CBM </a:t>
            </a:r>
            <a:r>
              <a:rPr lang="en-GB" sz="1700" b="1" dirty="0" smtClean="0">
                <a:solidFill>
                  <a:prstClr val="black"/>
                </a:solidFill>
                <a:latin typeface="Arial"/>
                <a:ea typeface="Arial"/>
              </a:rPr>
              <a:t>cave infrastructure:</a:t>
            </a:r>
            <a:endParaRPr lang="de-DE" sz="17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30915"/>
              </p:ext>
            </p:extLst>
          </p:nvPr>
        </p:nvGraphicFramePr>
        <p:xfrm>
          <a:off x="226570" y="4430378"/>
          <a:ext cx="2041174" cy="2304257"/>
        </p:xfrm>
        <a:graphic>
          <a:graphicData uri="http://schemas.openxmlformats.org/drawingml/2006/table">
            <a:tbl>
              <a:tblPr/>
              <a:tblGrid>
                <a:gridCol w="868680"/>
                <a:gridCol w="1172494"/>
              </a:tblGrid>
              <a:tr h="389876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Year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Expenditures</a:t>
                      </a:r>
                      <a:r>
                        <a:rPr lang="de-DE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[k€]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83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2017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83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2018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130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83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2019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450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83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2020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890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83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2021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1515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83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2022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249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83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 [k€]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3264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629696236"/>
              </p:ext>
            </p:extLst>
          </p:nvPr>
        </p:nvGraphicFramePr>
        <p:xfrm>
          <a:off x="2267744" y="4409951"/>
          <a:ext cx="3240360" cy="244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hteck 12"/>
          <p:cNvSpPr/>
          <p:nvPr/>
        </p:nvSpPr>
        <p:spPr>
          <a:xfrm>
            <a:off x="-33253" y="692696"/>
            <a:ext cx="91715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1200"/>
              </a:spcAft>
            </a:pPr>
            <a:r>
              <a:rPr lang="en-GB" sz="1600" dirty="0">
                <a:solidFill>
                  <a:prstClr val="black"/>
                </a:solidFill>
                <a:latin typeface="Arial"/>
                <a:ea typeface="Arial"/>
              </a:rPr>
              <a:t>The cave infrastructure items </a:t>
            </a:r>
            <a:r>
              <a:rPr lang="en-GB" sz="1600" dirty="0" smtClean="0">
                <a:solidFill>
                  <a:prstClr val="black"/>
                </a:solidFill>
                <a:latin typeface="Arial"/>
                <a:ea typeface="Arial"/>
              </a:rPr>
              <a:t>are </a:t>
            </a:r>
            <a:r>
              <a:rPr lang="en-GB" sz="1600" dirty="0">
                <a:solidFill>
                  <a:prstClr val="black"/>
                </a:solidFill>
                <a:latin typeface="Arial"/>
                <a:ea typeface="Arial"/>
              </a:rPr>
              <a:t>of common interest of all participating institutes in the CBM collaboration. They need to be purchased and installed in the CBM cave in order to provide a proper technical environment in the CBM cave for the mounting of all detector systems (in-kind contributions of the CBM member institutes).</a:t>
            </a:r>
            <a:endParaRPr lang="de-DE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1849"/>
            <a:ext cx="8496944" cy="20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WinfileSvL\CBM$Root\eschke\Eigene Dateien\GSI\GSI-Zukunft\FAIR RC TC Coordinators\RRBs\eights RRB\presentations\2014.08.27 Gebäude CBM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45" y="4581128"/>
            <a:ext cx="369469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air-gsi-folienmaster_2016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2215</Words>
  <Application>Microsoft Office PowerPoint</Application>
  <PresentationFormat>Bildschirmpräsentation (4:3)</PresentationFormat>
  <Paragraphs>537</Paragraphs>
  <Slides>22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1_Larissa</vt:lpstr>
      <vt:lpstr>3_Larissa</vt:lpstr>
      <vt:lpstr>3_fair-gsi-folienmaster_2016</vt:lpstr>
      <vt:lpstr>2_Larissa</vt:lpstr>
      <vt:lpstr>5_Larissa</vt:lpstr>
      <vt:lpstr>Standarddesign</vt:lpstr>
      <vt:lpstr>4_Larissa</vt:lpstr>
      <vt:lpstr>Construction MoU of CBM Collaboration</vt:lpstr>
      <vt:lpstr>PowerPoint-Präsentation</vt:lpstr>
      <vt:lpstr>PowerPoint-Präsentation</vt:lpstr>
      <vt:lpstr>PowerPoint-Präsentation</vt:lpstr>
      <vt:lpstr>CERN model (we do not reinvent the wheel)</vt:lpstr>
      <vt:lpstr>CBM organisation </vt:lpstr>
      <vt:lpstr>PowerPoint-Präsentation</vt:lpstr>
      <vt:lpstr>PowerPoint-Präsentation</vt:lpstr>
      <vt:lpstr>CBM Common Fund</vt:lpstr>
      <vt:lpstr>CBM Common Fund</vt:lpstr>
      <vt:lpstr>CBM Common Fund</vt:lpstr>
      <vt:lpstr>CBM Common Fund</vt:lpstr>
      <vt:lpstr>CBM Common Fund</vt:lpstr>
      <vt:lpstr>PowerPoint-Präsentation</vt:lpstr>
      <vt:lpstr>PowerPoint-Präsentation</vt:lpstr>
      <vt:lpstr>Backup Slides (slides from Paolos RRB talk)</vt:lpstr>
      <vt:lpstr>Common Infrastructure Items proposed by the Collaborations for Common Fund for construction</vt:lpstr>
      <vt:lpstr>Collaboration’s Proposals</vt:lpstr>
      <vt:lpstr>Collaboration’s Proposals</vt:lpstr>
      <vt:lpstr>Draft Construction MoU for CBM</vt:lpstr>
      <vt:lpstr>Structure of draft MoU for CBM</vt:lpstr>
      <vt:lpstr>Structure of draft MoU for CBM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MoU</dc:title>
  <dc:creator>Juergen Eschke</dc:creator>
  <cp:lastModifiedBy>Juergen Eschke</cp:lastModifiedBy>
  <cp:revision>74</cp:revision>
  <dcterms:created xsi:type="dcterms:W3CDTF">2018-11-23T10:45:28Z</dcterms:created>
  <dcterms:modified xsi:type="dcterms:W3CDTF">2018-11-26T10:31:36Z</dcterms:modified>
</cp:coreProperties>
</file>