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15"/>
  </p:notesMasterIdLst>
  <p:handoutMasterIdLst>
    <p:handoutMasterId r:id="rId16"/>
  </p:handoutMasterIdLst>
  <p:sldIdLst>
    <p:sldId id="256" r:id="rId2"/>
    <p:sldId id="334" r:id="rId3"/>
    <p:sldId id="337" r:id="rId4"/>
    <p:sldId id="340" r:id="rId5"/>
    <p:sldId id="342" r:id="rId6"/>
    <p:sldId id="343" r:id="rId7"/>
    <p:sldId id="344" r:id="rId8"/>
    <p:sldId id="351" r:id="rId9"/>
    <p:sldId id="345" r:id="rId10"/>
    <p:sldId id="347" r:id="rId11"/>
    <p:sldId id="349" r:id="rId12"/>
    <p:sldId id="348" r:id="rId13"/>
    <p:sldId id="350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48AF74A-F19C-4EC0-85A6-3A674C987A74}">
          <p14:sldIdLst>
            <p14:sldId id="256"/>
          </p14:sldIdLst>
        </p14:section>
        <p14:section name="Untitled Section" id="{E7AB57DC-A644-4D76-B26B-B7795E8DBFA6}">
          <p14:sldIdLst>
            <p14:sldId id="334"/>
            <p14:sldId id="337"/>
            <p14:sldId id="340"/>
            <p14:sldId id="342"/>
            <p14:sldId id="343"/>
            <p14:sldId id="344"/>
            <p14:sldId id="351"/>
            <p14:sldId id="345"/>
            <p14:sldId id="347"/>
            <p14:sldId id="349"/>
            <p14:sldId id="348"/>
            <p14:sldId id="3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123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003865"/>
    <a:srgbClr val="008666"/>
    <a:srgbClr val="009B77"/>
    <a:srgbClr val="98A4AE"/>
    <a:srgbClr val="7685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73" autoAdjust="0"/>
    <p:restoredTop sz="93679" autoAdjust="0"/>
  </p:normalViewPr>
  <p:slideViewPr>
    <p:cSldViewPr snapToGrid="0" showGuides="1">
      <p:cViewPr varScale="1">
        <p:scale>
          <a:sx n="107" d="100"/>
          <a:sy n="107" d="100"/>
        </p:scale>
        <p:origin x="1476" y="96"/>
      </p:cViewPr>
      <p:guideLst>
        <p:guide orient="horz" pos="4123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840" y="6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004BC-B0E3-4208-A222-418A4F529526}" type="datetimeFigureOut">
              <a:rPr lang="de-DE" smtClean="0"/>
              <a:pPr/>
              <a:t>05.11.2018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8CCCE-5D86-4F2C-A810-6EA86A7CE74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9952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D818D-C606-4ACC-B471-870C5A9C4C11}" type="datetimeFigureOut">
              <a:rPr lang="de-DE" smtClean="0"/>
              <a:pPr/>
              <a:t>05.11.2018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32A09-A8F9-4844-A50B-996B9FD8E09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4554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32A09-A8F9-4844-A50B-996B9FD8E092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0493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4.gi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gif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3" descr="ecap_logo_big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036" y="5728499"/>
            <a:ext cx="1608344" cy="58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42"/>
          <p:cNvSpPr/>
          <p:nvPr userDrawn="1"/>
        </p:nvSpPr>
        <p:spPr>
          <a:xfrm>
            <a:off x="0" y="4740275"/>
            <a:ext cx="9144000" cy="139700"/>
          </a:xfrm>
          <a:prstGeom prst="rect">
            <a:avLst/>
          </a:prstGeom>
          <a:solidFill>
            <a:srgbClr val="0025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13" name="Picture 1" descr="ECAP_Cover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" b="1326"/>
          <a:stretch/>
        </p:blipFill>
        <p:spPr bwMode="auto">
          <a:xfrm>
            <a:off x="0" y="1"/>
            <a:ext cx="9090903" cy="481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" descr="ECAP_Cover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9" r="42167" b="1326"/>
          <a:stretch/>
        </p:blipFill>
        <p:spPr bwMode="auto">
          <a:xfrm>
            <a:off x="8952168" y="0"/>
            <a:ext cx="191832" cy="481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Logo_Nat-Fak_DinA4_4C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10" y="5751787"/>
            <a:ext cx="3022600" cy="863600"/>
          </a:xfrm>
          <a:prstGeom prst="rect">
            <a:avLst/>
          </a:prstGeom>
        </p:spPr>
      </p:pic>
      <p:pic>
        <p:nvPicPr>
          <p:cNvPr id="8" name="Picture 7" descr="PandaLogo1_web.gi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20" y="5848542"/>
            <a:ext cx="1876889" cy="44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0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master mit Si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307180" y="1324800"/>
            <a:ext cx="8836819" cy="1287985"/>
          </a:xfrm>
          <a:prstGeom prst="rect">
            <a:avLst/>
          </a:prstGeom>
          <a:solidFill>
            <a:srgbClr val="009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397002"/>
            <a:ext cx="8568000" cy="581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6000" y="1986531"/>
            <a:ext cx="8568000" cy="5919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1" name="Rechteck 10"/>
          <p:cNvSpPr/>
          <p:nvPr userDrawn="1"/>
        </p:nvSpPr>
        <p:spPr>
          <a:xfrm>
            <a:off x="307181" y="2648801"/>
            <a:ext cx="8836819" cy="3896462"/>
          </a:xfrm>
          <a:prstGeom prst="rect">
            <a:avLst/>
          </a:prstGeom>
          <a:solidFill>
            <a:srgbClr val="009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 descr="FAU-Siegel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92201" y="4154488"/>
            <a:ext cx="235084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6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560173" y="848497"/>
            <a:ext cx="8340387" cy="557121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540000" indent="-540000">
              <a:defRPr/>
            </a:lvl1pPr>
            <a:lvl2pPr marL="1080000" indent="-540000">
              <a:buFontTx/>
              <a:buNone/>
              <a:defRPr/>
            </a:lvl2pPr>
            <a:lvl3pPr marL="1620000" indent="-540000">
              <a:buFontTx/>
              <a:buNone/>
              <a:defRPr/>
            </a:lvl3pPr>
            <a:lvl4pPr>
              <a:buFontTx/>
              <a:buNone/>
              <a:defRPr/>
            </a:lvl4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PANDA Cherenkov meeting  -  November 6 2018  - MCP-PMT measurements in magnetic field  -  Márton Németh-Csóka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722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" name="Picture 7" descr="ecap_logo_big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62" y="207963"/>
            <a:ext cx="1512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7200">
              <a:defRPr/>
            </a:lvl1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Helvetica Neue"/>
                <a:ea typeface="ＭＳ Ｐゴシック" pitchFamily="34" charset="-128"/>
                <a:cs typeface="Arial" charset="0"/>
              </a:rPr>
              <a:t>PANDA Cherenkov meeting  -  November 6 2018  - MCP-PMT measurements in magnetic field  -  Márton Németh-Csóka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Helvetica Neue"/>
              <a:ea typeface="ＭＳ Ｐゴシック" pitchFamily="34" charset="-128"/>
              <a:cs typeface="Arial" charset="0"/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8D1606-B9C1-D44E-A2C4-3729A0CF2AE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Helvetica Neue" charset="0"/>
                <a:ea typeface="ＭＳ Ｐゴシック" charset="0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Helvetica Neue" charset="0"/>
              <a:ea typeface="ＭＳ Ｐゴシック" charset="0"/>
              <a:cs typeface="Arial" charset="0"/>
            </a:endParaRPr>
          </a:p>
        </p:txBody>
      </p:sp>
      <p:pic>
        <p:nvPicPr>
          <p:cNvPr id="12" name="Picture 11" descr="PandaLogo1_web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83" y="317692"/>
            <a:ext cx="1876889" cy="444308"/>
          </a:xfrm>
          <a:prstGeom prst="rect">
            <a:avLst/>
          </a:prstGeom>
        </p:spPr>
      </p:pic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627063" y="1252538"/>
            <a:ext cx="8135937" cy="360362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2" name="Picture 1" descr="Logo_Nat-Fak_DinA4_4C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47" y="216343"/>
            <a:ext cx="1926897" cy="55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31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6400" y="3247200"/>
            <a:ext cx="8136000" cy="900000"/>
          </a:xfrm>
        </p:spPr>
        <p:txBody>
          <a:bodyPr>
            <a:normAutofit/>
          </a:bodyPr>
          <a:lstStyle>
            <a:lvl1pPr algn="l">
              <a:lnSpc>
                <a:spcPts val="3400"/>
              </a:lnSpc>
              <a:defRPr sz="2800" b="1" cap="none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pic>
        <p:nvPicPr>
          <p:cNvPr id="4" name="Picture 3" descr="Unterkapitel_ECA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7"/>
            <a:ext cx="9162000" cy="2015640"/>
          </a:xfrm>
          <a:prstGeom prst="rect">
            <a:avLst/>
          </a:prstGeom>
        </p:spPr>
      </p:pic>
      <p:pic>
        <p:nvPicPr>
          <p:cNvPr id="8" name="Picture 13" descr="ecap_logo_big.pd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036" y="5728499"/>
            <a:ext cx="1608344" cy="58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Logo_Nat-Fak_DinA4_4C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10" y="5751787"/>
            <a:ext cx="3022600" cy="863600"/>
          </a:xfrm>
          <a:prstGeom prst="rect">
            <a:avLst/>
          </a:prstGeom>
        </p:spPr>
      </p:pic>
      <p:pic>
        <p:nvPicPr>
          <p:cNvPr id="10" name="Picture 9" descr="PandaLogo1_web.gi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20" y="5848542"/>
            <a:ext cx="1876889" cy="44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06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626400" y="1972800"/>
            <a:ext cx="3960000" cy="4435200"/>
          </a:xfrm>
        </p:spPr>
        <p:txBody>
          <a:bodyPr/>
          <a:lstStyle>
            <a:lvl1pPr marL="277200">
              <a:lnSpc>
                <a:spcPts val="2400"/>
              </a:lnSpc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4802400" y="1972800"/>
            <a:ext cx="3960000" cy="4435200"/>
          </a:xfrm>
        </p:spPr>
        <p:txBody>
          <a:bodyPr/>
          <a:lstStyle>
            <a:lvl1pPr marL="27720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Helvetica Neue"/>
                <a:ea typeface="ＭＳ Ｐゴシック" pitchFamily="34" charset="-128"/>
                <a:cs typeface="Arial" charset="0"/>
              </a:rPr>
              <a:t>PANDA Cherenkov meeting  -  November 6 2018  - MCP-PMT measurements in magnetic field  -  Márton Németh-Csóka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Helvetica Neue"/>
              <a:ea typeface="ＭＳ Ｐゴシック" pitchFamily="34" charset="-128"/>
              <a:cs typeface="Arial" charset="0"/>
            </a:endParaRPr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38E2CC-F545-6D4A-9BB4-86E10266AA1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Helvetica Neue" charset="0"/>
                <a:ea typeface="ＭＳ Ｐゴシック" charset="0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Helvetica Neue" charset="0"/>
              <a:ea typeface="ＭＳ Ｐゴシック" charset="0"/>
              <a:cs typeface="Arial" charset="0"/>
            </a:endParaRP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627063" y="1252538"/>
            <a:ext cx="8135937" cy="360362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16" name="Picture 7" descr="ecap_logo_big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62" y="207963"/>
            <a:ext cx="1512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PandaLogo1_web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83" y="317692"/>
            <a:ext cx="1876889" cy="444308"/>
          </a:xfrm>
          <a:prstGeom prst="rect">
            <a:avLst/>
          </a:prstGeom>
        </p:spPr>
      </p:pic>
      <p:pic>
        <p:nvPicPr>
          <p:cNvPr id="18" name="Picture 17" descr="Logo_Nat-Fak_DinA4_4C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47" y="216343"/>
            <a:ext cx="1926897" cy="55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54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972800"/>
            <a:ext cx="5486400" cy="39787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951538"/>
            <a:ext cx="5486400" cy="457200"/>
          </a:xfrm>
        </p:spPr>
        <p:txBody>
          <a:bodyPr/>
          <a:lstStyle>
            <a:lvl1pPr marL="0" indent="0">
              <a:lnSpc>
                <a:spcPts val="17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746AAA-E222-CF4F-ABC6-85394CA4144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Helvetica Neue" charset="0"/>
                <a:ea typeface="ＭＳ Ｐゴシック" charset="0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Helvetica Neue" charset="0"/>
              <a:ea typeface="ＭＳ Ｐゴシック" charset="0"/>
              <a:cs typeface="Arial" charset="0"/>
            </a:endParaRPr>
          </a:p>
        </p:txBody>
      </p:sp>
      <p:sp>
        <p:nvSpPr>
          <p:cNvPr id="8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Helvetica Neue"/>
                <a:ea typeface="ＭＳ Ｐゴシック" pitchFamily="34" charset="-128"/>
                <a:cs typeface="Arial" charset="0"/>
              </a:rPr>
              <a:t>PANDA Cherenkov meeting  -  November 6 2018  - MCP-PMT measurements in magnetic field  -  Márton Németh-Csóka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Helvetica Neue"/>
              <a:ea typeface="ＭＳ Ｐゴシック" pitchFamily="34" charset="-128"/>
              <a:cs typeface="Arial" charset="0"/>
            </a:endParaRP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627063" y="1252538"/>
            <a:ext cx="8135937" cy="360362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pic>
        <p:nvPicPr>
          <p:cNvPr id="12" name="Picture 7" descr="ecap_logo_big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62" y="207963"/>
            <a:ext cx="1512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PandaLogo1_web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83" y="317692"/>
            <a:ext cx="1876889" cy="444308"/>
          </a:xfrm>
          <a:prstGeom prst="rect">
            <a:avLst/>
          </a:prstGeom>
        </p:spPr>
      </p:pic>
      <p:pic>
        <p:nvPicPr>
          <p:cNvPr id="16" name="Picture 15" descr="Logo_Nat-Fak_DinA4_4C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47" y="216343"/>
            <a:ext cx="1926897" cy="55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51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Helvetica Neue"/>
                <a:ea typeface="ＭＳ Ｐゴシック" pitchFamily="34" charset="-128"/>
                <a:cs typeface="Arial" charset="0"/>
              </a:rPr>
              <a:t>PANDA Cherenkov meeting  -  November 6 2018  - MCP-PMT measurements in magnetic field  -  Márton Németh-Csóka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Helvetica Neue"/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4BF8EB-E541-DB4B-8809-0345F747949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Helvetica Neue" charset="0"/>
                <a:ea typeface="ＭＳ Ｐゴシック" charset="0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Helvetica Neue" charset="0"/>
              <a:ea typeface="ＭＳ Ｐゴシック" charset="0"/>
              <a:cs typeface="Arial" charset="0"/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627063" y="1252538"/>
            <a:ext cx="8135937" cy="360362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pic>
        <p:nvPicPr>
          <p:cNvPr id="10" name="Picture 7" descr="ecap_logo_big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62" y="207963"/>
            <a:ext cx="1512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PandaLogo1_web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83" y="317692"/>
            <a:ext cx="1876889" cy="444308"/>
          </a:xfrm>
          <a:prstGeom prst="rect">
            <a:avLst/>
          </a:prstGeom>
        </p:spPr>
      </p:pic>
      <p:pic>
        <p:nvPicPr>
          <p:cNvPr id="14" name="Picture 13" descr="Logo_Nat-Fak_DinA4_4C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47" y="216343"/>
            <a:ext cx="1926897" cy="55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74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7" name="Picture 7" descr="ecap_logo_big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62" y="207963"/>
            <a:ext cx="1512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PandaLogo1_web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83" y="317692"/>
            <a:ext cx="1876889" cy="444308"/>
          </a:xfrm>
          <a:prstGeom prst="rect">
            <a:avLst/>
          </a:prstGeom>
        </p:spPr>
      </p:pic>
      <p:pic>
        <p:nvPicPr>
          <p:cNvPr id="10" name="Picture 9" descr="Logo_Nat-Fak_DinA4_4C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47" y="216343"/>
            <a:ext cx="1926897" cy="55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4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usammenfass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 txBox="1">
            <a:spLocks/>
          </p:cNvSpPr>
          <p:nvPr/>
        </p:nvSpPr>
        <p:spPr>
          <a:xfrm>
            <a:off x="8312150" y="6408738"/>
            <a:ext cx="450850" cy="449262"/>
          </a:xfrm>
          <a:prstGeom prst="rect">
            <a:avLst/>
          </a:prstGeom>
        </p:spPr>
        <p:txBody>
          <a:bodyPr tIns="0" rIns="0" bIns="0" anchor="ctr"/>
          <a:lstStyle>
            <a:defPPr>
              <a:defRPr lang="de-DE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969696"/>
                </a:solidFill>
                <a:latin typeface="Helvetica Neue" charset="0"/>
                <a:ea typeface="ＭＳ Ｐゴシック" charset="0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783F5-3C14-114F-BC8C-28922882E9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Helvetica Neue" charset="0"/>
                <a:ea typeface="ＭＳ Ｐゴシック" charset="0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Helvetica Neue" charset="0"/>
              <a:ea typeface="ＭＳ Ｐゴシック" charset="0"/>
              <a:cs typeface="Arial" charset="0"/>
            </a:endParaRPr>
          </a:p>
        </p:txBody>
      </p:sp>
      <p:cxnSp>
        <p:nvCxnSpPr>
          <p:cNvPr id="5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Inhaltsplatzhalter 2"/>
          <p:cNvSpPr>
            <a:spLocks noGrp="1"/>
          </p:cNvSpPr>
          <p:nvPr>
            <p:ph idx="1"/>
          </p:nvPr>
        </p:nvSpPr>
        <p:spPr>
          <a:xfrm>
            <a:off x="627063" y="1973263"/>
            <a:ext cx="8135937" cy="4435475"/>
          </a:xfrm>
        </p:spPr>
        <p:txBody>
          <a:bodyPr/>
          <a:lstStyle>
            <a:lvl1pPr marL="277200"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Helvetica Neue"/>
                <a:ea typeface="ＭＳ Ｐゴシック" pitchFamily="34" charset="-128"/>
                <a:cs typeface="Arial" charset="0"/>
              </a:rPr>
              <a:t>PANDA Cherenkov meeting  -  November 6 2018  - MCP-PMT measurements in magnetic field  -  Márton Németh-Csóka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Helvetica Neue"/>
              <a:ea typeface="ＭＳ Ｐゴシック" pitchFamily="34" charset="-128"/>
              <a:cs typeface="Arial" charset="0"/>
            </a:endParaRPr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DF0BA6-C05C-3348-BE32-E15C9AAD7C1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Helvetica Neue" charset="0"/>
                <a:ea typeface="ＭＳ Ｐゴシック" charset="0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Helvetica Neue" charset="0"/>
              <a:ea typeface="ＭＳ Ｐゴシック" charset="0"/>
              <a:cs typeface="Arial" charset="0"/>
            </a:endParaRP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627063" y="1252538"/>
            <a:ext cx="8135937" cy="360362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pic>
        <p:nvPicPr>
          <p:cNvPr id="11" name="Picture 10" descr="bmbf_logo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75" y="5313418"/>
            <a:ext cx="1574800" cy="1092200"/>
          </a:xfrm>
          <a:prstGeom prst="rect">
            <a:avLst/>
          </a:prstGeom>
        </p:spPr>
      </p:pic>
      <p:pic>
        <p:nvPicPr>
          <p:cNvPr id="18" name="Picture 7" descr="ecap_logo_big.pd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62" y="207963"/>
            <a:ext cx="1512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PandaLogo1_web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83" y="317692"/>
            <a:ext cx="1876889" cy="444308"/>
          </a:xfrm>
          <a:prstGeom prst="rect">
            <a:avLst/>
          </a:prstGeom>
        </p:spPr>
      </p:pic>
      <p:pic>
        <p:nvPicPr>
          <p:cNvPr id="20" name="Picture 19" descr="Logo_Nat-Fak_DinA4_4C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47" y="216343"/>
            <a:ext cx="1926897" cy="55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2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740275"/>
            <a:ext cx="9144000" cy="139700"/>
          </a:xfrm>
          <a:prstGeom prst="rect">
            <a:avLst/>
          </a:prstGeom>
          <a:solidFill>
            <a:srgbClr val="0025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9" name="Picture 1" descr="ECAP_Cove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" b="1326"/>
          <a:stretch/>
        </p:blipFill>
        <p:spPr bwMode="auto">
          <a:xfrm>
            <a:off x="0" y="1"/>
            <a:ext cx="9090903" cy="481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 descr="ECAP_Cove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9" r="42167" b="1326"/>
          <a:stretch/>
        </p:blipFill>
        <p:spPr bwMode="auto">
          <a:xfrm>
            <a:off x="8952168" y="0"/>
            <a:ext cx="191832" cy="481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bmbf_logo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75" y="5313418"/>
            <a:ext cx="1574800" cy="1092200"/>
          </a:xfrm>
          <a:prstGeom prst="rect">
            <a:avLst/>
          </a:prstGeom>
        </p:spPr>
      </p:pic>
      <p:pic>
        <p:nvPicPr>
          <p:cNvPr id="27" name="Picture 13" descr="ecap_logo_big.pd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036" y="5728499"/>
            <a:ext cx="1608344" cy="58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Logo_Nat-Fak_DinA4_4C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10" y="5751787"/>
            <a:ext cx="3022600" cy="863600"/>
          </a:xfrm>
          <a:prstGeom prst="rect">
            <a:avLst/>
          </a:prstGeom>
        </p:spPr>
      </p:pic>
      <p:pic>
        <p:nvPicPr>
          <p:cNvPr id="29" name="Picture 28" descr="PandaLogo1_web.g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20" y="5848542"/>
            <a:ext cx="1876889" cy="44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17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627063" y="1252538"/>
            <a:ext cx="81359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27063" y="1973263"/>
            <a:ext cx="8135937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27063" y="6408738"/>
            <a:ext cx="6813550" cy="4492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969696"/>
                </a:solidFill>
                <a:latin typeface="Helvetica Neue"/>
                <a:ea typeface="ＭＳ Ｐゴシック" pitchFamily="34" charset="-128"/>
                <a:cs typeface="Arial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Helvetica Neue"/>
                <a:ea typeface="ＭＳ Ｐゴシック" pitchFamily="34" charset="-128"/>
                <a:cs typeface="Arial" charset="0"/>
              </a:rPr>
              <a:t>PANDA Cherenkov meeting  -  November 6 2018  - MCP-PMT measurements in magnetic field  -  Márton Németh-Csóka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Helvetica Neue"/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12150" y="6408738"/>
            <a:ext cx="450850" cy="449262"/>
          </a:xfrm>
          <a:prstGeom prst="rect">
            <a:avLst/>
          </a:prstGeom>
        </p:spPr>
        <p:txBody>
          <a:bodyPr vert="horz" wrap="square" lIns="9144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69696"/>
                </a:solidFill>
                <a:latin typeface="Helvetica Neue" charset="0"/>
                <a:cs typeface="Arial" charset="0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AA4870-6BA5-2240-82F3-AD56ED42D7C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Helvetica Neue" charset="0"/>
                <a:ea typeface="ＭＳ Ｐゴシック" charset="0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Helvetica Neue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92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dt="0"/>
  <p:txStyles>
    <p:titleStyle>
      <a:lvl1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 kern="1200">
          <a:solidFill>
            <a:srgbClr val="0033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Helvetica Neue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Helvetica Neue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Helvetica Neue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Helvetica Neue" charset="0"/>
          <a:ea typeface="ＭＳ Ｐゴシック" charset="0"/>
          <a:cs typeface="ＭＳ Ｐゴシック" charset="0"/>
        </a:defRPr>
      </a:lvl9pPr>
    </p:titleStyle>
    <p:bodyStyle>
      <a:lvl1pPr marL="236538" indent="-276225" algn="l" defTabSz="457200" rtl="0" eaLnBrk="1" fontAlgn="base" hangingPunct="1">
        <a:lnSpc>
          <a:spcPts val="2400"/>
        </a:lnSpc>
        <a:spcBef>
          <a:spcPts val="475"/>
        </a:spcBef>
        <a:spcAft>
          <a:spcPct val="0"/>
        </a:spcAft>
        <a:buClr>
          <a:srgbClr val="003366"/>
        </a:buClr>
        <a:buSzPct val="100000"/>
        <a:buFont typeface="Lucida Grande" charset="0"/>
        <a:buChar char="●"/>
        <a:defRPr sz="20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50888" indent="-276225" algn="l" defTabSz="457200" rtl="0" eaLnBrk="1" fontAlgn="base" hangingPunct="1">
        <a:lnSpc>
          <a:spcPts val="2200"/>
        </a:lnSpc>
        <a:spcBef>
          <a:spcPts val="438"/>
        </a:spcBef>
        <a:spcAft>
          <a:spcPct val="0"/>
        </a:spcAft>
        <a:buClr>
          <a:srgbClr val="003366"/>
        </a:buClr>
        <a:buSzPct val="80000"/>
        <a:buFont typeface="Lucida Grande" charset="0"/>
        <a:buChar char="●"/>
        <a:defRPr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201738" indent="-215900" algn="l" defTabSz="457200" rtl="0" eaLnBrk="1" fontAlgn="base" hangingPunct="1">
        <a:lnSpc>
          <a:spcPts val="2000"/>
        </a:lnSpc>
        <a:spcBef>
          <a:spcPts val="388"/>
        </a:spcBef>
        <a:spcAft>
          <a:spcPct val="0"/>
        </a:spcAft>
        <a:buClr>
          <a:srgbClr val="003366"/>
        </a:buClr>
        <a:buSzPct val="64000"/>
        <a:buFont typeface="Lucida Grande" charset="0"/>
        <a:buChar char="●"/>
        <a:defRPr sz="16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443038" indent="-215900" algn="l" defTabSz="457200" rtl="0" eaLnBrk="1" fontAlgn="base" hangingPunct="1">
        <a:lnSpc>
          <a:spcPts val="2000"/>
        </a:lnSpc>
        <a:spcBef>
          <a:spcPts val="388"/>
        </a:spcBef>
        <a:spcAft>
          <a:spcPct val="0"/>
        </a:spcAft>
        <a:buClr>
          <a:srgbClr val="003366"/>
        </a:buClr>
        <a:buSzPct val="64000"/>
        <a:buFont typeface="Lucida Grande" charset="0"/>
        <a:buChar char="●"/>
        <a:defRPr sz="16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1655763" indent="-215900" algn="l" defTabSz="457200" rtl="0" eaLnBrk="1" fontAlgn="base" hangingPunct="1">
        <a:lnSpc>
          <a:spcPts val="2000"/>
        </a:lnSpc>
        <a:spcBef>
          <a:spcPts val="388"/>
        </a:spcBef>
        <a:spcAft>
          <a:spcPct val="0"/>
        </a:spcAft>
        <a:buClr>
          <a:srgbClr val="003366"/>
        </a:buClr>
        <a:buSzPct val="64000"/>
        <a:buFont typeface="Lucida Grande" charset="0"/>
        <a:buChar char="●"/>
        <a:defRPr sz="16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374650" y="4483284"/>
            <a:ext cx="8569325" cy="581025"/>
          </a:xfrm>
        </p:spPr>
        <p:txBody>
          <a:bodyPr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PANDA-Meeting Autumn 2018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200025" y="176705"/>
            <a:ext cx="8743950" cy="863600"/>
          </a:xfrm>
        </p:spPr>
        <p:txBody>
          <a:bodyPr>
            <a:noAutofit/>
          </a:bodyPr>
          <a:lstStyle/>
          <a:p>
            <a:pPr algn="ctr">
              <a:lnSpc>
                <a:spcPct val="125000"/>
              </a:lnSpc>
            </a:pPr>
            <a:r>
              <a:rPr lang="de-DE" sz="2800" b="1" dirty="0">
                <a:solidFill>
                  <a:schemeClr val="bg1"/>
                </a:solidFill>
              </a:rPr>
              <a:t>Magnetic field measurement of Microchannel-Plate-Photomultipliers </a:t>
            </a:r>
          </a:p>
          <a:p>
            <a:pPr algn="ctr">
              <a:lnSpc>
                <a:spcPct val="125000"/>
              </a:lnSpc>
            </a:pPr>
            <a:r>
              <a:rPr lang="de-DE" sz="2800" b="1" dirty="0" err="1">
                <a:solidFill>
                  <a:schemeClr val="bg1"/>
                </a:solidFill>
              </a:rPr>
              <a:t>Photonis</a:t>
            </a:r>
            <a:r>
              <a:rPr lang="de-DE" sz="2800" b="1" dirty="0">
                <a:solidFill>
                  <a:schemeClr val="bg1"/>
                </a:solidFill>
              </a:rPr>
              <a:t> XP85112-Q-HA (SN 9002108) </a:t>
            </a:r>
          </a:p>
          <a:p>
            <a:pPr algn="ctr">
              <a:lnSpc>
                <a:spcPct val="125000"/>
              </a:lnSpc>
            </a:pPr>
            <a:r>
              <a:rPr lang="de-DE" sz="2800" b="1" dirty="0">
                <a:solidFill>
                  <a:schemeClr val="bg1"/>
                </a:solidFill>
              </a:rPr>
              <a:t>and Hamamatsu R13266-07-M64M (SN YH0250) </a:t>
            </a:r>
          </a:p>
        </p:txBody>
      </p:sp>
      <p:sp>
        <p:nvSpPr>
          <p:cNvPr id="5" name="Textfeld 3">
            <a:extLst>
              <a:ext uri="{FF2B5EF4-FFF2-40B4-BE49-F238E27FC236}">
                <a16:creationId xmlns:a16="http://schemas.microsoft.com/office/drawing/2014/main" id="{98170E95-7FA9-4243-BB38-1CB594430C92}"/>
              </a:ext>
            </a:extLst>
          </p:cNvPr>
          <p:cNvSpPr txBox="1"/>
          <p:nvPr/>
        </p:nvSpPr>
        <p:spPr>
          <a:xfrm>
            <a:off x="7109012" y="5627555"/>
            <a:ext cx="1602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 dirty="0"/>
          </a:p>
          <a:p>
            <a:r>
              <a:rPr lang="de-DE" sz="2000" dirty="0">
                <a:solidFill>
                  <a:schemeClr val="bg1"/>
                </a:solidFill>
              </a:rPr>
              <a:t>06.11.2018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B257FA-E31A-4139-9CE4-DBAD412E3539}"/>
              </a:ext>
            </a:extLst>
          </p:cNvPr>
          <p:cNvSpPr/>
          <p:nvPr/>
        </p:nvSpPr>
        <p:spPr>
          <a:xfrm>
            <a:off x="506730" y="3614553"/>
            <a:ext cx="4575810" cy="638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buClr>
                <a:srgbClr val="003366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Helvetica Neue" charset="0"/>
                <a:cs typeface="Arial" charset="0"/>
              </a:rPr>
              <a:t>M. </a:t>
            </a:r>
            <a:r>
              <a:rPr lang="en-US" dirty="0" err="1">
                <a:solidFill>
                  <a:schemeClr val="bg1"/>
                </a:solidFill>
                <a:latin typeface="Helvetica Neue" charset="0"/>
                <a:cs typeface="Arial" charset="0"/>
              </a:rPr>
              <a:t>Németh-Csóka</a:t>
            </a:r>
            <a:r>
              <a:rPr lang="en-US" dirty="0">
                <a:solidFill>
                  <a:schemeClr val="bg1"/>
                </a:solidFill>
                <a:latin typeface="Helvetica Neue" charset="0"/>
                <a:cs typeface="Arial" charset="0"/>
              </a:rPr>
              <a:t>, M. </a:t>
            </a:r>
            <a:r>
              <a:rPr lang="en-US" dirty="0" err="1">
                <a:solidFill>
                  <a:schemeClr val="bg1"/>
                </a:solidFill>
                <a:latin typeface="Helvetica Neue" charset="0"/>
                <a:cs typeface="Arial" charset="0"/>
              </a:rPr>
              <a:t>Böhm</a:t>
            </a:r>
            <a:r>
              <a:rPr lang="en-US" dirty="0">
                <a:solidFill>
                  <a:schemeClr val="bg1"/>
                </a:solidFill>
                <a:latin typeface="Helvetica Neue" charset="0"/>
                <a:cs typeface="Arial" charset="0"/>
              </a:rPr>
              <a:t>, A. Lehmann, D. </a:t>
            </a:r>
            <a:r>
              <a:rPr lang="en-US" dirty="0" err="1">
                <a:solidFill>
                  <a:schemeClr val="bg1"/>
                </a:solidFill>
                <a:latin typeface="Helvetica Neue" charset="0"/>
                <a:cs typeface="Arial" charset="0"/>
              </a:rPr>
              <a:t>Miehling</a:t>
            </a:r>
            <a:r>
              <a:rPr lang="en-US" dirty="0">
                <a:solidFill>
                  <a:schemeClr val="bg1"/>
                </a:solidFill>
                <a:latin typeface="Helvetica Neue" charset="0"/>
                <a:cs typeface="Arial" charset="0"/>
              </a:rPr>
              <a:t>, M. </a:t>
            </a:r>
            <a:r>
              <a:rPr lang="en-US" dirty="0" err="1">
                <a:solidFill>
                  <a:schemeClr val="bg1"/>
                </a:solidFill>
                <a:latin typeface="Helvetica Neue" charset="0"/>
                <a:cs typeface="Arial" charset="0"/>
              </a:rPr>
              <a:t>Pfaffinger</a:t>
            </a:r>
            <a:r>
              <a:rPr lang="en-US" dirty="0">
                <a:solidFill>
                  <a:schemeClr val="bg1"/>
                </a:solidFill>
                <a:latin typeface="Helvetica Neue" charset="0"/>
                <a:cs typeface="Arial" charset="0"/>
              </a:rPr>
              <a:t>, S. </a:t>
            </a:r>
            <a:r>
              <a:rPr lang="en-US" dirty="0" err="1">
                <a:solidFill>
                  <a:schemeClr val="bg1"/>
                </a:solidFill>
                <a:latin typeface="Helvetica Neue" charset="0"/>
                <a:cs typeface="Arial" charset="0"/>
              </a:rPr>
              <a:t>Stelter</a:t>
            </a:r>
            <a:endParaRPr lang="en-US" dirty="0">
              <a:solidFill>
                <a:schemeClr val="bg1"/>
              </a:solidFill>
              <a:latin typeface="Helvetica Neue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PANDA Cherenkov meeting  -  November 6 2018  - MCP-PMT measurements in magnetic field  -  Márton Németh-Csóka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4294967295"/>
          </p:nvPr>
        </p:nvSpPr>
        <p:spPr>
          <a:xfrm>
            <a:off x="627063" y="1455999"/>
            <a:ext cx="8340725" cy="66040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Crosstalk in magnetic field</a:t>
            </a:r>
          </a:p>
        </p:txBody>
      </p:sp>
      <p:sp>
        <p:nvSpPr>
          <p:cNvPr id="8" name="Inhaltsplatzhalter 3"/>
          <p:cNvSpPr txBox="1">
            <a:spLocks/>
          </p:cNvSpPr>
          <p:nvPr/>
        </p:nvSpPr>
        <p:spPr>
          <a:xfrm>
            <a:off x="533539" y="720450"/>
            <a:ext cx="8340387" cy="6607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540000" indent="-54000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lang="de-DE" sz="3200" b="1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1pPr>
            <a:lvl2pPr marL="1080000" indent="-54000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2pPr>
            <a:lvl3pPr marL="1620000" indent="-54000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+mj-lt"/>
              <a:buNone/>
            </a:pPr>
            <a:endParaRPr lang="de-DE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930722" y="2290209"/>
            <a:ext cx="777827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F1EFB0-BABE-429D-8D34-743B647F09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47" y="2069842"/>
            <a:ext cx="4406654" cy="29763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FC58F4-0EBC-4E1B-8E68-F9A129742B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732" y="2062071"/>
            <a:ext cx="4406655" cy="29763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D2C857A-D9A4-4683-9ACC-0126539C218F}"/>
              </a:ext>
            </a:extLst>
          </p:cNvPr>
          <p:cNvSpPr txBox="1"/>
          <p:nvPr/>
        </p:nvSpPr>
        <p:spPr>
          <a:xfrm>
            <a:off x="1864658" y="4862662"/>
            <a:ext cx="2286000" cy="38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Photonis</a:t>
            </a:r>
            <a:endParaRPr lang="de-D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917B8F-D14B-4F50-8C22-B0D636400777}"/>
              </a:ext>
            </a:extLst>
          </p:cNvPr>
          <p:cNvSpPr txBox="1"/>
          <p:nvPr/>
        </p:nvSpPr>
        <p:spPr>
          <a:xfrm>
            <a:off x="6271312" y="4931734"/>
            <a:ext cx="2286000" cy="38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Hamamatsu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23D266-6B66-4421-899B-4A2773788FD9}"/>
              </a:ext>
            </a:extLst>
          </p:cNvPr>
          <p:cNvSpPr txBox="1"/>
          <p:nvPr/>
        </p:nvSpPr>
        <p:spPr>
          <a:xfrm>
            <a:off x="1526439" y="5569544"/>
            <a:ext cx="5952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ym typeface="Wingdings" panose="05000000000000000000" pitchFamily="2" charset="2"/>
              </a:rPr>
              <a:t> Crosstalk decreases slightly</a:t>
            </a:r>
            <a:endParaRPr lang="de-DE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8819AC40-9A5F-4F9D-A573-412D38CD1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63" y="1028566"/>
            <a:ext cx="8135937" cy="360362"/>
          </a:xfrm>
        </p:spPr>
        <p:txBody>
          <a:bodyPr/>
          <a:lstStyle/>
          <a:p>
            <a:r>
              <a:rPr lang="de-DE" dirty="0"/>
              <a:t>TRB-measurements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0289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PANDA Cherenkov meeting  -  November 6 2018  - MCP-PMT measurements in magnetic field  -  Márton Németh-Csóka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4294967295"/>
          </p:nvPr>
        </p:nvSpPr>
        <p:spPr>
          <a:xfrm>
            <a:off x="627063" y="1303955"/>
            <a:ext cx="8340725" cy="66040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Time resolution changes</a:t>
            </a:r>
          </a:p>
        </p:txBody>
      </p:sp>
      <p:sp>
        <p:nvSpPr>
          <p:cNvPr id="8" name="Inhaltsplatzhalter 3"/>
          <p:cNvSpPr txBox="1">
            <a:spLocks/>
          </p:cNvSpPr>
          <p:nvPr/>
        </p:nvSpPr>
        <p:spPr>
          <a:xfrm>
            <a:off x="533539" y="720450"/>
            <a:ext cx="8340387" cy="6607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540000" indent="-54000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lang="de-DE" sz="3200" b="1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1pPr>
            <a:lvl2pPr marL="1080000" indent="-54000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2pPr>
            <a:lvl3pPr marL="1620000" indent="-54000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+mj-lt"/>
              <a:buNone/>
            </a:pPr>
            <a:endParaRPr lang="de-DE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930722" y="2290209"/>
            <a:ext cx="777827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400" dirty="0"/>
          </a:p>
        </p:txBody>
      </p:sp>
      <p:sp>
        <p:nvSpPr>
          <p:cNvPr id="17" name="Textfeld 4">
            <a:extLst>
              <a:ext uri="{FF2B5EF4-FFF2-40B4-BE49-F238E27FC236}">
                <a16:creationId xmlns:a16="http://schemas.microsoft.com/office/drawing/2014/main" id="{712089CA-D9F9-41BB-9419-CF52B4AF2B99}"/>
              </a:ext>
            </a:extLst>
          </p:cNvPr>
          <p:cNvSpPr txBox="1"/>
          <p:nvPr/>
        </p:nvSpPr>
        <p:spPr>
          <a:xfrm>
            <a:off x="329647" y="6267041"/>
            <a:ext cx="8412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Graphic: detected signal as a function of time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317D24-5C1F-4190-BD1E-AD07140CCE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1" r="7330"/>
          <a:stretch/>
        </p:blipFill>
        <p:spPr>
          <a:xfrm>
            <a:off x="4516006" y="2045060"/>
            <a:ext cx="4627995" cy="31675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8A962C9-447D-473C-9737-15ECBBB233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1" r="2784"/>
          <a:stretch/>
        </p:blipFill>
        <p:spPr>
          <a:xfrm>
            <a:off x="332528" y="2067026"/>
            <a:ext cx="4239472" cy="310943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14B3373-8611-455B-AE78-BAC698EEB7CE}"/>
              </a:ext>
            </a:extLst>
          </p:cNvPr>
          <p:cNvSpPr txBox="1"/>
          <p:nvPr/>
        </p:nvSpPr>
        <p:spPr>
          <a:xfrm>
            <a:off x="1962486" y="1621831"/>
            <a:ext cx="2456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Photonis</a:t>
            </a:r>
            <a:r>
              <a:rPr lang="de-DE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232EAA-04BB-449D-8018-930808FF5741}"/>
              </a:ext>
            </a:extLst>
          </p:cNvPr>
          <p:cNvSpPr txBox="1"/>
          <p:nvPr/>
        </p:nvSpPr>
        <p:spPr>
          <a:xfrm>
            <a:off x="6252665" y="1627184"/>
            <a:ext cx="2456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Hamamatsu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4B2779-C539-4FAC-A2D6-8D120DB596E8}"/>
              </a:ext>
            </a:extLst>
          </p:cNvPr>
          <p:cNvSpPr txBox="1"/>
          <p:nvPr/>
        </p:nvSpPr>
        <p:spPr>
          <a:xfrm>
            <a:off x="715004" y="5176460"/>
            <a:ext cx="8158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Recoil-electron-peak „fuses“ with main peak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This effect remains static at higher magnetic field strenghts</a:t>
            </a:r>
            <a:endParaRPr lang="de-DE" dirty="0"/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BCCC378B-D16A-43A5-B1A6-C6D933E7A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63" y="946485"/>
            <a:ext cx="8135937" cy="360362"/>
          </a:xfrm>
        </p:spPr>
        <p:txBody>
          <a:bodyPr/>
          <a:lstStyle/>
          <a:p>
            <a:r>
              <a:rPr lang="de-DE" dirty="0"/>
              <a:t>TRB-measurements</a:t>
            </a:r>
          </a:p>
        </p:txBody>
      </p:sp>
    </p:spTree>
    <p:extLst>
      <p:ext uri="{BB962C8B-B14F-4D97-AF65-F5344CB8AC3E}">
        <p14:creationId xmlns:p14="http://schemas.microsoft.com/office/powerpoint/2010/main" val="1737521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PANDA Cherenkov meeting  -  November 6 2018  - MCP-PMT measurements in magnetic field  -  Márton Németh-Csóka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4294967295"/>
          </p:nvPr>
        </p:nvSpPr>
        <p:spPr>
          <a:xfrm>
            <a:off x="627063" y="1353459"/>
            <a:ext cx="8340725" cy="660400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Afterpulsing</a:t>
            </a:r>
            <a:endParaRPr lang="de-DE" dirty="0"/>
          </a:p>
        </p:txBody>
      </p:sp>
      <p:sp>
        <p:nvSpPr>
          <p:cNvPr id="8" name="Inhaltsplatzhalter 3"/>
          <p:cNvSpPr txBox="1">
            <a:spLocks/>
          </p:cNvSpPr>
          <p:nvPr/>
        </p:nvSpPr>
        <p:spPr>
          <a:xfrm>
            <a:off x="533539" y="720450"/>
            <a:ext cx="8340387" cy="6607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540000" indent="-54000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lang="de-DE" sz="3200" b="1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1pPr>
            <a:lvl2pPr marL="1080000" indent="-54000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2pPr>
            <a:lvl3pPr marL="1620000" indent="-54000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+mj-lt"/>
              <a:buNone/>
            </a:pPr>
            <a:endParaRPr lang="de-DE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930722" y="2290209"/>
            <a:ext cx="777827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4B3373-8611-455B-AE78-BAC698EEB7CE}"/>
              </a:ext>
            </a:extLst>
          </p:cNvPr>
          <p:cNvSpPr txBox="1"/>
          <p:nvPr/>
        </p:nvSpPr>
        <p:spPr>
          <a:xfrm>
            <a:off x="1962485" y="1823245"/>
            <a:ext cx="2456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Photonis</a:t>
            </a:r>
            <a:r>
              <a:rPr lang="de-DE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232EAA-04BB-449D-8018-930808FF5741}"/>
              </a:ext>
            </a:extLst>
          </p:cNvPr>
          <p:cNvSpPr txBox="1"/>
          <p:nvPr/>
        </p:nvSpPr>
        <p:spPr>
          <a:xfrm>
            <a:off x="6130926" y="1828103"/>
            <a:ext cx="2456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Hamamatsu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4323785-C25A-400C-A338-9FD16B3BB2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1" r="2475"/>
          <a:stretch/>
        </p:blipFill>
        <p:spPr>
          <a:xfrm>
            <a:off x="4571999" y="2356038"/>
            <a:ext cx="4466220" cy="300625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9FD6CFE-1D48-445F-9263-ABCD130C43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7" r="7287"/>
          <a:stretch/>
        </p:blipFill>
        <p:spPr>
          <a:xfrm>
            <a:off x="329647" y="2362304"/>
            <a:ext cx="4121090" cy="284404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FD333F0-72A1-4707-A6FA-007EC20D0B4A}"/>
              </a:ext>
            </a:extLst>
          </p:cNvPr>
          <p:cNvSpPr txBox="1"/>
          <p:nvPr/>
        </p:nvSpPr>
        <p:spPr>
          <a:xfrm>
            <a:off x="616004" y="5245192"/>
            <a:ext cx="8175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Ionised particles produce a time-delayed signal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 afterpulse-signals tend to decrease at higher magnetic field</a:t>
            </a:r>
            <a:endParaRPr lang="de-DE" dirty="0"/>
          </a:p>
        </p:txBody>
      </p:sp>
      <p:sp>
        <p:nvSpPr>
          <p:cNvPr id="15" name="Textfeld 4">
            <a:extLst>
              <a:ext uri="{FF2B5EF4-FFF2-40B4-BE49-F238E27FC236}">
                <a16:creationId xmlns:a16="http://schemas.microsoft.com/office/drawing/2014/main" id="{0D48801E-0FC8-4E66-B7A1-467260D7F144}"/>
              </a:ext>
            </a:extLst>
          </p:cNvPr>
          <p:cNvSpPr txBox="1"/>
          <p:nvPr/>
        </p:nvSpPr>
        <p:spPr>
          <a:xfrm>
            <a:off x="378913" y="6254849"/>
            <a:ext cx="8412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Graphic: detected signal as a function of time</a:t>
            </a: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110ED444-C3E5-4E54-BBB8-B141B2254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63" y="946485"/>
            <a:ext cx="8135937" cy="360362"/>
          </a:xfrm>
        </p:spPr>
        <p:txBody>
          <a:bodyPr/>
          <a:lstStyle/>
          <a:p>
            <a:r>
              <a:rPr lang="de-DE" dirty="0"/>
              <a:t>TRB-measurements</a:t>
            </a:r>
          </a:p>
        </p:txBody>
      </p:sp>
    </p:spTree>
    <p:extLst>
      <p:ext uri="{BB962C8B-B14F-4D97-AF65-F5344CB8AC3E}">
        <p14:creationId xmlns:p14="http://schemas.microsoft.com/office/powerpoint/2010/main" val="3526752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22A527-B6C9-4C05-A7B8-8B7C756CB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03" y="1555675"/>
            <a:ext cx="8433340" cy="2581635"/>
          </a:xfrm>
          <a:prstGeom prst="rect">
            <a:avLst/>
          </a:prstGeom>
        </p:spPr>
      </p:pic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PANDA Cherenkov meeting  -  November 6 2018  - MCP-PMT measurements in magnetic field  -  Márton Németh-Csóka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9141E-7293-4A40-929A-6BCE75CCC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503" y="1085073"/>
            <a:ext cx="8135937" cy="360362"/>
          </a:xfrm>
        </p:spPr>
        <p:txBody>
          <a:bodyPr/>
          <a:lstStyle/>
          <a:p>
            <a:r>
              <a:rPr lang="de-DE" dirty="0"/>
              <a:t>Conclusion</a:t>
            </a:r>
          </a:p>
        </p:txBody>
      </p:sp>
      <p:sp>
        <p:nvSpPr>
          <p:cNvPr id="8" name="Inhaltsplatzhalter 3"/>
          <p:cNvSpPr txBox="1">
            <a:spLocks/>
          </p:cNvSpPr>
          <p:nvPr/>
        </p:nvSpPr>
        <p:spPr>
          <a:xfrm>
            <a:off x="533539" y="720450"/>
            <a:ext cx="8340387" cy="6607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540000" indent="-54000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lang="de-DE" sz="3200" b="1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1pPr>
            <a:lvl2pPr marL="1080000" indent="-54000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2pPr>
            <a:lvl3pPr marL="1620000" indent="-54000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+mj-lt"/>
              <a:buNone/>
            </a:pPr>
            <a:endParaRPr lang="de-DE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D6EE28-8552-42AE-A703-2ABCB5AAE217}"/>
              </a:ext>
            </a:extLst>
          </p:cNvPr>
          <p:cNvSpPr txBox="1"/>
          <p:nvPr/>
        </p:nvSpPr>
        <p:spPr>
          <a:xfrm>
            <a:off x="502501" y="4325490"/>
            <a:ext cx="8340387" cy="1564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Impact of magnetic field: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Crosstalk </a:t>
            </a:r>
            <a:r>
              <a:rPr lang="de-DE" dirty="0">
                <a:sym typeface="Wingdings" panose="05000000000000000000" pitchFamily="2" charset="2"/>
              </a:rPr>
              <a:t> small decrease for both sensors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Time resolution  Photonis-sensor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Afterpulsing </a:t>
            </a:r>
            <a:r>
              <a:rPr lang="de-DE" dirty="0">
                <a:sym typeface="Wingdings" panose="05000000000000000000" pitchFamily="2" charset="2"/>
              </a:rPr>
              <a:t> tendency to decrease</a:t>
            </a:r>
            <a:endParaRPr lang="de-D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B082C2-DC16-460A-AD5E-C66C1CB5FBB4}"/>
              </a:ext>
            </a:extLst>
          </p:cNvPr>
          <p:cNvSpPr/>
          <p:nvPr/>
        </p:nvSpPr>
        <p:spPr>
          <a:xfrm>
            <a:off x="635457" y="3259340"/>
            <a:ext cx="8238470" cy="8068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C57BF7-B218-4F0E-8876-04BDA6534031}"/>
              </a:ext>
            </a:extLst>
          </p:cNvPr>
          <p:cNvSpPr/>
          <p:nvPr/>
        </p:nvSpPr>
        <p:spPr>
          <a:xfrm>
            <a:off x="533538" y="6000325"/>
            <a:ext cx="793080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" dirty="0">
                <a:solidFill>
                  <a:schemeClr val="bg1"/>
                </a:solidFill>
              </a:rPr>
              <a:t>Quelle: https://www.researchgate.net/figure/A-photomultiplier-the-first-detector-able-to-sense-a-single-optical-photon-is-shown_fig2_51537407</a:t>
            </a:r>
          </a:p>
          <a:p>
            <a:r>
              <a:rPr lang="de-DE" sz="600" dirty="0">
                <a:solidFill>
                  <a:schemeClr val="bg1"/>
                </a:solidFill>
              </a:rPr>
              <a:t>Quelle: https://www.gsi.de/work/forschung/experimentelektronik/digitalelektronik/digitalelektronik/module/trigger_synchronisation/trb.htm</a:t>
            </a:r>
          </a:p>
          <a:p>
            <a:endParaRPr lang="de-D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893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PANDA Cherenkov meeting  -  November 6 2018  - MCP-PMT measurements in magnetic field  -  Márton Németh-Csóka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AB7002-C756-4630-B8A4-2220B4C69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63" y="1016449"/>
            <a:ext cx="8135937" cy="360362"/>
          </a:xfrm>
        </p:spPr>
        <p:txBody>
          <a:bodyPr/>
          <a:lstStyle/>
          <a:p>
            <a:r>
              <a:rPr lang="de-DE" dirty="0"/>
              <a:t>Introduction of sensors</a:t>
            </a:r>
            <a:br>
              <a:rPr lang="de-DE" dirty="0"/>
            </a:br>
            <a:endParaRPr lang="de-DE" dirty="0"/>
          </a:p>
        </p:txBody>
      </p:sp>
      <p:sp>
        <p:nvSpPr>
          <p:cNvPr id="8" name="Inhaltsplatzhalter 3"/>
          <p:cNvSpPr txBox="1">
            <a:spLocks/>
          </p:cNvSpPr>
          <p:nvPr/>
        </p:nvSpPr>
        <p:spPr>
          <a:xfrm>
            <a:off x="533539" y="720450"/>
            <a:ext cx="8340387" cy="6607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540000" indent="-54000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lang="de-DE" sz="3200" b="1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1pPr>
            <a:lvl2pPr marL="1080000" indent="-54000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2pPr>
            <a:lvl3pPr marL="1620000" indent="-54000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+mj-lt"/>
              <a:buNone/>
            </a:pPr>
            <a:endParaRPr lang="de-DE" sz="2400" dirty="0"/>
          </a:p>
        </p:txBody>
      </p:sp>
      <p:sp>
        <p:nvSpPr>
          <p:cNvPr id="5" name="Textfeld 4"/>
          <p:cNvSpPr txBox="1"/>
          <p:nvPr/>
        </p:nvSpPr>
        <p:spPr>
          <a:xfrm>
            <a:off x="533538" y="5998551"/>
            <a:ext cx="594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Requirements for usage of MCP-PMTs in the Barrel-DIRC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845CA0-EE4C-4667-A274-018D33710D80}"/>
              </a:ext>
            </a:extLst>
          </p:cNvPr>
          <p:cNvSpPr txBox="1"/>
          <p:nvPr/>
        </p:nvSpPr>
        <p:spPr>
          <a:xfrm>
            <a:off x="466072" y="1941208"/>
            <a:ext cx="6974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2x2 inch² sensors with 8x8 pixels each: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Photonis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XP85112-Q-HA (SN 9002108)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Hamamatsu R13266-07-M64M (SN YH0250)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A83E7C-0C39-47CB-93AE-575DD30E73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255" y="1768595"/>
            <a:ext cx="2188716" cy="16604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2CA0A1-D59C-401B-9FDE-1088FE9B0CD3}"/>
              </a:ext>
            </a:extLst>
          </p:cNvPr>
          <p:cNvSpPr txBox="1"/>
          <p:nvPr/>
        </p:nvSpPr>
        <p:spPr>
          <a:xfrm>
            <a:off x="6243248" y="3501205"/>
            <a:ext cx="3049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Picture of a Photonis-sensor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1CDDF6-2D38-4457-8B77-31EA68532769}"/>
              </a:ext>
            </a:extLst>
          </p:cNvPr>
          <p:cNvSpPr/>
          <p:nvPr/>
        </p:nvSpPr>
        <p:spPr>
          <a:xfrm>
            <a:off x="4665232" y="4931904"/>
            <a:ext cx="1860485" cy="208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B65B81-9E0C-4112-BC0B-5E502152743C}"/>
              </a:ext>
            </a:extLst>
          </p:cNvPr>
          <p:cNvSpPr/>
          <p:nvPr/>
        </p:nvSpPr>
        <p:spPr>
          <a:xfrm>
            <a:off x="6711268" y="4934646"/>
            <a:ext cx="1860485" cy="208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C0886A5-4E7E-401E-93E0-05E14BC65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3970417"/>
            <a:ext cx="842962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05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PANDA Cherenkov meeting  -  November 6 2018  - MCP-PMT measurements in magnetic field  -  </a:t>
            </a:r>
            <a:r>
              <a:rPr lang="en-US" dirty="0" err="1"/>
              <a:t>Márton</a:t>
            </a:r>
            <a:r>
              <a:rPr lang="en-US" dirty="0"/>
              <a:t> </a:t>
            </a:r>
            <a:r>
              <a:rPr lang="en-US" dirty="0" err="1"/>
              <a:t>Németh-Csóka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777AD5-7E51-4DCE-9783-380CFB953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Measurement setup</a:t>
            </a:r>
            <a:br>
              <a:rPr lang="de-DE" dirty="0"/>
            </a:br>
            <a:endParaRPr lang="de-DE" dirty="0"/>
          </a:p>
        </p:txBody>
      </p:sp>
      <p:sp>
        <p:nvSpPr>
          <p:cNvPr id="8" name="Inhaltsplatzhalter 3"/>
          <p:cNvSpPr txBox="1">
            <a:spLocks/>
          </p:cNvSpPr>
          <p:nvPr/>
        </p:nvSpPr>
        <p:spPr>
          <a:xfrm>
            <a:off x="533539" y="720450"/>
            <a:ext cx="8340387" cy="6607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540000" indent="-54000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lang="de-DE" sz="3200" b="1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1pPr>
            <a:lvl2pPr marL="1080000" indent="-54000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2pPr>
            <a:lvl3pPr marL="1620000" indent="-54000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+mj-lt"/>
              <a:buNone/>
            </a:pPr>
            <a:endParaRPr lang="de-DE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930722" y="2290209"/>
            <a:ext cx="777827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5402F8-6346-4B9D-AC6E-AD8915018F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791" y="3655606"/>
            <a:ext cx="3784085" cy="26485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579C7B-71B6-4D25-AFFF-639277AA25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3"/>
          <a:stretch/>
        </p:blipFill>
        <p:spPr>
          <a:xfrm>
            <a:off x="595124" y="1860920"/>
            <a:ext cx="3712025" cy="20170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FEB35A1-0266-4AD2-9C76-9DF9A4A7A9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2" b="-2191"/>
          <a:stretch/>
        </p:blipFill>
        <p:spPr>
          <a:xfrm>
            <a:off x="595124" y="4055436"/>
            <a:ext cx="3652695" cy="230624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61D608F-E8DB-4381-964A-B18018DCE359}"/>
              </a:ext>
            </a:extLst>
          </p:cNvPr>
          <p:cNvSpPr txBox="1"/>
          <p:nvPr/>
        </p:nvSpPr>
        <p:spPr>
          <a:xfrm>
            <a:off x="4484130" y="1796658"/>
            <a:ext cx="43019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Dipole magnet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 box for scanning across sensors 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03A910E-BE7F-4CAA-8DBB-E024C31DE94A}"/>
              </a:ext>
            </a:extLst>
          </p:cNvPr>
          <p:cNvSpPr/>
          <p:nvPr/>
        </p:nvSpPr>
        <p:spPr>
          <a:xfrm rot="9895321">
            <a:off x="3158060" y="2099745"/>
            <a:ext cx="1349511" cy="428468"/>
          </a:xfrm>
          <a:prstGeom prst="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B050"/>
              </a:solidFill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DE9E8480-7561-49C5-A2FA-BDA3B1A332A8}"/>
              </a:ext>
            </a:extLst>
          </p:cNvPr>
          <p:cNvSpPr/>
          <p:nvPr/>
        </p:nvSpPr>
        <p:spPr>
          <a:xfrm rot="7378207">
            <a:off x="4008156" y="3764617"/>
            <a:ext cx="742110" cy="208053"/>
          </a:xfrm>
          <a:prstGeom prst="rightArrow">
            <a:avLst>
              <a:gd name="adj1" fmla="val 39001"/>
              <a:gd name="adj2" fmla="val 73051"/>
            </a:avLst>
          </a:prstGeom>
          <a:solidFill>
            <a:srgbClr val="800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671E735E-751C-40BE-B5B1-C1D71D8B77A6}"/>
              </a:ext>
            </a:extLst>
          </p:cNvPr>
          <p:cNvSpPr/>
          <p:nvPr/>
        </p:nvSpPr>
        <p:spPr>
          <a:xfrm rot="4220938">
            <a:off x="4321613" y="3941114"/>
            <a:ext cx="996489" cy="238345"/>
          </a:xfrm>
          <a:prstGeom prst="rightArrow">
            <a:avLst>
              <a:gd name="adj1" fmla="val 39001"/>
              <a:gd name="adj2" fmla="val 73051"/>
            </a:avLst>
          </a:prstGeom>
          <a:solidFill>
            <a:srgbClr val="800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8009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PANDA Cherenkov meeting  -  November 6 2018  - MCP-PMT measurements in magnetic field  -  Márton Németh-Csóka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62A837A-8CD7-4E6B-A76A-FAD305585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256" y="1035847"/>
            <a:ext cx="8135937" cy="360362"/>
          </a:xfrm>
        </p:spPr>
        <p:txBody>
          <a:bodyPr/>
          <a:lstStyle/>
          <a:p>
            <a:r>
              <a:rPr lang="de-DE" dirty="0"/>
              <a:t>Oscilloscope measurements</a:t>
            </a:r>
            <a:br>
              <a:rPr lang="de-DE" dirty="0"/>
            </a:br>
            <a:endParaRPr lang="de-DE" dirty="0"/>
          </a:p>
        </p:txBody>
      </p:sp>
      <p:sp>
        <p:nvSpPr>
          <p:cNvPr id="8" name="Inhaltsplatzhalter 3"/>
          <p:cNvSpPr txBox="1">
            <a:spLocks/>
          </p:cNvSpPr>
          <p:nvPr/>
        </p:nvSpPr>
        <p:spPr>
          <a:xfrm>
            <a:off x="533539" y="720450"/>
            <a:ext cx="8340387" cy="6607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540000" indent="-54000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lang="de-DE" sz="3200" b="1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1pPr>
            <a:lvl2pPr marL="1080000" indent="-54000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2pPr>
            <a:lvl3pPr marL="1620000" indent="-54000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+mj-lt"/>
              <a:buNone/>
            </a:pPr>
            <a:endParaRPr lang="de-DE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93A3BE-7F60-40FA-B906-3EF692D613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774" y="1388683"/>
            <a:ext cx="4039419" cy="51505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3963EC-BD98-4D7F-AA87-957B75DC2A23}"/>
              </a:ext>
            </a:extLst>
          </p:cNvPr>
          <p:cNvSpPr txBox="1"/>
          <p:nvPr/>
        </p:nvSpPr>
        <p:spPr>
          <a:xfrm>
            <a:off x="520591" y="2060433"/>
            <a:ext cx="370850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Determining gain of one pixel at different tilt angles and voltages</a:t>
            </a:r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A4A50246-B192-4A22-8FA2-A63AB48155D4}"/>
              </a:ext>
            </a:extLst>
          </p:cNvPr>
          <p:cNvSpPr txBox="1">
            <a:spLocks/>
          </p:cNvSpPr>
          <p:nvPr/>
        </p:nvSpPr>
        <p:spPr>
          <a:xfrm>
            <a:off x="401806" y="727976"/>
            <a:ext cx="8340387" cy="6607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540000" indent="-54000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lang="de-DE" sz="3200" b="1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1pPr>
            <a:lvl2pPr marL="1080000" indent="-54000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2pPr>
            <a:lvl3pPr marL="1620000" indent="-54000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+mj-lt"/>
              <a:buNone/>
            </a:pPr>
            <a:endParaRPr lang="de-DE" sz="2400" dirty="0"/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0119B892-183E-4579-9A7B-77113405C973}"/>
              </a:ext>
            </a:extLst>
          </p:cNvPr>
          <p:cNvSpPr txBox="1">
            <a:spLocks/>
          </p:cNvSpPr>
          <p:nvPr/>
        </p:nvSpPr>
        <p:spPr bwMode="auto">
          <a:xfrm>
            <a:off x="606256" y="1478150"/>
            <a:ext cx="83407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36538" indent="-276225" algn="l" defTabSz="457200" rtl="0" eaLnBrk="1" fontAlgn="base" hangingPunct="1">
              <a:lnSpc>
                <a:spcPts val="2400"/>
              </a:lnSpc>
              <a:spcBef>
                <a:spcPts val="475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50888" indent="-276225" algn="l" defTabSz="457200" rtl="0" eaLnBrk="1" fontAlgn="base" hangingPunct="1">
              <a:lnSpc>
                <a:spcPts val="2200"/>
              </a:lnSpc>
              <a:spcBef>
                <a:spcPts val="438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Lucida Grande" charset="0"/>
              <a:buChar char="●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2017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443038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1655763" indent="-215900" algn="l" defTabSz="457200" rtl="0" eaLnBrk="1" fontAlgn="base" hangingPunct="1">
              <a:lnSpc>
                <a:spcPts val="2000"/>
              </a:lnSpc>
              <a:spcBef>
                <a:spcPts val="388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 charset="0"/>
              <a:buNone/>
            </a:pPr>
            <a:r>
              <a:rPr lang="de-DE" sz="2400" dirty="0"/>
              <a:t>Photonis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7471-1555-4D2C-9B60-61C8AB11F5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06" y="2752035"/>
            <a:ext cx="3708507" cy="353744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67ED58A-30F5-4A00-9929-E94E900BF1AC}"/>
              </a:ext>
            </a:extLst>
          </p:cNvPr>
          <p:cNvSpPr txBox="1"/>
          <p:nvPr/>
        </p:nvSpPr>
        <p:spPr>
          <a:xfrm>
            <a:off x="520592" y="6163689"/>
            <a:ext cx="3708507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Example for oscilloscope measurement</a:t>
            </a:r>
          </a:p>
        </p:txBody>
      </p:sp>
    </p:spTree>
    <p:extLst>
      <p:ext uri="{BB962C8B-B14F-4D97-AF65-F5344CB8AC3E}">
        <p14:creationId xmlns:p14="http://schemas.microsoft.com/office/powerpoint/2010/main" val="3630073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PANDA Cherenkov meeting  -  November 6 2018  - MCP-PMT measurements in magnetic field  -  Márton Németh-Csóka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FB68B2-3CC3-4AC3-A816-0CBD54802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63" y="981094"/>
            <a:ext cx="8135937" cy="360362"/>
          </a:xfrm>
        </p:spPr>
        <p:txBody>
          <a:bodyPr/>
          <a:lstStyle/>
          <a:p>
            <a:r>
              <a:rPr lang="de-DE" dirty="0"/>
              <a:t>Oscilloscope measurements</a:t>
            </a:r>
            <a:br>
              <a:rPr lang="de-DE" dirty="0"/>
            </a:b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4294967295"/>
          </p:nvPr>
        </p:nvSpPr>
        <p:spPr>
          <a:xfrm>
            <a:off x="648112" y="1472905"/>
            <a:ext cx="8340725" cy="660400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/>
              <a:t>Photonis</a:t>
            </a:r>
          </a:p>
        </p:txBody>
      </p:sp>
      <p:sp>
        <p:nvSpPr>
          <p:cNvPr id="8" name="Inhaltsplatzhalter 3"/>
          <p:cNvSpPr txBox="1">
            <a:spLocks/>
          </p:cNvSpPr>
          <p:nvPr/>
        </p:nvSpPr>
        <p:spPr>
          <a:xfrm>
            <a:off x="533539" y="720450"/>
            <a:ext cx="8340387" cy="6607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540000" indent="-54000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lang="de-DE" sz="3200" b="1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1pPr>
            <a:lvl2pPr marL="1080000" indent="-54000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2pPr>
            <a:lvl3pPr marL="1620000" indent="-54000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+mj-lt"/>
              <a:buNone/>
            </a:pPr>
            <a:endParaRPr lang="de-DE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930722" y="2290209"/>
            <a:ext cx="777827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912D90-5F55-41FD-A5DD-CBC1D3F177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12" y="1876963"/>
            <a:ext cx="3313822" cy="42253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D7BD5B-5243-480F-A00E-80695DC7CA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2001"/>
            <a:ext cx="3313822" cy="4225317"/>
          </a:xfrm>
          <a:prstGeom prst="rect">
            <a:avLst/>
          </a:prstGeom>
        </p:spPr>
      </p:pic>
      <p:sp>
        <p:nvSpPr>
          <p:cNvPr id="17" name="Textfeld 4">
            <a:extLst>
              <a:ext uri="{FF2B5EF4-FFF2-40B4-BE49-F238E27FC236}">
                <a16:creationId xmlns:a16="http://schemas.microsoft.com/office/drawing/2014/main" id="{712089CA-D9F9-41BB-9419-CF52B4AF2B99}"/>
              </a:ext>
            </a:extLst>
          </p:cNvPr>
          <p:cNvSpPr txBox="1"/>
          <p:nvPr/>
        </p:nvSpPr>
        <p:spPr>
          <a:xfrm>
            <a:off x="381000" y="6176138"/>
            <a:ext cx="8412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Comparision of different tilt angles at a certain voltage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AE2B9D-3081-4955-83F4-369F6396F2F3}"/>
              </a:ext>
            </a:extLst>
          </p:cNvPr>
          <p:cNvCxnSpPr/>
          <p:nvPr/>
        </p:nvCxnSpPr>
        <p:spPr>
          <a:xfrm>
            <a:off x="1066800" y="3720353"/>
            <a:ext cx="2671482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686EA6B-BD13-48F2-B3D5-18289E52E07A}"/>
              </a:ext>
            </a:extLst>
          </p:cNvPr>
          <p:cNvCxnSpPr/>
          <p:nvPr/>
        </p:nvCxnSpPr>
        <p:spPr>
          <a:xfrm>
            <a:off x="5020236" y="3998258"/>
            <a:ext cx="2671482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823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33261C4-C4E9-4CEC-84EE-7FDCA11A4E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87" y="1754573"/>
            <a:ext cx="3639560" cy="4640718"/>
          </a:xfrm>
          <a:prstGeom prst="rect">
            <a:avLst/>
          </a:prstGeom>
        </p:spPr>
      </p:pic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PANDA Cherenkov meeting  -  November 6 2018  - MCP-PMT measurements in magnetic field  -  Márton Németh-Csóka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109C36-6E1C-47EA-A079-DBBA03358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60" y="989863"/>
            <a:ext cx="8135937" cy="360362"/>
          </a:xfrm>
        </p:spPr>
        <p:txBody>
          <a:bodyPr/>
          <a:lstStyle/>
          <a:p>
            <a:r>
              <a:rPr lang="de-DE" dirty="0"/>
              <a:t>Oscilloscope measurements</a:t>
            </a:r>
            <a:br>
              <a:rPr lang="de-DE" dirty="0"/>
            </a:b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4294967295"/>
          </p:nvPr>
        </p:nvSpPr>
        <p:spPr>
          <a:xfrm>
            <a:off x="627063" y="1424373"/>
            <a:ext cx="8340725" cy="66040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Hamamatsu</a:t>
            </a:r>
          </a:p>
        </p:txBody>
      </p:sp>
      <p:sp>
        <p:nvSpPr>
          <p:cNvPr id="8" name="Inhaltsplatzhalter 3"/>
          <p:cNvSpPr txBox="1">
            <a:spLocks/>
          </p:cNvSpPr>
          <p:nvPr/>
        </p:nvSpPr>
        <p:spPr>
          <a:xfrm>
            <a:off x="533539" y="720450"/>
            <a:ext cx="8340387" cy="6607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540000" indent="-54000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lang="de-DE" sz="3200" b="1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1pPr>
            <a:lvl2pPr marL="1080000" indent="-54000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2pPr>
            <a:lvl3pPr marL="1620000" indent="-54000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+mj-lt"/>
              <a:buNone/>
            </a:pPr>
            <a:endParaRPr lang="de-DE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930722" y="2290209"/>
            <a:ext cx="777827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4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4C865F7-D876-4BF8-A672-E766486090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259" y="1754573"/>
            <a:ext cx="3740150" cy="4768967"/>
          </a:xfrm>
          <a:prstGeom prst="rect">
            <a:avLst/>
          </a:prstGeom>
        </p:spPr>
      </p:pic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A860BAD2-3A5C-4257-8313-5978BE8A0387}"/>
              </a:ext>
            </a:extLst>
          </p:cNvPr>
          <p:cNvSpPr txBox="1">
            <a:spLocks/>
          </p:cNvSpPr>
          <p:nvPr/>
        </p:nvSpPr>
        <p:spPr>
          <a:xfrm>
            <a:off x="488136" y="719969"/>
            <a:ext cx="8340387" cy="6607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540000" indent="-54000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lang="de-DE" sz="3200" b="1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1pPr>
            <a:lvl2pPr marL="1080000" indent="-54000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2pPr>
            <a:lvl3pPr marL="1620000" indent="-54000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+mj-lt"/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298908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1B880C-C1DE-43E0-8C58-416315FF92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56" y="1778925"/>
            <a:ext cx="3348150" cy="4269140"/>
          </a:xfrm>
          <a:prstGeom prst="rect">
            <a:avLst/>
          </a:prstGeom>
        </p:spPr>
      </p:pic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PANDA Cherenkov meeting  -  November 6 2018  - MCP-PMT measurements in magnetic field  -  Márton Németh-Csóka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6752D8-C567-4F46-B1C7-55B5131DF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256" y="1016044"/>
            <a:ext cx="8135937" cy="360362"/>
          </a:xfrm>
        </p:spPr>
        <p:txBody>
          <a:bodyPr/>
          <a:lstStyle/>
          <a:p>
            <a:r>
              <a:rPr lang="de-DE" dirty="0"/>
              <a:t>Oscilloscope measurements</a:t>
            </a:r>
            <a:br>
              <a:rPr lang="de-DE" dirty="0"/>
            </a:b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4294967295"/>
          </p:nvPr>
        </p:nvSpPr>
        <p:spPr>
          <a:xfrm>
            <a:off x="606256" y="1448725"/>
            <a:ext cx="8340725" cy="66040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Hamamatsu</a:t>
            </a:r>
          </a:p>
        </p:txBody>
      </p:sp>
      <p:sp>
        <p:nvSpPr>
          <p:cNvPr id="8" name="Inhaltsplatzhalter 3"/>
          <p:cNvSpPr txBox="1">
            <a:spLocks/>
          </p:cNvSpPr>
          <p:nvPr/>
        </p:nvSpPr>
        <p:spPr>
          <a:xfrm>
            <a:off x="533539" y="720450"/>
            <a:ext cx="8340387" cy="6607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540000" indent="-54000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lang="de-DE" sz="3200" b="1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1pPr>
            <a:lvl2pPr marL="1080000" indent="-54000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2pPr>
            <a:lvl3pPr marL="1620000" indent="-54000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+mj-lt"/>
              <a:buNone/>
            </a:pPr>
            <a:endParaRPr lang="de-DE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118996-A5A9-42A8-87F0-7DBDF048DB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535" y="1737079"/>
            <a:ext cx="3348150" cy="4269139"/>
          </a:xfrm>
          <a:prstGeom prst="rect">
            <a:avLst/>
          </a:prstGeom>
        </p:spPr>
      </p:pic>
      <p:sp>
        <p:nvSpPr>
          <p:cNvPr id="13" name="Textfeld 4">
            <a:extLst>
              <a:ext uri="{FF2B5EF4-FFF2-40B4-BE49-F238E27FC236}">
                <a16:creationId xmlns:a16="http://schemas.microsoft.com/office/drawing/2014/main" id="{2AA3DAF3-B7FD-4E19-B044-E777CE2970ED}"/>
              </a:ext>
            </a:extLst>
          </p:cNvPr>
          <p:cNvSpPr txBox="1"/>
          <p:nvPr/>
        </p:nvSpPr>
        <p:spPr>
          <a:xfrm>
            <a:off x="1869141" y="6026222"/>
            <a:ext cx="8412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Comparision of different tilt angles at a certain voltage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AD20E4-A5E7-406B-8F5B-28B8893A5B5D}"/>
              </a:ext>
            </a:extLst>
          </p:cNvPr>
          <p:cNvCxnSpPr/>
          <p:nvPr/>
        </p:nvCxnSpPr>
        <p:spPr>
          <a:xfrm>
            <a:off x="1066800" y="3926538"/>
            <a:ext cx="2671482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197637D-F91F-4760-91B4-18C056C74465}"/>
              </a:ext>
            </a:extLst>
          </p:cNvPr>
          <p:cNvCxnSpPr/>
          <p:nvPr/>
        </p:nvCxnSpPr>
        <p:spPr>
          <a:xfrm>
            <a:off x="5154706" y="4455464"/>
            <a:ext cx="2671482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986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PANDA Cherenkov meeting  -  November 6 2018  - MCP-PMT measurements in magnetic field  -  </a:t>
            </a:r>
            <a:r>
              <a:rPr lang="en-US" dirty="0" err="1"/>
              <a:t>Márton</a:t>
            </a:r>
            <a:r>
              <a:rPr lang="en-US" dirty="0"/>
              <a:t> </a:t>
            </a:r>
            <a:r>
              <a:rPr lang="en-US" dirty="0" err="1"/>
              <a:t>Németh-Csóka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891E99-A0FA-4493-A58A-D1948696D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424" y="1018882"/>
            <a:ext cx="8135937" cy="360362"/>
          </a:xfrm>
        </p:spPr>
        <p:txBody>
          <a:bodyPr/>
          <a:lstStyle/>
          <a:p>
            <a:r>
              <a:rPr lang="de-DE" dirty="0"/>
              <a:t>Oscilloscope measurements</a:t>
            </a:r>
            <a:br>
              <a:rPr lang="de-DE" dirty="0"/>
            </a:b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4294967295"/>
          </p:nvPr>
        </p:nvSpPr>
        <p:spPr>
          <a:xfrm>
            <a:off x="654424" y="1375155"/>
            <a:ext cx="8340725" cy="391081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Comparison with previous sensor types </a:t>
            </a:r>
          </a:p>
        </p:txBody>
      </p:sp>
      <p:sp>
        <p:nvSpPr>
          <p:cNvPr id="8" name="Inhaltsplatzhalter 3"/>
          <p:cNvSpPr txBox="1">
            <a:spLocks/>
          </p:cNvSpPr>
          <p:nvPr/>
        </p:nvSpPr>
        <p:spPr>
          <a:xfrm>
            <a:off x="533539" y="720450"/>
            <a:ext cx="8340387" cy="6607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540000" indent="-54000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lang="de-DE" sz="3200" b="1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1pPr>
            <a:lvl2pPr marL="1080000" indent="-54000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2pPr>
            <a:lvl3pPr marL="1620000" indent="-54000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+mj-lt"/>
              <a:buNone/>
            </a:pPr>
            <a:endParaRPr lang="de-DE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930722" y="2290209"/>
            <a:ext cx="777827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98DADE-C467-430E-B10E-FE3E3F0D1B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8"/>
          <a:stretch/>
        </p:blipFill>
        <p:spPr>
          <a:xfrm>
            <a:off x="348856" y="1828232"/>
            <a:ext cx="2426270" cy="28629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12DA3B-7808-46E8-970B-2510CAAB1E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3"/>
          <a:stretch/>
        </p:blipFill>
        <p:spPr>
          <a:xfrm>
            <a:off x="6600628" y="3616856"/>
            <a:ext cx="2422212" cy="28629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837669-6DE0-47E9-9C99-BA2981D61F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176" y="1811850"/>
            <a:ext cx="2561759" cy="23360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FFF8844-5010-4437-AF85-1A567A7810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r="-1"/>
          <a:stretch/>
        </p:blipFill>
        <p:spPr>
          <a:xfrm>
            <a:off x="4020102" y="4180681"/>
            <a:ext cx="2527666" cy="233606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97E8C5A-1454-4E42-B821-6F783D950584}"/>
              </a:ext>
            </a:extLst>
          </p:cNvPr>
          <p:cNvSpPr txBox="1"/>
          <p:nvPr/>
        </p:nvSpPr>
        <p:spPr>
          <a:xfrm>
            <a:off x="6704528" y="3074318"/>
            <a:ext cx="1767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/>
              <a:t>Photonis</a:t>
            </a:r>
            <a:endParaRPr lang="de-DE" sz="2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BFD69CC-7DE0-46B1-A15E-77FC20A05F76}"/>
              </a:ext>
            </a:extLst>
          </p:cNvPr>
          <p:cNvSpPr txBox="1"/>
          <p:nvPr/>
        </p:nvSpPr>
        <p:spPr>
          <a:xfrm>
            <a:off x="654423" y="4703255"/>
            <a:ext cx="1967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Hamamatsu</a:t>
            </a:r>
            <a:endParaRPr lang="de-DE" dirty="0"/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DB64508E-11C9-46F2-B703-06F5847809F9}"/>
              </a:ext>
            </a:extLst>
          </p:cNvPr>
          <p:cNvSpPr txBox="1">
            <a:spLocks/>
          </p:cNvSpPr>
          <p:nvPr/>
        </p:nvSpPr>
        <p:spPr>
          <a:xfrm>
            <a:off x="533539" y="728092"/>
            <a:ext cx="8340387" cy="6607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540000" indent="-54000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lang="de-DE" sz="3200" b="1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1pPr>
            <a:lvl2pPr marL="1080000" indent="-54000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2pPr>
            <a:lvl3pPr marL="1620000" indent="-54000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+mj-lt"/>
              <a:buNone/>
            </a:pPr>
            <a:endParaRPr lang="de-DE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3D11B6-B27C-445F-AADC-9A375886028D}"/>
              </a:ext>
            </a:extLst>
          </p:cNvPr>
          <p:cNvSpPr txBox="1"/>
          <p:nvPr/>
        </p:nvSpPr>
        <p:spPr>
          <a:xfrm>
            <a:off x="5252387" y="1954811"/>
            <a:ext cx="122682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No ALD-protection-layer and no film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BC43E8-A668-494C-8B5D-50F794EEAFEE}"/>
              </a:ext>
            </a:extLst>
          </p:cNvPr>
          <p:cNvSpPr/>
          <p:nvPr/>
        </p:nvSpPr>
        <p:spPr>
          <a:xfrm>
            <a:off x="2742681" y="1735517"/>
            <a:ext cx="3805087" cy="4781231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7249A9C3-9BA1-410B-9818-10324A996BAD}"/>
              </a:ext>
            </a:extLst>
          </p:cNvPr>
          <p:cNvSpPr/>
          <p:nvPr/>
        </p:nvSpPr>
        <p:spPr>
          <a:xfrm rot="10800000">
            <a:off x="2621798" y="3102387"/>
            <a:ext cx="412377" cy="2062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CFAD0D57-6900-47C7-BF66-CDAB477CBEAE}"/>
              </a:ext>
            </a:extLst>
          </p:cNvPr>
          <p:cNvSpPr/>
          <p:nvPr/>
        </p:nvSpPr>
        <p:spPr>
          <a:xfrm>
            <a:off x="6432169" y="5153584"/>
            <a:ext cx="365421" cy="224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9432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PANDA Cherenkov meeting  -  November 6 2018  - MCP-PMT measurements in magnetic field  -  Márton Németh-Csóka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E7F42D-BBAC-4621-B4D0-7099C8713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763" y="978710"/>
            <a:ext cx="8135937" cy="360362"/>
          </a:xfrm>
        </p:spPr>
        <p:txBody>
          <a:bodyPr/>
          <a:lstStyle/>
          <a:p>
            <a:r>
              <a:rPr lang="de-DE" dirty="0"/>
              <a:t>TDC-Readout-Board (TRB) - measurements</a:t>
            </a:r>
            <a:br>
              <a:rPr lang="de-DE" dirty="0"/>
            </a:b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4294967295"/>
          </p:nvPr>
        </p:nvSpPr>
        <p:spPr>
          <a:xfrm>
            <a:off x="649495" y="1381157"/>
            <a:ext cx="8340725" cy="66040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Crosstalk</a:t>
            </a:r>
          </a:p>
        </p:txBody>
      </p:sp>
      <p:sp>
        <p:nvSpPr>
          <p:cNvPr id="8" name="Inhaltsplatzhalter 3"/>
          <p:cNvSpPr txBox="1">
            <a:spLocks/>
          </p:cNvSpPr>
          <p:nvPr/>
        </p:nvSpPr>
        <p:spPr>
          <a:xfrm>
            <a:off x="533539" y="720450"/>
            <a:ext cx="8340387" cy="6607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540000" indent="-54000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lang="de-DE" sz="3200" b="1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1pPr>
            <a:lvl2pPr marL="1080000" indent="-54000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2pPr>
            <a:lvl3pPr marL="1620000" indent="-54000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+mj-lt"/>
              <a:buNone/>
            </a:pPr>
            <a:endParaRPr lang="de-DE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167852" y="2510118"/>
            <a:ext cx="2673089" cy="59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400" dirty="0"/>
          </a:p>
        </p:txBody>
      </p:sp>
      <p:sp>
        <p:nvSpPr>
          <p:cNvPr id="17" name="Textfeld 4">
            <a:extLst>
              <a:ext uri="{FF2B5EF4-FFF2-40B4-BE49-F238E27FC236}">
                <a16:creationId xmlns:a16="http://schemas.microsoft.com/office/drawing/2014/main" id="{712089CA-D9F9-41BB-9419-CF52B4AF2B99}"/>
              </a:ext>
            </a:extLst>
          </p:cNvPr>
          <p:cNvSpPr txBox="1"/>
          <p:nvPr/>
        </p:nvSpPr>
        <p:spPr>
          <a:xfrm>
            <a:off x="497459" y="6170869"/>
            <a:ext cx="8412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Example for a crosstalk-measurement with scanning in x-direction in 0,2mm steps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F6A0CE-6336-43B4-8D10-FF694C0F00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39" y="1650113"/>
            <a:ext cx="6621711" cy="45060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7C35D5-108C-48D8-903F-AC4A6D236CDB}"/>
              </a:ext>
            </a:extLst>
          </p:cNvPr>
          <p:cNvSpPr txBox="1"/>
          <p:nvPr/>
        </p:nvSpPr>
        <p:spPr>
          <a:xfrm>
            <a:off x="6976148" y="1961114"/>
            <a:ext cx="16584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Hamamatsu: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U = 2600 V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Photonis: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U = 2200 V</a:t>
            </a:r>
          </a:p>
        </p:txBody>
      </p:sp>
    </p:spTree>
    <p:extLst>
      <p:ext uri="{BB962C8B-B14F-4D97-AF65-F5344CB8AC3E}">
        <p14:creationId xmlns:p14="http://schemas.microsoft.com/office/powerpoint/2010/main" val="81447456"/>
      </p:ext>
    </p:extLst>
  </p:cSld>
  <p:clrMapOvr>
    <a:masterClrMapping/>
  </p:clrMapOvr>
</p:sld>
</file>

<file path=ppt/theme/theme1.xml><?xml version="1.0" encoding="utf-8"?>
<a:theme xmlns:a="http://schemas.openxmlformats.org/drawingml/2006/main" name="20150908_DIRC">
  <a:themeElements>
    <a:clrScheme name="Custom 1">
      <a:dk1>
        <a:srgbClr val="000000"/>
      </a:dk1>
      <a:lt1>
        <a:srgbClr val="FFFFFF"/>
      </a:lt1>
      <a:dk2>
        <a:srgbClr val="003366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ronus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520</Words>
  <Application>Microsoft Office PowerPoint</Application>
  <PresentationFormat>On-screen Show (4:3)</PresentationFormat>
  <Paragraphs>99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Helvetica Neue</vt:lpstr>
      <vt:lpstr>Lucida Grande</vt:lpstr>
      <vt:lpstr>ＭＳ Ｐゴシック</vt:lpstr>
      <vt:lpstr>Arial</vt:lpstr>
      <vt:lpstr>Calibri</vt:lpstr>
      <vt:lpstr>Georgia</vt:lpstr>
      <vt:lpstr>Wingdings</vt:lpstr>
      <vt:lpstr>20150908_DIRC</vt:lpstr>
      <vt:lpstr>PANDA-Meeting Autumn 2018</vt:lpstr>
      <vt:lpstr>Introduction of sensors </vt:lpstr>
      <vt:lpstr>Measurement setup </vt:lpstr>
      <vt:lpstr>Oscilloscope measurements </vt:lpstr>
      <vt:lpstr>Oscilloscope measurements </vt:lpstr>
      <vt:lpstr>Oscilloscope measurements </vt:lpstr>
      <vt:lpstr>Oscilloscope measurements </vt:lpstr>
      <vt:lpstr>Oscilloscope measurements </vt:lpstr>
      <vt:lpstr>TDC-Readout-Board (TRB) - measurements </vt:lpstr>
      <vt:lpstr>TRB-measurements </vt:lpstr>
      <vt:lpstr>TRB-measurements</vt:lpstr>
      <vt:lpstr>TRB-measurements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FAU</dc:creator>
  <cp:lastModifiedBy>Fetter_Hippo-Laptop</cp:lastModifiedBy>
  <cp:revision>630</cp:revision>
  <dcterms:created xsi:type="dcterms:W3CDTF">2014-02-08T08:57:37Z</dcterms:created>
  <dcterms:modified xsi:type="dcterms:W3CDTF">2018-11-06T09:06:45Z</dcterms:modified>
</cp:coreProperties>
</file>