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4" r:id="rId1"/>
  </p:sldMasterIdLst>
  <p:notesMasterIdLst>
    <p:notesMasterId r:id="rId16"/>
  </p:notesMasterIdLst>
  <p:handoutMasterIdLst>
    <p:handoutMasterId r:id="rId17"/>
  </p:handoutMasterIdLst>
  <p:sldIdLst>
    <p:sldId id="274" r:id="rId2"/>
    <p:sldId id="358" r:id="rId3"/>
    <p:sldId id="356" r:id="rId4"/>
    <p:sldId id="357" r:id="rId5"/>
    <p:sldId id="359" r:id="rId6"/>
    <p:sldId id="360" r:id="rId7"/>
    <p:sldId id="362" r:id="rId8"/>
    <p:sldId id="363" r:id="rId9"/>
    <p:sldId id="364" r:id="rId10"/>
    <p:sldId id="365" r:id="rId11"/>
    <p:sldId id="366" r:id="rId12"/>
    <p:sldId id="320" r:id="rId13"/>
    <p:sldId id="282" r:id="rId14"/>
    <p:sldId id="361" r:id="rId15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Outline" id="{5E9E291A-F37F-944A-BF4C-AF005A462D40}">
          <p14:sldIdLst>
            <p14:sldId id="274"/>
          </p14:sldIdLst>
        </p14:section>
        <p14:section name="Introduction" id="{5878EED0-A82D-4AC9-8738-1E87B0848D2B}">
          <p14:sldIdLst>
            <p14:sldId id="358"/>
            <p14:sldId id="356"/>
            <p14:sldId id="357"/>
            <p14:sldId id="359"/>
            <p14:sldId id="360"/>
            <p14:sldId id="362"/>
            <p14:sldId id="363"/>
            <p14:sldId id="364"/>
            <p14:sldId id="365"/>
            <p14:sldId id="366"/>
          </p14:sldIdLst>
        </p14:section>
        <p14:section name="Setup" id="{7AA12403-6C38-439B-8D8E-2F1B29944D03}">
          <p14:sldIdLst/>
        </p14:section>
        <p14:section name="Lifetime" id="{6ACBE5B4-43C8-AF48-ADC1-5ED06DB856CD}">
          <p14:sldIdLst/>
        </p14:section>
        <p14:section name="Summary" id="{0A14CB13-EA29-B24B-BB96-1F9ECD3C141A}">
          <p14:sldIdLst>
            <p14:sldId id="320"/>
            <p14:sldId id="282"/>
            <p14:sldId id="361"/>
          </p14:sldIdLst>
        </p14:section>
        <p14:section name="Backup" id="{70C72823-E04A-491D-A0EB-D110FB3941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19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2554"/>
    <a:srgbClr val="003366"/>
    <a:srgbClr val="00254D"/>
    <a:srgbClr val="011C44"/>
    <a:srgbClr val="00306E"/>
    <a:srgbClr val="093265"/>
    <a:srgbClr val="042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068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08" y="474"/>
      </p:cViewPr>
      <p:guideLst>
        <p:guide orient="horz" pos="3619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-3744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A685ED20-A5F6-BD46-A8C3-2B37B6E8E2E5}" type="datetime1">
              <a:rPr lang="de-DE" smtClean="0"/>
              <a:t>05.11.2018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CDC65DEF-D2D9-8F47-B651-F9786E2D61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770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02C542CA-A73D-9949-9287-E74DE45B8362}" type="datetime1">
              <a:rPr lang="de-DE" smtClean="0"/>
              <a:t>05.11.2018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charset="0"/>
              </a:defRPr>
            </a:lvl1pPr>
          </a:lstStyle>
          <a:p>
            <a:pPr>
              <a:defRPr/>
            </a:pPr>
            <a:fld id="{E0F5DBF4-BDA5-704C-B0E0-DABACE4729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35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5DBF4-BDA5-704C-B0E0-DABACE4729B5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8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13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8" name="Picture 7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pic>
        <p:nvPicPr>
          <p:cNvPr id="12" name="Picture 11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" name="Picture 1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400" y="3247200"/>
            <a:ext cx="8136000" cy="900000"/>
          </a:xfrm>
        </p:spPr>
        <p:txBody>
          <a:bodyPr>
            <a:normAutofit/>
          </a:bodyPr>
          <a:lstStyle>
            <a:lvl1pPr algn="l">
              <a:lnSpc>
                <a:spcPts val="3400"/>
              </a:lnSpc>
              <a:defRPr sz="2800" b="1" cap="none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9162000" cy="2015640"/>
          </a:xfrm>
          <a:prstGeom prst="rect">
            <a:avLst/>
          </a:prstGeom>
        </p:spPr>
      </p:pic>
      <p:pic>
        <p:nvPicPr>
          <p:cNvPr id="8" name="Picture 13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10" name="Picture 9" descr="PandaLogo1_web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626400" y="1972800"/>
            <a:ext cx="3960000" cy="4435200"/>
          </a:xfrm>
        </p:spPr>
        <p:txBody>
          <a:bodyPr/>
          <a:lstStyle>
            <a:lvl1pPr marL="277200">
              <a:lnSpc>
                <a:spcPts val="2400"/>
              </a:lnSpc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2400" y="1972800"/>
            <a:ext cx="3960000" cy="4435200"/>
          </a:xfrm>
        </p:spPr>
        <p:txBody>
          <a:bodyPr/>
          <a:lstStyle>
            <a:lvl1pPr marL="2772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6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8" name="Picture 17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72800"/>
            <a:ext cx="5486400" cy="3978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2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6" name="Picture 15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F8EB-E541-DB4B-8809-0345F747949E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0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4" name="Picture 13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7" descr="ecap_logo_bi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andaLogo1_we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10" name="Picture 9" descr="Logo_Nat-Fak_DinA4_4C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627063" y="1973263"/>
            <a:ext cx="8135937" cy="4435475"/>
          </a:xfrm>
        </p:spPr>
        <p:txBody>
          <a:bodyPr/>
          <a:lstStyle>
            <a:lvl1pPr marL="277200"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627063" y="1252538"/>
            <a:ext cx="8135937" cy="36036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11" name="Picture 10" descr="bmbf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18" name="Picture 7" descr="ecap_logo_big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andaLogo1_web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83" y="317692"/>
            <a:ext cx="1876889" cy="444308"/>
          </a:xfrm>
          <a:prstGeom prst="rect">
            <a:avLst/>
          </a:prstGeom>
        </p:spPr>
      </p:pic>
      <p:pic>
        <p:nvPicPr>
          <p:cNvPr id="20" name="Picture 19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47" y="216343"/>
            <a:ext cx="1926897" cy="5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40275"/>
            <a:ext cx="9144000" cy="139700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0" dirty="0"/>
          </a:p>
        </p:txBody>
      </p:sp>
      <p:pic>
        <p:nvPicPr>
          <p:cNvPr id="9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0" y="1"/>
            <a:ext cx="9090903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8952168" y="0"/>
            <a:ext cx="191832" cy="4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mbf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" y="5313418"/>
            <a:ext cx="1574800" cy="1092200"/>
          </a:xfrm>
          <a:prstGeom prst="rect">
            <a:avLst/>
          </a:prstGeom>
        </p:spPr>
      </p:pic>
      <p:pic>
        <p:nvPicPr>
          <p:cNvPr id="27" name="Picture 13" descr="ecap_logo_big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5728499"/>
            <a:ext cx="1608344" cy="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_Nat-Fak_DinA4_4C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10" y="5751787"/>
            <a:ext cx="3022600" cy="863600"/>
          </a:xfrm>
          <a:prstGeom prst="rect">
            <a:avLst/>
          </a:prstGeom>
        </p:spPr>
      </p:pic>
      <p:pic>
        <p:nvPicPr>
          <p:cNvPr id="29" name="Picture 28" descr="PandaLogo1_web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20" y="5848542"/>
            <a:ext cx="1876889" cy="4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25253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973263"/>
            <a:ext cx="81359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2" r:id="rId2"/>
    <p:sldLayoutId id="2147484105" r:id="rId3"/>
    <p:sldLayoutId id="2147484106" r:id="rId4"/>
    <p:sldLayoutId id="2147484107" r:id="rId5"/>
    <p:sldLayoutId id="2147484108" r:id="rId6"/>
    <p:sldLayoutId id="2147484110" r:id="rId7"/>
    <p:sldLayoutId id="2147484117" r:id="rId8"/>
    <p:sldLayoutId id="2147484111" r:id="rId9"/>
  </p:sldLayoutIdLst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62663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Update on MCP-PMT </a:t>
            </a:r>
            <a:r>
              <a:rPr lang="en-US" sz="3600" b="1" dirty="0" err="1">
                <a:solidFill>
                  <a:schemeClr val="bg1"/>
                </a:solidFill>
                <a:latin typeface="Helvetica Neue" charset="0"/>
                <a:cs typeface="Arial" charset="0"/>
              </a:rPr>
              <a:t>oszillations</a:t>
            </a: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 and first try of CE measurement</a:t>
            </a:r>
            <a:endParaRPr lang="en-US" sz="3600" b="1" dirty="0">
              <a:solidFill>
                <a:schemeClr val="bg1"/>
              </a:solidFill>
              <a:latin typeface="Helvetica Neue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557785" y="3402013"/>
            <a:ext cx="5167154" cy="139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Miehling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Böhm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A. Lehmann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</a:t>
            </a: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Németh-Csóka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M.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Pfaffinger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Helvetica Neue" charset="0"/>
                <a:cs typeface="Arial" charset="0"/>
              </a:rPr>
              <a:t>S. </a:t>
            </a:r>
            <a:r>
              <a:rPr lang="en-US" sz="1800" dirty="0" err="1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Stelter</a:t>
            </a: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 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  <a:p>
            <a:pPr eaLnBrk="1" hangingPunct="1">
              <a:lnSpc>
                <a:spcPts val="2200"/>
              </a:lnSpc>
              <a:buClr>
                <a:srgbClr val="003366"/>
              </a:buClr>
              <a:buSzPct val="100000"/>
            </a:pPr>
            <a:r>
              <a:rPr lang="en-US" sz="1800" dirty="0" smtClean="0">
                <a:solidFill>
                  <a:schemeClr val="bg1"/>
                </a:solidFill>
                <a:latin typeface="Helvetica Neue" charset="0"/>
                <a:cs typeface="Arial" charset="0"/>
              </a:rPr>
              <a:t>PANDA-Meeting 18/3, November 6, 2018</a:t>
            </a:r>
            <a:endParaRPr lang="en-US" sz="1800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Photonis</a:t>
            </a:r>
            <a:r>
              <a:rPr lang="de-DE" dirty="0" smtClean="0"/>
              <a:t> 9002108 (Hi-CE) , 10 µm </a:t>
            </a:r>
            <a:r>
              <a:rPr lang="de-DE" dirty="0" err="1" smtClean="0"/>
              <a:t>pores</a:t>
            </a:r>
            <a:endParaRPr lang="de-DE" dirty="0" smtClean="0"/>
          </a:p>
          <a:p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												 </a:t>
            </a:r>
            <a:r>
              <a:rPr lang="de-DE" dirty="0" smtClean="0">
                <a:sym typeface="Wingdings" panose="05000000000000000000" pitchFamily="2" charset="2"/>
              </a:rPr>
              <a:t> high </a:t>
            </a:r>
            <a:r>
              <a:rPr lang="de-DE" dirty="0" err="1" smtClean="0">
                <a:sym typeface="Wingdings" panose="05000000000000000000" pitchFamily="2" charset="2"/>
              </a:rPr>
              <a:t>errors</a:t>
            </a:r>
            <a:r>
              <a:rPr lang="de-DE" dirty="0" smtClean="0">
                <a:sym typeface="Wingdings" panose="05000000000000000000" pitchFamily="2" charset="2"/>
              </a:rPr>
              <a:t> on CE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 smtClean="0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irst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(CE) </a:t>
            </a:r>
            <a:r>
              <a:rPr lang="de-DE" dirty="0" err="1" smtClean="0"/>
              <a:t>measurement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46" y="2350703"/>
            <a:ext cx="4519999" cy="405803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88" y="4404273"/>
            <a:ext cx="2137558" cy="20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975" indent="0">
              <a:buNone/>
            </a:pPr>
            <a:endParaRPr lang="de-DE" dirty="0"/>
          </a:p>
          <a:p>
            <a:r>
              <a:rPr lang="de-DE" dirty="0" smtClean="0"/>
              <a:t>~60% </a:t>
            </a:r>
            <a:r>
              <a:rPr lang="de-DE" dirty="0" err="1" smtClean="0"/>
              <a:t>for</a:t>
            </a:r>
            <a:r>
              <a:rPr lang="de-DE" dirty="0" smtClean="0"/>
              <a:t> 9001394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reasonable</a:t>
            </a:r>
            <a:endParaRPr lang="de-DE" dirty="0" smtClean="0"/>
          </a:p>
          <a:p>
            <a:r>
              <a:rPr lang="de-DE" dirty="0" smtClean="0"/>
              <a:t>9002108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(70-130%), but final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 smtClean="0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11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(CE) </a:t>
            </a:r>
            <a:r>
              <a:rPr lang="de-DE" dirty="0" err="1" smtClean="0"/>
              <a:t>measurement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87145"/>
              </p:ext>
            </p:extLst>
          </p:nvPr>
        </p:nvGraphicFramePr>
        <p:xfrm>
          <a:off x="695521" y="2382650"/>
          <a:ext cx="7999020" cy="22476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3170">
                  <a:extLst>
                    <a:ext uri="{9D8B030D-6E8A-4147-A177-3AD203B41FA5}">
                      <a16:colId xmlns:a16="http://schemas.microsoft.com/office/drawing/2014/main" val="3303433051"/>
                    </a:ext>
                  </a:extLst>
                </a:gridCol>
                <a:gridCol w="1333170">
                  <a:extLst>
                    <a:ext uri="{9D8B030D-6E8A-4147-A177-3AD203B41FA5}">
                      <a16:colId xmlns:a16="http://schemas.microsoft.com/office/drawing/2014/main" val="2962191264"/>
                    </a:ext>
                  </a:extLst>
                </a:gridCol>
                <a:gridCol w="1333170">
                  <a:extLst>
                    <a:ext uri="{9D8B030D-6E8A-4147-A177-3AD203B41FA5}">
                      <a16:colId xmlns:a16="http://schemas.microsoft.com/office/drawing/2014/main" val="180151450"/>
                    </a:ext>
                  </a:extLst>
                </a:gridCol>
                <a:gridCol w="1333170">
                  <a:extLst>
                    <a:ext uri="{9D8B030D-6E8A-4147-A177-3AD203B41FA5}">
                      <a16:colId xmlns:a16="http://schemas.microsoft.com/office/drawing/2014/main" val="2453096723"/>
                    </a:ext>
                  </a:extLst>
                </a:gridCol>
                <a:gridCol w="1333170">
                  <a:extLst>
                    <a:ext uri="{9D8B030D-6E8A-4147-A177-3AD203B41FA5}">
                      <a16:colId xmlns:a16="http://schemas.microsoft.com/office/drawing/2014/main" val="438245137"/>
                    </a:ext>
                  </a:extLst>
                </a:gridCol>
                <a:gridCol w="1333170">
                  <a:extLst>
                    <a:ext uri="{9D8B030D-6E8A-4147-A177-3AD203B41FA5}">
                      <a16:colId xmlns:a16="http://schemas.microsoft.com/office/drawing/2014/main" val="302405444"/>
                    </a:ext>
                  </a:extLst>
                </a:gridCol>
              </a:tblGrid>
              <a:tr h="74921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</a:t>
                      </a:r>
                      <a:r>
                        <a:rPr lang="de-DE" baseline="0" dirty="0" smtClean="0"/>
                        <a:t> MHz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 MHz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</a:t>
                      </a:r>
                      <a:r>
                        <a:rPr lang="de-DE" baseline="0" dirty="0" smtClean="0"/>
                        <a:t> MHz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 MHz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10MHz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2409134"/>
                  </a:ext>
                </a:extLst>
              </a:tr>
              <a:tr h="749218">
                <a:tc>
                  <a:txBody>
                    <a:bodyPr/>
                    <a:lstStyle/>
                    <a:p>
                      <a:r>
                        <a:rPr lang="de-DE" dirty="0" smtClean="0"/>
                        <a:t>9001394  (</a:t>
                      </a:r>
                      <a:r>
                        <a:rPr lang="de-DE" dirty="0" err="1" smtClean="0"/>
                        <a:t>try</a:t>
                      </a:r>
                      <a:r>
                        <a:rPr lang="de-DE" dirty="0" smtClean="0"/>
                        <a:t> 1)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65%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64%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60%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762751"/>
                  </a:ext>
                </a:extLst>
              </a:tr>
              <a:tr h="749218">
                <a:tc>
                  <a:txBody>
                    <a:bodyPr/>
                    <a:lstStyle/>
                    <a:p>
                      <a:r>
                        <a:rPr lang="de-DE" dirty="0" smtClean="0"/>
                        <a:t>9001394</a:t>
                      </a:r>
                    </a:p>
                    <a:p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try</a:t>
                      </a:r>
                      <a:r>
                        <a:rPr lang="de-DE" dirty="0" smtClean="0"/>
                        <a:t> 2)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61%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921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7063" y="1716090"/>
            <a:ext cx="8135937" cy="3354674"/>
          </a:xfrm>
        </p:spPr>
        <p:txBody>
          <a:bodyPr/>
          <a:lstStyle/>
          <a:p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rid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investigated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(Carstens </a:t>
            </a:r>
            <a:r>
              <a:rPr lang="de-DE" dirty="0" err="1" smtClean="0"/>
              <a:t>talk</a:t>
            </a:r>
            <a:r>
              <a:rPr lang="de-DE" dirty="0" smtClean="0"/>
              <a:t>?)</a:t>
            </a:r>
          </a:p>
          <a:p>
            <a:r>
              <a:rPr lang="de-DE" dirty="0" err="1" smtClean="0"/>
              <a:t>waiting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Photonis</a:t>
            </a:r>
            <a:r>
              <a:rPr lang="de-DE" dirty="0" smtClean="0"/>
              <a:t>‘ </a:t>
            </a:r>
            <a:r>
              <a:rPr lang="de-DE" dirty="0" err="1" smtClean="0"/>
              <a:t>idea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CE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next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sensors</a:t>
            </a:r>
            <a:r>
              <a:rPr lang="de-DE" dirty="0" smtClean="0">
                <a:sym typeface="Wingdings" panose="05000000000000000000" pitchFamily="2" charset="2"/>
              </a:rPr>
              <a:t> will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Hamamatsu </a:t>
            </a:r>
            <a:r>
              <a:rPr lang="de-DE" dirty="0" err="1" smtClean="0">
                <a:sym typeface="Wingdings" panose="05000000000000000000" pitchFamily="2" charset="2"/>
              </a:rPr>
              <a:t>tubes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investigate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film on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CE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remeasurement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Photonis</a:t>
            </a:r>
            <a:r>
              <a:rPr lang="de-DE" dirty="0" smtClean="0">
                <a:sym typeface="Wingdings" panose="05000000000000000000" pitchFamily="2" charset="2"/>
              </a:rPr>
              <a:t> Hi-CE </a:t>
            </a:r>
            <a:r>
              <a:rPr lang="de-DE" dirty="0" err="1" smtClean="0">
                <a:sym typeface="Wingdings" panose="05000000000000000000" pitchFamily="2" charset="2"/>
              </a:rPr>
              <a:t>tube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PANDA-Meeting 18/3, November 6, 2018 - Daniel 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F0BA6-C05C-3348-BE32-E15C9AAD7C16}" type="slidenum">
              <a:rPr lang="en-US" noProof="0" smtClean="0"/>
              <a:pPr>
                <a:defRPr/>
              </a:pPr>
              <a:t>12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327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619125" y="887413"/>
            <a:ext cx="81359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Thank you for</a:t>
            </a:r>
            <a:b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 Neue" charset="0"/>
                <a:cs typeface="Arial" charset="0"/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simple </a:t>
            </a:r>
            <a:r>
              <a:rPr lang="de-DE" dirty="0" err="1" smtClean="0"/>
              <a:t>try</a:t>
            </a:r>
            <a:r>
              <a:rPr lang="de-DE" dirty="0" smtClean="0"/>
              <a:t> in </a:t>
            </a:r>
            <a:r>
              <a:rPr lang="de-DE" dirty="0" err="1" smtClean="0"/>
              <a:t>LTSpice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14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Backup: </a:t>
            </a:r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smtClean="0"/>
              <a:t>in MCPs at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" y="2432991"/>
            <a:ext cx="6993576" cy="35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Oscillations</a:t>
                </a:r>
                <a:r>
                  <a:rPr lang="de-DE" dirty="0" smtClean="0"/>
                  <a:t> in Pixels at a </a:t>
                </a:r>
                <a:r>
                  <a:rPr lang="de-DE" dirty="0" err="1" smtClean="0"/>
                  <a:t>few</a:t>
                </a:r>
                <a:endParaRPr lang="de-DE" dirty="0" smtClean="0"/>
              </a:p>
              <a:p>
                <a:pPr marL="975" indent="0">
                  <a:buNone/>
                </a:pPr>
                <a:r>
                  <a:rPr lang="de-DE" dirty="0" smtClean="0"/>
                  <a:t>	</a:t>
                </a:r>
                <a:r>
                  <a:rPr lang="de-DE" dirty="0" err="1" smtClean="0"/>
                  <a:t>photoelectrons</a:t>
                </a:r>
                <a:r>
                  <a:rPr lang="de-DE" dirty="0" smtClean="0"/>
                  <a:t> per </a:t>
                </a:r>
                <a:r>
                  <a:rPr lang="de-DE" dirty="0" err="1" smtClean="0"/>
                  <a:t>pixel</a:t>
                </a:r>
                <a:endParaRPr lang="de-DE" dirty="0" smtClean="0"/>
              </a:p>
              <a:p>
                <a:r>
                  <a:rPr lang="de-DE" dirty="0" err="1" smtClean="0"/>
                  <a:t>upper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right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corner</a:t>
                </a:r>
                <a:r>
                  <a:rPr lang="de-DE" dirty="0" smtClean="0"/>
                  <a:t>: Jerry </a:t>
                </a:r>
                <a:r>
                  <a:rPr lang="de-DE" dirty="0" err="1" smtClean="0"/>
                  <a:t>Vav‘ra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endParaRPr lang="de-DE" dirty="0" smtClean="0"/>
              </a:p>
              <a:p>
                <a:pPr marL="975" indent="0">
                  <a:buNone/>
                </a:pPr>
                <a:r>
                  <a:rPr lang="de-DE" dirty="0" smtClean="0"/>
                  <a:t>	</a:t>
                </a:r>
                <a:r>
                  <a:rPr lang="de-DE" dirty="0" err="1" smtClean="0"/>
                  <a:t>old</a:t>
                </a:r>
                <a:r>
                  <a:rPr lang="de-DE" dirty="0" smtClean="0"/>
                  <a:t> (2005) </a:t>
                </a:r>
                <a:r>
                  <a:rPr lang="de-DE" dirty="0" err="1"/>
                  <a:t>P</a:t>
                </a:r>
                <a:r>
                  <a:rPr lang="de-DE" dirty="0" err="1" smtClean="0"/>
                  <a:t>hotonis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tube</a:t>
                </a:r>
                <a:endParaRPr lang="de-DE" dirty="0" smtClean="0"/>
              </a:p>
              <a:p>
                <a:r>
                  <a:rPr lang="de-DE" dirty="0" err="1" smtClean="0"/>
                  <a:t>lower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right</a:t>
                </a:r>
                <a:r>
                  <a:rPr lang="de-DE" dirty="0" smtClean="0"/>
                  <a:t>: </a:t>
                </a:r>
                <a:r>
                  <a:rPr lang="de-DE" dirty="0" smtClean="0"/>
                  <a:t>Hamamatsu JS0022</a:t>
                </a:r>
              </a:p>
              <a:p>
                <a:pPr marL="975" indent="0">
                  <a:buNone/>
                </a:pPr>
                <a:r>
                  <a:rPr lang="de-DE" dirty="0" smtClean="0"/>
                  <a:t>	</a:t>
                </a:r>
                <a:r>
                  <a:rPr lang="de-DE" dirty="0" err="1" smtClean="0"/>
                  <a:t>illumination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complete</a:t>
                </a:r>
                <a:r>
                  <a:rPr lang="de-DE" dirty="0"/>
                  <a:t>											</a:t>
                </a:r>
                <a:r>
                  <a:rPr lang="de-DE" dirty="0" err="1" smtClean="0"/>
                  <a:t>sensor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about</a:t>
                </a:r>
                <a:r>
                  <a:rPr lang="de-DE" dirty="0" smtClean="0"/>
                  <a:t> 1,3 </a:t>
                </a:r>
                <a:r>
                  <a:rPr lang="de-DE" dirty="0" err="1" smtClean="0"/>
                  <a:t>pe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pixel</a:t>
                </a:r>
                <a:r>
                  <a:rPr lang="de-DE" dirty="0" smtClean="0"/>
                  <a:t>,</a:t>
                </a:r>
              </a:p>
              <a:p>
                <a:pPr marL="975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80 </a:t>
                </a:r>
                <a:r>
                  <a:rPr lang="de-DE" dirty="0" err="1" smtClean="0"/>
                  <a:t>pe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sensor</a:t>
                </a:r>
                <a:r>
                  <a:rPr lang="de-DE" dirty="0" smtClean="0"/>
                  <a:t>)</a:t>
                </a:r>
                <a:endParaRPr lang="de-DE" dirty="0"/>
              </a:p>
              <a:p>
                <a:pPr marL="975" indent="0">
                  <a:buNone/>
                </a:pPr>
                <a:r>
                  <a:rPr lang="de-DE" dirty="0"/>
                  <a:t>	x: 10 </a:t>
                </a:r>
                <a:r>
                  <a:rPr lang="de-DE" dirty="0" err="1"/>
                  <a:t>ns</a:t>
                </a:r>
                <a:r>
                  <a:rPr lang="de-DE" dirty="0"/>
                  <a:t>/div, y: 15 mV/div</a:t>
                </a:r>
              </a:p>
              <a:p>
                <a:pPr marL="975" indent="0">
                  <a:buNone/>
                </a:pPr>
                <a:r>
                  <a:rPr lang="de-DE" dirty="0"/>
                  <a:t>	</a:t>
                </a:r>
                <a:r>
                  <a:rPr lang="de-DE" dirty="0" err="1" smtClean="0"/>
                  <a:t>trigger</a:t>
                </a:r>
                <a:r>
                  <a:rPr lang="de-DE" dirty="0"/>
                  <a:t>: </a:t>
                </a:r>
                <a:r>
                  <a:rPr lang="de-DE" dirty="0" err="1" smtClean="0"/>
                  <a:t>laser</a:t>
                </a:r>
                <a:endParaRPr lang="de-DE" dirty="0"/>
              </a:p>
              <a:p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photo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electrons</a:t>
                </a:r>
                <a:r>
                  <a:rPr lang="de-DE" dirty="0" smtClean="0"/>
                  <a:t>:</a:t>
                </a:r>
              </a:p>
              <a:p>
                <a:pPr marL="975" indent="0">
                  <a:buNone/>
                </a:pPr>
                <a:r>
                  <a:rPr lang="de-DE" dirty="0" err="1" smtClean="0">
                    <a:latin typeface="Cambria Math" panose="02040503050406030204" pitchFamily="18" charset="0"/>
                  </a:rPr>
                  <a:t>pe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𝑃𝑒𝑑𝑒𝑠𝑡𝑎𝑙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𝑎𝑙𝑙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de-DE" b="0" i="0" dirty="0" smtClean="0">
                  <a:latin typeface="Cambria Math" panose="02040503050406030204" pitchFamily="18" charset="0"/>
                </a:endParaRPr>
              </a:p>
              <a:p>
                <a:pPr marL="975" indent="0">
                  <a:buNone/>
                </a:pPr>
                <a:endParaRPr lang="de-DE" dirty="0" smtClean="0"/>
              </a:p>
              <a:p>
                <a:pPr marL="975" indent="0">
                  <a:buNone/>
                </a:pPr>
                <a:r>
                  <a:rPr lang="de-DE" dirty="0" smtClean="0"/>
                  <a:t>	</a:t>
                </a:r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8" t="-1651" b="-2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Oscillations</a:t>
            </a:r>
            <a:r>
              <a:rPr lang="de-DE" dirty="0"/>
              <a:t> in MCPs at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/>
              <a:t>intensities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6" y="4216998"/>
            <a:ext cx="3407784" cy="25558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57" y="1609165"/>
            <a:ext cx="2859143" cy="20563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53" y="2885543"/>
            <a:ext cx="1292904" cy="13054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40" y="4937760"/>
            <a:ext cx="2098166" cy="187765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595351" y="3665549"/>
            <a:ext cx="2532431" cy="58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NIM A876 (2017) 141-144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6788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Hamamatsu YH0250, ALD-</a:t>
                </a:r>
                <a:r>
                  <a:rPr lang="de-DE" dirty="0" err="1" smtClean="0"/>
                  <a:t>coated</a:t>
                </a:r>
                <a:r>
                  <a:rPr lang="de-DE" dirty="0" smtClean="0"/>
                  <a:t>, 10 µm </a:t>
                </a:r>
                <a:r>
                  <a:rPr lang="de-DE" dirty="0" err="1" smtClean="0"/>
                  <a:t>pores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 smtClean="0"/>
                  <a:t> gain, </a:t>
                </a:r>
              </a:p>
              <a:p>
                <a:r>
                  <a:rPr lang="de-DE" dirty="0" smtClean="0"/>
                  <a:t>x: 10 </a:t>
                </a:r>
                <a:r>
                  <a:rPr lang="de-DE" dirty="0" err="1" smtClean="0"/>
                  <a:t>ns</a:t>
                </a:r>
                <a:r>
                  <a:rPr lang="de-DE" dirty="0" smtClean="0"/>
                  <a:t>/div, y: 15 mV/div, Trigger: Laser</a:t>
                </a: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1798" t="-1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Oscillations</a:t>
            </a:r>
            <a:r>
              <a:rPr lang="de-DE" dirty="0" smtClean="0"/>
              <a:t> in MCPs at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97" y="2693017"/>
            <a:ext cx="3027854" cy="22708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34" y="2693017"/>
            <a:ext cx="3027853" cy="22708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" y="2693017"/>
            <a:ext cx="3033656" cy="227524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07316" y="4963907"/>
            <a:ext cx="231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nd2,6,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aperture</a:t>
            </a:r>
            <a:r>
              <a:rPr lang="de-DE" sz="1800" dirty="0" smtClean="0"/>
              <a:t>,</a:t>
            </a:r>
          </a:p>
          <a:p>
            <a:r>
              <a:rPr lang="de-DE" sz="1800" dirty="0" smtClean="0"/>
              <a:t>0,08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pixel</a:t>
            </a:r>
            <a:r>
              <a:rPr lang="de-DE" sz="1800" dirty="0" smtClean="0"/>
              <a:t>,</a:t>
            </a:r>
          </a:p>
          <a:p>
            <a:r>
              <a:rPr lang="de-DE" sz="1800" dirty="0" smtClean="0"/>
              <a:t>5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sensor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26140" y="4947658"/>
            <a:ext cx="231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nd1,3, </a:t>
            </a:r>
            <a:r>
              <a:rPr lang="de-DE" sz="1800" dirty="0" err="1" smtClean="0"/>
              <a:t>aperture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3 </a:t>
            </a:r>
            <a:r>
              <a:rPr lang="de-DE" sz="1800" dirty="0" err="1" smtClean="0"/>
              <a:t>holes</a:t>
            </a:r>
            <a:r>
              <a:rPr lang="de-DE" sz="1800" dirty="0" smtClean="0"/>
              <a:t>,</a:t>
            </a:r>
          </a:p>
          <a:p>
            <a:r>
              <a:rPr lang="de-DE" sz="1800" dirty="0"/>
              <a:t>2</a:t>
            </a:r>
            <a:r>
              <a:rPr lang="de-DE" sz="1800" dirty="0" smtClean="0"/>
              <a:t>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pixel</a:t>
            </a:r>
            <a:r>
              <a:rPr lang="de-DE" sz="1800" dirty="0" smtClean="0"/>
              <a:t>,</a:t>
            </a:r>
          </a:p>
          <a:p>
            <a:r>
              <a:rPr lang="de-DE" sz="1800" dirty="0"/>
              <a:t>6</a:t>
            </a:r>
            <a:r>
              <a:rPr lang="de-DE" sz="1800" dirty="0" smtClean="0"/>
              <a:t>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sensor</a:t>
            </a:r>
            <a:endParaRPr lang="de-DE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631095" y="4969186"/>
            <a:ext cx="2312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nd1,3, </a:t>
            </a:r>
            <a:r>
              <a:rPr lang="de-DE" sz="1800" dirty="0" err="1" smtClean="0"/>
              <a:t>aperture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12 </a:t>
            </a:r>
            <a:r>
              <a:rPr lang="de-DE" sz="1800" dirty="0" err="1" smtClean="0"/>
              <a:t>holes</a:t>
            </a:r>
            <a:r>
              <a:rPr lang="de-DE" sz="1800" dirty="0" smtClean="0"/>
              <a:t>,</a:t>
            </a:r>
          </a:p>
          <a:p>
            <a:r>
              <a:rPr lang="de-DE" sz="1800" dirty="0" smtClean="0"/>
              <a:t>2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pixel</a:t>
            </a:r>
            <a:r>
              <a:rPr lang="de-DE" sz="1800" dirty="0" smtClean="0"/>
              <a:t>,</a:t>
            </a:r>
          </a:p>
          <a:p>
            <a:r>
              <a:rPr lang="de-DE" sz="1800" dirty="0" smtClean="0"/>
              <a:t>24 </a:t>
            </a:r>
            <a:r>
              <a:rPr lang="de-DE" sz="1800" dirty="0" err="1" smtClean="0"/>
              <a:t>pe</a:t>
            </a:r>
            <a:r>
              <a:rPr lang="de-DE" sz="1800" dirty="0" smtClean="0"/>
              <a:t>/</a:t>
            </a:r>
            <a:r>
              <a:rPr lang="de-DE" sz="1800" dirty="0" err="1" smtClean="0"/>
              <a:t>sensor</a:t>
            </a:r>
            <a:endParaRPr lang="de-DE" sz="18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85" y="5425572"/>
            <a:ext cx="1265103" cy="131938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64" y="5432632"/>
            <a:ext cx="1299702" cy="13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Oscillations</a:t>
            </a:r>
            <a:r>
              <a:rPr lang="de-DE" dirty="0"/>
              <a:t> in MCPs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intensities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627063" y="1783258"/>
                <a:ext cx="8135937" cy="4435475"/>
              </a:xfrm>
            </p:spPr>
            <p:txBody>
              <a:bodyPr/>
              <a:lstStyle/>
              <a:p>
                <a:r>
                  <a:rPr lang="de-DE" dirty="0" smtClean="0"/>
                  <a:t>Hamamatsu JS0022, </a:t>
                </a:r>
                <a:r>
                  <a:rPr lang="de-DE" dirty="0" smtClean="0"/>
                  <a:t>ALD-</a:t>
                </a:r>
                <a:r>
                  <a:rPr lang="de-DE" dirty="0" err="1" smtClean="0"/>
                  <a:t>coated</a:t>
                </a:r>
                <a:r>
                  <a:rPr lang="de-DE" dirty="0" smtClean="0"/>
                  <a:t> </a:t>
                </a:r>
                <a:r>
                  <a:rPr lang="de-DE" dirty="0" smtClean="0"/>
                  <a:t>+ </a:t>
                </a:r>
                <a:r>
                  <a:rPr lang="de-DE" dirty="0" smtClean="0"/>
                  <a:t>film</a:t>
                </a:r>
                <a:r>
                  <a:rPr lang="de-DE" dirty="0" smtClean="0"/>
                  <a:t>, </a:t>
                </a:r>
                <a:r>
                  <a:rPr lang="de-DE" dirty="0"/>
                  <a:t>10 µm </a:t>
                </a:r>
                <a:r>
                  <a:rPr lang="de-DE" dirty="0" err="1" smtClean="0"/>
                  <a:t>pores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 smtClean="0"/>
                  <a:t>gain</a:t>
                </a:r>
                <a:r>
                  <a:rPr lang="de-DE" dirty="0" smtClean="0"/>
                  <a:t>,		 </a:t>
                </a:r>
                <a:r>
                  <a:rPr lang="de-DE" dirty="0" smtClean="0"/>
                  <a:t>x</a:t>
                </a:r>
                <a:r>
                  <a:rPr lang="de-DE" dirty="0"/>
                  <a:t>: 10 </a:t>
                </a:r>
                <a:r>
                  <a:rPr lang="de-DE" dirty="0" err="1" smtClean="0"/>
                  <a:t>ns</a:t>
                </a:r>
                <a:r>
                  <a:rPr lang="de-DE" dirty="0" smtClean="0"/>
                  <a:t>/div, </a:t>
                </a:r>
                <a:r>
                  <a:rPr lang="de-DE" dirty="0" err="1"/>
                  <a:t>t</a:t>
                </a:r>
                <a:r>
                  <a:rPr lang="de-DE" dirty="0" err="1" smtClean="0"/>
                  <a:t>rigger</a:t>
                </a:r>
                <a:r>
                  <a:rPr lang="de-DE" dirty="0"/>
                  <a:t>: </a:t>
                </a:r>
                <a:r>
                  <a:rPr lang="de-DE" dirty="0" err="1" smtClean="0"/>
                  <a:t>laser</a:t>
                </a:r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pPr marL="975" indent="0">
                  <a:buNone/>
                </a:pPr>
                <a:endParaRPr lang="de-DE" dirty="0"/>
              </a:p>
              <a:p>
                <a:r>
                  <a:rPr lang="de-DE" dirty="0" smtClean="0"/>
                  <a:t>different </a:t>
                </a:r>
                <a:r>
                  <a:rPr lang="de-DE" dirty="0" err="1" smtClean="0"/>
                  <a:t>configurations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pixels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 (open, </a:t>
                </a:r>
                <a:r>
                  <a:rPr lang="de-DE" dirty="0" err="1" smtClean="0"/>
                  <a:t>wired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together</a:t>
                </a:r>
                <a:r>
                  <a:rPr lang="de-DE" dirty="0" smtClean="0"/>
                  <a:t>, …)</a:t>
                </a: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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seems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effect</a:t>
                </a:r>
                <a:r>
                  <a:rPr lang="de-DE" dirty="0" smtClean="0">
                    <a:sym typeface="Wingdings" panose="05000000000000000000" pitchFamily="2" charset="2"/>
                  </a:rPr>
                  <a:t> in MCP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8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063" y="1783258"/>
                <a:ext cx="8135937" cy="4435475"/>
              </a:xfrm>
              <a:blipFill>
                <a:blip r:embed="rId2"/>
                <a:stretch>
                  <a:fillRect l="-1798" t="-1651" b="-15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843"/>
            <a:ext cx="3289465" cy="246709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1" y="2365843"/>
            <a:ext cx="3282612" cy="2461959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-17102" y="4827802"/>
            <a:ext cx="292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nd1,3, </a:t>
            </a:r>
            <a:r>
              <a:rPr lang="de-DE" sz="1600" dirty="0" smtClean="0"/>
              <a:t>12 hole </a:t>
            </a:r>
            <a:r>
              <a:rPr lang="de-DE" sz="1600" dirty="0" err="1" smtClean="0"/>
              <a:t>aperture</a:t>
            </a:r>
            <a:r>
              <a:rPr lang="de-DE" sz="1600" dirty="0" smtClean="0"/>
              <a:t>,</a:t>
            </a:r>
            <a:endParaRPr lang="de-DE" sz="1600" dirty="0" smtClean="0"/>
          </a:p>
          <a:p>
            <a:r>
              <a:rPr lang="de-DE" sz="1600" dirty="0" smtClean="0"/>
              <a:t>0,3 </a:t>
            </a:r>
            <a:r>
              <a:rPr lang="de-DE" sz="1600" dirty="0" err="1" smtClean="0"/>
              <a:t>pe</a:t>
            </a:r>
            <a:r>
              <a:rPr lang="de-DE" sz="1600" dirty="0" smtClean="0"/>
              <a:t>/p, 3,5 </a:t>
            </a:r>
            <a:r>
              <a:rPr lang="de-DE" sz="1600" dirty="0" err="1" smtClean="0"/>
              <a:t>pe</a:t>
            </a:r>
            <a:r>
              <a:rPr lang="de-DE" sz="1600" dirty="0" smtClean="0"/>
              <a:t>/s, y: 15mV/div </a:t>
            </a:r>
            <a:r>
              <a:rPr lang="de-DE" sz="1600" dirty="0" err="1" smtClean="0"/>
              <a:t>with</a:t>
            </a:r>
            <a:r>
              <a:rPr lang="de-DE" sz="1600" dirty="0" smtClean="0"/>
              <a:t> BP,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pixels</a:t>
            </a:r>
            <a:r>
              <a:rPr lang="de-DE" sz="1600" dirty="0" smtClean="0"/>
              <a:t> </a:t>
            </a:r>
            <a:r>
              <a:rPr lang="de-DE" sz="1600" dirty="0" err="1" smtClean="0"/>
              <a:t>grounded</a:t>
            </a:r>
            <a:r>
              <a:rPr lang="de-DE" sz="1600" dirty="0" smtClean="0"/>
              <a:t> via 50 </a:t>
            </a:r>
            <a:r>
              <a:rPr lang="el-GR" sz="1600" dirty="0"/>
              <a:t>Ω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3224071" y="4857927"/>
            <a:ext cx="310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nd1,3, </a:t>
            </a:r>
            <a:r>
              <a:rPr lang="de-DE" sz="1600" dirty="0" smtClean="0"/>
              <a:t>8 hole </a:t>
            </a:r>
            <a:r>
              <a:rPr lang="de-DE" sz="1600" dirty="0" err="1" smtClean="0"/>
              <a:t>aperture</a:t>
            </a:r>
            <a:r>
              <a:rPr lang="de-DE" sz="1600" dirty="0" smtClean="0"/>
              <a:t>,</a:t>
            </a:r>
            <a:endParaRPr lang="de-DE" sz="1600" dirty="0" smtClean="0"/>
          </a:p>
          <a:p>
            <a:r>
              <a:rPr lang="de-DE" sz="1600" dirty="0" smtClean="0"/>
              <a:t>0,3 </a:t>
            </a:r>
            <a:r>
              <a:rPr lang="de-DE" sz="1600" dirty="0" err="1" smtClean="0"/>
              <a:t>pe</a:t>
            </a:r>
            <a:r>
              <a:rPr lang="de-DE" sz="1600" dirty="0" smtClean="0"/>
              <a:t>/p, 2,4 </a:t>
            </a:r>
            <a:r>
              <a:rPr lang="de-DE" sz="1600" dirty="0" err="1" smtClean="0"/>
              <a:t>pe</a:t>
            </a:r>
            <a:r>
              <a:rPr lang="de-DE" sz="1600" dirty="0" smtClean="0"/>
              <a:t>/s, y</a:t>
            </a:r>
            <a:r>
              <a:rPr lang="de-DE" sz="1600" dirty="0" smtClean="0"/>
              <a:t>: 10 </a:t>
            </a:r>
            <a:r>
              <a:rPr lang="de-DE" sz="1600" dirty="0" smtClean="0"/>
              <a:t>mV/div</a:t>
            </a:r>
            <a:endParaRPr lang="de-DE" sz="1600" dirty="0" smtClean="0"/>
          </a:p>
          <a:p>
            <a:r>
              <a:rPr lang="de-DE" sz="1600" dirty="0" smtClean="0"/>
              <a:t>w/o</a:t>
            </a:r>
            <a:r>
              <a:rPr lang="de-DE" sz="1600" dirty="0" smtClean="0"/>
              <a:t> </a:t>
            </a:r>
            <a:r>
              <a:rPr lang="de-DE" sz="1600" dirty="0" smtClean="0"/>
              <a:t>BP,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pixels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open</a:t>
            </a:r>
            <a:endParaRPr lang="de-DE" sz="16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2" y="2732810"/>
            <a:ext cx="2565070" cy="11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7063" y="1700132"/>
            <a:ext cx="8135937" cy="4435475"/>
          </a:xfrm>
        </p:spPr>
        <p:txBody>
          <a:bodyPr/>
          <a:lstStyle/>
          <a:p>
            <a:r>
              <a:rPr lang="de-DE" dirty="0" err="1" smtClean="0"/>
              <a:t>Idea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ALICE </a:t>
            </a:r>
            <a:r>
              <a:rPr lang="de-DE" dirty="0" err="1" smtClean="0"/>
              <a:t>collaboration</a:t>
            </a:r>
            <a:r>
              <a:rPr lang="de-DE" dirty="0" smtClean="0"/>
              <a:t>,</a:t>
            </a:r>
            <a:r>
              <a:rPr lang="en-US" dirty="0"/>
              <a:t> Performance of </a:t>
            </a:r>
            <a:r>
              <a:rPr lang="en-US" dirty="0" err="1"/>
              <a:t>Planacon</a:t>
            </a:r>
            <a:r>
              <a:rPr lang="en-US" dirty="0"/>
              <a:t> </a:t>
            </a:r>
            <a:r>
              <a:rPr lang="en-US" dirty="0" smtClean="0"/>
              <a:t>MCP-PMT </a:t>
            </a:r>
            <a:r>
              <a:rPr lang="en-US" dirty="0" err="1" smtClean="0"/>
              <a:t>photosensors</a:t>
            </a:r>
            <a:r>
              <a:rPr lang="en-US" dirty="0" smtClean="0"/>
              <a:t> under extreme working conditions, DIRC talk 2018 from </a:t>
            </a:r>
            <a:r>
              <a:rPr lang="en-US" dirty="0" err="1" smtClean="0"/>
              <a:t>Yu.A</a:t>
            </a:r>
            <a:r>
              <a:rPr lang="en-US" dirty="0" smtClean="0"/>
              <a:t>. </a:t>
            </a:r>
            <a:r>
              <a:rPr lang="en-US" dirty="0" err="1" smtClean="0"/>
              <a:t>Melikyan</a:t>
            </a:r>
            <a:r>
              <a:rPr lang="de-DE" dirty="0" smtClean="0"/>
              <a:t>) </a:t>
            </a:r>
            <a:r>
              <a:rPr lang="de-DE" dirty="0" smtClean="0"/>
              <a:t>: in-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resistors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damp</a:t>
            </a:r>
            <a:r>
              <a:rPr lang="de-DE" dirty="0" smtClean="0"/>
              <a:t> down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oscillations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smtClean="0"/>
              <a:t>in MCPs at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7573"/>
            <a:ext cx="3079668" cy="23097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68" y="2707573"/>
            <a:ext cx="3079668" cy="23097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32" y="2707572"/>
            <a:ext cx="3079668" cy="230975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-17102" y="5065306"/>
            <a:ext cx="292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yellow</a:t>
            </a:r>
            <a:r>
              <a:rPr lang="de-DE" sz="1600" dirty="0" smtClean="0"/>
              <a:t>: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resistor</a:t>
            </a:r>
            <a:r>
              <a:rPr lang="de-DE" sz="1600" dirty="0" smtClean="0"/>
              <a:t>,</a:t>
            </a:r>
          </a:p>
          <a:p>
            <a:r>
              <a:rPr lang="de-DE" sz="1600" dirty="0" err="1" smtClean="0"/>
              <a:t>red</a:t>
            </a:r>
            <a:r>
              <a:rPr lang="de-DE" sz="1600" dirty="0" smtClean="0"/>
              <a:t>: 50 </a:t>
            </a:r>
            <a:r>
              <a:rPr lang="el-GR" sz="1600" dirty="0"/>
              <a:t>Ω</a:t>
            </a:r>
            <a:r>
              <a:rPr lang="de-DE" sz="1600" dirty="0" smtClean="0"/>
              <a:t>,</a:t>
            </a:r>
          </a:p>
          <a:p>
            <a:r>
              <a:rPr lang="de-DE" sz="1600" dirty="0" err="1" smtClean="0"/>
              <a:t>blue</a:t>
            </a:r>
            <a:r>
              <a:rPr lang="de-DE" sz="1600" dirty="0" smtClean="0"/>
              <a:t>: 75 </a:t>
            </a:r>
            <a:r>
              <a:rPr lang="el-GR" sz="1600" dirty="0"/>
              <a:t>Ω</a:t>
            </a:r>
            <a:r>
              <a:rPr lang="de-DE" sz="1600" dirty="0" smtClean="0"/>
              <a:t>,</a:t>
            </a:r>
          </a:p>
          <a:p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pixels</a:t>
            </a:r>
            <a:r>
              <a:rPr lang="de-DE" sz="1600" dirty="0" smtClean="0"/>
              <a:t> </a:t>
            </a:r>
            <a:r>
              <a:rPr lang="de-DE" sz="1600" dirty="0" err="1" smtClean="0"/>
              <a:t>wired</a:t>
            </a:r>
            <a:r>
              <a:rPr lang="de-DE" sz="1600" dirty="0" smtClean="0"/>
              <a:t> </a:t>
            </a:r>
            <a:r>
              <a:rPr lang="de-DE" sz="1600" dirty="0" err="1" smtClean="0"/>
              <a:t>together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ground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2720535" y="5031613"/>
            <a:ext cx="125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up</a:t>
            </a:r>
            <a:r>
              <a:rPr lang="de-DE" sz="1600" dirty="0" smtClean="0"/>
              <a:t>: </a:t>
            </a:r>
            <a:r>
              <a:rPr lang="de-DE" sz="1600" dirty="0" err="1" smtClean="0"/>
              <a:t>every</a:t>
            </a:r>
            <a:r>
              <a:rPr lang="de-DE" sz="1600" dirty="0" smtClean="0"/>
              <a:t> </a:t>
            </a:r>
            <a:r>
              <a:rPr lang="de-DE" sz="1600" dirty="0" err="1" smtClean="0"/>
              <a:t>pixel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56</a:t>
            </a:r>
            <a:r>
              <a:rPr lang="el-GR" sz="1600" dirty="0"/>
              <a:t> Ω</a:t>
            </a:r>
            <a:endParaRPr lang="de-DE" sz="16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2" y="4985855"/>
            <a:ext cx="2589924" cy="170889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258156" y="5065306"/>
            <a:ext cx="2702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Problem at ALICE (</a:t>
            </a:r>
            <a:r>
              <a:rPr lang="de-DE" sz="1600" dirty="0" err="1" smtClean="0"/>
              <a:t>left</a:t>
            </a:r>
            <a:r>
              <a:rPr lang="de-DE" sz="1600" dirty="0" smtClean="0"/>
              <a:t>) </a:t>
            </a:r>
            <a:r>
              <a:rPr lang="de-DE" sz="1600" dirty="0" err="1" smtClean="0"/>
              <a:t>comes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blockwise</a:t>
            </a:r>
            <a:r>
              <a:rPr lang="de-DE" sz="1600" dirty="0" smtClean="0"/>
              <a:t> </a:t>
            </a:r>
            <a:r>
              <a:rPr lang="de-DE" sz="1600" dirty="0" err="1" smtClean="0"/>
              <a:t>readout</a:t>
            </a:r>
            <a:r>
              <a:rPr lang="de-DE" sz="1600" dirty="0" smtClean="0"/>
              <a:t> (</a:t>
            </a:r>
            <a:r>
              <a:rPr lang="de-DE" sz="1600" dirty="0" err="1" smtClean="0"/>
              <a:t>up</a:t>
            </a:r>
            <a:r>
              <a:rPr lang="de-DE" sz="1600" dirty="0" smtClean="0"/>
              <a:t>,</a:t>
            </a:r>
          </a:p>
          <a:p>
            <a:r>
              <a:rPr lang="de-DE" sz="1600" dirty="0" err="1" smtClean="0"/>
              <a:t>red</a:t>
            </a:r>
            <a:r>
              <a:rPr lang="de-DE" sz="1600" dirty="0" smtClean="0"/>
              <a:t>: 16 </a:t>
            </a:r>
            <a:r>
              <a:rPr lang="de-DE" sz="1600" dirty="0" err="1" smtClean="0"/>
              <a:t>pixel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50 </a:t>
            </a:r>
            <a:r>
              <a:rPr lang="el-GR" sz="1600" dirty="0"/>
              <a:t>Ω</a:t>
            </a:r>
            <a:r>
              <a:rPr lang="de-DE" sz="1600" dirty="0" smtClean="0"/>
              <a:t>, </a:t>
            </a:r>
            <a:r>
              <a:rPr lang="de-DE" sz="1600" dirty="0" err="1" smtClean="0"/>
              <a:t>yellow</a:t>
            </a:r>
            <a:r>
              <a:rPr lang="de-DE" sz="1600" dirty="0" smtClean="0"/>
              <a:t>: 16 </a:t>
            </a:r>
            <a:r>
              <a:rPr lang="de-DE" sz="1600" dirty="0" err="1" smtClean="0"/>
              <a:t>pixel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75 </a:t>
            </a:r>
            <a:r>
              <a:rPr lang="el-GR" sz="1600" dirty="0" smtClean="0"/>
              <a:t>Ω</a:t>
            </a:r>
            <a:r>
              <a:rPr lang="de-DE" sz="1600" dirty="0" smtClean="0"/>
              <a:t>, </a:t>
            </a:r>
            <a:r>
              <a:rPr lang="de-DE" sz="1600" dirty="0" err="1" smtClean="0"/>
              <a:t>blue</a:t>
            </a:r>
            <a:r>
              <a:rPr lang="de-DE" sz="1600" dirty="0" smtClean="0"/>
              <a:t>: 32 </a:t>
            </a:r>
            <a:r>
              <a:rPr lang="de-DE" sz="1600" dirty="0" err="1" smtClean="0"/>
              <a:t>pixel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resistor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88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imple in-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resistor</a:t>
            </a:r>
            <a:r>
              <a:rPr lang="de-DE" dirty="0" smtClean="0"/>
              <a:t> will not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LTSpice</a:t>
            </a:r>
            <a:r>
              <a:rPr lang="de-DE" dirty="0" smtClean="0"/>
              <a:t>? </a:t>
            </a:r>
            <a:r>
              <a:rPr lang="de-DE" dirty="0" err="1" smtClean="0"/>
              <a:t>experts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Photonis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aware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fix </a:t>
            </a:r>
            <a:r>
              <a:rPr lang="de-DE" dirty="0" err="1" smtClean="0"/>
              <a:t>it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smtClean="0"/>
              <a:t>in MCPs at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intensities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2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collection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photoelectron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creates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signal</a:t>
                </a:r>
                <a:r>
                  <a:rPr lang="de-DE" dirty="0"/>
                  <a:t> </a:t>
                </a:r>
                <a:r>
                  <a:rPr lang="de-DE" dirty="0" smtClean="0"/>
                  <a:t>(</a:t>
                </a:r>
                <a:r>
                  <a:rPr lang="de-DE" dirty="0" err="1" smtClean="0"/>
                  <a:t>losses</a:t>
                </a:r>
                <a:r>
                  <a:rPr lang="de-DE" dirty="0" smtClean="0"/>
                  <a:t> due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missing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MCP </a:t>
                </a:r>
                <a:r>
                  <a:rPr lang="de-DE" dirty="0" err="1" smtClean="0"/>
                  <a:t>pore</a:t>
                </a:r>
                <a:r>
                  <a:rPr lang="de-DE" dirty="0" smtClean="0"/>
                  <a:t> / </a:t>
                </a:r>
                <a:r>
                  <a:rPr lang="de-DE" dirty="0" err="1" smtClean="0"/>
                  <a:t>absorption</a:t>
                </a:r>
                <a:r>
                  <a:rPr lang="de-DE" dirty="0" smtClean="0"/>
                  <a:t>, …)</a:t>
                </a:r>
              </a:p>
              <a:p>
                <a:r>
                  <a:rPr lang="de-DE" dirty="0" err="1" smtClean="0"/>
                  <a:t>Photonis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, so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it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too</a:t>
                </a:r>
                <a:endParaRPr lang="de-DE" dirty="0" smtClean="0"/>
              </a:p>
              <a:p>
                <a:r>
                  <a:rPr lang="de-DE" dirty="0" err="1" smtClean="0"/>
                  <a:t>idea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CE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𝑎𝑛𝑜𝑑𝑒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@15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𝑃𝐶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𝑀𝐶𝑃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@15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first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simple: </a:t>
                </a:r>
                <a:r>
                  <a:rPr lang="de-DE" dirty="0" err="1" smtClean="0"/>
                  <a:t>Poisson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charge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spectrum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PiLas</a:t>
                </a:r>
                <a:r>
                  <a:rPr lang="de-DE" dirty="0" smtClean="0"/>
                  <a:t> at 15 kHz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nd</a:t>
                </a:r>
                <a:r>
                  <a:rPr lang="de-DE" dirty="0" smtClean="0"/>
                  <a:t>-Filter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example</a:t>
                </a:r>
                <a:r>
                  <a:rPr lang="de-DE" dirty="0" smtClean="0"/>
                  <a:t>)</a:t>
                </a:r>
              </a:p>
              <a:p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second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little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detour</a:t>
                </a:r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irst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(CE) </a:t>
            </a:r>
            <a:r>
              <a:rPr lang="de-DE" dirty="0" err="1" smtClean="0"/>
              <a:t>measurement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0" y="3810011"/>
            <a:ext cx="3040083" cy="27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use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QE-Setup (200V </a:t>
                </a:r>
                <a:r>
                  <a:rPr lang="de-DE" dirty="0" err="1" smtClean="0"/>
                  <a:t>between</a:t>
                </a:r>
                <a:r>
                  <a:rPr lang="de-DE" dirty="0" smtClean="0"/>
                  <a:t> PC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MCP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current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measurement</a:t>
                </a:r>
                <a:r>
                  <a:rPr lang="de-DE" dirty="0" smtClean="0"/>
                  <a:t>),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a beam </a:t>
                </a:r>
                <a:r>
                  <a:rPr lang="de-DE" dirty="0" err="1" smtClean="0"/>
                  <a:t>splitter</a:t>
                </a:r>
                <a:endParaRPr lang="de-DE" dirty="0" smtClean="0"/>
              </a:p>
              <a:p>
                <a:r>
                  <a:rPr lang="de-DE" dirty="0" err="1" smtClean="0"/>
                  <a:t>one</a:t>
                </a:r>
                <a:r>
                  <a:rPr lang="de-DE" dirty="0" smtClean="0"/>
                  <a:t> beam </a:t>
                </a:r>
                <a:r>
                  <a:rPr lang="de-DE" dirty="0" err="1" smtClean="0"/>
                  <a:t>goes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photodiode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PiLas</a:t>
                </a:r>
                <a:endParaRPr lang="de-DE" dirty="0" smtClean="0"/>
              </a:p>
              <a:p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nd</a:t>
                </a:r>
                <a:r>
                  <a:rPr lang="de-DE" dirty="0" smtClean="0"/>
                  <a:t>-Filter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sensor</a:t>
                </a:r>
                <a:r>
                  <a:rPr lang="de-DE" dirty="0" smtClean="0"/>
                  <a:t> ( 1-2 </a:t>
                </a:r>
                <a:r>
                  <a:rPr lang="de-DE" dirty="0" err="1" smtClean="0"/>
                  <a:t>photoelectrons</a:t>
                </a:r>
                <a:r>
                  <a:rPr lang="de-DE" dirty="0" smtClean="0"/>
                  <a:t> per pulse) </a:t>
                </a:r>
                <a:r>
                  <a:rPr lang="de-DE" dirty="0" smtClean="0">
                    <a:sym typeface="Wingdings" panose="05000000000000000000" pitchFamily="2" charset="2"/>
                  </a:rPr>
                  <a:t> extreme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low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current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at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MCP 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increase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PiLas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frequency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10-50 MHz 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increases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current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10pA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level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r>
                  <a:rPr lang="de-DE" dirty="0" err="1" smtClean="0"/>
                  <a:t>known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problem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PiLas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intensity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linear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𝑃𝐶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𝑀𝐶𝑃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@15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𝑘𝐻𝑧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𝑀𝐻𝑧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𝑀𝐶𝑃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@50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de-DE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F </a:t>
                </a:r>
                <a:r>
                  <a:rPr lang="de-DE" dirty="0" err="1" smtClean="0"/>
                  <a:t>corrects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non-</a:t>
                </a:r>
                <a:r>
                  <a:rPr lang="de-DE" dirty="0" err="1" smtClean="0"/>
                  <a:t>linearity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						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photodiode</a:t>
                </a:r>
                <a:endParaRPr lang="de-DE" dirty="0" smtClean="0"/>
              </a:p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𝐷𝑖𝑜𝑑𝑒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@50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𝐷𝑖𝑜𝑑𝑒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@15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den>
                    </m:f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den>
                    </m:f>
                  </m:oMath>
                </a14:m>
                <a:endParaRPr lang="de-DE" sz="1000" dirty="0" smtClean="0"/>
              </a:p>
              <a:p>
                <a:pPr>
                  <a:lnSpc>
                    <a:spcPct val="100000"/>
                  </a:lnSpc>
                </a:pPr>
                <a:endParaRPr lang="de-DE" sz="1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CE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@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𝑎𝑛𝑜𝑑𝑒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@15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𝑘𝐻𝑧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∗15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𝑀𝐶𝑃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@50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𝐷𝑖𝑜𝑑𝑒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@50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𝐷𝑖𝑜𝑑𝑒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@15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𝑘𝐻𝑧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 smtClean="0"/>
                  <a:t> </a:t>
                </a:r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8" t="-1651" r="-899" b="-55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</a:t>
            </a:r>
            <a:r>
              <a:rPr lang="de-DE" dirty="0" smtClean="0"/>
              <a:t>irst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(CE) </a:t>
            </a:r>
            <a:r>
              <a:rPr lang="de-DE" dirty="0" err="1" smtClean="0"/>
              <a:t>measurement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3" y="3987140"/>
            <a:ext cx="2620107" cy="19650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17672" y="6001093"/>
            <a:ext cx="254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laser</a:t>
            </a:r>
            <a:r>
              <a:rPr lang="de-DE" sz="1600" dirty="0" smtClean="0"/>
              <a:t> </a:t>
            </a:r>
            <a:r>
              <a:rPr lang="de-DE" sz="1600" dirty="0" err="1" smtClean="0"/>
              <a:t>intensitiy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linear </a:t>
            </a:r>
            <a:r>
              <a:rPr lang="de-DE" sz="1600" dirty="0"/>
              <a:t>f</a:t>
            </a:r>
            <a:r>
              <a:rPr lang="de-DE" sz="1600" dirty="0" smtClean="0"/>
              <a:t>it </a:t>
            </a:r>
            <a:r>
              <a:rPr lang="de-DE" sz="1600" dirty="0" err="1" smtClean="0"/>
              <a:t>for</a:t>
            </a:r>
            <a:r>
              <a:rPr lang="de-DE" sz="1600" dirty="0" smtClean="0"/>
              <a:t> high</a:t>
            </a:r>
            <a:r>
              <a:rPr lang="de-DE" sz="1600" dirty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frequencies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54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Photonis</a:t>
            </a:r>
            <a:r>
              <a:rPr lang="de-DE" dirty="0" smtClean="0"/>
              <a:t> 9001394 (BSRD) , 10 µm </a:t>
            </a:r>
            <a:r>
              <a:rPr lang="de-DE" dirty="0" err="1" smtClean="0"/>
              <a:t>pores</a:t>
            </a:r>
            <a:endParaRPr lang="de-DE" dirty="0" smtClean="0"/>
          </a:p>
          <a:p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cooldown</a:t>
            </a:r>
            <a:r>
              <a:rPr lang="de-DE" dirty="0" smtClean="0"/>
              <a:t> (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)								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fit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PANDA-Meeting 18/3, November 6, 2018 - Daniel </a:t>
            </a:r>
            <a:r>
              <a:rPr lang="de-DE" dirty="0" err="1" smtClean="0"/>
              <a:t>Miehling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en-US" noProof="0" smtClean="0"/>
              <a:pPr>
                <a:defRPr/>
              </a:pPr>
              <a:t>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(CE) </a:t>
            </a:r>
            <a:r>
              <a:rPr lang="de-DE" dirty="0" err="1" smtClean="0"/>
              <a:t>measurement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4" y="4447832"/>
            <a:ext cx="2161310" cy="20892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4" y="2273173"/>
            <a:ext cx="4702629" cy="45848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3171"/>
            <a:ext cx="2255384" cy="20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0908_DIRC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Bildschirmpräsentation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Cambria Math</vt:lpstr>
      <vt:lpstr>Georgia</vt:lpstr>
      <vt:lpstr>Helvetica Neue</vt:lpstr>
      <vt:lpstr>Lucida Grande</vt:lpstr>
      <vt:lpstr>Wingdings</vt:lpstr>
      <vt:lpstr>20150908_DIRC</vt:lpstr>
      <vt:lpstr>PowerPoint-Präsentation</vt:lpstr>
      <vt:lpstr>Reminder: Oscillations in MCPs at higher intensities</vt:lpstr>
      <vt:lpstr>Reminder: Oscillations in MCPs at higher intensities</vt:lpstr>
      <vt:lpstr>Oscillations in MCPs at higher intensities</vt:lpstr>
      <vt:lpstr>Oscillations in MCPs at higher intensities</vt:lpstr>
      <vt:lpstr>Oscillations in MCPs at higher intensities</vt:lpstr>
      <vt:lpstr>First try of collection efficiency (CE) measurement</vt:lpstr>
      <vt:lpstr>First try of collection efficiency (CE) measurement</vt:lpstr>
      <vt:lpstr>First try of collection efficiency (CE) measurement</vt:lpstr>
      <vt:lpstr>First try of collection efficiency (CE) measurement</vt:lpstr>
      <vt:lpstr>First try of collection efficiency (CE) measurement</vt:lpstr>
      <vt:lpstr>Summary</vt:lpstr>
      <vt:lpstr>PowerPoint-Präsentation</vt:lpstr>
      <vt:lpstr>Backup: Oscillations in MCPs at higher intensities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 Untertitel der Präsentation</dc:title>
  <dc:creator>Lukas Walenciak</dc:creator>
  <cp:lastModifiedBy>panda</cp:lastModifiedBy>
  <cp:revision>446</cp:revision>
  <cp:lastPrinted>2011-07-19T13:40:57Z</cp:lastPrinted>
  <dcterms:created xsi:type="dcterms:W3CDTF">2013-03-15T11:11:15Z</dcterms:created>
  <dcterms:modified xsi:type="dcterms:W3CDTF">2018-11-06T08:47:32Z</dcterms:modified>
</cp:coreProperties>
</file>