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reliminary Results of CERN Testbeam 2018 for Endcap DISC DIRC Prototype"/>
          <p:cNvSpPr txBox="1"/>
          <p:nvPr>
            <p:ph type="ctrTitle"/>
          </p:nvPr>
        </p:nvSpPr>
        <p:spPr>
          <a:xfrm>
            <a:off x="1270000" y="3048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Preliminary Results of CERN Testbeam 2018 for Endcap DISC DIRC Prototype</a:t>
            </a:r>
          </a:p>
        </p:txBody>
      </p:sp>
      <p:sp>
        <p:nvSpPr>
          <p:cNvPr id="120" name="Simon Bodenschatz, Lisa Brück, Michael Düren, Erik Etzelmüller, Klaus Föhl, Avetik Hayrapetyan, Jan Hofmann, Sophie Kegel, İlknur Köseoğlu, Jhonatan Pereira de Lira, Mustafa Schmidt, Marc Strickert"/>
          <p:cNvSpPr txBox="1"/>
          <p:nvPr>
            <p:ph type="subTitle" sz="quarter" idx="1"/>
          </p:nvPr>
        </p:nvSpPr>
        <p:spPr>
          <a:xfrm>
            <a:off x="1537474" y="7086600"/>
            <a:ext cx="10464801" cy="1130300"/>
          </a:xfrm>
          <a:prstGeom prst="rect">
            <a:avLst/>
          </a:prstGeom>
        </p:spPr>
        <p:txBody>
          <a:bodyPr/>
          <a:lstStyle/>
          <a:p>
            <a:pPr algn="l" defTabSz="365760">
              <a:lnSpc>
                <a:spcPts val="4200"/>
              </a:lnSpc>
              <a:spcBef>
                <a:spcPts val="900"/>
              </a:spcBef>
              <a:defRPr sz="1920">
                <a:latin typeface="Times"/>
                <a:ea typeface="Times"/>
                <a:cs typeface="Times"/>
                <a:sym typeface="Times"/>
              </a:defRPr>
            </a:pPr>
            <a:r>
              <a:t>Simon Bodenschatz, Lisa Brück, Michael Düren, Erik Etzelmüller, Klaus Föhl, Avetik Hayrapetyan, Jan Hofmann, Sophie Kegel,</a:t>
            </a:r>
            <a:r>
              <a:rPr u="sng"/>
              <a:t> İlknur Köseoğlu</a:t>
            </a:r>
            <a:r>
              <a:t>, Jhonatan Pereira de Lira, Mustafa Schmidt, Marc Strickert </a:t>
            </a:r>
          </a:p>
        </p:txBody>
      </p:sp>
      <p:pic>
        <p:nvPicPr>
          <p:cNvPr id="121" name="page1image12067984.png" descr="page1image120679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0133" y="2224653"/>
            <a:ext cx="3677284" cy="461849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"/>
          <p:cNvSpPr txBox="1"/>
          <p:nvPr/>
        </p:nvSpPr>
        <p:spPr>
          <a:xfrm>
            <a:off x="4105733" y="-844551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23" name="PANDA CM 18/3 – PID-Cherenkov - 2018/11/06"/>
          <p:cNvSpPr txBox="1"/>
          <p:nvPr/>
        </p:nvSpPr>
        <p:spPr>
          <a:xfrm>
            <a:off x="3983911" y="7919147"/>
            <a:ext cx="626864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5600"/>
              </a:lnSpc>
              <a:spcBef>
                <a:spcPts val="1200"/>
              </a:spcBef>
              <a:defRPr b="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PANDA CM 18/3 – PID-Cherenkov - 2018/11/06 </a:t>
            </a:r>
            <a:endParaRPr sz="1200"/>
          </a:p>
        </p:txBody>
      </p:sp>
      <p:pic>
        <p:nvPicPr>
          <p:cNvPr id="124" name="page1image30012832.png" descr="page1image300128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1879" y="8907715"/>
            <a:ext cx="1251323" cy="648036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ext"/>
          <p:cNvSpPr txBox="1"/>
          <p:nvPr/>
        </p:nvSpPr>
        <p:spPr>
          <a:xfrm>
            <a:off x="1708150" y="2279649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26" name="page1image29999728.png" descr="page1image299997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26707" y="8851662"/>
            <a:ext cx="1541525" cy="562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Text"/>
          <p:cNvSpPr txBox="1"/>
          <p:nvPr/>
        </p:nvSpPr>
        <p:spPr>
          <a:xfrm>
            <a:off x="-10283510" y="4760103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28" name="page1image30014496.png" descr="page1image3001449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7197" y="8907715"/>
            <a:ext cx="1803540" cy="450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"/>
          <p:cNvSpPr txBox="1"/>
          <p:nvPr/>
        </p:nvSpPr>
        <p:spPr>
          <a:xfrm>
            <a:off x="4403890" y="7385586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30" name="page1image30001600.png" descr="page1image300016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94731" y="8907715"/>
            <a:ext cx="1037828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"/>
          <p:cNvSpPr txBox="1"/>
          <p:nvPr/>
        </p:nvSpPr>
        <p:spPr>
          <a:xfrm>
            <a:off x="3194824" y="6753224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32" name="page1image30015120.png" descr="page1image3001512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78267" y="8910270"/>
            <a:ext cx="1954078" cy="445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xt"/>
          <p:cNvSpPr txBox="1"/>
          <p:nvPr/>
        </p:nvSpPr>
        <p:spPr>
          <a:xfrm>
            <a:off x="9113479" y="7160234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b="0"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34" name="Screen Shot 2018-11-01 at 09.52.32.png" descr="Screen Shot 2018-11-01 at 09.52.3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56445" y="8907715"/>
            <a:ext cx="1992578" cy="42111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1" name="Equalization of FEL2 data"/>
          <p:cNvSpPr txBox="1"/>
          <p:nvPr/>
        </p:nvSpPr>
        <p:spPr>
          <a:xfrm>
            <a:off x="4365772" y="315817"/>
            <a:ext cx="461048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Equalization of FEL2 data</a:t>
            </a:r>
          </a:p>
        </p:txBody>
      </p:sp>
      <p:sp>
        <p:nvSpPr>
          <p:cNvPr id="232" name="FEL2"/>
          <p:cNvSpPr txBox="1"/>
          <p:nvPr/>
        </p:nvSpPr>
        <p:spPr>
          <a:xfrm>
            <a:off x="9226170" y="2765589"/>
            <a:ext cx="8427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FEL2</a:t>
            </a:r>
          </a:p>
        </p:txBody>
      </p:sp>
      <p:sp>
        <p:nvSpPr>
          <p:cNvPr id="233" name="FEL2"/>
          <p:cNvSpPr txBox="1"/>
          <p:nvPr/>
        </p:nvSpPr>
        <p:spPr>
          <a:xfrm>
            <a:off x="2765735" y="2765589"/>
            <a:ext cx="84277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FEL2</a:t>
            </a:r>
          </a:p>
        </p:txBody>
      </p:sp>
      <p:sp>
        <p:nvSpPr>
          <p:cNvPr id="234" name="Time_FEL2-Time_Laser [ps]"/>
          <p:cNvSpPr txBox="1"/>
          <p:nvPr/>
        </p:nvSpPr>
        <p:spPr>
          <a:xfrm>
            <a:off x="3571087" y="6718543"/>
            <a:ext cx="2793620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Time_FEL2-Time_Laser [ps]</a:t>
            </a:r>
          </a:p>
        </p:txBody>
      </p:sp>
      <p:sp>
        <p:nvSpPr>
          <p:cNvPr id="235" name="Rectangle"/>
          <p:cNvSpPr/>
          <p:nvPr/>
        </p:nvSpPr>
        <p:spPr>
          <a:xfrm>
            <a:off x="6390133" y="3353614"/>
            <a:ext cx="522174" cy="9492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6" name="Before equalization"/>
          <p:cNvSpPr txBox="1"/>
          <p:nvPr/>
        </p:nvSpPr>
        <p:spPr>
          <a:xfrm>
            <a:off x="607247" y="2118677"/>
            <a:ext cx="2264766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Before equalization</a:t>
            </a:r>
          </a:p>
        </p:txBody>
      </p:sp>
      <p:sp>
        <p:nvSpPr>
          <p:cNvPr id="237" name="After equalization"/>
          <p:cNvSpPr txBox="1"/>
          <p:nvPr/>
        </p:nvSpPr>
        <p:spPr>
          <a:xfrm>
            <a:off x="7255245" y="2118677"/>
            <a:ext cx="2063281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After equalization</a:t>
            </a:r>
          </a:p>
        </p:txBody>
      </p:sp>
      <p:pic>
        <p:nvPicPr>
          <p:cNvPr id="238" name="2dfel2laser.pdf" descr="2dfel2laser.pdf"/>
          <p:cNvPicPr>
            <a:picLocks noChangeAspect="1"/>
          </p:cNvPicPr>
          <p:nvPr/>
        </p:nvPicPr>
        <p:blipFill>
          <a:blip r:embed="rId2">
            <a:extLst/>
          </a:blip>
          <a:srcRect l="6745" t="3830" r="916" b="3830"/>
          <a:stretch>
            <a:fillRect/>
          </a:stretch>
        </p:blipFill>
        <p:spPr>
          <a:xfrm>
            <a:off x="546176" y="3347357"/>
            <a:ext cx="5695071" cy="343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Equalizedfel2.pdf" descr="Equalizedfel2.pdf"/>
          <p:cNvPicPr>
            <a:picLocks noChangeAspect="1"/>
          </p:cNvPicPr>
          <p:nvPr/>
        </p:nvPicPr>
        <p:blipFill>
          <a:blip r:embed="rId3">
            <a:extLst/>
          </a:blip>
          <a:srcRect l="4258" t="2045" r="0" b="2045"/>
          <a:stretch>
            <a:fillRect/>
          </a:stretch>
        </p:blipFill>
        <p:spPr>
          <a:xfrm>
            <a:off x="6657058" y="3253048"/>
            <a:ext cx="5941239" cy="3589858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Time_FEL2-Time_Laser [ps]"/>
          <p:cNvSpPr txBox="1"/>
          <p:nvPr/>
        </p:nvSpPr>
        <p:spPr>
          <a:xfrm>
            <a:off x="9804177" y="6718543"/>
            <a:ext cx="2793620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Time_FEL2-Time_Laser [ps]</a:t>
            </a:r>
          </a:p>
        </p:txBody>
      </p:sp>
      <p:sp>
        <p:nvSpPr>
          <p:cNvPr id="241" name="Pixel"/>
          <p:cNvSpPr txBox="1"/>
          <p:nvPr/>
        </p:nvSpPr>
        <p:spPr>
          <a:xfrm>
            <a:off x="6729587" y="3158567"/>
            <a:ext cx="577838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Pixel</a:t>
            </a:r>
          </a:p>
        </p:txBody>
      </p:sp>
      <p:sp>
        <p:nvSpPr>
          <p:cNvPr id="242" name="Pixel"/>
          <p:cNvSpPr txBox="1"/>
          <p:nvPr/>
        </p:nvSpPr>
        <p:spPr>
          <a:xfrm>
            <a:off x="375570" y="3158567"/>
            <a:ext cx="577838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Pixel</a:t>
            </a:r>
          </a:p>
        </p:txBody>
      </p:sp>
      <p:sp>
        <p:nvSpPr>
          <p:cNvPr id="243" name="Line"/>
          <p:cNvSpPr/>
          <p:nvPr/>
        </p:nvSpPr>
        <p:spPr>
          <a:xfrm>
            <a:off x="6197288" y="4591537"/>
            <a:ext cx="610224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6" name="Equalization for FEL1 &amp; FEL3 data"/>
          <p:cNvSpPr txBox="1"/>
          <p:nvPr/>
        </p:nvSpPr>
        <p:spPr>
          <a:xfrm>
            <a:off x="3621107" y="315817"/>
            <a:ext cx="609981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3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Equalization for FEL1 &amp; FEL3 data</a:t>
            </a:r>
          </a:p>
        </p:txBody>
      </p:sp>
      <p:sp>
        <p:nvSpPr>
          <p:cNvPr id="247" name="Before equalization"/>
          <p:cNvSpPr txBox="1"/>
          <p:nvPr/>
        </p:nvSpPr>
        <p:spPr>
          <a:xfrm>
            <a:off x="218140" y="1029179"/>
            <a:ext cx="2264767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Before equalization</a:t>
            </a:r>
          </a:p>
        </p:txBody>
      </p:sp>
      <p:sp>
        <p:nvSpPr>
          <p:cNvPr id="248" name="After equalization"/>
          <p:cNvSpPr txBox="1"/>
          <p:nvPr/>
        </p:nvSpPr>
        <p:spPr>
          <a:xfrm>
            <a:off x="7047721" y="1029179"/>
            <a:ext cx="2063281" cy="39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9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After equalization</a:t>
            </a:r>
          </a:p>
        </p:txBody>
      </p:sp>
      <p:grpSp>
        <p:nvGrpSpPr>
          <p:cNvPr id="253" name="Group"/>
          <p:cNvGrpSpPr/>
          <p:nvPr/>
        </p:nvGrpSpPr>
        <p:grpSpPr>
          <a:xfrm>
            <a:off x="96404" y="5686984"/>
            <a:ext cx="6330785" cy="3848101"/>
            <a:chOff x="0" y="0"/>
            <a:chExt cx="6330783" cy="3848100"/>
          </a:xfrm>
        </p:grpSpPr>
        <p:pic>
          <p:nvPicPr>
            <p:cNvPr id="249" name="2dfel3laser.pdf" descr="2dfel3laser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620" t="8416" r="0" b="5839"/>
            <a:stretch>
              <a:fillRect/>
            </a:stretch>
          </p:blipFill>
          <p:spPr>
            <a:xfrm>
              <a:off x="360842" y="350655"/>
              <a:ext cx="5681695" cy="3146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" name="Group"/>
            <p:cNvGrpSpPr/>
            <p:nvPr/>
          </p:nvGrpSpPr>
          <p:grpSpPr>
            <a:xfrm>
              <a:off x="0" y="0"/>
              <a:ext cx="6330784" cy="3848100"/>
              <a:chOff x="0" y="0"/>
              <a:chExt cx="6330783" cy="3848099"/>
            </a:xfrm>
          </p:grpSpPr>
          <p:sp>
            <p:nvSpPr>
              <p:cNvPr id="250" name="Time_FEL3-Time_LASER [ps]"/>
              <p:cNvSpPr txBox="1"/>
              <p:nvPr/>
            </p:nvSpPr>
            <p:spPr>
              <a:xfrm>
                <a:off x="3388933" y="3498504"/>
                <a:ext cx="2941851" cy="34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1700"/>
                </a:lvl1pPr>
              </a:lstStyle>
              <a:p>
                <a:pPr/>
                <a:r>
                  <a:t>Time_FEL3-Time_LASER [ps]</a:t>
                </a:r>
              </a:p>
            </p:txBody>
          </p:sp>
          <p:sp>
            <p:nvSpPr>
              <p:cNvPr id="251" name="Pixel"/>
              <p:cNvSpPr txBox="1"/>
              <p:nvPr/>
            </p:nvSpPr>
            <p:spPr>
              <a:xfrm>
                <a:off x="0" y="0"/>
                <a:ext cx="577905" cy="3495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1700"/>
                </a:lvl1pPr>
              </a:lstStyle>
              <a:p>
                <a:pPr/>
                <a:r>
                  <a:t>Pixel</a:t>
                </a:r>
              </a:p>
            </p:txBody>
          </p:sp>
        </p:grpSp>
      </p:grpSp>
      <p:grpSp>
        <p:nvGrpSpPr>
          <p:cNvPr id="257" name="Group"/>
          <p:cNvGrpSpPr/>
          <p:nvPr/>
        </p:nvGrpSpPr>
        <p:grpSpPr>
          <a:xfrm>
            <a:off x="572952" y="1498602"/>
            <a:ext cx="5591470" cy="3847656"/>
            <a:chOff x="0" y="0"/>
            <a:chExt cx="5591468" cy="3847655"/>
          </a:xfrm>
        </p:grpSpPr>
        <p:sp>
          <p:nvSpPr>
            <p:cNvPr id="254" name="Time_FEL1-Time_LASER [ps]"/>
            <p:cNvSpPr txBox="1"/>
            <p:nvPr/>
          </p:nvSpPr>
          <p:spPr>
            <a:xfrm>
              <a:off x="2367735" y="3498100"/>
              <a:ext cx="2941511" cy="349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700"/>
              </a:lvl1pPr>
            </a:lstStyle>
            <a:p>
              <a:pPr/>
              <a:r>
                <a:t>Time_FEL1-Time_LASER [ps]</a:t>
              </a:r>
            </a:p>
          </p:txBody>
        </p:sp>
        <p:pic>
          <p:nvPicPr>
            <p:cNvPr id="255" name="2dfel1laser.pdf" descr="2dfel1laser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861" t="7394" r="54" b="5139"/>
            <a:stretch>
              <a:fillRect/>
            </a:stretch>
          </p:blipFill>
          <p:spPr>
            <a:xfrm>
              <a:off x="0" y="286764"/>
              <a:ext cx="5591469" cy="3169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Pixel"/>
            <p:cNvSpPr txBox="1"/>
            <p:nvPr/>
          </p:nvSpPr>
          <p:spPr>
            <a:xfrm>
              <a:off x="31942" y="0"/>
              <a:ext cx="577838" cy="34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700"/>
              </a:lvl1pPr>
            </a:lstStyle>
            <a:p>
              <a:pPr/>
              <a:r>
                <a:t>Pixel</a:t>
              </a:r>
            </a:p>
          </p:txBody>
        </p:sp>
      </p:grpSp>
      <p:grpSp>
        <p:nvGrpSpPr>
          <p:cNvPr id="261" name="Group"/>
          <p:cNvGrpSpPr/>
          <p:nvPr/>
        </p:nvGrpSpPr>
        <p:grpSpPr>
          <a:xfrm>
            <a:off x="6874835" y="1464768"/>
            <a:ext cx="5749824" cy="3915324"/>
            <a:chOff x="0" y="0"/>
            <a:chExt cx="5749823" cy="3915322"/>
          </a:xfrm>
        </p:grpSpPr>
        <p:sp>
          <p:nvSpPr>
            <p:cNvPr id="258" name="Time_FEL1-Time_LASER [ps]"/>
            <p:cNvSpPr txBox="1"/>
            <p:nvPr/>
          </p:nvSpPr>
          <p:spPr>
            <a:xfrm>
              <a:off x="2413496" y="3567014"/>
              <a:ext cx="2931023" cy="34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Time_FEL1-Time_LASER [ps]</a:t>
              </a:r>
            </a:p>
          </p:txBody>
        </p:sp>
        <p:pic>
          <p:nvPicPr>
            <p:cNvPr id="259" name="Equalizedfel1.pdf" descr="Equalizedfel1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535" t="7431" r="0" b="5208"/>
            <a:stretch>
              <a:fillRect/>
            </a:stretch>
          </p:blipFill>
          <p:spPr>
            <a:xfrm>
              <a:off x="0" y="328438"/>
              <a:ext cx="5749824" cy="3207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Pixel"/>
            <p:cNvSpPr txBox="1"/>
            <p:nvPr/>
          </p:nvSpPr>
          <p:spPr>
            <a:xfrm>
              <a:off x="86031" y="0"/>
              <a:ext cx="575778" cy="348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Pixel</a:t>
              </a:r>
            </a:p>
          </p:txBody>
        </p:sp>
      </p:grpSp>
      <p:grpSp>
        <p:nvGrpSpPr>
          <p:cNvPr id="265" name="Group"/>
          <p:cNvGrpSpPr/>
          <p:nvPr/>
        </p:nvGrpSpPr>
        <p:grpSpPr>
          <a:xfrm>
            <a:off x="6685272" y="5605316"/>
            <a:ext cx="6030230" cy="3929760"/>
            <a:chOff x="0" y="0"/>
            <a:chExt cx="6030228" cy="3929758"/>
          </a:xfrm>
        </p:grpSpPr>
        <p:sp>
          <p:nvSpPr>
            <p:cNvPr id="262" name="Time_FEL3-Time_LASER [ps]"/>
            <p:cNvSpPr txBox="1"/>
            <p:nvPr/>
          </p:nvSpPr>
          <p:spPr>
            <a:xfrm>
              <a:off x="3088399" y="3580165"/>
              <a:ext cx="2941830" cy="34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Time_FEL3-Time_LASER [ps]</a:t>
              </a:r>
            </a:p>
          </p:txBody>
        </p:sp>
        <p:pic>
          <p:nvPicPr>
            <p:cNvPr id="263" name="Equalizedfel3.pdf" descr="Equalizedfel3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92" t="8687" r="884" b="6071"/>
            <a:stretch>
              <a:fillRect/>
            </a:stretch>
          </p:blipFill>
          <p:spPr>
            <a:xfrm>
              <a:off x="62256" y="372317"/>
              <a:ext cx="5681620" cy="31335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Pixel"/>
            <p:cNvSpPr txBox="1"/>
            <p:nvPr/>
          </p:nvSpPr>
          <p:spPr>
            <a:xfrm>
              <a:off x="0" y="0"/>
              <a:ext cx="577900" cy="349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Pixel</a:t>
              </a:r>
            </a:p>
          </p:txBody>
        </p:sp>
      </p:grpSp>
      <p:sp>
        <p:nvSpPr>
          <p:cNvPr id="266" name="FEL1"/>
          <p:cNvSpPr txBox="1"/>
          <p:nvPr/>
        </p:nvSpPr>
        <p:spPr>
          <a:xfrm>
            <a:off x="2956319" y="1446499"/>
            <a:ext cx="610223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FEL1</a:t>
            </a:r>
          </a:p>
        </p:txBody>
      </p:sp>
      <p:sp>
        <p:nvSpPr>
          <p:cNvPr id="267" name="FEL1"/>
          <p:cNvSpPr txBox="1"/>
          <p:nvPr/>
        </p:nvSpPr>
        <p:spPr>
          <a:xfrm>
            <a:off x="9586800" y="1563231"/>
            <a:ext cx="610223" cy="349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FEL1</a:t>
            </a:r>
          </a:p>
        </p:txBody>
      </p:sp>
      <p:sp>
        <p:nvSpPr>
          <p:cNvPr id="268" name="FEL3"/>
          <p:cNvSpPr txBox="1"/>
          <p:nvPr/>
        </p:nvSpPr>
        <p:spPr>
          <a:xfrm>
            <a:off x="2956319" y="5672086"/>
            <a:ext cx="610223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FEL3</a:t>
            </a:r>
          </a:p>
        </p:txBody>
      </p:sp>
      <p:sp>
        <p:nvSpPr>
          <p:cNvPr id="269" name="FEL3"/>
          <p:cNvSpPr txBox="1"/>
          <p:nvPr/>
        </p:nvSpPr>
        <p:spPr>
          <a:xfrm>
            <a:off x="9586800" y="5672086"/>
            <a:ext cx="610223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FEL3</a:t>
            </a:r>
          </a:p>
        </p:txBody>
      </p:sp>
      <p:sp>
        <p:nvSpPr>
          <p:cNvPr id="270" name="Line"/>
          <p:cNvSpPr/>
          <p:nvPr/>
        </p:nvSpPr>
        <p:spPr>
          <a:xfrm>
            <a:off x="6197288" y="3130173"/>
            <a:ext cx="610224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Line"/>
          <p:cNvSpPr/>
          <p:nvPr/>
        </p:nvSpPr>
        <p:spPr>
          <a:xfrm>
            <a:off x="6197288" y="7279276"/>
            <a:ext cx="610224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ime Interval for Triggers is between -34ns to -39ns was selected…"/>
          <p:cNvSpPr txBox="1"/>
          <p:nvPr/>
        </p:nvSpPr>
        <p:spPr>
          <a:xfrm>
            <a:off x="2506398" y="7771556"/>
            <a:ext cx="7992004" cy="91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33375" indent="-333375" algn="just">
              <a:lnSpc>
                <a:spcPct val="150000"/>
              </a:lnSpc>
              <a:buSzPct val="145000"/>
              <a:buChar char="•"/>
              <a:defRPr b="0" sz="1900"/>
            </a:pPr>
            <a:r>
              <a:t>Time Interval for Triggers is between -34ns to -39ns was selected</a:t>
            </a:r>
          </a:p>
          <a:p>
            <a:pPr marL="333375" indent="-333375" algn="just">
              <a:lnSpc>
                <a:spcPct val="150000"/>
              </a:lnSpc>
              <a:buSzPct val="145000"/>
              <a:buChar char="•"/>
              <a:defRPr b="0" sz="1900"/>
            </a:pPr>
            <a:r>
              <a:t>p = 10GeV/c</a:t>
            </a:r>
          </a:p>
        </p:txBody>
      </p:sp>
      <p:sp>
        <p:nvSpPr>
          <p:cNvPr id="274" name="Trigger selection"/>
          <p:cNvSpPr txBox="1"/>
          <p:nvPr>
            <p:ph type="ctrTitle"/>
          </p:nvPr>
        </p:nvSpPr>
        <p:spPr>
          <a:xfrm>
            <a:off x="1270000" y="132829"/>
            <a:ext cx="10464800" cy="62620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Trigger selection 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78" name="Group"/>
          <p:cNvGrpSpPr/>
          <p:nvPr/>
        </p:nvGrpSpPr>
        <p:grpSpPr>
          <a:xfrm>
            <a:off x="2385393" y="2393525"/>
            <a:ext cx="8234014" cy="4966550"/>
            <a:chOff x="0" y="0"/>
            <a:chExt cx="8234013" cy="4966548"/>
          </a:xfrm>
        </p:grpSpPr>
        <p:pic>
          <p:nvPicPr>
            <p:cNvPr id="276" name="tof1tof2.pdf" descr="tof1tof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8234014" cy="496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7" name="[ps]"/>
            <p:cNvSpPr txBox="1"/>
            <p:nvPr/>
          </p:nvSpPr>
          <p:spPr>
            <a:xfrm>
              <a:off x="7359264" y="4510730"/>
              <a:ext cx="462116" cy="349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700"/>
              </a:lvl1pPr>
            </a:lstStyle>
            <a:p>
              <a:pPr/>
              <a:r>
                <a:t>[ps]</a:t>
              </a:r>
            </a:p>
          </p:txBody>
        </p:sp>
      </p:grpSp>
      <p:grpSp>
        <p:nvGrpSpPr>
          <p:cNvPr id="294" name="Group"/>
          <p:cNvGrpSpPr/>
          <p:nvPr/>
        </p:nvGrpSpPr>
        <p:grpSpPr>
          <a:xfrm>
            <a:off x="812800" y="1028459"/>
            <a:ext cx="10778067" cy="1095640"/>
            <a:chOff x="0" y="0"/>
            <a:chExt cx="10778066" cy="1095639"/>
          </a:xfrm>
        </p:grpSpPr>
        <p:grpSp>
          <p:nvGrpSpPr>
            <p:cNvPr id="291" name="Group"/>
            <p:cNvGrpSpPr/>
            <p:nvPr/>
          </p:nvGrpSpPr>
          <p:grpSpPr>
            <a:xfrm>
              <a:off x="0" y="0"/>
              <a:ext cx="10778067" cy="1095640"/>
              <a:chOff x="0" y="0"/>
              <a:chExt cx="10778066" cy="1095639"/>
            </a:xfrm>
          </p:grpSpPr>
          <p:grpSp>
            <p:nvGrpSpPr>
              <p:cNvPr id="281" name="Group"/>
              <p:cNvGrpSpPr/>
              <p:nvPr/>
            </p:nvGrpSpPr>
            <p:grpSpPr>
              <a:xfrm>
                <a:off x="0" y="0"/>
                <a:ext cx="1016000" cy="1095640"/>
                <a:chOff x="0" y="0"/>
                <a:chExt cx="1016000" cy="1095639"/>
              </a:xfrm>
            </p:grpSpPr>
            <p:sp>
              <p:nvSpPr>
                <p:cNvPr id="279" name="Shape"/>
                <p:cNvSpPr/>
                <p:nvPr/>
              </p:nvSpPr>
              <p:spPr>
                <a:xfrm>
                  <a:off x="0" y="0"/>
                  <a:ext cx="1016000" cy="1095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80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280" name="TOF1"/>
                <p:cNvSpPr txBox="1"/>
                <p:nvPr/>
              </p:nvSpPr>
              <p:spPr>
                <a:xfrm>
                  <a:off x="64058" y="317290"/>
                  <a:ext cx="887884" cy="4610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/>
                  <a:r>
                    <a:t>TOF1</a:t>
                  </a:r>
                </a:p>
              </p:txBody>
            </p:sp>
          </p:grpSp>
          <p:grpSp>
            <p:nvGrpSpPr>
              <p:cNvPr id="284" name="Group"/>
              <p:cNvGrpSpPr/>
              <p:nvPr/>
            </p:nvGrpSpPr>
            <p:grpSpPr>
              <a:xfrm>
                <a:off x="9762066" y="0"/>
                <a:ext cx="1016001" cy="1095640"/>
                <a:chOff x="0" y="0"/>
                <a:chExt cx="1016000" cy="1095639"/>
              </a:xfrm>
            </p:grpSpPr>
            <p:sp>
              <p:nvSpPr>
                <p:cNvPr id="282" name="Shape"/>
                <p:cNvSpPr/>
                <p:nvPr/>
              </p:nvSpPr>
              <p:spPr>
                <a:xfrm>
                  <a:off x="0" y="0"/>
                  <a:ext cx="1016000" cy="1095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80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283" name="TOF2"/>
                <p:cNvSpPr txBox="1"/>
                <p:nvPr/>
              </p:nvSpPr>
              <p:spPr>
                <a:xfrm>
                  <a:off x="64058" y="317290"/>
                  <a:ext cx="887884" cy="4610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/>
                  <a:r>
                    <a:t>TOF2</a:t>
                  </a:r>
                </a:p>
              </p:txBody>
            </p:sp>
          </p:grpSp>
          <p:sp>
            <p:nvSpPr>
              <p:cNvPr id="285" name="Line"/>
              <p:cNvSpPr/>
              <p:nvPr/>
            </p:nvSpPr>
            <p:spPr>
              <a:xfrm>
                <a:off x="1126291" y="547819"/>
                <a:ext cx="852548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86" name="EDD"/>
              <p:cNvSpPr/>
              <p:nvPr/>
            </p:nvSpPr>
            <p:spPr>
              <a:xfrm>
                <a:off x="4343400" y="2645"/>
                <a:ext cx="795933" cy="109034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pPr/>
                <a:r>
                  <a:t>EDD</a:t>
                </a:r>
              </a:p>
            </p:txBody>
          </p:sp>
          <p:grpSp>
            <p:nvGrpSpPr>
              <p:cNvPr id="290" name="Group"/>
              <p:cNvGrpSpPr/>
              <p:nvPr/>
            </p:nvGrpSpPr>
            <p:grpSpPr>
              <a:xfrm>
                <a:off x="5511832" y="4692"/>
                <a:ext cx="1710268" cy="1086255"/>
                <a:chOff x="0" y="0"/>
                <a:chExt cx="1710266" cy="1086253"/>
              </a:xfrm>
            </p:grpSpPr>
            <p:sp>
              <p:nvSpPr>
                <p:cNvPr id="287" name="CBX"/>
                <p:cNvSpPr/>
                <p:nvPr/>
              </p:nvSpPr>
              <p:spPr>
                <a:xfrm>
                  <a:off x="0" y="0"/>
                  <a:ext cx="922867" cy="106031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lvl1pPr>
                </a:lstStyle>
                <a:p>
                  <a:pPr/>
                  <a:r>
                    <a:t>CBX</a:t>
                  </a:r>
                </a:p>
              </p:txBody>
            </p:sp>
            <p:sp>
              <p:nvSpPr>
                <p:cNvPr id="288" name="CBY"/>
                <p:cNvSpPr/>
                <p:nvPr/>
              </p:nvSpPr>
              <p:spPr>
                <a:xfrm>
                  <a:off x="787400" y="0"/>
                  <a:ext cx="922867" cy="106031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lvl1pPr>
                </a:lstStyle>
                <a:p>
                  <a:pPr/>
                  <a:r>
                    <a:t>CBY</a:t>
                  </a:r>
                </a:p>
              </p:txBody>
            </p:sp>
            <p:sp>
              <p:nvSpPr>
                <p:cNvPr id="289" name="SiPM"/>
                <p:cNvSpPr txBox="1"/>
                <p:nvPr/>
              </p:nvSpPr>
              <p:spPr>
                <a:xfrm>
                  <a:off x="411379" y="625195"/>
                  <a:ext cx="870509" cy="4610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>
                      <a:solidFill>
                        <a:srgbClr val="0433FF"/>
                      </a:solidFill>
                    </a:defRPr>
                  </a:lvl1pPr>
                </a:lstStyle>
                <a:p>
                  <a:pPr/>
                  <a:r>
                    <a:t>SiPM</a:t>
                  </a:r>
                </a:p>
              </p:txBody>
            </p:sp>
          </p:grpSp>
        </p:grpSp>
        <p:sp>
          <p:nvSpPr>
            <p:cNvPr id="292" name="Line"/>
            <p:cNvSpPr/>
            <p:nvPr/>
          </p:nvSpPr>
          <p:spPr>
            <a:xfrm>
              <a:off x="1424342" y="547819"/>
              <a:ext cx="211949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93" name="Line"/>
            <p:cNvSpPr/>
            <p:nvPr/>
          </p:nvSpPr>
          <p:spPr>
            <a:xfrm>
              <a:off x="7387938" y="547819"/>
              <a:ext cx="114404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lide Number"/>
          <p:cNvSpPr txBox="1"/>
          <p:nvPr>
            <p:ph type="sldNum" sz="quarter" idx="2"/>
          </p:nvPr>
        </p:nvSpPr>
        <p:spPr>
          <a:xfrm>
            <a:off x="6404052" y="9417860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7" name="yscanfel3.pdf" descr="yscanfel3.pdf"/>
          <p:cNvPicPr>
            <a:picLocks noChangeAspect="1"/>
          </p:cNvPicPr>
          <p:nvPr/>
        </p:nvPicPr>
        <p:blipFill>
          <a:blip r:embed="rId2">
            <a:extLst/>
          </a:blip>
          <a:srcRect l="6575" t="6409" r="0" b="6409"/>
          <a:stretch>
            <a:fillRect/>
          </a:stretch>
        </p:blipFill>
        <p:spPr>
          <a:xfrm>
            <a:off x="404910" y="5829049"/>
            <a:ext cx="5958035" cy="3353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yscanfe32cut.pdf" descr="yscanfe32cut.pdf"/>
          <p:cNvPicPr>
            <a:picLocks noChangeAspect="1"/>
          </p:cNvPicPr>
          <p:nvPr/>
        </p:nvPicPr>
        <p:blipFill>
          <a:blip r:embed="rId3">
            <a:extLst/>
          </a:blip>
          <a:srcRect l="6229" t="9063" r="0" b="5073"/>
          <a:stretch>
            <a:fillRect/>
          </a:stretch>
        </p:blipFill>
        <p:spPr>
          <a:xfrm>
            <a:off x="6882167" y="5916935"/>
            <a:ext cx="6107553" cy="3353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FEL3timediff.pdf" descr="FEL3timediff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08" y="1346762"/>
            <a:ext cx="6287847" cy="37926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Group"/>
          <p:cNvGrpSpPr/>
          <p:nvPr/>
        </p:nvGrpSpPr>
        <p:grpSpPr>
          <a:xfrm>
            <a:off x="6574983" y="1368554"/>
            <a:ext cx="6215370" cy="3748954"/>
            <a:chOff x="0" y="0"/>
            <a:chExt cx="6215368" cy="3748952"/>
          </a:xfrm>
        </p:grpSpPr>
        <p:pic>
          <p:nvPicPr>
            <p:cNvPr id="300" name="FEL3timeZoomeddiff.pdf" descr="FEL3timeZoomeddiff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215369" cy="3748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Line"/>
            <p:cNvSpPr/>
            <p:nvPr/>
          </p:nvSpPr>
          <p:spPr>
            <a:xfrm flipV="1">
              <a:off x="2615841" y="490593"/>
              <a:ext cx="1" cy="2915397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02" name="Line"/>
            <p:cNvSpPr/>
            <p:nvPr/>
          </p:nvSpPr>
          <p:spPr>
            <a:xfrm flipV="1">
              <a:off x="3918449" y="557734"/>
              <a:ext cx="1" cy="2781115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04" name="-39ns &lt; Time_TOF1-Time_TOF2 &lt; -34ns"/>
          <p:cNvSpPr txBox="1"/>
          <p:nvPr>
            <p:ph type="body" sz="quarter" idx="4294967295"/>
          </p:nvPr>
        </p:nvSpPr>
        <p:spPr>
          <a:xfrm>
            <a:off x="348304" y="830084"/>
            <a:ext cx="11773422" cy="596571"/>
          </a:xfrm>
          <a:prstGeom prst="rect">
            <a:avLst/>
          </a:prstGeom>
        </p:spPr>
        <p:txBody>
          <a:bodyPr/>
          <a:lstStyle>
            <a:lvl1pPr marL="333375" indent="-333375">
              <a:spcBef>
                <a:spcPts val="0"/>
              </a:spcBef>
              <a:defRPr sz="2000"/>
            </a:lvl1pPr>
          </a:lstStyle>
          <a:p>
            <a:pPr/>
            <a:r>
              <a:t>-39ns &lt; Time_TOF1-Time_TOF2 &lt; -34ns</a:t>
            </a:r>
          </a:p>
        </p:txBody>
      </p:sp>
      <p:sp>
        <p:nvSpPr>
          <p:cNvPr id="305" name="Equalized data for FEL3"/>
          <p:cNvSpPr txBox="1"/>
          <p:nvPr/>
        </p:nvSpPr>
        <p:spPr>
          <a:xfrm>
            <a:off x="1270000" y="304800"/>
            <a:ext cx="10464800" cy="59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3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Equalized data for FEL3</a:t>
            </a:r>
          </a:p>
        </p:txBody>
      </p:sp>
      <p:sp>
        <p:nvSpPr>
          <p:cNvPr id="306" name="Time_TOF1-Time_FEL3 [ps]"/>
          <p:cNvSpPr txBox="1"/>
          <p:nvPr/>
        </p:nvSpPr>
        <p:spPr>
          <a:xfrm>
            <a:off x="9989064" y="4818624"/>
            <a:ext cx="2871484" cy="35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1700"/>
            </a:lvl1pPr>
          </a:lstStyle>
          <a:p>
            <a:pPr/>
            <a:r>
              <a:t>Time_TOF1-Time_FEL3 [ps]</a:t>
            </a:r>
          </a:p>
        </p:txBody>
      </p:sp>
      <p:sp>
        <p:nvSpPr>
          <p:cNvPr id="307" name="Time_TOF1-Time_FEL3 [ps]"/>
          <p:cNvSpPr txBox="1"/>
          <p:nvPr/>
        </p:nvSpPr>
        <p:spPr>
          <a:xfrm>
            <a:off x="3318710" y="4818624"/>
            <a:ext cx="2871484" cy="35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1700"/>
            </a:lvl1pPr>
          </a:lstStyle>
          <a:p>
            <a:pPr/>
            <a:r>
              <a:t>Time_TOF1-Time_FEL3 [ps]</a:t>
            </a:r>
          </a:p>
        </p:txBody>
      </p:sp>
      <p:sp>
        <p:nvSpPr>
          <p:cNvPr id="308" name="Pixel"/>
          <p:cNvSpPr txBox="1"/>
          <p:nvPr/>
        </p:nvSpPr>
        <p:spPr>
          <a:xfrm rot="16200000">
            <a:off x="6403474" y="1803294"/>
            <a:ext cx="677972" cy="410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Pixel</a:t>
            </a:r>
          </a:p>
        </p:txBody>
      </p:sp>
      <p:sp>
        <p:nvSpPr>
          <p:cNvPr id="309" name="Pixel"/>
          <p:cNvSpPr txBox="1"/>
          <p:nvPr/>
        </p:nvSpPr>
        <p:spPr>
          <a:xfrm rot="16200000">
            <a:off x="-4344" y="1807776"/>
            <a:ext cx="677972" cy="410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Pixel</a:t>
            </a:r>
          </a:p>
        </p:txBody>
      </p:sp>
      <p:sp>
        <p:nvSpPr>
          <p:cNvPr id="310" name="Pixel"/>
          <p:cNvSpPr txBox="1"/>
          <p:nvPr/>
        </p:nvSpPr>
        <p:spPr>
          <a:xfrm rot="16200000">
            <a:off x="-118670" y="6050728"/>
            <a:ext cx="677972" cy="410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Pixel</a:t>
            </a:r>
          </a:p>
        </p:txBody>
      </p:sp>
      <p:sp>
        <p:nvSpPr>
          <p:cNvPr id="311" name="Pixel"/>
          <p:cNvSpPr txBox="1"/>
          <p:nvPr/>
        </p:nvSpPr>
        <p:spPr>
          <a:xfrm rot="16200000">
            <a:off x="6403474" y="6050728"/>
            <a:ext cx="677972" cy="410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Pixel</a:t>
            </a:r>
          </a:p>
        </p:txBody>
      </p:sp>
      <p:sp>
        <p:nvSpPr>
          <p:cNvPr id="312" name="Y Position [mm]"/>
          <p:cNvSpPr txBox="1"/>
          <p:nvPr/>
        </p:nvSpPr>
        <p:spPr>
          <a:xfrm>
            <a:off x="11055960" y="9291368"/>
            <a:ext cx="1634021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Y Position [mm]</a:t>
            </a:r>
          </a:p>
        </p:txBody>
      </p:sp>
      <p:sp>
        <p:nvSpPr>
          <p:cNvPr id="313" name="Y Position [mm]"/>
          <p:cNvSpPr txBox="1"/>
          <p:nvPr/>
        </p:nvSpPr>
        <p:spPr>
          <a:xfrm>
            <a:off x="4425827" y="9291368"/>
            <a:ext cx="1634021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700"/>
            </a:lvl1pPr>
          </a:lstStyle>
          <a:p>
            <a:pPr/>
            <a:r>
              <a:t>Y Position [mm]</a:t>
            </a:r>
          </a:p>
        </p:txBody>
      </p:sp>
      <p:sp>
        <p:nvSpPr>
          <p:cNvPr id="314" name="Line"/>
          <p:cNvSpPr/>
          <p:nvPr/>
        </p:nvSpPr>
        <p:spPr>
          <a:xfrm>
            <a:off x="2586143" y="4846447"/>
            <a:ext cx="1" cy="873878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Line"/>
          <p:cNvSpPr/>
          <p:nvPr/>
        </p:nvSpPr>
        <p:spPr>
          <a:xfrm>
            <a:off x="6198246" y="5283386"/>
            <a:ext cx="13491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6" name="Line"/>
          <p:cNvSpPr/>
          <p:nvPr/>
        </p:nvSpPr>
        <p:spPr>
          <a:xfrm>
            <a:off x="9644567" y="4846447"/>
            <a:ext cx="1" cy="873878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Rectangle"/>
          <p:cNvSpPr/>
          <p:nvPr/>
        </p:nvSpPr>
        <p:spPr>
          <a:xfrm>
            <a:off x="2461878" y="2208501"/>
            <a:ext cx="755508" cy="652573"/>
          </a:xfrm>
          <a:prstGeom prst="rect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8" name="Time Cut:  40ns &lt; Time_TOF1-Time_FEL2 &lt; 44ns"/>
          <p:cNvSpPr txBox="1"/>
          <p:nvPr/>
        </p:nvSpPr>
        <p:spPr>
          <a:xfrm>
            <a:off x="6877540" y="1079569"/>
            <a:ext cx="57794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2000"/>
            </a:pPr>
            <a:r>
              <a:rPr b="1"/>
              <a:t>Time Cut:</a:t>
            </a:r>
            <a:r>
              <a:t>  40ns &lt; Time_TOF1-Time_FEL2 &lt; 44ns</a:t>
            </a:r>
          </a:p>
        </p:txBody>
      </p:sp>
      <p:sp>
        <p:nvSpPr>
          <p:cNvPr id="319" name="y=141mm"/>
          <p:cNvSpPr txBox="1"/>
          <p:nvPr/>
        </p:nvSpPr>
        <p:spPr>
          <a:xfrm>
            <a:off x="671632" y="1347847"/>
            <a:ext cx="125069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y=141mm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26" name="Group"/>
          <p:cNvGrpSpPr/>
          <p:nvPr/>
        </p:nvGrpSpPr>
        <p:grpSpPr>
          <a:xfrm>
            <a:off x="-22990" y="1288597"/>
            <a:ext cx="6612201" cy="4075592"/>
            <a:chOff x="0" y="0"/>
            <a:chExt cx="6612200" cy="4075590"/>
          </a:xfrm>
        </p:grpSpPr>
        <p:pic>
          <p:nvPicPr>
            <p:cNvPr id="322" name="FEL2timediff.pdf" descr="FEL2timediff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438995" cy="3883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3" name="Rectangle"/>
            <p:cNvSpPr/>
            <p:nvPr/>
          </p:nvSpPr>
          <p:spPr>
            <a:xfrm>
              <a:off x="2182516" y="694429"/>
              <a:ext cx="1142982" cy="1182109"/>
            </a:xfrm>
            <a:prstGeom prst="rect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24" name="Time_TOF1-Time_FEL2 [ps]"/>
            <p:cNvSpPr txBox="1"/>
            <p:nvPr/>
          </p:nvSpPr>
          <p:spPr>
            <a:xfrm>
              <a:off x="3581820" y="3696439"/>
              <a:ext cx="3030381" cy="379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Time_TOF1-Time_FEL2 [ps]</a:t>
              </a:r>
            </a:p>
          </p:txBody>
        </p:sp>
        <p:sp>
          <p:nvSpPr>
            <p:cNvPr id="325" name="Pixel"/>
            <p:cNvSpPr txBox="1"/>
            <p:nvPr/>
          </p:nvSpPr>
          <p:spPr>
            <a:xfrm rot="16200000">
              <a:off x="-72111" y="406556"/>
              <a:ext cx="715488" cy="433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</p:grpSp>
      <p:sp>
        <p:nvSpPr>
          <p:cNvPr id="327" name="Line"/>
          <p:cNvSpPr/>
          <p:nvPr/>
        </p:nvSpPr>
        <p:spPr>
          <a:xfrm>
            <a:off x="2631638" y="5056882"/>
            <a:ext cx="1" cy="87387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8" name="Line"/>
          <p:cNvSpPr/>
          <p:nvPr/>
        </p:nvSpPr>
        <p:spPr>
          <a:xfrm>
            <a:off x="6243740" y="5493820"/>
            <a:ext cx="13491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Line"/>
          <p:cNvSpPr/>
          <p:nvPr/>
        </p:nvSpPr>
        <p:spPr>
          <a:xfrm>
            <a:off x="9663248" y="4909405"/>
            <a:ext cx="1" cy="873877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36" name="Group"/>
          <p:cNvGrpSpPr/>
          <p:nvPr/>
        </p:nvGrpSpPr>
        <p:grpSpPr>
          <a:xfrm>
            <a:off x="6564284" y="1351431"/>
            <a:ext cx="6197928" cy="3949924"/>
            <a:chOff x="0" y="0"/>
            <a:chExt cx="6197927" cy="3949923"/>
          </a:xfrm>
        </p:grpSpPr>
        <p:grpSp>
          <p:nvGrpSpPr>
            <p:cNvPr id="333" name="Group"/>
            <p:cNvGrpSpPr/>
            <p:nvPr/>
          </p:nvGrpSpPr>
          <p:grpSpPr>
            <a:xfrm>
              <a:off x="-1" y="0"/>
              <a:ext cx="6197929" cy="3949924"/>
              <a:chOff x="0" y="0"/>
              <a:chExt cx="6197927" cy="3949923"/>
            </a:xfrm>
          </p:grpSpPr>
          <p:pic>
            <p:nvPicPr>
              <p:cNvPr id="330" name="FEL2timediffZoomd.pdf" descr="FEL2timediffZoomd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7773" y="0"/>
                <a:ext cx="6160155" cy="37156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1" name="Time_TOF1-Time_FEL2 [ps]"/>
              <p:cNvSpPr txBox="1"/>
              <p:nvPr/>
            </p:nvSpPr>
            <p:spPr>
              <a:xfrm>
                <a:off x="3030626" y="3578160"/>
                <a:ext cx="2971337" cy="371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1700"/>
                </a:lvl1pPr>
              </a:lstStyle>
              <a:p>
                <a:pPr/>
                <a:r>
                  <a:t>Time_TOF1-Time_FEL2 [ps]</a:t>
                </a:r>
              </a:p>
            </p:txBody>
          </p:sp>
          <p:sp>
            <p:nvSpPr>
              <p:cNvPr id="332" name="Pixel"/>
              <p:cNvSpPr txBox="1"/>
              <p:nvPr/>
            </p:nvSpPr>
            <p:spPr>
              <a:xfrm rot="16197817">
                <a:off x="-135895" y="407919"/>
                <a:ext cx="696889" cy="4246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2000"/>
                </a:lvl1pPr>
              </a:lstStyle>
              <a:p>
                <a:pPr/>
                <a:r>
                  <a:t>Pixel</a:t>
                </a:r>
              </a:p>
            </p:txBody>
          </p:sp>
        </p:grpSp>
        <p:sp>
          <p:nvSpPr>
            <p:cNvPr id="334" name="Line"/>
            <p:cNvSpPr/>
            <p:nvPr/>
          </p:nvSpPr>
          <p:spPr>
            <a:xfrm flipV="1">
              <a:off x="2223030" y="460895"/>
              <a:ext cx="1" cy="2848999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35" name="Line"/>
            <p:cNvSpPr/>
            <p:nvPr/>
          </p:nvSpPr>
          <p:spPr>
            <a:xfrm flipV="1">
              <a:off x="4055437" y="460895"/>
              <a:ext cx="1" cy="2848999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37" name="Time Cut:  38ns &lt; Time_TOF1-Time_FEL2 &lt; 45ns"/>
          <p:cNvSpPr txBox="1"/>
          <p:nvPr/>
        </p:nvSpPr>
        <p:spPr>
          <a:xfrm>
            <a:off x="6456441" y="1177236"/>
            <a:ext cx="6081256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2000"/>
            </a:pPr>
            <a:r>
              <a:rPr b="1"/>
              <a:t>Time Cut:</a:t>
            </a:r>
            <a:r>
              <a:t>  38ns &lt; Time_TOF1-Time_FEL2 &lt; 45ns</a:t>
            </a:r>
          </a:p>
        </p:txBody>
      </p:sp>
      <p:grpSp>
        <p:nvGrpSpPr>
          <p:cNvPr id="341" name="Group"/>
          <p:cNvGrpSpPr/>
          <p:nvPr/>
        </p:nvGrpSpPr>
        <p:grpSpPr>
          <a:xfrm>
            <a:off x="53547" y="5762020"/>
            <a:ext cx="6240457" cy="3757444"/>
            <a:chOff x="0" y="0"/>
            <a:chExt cx="6240455" cy="3757443"/>
          </a:xfrm>
        </p:grpSpPr>
        <p:pic>
          <p:nvPicPr>
            <p:cNvPr id="338" name="yscanfel2.pdf" descr="yscanfel2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98" t="8876" r="0" b="5823"/>
            <a:stretch>
              <a:fillRect/>
            </a:stretch>
          </p:blipFill>
          <p:spPr>
            <a:xfrm>
              <a:off x="369152" y="153243"/>
              <a:ext cx="5796047" cy="3182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Y Position [mm]"/>
            <p:cNvSpPr txBox="1"/>
            <p:nvPr/>
          </p:nvSpPr>
          <p:spPr>
            <a:xfrm>
              <a:off x="4489774" y="3382931"/>
              <a:ext cx="1750682" cy="374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Y Position [mm]</a:t>
              </a:r>
            </a:p>
          </p:txBody>
        </p:sp>
        <p:sp>
          <p:nvSpPr>
            <p:cNvPr id="340" name="Pixel"/>
            <p:cNvSpPr txBox="1"/>
            <p:nvPr/>
          </p:nvSpPr>
          <p:spPr>
            <a:xfrm rot="16200000">
              <a:off x="-143346" y="143345"/>
              <a:ext cx="726376" cy="4396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</p:grpSp>
      <p:grpSp>
        <p:nvGrpSpPr>
          <p:cNvPr id="345" name="Group"/>
          <p:cNvGrpSpPr/>
          <p:nvPr/>
        </p:nvGrpSpPr>
        <p:grpSpPr>
          <a:xfrm>
            <a:off x="6561057" y="5776793"/>
            <a:ext cx="6204382" cy="3727898"/>
            <a:chOff x="0" y="0"/>
            <a:chExt cx="6204381" cy="3727896"/>
          </a:xfrm>
        </p:grpSpPr>
        <p:pic>
          <p:nvPicPr>
            <p:cNvPr id="342" name="yscanfel2cut.pdf" descr="yscanfel2cut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709" t="8440" r="0" b="6192"/>
            <a:stretch>
              <a:fillRect/>
            </a:stretch>
          </p:blipFill>
          <p:spPr>
            <a:xfrm>
              <a:off x="447411" y="151405"/>
              <a:ext cx="5756971" cy="3158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Y Position [mm]"/>
            <p:cNvSpPr txBox="1"/>
            <p:nvPr/>
          </p:nvSpPr>
          <p:spPr>
            <a:xfrm>
              <a:off x="4055434" y="3356330"/>
              <a:ext cx="1736915" cy="371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Y Position [mm]</a:t>
              </a:r>
            </a:p>
          </p:txBody>
        </p:sp>
        <p:sp>
          <p:nvSpPr>
            <p:cNvPr id="344" name="Pixel"/>
            <p:cNvSpPr txBox="1"/>
            <p:nvPr/>
          </p:nvSpPr>
          <p:spPr>
            <a:xfrm rot="16200000">
              <a:off x="-142218" y="142217"/>
              <a:ext cx="720664" cy="436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</p:grpSp>
      <p:sp>
        <p:nvSpPr>
          <p:cNvPr id="346" name="-39ns &lt; Time_TOF1-Time_TOF2 &lt; -34ns"/>
          <p:cNvSpPr txBox="1"/>
          <p:nvPr>
            <p:ph type="body" sz="quarter" idx="4294967295"/>
          </p:nvPr>
        </p:nvSpPr>
        <p:spPr>
          <a:xfrm>
            <a:off x="348304" y="830084"/>
            <a:ext cx="11773422" cy="596571"/>
          </a:xfrm>
          <a:prstGeom prst="rect">
            <a:avLst/>
          </a:prstGeom>
        </p:spPr>
        <p:txBody>
          <a:bodyPr/>
          <a:lstStyle>
            <a:lvl1pPr marL="333375" indent="-333375">
              <a:spcBef>
                <a:spcPts val="0"/>
              </a:spcBef>
              <a:defRPr sz="2000"/>
            </a:lvl1pPr>
          </a:lstStyle>
          <a:p>
            <a:pPr/>
            <a:r>
              <a:t>-39ns &lt; Time_TOF1-Time_TOF2 &lt; -34ns</a:t>
            </a:r>
          </a:p>
        </p:txBody>
      </p:sp>
      <p:sp>
        <p:nvSpPr>
          <p:cNvPr id="347" name="Equalized data for FEL2"/>
          <p:cNvSpPr txBox="1"/>
          <p:nvPr/>
        </p:nvSpPr>
        <p:spPr>
          <a:xfrm>
            <a:off x="1270000" y="304800"/>
            <a:ext cx="10464800" cy="59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3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Equalized data for FEL2</a:t>
            </a:r>
          </a:p>
        </p:txBody>
      </p:sp>
      <p:sp>
        <p:nvSpPr>
          <p:cNvPr id="348" name="y=141mm"/>
          <p:cNvSpPr txBox="1"/>
          <p:nvPr/>
        </p:nvSpPr>
        <p:spPr>
          <a:xfrm>
            <a:off x="671632" y="1347847"/>
            <a:ext cx="125069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y=141mm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-39ns &lt; Time_TOF1-Time_TOF2 &lt; -34ns"/>
          <p:cNvSpPr txBox="1"/>
          <p:nvPr>
            <p:ph type="subTitle" sz="quarter" idx="1"/>
          </p:nvPr>
        </p:nvSpPr>
        <p:spPr>
          <a:xfrm>
            <a:off x="348304" y="830084"/>
            <a:ext cx="11773422" cy="596571"/>
          </a:xfrm>
          <a:prstGeom prst="rect">
            <a:avLst/>
          </a:prstGeom>
        </p:spPr>
        <p:txBody>
          <a:bodyPr anchor="ctr"/>
          <a:lstStyle>
            <a:lvl1pPr marL="333375" indent="-333375" algn="l">
              <a:buSzPct val="145000"/>
              <a:buChar char="•"/>
              <a:defRPr sz="2000"/>
            </a:lvl1pPr>
          </a:lstStyle>
          <a:p>
            <a:pPr/>
            <a:r>
              <a:t>-39ns &lt; Time_TOF1-Time_TOF2 &lt; -34ns</a:t>
            </a:r>
          </a:p>
        </p:txBody>
      </p:sp>
      <p:sp>
        <p:nvSpPr>
          <p:cNvPr id="351" name="Equalized data for FEL1"/>
          <p:cNvSpPr txBox="1"/>
          <p:nvPr/>
        </p:nvSpPr>
        <p:spPr>
          <a:xfrm>
            <a:off x="1270000" y="304800"/>
            <a:ext cx="10464800" cy="59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b="0" sz="30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Equalized data for FEL1</a:t>
            </a:r>
          </a:p>
        </p:txBody>
      </p:sp>
      <p:sp>
        <p:nvSpPr>
          <p:cNvPr id="3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3" name="Line"/>
          <p:cNvSpPr/>
          <p:nvPr/>
        </p:nvSpPr>
        <p:spPr>
          <a:xfrm>
            <a:off x="6243740" y="5493820"/>
            <a:ext cx="13491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354" name="yscanfel1.pdf" descr="yscanfel1.pdf"/>
          <p:cNvPicPr>
            <a:picLocks noChangeAspect="1"/>
          </p:cNvPicPr>
          <p:nvPr/>
        </p:nvPicPr>
        <p:blipFill>
          <a:blip r:embed="rId2">
            <a:extLst/>
          </a:blip>
          <a:srcRect l="5768" t="7973" r="0" b="4962"/>
          <a:stretch>
            <a:fillRect/>
          </a:stretch>
        </p:blipFill>
        <p:spPr>
          <a:xfrm>
            <a:off x="383694" y="5848008"/>
            <a:ext cx="6117580" cy="340928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"/>
          <p:cNvSpPr/>
          <p:nvPr/>
        </p:nvSpPr>
        <p:spPr>
          <a:xfrm>
            <a:off x="3239928" y="5020428"/>
            <a:ext cx="1" cy="70546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60" name="Group"/>
          <p:cNvGrpSpPr/>
          <p:nvPr/>
        </p:nvGrpSpPr>
        <p:grpSpPr>
          <a:xfrm>
            <a:off x="-32951" y="1316961"/>
            <a:ext cx="6545759" cy="4115456"/>
            <a:chOff x="0" y="0"/>
            <a:chExt cx="6545757" cy="4115454"/>
          </a:xfrm>
        </p:grpSpPr>
        <p:pic>
          <p:nvPicPr>
            <p:cNvPr id="356" name="FEL1imediff.pdf" descr="FEL1imediff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63" y="0"/>
              <a:ext cx="6536895" cy="3942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Rectangle"/>
            <p:cNvSpPr/>
            <p:nvPr/>
          </p:nvSpPr>
          <p:spPr>
            <a:xfrm>
              <a:off x="2320827" y="1115717"/>
              <a:ext cx="1109502" cy="1147483"/>
            </a:xfrm>
            <a:prstGeom prst="rect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8" name="Time_TOF1-Time_FEL1 [ps]"/>
            <p:cNvSpPr txBox="1"/>
            <p:nvPr/>
          </p:nvSpPr>
          <p:spPr>
            <a:xfrm>
              <a:off x="3481299" y="3747409"/>
              <a:ext cx="3037303" cy="368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Time_TOF1-Time_FEL1 [ps]</a:t>
              </a:r>
            </a:p>
          </p:txBody>
        </p:sp>
        <p:sp>
          <p:nvSpPr>
            <p:cNvPr id="359" name="Pixel"/>
            <p:cNvSpPr txBox="1"/>
            <p:nvPr/>
          </p:nvSpPr>
          <p:spPr>
            <a:xfrm rot="16200000">
              <a:off x="-137061" y="421866"/>
              <a:ext cx="694530" cy="4204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</p:grpSp>
      <p:sp>
        <p:nvSpPr>
          <p:cNvPr id="361" name="Line"/>
          <p:cNvSpPr/>
          <p:nvPr/>
        </p:nvSpPr>
        <p:spPr>
          <a:xfrm flipV="1">
            <a:off x="9434733" y="1915373"/>
            <a:ext cx="1" cy="266522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2" name="Line"/>
          <p:cNvSpPr/>
          <p:nvPr/>
        </p:nvSpPr>
        <p:spPr>
          <a:xfrm flipV="1">
            <a:off x="10599250" y="1915373"/>
            <a:ext cx="1" cy="266522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67" name="Group"/>
          <p:cNvGrpSpPr/>
          <p:nvPr/>
        </p:nvGrpSpPr>
        <p:grpSpPr>
          <a:xfrm>
            <a:off x="6550607" y="1024178"/>
            <a:ext cx="6373652" cy="4215145"/>
            <a:chOff x="0" y="0"/>
            <a:chExt cx="6373650" cy="4215143"/>
          </a:xfrm>
        </p:grpSpPr>
        <p:pic>
          <p:nvPicPr>
            <p:cNvPr id="363" name="FEL1imediffZOOmed.pdf" descr="FEL1imediffZOOmed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16103"/>
              <a:ext cx="6373651" cy="3844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4" name="Time_TOF1-Time_FEL1 [ps]"/>
            <p:cNvSpPr txBox="1"/>
            <p:nvPr/>
          </p:nvSpPr>
          <p:spPr>
            <a:xfrm>
              <a:off x="3088597" y="3814161"/>
              <a:ext cx="3204869" cy="400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Time_TOF1-Time_FEL1 [ps]</a:t>
              </a:r>
            </a:p>
          </p:txBody>
        </p:sp>
        <p:sp>
          <p:nvSpPr>
            <p:cNvPr id="365" name="Pixel"/>
            <p:cNvSpPr txBox="1"/>
            <p:nvPr/>
          </p:nvSpPr>
          <p:spPr>
            <a:xfrm rot="16200000">
              <a:off x="-149327" y="784415"/>
              <a:ext cx="756686" cy="45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  <p:sp>
          <p:nvSpPr>
            <p:cNvPr id="366" name="Time Cut:  41ns &lt; Time_TOF1-Time_FEL1 &lt; 45ns"/>
            <p:cNvSpPr txBox="1"/>
            <p:nvPr/>
          </p:nvSpPr>
          <p:spPr>
            <a:xfrm>
              <a:off x="60695" y="-1"/>
              <a:ext cx="5953297" cy="4040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000"/>
              </a:pPr>
              <a:r>
                <a:rPr b="1"/>
                <a:t>Time Cut:</a:t>
              </a:r>
              <a:r>
                <a:t>  41ns &lt; Time_TOF1-Time_FEL1 &lt; 45ns</a:t>
              </a:r>
            </a:p>
          </p:txBody>
        </p:sp>
      </p:grpSp>
      <p:sp>
        <p:nvSpPr>
          <p:cNvPr id="368" name="Line"/>
          <p:cNvSpPr/>
          <p:nvPr/>
        </p:nvSpPr>
        <p:spPr>
          <a:xfrm>
            <a:off x="9705777" y="4849321"/>
            <a:ext cx="1" cy="70546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372" name="Group"/>
          <p:cNvGrpSpPr/>
          <p:nvPr/>
        </p:nvGrpSpPr>
        <p:grpSpPr>
          <a:xfrm>
            <a:off x="6565877" y="5848008"/>
            <a:ext cx="6373652" cy="3862761"/>
            <a:chOff x="93849" y="0"/>
            <a:chExt cx="6373650" cy="3862759"/>
          </a:xfrm>
        </p:grpSpPr>
        <p:pic>
          <p:nvPicPr>
            <p:cNvPr id="369" name="yscanfel1cut.pdf" descr="yscanfel1cut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579" t="7370" r="0" b="4931"/>
            <a:stretch>
              <a:fillRect/>
            </a:stretch>
          </p:blipFill>
          <p:spPr>
            <a:xfrm>
              <a:off x="382398" y="0"/>
              <a:ext cx="6085102" cy="3425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Y Position [mm]"/>
            <p:cNvSpPr txBox="1"/>
            <p:nvPr/>
          </p:nvSpPr>
          <p:spPr>
            <a:xfrm>
              <a:off x="4323000" y="3480053"/>
              <a:ext cx="1788989" cy="382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Y Position [mm]</a:t>
              </a:r>
            </a:p>
          </p:txBody>
        </p:sp>
        <p:sp>
          <p:nvSpPr>
            <p:cNvPr id="371" name="Pixel"/>
            <p:cNvSpPr txBox="1"/>
            <p:nvPr/>
          </p:nvSpPr>
          <p:spPr>
            <a:xfrm rot="16200000">
              <a:off x="-52633" y="146481"/>
              <a:ext cx="742270" cy="449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Pixel</a:t>
              </a:r>
            </a:p>
          </p:txBody>
        </p:sp>
      </p:grpSp>
      <p:grpSp>
        <p:nvGrpSpPr>
          <p:cNvPr id="375" name="Group"/>
          <p:cNvGrpSpPr/>
          <p:nvPr/>
        </p:nvGrpSpPr>
        <p:grpSpPr>
          <a:xfrm>
            <a:off x="26733" y="5848008"/>
            <a:ext cx="6426391" cy="3671456"/>
            <a:chOff x="0" y="0"/>
            <a:chExt cx="6426389" cy="3671455"/>
          </a:xfrm>
        </p:grpSpPr>
        <p:sp>
          <p:nvSpPr>
            <p:cNvPr id="373" name="Y Position [mm]"/>
            <p:cNvSpPr txBox="1"/>
            <p:nvPr/>
          </p:nvSpPr>
          <p:spPr>
            <a:xfrm>
              <a:off x="4631809" y="3313719"/>
              <a:ext cx="1794581" cy="3577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/>
              </a:lvl1pPr>
            </a:lstStyle>
            <a:p>
              <a:pPr/>
              <a:r>
                <a:t>Y Position [mm]</a:t>
              </a:r>
            </a:p>
          </p:txBody>
        </p:sp>
        <p:sp>
          <p:nvSpPr>
            <p:cNvPr id="374" name="Pixel"/>
            <p:cNvSpPr txBox="1"/>
            <p:nvPr/>
          </p:nvSpPr>
          <p:spPr>
            <a:xfrm rot="16200000">
              <a:off x="-121564" y="121563"/>
              <a:ext cx="693838" cy="450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000"/>
              </a:lvl1pPr>
            </a:lstStyle>
            <a:p>
              <a:pPr/>
              <a:r>
                <a:t>Pixel</a:t>
              </a:r>
            </a:p>
          </p:txBody>
        </p:sp>
      </p:grpSp>
      <p:sp>
        <p:nvSpPr>
          <p:cNvPr id="376" name="Line"/>
          <p:cNvSpPr/>
          <p:nvPr/>
        </p:nvSpPr>
        <p:spPr>
          <a:xfrm flipV="1">
            <a:off x="8924593" y="1604387"/>
            <a:ext cx="1" cy="3054727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7" name="Line"/>
          <p:cNvSpPr/>
          <p:nvPr/>
        </p:nvSpPr>
        <p:spPr>
          <a:xfrm flipV="1">
            <a:off x="10248840" y="1604387"/>
            <a:ext cx="1" cy="3054727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8" name="y=226mm"/>
          <p:cNvSpPr txBox="1"/>
          <p:nvPr/>
        </p:nvSpPr>
        <p:spPr>
          <a:xfrm>
            <a:off x="671632" y="1347847"/>
            <a:ext cx="1250697" cy="39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000"/>
            </a:lvl1pPr>
          </a:lstStyle>
          <a:p>
            <a:pPr/>
            <a:r>
              <a:t>y=226mm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Trigger selection"/>
          <p:cNvSpPr txBox="1"/>
          <p:nvPr>
            <p:ph type="ctrTitle"/>
          </p:nvPr>
        </p:nvSpPr>
        <p:spPr>
          <a:xfrm>
            <a:off x="1270000" y="132829"/>
            <a:ext cx="10464800" cy="62620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Trigger selection </a:t>
            </a:r>
          </a:p>
        </p:txBody>
      </p:sp>
      <p:sp>
        <p:nvSpPr>
          <p:cNvPr id="381" name="pion: -38ns &lt; Time_TOF1 - Time_TOF2 &lt; -34ns…"/>
          <p:cNvSpPr txBox="1"/>
          <p:nvPr/>
        </p:nvSpPr>
        <p:spPr>
          <a:xfrm>
            <a:off x="2506398" y="7771556"/>
            <a:ext cx="7992004" cy="1823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333375" indent="-333375" algn="just">
              <a:lnSpc>
                <a:spcPct val="150000"/>
              </a:lnSpc>
              <a:buSzPct val="145000"/>
              <a:buChar char="•"/>
              <a:defRPr b="0"/>
            </a:pPr>
            <a:r>
              <a:t>pion: -38ns &lt; Time_TOF1 - Time_TOF2 &lt; -34ns</a:t>
            </a:r>
          </a:p>
          <a:p>
            <a:pPr marL="333375" indent="-333375" algn="just">
              <a:lnSpc>
                <a:spcPct val="150000"/>
              </a:lnSpc>
              <a:buSzPct val="145000"/>
              <a:buChar char="•"/>
              <a:defRPr b="0"/>
            </a:pPr>
            <a:r>
              <a:t>proton: -41ns &lt; Time_TOF1 - Time_TOF2 &lt; -38ns</a:t>
            </a:r>
          </a:p>
          <a:p>
            <a:pPr marL="333375" indent="-333375" algn="just">
              <a:lnSpc>
                <a:spcPct val="150000"/>
              </a:lnSpc>
              <a:buSzPct val="145000"/>
              <a:buChar char="•"/>
              <a:defRPr b="0"/>
            </a:pPr>
            <a:r>
              <a:t>p = 4GeV/c</a:t>
            </a:r>
          </a:p>
        </p:txBody>
      </p:sp>
      <p:sp>
        <p:nvSpPr>
          <p:cNvPr id="3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3" name="TOF1TOF2_4GeV.pdf" descr="TOF1TOF2_4GeV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829" y="2442294"/>
            <a:ext cx="8623142" cy="517084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proton"/>
          <p:cNvSpPr txBox="1"/>
          <p:nvPr/>
        </p:nvSpPr>
        <p:spPr>
          <a:xfrm>
            <a:off x="3877138" y="5216959"/>
            <a:ext cx="107411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proton</a:t>
            </a:r>
          </a:p>
        </p:txBody>
      </p:sp>
      <p:sp>
        <p:nvSpPr>
          <p:cNvPr id="385" name="pion"/>
          <p:cNvSpPr txBox="1"/>
          <p:nvPr/>
        </p:nvSpPr>
        <p:spPr>
          <a:xfrm>
            <a:off x="7864631" y="4646270"/>
            <a:ext cx="74615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pion</a:t>
            </a:r>
          </a:p>
        </p:txBody>
      </p:sp>
      <p:sp>
        <p:nvSpPr>
          <p:cNvPr id="386" name="Line"/>
          <p:cNvSpPr/>
          <p:nvPr/>
        </p:nvSpPr>
        <p:spPr>
          <a:xfrm flipV="1">
            <a:off x="5944140" y="3245804"/>
            <a:ext cx="1" cy="3981419"/>
          </a:xfrm>
          <a:prstGeom prst="line">
            <a:avLst/>
          </a:prstGeom>
          <a:ln w="38100" cap="rnd">
            <a:solidFill>
              <a:srgbClr val="FF26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402" name="Group"/>
          <p:cNvGrpSpPr/>
          <p:nvPr/>
        </p:nvGrpSpPr>
        <p:grpSpPr>
          <a:xfrm>
            <a:off x="812800" y="1052843"/>
            <a:ext cx="10778067" cy="1095640"/>
            <a:chOff x="0" y="0"/>
            <a:chExt cx="10778066" cy="1095639"/>
          </a:xfrm>
        </p:grpSpPr>
        <p:grpSp>
          <p:nvGrpSpPr>
            <p:cNvPr id="399" name="Group"/>
            <p:cNvGrpSpPr/>
            <p:nvPr/>
          </p:nvGrpSpPr>
          <p:grpSpPr>
            <a:xfrm>
              <a:off x="0" y="0"/>
              <a:ext cx="10778067" cy="1095640"/>
              <a:chOff x="0" y="0"/>
              <a:chExt cx="10778066" cy="1095639"/>
            </a:xfrm>
          </p:grpSpPr>
          <p:grpSp>
            <p:nvGrpSpPr>
              <p:cNvPr id="389" name="Group"/>
              <p:cNvGrpSpPr/>
              <p:nvPr/>
            </p:nvGrpSpPr>
            <p:grpSpPr>
              <a:xfrm>
                <a:off x="0" y="0"/>
                <a:ext cx="1016000" cy="1095640"/>
                <a:chOff x="0" y="0"/>
                <a:chExt cx="1016000" cy="1095639"/>
              </a:xfrm>
            </p:grpSpPr>
            <p:sp>
              <p:nvSpPr>
                <p:cNvPr id="387" name="Shape"/>
                <p:cNvSpPr/>
                <p:nvPr/>
              </p:nvSpPr>
              <p:spPr>
                <a:xfrm>
                  <a:off x="0" y="0"/>
                  <a:ext cx="1016000" cy="1095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80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88" name="TOF1"/>
                <p:cNvSpPr txBox="1"/>
                <p:nvPr/>
              </p:nvSpPr>
              <p:spPr>
                <a:xfrm>
                  <a:off x="64058" y="317290"/>
                  <a:ext cx="887884" cy="4610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/>
                  <a:r>
                    <a:t>TOF1</a:t>
                  </a:r>
                </a:p>
              </p:txBody>
            </p:sp>
          </p:grpSp>
          <p:grpSp>
            <p:nvGrpSpPr>
              <p:cNvPr id="392" name="Group"/>
              <p:cNvGrpSpPr/>
              <p:nvPr/>
            </p:nvGrpSpPr>
            <p:grpSpPr>
              <a:xfrm>
                <a:off x="9762066" y="0"/>
                <a:ext cx="1016001" cy="1095640"/>
                <a:chOff x="0" y="0"/>
                <a:chExt cx="1016000" cy="1095639"/>
              </a:xfrm>
            </p:grpSpPr>
            <p:sp>
              <p:nvSpPr>
                <p:cNvPr id="390" name="Shape"/>
                <p:cNvSpPr/>
                <p:nvPr/>
              </p:nvSpPr>
              <p:spPr>
                <a:xfrm>
                  <a:off x="0" y="0"/>
                  <a:ext cx="1016000" cy="1095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10800"/>
                      </a:moveTo>
                      <a:lnTo>
                        <a:pt x="10800" y="21600"/>
                      </a:lnTo>
                      <a:lnTo>
                        <a:pt x="21600" y="108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8000"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391" name="TOF2"/>
                <p:cNvSpPr txBox="1"/>
                <p:nvPr/>
              </p:nvSpPr>
              <p:spPr>
                <a:xfrm>
                  <a:off x="64058" y="317290"/>
                  <a:ext cx="887884" cy="4610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/>
                  <a:r>
                    <a:t>TOF2</a:t>
                  </a:r>
                </a:p>
              </p:txBody>
            </p:sp>
          </p:grpSp>
          <p:sp>
            <p:nvSpPr>
              <p:cNvPr id="393" name="Line"/>
              <p:cNvSpPr/>
              <p:nvPr/>
            </p:nvSpPr>
            <p:spPr>
              <a:xfrm>
                <a:off x="1126291" y="547819"/>
                <a:ext cx="852548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394" name="EDD"/>
              <p:cNvSpPr/>
              <p:nvPr/>
            </p:nvSpPr>
            <p:spPr>
              <a:xfrm>
                <a:off x="4343400" y="2645"/>
                <a:ext cx="795933" cy="109034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pPr/>
                <a:r>
                  <a:t>EDD</a:t>
                </a:r>
              </a:p>
            </p:txBody>
          </p:sp>
          <p:grpSp>
            <p:nvGrpSpPr>
              <p:cNvPr id="398" name="Group"/>
              <p:cNvGrpSpPr/>
              <p:nvPr/>
            </p:nvGrpSpPr>
            <p:grpSpPr>
              <a:xfrm>
                <a:off x="5511832" y="4692"/>
                <a:ext cx="1710268" cy="1086255"/>
                <a:chOff x="0" y="0"/>
                <a:chExt cx="1710266" cy="1086253"/>
              </a:xfrm>
            </p:grpSpPr>
            <p:sp>
              <p:nvSpPr>
                <p:cNvPr id="395" name="CBX"/>
                <p:cNvSpPr/>
                <p:nvPr/>
              </p:nvSpPr>
              <p:spPr>
                <a:xfrm>
                  <a:off x="0" y="0"/>
                  <a:ext cx="922867" cy="106031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lvl1pPr>
                </a:lstStyle>
                <a:p>
                  <a:pPr/>
                  <a:r>
                    <a:t>CBX</a:t>
                  </a:r>
                </a:p>
              </p:txBody>
            </p:sp>
            <p:sp>
              <p:nvSpPr>
                <p:cNvPr id="396" name="CBY"/>
                <p:cNvSpPr/>
                <p:nvPr/>
              </p:nvSpPr>
              <p:spPr>
                <a:xfrm>
                  <a:off x="787400" y="0"/>
                  <a:ext cx="922867" cy="1060318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lvl1pPr>
                </a:lstStyle>
                <a:p>
                  <a:pPr/>
                  <a:r>
                    <a:t>CBY</a:t>
                  </a:r>
                </a:p>
              </p:txBody>
            </p:sp>
            <p:sp>
              <p:nvSpPr>
                <p:cNvPr id="397" name="SiPM"/>
                <p:cNvSpPr txBox="1"/>
                <p:nvPr/>
              </p:nvSpPr>
              <p:spPr>
                <a:xfrm>
                  <a:off x="411379" y="625195"/>
                  <a:ext cx="870509" cy="4610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>
                      <a:solidFill>
                        <a:srgbClr val="0433FF"/>
                      </a:solidFill>
                    </a:defRPr>
                  </a:lvl1pPr>
                </a:lstStyle>
                <a:p>
                  <a:pPr/>
                  <a:r>
                    <a:t>SiPM</a:t>
                  </a:r>
                </a:p>
              </p:txBody>
            </p:sp>
          </p:grpSp>
        </p:grpSp>
        <p:sp>
          <p:nvSpPr>
            <p:cNvPr id="400" name="Line"/>
            <p:cNvSpPr/>
            <p:nvPr/>
          </p:nvSpPr>
          <p:spPr>
            <a:xfrm>
              <a:off x="1481631" y="547819"/>
              <a:ext cx="188646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01" name="Line"/>
            <p:cNvSpPr/>
            <p:nvPr/>
          </p:nvSpPr>
          <p:spPr>
            <a:xfrm>
              <a:off x="7306611" y="547819"/>
              <a:ext cx="126570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reliminary results of angle scan for pion"/>
          <p:cNvSpPr txBox="1"/>
          <p:nvPr>
            <p:ph type="subTitle" sz="quarter" idx="1"/>
          </p:nvPr>
        </p:nvSpPr>
        <p:spPr>
          <a:xfrm>
            <a:off x="1270000" y="170022"/>
            <a:ext cx="10464800" cy="579637"/>
          </a:xfrm>
          <a:prstGeom prst="rect">
            <a:avLst/>
          </a:prstGeom>
        </p:spPr>
        <p:txBody>
          <a:bodyPr/>
          <a:lstStyle>
            <a:lvl1pPr>
              <a:defRPr b="1" sz="3000"/>
            </a:lvl1pPr>
          </a:lstStyle>
          <a:p>
            <a:pPr/>
            <a:r>
              <a:t>Preliminary results of angle scan for pion</a:t>
            </a:r>
          </a:p>
        </p:txBody>
      </p:sp>
      <p:sp>
        <p:nvSpPr>
          <p:cNvPr id="4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6" name="anglepionfel2wcut.pdf" descr="anglepionfel2wcut.pdf"/>
          <p:cNvPicPr>
            <a:picLocks noChangeAspect="1"/>
          </p:cNvPicPr>
          <p:nvPr/>
        </p:nvPicPr>
        <p:blipFill>
          <a:blip r:embed="rId2">
            <a:extLst/>
          </a:blip>
          <a:srcRect l="0" t="7168" r="0" b="0"/>
          <a:stretch>
            <a:fillRect/>
          </a:stretch>
        </p:blipFill>
        <p:spPr>
          <a:xfrm>
            <a:off x="6504608" y="5832188"/>
            <a:ext cx="6543392" cy="366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anglepionfel2.pdf" descr="anglepionfel2.pdf"/>
          <p:cNvPicPr>
            <a:picLocks noChangeAspect="1"/>
          </p:cNvPicPr>
          <p:nvPr/>
        </p:nvPicPr>
        <p:blipFill>
          <a:blip r:embed="rId3">
            <a:extLst/>
          </a:blip>
          <a:srcRect l="0" t="7077" r="0" b="1668"/>
          <a:stretch>
            <a:fillRect/>
          </a:stretch>
        </p:blipFill>
        <p:spPr>
          <a:xfrm>
            <a:off x="-135597" y="5832188"/>
            <a:ext cx="6656551" cy="366388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Line"/>
          <p:cNvSpPr/>
          <p:nvPr/>
        </p:nvSpPr>
        <p:spPr>
          <a:xfrm>
            <a:off x="6016063" y="8016548"/>
            <a:ext cx="8191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409" name="anglepionfel1.pdf" descr="anglepionfel1.pdf"/>
          <p:cNvPicPr>
            <a:picLocks noChangeAspect="1"/>
          </p:cNvPicPr>
          <p:nvPr/>
        </p:nvPicPr>
        <p:blipFill>
          <a:blip r:embed="rId4">
            <a:extLst/>
          </a:blip>
          <a:srcRect l="0" t="8357" r="4742" b="3704"/>
          <a:stretch>
            <a:fillRect/>
          </a:stretch>
        </p:blipFill>
        <p:spPr>
          <a:xfrm>
            <a:off x="-31373" y="1528548"/>
            <a:ext cx="6307779" cy="3512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anglepionfel1wcut.pdf" descr="anglepionfel1wcut.pdf"/>
          <p:cNvPicPr>
            <a:picLocks noChangeAspect="1"/>
          </p:cNvPicPr>
          <p:nvPr/>
        </p:nvPicPr>
        <p:blipFill>
          <a:blip r:embed="rId5">
            <a:extLst/>
          </a:blip>
          <a:srcRect l="3165" t="7921" r="0" b="1578"/>
          <a:stretch>
            <a:fillRect/>
          </a:stretch>
        </p:blipFill>
        <p:spPr>
          <a:xfrm>
            <a:off x="6709830" y="1573496"/>
            <a:ext cx="6430377" cy="3624894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>
            <a:off x="6016063" y="3820350"/>
            <a:ext cx="81916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2" name="FEL1"/>
          <p:cNvSpPr txBox="1"/>
          <p:nvPr/>
        </p:nvSpPr>
        <p:spPr>
          <a:xfrm>
            <a:off x="2779500" y="1112306"/>
            <a:ext cx="826195" cy="46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FEL1</a:t>
            </a:r>
          </a:p>
        </p:txBody>
      </p:sp>
      <p:sp>
        <p:nvSpPr>
          <p:cNvPr id="413" name="FEL1"/>
          <p:cNvSpPr txBox="1"/>
          <p:nvPr/>
        </p:nvSpPr>
        <p:spPr>
          <a:xfrm>
            <a:off x="9289874" y="1244164"/>
            <a:ext cx="826195" cy="46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FEL1</a:t>
            </a:r>
          </a:p>
        </p:txBody>
      </p:sp>
      <p:sp>
        <p:nvSpPr>
          <p:cNvPr id="414" name="FEL 2"/>
          <p:cNvSpPr txBox="1"/>
          <p:nvPr/>
        </p:nvSpPr>
        <p:spPr>
          <a:xfrm>
            <a:off x="2463943" y="5480200"/>
            <a:ext cx="912153" cy="46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FEL 2</a:t>
            </a:r>
          </a:p>
        </p:txBody>
      </p:sp>
      <p:sp>
        <p:nvSpPr>
          <p:cNvPr id="415" name="FEL 2"/>
          <p:cNvSpPr txBox="1"/>
          <p:nvPr/>
        </p:nvSpPr>
        <p:spPr>
          <a:xfrm>
            <a:off x="6397843" y="5573102"/>
            <a:ext cx="1057810" cy="45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000"/>
            </a:lvl1pPr>
          </a:lstStyle>
          <a:p>
            <a:pPr/>
            <a:r>
              <a:t>FEL 2</a:t>
            </a:r>
          </a:p>
        </p:txBody>
      </p:sp>
      <p:sp>
        <p:nvSpPr>
          <p:cNvPr id="416" name="Time Cut:  41ns &lt; Time_TOF1-Time_FEL1 &lt; 45ns"/>
          <p:cNvSpPr txBox="1"/>
          <p:nvPr/>
        </p:nvSpPr>
        <p:spPr>
          <a:xfrm>
            <a:off x="6601851" y="969314"/>
            <a:ext cx="6202241" cy="40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000"/>
            </a:pPr>
            <a:r>
              <a:rPr b="1"/>
              <a:t>Time Cut:</a:t>
            </a:r>
            <a:r>
              <a:t>  41ns &lt; Time_TOF1-Time_FEL1 &lt; 45ns</a:t>
            </a:r>
          </a:p>
        </p:txBody>
      </p:sp>
      <p:sp>
        <p:nvSpPr>
          <p:cNvPr id="417" name="-38ns &lt; Time_TOF1-Time_TOF2 &lt; -34ns"/>
          <p:cNvSpPr txBox="1"/>
          <p:nvPr/>
        </p:nvSpPr>
        <p:spPr>
          <a:xfrm>
            <a:off x="278898" y="602377"/>
            <a:ext cx="11773422" cy="596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333375" indent="-333375" algn="l">
              <a:buSzPct val="145000"/>
              <a:buChar char="•"/>
              <a:defRPr b="0" sz="2000"/>
            </a:lvl1pPr>
          </a:lstStyle>
          <a:p>
            <a:pPr/>
            <a:r>
              <a:t>-38ns &lt; Time_TOF1-Time_TOF2 &lt; -34ns</a:t>
            </a:r>
          </a:p>
        </p:txBody>
      </p:sp>
      <p:sp>
        <p:nvSpPr>
          <p:cNvPr id="418" name="Time Cut:  41ns &lt; Time_TOF1-Time_FEL2 &lt; 45ns"/>
          <p:cNvSpPr txBox="1"/>
          <p:nvPr/>
        </p:nvSpPr>
        <p:spPr>
          <a:xfrm>
            <a:off x="7067936" y="5398664"/>
            <a:ext cx="5969020" cy="40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000"/>
            </a:pPr>
            <a:r>
              <a:rPr b="1"/>
              <a:t>Time Cut:</a:t>
            </a:r>
            <a:r>
              <a:t>  41ns &lt; Time_TOF1-Time_FEL2 &lt; 45ns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1" name="Preliminary results of angle scan for pion"/>
          <p:cNvSpPr txBox="1"/>
          <p:nvPr>
            <p:ph type="body" sz="quarter" idx="4294967295"/>
          </p:nvPr>
        </p:nvSpPr>
        <p:spPr>
          <a:xfrm>
            <a:off x="1270000" y="170022"/>
            <a:ext cx="10464800" cy="57963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3000"/>
            </a:lvl1pPr>
          </a:lstStyle>
          <a:p>
            <a:pPr/>
            <a:r>
              <a:t>Preliminary results of angle scan for pion</a:t>
            </a:r>
          </a:p>
        </p:txBody>
      </p:sp>
      <p:pic>
        <p:nvPicPr>
          <p:cNvPr id="422" name="anglepionfel3wcut.pdf" descr="anglepionfel3wcut.pdf"/>
          <p:cNvPicPr>
            <a:picLocks noChangeAspect="1"/>
          </p:cNvPicPr>
          <p:nvPr/>
        </p:nvPicPr>
        <p:blipFill>
          <a:blip r:embed="rId2">
            <a:extLst/>
          </a:blip>
          <a:srcRect l="0" t="6870" r="0" b="0"/>
          <a:stretch>
            <a:fillRect/>
          </a:stretch>
        </p:blipFill>
        <p:spPr>
          <a:xfrm>
            <a:off x="6362672" y="3265095"/>
            <a:ext cx="6789750" cy="381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anglepionfel3.pdf" descr="anglepionfel3.pdf"/>
          <p:cNvPicPr>
            <a:picLocks noChangeAspect="1"/>
          </p:cNvPicPr>
          <p:nvPr/>
        </p:nvPicPr>
        <p:blipFill>
          <a:blip r:embed="rId3">
            <a:extLst/>
          </a:blip>
          <a:srcRect l="0" t="7358" r="0" b="0"/>
          <a:stretch>
            <a:fillRect/>
          </a:stretch>
        </p:blipFill>
        <p:spPr>
          <a:xfrm>
            <a:off x="-176949" y="3295655"/>
            <a:ext cx="6716033" cy="3752845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FEL 3"/>
          <p:cNvSpPr txBox="1"/>
          <p:nvPr/>
        </p:nvSpPr>
        <p:spPr>
          <a:xfrm>
            <a:off x="2406122" y="2939421"/>
            <a:ext cx="89916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FEL 3</a:t>
            </a:r>
          </a:p>
        </p:txBody>
      </p:sp>
      <p:sp>
        <p:nvSpPr>
          <p:cNvPr id="425" name="FEL 3"/>
          <p:cNvSpPr txBox="1"/>
          <p:nvPr/>
        </p:nvSpPr>
        <p:spPr>
          <a:xfrm>
            <a:off x="9307961" y="2939421"/>
            <a:ext cx="89916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pPr/>
            <a:r>
              <a:t>FEL 3</a:t>
            </a:r>
          </a:p>
        </p:txBody>
      </p:sp>
      <p:sp>
        <p:nvSpPr>
          <p:cNvPr id="426" name="Time Cut:  41ns &lt; Time_TOF1-Time_FEL3 &lt; 45ns"/>
          <p:cNvSpPr txBox="1"/>
          <p:nvPr/>
        </p:nvSpPr>
        <p:spPr>
          <a:xfrm>
            <a:off x="6462740" y="2113582"/>
            <a:ext cx="6173780" cy="404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0" sz="2000"/>
            </a:pPr>
            <a:r>
              <a:rPr b="1"/>
              <a:t>Time Cut:</a:t>
            </a:r>
            <a:r>
              <a:t>  41ns &lt; Time_TOF1-Time_FEL3 &lt; 45ns</a:t>
            </a:r>
          </a:p>
        </p:txBody>
      </p:sp>
      <p:sp>
        <p:nvSpPr>
          <p:cNvPr id="427" name="-38ns &lt; Time_TOF1-Time_TOF2 &lt; -34ns"/>
          <p:cNvSpPr txBox="1"/>
          <p:nvPr/>
        </p:nvSpPr>
        <p:spPr>
          <a:xfrm>
            <a:off x="383007" y="769571"/>
            <a:ext cx="11773421" cy="59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333375" indent="-333375" algn="l">
              <a:buSzPct val="145000"/>
              <a:buChar char="•"/>
              <a:defRPr b="0" sz="2000"/>
            </a:lvl1pPr>
          </a:lstStyle>
          <a:p>
            <a:pPr/>
            <a:r>
              <a:t>-38ns &lt; Time_TOF1-Time_TOF2 &lt; -34ns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Channel 53 peak behavior during the days"/>
          <p:cNvSpPr txBox="1"/>
          <p:nvPr>
            <p:ph type="ctrTitle"/>
          </p:nvPr>
        </p:nvSpPr>
        <p:spPr>
          <a:xfrm>
            <a:off x="1457698" y="247690"/>
            <a:ext cx="10464801" cy="615718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Channel 53 peak behavior during the days </a:t>
            </a:r>
          </a:p>
        </p:txBody>
      </p:sp>
      <p:sp>
        <p:nvSpPr>
          <p:cNvPr id="430" name="Body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43" name="Group"/>
          <p:cNvGrpSpPr/>
          <p:nvPr/>
        </p:nvGrpSpPr>
        <p:grpSpPr>
          <a:xfrm>
            <a:off x="-1" y="1392079"/>
            <a:ext cx="13004801" cy="7375650"/>
            <a:chOff x="0" y="0"/>
            <a:chExt cx="13004800" cy="7375649"/>
          </a:xfrm>
        </p:grpSpPr>
        <p:sp>
          <p:nvSpPr>
            <p:cNvPr id="432" name="Y Scan"/>
            <p:cNvSpPr txBox="1"/>
            <p:nvPr/>
          </p:nvSpPr>
          <p:spPr>
            <a:xfrm>
              <a:off x="6261760" y="81218"/>
              <a:ext cx="1090880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>
                  <a:solidFill>
                    <a:srgbClr val="FF2600"/>
                  </a:solidFill>
                </a:defRPr>
              </a:lvl1pPr>
            </a:lstStyle>
            <a:p>
              <a:pPr/>
              <a:r>
                <a:t>Y Scan</a:t>
              </a:r>
            </a:p>
          </p:txBody>
        </p:sp>
        <p:pic>
          <p:nvPicPr>
            <p:cNvPr id="433" name="Channel52PEAK_FiteddBluePositionsOverAugust.png" descr="Channel52PEAK_FiteddBluePositionsOverAugus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837699"/>
              <a:ext cx="13004800" cy="6523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Rectangle"/>
            <p:cNvSpPr/>
            <p:nvPr/>
          </p:nvSpPr>
          <p:spPr>
            <a:xfrm>
              <a:off x="6466130" y="2664136"/>
              <a:ext cx="1899430" cy="2632368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5" name="Days in August"/>
            <p:cNvSpPr txBox="1"/>
            <p:nvPr/>
          </p:nvSpPr>
          <p:spPr>
            <a:xfrm>
              <a:off x="9589075" y="6914590"/>
              <a:ext cx="2293316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Days in August</a:t>
              </a:r>
            </a:p>
          </p:txBody>
        </p:sp>
        <p:sp>
          <p:nvSpPr>
            <p:cNvPr id="436" name="[ps]"/>
            <p:cNvSpPr txBox="1"/>
            <p:nvPr/>
          </p:nvSpPr>
          <p:spPr>
            <a:xfrm>
              <a:off x="1980505" y="1056198"/>
              <a:ext cx="441656" cy="3245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600"/>
              </a:lvl1pPr>
            </a:lstStyle>
            <a:p>
              <a:pPr/>
              <a:r>
                <a:t>[ps]</a:t>
              </a:r>
            </a:p>
          </p:txBody>
        </p:sp>
        <p:sp>
          <p:nvSpPr>
            <p:cNvPr id="437" name="Line"/>
            <p:cNvSpPr/>
            <p:nvPr/>
          </p:nvSpPr>
          <p:spPr>
            <a:xfrm>
              <a:off x="7335829" y="675462"/>
              <a:ext cx="360372" cy="2227859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8" name="Line"/>
            <p:cNvSpPr/>
            <p:nvPr/>
          </p:nvSpPr>
          <p:spPr>
            <a:xfrm>
              <a:off x="4704109" y="2695972"/>
              <a:ext cx="2024894" cy="2024893"/>
            </a:xfrm>
            <a:prstGeom prst="line">
              <a:avLst/>
            </a:prstGeom>
            <a:noFill/>
            <a:ln w="25400" cap="flat">
              <a:solidFill>
                <a:srgbClr val="FF40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39" name="Angle Scan"/>
            <p:cNvSpPr txBox="1"/>
            <p:nvPr/>
          </p:nvSpPr>
          <p:spPr>
            <a:xfrm>
              <a:off x="3337966" y="2245970"/>
              <a:ext cx="1756868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40FF"/>
                  </a:solidFill>
                </a:defRPr>
              </a:lvl1pPr>
            </a:lstStyle>
            <a:p>
              <a:pPr/>
              <a:r>
                <a:t>Angle Scan</a:t>
              </a:r>
            </a:p>
          </p:txBody>
        </p:sp>
        <p:sp>
          <p:nvSpPr>
            <p:cNvPr id="440" name="Square"/>
            <p:cNvSpPr/>
            <p:nvPr/>
          </p:nvSpPr>
          <p:spPr>
            <a:xfrm>
              <a:off x="8331200" y="0"/>
              <a:ext cx="1270000" cy="1270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41" name="Blue dots: Gaus Fit"/>
            <p:cNvSpPr txBox="1"/>
            <p:nvPr/>
          </p:nvSpPr>
          <p:spPr>
            <a:xfrm>
              <a:off x="8980540" y="1619874"/>
              <a:ext cx="1946759" cy="337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0433FF"/>
                  </a:solidFill>
                </a:defRPr>
              </a:lvl1pPr>
            </a:lstStyle>
            <a:p>
              <a:pPr/>
              <a:r>
                <a:t>Blue dots: Gaus Fit</a:t>
              </a:r>
            </a:p>
          </p:txBody>
        </p:sp>
        <p:sp>
          <p:nvSpPr>
            <p:cNvPr id="442" name="Red dots: Data"/>
            <p:cNvSpPr txBox="1"/>
            <p:nvPr/>
          </p:nvSpPr>
          <p:spPr>
            <a:xfrm>
              <a:off x="8998320" y="1986184"/>
              <a:ext cx="1555599" cy="337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600">
                  <a:solidFill>
                    <a:srgbClr val="FF2600"/>
                  </a:solidFill>
                </a:defRPr>
              </a:lvl1pPr>
            </a:lstStyle>
            <a:p>
              <a:pPr/>
              <a:r>
                <a:t>Red dots: Data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stbeam 2018"/>
          <p:cNvSpPr txBox="1"/>
          <p:nvPr>
            <p:ph type="subTitle" sz="quarter" idx="1"/>
          </p:nvPr>
        </p:nvSpPr>
        <p:spPr>
          <a:xfrm>
            <a:off x="1270000" y="300566"/>
            <a:ext cx="10464800" cy="11303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b="1" sz="3000"/>
            </a:lvl1pPr>
          </a:lstStyle>
          <a:p>
            <a:pPr/>
            <a:r>
              <a:t>Testbeam 2018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58" name="Group"/>
          <p:cNvGrpSpPr/>
          <p:nvPr/>
        </p:nvGrpSpPr>
        <p:grpSpPr>
          <a:xfrm>
            <a:off x="815296" y="1366911"/>
            <a:ext cx="11374209" cy="7358237"/>
            <a:chOff x="0" y="1171311"/>
            <a:chExt cx="11374208" cy="7358235"/>
          </a:xfrm>
        </p:grpSpPr>
        <p:grpSp>
          <p:nvGrpSpPr>
            <p:cNvPr id="155" name="Group"/>
            <p:cNvGrpSpPr/>
            <p:nvPr/>
          </p:nvGrpSpPr>
          <p:grpSpPr>
            <a:xfrm>
              <a:off x="0" y="1171311"/>
              <a:ext cx="11374209" cy="7356718"/>
              <a:chOff x="0" y="1171311"/>
              <a:chExt cx="11374208" cy="7356716"/>
            </a:xfrm>
          </p:grpSpPr>
          <p:grpSp>
            <p:nvGrpSpPr>
              <p:cNvPr id="153" name="Group"/>
              <p:cNvGrpSpPr/>
              <p:nvPr/>
            </p:nvGrpSpPr>
            <p:grpSpPr>
              <a:xfrm>
                <a:off x="3506" y="1171311"/>
                <a:ext cx="11370703" cy="7356718"/>
                <a:chOff x="0" y="1171311"/>
                <a:chExt cx="11370702" cy="7356716"/>
              </a:xfrm>
            </p:grpSpPr>
            <p:pic>
              <p:nvPicPr>
                <p:cNvPr id="139" name="d4d449d4-b29b-4030-b75b-2923e0fb3309.jpg" descr="d4d449d4-b29b-4030-b75b-2923e0fb3309.jpg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8105" t="0" r="3449" b="23702"/>
                <a:stretch>
                  <a:fillRect/>
                </a:stretch>
              </p:blipFill>
              <p:spPr>
                <a:xfrm>
                  <a:off x="0" y="1171311"/>
                  <a:ext cx="11370703" cy="735671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0" name="Line" descr="Line"/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 rot="16200000">
                  <a:off x="5756018" y="4799023"/>
                  <a:ext cx="1450709" cy="405592"/>
                </a:xfrm>
                <a:prstGeom prst="rect">
                  <a:avLst/>
                </a:prstGeom>
                <a:effectLst/>
              </p:spPr>
            </p:pic>
            <p:sp>
              <p:nvSpPr>
                <p:cNvPr id="142" name="Move in Y Direction"/>
                <p:cNvSpPr txBox="1"/>
                <p:nvPr/>
              </p:nvSpPr>
              <p:spPr>
                <a:xfrm>
                  <a:off x="5221545" y="3713619"/>
                  <a:ext cx="3131335" cy="4897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Move in Y Direction</a:t>
                  </a:r>
                </a:p>
              </p:txBody>
            </p:sp>
            <p:sp>
              <p:nvSpPr>
                <p:cNvPr id="143" name="TOF1"/>
                <p:cNvSpPr txBox="1"/>
                <p:nvPr/>
              </p:nvSpPr>
              <p:spPr>
                <a:xfrm>
                  <a:off x="9291935" y="4535029"/>
                  <a:ext cx="943189" cy="4897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TOF1</a:t>
                  </a:r>
                </a:p>
              </p:txBody>
            </p:sp>
            <p:sp>
              <p:nvSpPr>
                <p:cNvPr id="144" name="TOF2"/>
                <p:cNvSpPr txBox="1"/>
                <p:nvPr/>
              </p:nvSpPr>
              <p:spPr>
                <a:xfrm>
                  <a:off x="2825211" y="2458948"/>
                  <a:ext cx="943189" cy="4897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TOF2</a:t>
                  </a:r>
                </a:p>
              </p:txBody>
            </p:sp>
            <p:sp>
              <p:nvSpPr>
                <p:cNvPr id="145" name="SiPM Boxes"/>
                <p:cNvSpPr txBox="1"/>
                <p:nvPr/>
              </p:nvSpPr>
              <p:spPr>
                <a:xfrm>
                  <a:off x="3901691" y="3095610"/>
                  <a:ext cx="1974124" cy="48977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SiPM Boxes</a:t>
                  </a:r>
                </a:p>
              </p:txBody>
            </p:sp>
            <p:sp>
              <p:nvSpPr>
                <p:cNvPr id="146" name="Line"/>
                <p:cNvSpPr/>
                <p:nvPr/>
              </p:nvSpPr>
              <p:spPr>
                <a:xfrm>
                  <a:off x="4979238" y="3544236"/>
                  <a:ext cx="1" cy="1691973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grpSp>
              <p:nvGrpSpPr>
                <p:cNvPr id="150" name="Group"/>
                <p:cNvGrpSpPr/>
                <p:nvPr/>
              </p:nvGrpSpPr>
              <p:grpSpPr>
                <a:xfrm>
                  <a:off x="5862179" y="5308319"/>
                  <a:ext cx="1850066" cy="1416986"/>
                  <a:chOff x="0" y="0"/>
                  <a:chExt cx="1850065" cy="1416985"/>
                </a:xfrm>
              </p:grpSpPr>
              <p:sp>
                <p:nvSpPr>
                  <p:cNvPr id="159" name="Connection Line"/>
                  <p:cNvSpPr/>
                  <p:nvPr/>
                </p:nvSpPr>
                <p:spPr>
                  <a:xfrm>
                    <a:off x="0" y="67876"/>
                    <a:ext cx="1756664" cy="13491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66" h="21600" fill="norm" stroke="1" extrusionOk="0">
                        <a:moveTo>
                          <a:pt x="0" y="21600"/>
                        </a:moveTo>
                        <a:cubicBezTo>
                          <a:pt x="17154" y="21233"/>
                          <a:pt x="21600" y="14033"/>
                          <a:pt x="13337" y="0"/>
                        </a:cubicBezTo>
                      </a:path>
                    </a:pathLst>
                  </a:custGeom>
                  <a:noFill/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/>
                  <a:lstStyle/>
                  <a:p>
                    <a:pPr/>
                  </a:p>
                </p:txBody>
              </p:sp>
              <p:sp>
                <p:nvSpPr>
                  <p:cNvPr id="148" name="Line"/>
                  <p:cNvSpPr/>
                  <p:nvPr/>
                </p:nvSpPr>
                <p:spPr>
                  <a:xfrm flipH="1" flipV="1">
                    <a:off x="1352385" y="0"/>
                    <a:ext cx="103563" cy="48567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  <p:sp>
                <p:nvSpPr>
                  <p:cNvPr id="149" name="Line"/>
                  <p:cNvSpPr/>
                  <p:nvPr/>
                </p:nvSpPr>
                <p:spPr>
                  <a:xfrm flipH="1" flipV="1">
                    <a:off x="1379367" y="7490"/>
                    <a:ext cx="470699" cy="47069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26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0" sz="22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Neue Medium"/>
                      </a:defRPr>
                    </a:pPr>
                  </a:p>
                </p:txBody>
              </p:sp>
            </p:grpSp>
            <p:sp>
              <p:nvSpPr>
                <p:cNvPr id="151" name="Angle scan"/>
                <p:cNvSpPr txBox="1"/>
                <p:nvPr/>
              </p:nvSpPr>
              <p:spPr>
                <a:xfrm>
                  <a:off x="7185289" y="4718704"/>
                  <a:ext cx="1920051" cy="8810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Angle scan</a:t>
                  </a:r>
                </a:p>
              </p:txBody>
            </p:sp>
            <p:sp>
              <p:nvSpPr>
                <p:cNvPr id="152" name="Barrel DIRC"/>
                <p:cNvSpPr/>
                <p:nvPr/>
              </p:nvSpPr>
              <p:spPr>
                <a:xfrm>
                  <a:off x="1633840" y="4004686"/>
                  <a:ext cx="1850066" cy="489779"/>
                </a:xfrm>
                <a:prstGeom prst="rect">
                  <a:avLst/>
                </a:prstGeom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b="0" sz="2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lvl1pPr>
                </a:lstStyle>
                <a:p>
                  <a:pPr/>
                  <a:r>
                    <a:t>Barrel DIRC</a:t>
                  </a:r>
                </a:p>
              </p:txBody>
            </p:sp>
          </p:grpSp>
          <p:sp>
            <p:nvSpPr>
              <p:cNvPr id="154" name="Rectangle"/>
              <p:cNvSpPr/>
              <p:nvPr/>
            </p:nvSpPr>
            <p:spPr>
              <a:xfrm>
                <a:off x="0" y="5868322"/>
                <a:ext cx="3966725" cy="26531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pic>
          <p:nvPicPr>
            <p:cNvPr id="156" name="t9_overview_ilknur.pdf" descr="t9_overview_ilknur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397" y="6342233"/>
              <a:ext cx="3901956" cy="1859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Rectangle"/>
            <p:cNvSpPr/>
            <p:nvPr/>
          </p:nvSpPr>
          <p:spPr>
            <a:xfrm>
              <a:off x="0" y="5870669"/>
              <a:ext cx="3988806" cy="2658878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reliminary analysis"/>
          <p:cNvSpPr txBox="1"/>
          <p:nvPr>
            <p:ph type="ctrTitle"/>
          </p:nvPr>
        </p:nvSpPr>
        <p:spPr>
          <a:xfrm>
            <a:off x="1270000" y="314308"/>
            <a:ext cx="10464800" cy="583159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Preliminary analysis</a:t>
            </a:r>
          </a:p>
        </p:txBody>
      </p:sp>
      <p:sp>
        <p:nvSpPr>
          <p:cNvPr id="4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Equalization is done…"/>
          <p:cNvSpPr txBox="1"/>
          <p:nvPr>
            <p:ph type="subTitle" idx="1"/>
          </p:nvPr>
        </p:nvSpPr>
        <p:spPr>
          <a:xfrm>
            <a:off x="1270000" y="2123408"/>
            <a:ext cx="10464800" cy="6393536"/>
          </a:xfrm>
          <a:prstGeom prst="rect">
            <a:avLst/>
          </a:prstGeom>
        </p:spPr>
        <p:txBody>
          <a:bodyPr/>
          <a:lstStyle/>
          <a:p>
            <a:pPr marL="3333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Equalization is done 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Missing Channels are identified.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MCP-TOFs are used as triggers for </a:t>
            </a:r>
          </a:p>
          <a:p>
            <a:pPr lvl="1" marL="7778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p = 10 GeV/c    -39ns &lt; TOF1 - TOF2 &lt; -34ns</a:t>
            </a:r>
          </a:p>
          <a:p>
            <a:pPr lvl="1" marL="7778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p = 4 GeV/c      -38ns &lt; TOF1 - TOF2 &lt; -34ns for pion</a:t>
            </a:r>
          </a:p>
          <a:p>
            <a:pPr lvl="3" algn="l">
              <a:lnSpc>
                <a:spcPct val="200000"/>
              </a:lnSpc>
              <a:defRPr sz="2400"/>
            </a:pPr>
            <a:r>
              <a:t>                                   -41ns &lt; TOF1 - TOF2 &lt; -38ns for proton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sz="2400"/>
            </a:pPr>
            <a:r>
              <a:t>Proper time cuts to reduce the background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Future plans about analysis"/>
          <p:cNvSpPr txBox="1"/>
          <p:nvPr>
            <p:ph type="ctrTitle"/>
          </p:nvPr>
        </p:nvSpPr>
        <p:spPr>
          <a:xfrm>
            <a:off x="1404070" y="251755"/>
            <a:ext cx="10464801" cy="57158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Future plans about analysis</a:t>
            </a:r>
          </a:p>
        </p:txBody>
      </p:sp>
      <p:sp>
        <p:nvSpPr>
          <p:cNvPr id="450" name="MCP-TOF1 and SiPM boxes will be used as triggers…"/>
          <p:cNvSpPr txBox="1"/>
          <p:nvPr/>
        </p:nvSpPr>
        <p:spPr>
          <a:xfrm>
            <a:off x="836811" y="2097887"/>
            <a:ext cx="11022888" cy="555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MCP-TOF1 and SiPM boxes will be used as triggers 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Reconstruct Cherenkov angle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SiPM boxes will be used to </a:t>
            </a:r>
          </a:p>
          <a:p>
            <a:pPr lvl="1" marL="7778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Eliminate background with spatial cut</a:t>
            </a:r>
          </a:p>
          <a:p>
            <a:pPr lvl="1" marL="7778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Improve Cherenkov angle resolution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All steps will be repeated for also Hamamatsu &amp; Photonis 2mm </a:t>
            </a:r>
          </a:p>
          <a:p>
            <a:pPr marL="333375" indent="-333375" algn="l">
              <a:lnSpc>
                <a:spcPct val="200000"/>
              </a:lnSpc>
              <a:buSzPct val="145000"/>
              <a:buChar char="•"/>
              <a:defRPr b="0"/>
            </a:pPr>
            <a:r>
              <a:t>Time walk correction</a:t>
            </a:r>
          </a:p>
        </p:txBody>
      </p:sp>
      <p:sp>
        <p:nvSpPr>
          <p:cNvPr id="4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hank you.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you.</a:t>
            </a:r>
          </a:p>
        </p:txBody>
      </p:sp>
      <p:sp>
        <p:nvSpPr>
          <p:cNvPr id="4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7" name="Backup"/>
          <p:cNvSpPr txBox="1"/>
          <p:nvPr/>
        </p:nvSpPr>
        <p:spPr>
          <a:xfrm>
            <a:off x="5625941" y="41159"/>
            <a:ext cx="1752918" cy="82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Backup</a:t>
            </a:r>
          </a:p>
        </p:txBody>
      </p:sp>
      <p:pic>
        <p:nvPicPr>
          <p:cNvPr id="458" name="DSC05aqua.jpg" descr="DSC05aqu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6493" y="709192"/>
            <a:ext cx="5500098" cy="3666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DSC05258.jpg" descr="DSC052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2940" y="5450137"/>
            <a:ext cx="5627421" cy="3751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DSC05260.jpg" descr="DSC0526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3971" y="5329474"/>
            <a:ext cx="5627419" cy="3751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Screenshot from 2018-11-05 16-18-55.png" descr="Screenshot from 2018-11-05 16-18-55.png"/>
          <p:cNvPicPr>
            <a:picLocks noChangeAspect="1"/>
          </p:cNvPicPr>
          <p:nvPr/>
        </p:nvPicPr>
        <p:blipFill>
          <a:blip r:embed="rId5">
            <a:extLst/>
          </a:blip>
          <a:srcRect l="40007" t="55364" r="26329" b="9353"/>
          <a:stretch>
            <a:fillRect/>
          </a:stretch>
        </p:blipFill>
        <p:spPr>
          <a:xfrm>
            <a:off x="90039" y="606204"/>
            <a:ext cx="5911618" cy="387255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462" name="SiPM bars"/>
          <p:cNvSpPr txBox="1"/>
          <p:nvPr/>
        </p:nvSpPr>
        <p:spPr>
          <a:xfrm>
            <a:off x="242659" y="4462120"/>
            <a:ext cx="1752919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SiPM bars</a:t>
            </a:r>
          </a:p>
        </p:txBody>
      </p:sp>
      <p:sp>
        <p:nvSpPr>
          <p:cNvPr id="463" name="Photonis Aqua"/>
          <p:cNvSpPr txBox="1"/>
          <p:nvPr/>
        </p:nvSpPr>
        <p:spPr>
          <a:xfrm>
            <a:off x="6965908" y="4438019"/>
            <a:ext cx="369431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Photonis Aqua</a:t>
            </a:r>
          </a:p>
        </p:txBody>
      </p:sp>
      <p:sp>
        <p:nvSpPr>
          <p:cNvPr id="464" name="Photonis 2mm"/>
          <p:cNvSpPr txBox="1"/>
          <p:nvPr/>
        </p:nvSpPr>
        <p:spPr>
          <a:xfrm>
            <a:off x="-12807" y="9204757"/>
            <a:ext cx="369431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Photonis 2mm</a:t>
            </a:r>
          </a:p>
        </p:txBody>
      </p:sp>
      <p:sp>
        <p:nvSpPr>
          <p:cNvPr id="465" name="Photonis 2mm"/>
          <p:cNvSpPr txBox="1"/>
          <p:nvPr/>
        </p:nvSpPr>
        <p:spPr>
          <a:xfrm>
            <a:off x="6214383" y="9043873"/>
            <a:ext cx="3694316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Photonis 2mm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2" name="DSC05350.jpg" descr="DSC053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728" y="1941521"/>
            <a:ext cx="10233502" cy="68223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3" name="EDD Prototype"/>
          <p:cNvSpPr txBox="1"/>
          <p:nvPr>
            <p:ph type="title" idx="4294967295"/>
          </p:nvPr>
        </p:nvSpPr>
        <p:spPr>
          <a:xfrm>
            <a:off x="1270000" y="304800"/>
            <a:ext cx="10464800" cy="880220"/>
          </a:xfrm>
          <a:prstGeom prst="rect">
            <a:avLst/>
          </a:prstGeom>
        </p:spPr>
        <p:txBody>
          <a:bodyPr anchor="b"/>
          <a:lstStyle>
            <a:lvl1pPr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EDD Prototype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EDD Prototype-FEE connection from inside of the black box"/>
          <p:cNvSpPr txBox="1"/>
          <p:nvPr>
            <p:ph type="ctrTitle"/>
          </p:nvPr>
        </p:nvSpPr>
        <p:spPr>
          <a:xfrm>
            <a:off x="1270000" y="304800"/>
            <a:ext cx="10464800" cy="880220"/>
          </a:xfrm>
          <a:prstGeom prst="rect">
            <a:avLst/>
          </a:prstGeom>
        </p:spPr>
        <p:txBody>
          <a:bodyPr/>
          <a:lstStyle>
            <a:lvl1pPr defTabSz="554990">
              <a:defRPr b="1" sz="285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EDD Prototype-FEE connection from inside of the black box </a:t>
            </a:r>
          </a:p>
        </p:txBody>
      </p:sp>
      <p:pic>
        <p:nvPicPr>
          <p:cNvPr id="166" name="49f01a6a-73cf-4058-8bb9-2bffe574e72d.jpg" descr="49f01a6a-73cf-4058-8bb9-2bffe574e72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4415" y="2006536"/>
            <a:ext cx="7089594" cy="531719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67" name="EDD-Prototype…"/>
          <p:cNvSpPr txBox="1"/>
          <p:nvPr>
            <p:ph type="subTitle" sz="half" idx="1"/>
          </p:nvPr>
        </p:nvSpPr>
        <p:spPr>
          <a:xfrm>
            <a:off x="203200" y="2417233"/>
            <a:ext cx="5154679" cy="5795699"/>
          </a:xfrm>
          <a:prstGeom prst="rect">
            <a:avLst/>
          </a:prstGeom>
        </p:spPr>
        <p:txBody>
          <a:bodyPr/>
          <a:lstStyle/>
          <a:p>
            <a:pPr defTabSz="549148">
              <a:lnSpc>
                <a:spcPct val="150000"/>
              </a:lnSpc>
              <a:defRPr b="1" sz="2820"/>
            </a:pPr>
            <a:r>
              <a:t>EDD-Prototype</a:t>
            </a:r>
          </a:p>
          <a:p>
            <a:pPr marL="33948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9 Focusing Elements (FEL)</a:t>
            </a:r>
          </a:p>
          <a:p>
            <a:pPr marL="33948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3 Read-out Modules (ROM)</a:t>
            </a:r>
          </a:p>
          <a:p>
            <a:pPr marL="33948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3 Photosensors (MCP-PMTs)</a:t>
            </a:r>
          </a:p>
          <a:p>
            <a:pPr lvl="1" marL="75731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Photonis Aqua </a:t>
            </a:r>
          </a:p>
          <a:p>
            <a:pPr lvl="2" marL="117514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3 Rows, 288 pixels </a:t>
            </a:r>
          </a:p>
          <a:p>
            <a:pPr lvl="1" marL="75731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Hamamatsu</a:t>
            </a:r>
          </a:p>
          <a:p>
            <a:pPr lvl="2" marL="117514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6 Rows, 384 pixels </a:t>
            </a:r>
          </a:p>
          <a:p>
            <a:pPr lvl="1" marL="75731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Photonis 2mm</a:t>
            </a:r>
          </a:p>
          <a:p>
            <a:pPr lvl="2" marL="117514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3 Rows, 288 pixels</a:t>
            </a:r>
          </a:p>
          <a:p>
            <a:pPr lvl="1" marL="757316" indent="-339486" algn="l" defTabSz="549148">
              <a:lnSpc>
                <a:spcPct val="150000"/>
              </a:lnSpc>
              <a:buSzPct val="145000"/>
              <a:buChar char="•"/>
              <a:defRPr sz="2256"/>
            </a:pPr>
            <a:r>
              <a:t>In total 960 connected channels</a:t>
            </a:r>
          </a:p>
        </p:txBody>
      </p:sp>
      <p:sp>
        <p:nvSpPr>
          <p:cNvPr id="168" name="Focusing Elements"/>
          <p:cNvSpPr txBox="1"/>
          <p:nvPr/>
        </p:nvSpPr>
        <p:spPr>
          <a:xfrm>
            <a:off x="6126733" y="2563470"/>
            <a:ext cx="2884933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Focusing Elements</a:t>
            </a:r>
          </a:p>
        </p:txBody>
      </p:sp>
      <p:sp>
        <p:nvSpPr>
          <p:cNvPr id="169" name="Line"/>
          <p:cNvSpPr/>
          <p:nvPr/>
        </p:nvSpPr>
        <p:spPr>
          <a:xfrm>
            <a:off x="7455421" y="3120592"/>
            <a:ext cx="1520627" cy="1110628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Line"/>
          <p:cNvSpPr/>
          <p:nvPr/>
        </p:nvSpPr>
        <p:spPr>
          <a:xfrm>
            <a:off x="7401816" y="3131122"/>
            <a:ext cx="1362565" cy="136256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Line"/>
          <p:cNvSpPr/>
          <p:nvPr/>
        </p:nvSpPr>
        <p:spPr>
          <a:xfrm>
            <a:off x="7402921" y="3151098"/>
            <a:ext cx="1361461" cy="1791322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Photonis Aqua"/>
          <p:cNvSpPr txBox="1"/>
          <p:nvPr/>
        </p:nvSpPr>
        <p:spPr>
          <a:xfrm>
            <a:off x="9780520" y="2563470"/>
            <a:ext cx="230556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FF2600"/>
                </a:solidFill>
              </a:defRPr>
            </a:lvl1pPr>
          </a:lstStyle>
          <a:p>
            <a:pPr/>
            <a:r>
              <a:t>Photonis Aqua</a:t>
            </a:r>
          </a:p>
        </p:txBody>
      </p:sp>
      <p:sp>
        <p:nvSpPr>
          <p:cNvPr id="173" name="Line"/>
          <p:cNvSpPr/>
          <p:nvPr/>
        </p:nvSpPr>
        <p:spPr>
          <a:xfrm flipH="1">
            <a:off x="10446145" y="3120592"/>
            <a:ext cx="170856" cy="1102395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4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80" name="Group"/>
          <p:cNvGrpSpPr/>
          <p:nvPr/>
        </p:nvGrpSpPr>
        <p:grpSpPr>
          <a:xfrm>
            <a:off x="5657174" y="7324004"/>
            <a:ext cx="3076644" cy="362039"/>
            <a:chOff x="0" y="0"/>
            <a:chExt cx="3076642" cy="362037"/>
          </a:xfrm>
        </p:grpSpPr>
        <p:sp>
          <p:nvSpPr>
            <p:cNvPr id="175" name="Line"/>
            <p:cNvSpPr/>
            <p:nvPr/>
          </p:nvSpPr>
          <p:spPr>
            <a:xfrm>
              <a:off x="2095426" y="181018"/>
              <a:ext cx="9724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6" name="Line"/>
            <p:cNvSpPr/>
            <p:nvPr/>
          </p:nvSpPr>
          <p:spPr>
            <a:xfrm flipH="1" flipV="1">
              <a:off x="2792" y="181018"/>
              <a:ext cx="98437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7" name="Line"/>
            <p:cNvSpPr/>
            <p:nvPr/>
          </p:nvSpPr>
          <p:spPr>
            <a:xfrm flipV="1">
              <a:off x="3076642" y="18865"/>
              <a:ext cx="1" cy="324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8" name="Line"/>
            <p:cNvSpPr/>
            <p:nvPr/>
          </p:nvSpPr>
          <p:spPr>
            <a:xfrm flipV="1">
              <a:off x="-1" y="18865"/>
              <a:ext cx="2" cy="3243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9" name="Prototype"/>
            <p:cNvSpPr txBox="1"/>
            <p:nvPr/>
          </p:nvSpPr>
          <p:spPr>
            <a:xfrm>
              <a:off x="977260" y="0"/>
              <a:ext cx="1122122" cy="3620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700"/>
              </a:lvl1pPr>
            </a:lstStyle>
            <a:p>
              <a:pPr/>
              <a:r>
                <a:t>Prototype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3" name="DSC05423.jpg" descr="DSC054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7415" y="1650425"/>
            <a:ext cx="10609970" cy="707331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4" name="EDD Prototype"/>
          <p:cNvSpPr txBox="1"/>
          <p:nvPr>
            <p:ph type="title" idx="4294967295"/>
          </p:nvPr>
        </p:nvSpPr>
        <p:spPr>
          <a:xfrm>
            <a:off x="1109115" y="197543"/>
            <a:ext cx="10464801" cy="880221"/>
          </a:xfrm>
          <a:prstGeom prst="rect">
            <a:avLst/>
          </a:prstGeom>
        </p:spPr>
        <p:txBody>
          <a:bodyPr anchor="b"/>
          <a:lstStyle>
            <a:lvl1pPr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EDD Prototype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ront-end Electronics…"/>
          <p:cNvSpPr txBox="1"/>
          <p:nvPr>
            <p:ph type="subTitle" sz="half" idx="1"/>
          </p:nvPr>
        </p:nvSpPr>
        <p:spPr>
          <a:xfrm>
            <a:off x="213015" y="1261153"/>
            <a:ext cx="6472883" cy="5294012"/>
          </a:xfrm>
          <a:prstGeom prst="rect">
            <a:avLst/>
          </a:prstGeom>
        </p:spPr>
        <p:txBody>
          <a:bodyPr anchor="ctr"/>
          <a:lstStyle/>
          <a:p>
            <a:pPr>
              <a:defRPr b="1" sz="2300"/>
            </a:pPr>
            <a:r>
              <a:t>Front-end Electronics</a:t>
            </a:r>
          </a:p>
          <a:p>
            <a:pPr marL="375046" indent="-375046" algn="l">
              <a:lnSpc>
                <a:spcPct val="150000"/>
              </a:lnSpc>
              <a:buSzPct val="145000"/>
              <a:buChar char="•"/>
              <a:defRPr sz="2300"/>
            </a:pPr>
            <a:r>
              <a:t>18 ASICs</a:t>
            </a:r>
          </a:p>
          <a:p>
            <a:pPr lvl="1" marL="819546" indent="-375046" algn="l">
              <a:lnSpc>
                <a:spcPct val="150000"/>
              </a:lnSpc>
              <a:buSzPct val="145000"/>
              <a:buChar char="•"/>
              <a:defRPr sz="2300"/>
            </a:pPr>
            <a:r>
              <a:t>15 ASICs are connected to one D-Board (EDD Prototype) </a:t>
            </a:r>
          </a:p>
          <a:p>
            <a:pPr lvl="1" marL="819546" indent="-375046" algn="l">
              <a:lnSpc>
                <a:spcPct val="150000"/>
              </a:lnSpc>
              <a:buSzPct val="145000"/>
              <a:buChar char="•"/>
              <a:defRPr sz="2300"/>
            </a:pPr>
            <a:r>
              <a:t>3 ASICs are connected to second D-Board (SiPMs, MCP-TOFs, Laser)</a:t>
            </a:r>
          </a:p>
          <a:p>
            <a:pPr algn="l">
              <a:lnSpc>
                <a:spcPct val="150000"/>
              </a:lnSpc>
              <a:defRPr sz="2300"/>
            </a:pPr>
            <a:r>
              <a:t>First results are obtained from Photonis Aqua.</a:t>
            </a:r>
          </a:p>
          <a:p>
            <a:pPr lvl="1" marL="777875" indent="-333375" algn="l">
              <a:lnSpc>
                <a:spcPct val="150000"/>
              </a:lnSpc>
              <a:buSzPct val="145000"/>
              <a:buChar char="•"/>
              <a:defRPr sz="2300"/>
            </a:pPr>
            <a:r>
              <a:t>4 and half ASICs, (288 Channels) are connected to Photonis Aqua.</a:t>
            </a:r>
          </a:p>
        </p:txBody>
      </p:sp>
      <p:pic>
        <p:nvPicPr>
          <p:cNvPr id="187" name="c20cae36-8522-4442-a6aa-880be48b19d6.jpg" descr="c20cae36-8522-4442-a6aa-880be48b19d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5189" y="1466208"/>
            <a:ext cx="5822415" cy="776322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88" name="Prototype-FEE connection from outside of the black box"/>
          <p:cNvSpPr txBox="1"/>
          <p:nvPr/>
        </p:nvSpPr>
        <p:spPr>
          <a:xfrm>
            <a:off x="1270000" y="304800"/>
            <a:ext cx="10464800" cy="880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3000"/>
            </a:lvl1pPr>
          </a:lstStyle>
          <a:p>
            <a:pPr/>
            <a:r>
              <a:t>Prototype-FEE connection from outside of the black box </a:t>
            </a:r>
          </a:p>
        </p:txBody>
      </p:sp>
      <p:pic>
        <p:nvPicPr>
          <p:cNvPr id="189" name="Screen Shot 2018-11-01 at 08.04.21.png" descr="Screen Shot 2018-11-01 at 08.04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19107" y="6493687"/>
            <a:ext cx="3800002" cy="277943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0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ffline analysis"/>
          <p:cNvSpPr txBox="1"/>
          <p:nvPr>
            <p:ph type="ctrTitle"/>
          </p:nvPr>
        </p:nvSpPr>
        <p:spPr>
          <a:xfrm>
            <a:off x="1524000" y="258034"/>
            <a:ext cx="10464800" cy="9400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Offline analysis</a:t>
            </a:r>
          </a:p>
        </p:txBody>
      </p:sp>
      <p:sp>
        <p:nvSpPr>
          <p:cNvPr id="193" name="Mapping between pixels of photonis aqua and ASIC channels…"/>
          <p:cNvSpPr txBox="1"/>
          <p:nvPr>
            <p:ph type="subTitle" idx="1"/>
          </p:nvPr>
        </p:nvSpPr>
        <p:spPr>
          <a:xfrm>
            <a:off x="559428" y="1700412"/>
            <a:ext cx="10764731" cy="6352776"/>
          </a:xfrm>
          <a:prstGeom prst="rect">
            <a:avLst/>
          </a:prstGeom>
        </p:spPr>
        <p:txBody>
          <a:bodyPr/>
          <a:lstStyle/>
          <a:p>
            <a:pPr marL="296703" indent="-296703" algn="l" defTabSz="519937">
              <a:lnSpc>
                <a:spcPct val="200000"/>
              </a:lnSpc>
              <a:buSzPct val="145000"/>
              <a:buChar char="•"/>
              <a:defRPr b="1" sz="2136"/>
            </a:pPr>
            <a:r>
              <a:t>  </a:t>
            </a:r>
            <a:r>
              <a:rPr b="0"/>
              <a:t>Mapping between pixels of photonis aqua and ASIC channels</a:t>
            </a:r>
          </a:p>
          <a:p>
            <a:pPr marL="457418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Time difference between laser and pixels of photonis aqua</a:t>
            </a:r>
          </a:p>
          <a:p>
            <a:pPr lvl="1" marL="853023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Time Difference between ASICs </a:t>
            </a:r>
          </a:p>
          <a:p>
            <a:pPr lvl="3" marL="1644233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All MCP-PMTs are connected to ASICs with identical cables</a:t>
            </a:r>
          </a:p>
          <a:p>
            <a:pPr marL="457418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Equalization of data</a:t>
            </a:r>
          </a:p>
          <a:p>
            <a:pPr marL="457418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Y Scan, between 5mm to 379mm, step size 17mm </a:t>
            </a:r>
          </a:p>
          <a:p>
            <a:pPr lvl="1" marL="853023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p = 10 GeV/c </a:t>
            </a:r>
          </a:p>
          <a:p>
            <a:pPr marL="457418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Angle Scan, 3º -18º with step size 1º</a:t>
            </a:r>
          </a:p>
          <a:p>
            <a:pPr lvl="1" marL="853023" indent="-457418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p = 4 GeV/c</a:t>
            </a:r>
          </a:p>
          <a:p>
            <a:pPr marL="296703" indent="-296703" algn="l" defTabSz="519937">
              <a:lnSpc>
                <a:spcPct val="200000"/>
              </a:lnSpc>
              <a:buSzPct val="145000"/>
              <a:buChar char="•"/>
              <a:defRPr sz="2136"/>
            </a:pPr>
            <a:r>
              <a:t>Current analysis only includes if events are between TOF1 &amp; TOF2 time interval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Laser trigger &amp; photonis aqua for 3 FELs"/>
          <p:cNvSpPr txBox="1"/>
          <p:nvPr>
            <p:ph type="ctrTitle"/>
          </p:nvPr>
        </p:nvSpPr>
        <p:spPr>
          <a:xfrm>
            <a:off x="1270000" y="304800"/>
            <a:ext cx="10659137" cy="883113"/>
          </a:xfrm>
          <a:prstGeom prst="rect">
            <a:avLst/>
          </a:prstGeom>
        </p:spPr>
        <p:txBody>
          <a:bodyPr anchor="t"/>
          <a:lstStyle>
            <a:lvl1pPr>
              <a:defRPr sz="2400"/>
            </a:lvl1pPr>
          </a:lstStyle>
          <a:p>
            <a:pPr/>
            <a:r>
              <a:t>Laser trigger &amp; photonis aqua for 3 FELs</a:t>
            </a:r>
          </a:p>
        </p:txBody>
      </p:sp>
      <p:sp>
        <p:nvSpPr>
          <p:cNvPr id="197" name="Each focusing element (FEL) is connected to two different ASICs"/>
          <p:cNvSpPr txBox="1"/>
          <p:nvPr/>
        </p:nvSpPr>
        <p:spPr>
          <a:xfrm>
            <a:off x="232668" y="827430"/>
            <a:ext cx="12217069" cy="1483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291703" indent="-291703" algn="just">
              <a:lnSpc>
                <a:spcPct val="150000"/>
              </a:lnSpc>
              <a:buSzPct val="145000"/>
              <a:buChar char="•"/>
              <a:defRPr b="0" sz="2000"/>
            </a:lvl1pPr>
          </a:lstStyle>
          <a:p>
            <a:pPr/>
            <a:r>
              <a:t>Each focusing element (FEL) is connected to two different ASICs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11" name="Group"/>
          <p:cNvGrpSpPr/>
          <p:nvPr/>
        </p:nvGrpSpPr>
        <p:grpSpPr>
          <a:xfrm>
            <a:off x="1199854" y="2307872"/>
            <a:ext cx="10282697" cy="6269274"/>
            <a:chOff x="0" y="0"/>
            <a:chExt cx="10282695" cy="6269272"/>
          </a:xfrm>
        </p:grpSpPr>
        <p:pic>
          <p:nvPicPr>
            <p:cNvPr id="199" name="NONcallaserfel2.pdf" descr="NONcallaserfel2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890" r="0" b="0"/>
            <a:stretch>
              <a:fillRect/>
            </a:stretch>
          </p:blipFill>
          <p:spPr>
            <a:xfrm>
              <a:off x="0" y="383393"/>
              <a:ext cx="10282696" cy="5836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0" name="ASIC 1"/>
            <p:cNvSpPr txBox="1"/>
            <p:nvPr/>
          </p:nvSpPr>
          <p:spPr>
            <a:xfrm>
              <a:off x="5119367" y="3594155"/>
              <a:ext cx="1090880" cy="461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ASIC 1</a:t>
              </a:r>
            </a:p>
          </p:txBody>
        </p:sp>
        <p:sp>
          <p:nvSpPr>
            <p:cNvPr id="201" name="ASIC 16"/>
            <p:cNvSpPr txBox="1"/>
            <p:nvPr/>
          </p:nvSpPr>
          <p:spPr>
            <a:xfrm>
              <a:off x="3832253" y="1087633"/>
              <a:ext cx="1260349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ASIC 16</a:t>
              </a:r>
            </a:p>
          </p:txBody>
        </p:sp>
        <p:sp>
          <p:nvSpPr>
            <p:cNvPr id="202" name="Time_FEL2-Time_Laser [ps]"/>
            <p:cNvSpPr txBox="1"/>
            <p:nvPr/>
          </p:nvSpPr>
          <p:spPr>
            <a:xfrm>
              <a:off x="6324761" y="5857540"/>
              <a:ext cx="3480817" cy="411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Time_FEL2-Time_Laser [ps]</a:t>
              </a:r>
            </a:p>
          </p:txBody>
        </p:sp>
        <p:sp>
          <p:nvSpPr>
            <p:cNvPr id="203" name="Pixel"/>
            <p:cNvSpPr txBox="1"/>
            <p:nvPr/>
          </p:nvSpPr>
          <p:spPr>
            <a:xfrm>
              <a:off x="187571" y="164893"/>
              <a:ext cx="813513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Pixel</a:t>
              </a:r>
            </a:p>
          </p:txBody>
        </p:sp>
        <p:sp>
          <p:nvSpPr>
            <p:cNvPr id="204" name="FEL 2"/>
            <p:cNvSpPr txBox="1"/>
            <p:nvPr/>
          </p:nvSpPr>
          <p:spPr>
            <a:xfrm>
              <a:off x="5098196" y="-1"/>
              <a:ext cx="927507" cy="46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FEL 2</a:t>
              </a:r>
            </a:p>
          </p:txBody>
        </p:sp>
        <p:grpSp>
          <p:nvGrpSpPr>
            <p:cNvPr id="207" name="Group"/>
            <p:cNvGrpSpPr/>
            <p:nvPr/>
          </p:nvGrpSpPr>
          <p:grpSpPr>
            <a:xfrm>
              <a:off x="6493936" y="2326253"/>
              <a:ext cx="1" cy="3207400"/>
              <a:chOff x="0" y="0"/>
              <a:chExt cx="0" cy="3207398"/>
            </a:xfrm>
          </p:grpSpPr>
          <p:sp>
            <p:nvSpPr>
              <p:cNvPr id="205" name="Line"/>
              <p:cNvSpPr/>
              <p:nvPr/>
            </p:nvSpPr>
            <p:spPr>
              <a:xfrm flipV="1">
                <a:off x="0" y="-1"/>
                <a:ext cx="1" cy="299432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6" name="Line"/>
              <p:cNvSpPr/>
              <p:nvPr/>
            </p:nvSpPr>
            <p:spPr>
              <a:xfrm flipH="1">
                <a:off x="-1" y="1313790"/>
                <a:ext cx="2" cy="189360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210" name="Group"/>
            <p:cNvGrpSpPr/>
            <p:nvPr/>
          </p:nvGrpSpPr>
          <p:grpSpPr>
            <a:xfrm>
              <a:off x="5399713" y="656714"/>
              <a:ext cx="1" cy="1599187"/>
              <a:chOff x="0" y="0"/>
              <a:chExt cx="0" cy="1599185"/>
            </a:xfrm>
          </p:grpSpPr>
          <p:sp>
            <p:nvSpPr>
              <p:cNvPr id="208" name="Line"/>
              <p:cNvSpPr/>
              <p:nvPr/>
            </p:nvSpPr>
            <p:spPr>
              <a:xfrm flipV="1">
                <a:off x="0" y="0"/>
                <a:ext cx="1" cy="149294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209" name="Line"/>
              <p:cNvSpPr/>
              <p:nvPr/>
            </p:nvSpPr>
            <p:spPr>
              <a:xfrm flipH="1">
                <a:off x="-1" y="655046"/>
                <a:ext cx="2" cy="94414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Equalization of data"/>
          <p:cNvSpPr txBox="1"/>
          <p:nvPr>
            <p:ph type="ctrTitle"/>
          </p:nvPr>
        </p:nvSpPr>
        <p:spPr>
          <a:xfrm>
            <a:off x="1270000" y="304800"/>
            <a:ext cx="10464800" cy="59657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pPr/>
            <a:r>
              <a:t>Equalization of data</a:t>
            </a:r>
          </a:p>
        </p:txBody>
      </p:sp>
      <p:sp>
        <p:nvSpPr>
          <p:cNvPr id="214" name="Pixel 53 has the largest amount of events…"/>
          <p:cNvSpPr txBox="1"/>
          <p:nvPr/>
        </p:nvSpPr>
        <p:spPr>
          <a:xfrm>
            <a:off x="685079" y="1071753"/>
            <a:ext cx="10464801" cy="928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13953" indent="-513953" algn="just">
              <a:buSzPct val="145000"/>
              <a:buChar char="•"/>
              <a:defRPr b="0"/>
            </a:pPr>
            <a:r>
              <a:t>Pixel 53 has the largest amount of events</a:t>
            </a:r>
          </a:p>
          <a:p>
            <a:pPr marL="513953" indent="-513953" algn="just">
              <a:buSzPct val="145000"/>
              <a:buChar char="•"/>
              <a:defRPr b="0"/>
            </a:pPr>
            <a:r>
              <a:t>xpeak is the reference time 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19" name="Group"/>
          <p:cNvGrpSpPr/>
          <p:nvPr/>
        </p:nvGrpSpPr>
        <p:grpSpPr>
          <a:xfrm>
            <a:off x="6439856" y="3671244"/>
            <a:ext cx="6331987" cy="3954567"/>
            <a:chOff x="28095" y="39618"/>
            <a:chExt cx="6331986" cy="3954566"/>
          </a:xfrm>
        </p:grpSpPr>
        <p:pic>
          <p:nvPicPr>
            <p:cNvPr id="216" name="timedifflaser.pdf" descr="timedifflaser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095" y="39618"/>
              <a:ext cx="6331987" cy="3819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Time_pixel-xpeak [ps]"/>
            <p:cNvSpPr txBox="1"/>
            <p:nvPr/>
          </p:nvSpPr>
          <p:spPr>
            <a:xfrm>
              <a:off x="3190419" y="3644629"/>
              <a:ext cx="2221485" cy="349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700"/>
              </a:lvl1pPr>
            </a:lstStyle>
            <a:p>
              <a:pPr/>
              <a:r>
                <a:t>Time_pixel-xpeak [ps]</a:t>
              </a:r>
            </a:p>
          </p:txBody>
        </p:sp>
        <p:sp>
          <p:nvSpPr>
            <p:cNvPr id="218" name="#Entries"/>
            <p:cNvSpPr txBox="1"/>
            <p:nvPr/>
          </p:nvSpPr>
          <p:spPr>
            <a:xfrm>
              <a:off x="811752" y="557719"/>
              <a:ext cx="1037550" cy="349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0" sz="1700"/>
              </a:lvl1pPr>
            </a:lstStyle>
            <a:p>
              <a:pPr/>
              <a:r>
                <a:t>#Entries</a:t>
              </a:r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203825" y="3555780"/>
            <a:ext cx="6503344" cy="4089840"/>
            <a:chOff x="0" y="0"/>
            <a:chExt cx="6503342" cy="4089839"/>
          </a:xfrm>
        </p:grpSpPr>
        <p:grpSp>
          <p:nvGrpSpPr>
            <p:cNvPr id="223" name="Group"/>
            <p:cNvGrpSpPr/>
            <p:nvPr/>
          </p:nvGrpSpPr>
          <p:grpSpPr>
            <a:xfrm>
              <a:off x="0" y="0"/>
              <a:ext cx="6503343" cy="4089840"/>
              <a:chOff x="0" y="0"/>
              <a:chExt cx="6503342" cy="4089839"/>
            </a:xfrm>
          </p:grpSpPr>
          <p:pic>
            <p:nvPicPr>
              <p:cNvPr id="220" name="pixel53y226pdf.pdf" descr="pixel53y226pdf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9713" y="40567"/>
                <a:ext cx="6483630" cy="3910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1" name="Time_Pixel53-Time_Laser [ps]"/>
              <p:cNvSpPr txBox="1"/>
              <p:nvPr/>
            </p:nvSpPr>
            <p:spPr>
              <a:xfrm>
                <a:off x="3239435" y="3731913"/>
                <a:ext cx="3073193" cy="3579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1700"/>
                </a:lvl1pPr>
              </a:lstStyle>
              <a:p>
                <a:pPr/>
                <a:r>
                  <a:t>Time_Pixel53-Time_Laser [ps]</a:t>
                </a:r>
              </a:p>
            </p:txBody>
          </p:sp>
          <p:sp>
            <p:nvSpPr>
              <p:cNvPr id="222" name="#Entries"/>
              <p:cNvSpPr txBox="1"/>
              <p:nvPr/>
            </p:nvSpPr>
            <p:spPr>
              <a:xfrm>
                <a:off x="0" y="0"/>
                <a:ext cx="919524" cy="3579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0" sz="1700"/>
                </a:lvl1pPr>
              </a:lstStyle>
              <a:p>
                <a:pPr/>
                <a:r>
                  <a:t>#Entries</a:t>
                </a:r>
              </a:p>
            </p:txBody>
          </p:sp>
        </p:grpSp>
        <p:sp>
          <p:nvSpPr>
            <p:cNvPr id="224" name="xpeak"/>
            <p:cNvSpPr txBox="1"/>
            <p:nvPr/>
          </p:nvSpPr>
          <p:spPr>
            <a:xfrm>
              <a:off x="2306973" y="2709289"/>
              <a:ext cx="714813" cy="357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700">
                  <a:solidFill>
                    <a:srgbClr val="FF2600"/>
                  </a:solidFill>
                </a:defRPr>
              </a:lvl1pPr>
            </a:lstStyle>
            <a:p>
              <a:pPr/>
              <a:r>
                <a:t>xpeak</a:t>
              </a:r>
            </a:p>
          </p:txBody>
        </p:sp>
        <p:sp>
          <p:nvSpPr>
            <p:cNvPr id="225" name="Line"/>
            <p:cNvSpPr/>
            <p:nvPr/>
          </p:nvSpPr>
          <p:spPr>
            <a:xfrm>
              <a:off x="2983672" y="3033788"/>
              <a:ext cx="348732" cy="348732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26" name="Line"/>
            <p:cNvSpPr/>
            <p:nvPr/>
          </p:nvSpPr>
          <p:spPr>
            <a:xfrm>
              <a:off x="2983672" y="149081"/>
              <a:ext cx="348732" cy="348732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28" name="Time difference between all pixels and xpeak for FEL2"/>
          <p:cNvSpPr txBox="1"/>
          <p:nvPr/>
        </p:nvSpPr>
        <p:spPr>
          <a:xfrm>
            <a:off x="6915259" y="3594420"/>
            <a:ext cx="5381181" cy="349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defRPr b="0" sz="1700"/>
            </a:lvl1pPr>
          </a:lstStyle>
          <a:p>
            <a:pPr/>
            <a:r>
              <a:t>Time difference between all pixels and xpeak for FEL2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