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3" r:id="rId1"/>
  </p:sldMasterIdLst>
  <p:notesMasterIdLst>
    <p:notesMasterId r:id="rId22"/>
  </p:notesMasterIdLst>
  <p:sldIdLst>
    <p:sldId id="256" r:id="rId2"/>
    <p:sldId id="455" r:id="rId3"/>
    <p:sldId id="442" r:id="rId4"/>
    <p:sldId id="441" r:id="rId5"/>
    <p:sldId id="459" r:id="rId6"/>
    <p:sldId id="439" r:id="rId7"/>
    <p:sldId id="458" r:id="rId8"/>
    <p:sldId id="443" r:id="rId9"/>
    <p:sldId id="454" r:id="rId10"/>
    <p:sldId id="460" r:id="rId11"/>
    <p:sldId id="461" r:id="rId12"/>
    <p:sldId id="462" r:id="rId13"/>
    <p:sldId id="463" r:id="rId14"/>
    <p:sldId id="464" r:id="rId15"/>
    <p:sldId id="466" r:id="rId16"/>
    <p:sldId id="465" r:id="rId17"/>
    <p:sldId id="467" r:id="rId18"/>
    <p:sldId id="468" r:id="rId19"/>
    <p:sldId id="469" r:id="rId20"/>
    <p:sldId id="365" r:id="rId21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14"/>
    <a:srgbClr val="1A73B1"/>
    <a:srgbClr val="FF0000"/>
    <a:srgbClr val="E1813B"/>
    <a:srgbClr val="D34800"/>
    <a:srgbClr val="00928F"/>
    <a:srgbClr val="0000FF"/>
    <a:srgbClr val="FFFFFF"/>
    <a:srgbClr val="FFFFCC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2718" autoAdjust="0"/>
  </p:normalViewPr>
  <p:slideViewPr>
    <p:cSldViewPr>
      <p:cViewPr>
        <p:scale>
          <a:sx n="86" d="100"/>
          <a:sy n="86" d="100"/>
        </p:scale>
        <p:origin x="12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18605B-0BB6-41E1-ABBF-FE2AF35FB1C2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4EC3D3-89E8-48D9-92D1-31C48D8CB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4AD0-823E-4D4B-86E3-3323365D8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C3D3-89E8-48D9-92D1-31C48D8CB0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C3D3-89E8-48D9-92D1-31C48D8CB0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287F-AF48-45F8-89BB-DDA840E5D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54B5-1B3A-4DCD-8BEF-10590A864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A73-9806-4C20-9BF5-5CB895E55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0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E341-5B2B-483D-B783-8F8F54F62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D65E-A464-4C72-ABB7-2A05DFBF4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13E4-5A64-46BB-941E-CE76827DC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023E-8A96-4347-A170-3875993A6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BACC-F0E0-4B1F-923F-3B4505C26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3216-158D-49E2-9712-E21653088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75CB-1CBE-4B23-B70B-3F3BD8006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A8D-400A-4801-9D5B-217BB3DCE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08DB0-EC1C-4E7D-BCE8-864730AEC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88009" y="1700808"/>
            <a:ext cx="8071764" cy="180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 results from the FRICH prototype test beam at BINP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0005" y="4077072"/>
            <a:ext cx="7709768" cy="21602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Sergey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Kononov</a:t>
            </a:r>
            <a:r>
              <a:rPr lang="en-US" sz="18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the PANDA Forward RICH group</a:t>
            </a:r>
          </a:p>
          <a:p>
            <a:pPr marL="1800000" algn="l"/>
            <a:r>
              <a:rPr lang="en-US" sz="1400" i="1" baseline="30000" dirty="0"/>
              <a:t>a</a:t>
            </a:r>
            <a:r>
              <a:rPr lang="en-US" sz="1400" dirty="0"/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Budker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Institute of Nuclear Physics, Novosibirsk,  Russia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1800000" algn="l" fontAlgn="auto">
              <a:spcAft>
                <a:spcPts val="0"/>
              </a:spcAft>
              <a:defRPr/>
            </a:pP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Novosibirsk State University, Novosibirsk,  Russia</a:t>
            </a:r>
          </a:p>
          <a:p>
            <a:pPr marL="1800000" algn="l" fontAlgn="auto">
              <a:spcAft>
                <a:spcPts val="0"/>
              </a:spcAft>
              <a:defRPr/>
            </a:pP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1800000" algn="l" fontAlgn="auto">
              <a:spcAft>
                <a:spcPts val="0"/>
              </a:spcAft>
              <a:defRPr/>
            </a:pP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216" y="4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45" y="119076"/>
            <a:ext cx="743664" cy="8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3" y="1000299"/>
            <a:ext cx="743038" cy="8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1" y="2817578"/>
            <a:ext cx="1103429" cy="864000"/>
          </a:xfrm>
          <a:prstGeom prst="rect">
            <a:avLst/>
          </a:prstGeom>
        </p:spPr>
      </p:pic>
      <p:pic>
        <p:nvPicPr>
          <p:cNvPr id="1040" name="Picture 16" descr="http://en.nstu.ru/img/logo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 bwMode="auto">
          <a:xfrm>
            <a:off x="54242" y="1936355"/>
            <a:ext cx="104960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76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242AA1-B9FE-4038-931F-06C45EB3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4" y="2438559"/>
            <a:ext cx="3600000" cy="360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A8945-B118-41AF-86DB-19FE4B37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Cherenkov rings with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Planacon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MCP PMTs</a:t>
            </a:r>
            <a:b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short focusing distance of FARICH for SCTF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D8E63F-0003-4072-AFC1-9615BBC6B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84" y="2438778"/>
            <a:ext cx="3600000" cy="3600000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6FD8AB4-00E4-4BD3-B005-365D1061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5CEDF2-A059-4923-A782-BCF50A45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DC38EF-EB2E-4A19-B3E2-CAED3816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D1B9A9-ADC4-4FC2-A248-34A80B779D31}"/>
              </a:ext>
            </a:extLst>
          </p:cNvPr>
          <p:cNvSpPr/>
          <p:nvPr/>
        </p:nvSpPr>
        <p:spPr>
          <a:xfrm>
            <a:off x="1184464" y="1533544"/>
            <a:ext cx="6768752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en-US" b="1" dirty="0"/>
              <a:t>Run: 20 May 2018</a:t>
            </a:r>
          </a:p>
          <a:p>
            <a:r>
              <a:rPr lang="en-US" dirty="0"/>
              <a:t>PD: 2 </a:t>
            </a:r>
            <a:r>
              <a:rPr lang="en-US" dirty="0" err="1"/>
              <a:t>Planacons</a:t>
            </a:r>
            <a:r>
              <a:rPr lang="en-US" dirty="0"/>
              <a:t>, 1 </a:t>
            </a:r>
            <a:r>
              <a:rPr lang="en-US" dirty="0" err="1"/>
              <a:t>MaPMT</a:t>
            </a:r>
            <a:endParaRPr lang="en-US" dirty="0"/>
          </a:p>
          <a:p>
            <a:r>
              <a:rPr lang="en-US" dirty="0"/>
              <a:t>4-layer aerogel </a:t>
            </a:r>
          </a:p>
          <a:p>
            <a:r>
              <a:rPr lang="en-US" dirty="0"/>
              <a:t>Aerogel-PMT distance: 200 mm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07DD9F-638D-49D1-9C3D-4E9E0C398795}"/>
              </a:ext>
            </a:extLst>
          </p:cNvPr>
          <p:cNvSpPr txBox="1"/>
          <p:nvPr/>
        </p:nvSpPr>
        <p:spPr>
          <a:xfrm>
            <a:off x="2542132" y="5973502"/>
            <a:ext cx="480625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NB: Low background &amp; lower PDE with </a:t>
            </a:r>
            <a:r>
              <a:rPr lang="en-US" dirty="0" err="1"/>
              <a:t>Planacons</a:t>
            </a:r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C9E2E6-93DA-4DDA-9869-0C2F8876E470}"/>
              </a:ext>
            </a:extLst>
          </p:cNvPr>
          <p:cNvGrpSpPr/>
          <p:nvPr/>
        </p:nvGrpSpPr>
        <p:grpSpPr>
          <a:xfrm>
            <a:off x="4593955" y="1636587"/>
            <a:ext cx="3362421" cy="927196"/>
            <a:chOff x="4593955" y="1636587"/>
            <a:chExt cx="3362421" cy="92719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26973BB-E2D7-47CC-BC8F-618F14B550A6}"/>
                </a:ext>
              </a:extLst>
            </p:cNvPr>
            <p:cNvSpPr/>
            <p:nvPr/>
          </p:nvSpPr>
          <p:spPr>
            <a:xfrm>
              <a:off x="5148064" y="2170614"/>
              <a:ext cx="280392" cy="307746"/>
            </a:xfrm>
            <a:prstGeom prst="rect">
              <a:avLst/>
            </a:prstGeom>
            <a:solidFill>
              <a:srgbClr val="E1813B"/>
            </a:solidFill>
            <a:ln>
              <a:solidFill>
                <a:srgbClr val="E1813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F574902-3C3F-4BFA-BA65-8133A1A666F3}"/>
                </a:ext>
              </a:extLst>
            </p:cNvPr>
            <p:cNvSpPr/>
            <p:nvPr/>
          </p:nvSpPr>
          <p:spPr>
            <a:xfrm>
              <a:off x="4691955" y="1742335"/>
              <a:ext cx="280392" cy="307746"/>
            </a:xfrm>
            <a:prstGeom prst="rect">
              <a:avLst/>
            </a:prstGeom>
            <a:solidFill>
              <a:srgbClr val="00928F"/>
            </a:solidFill>
            <a:ln>
              <a:solidFill>
                <a:srgbClr val="009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FDB5DFA-4CD3-4F54-A49F-E85C2060175E}"/>
                </a:ext>
              </a:extLst>
            </p:cNvPr>
            <p:cNvSpPr/>
            <p:nvPr/>
          </p:nvSpPr>
          <p:spPr>
            <a:xfrm>
              <a:off x="5531990" y="1742335"/>
              <a:ext cx="280392" cy="307746"/>
            </a:xfrm>
            <a:prstGeom prst="rect">
              <a:avLst/>
            </a:prstGeom>
            <a:solidFill>
              <a:srgbClr val="00928F"/>
            </a:solidFill>
            <a:ln>
              <a:solidFill>
                <a:srgbClr val="009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0CD628-CF97-4CA7-9765-470E7DC4A049}"/>
                </a:ext>
              </a:extLst>
            </p:cNvPr>
            <p:cNvSpPr txBox="1"/>
            <p:nvPr/>
          </p:nvSpPr>
          <p:spPr>
            <a:xfrm>
              <a:off x="5920369" y="1690160"/>
              <a:ext cx="20360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—</a:t>
              </a:r>
              <a:r>
                <a:rPr lang="en-US" sz="1600" dirty="0" err="1"/>
                <a:t>Planacon</a:t>
              </a:r>
              <a:r>
                <a:rPr lang="en-US" sz="1600" dirty="0"/>
                <a:t> MCP PMT</a:t>
              </a:r>
            </a:p>
            <a:p>
              <a:endParaRPr lang="en-US" sz="1600" dirty="0"/>
            </a:p>
            <a:p>
              <a:r>
                <a:rPr lang="en-US" sz="1600" dirty="0"/>
                <a:t>—H12700 </a:t>
              </a:r>
              <a:r>
                <a:rPr lang="en-US" sz="1600" dirty="0" err="1"/>
                <a:t>MaPMT</a:t>
              </a:r>
              <a:endParaRPr lang="ru-RU" sz="160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43CB0FF-D6FF-4EF6-BFEF-1B4D7DA0DE13}"/>
                </a:ext>
              </a:extLst>
            </p:cNvPr>
            <p:cNvSpPr/>
            <p:nvPr/>
          </p:nvSpPr>
          <p:spPr>
            <a:xfrm>
              <a:off x="4593955" y="1636587"/>
              <a:ext cx="1348369" cy="92719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84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D99F3F-9767-4709-9BDC-0AF5CEAF1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61" y="1746036"/>
            <a:ext cx="4320000" cy="431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88F809-AF23-4285-BD43-2E5FF788F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618" y="1754134"/>
            <a:ext cx="4320000" cy="431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08103-1D31-4269-A18B-747E1D0C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928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+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plots for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MaPMTs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June 2018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6208AA-724A-4D5E-B219-AC231DB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42271F-2A03-429A-B41B-9509AD7B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B33E77-F075-49D0-BDE5-F8FF2018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CECDF3-875D-4B63-AEBD-FEE4CFFD6BA8}"/>
              </a:ext>
            </a:extLst>
          </p:cNvPr>
          <p:cNvSpPr/>
          <p:nvPr/>
        </p:nvSpPr>
        <p:spPr>
          <a:xfrm>
            <a:off x="4744196" y="1804313"/>
            <a:ext cx="2016224" cy="20260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699BDD-A422-4F4C-BF23-617DB96A64E0}"/>
              </a:ext>
            </a:extLst>
          </p:cNvPr>
          <p:cNvSpPr/>
          <p:nvPr/>
        </p:nvSpPr>
        <p:spPr>
          <a:xfrm>
            <a:off x="184182" y="1818144"/>
            <a:ext cx="2040660" cy="20260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F65C4-4645-424E-8878-B6954A91F629}"/>
              </a:ext>
            </a:extLst>
          </p:cNvPr>
          <p:cNvSpPr txBox="1"/>
          <p:nvPr/>
        </p:nvSpPr>
        <p:spPr>
          <a:xfrm>
            <a:off x="334047" y="12316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Leading edge timing distributions for 4 random anodes of different </a:t>
            </a:r>
            <a:r>
              <a:rPr lang="en-US" dirty="0" err="1"/>
              <a:t>MaPMTs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683A3-299E-40CD-9F75-A7733EBBA3DB}"/>
              </a:ext>
            </a:extLst>
          </p:cNvPr>
          <p:cNvSpPr txBox="1"/>
          <p:nvPr/>
        </p:nvSpPr>
        <p:spPr>
          <a:xfrm>
            <a:off x="5302457" y="1243289"/>
            <a:ext cx="309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Corresponding timing vs </a:t>
            </a:r>
            <a:r>
              <a:rPr lang="en-US" dirty="0" err="1"/>
              <a:t>ToT</a:t>
            </a:r>
            <a:r>
              <a:rPr lang="en-US" dirty="0"/>
              <a:t> scatter plots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4443D-EBA8-45D9-939A-D84A5AFBB7DA}"/>
              </a:ext>
            </a:extLst>
          </p:cNvPr>
          <p:cNvSpPr txBox="1"/>
          <p:nvPr/>
        </p:nvSpPr>
        <p:spPr>
          <a:xfrm>
            <a:off x="1818538" y="6063964"/>
            <a:ext cx="62852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NB: 2-4 ns separation between peaks. Earlier one has largest </a:t>
            </a:r>
            <a:r>
              <a:rPr lang="en-US" sz="1600" dirty="0" err="1"/>
              <a:t>ToT</a:t>
            </a:r>
            <a:r>
              <a:rPr lang="en-US" sz="1600" dirty="0"/>
              <a:t> (amplitude). Looks like </a:t>
            </a:r>
            <a:r>
              <a:rPr lang="en-US" sz="1600" dirty="0" err="1"/>
              <a:t>crosstalks</a:t>
            </a:r>
            <a:r>
              <a:rPr lang="en-US" sz="1600" dirty="0"/>
              <a:t> between anodes or common crosstalk.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B7FC82-3728-4F1E-826B-4A4E5A646557}"/>
              </a:ext>
            </a:extLst>
          </p:cNvPr>
          <p:cNvGrpSpPr/>
          <p:nvPr/>
        </p:nvGrpSpPr>
        <p:grpSpPr>
          <a:xfrm>
            <a:off x="4921880" y="2268488"/>
            <a:ext cx="1417433" cy="828503"/>
            <a:chOff x="4932040" y="2420888"/>
            <a:chExt cx="1417433" cy="82850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9C9EA12-8ADA-464E-904A-AA6B1B959A28}"/>
                </a:ext>
              </a:extLst>
            </p:cNvPr>
            <p:cNvSpPr/>
            <p:nvPr/>
          </p:nvSpPr>
          <p:spPr>
            <a:xfrm>
              <a:off x="5873224" y="2420888"/>
              <a:ext cx="252028" cy="4786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47FC50D-AD65-448D-8AB0-609EA0EC1531}"/>
                </a:ext>
              </a:extLst>
            </p:cNvPr>
            <p:cNvSpPr/>
            <p:nvPr/>
          </p:nvSpPr>
          <p:spPr>
            <a:xfrm>
              <a:off x="6097445" y="2817343"/>
              <a:ext cx="252028" cy="43204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1487FF-9BEA-47AA-8E89-46695CFC5D6B}"/>
                </a:ext>
              </a:extLst>
            </p:cNvPr>
            <p:cNvSpPr txBox="1"/>
            <p:nvPr/>
          </p:nvSpPr>
          <p:spPr>
            <a:xfrm>
              <a:off x="5060122" y="2490939"/>
              <a:ext cx="915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“signal”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19D5EF9-D96D-4E7C-945F-FA200FF7EB4F}"/>
                </a:ext>
              </a:extLst>
            </p:cNvPr>
            <p:cNvSpPr/>
            <p:nvPr/>
          </p:nvSpPr>
          <p:spPr>
            <a:xfrm>
              <a:off x="4932040" y="2905905"/>
              <a:ext cx="11654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</a:rPr>
                <a:t>“crosstalk:”</a:t>
              </a:r>
              <a:endParaRPr lang="ru-RU" sz="16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4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C65A-A48C-4045-9228-7E5CCA21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19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Signal and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crosstalks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hit patterns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9FD4DB-3261-43DE-9ADE-64DA28D6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89AC20-7B6D-4E04-A0A3-20116B76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E871C2-BB77-4F36-AA1F-DD64FCAC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037403-2C68-4049-A0AB-0D852764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884" r="44553" b="1853"/>
          <a:stretch/>
        </p:blipFill>
        <p:spPr>
          <a:xfrm>
            <a:off x="4598142" y="1551069"/>
            <a:ext cx="4320000" cy="43175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79343-ACC5-44A8-BD94-2F7B75D4E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001" r="43700" b="1001"/>
          <a:stretch/>
        </p:blipFill>
        <p:spPr>
          <a:xfrm>
            <a:off x="107504" y="1551069"/>
            <a:ext cx="4320000" cy="43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C07BC5-4009-4D47-9460-A5735371AA9B}"/>
              </a:ext>
            </a:extLst>
          </p:cNvPr>
          <p:cNvSpPr txBox="1"/>
          <p:nvPr/>
        </p:nvSpPr>
        <p:spPr>
          <a:xfrm>
            <a:off x="4844758" y="1334137"/>
            <a:ext cx="382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 with </a:t>
            </a:r>
            <a:r>
              <a:rPr lang="en-US" dirty="0">
                <a:solidFill>
                  <a:schemeClr val="accent5"/>
                </a:solidFill>
              </a:rPr>
              <a:t>crosstalk</a:t>
            </a:r>
            <a:r>
              <a:rPr lang="en-US" dirty="0"/>
              <a:t> hits in anode 42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DFAB46-D627-4C66-9533-3C9D6DD69CAF}"/>
              </a:ext>
            </a:extLst>
          </p:cNvPr>
          <p:cNvSpPr txBox="1"/>
          <p:nvPr/>
        </p:nvSpPr>
        <p:spPr>
          <a:xfrm>
            <a:off x="570144" y="1334137"/>
            <a:ext cx="33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 with </a:t>
            </a:r>
            <a:r>
              <a:rPr lang="en-US" dirty="0">
                <a:solidFill>
                  <a:srgbClr val="FF0000"/>
                </a:solidFill>
              </a:rPr>
              <a:t>signal</a:t>
            </a:r>
            <a:r>
              <a:rPr lang="en-US" dirty="0"/>
              <a:t> hits in anode 42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BC7598-F3DD-4285-A91C-200988E9FE15}"/>
              </a:ext>
            </a:extLst>
          </p:cNvPr>
          <p:cNvSpPr txBox="1"/>
          <p:nvPr/>
        </p:nvSpPr>
        <p:spPr>
          <a:xfrm>
            <a:off x="4382407" y="5868627"/>
            <a:ext cx="45468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NB: No</a:t>
            </a:r>
            <a:r>
              <a:rPr lang="ru-RU" dirty="0"/>
              <a:t> </a:t>
            </a:r>
            <a:r>
              <a:rPr lang="en-US" dirty="0"/>
              <a:t>typical pattern of neighboring anodes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B1AF8F1-E144-4555-9227-CBC8043644BC}"/>
              </a:ext>
            </a:extLst>
          </p:cNvPr>
          <p:cNvSpPr/>
          <p:nvPr/>
        </p:nvSpPr>
        <p:spPr>
          <a:xfrm>
            <a:off x="2961154" y="2852936"/>
            <a:ext cx="432048" cy="43204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AB4A09B-E67B-46BC-AFA1-C697EBDE4B8F}"/>
              </a:ext>
            </a:extLst>
          </p:cNvPr>
          <p:cNvSpPr/>
          <p:nvPr/>
        </p:nvSpPr>
        <p:spPr>
          <a:xfrm>
            <a:off x="7519248" y="2877495"/>
            <a:ext cx="432048" cy="43204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8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A17F8-376E-4577-8ADF-F1D8B60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82" y="136523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 multiplicity for signal and CT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8419A4-0D04-4729-A142-29975CBF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5E7800-982B-407D-B186-91B1C0DE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B914BD-1ADD-416A-B913-8B40D88B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5CBE6-9D2D-4178-BAC9-8E9ED35B5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982" y="1498354"/>
            <a:ext cx="4896544" cy="5040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E3E27-691D-40A2-AAA3-F91B2C0D502A}"/>
              </a:ext>
            </a:extLst>
          </p:cNvPr>
          <p:cNvSpPr txBox="1"/>
          <p:nvPr/>
        </p:nvSpPr>
        <p:spPr>
          <a:xfrm>
            <a:off x="5385308" y="4797152"/>
            <a:ext cx="319479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NB: Almost all nodes of the </a:t>
            </a:r>
            <a:r>
              <a:rPr lang="en-US" dirty="0" err="1"/>
              <a:t>MaPMT</a:t>
            </a:r>
            <a:r>
              <a:rPr lang="en-US" dirty="0"/>
              <a:t> fire when we observe crosstalk in one anode.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57D96-EC17-4592-A39A-DD25470FAE05}"/>
              </a:ext>
            </a:extLst>
          </p:cNvPr>
          <p:cNvSpPr txBox="1"/>
          <p:nvPr/>
        </p:nvSpPr>
        <p:spPr>
          <a:xfrm>
            <a:off x="5148064" y="2060848"/>
            <a:ext cx="374441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Signal and CT hits are determined by ROOT::TSpectrum2 class.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Cut regions – ellipses.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6DCFF-FF80-42B6-91D3-F561EDD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281"/>
            <a:ext cx="8229600" cy="1143000"/>
          </a:xfrm>
        </p:spPr>
        <p:txBody>
          <a:bodyPr/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 radius distribution with multiplicity cut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80A165-4C7D-45AE-812F-0F371FA7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E23DB4-4F49-4253-8396-21DA4682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352BC-9E96-4E4D-B2DC-170D3C4D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9C2F01-4B8D-4545-B3D7-FFAAB3FDB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000" r="22437" b="1000"/>
          <a:stretch/>
        </p:blipFill>
        <p:spPr>
          <a:xfrm>
            <a:off x="1403648" y="1264300"/>
            <a:ext cx="5040560" cy="504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C253C-2AAF-4223-936F-8630F6AF5D80}"/>
              </a:ext>
            </a:extLst>
          </p:cNvPr>
          <p:cNvSpPr txBox="1"/>
          <p:nvPr/>
        </p:nvSpPr>
        <p:spPr>
          <a:xfrm>
            <a:off x="6486364" y="1628800"/>
            <a:ext cx="2267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per-event cut for number hits in 30-ns window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75F46-964A-468E-B1B7-5A79AA93DDA8}"/>
              </a:ext>
            </a:extLst>
          </p:cNvPr>
          <p:cNvSpPr txBox="1"/>
          <p:nvPr/>
        </p:nvSpPr>
        <p:spPr>
          <a:xfrm>
            <a:off x="6482132" y="3580281"/>
            <a:ext cx="18722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5x S/B increase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63829-CFD1-439B-81CF-227A48888A12}"/>
              </a:ext>
            </a:extLst>
          </p:cNvPr>
          <p:cNvSpPr txBox="1"/>
          <p:nvPr/>
        </p:nvSpPr>
        <p:spPr>
          <a:xfrm>
            <a:off x="6444208" y="5218404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NB: still non-negligible background remains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A314B4A-FDFE-4A19-99AF-B6199ED18C1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377408" y="5541570"/>
            <a:ext cx="1066800" cy="26369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C90CB5E8-4CE8-4497-80ED-7B41BEEB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0DE68-9043-4CFA-9C8E-F2476F6F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S.A. Kononov, PANDA Forward RICH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3E7EF-91FD-47F5-8356-C91700A6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C0D0D4-92F0-40DF-98F2-6113E6EFA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2" y="36476"/>
            <a:ext cx="6264696" cy="29574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B0331-E715-49D0-A09D-1859268FB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511" y="2962926"/>
            <a:ext cx="3697881" cy="3697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200FF8-1A0D-47E5-8A41-8DA404B97919}"/>
              </a:ext>
            </a:extLst>
          </p:cNvPr>
          <p:cNvSpPr txBox="1"/>
          <p:nvPr/>
        </p:nvSpPr>
        <p:spPr>
          <a:xfrm flipH="1">
            <a:off x="6012160" y="836712"/>
            <a:ext cx="3043048" cy="92333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Run 3 June 2018.</a:t>
            </a:r>
          </a:p>
          <a:p>
            <a:r>
              <a:rPr lang="en-US" dirty="0"/>
              <a:t>Event rate during 2 hours</a:t>
            </a:r>
          </a:p>
          <a:p>
            <a:pPr algn="ctr"/>
            <a:r>
              <a:rPr lang="en-US" dirty="0"/>
              <a:t>measured in 4 sec intervals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7CEE6-6AD9-4283-A35C-348E7B0F8B8F}"/>
              </a:ext>
            </a:extLst>
          </p:cNvPr>
          <p:cNvSpPr txBox="1"/>
          <p:nvPr/>
        </p:nvSpPr>
        <p:spPr>
          <a:xfrm>
            <a:off x="1524000" y="4351981"/>
            <a:ext cx="3697881" cy="646331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Fraction of events with CT in PMT1 as function of event rate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0F7BA-640A-420E-BF30-270900C67258}"/>
              </a:ext>
            </a:extLst>
          </p:cNvPr>
          <p:cNvSpPr txBox="1"/>
          <p:nvPr/>
        </p:nvSpPr>
        <p:spPr>
          <a:xfrm>
            <a:off x="901401" y="5354166"/>
            <a:ext cx="43204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NB: For 20-cm ring radius setups we should avoid event rates higher than 200 s</a:t>
            </a:r>
            <a:r>
              <a:rPr lang="en-US" baseline="30000" dirty="0"/>
              <a:t>-1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93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71400-4ABA-4732-9E99-26EEA979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Speculations on the nature of crosstalk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762F-2549-4B08-94C2-D4F29C7B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Studies with pulsed laser illumination show that single photon signals can not cause CT to exceed standard calibrated PADIWA thresholds. It should be many photon signals.</a:t>
            </a:r>
          </a:p>
          <a:p>
            <a:r>
              <a:rPr lang="en-US" dirty="0"/>
              <a:t>A relativistic particle produces about 20 Cherenkov photoelectrons in 1.5 mm window of </a:t>
            </a:r>
            <a:r>
              <a:rPr lang="en-US" dirty="0" err="1"/>
              <a:t>MaPMT</a:t>
            </a:r>
            <a:r>
              <a:rPr lang="en-US" dirty="0"/>
              <a:t>.</a:t>
            </a:r>
          </a:p>
          <a:p>
            <a:r>
              <a:rPr lang="en-US" dirty="0"/>
              <a:t>BINP electron test beam is not essentially collimated and originates from 5-cm bunches in the VEPP-4M </a:t>
            </a:r>
            <a:r>
              <a:rPr lang="en-US" dirty="0" err="1"/>
              <a:t>accelarator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Electrons and positrons scattered far from the beam may be a cause of the large signals in </a:t>
            </a:r>
            <a:r>
              <a:rPr lang="en-US" dirty="0" err="1">
                <a:solidFill>
                  <a:srgbClr val="C00000"/>
                </a:solidFill>
              </a:rPr>
              <a:t>MaPMT</a:t>
            </a:r>
            <a:r>
              <a:rPr lang="en-US" dirty="0">
                <a:solidFill>
                  <a:srgbClr val="C00000"/>
                </a:solidFill>
              </a:rPr>
              <a:t> and CT on all anodes.</a:t>
            </a:r>
          </a:p>
          <a:p>
            <a:r>
              <a:rPr lang="en-US" dirty="0">
                <a:solidFill>
                  <a:srgbClr val="C00000"/>
                </a:solidFill>
              </a:rPr>
              <a:t>Probably origin: parasitic capacitive coupling between the last dynode and anodes.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This effect should be event rate dependent for bunched beam.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More studies with laser illumination and particle sources with aim to suppress the crosstalk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w.r.t.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signal. Options: RF-filters, HV divider redesign, even another PMT.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May be an issue in PANDA. Study of effect with MC is needed.</a:t>
            </a:r>
            <a:endParaRPr lang="en-US" dirty="0"/>
          </a:p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5D5F44-2DC6-4E5C-B1BA-A0EAA80F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EE5AD0-0FD9-44DA-BD79-5642C60D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D593FC-125D-40F5-8789-C1B863BC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8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204F4-D9CB-40C1-96F7-F064FC99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84"/>
            <a:ext cx="8229600" cy="388708"/>
          </a:xfrm>
        </p:spPr>
        <p:txBody>
          <a:bodyPr/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Pulsed laser illumination: intensity scan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9B974E-D014-4C7D-8B51-179DA30F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F5B1CB-DA0B-44C1-927B-E72F7127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1C2305-16C1-4397-9B3B-958DD3A0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F47BCF-9ED3-485E-873F-39EB8526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06" y="689715"/>
            <a:ext cx="4320000" cy="29336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AAE8EB-7696-4D1F-A90B-E9F0E3326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605275"/>
            <a:ext cx="4320000" cy="29336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2BE02-40E1-455E-BFD1-8C289CC4F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16084"/>
            <a:ext cx="4320000" cy="29336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8F9862-E69D-448E-94FA-EB2180685A28}"/>
              </a:ext>
            </a:extLst>
          </p:cNvPr>
          <p:cNvSpPr txBox="1"/>
          <p:nvPr/>
        </p:nvSpPr>
        <p:spPr>
          <a:xfrm>
            <a:off x="1549710" y="664630"/>
            <a:ext cx="20821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rPr>
              <a:t>Illuminated anode</a:t>
            </a:r>
            <a:endParaRPr lang="ru-RU" kern="1200" dirty="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2CC7E-9EF3-4B48-B53C-A527FD282909}"/>
              </a:ext>
            </a:extLst>
          </p:cNvPr>
          <p:cNvSpPr txBox="1"/>
          <p:nvPr/>
        </p:nvSpPr>
        <p:spPr>
          <a:xfrm>
            <a:off x="5191047" y="4653136"/>
            <a:ext cx="333171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During illumination intensity scans there were problems with HV power source interference and external light leaks.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99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D8BDE-2F28-4175-A613-B28E19FD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Signal and crosstalk averaged waveforms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D802E-651F-42D3-A00B-7B97CD75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E981D-03E8-438D-82C3-AF05F7DE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93C0D-E396-48D7-816C-738B76F1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5C01DB-754C-48FD-B3B9-5B5174D35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000" r="8263" b="1000"/>
          <a:stretch/>
        </p:blipFill>
        <p:spPr>
          <a:xfrm>
            <a:off x="179512" y="1500512"/>
            <a:ext cx="5561075" cy="3672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492562-0135-4946-9612-24A9137D8521}"/>
              </a:ext>
            </a:extLst>
          </p:cNvPr>
          <p:cNvSpPr txBox="1"/>
          <p:nvPr/>
        </p:nvSpPr>
        <p:spPr>
          <a:xfrm>
            <a:off x="3923928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A73B1"/>
                </a:solidFill>
              </a:rPr>
              <a:t>Signal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E0BC0-6CF1-4805-9964-4CED1FABAD5B}"/>
              </a:ext>
            </a:extLst>
          </p:cNvPr>
          <p:cNvSpPr txBox="1"/>
          <p:nvPr/>
        </p:nvSpPr>
        <p:spPr>
          <a:xfrm>
            <a:off x="3635896" y="2132856"/>
            <a:ext cx="792088" cy="37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214"/>
                </a:solidFill>
              </a:rPr>
              <a:t>CTx10</a:t>
            </a:r>
            <a:endParaRPr lang="ru-RU" dirty="0">
              <a:solidFill>
                <a:srgbClr val="FF8214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0529D5-139B-4391-BF8B-FFC0CF6ABB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4462675"/>
            <a:ext cx="3456384" cy="2282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CB7E29-135C-4408-9297-311881FC350E}"/>
              </a:ext>
            </a:extLst>
          </p:cNvPr>
          <p:cNvSpPr txBox="1"/>
          <p:nvPr/>
        </p:nvSpPr>
        <p:spPr>
          <a:xfrm>
            <a:off x="6219351" y="4170287"/>
            <a:ext cx="2033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Single photon pulse</a:t>
            </a:r>
          </a:p>
          <a:p>
            <a:pPr algn="ctr"/>
            <a:r>
              <a:rPr lang="en-US" sz="1400" dirty="0"/>
              <a:t>(very sharp rise time)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248F8-A3A6-461F-BA5D-7E8D55C476A0}"/>
              </a:ext>
            </a:extLst>
          </p:cNvPr>
          <p:cNvSpPr txBox="1"/>
          <p:nvPr/>
        </p:nvSpPr>
        <p:spPr>
          <a:xfrm>
            <a:off x="1335601" y="1532892"/>
            <a:ext cx="327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Pulsed illumination from a laser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EA9F2-470E-41BA-9A2D-DB32D9EFC89F}"/>
              </a:ext>
            </a:extLst>
          </p:cNvPr>
          <p:cNvSpPr txBox="1"/>
          <p:nvPr/>
        </p:nvSpPr>
        <p:spPr>
          <a:xfrm>
            <a:off x="5561225" y="1582157"/>
            <a:ext cx="327262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Light source: </a:t>
            </a:r>
            <a:r>
              <a:rPr lang="en-US" sz="1600" dirty="0" err="1"/>
              <a:t>PiLas</a:t>
            </a:r>
            <a:r>
              <a:rPr lang="en-US" sz="1600" dirty="0"/>
              <a:t> PiL051x, 510nm, </a:t>
            </a:r>
            <a:r>
              <a:rPr lang="el-GR" sz="1600" dirty="0"/>
              <a:t>Δ</a:t>
            </a:r>
            <a:r>
              <a:rPr lang="en-US" sz="1600" dirty="0"/>
              <a:t>t&lt;140 </a:t>
            </a:r>
            <a:r>
              <a:rPr lang="en-US" sz="1600" dirty="0" err="1"/>
              <a:t>ps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Oscilloscope: Keysight  MSOX6004A, 6 GHz BW with differential active probe N2752A, 6 GHz BW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Signal viewed directly on illuminated anode, CT viewed on a distant anode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anodes connected to PADIWA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E9B30D-A40A-4F38-8A32-CBE084D107A9}"/>
              </a:ext>
            </a:extLst>
          </p:cNvPr>
          <p:cNvSpPr txBox="1"/>
          <p:nvPr/>
        </p:nvSpPr>
        <p:spPr>
          <a:xfrm>
            <a:off x="578613" y="5199766"/>
            <a:ext cx="4762872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Signal amplitude is ~9 </a:t>
            </a:r>
            <a:r>
              <a:rPr lang="en-US" dirty="0" err="1"/>
              <a:t>p.e.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 amplitude is about 2% of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 negative swing is delayed by a few ns </a:t>
            </a:r>
            <a:r>
              <a:rPr lang="en-US" dirty="0" err="1"/>
              <a:t>w.r.t.</a:t>
            </a:r>
            <a:r>
              <a:rPr lang="en-US" dirty="0"/>
              <a:t> signal at the same voltage level.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8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B9761-5A46-4751-8098-EC3DA35C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Bandwidth filtering </a:t>
            </a:r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oscilloscope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0DC1971-D171-4BD5-8106-A85BC1EF07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1758638"/>
            <a:ext cx="4320000" cy="2904963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5D504F1-CCB6-4A30-9DEA-7A4180C3F0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073" y="1758638"/>
            <a:ext cx="4320000" cy="290496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DE82251-CD94-441B-B6A1-D512C6FD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3446B-BCD0-4916-89AC-369A384E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9338E-727E-4F01-9318-DC813EB2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63411-3354-491A-A2C3-72D43DD646FC}"/>
              </a:ext>
            </a:extLst>
          </p:cNvPr>
          <p:cNvSpPr txBox="1"/>
          <p:nvPr/>
        </p:nvSpPr>
        <p:spPr>
          <a:xfrm>
            <a:off x="2035936" y="157397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Signal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5B152-95D5-4686-809A-65249516AA99}"/>
              </a:ext>
            </a:extLst>
          </p:cNvPr>
          <p:cNvSpPr txBox="1"/>
          <p:nvPr/>
        </p:nvSpPr>
        <p:spPr>
          <a:xfrm>
            <a:off x="6422341" y="1573972"/>
            <a:ext cx="104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Crosstalk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CA300-3C76-48D2-A777-56A69D3016B4}"/>
              </a:ext>
            </a:extLst>
          </p:cNvPr>
          <p:cNvSpPr txBox="1"/>
          <p:nvPr/>
        </p:nvSpPr>
        <p:spPr>
          <a:xfrm>
            <a:off x="539552" y="4986111"/>
            <a:ext cx="81472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Filtering helps to suppress CT but at the cost of increasing signal rise time  and worse timing resolution (not measured but should be at worst proportional to rise time). </a:t>
            </a:r>
          </a:p>
          <a:p>
            <a:r>
              <a:rPr lang="en-US" dirty="0"/>
              <a:t>Still viable option to explore in case of a high intensity particle background in PANDA (should be simulated).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48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8933EA-9BAB-46D6-BFA1-386993D07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8" y="829941"/>
            <a:ext cx="6332354" cy="447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065621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 FRICH baseline design</a:t>
            </a:r>
            <a:endParaRPr lang="ru-RU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4482625" y="5156171"/>
            <a:ext cx="4458219" cy="1255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Photon Detector</a:t>
            </a:r>
          </a:p>
          <a:p>
            <a:pPr marL="0" indent="0">
              <a:buNone/>
            </a:pPr>
            <a:r>
              <a:rPr lang="en-US" altLang="ru-RU" sz="1600" dirty="0"/>
              <a:t>H12700 </a:t>
            </a:r>
            <a:r>
              <a:rPr lang="en-US" altLang="ru-RU" sz="1600" dirty="0" err="1"/>
              <a:t>MaPMTs</a:t>
            </a:r>
            <a:r>
              <a:rPr lang="en-US" altLang="ru-RU" sz="1600" dirty="0"/>
              <a:t> (Hamamatsu)</a:t>
            </a:r>
          </a:p>
          <a:p>
            <a:pPr marL="216000" indent="-216000"/>
            <a:r>
              <a:rPr lang="en-US" altLang="ru-RU" sz="1600" dirty="0"/>
              <a:t>flat panel</a:t>
            </a:r>
          </a:p>
          <a:p>
            <a:pPr marL="216000" indent="-216000"/>
            <a:r>
              <a:rPr lang="en-US" altLang="ru-RU" sz="1600" dirty="0"/>
              <a:t>8x8 anode pixels of 6mm size 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603291" y="4686246"/>
            <a:ext cx="3617025" cy="1255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Aerogel radiator</a:t>
            </a:r>
          </a:p>
          <a:p>
            <a:pPr marL="216000" indent="-216000"/>
            <a:r>
              <a:rPr lang="en-US" altLang="ru-RU" sz="1600" dirty="0"/>
              <a:t>Focusing 2- or 3-layer aerogel </a:t>
            </a:r>
          </a:p>
          <a:p>
            <a:pPr marL="216000" indent="-216000"/>
            <a:r>
              <a:rPr lang="en-US" altLang="ru-RU" sz="1600" dirty="0"/>
              <a:t>n≈1.05</a:t>
            </a:r>
          </a:p>
          <a:p>
            <a:pPr marL="216000" indent="-216000"/>
            <a:r>
              <a:rPr lang="en-US" altLang="ru-RU" sz="1600" dirty="0"/>
              <a:t>Total thickness – 40 mm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923" y="5248260"/>
            <a:ext cx="1537830" cy="1063191"/>
          </a:xfrm>
          <a:prstGeom prst="rect">
            <a:avLst/>
          </a:prstGeom>
        </p:spPr>
      </p:pic>
      <p:sp>
        <p:nvSpPr>
          <p:cNvPr id="48" name="Текст 2"/>
          <p:cNvSpPr txBox="1">
            <a:spLocks/>
          </p:cNvSpPr>
          <p:nvPr/>
        </p:nvSpPr>
        <p:spPr>
          <a:xfrm>
            <a:off x="6633889" y="3812464"/>
            <a:ext cx="1994076" cy="10341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Mirrors</a:t>
            </a:r>
            <a:r>
              <a:rPr lang="en-US" altLang="ru-RU" sz="1800" dirty="0"/>
              <a:t> </a:t>
            </a:r>
          </a:p>
          <a:p>
            <a:pPr marL="216000" indent="-216000"/>
            <a:r>
              <a:rPr lang="en-US" altLang="ru-RU" sz="1800" dirty="0"/>
              <a:t>2 mm float glass</a:t>
            </a:r>
          </a:p>
          <a:p>
            <a:pPr marL="216000" indent="-216000"/>
            <a:r>
              <a:rPr lang="en-US" altLang="ru-RU" sz="1800" dirty="0"/>
              <a:t>Al+SiO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 coating</a:t>
            </a:r>
            <a:endParaRPr lang="en-US" altLang="ru-RU" sz="1800" dirty="0">
              <a:solidFill>
                <a:srgbClr val="0000FF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cxnSpLocks/>
            <a:stCxn id="23" idx="0"/>
          </p:cNvCxnSpPr>
          <p:nvPr/>
        </p:nvCxnSpPr>
        <p:spPr>
          <a:xfrm flipV="1">
            <a:off x="2411804" y="3894682"/>
            <a:ext cx="993661" cy="7915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  <a:stCxn id="48" idx="1"/>
          </p:cNvCxnSpPr>
          <p:nvPr/>
        </p:nvCxnSpPr>
        <p:spPr>
          <a:xfrm flipH="1">
            <a:off x="5586283" y="4329529"/>
            <a:ext cx="1047606" cy="43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  <a:stCxn id="20" idx="0"/>
          </p:cNvCxnSpPr>
          <p:nvPr/>
        </p:nvCxnSpPr>
        <p:spPr>
          <a:xfrm flipH="1" flipV="1">
            <a:off x="5752301" y="4663199"/>
            <a:ext cx="959434" cy="49297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236CB9-63A3-4495-9E34-8E4DC409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546CBA0F-A3B1-4629-B319-50A91F51E856}"/>
              </a:ext>
            </a:extLst>
          </p:cNvPr>
          <p:cNvSpPr txBox="1">
            <a:spLocks/>
          </p:cNvSpPr>
          <p:nvPr/>
        </p:nvSpPr>
        <p:spPr>
          <a:xfrm>
            <a:off x="4982683" y="903434"/>
            <a:ext cx="3958161" cy="13207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 err="1"/>
              <a:t>DiRICH</a:t>
            </a:r>
            <a:r>
              <a:rPr lang="en-US" altLang="ru-RU" sz="1800" b="1" dirty="0"/>
              <a:t> FEE (GSI)</a:t>
            </a:r>
          </a:p>
          <a:p>
            <a:pPr marL="216000" indent="-216000"/>
            <a:r>
              <a:rPr lang="en-US" altLang="ru-RU" sz="1600" dirty="0"/>
              <a:t>Designed for H12700 readout</a:t>
            </a:r>
          </a:p>
          <a:p>
            <a:pPr marL="216000" indent="-216000"/>
            <a:r>
              <a:rPr lang="en-US" altLang="ru-RU" sz="1600" dirty="0"/>
              <a:t>12x32ch </a:t>
            </a:r>
            <a:r>
              <a:rPr lang="en-US" altLang="ru-RU" sz="1600" dirty="0" err="1"/>
              <a:t>preamp+disc+TDC</a:t>
            </a:r>
            <a:endParaRPr lang="en-US" altLang="ru-RU" sz="1600" dirty="0"/>
          </a:p>
          <a:p>
            <a:pPr marL="216000" indent="-216000"/>
            <a:r>
              <a:rPr lang="en-US" altLang="ru-RU" sz="1600" dirty="0"/>
              <a:t>2 Gbps output link</a:t>
            </a:r>
          </a:p>
        </p:txBody>
      </p:sp>
      <p:pic>
        <p:nvPicPr>
          <p:cNvPr id="38" name="Рисунок 37" descr="https://jspc29.x-matter.uni-frankfurt.de/trbweb/uploads/dirichmodule3.jpg">
            <a:extLst>
              <a:ext uri="{FF2B5EF4-FFF2-40B4-BE49-F238E27FC236}">
                <a16:creationId xmlns:a16="http://schemas.microsoft.com/office/drawing/2014/main" id="{742174A5-9D46-4754-8F8C-43F6A6C4C6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29" y="1067513"/>
            <a:ext cx="1281140" cy="1108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97F28AA-0ACA-4206-B5E5-AC8DB7B05877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5752301" y="2224137"/>
            <a:ext cx="1209463" cy="3043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F1EAAE58-B730-4C1D-A456-AB82E2E0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66A83-3882-4180-99DD-158BB112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7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27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 and outlook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First test beam with a dedicated FRICH prototype was carried out on 3-4 June 2018. 5 different aerogel radiators are tested. Analysis is in progress.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Gained experience with TRB3 &amp; PADIWA electronics but more to learn with </a:t>
            </a:r>
            <a:r>
              <a:rPr lang="en-US" sz="2400" dirty="0" err="1"/>
              <a:t>DiRICH</a:t>
            </a:r>
            <a:r>
              <a:rPr lang="en-US" sz="2400" dirty="0"/>
              <a:t> FEE.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High hit multiplicity events were observed that clutter the ring pattern. Origin is believed to be coincidences with beam particles hitting </a:t>
            </a:r>
            <a:r>
              <a:rPr lang="en-US" sz="2400" dirty="0" err="1"/>
              <a:t>MaPMT</a:t>
            </a:r>
            <a:r>
              <a:rPr lang="en-US" sz="2400" dirty="0"/>
              <a:t> directly. May be a problem for high intensity mode in the real experiment. Should be studied with MC.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B050"/>
                </a:solidFill>
              </a:rPr>
              <a:t>DiRICH</a:t>
            </a:r>
            <a:r>
              <a:rPr lang="en-US" sz="2400" dirty="0">
                <a:solidFill>
                  <a:srgbClr val="00B050"/>
                </a:solidFill>
              </a:rPr>
              <a:t> is expected to be delivered in a week or so.</a:t>
            </a:r>
            <a:r>
              <a:rPr lang="en-US" sz="2400" dirty="0"/>
              <a:t> Original plans were to buy it in May but better than nothing.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6AA1-5BA5-4D15-A858-4BB48F15DEE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F9ABFE-4D5E-4156-86B0-4000EAC9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6" y="149521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 beam of F(A)RICH prototype at BINP VEPP-4 (2018)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44468-60D8-4DEE-A7BD-BC9A2177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535B99-BE91-4A25-B7D8-D2FA51C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A0F4B8-82DF-4D3A-B2EE-83716CD3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EE402-F910-43EA-A997-C3F2F60BCF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40" y="1604676"/>
            <a:ext cx="8363272" cy="252028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E4AA5FA-2C5C-476A-972F-EAB2F5DB2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1865"/>
              </p:ext>
            </p:extLst>
          </p:nvPr>
        </p:nvGraphicFramePr>
        <p:xfrm>
          <a:off x="367526" y="4437112"/>
          <a:ext cx="4446548" cy="1752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5176">
                  <a:extLst>
                    <a:ext uri="{9D8B030D-6E8A-4147-A177-3AD203B41FA5}">
                      <a16:colId xmlns:a16="http://schemas.microsoft.com/office/drawing/2014/main" val="1605263318"/>
                    </a:ext>
                  </a:extLst>
                </a:gridCol>
                <a:gridCol w="2681372">
                  <a:extLst>
                    <a:ext uri="{9D8B030D-6E8A-4147-A177-3AD203B41FA5}">
                      <a16:colId xmlns:a16="http://schemas.microsoft.com/office/drawing/2014/main" val="41198866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 beam parameters in 2018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45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range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3 GeV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49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Averaged intensity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100 e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−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 / s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51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spread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09037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06C8A6B-F8FC-43EA-8346-FA94D4758C54}"/>
              </a:ext>
            </a:extLst>
          </p:cNvPr>
          <p:cNvSpPr txBox="1"/>
          <p:nvPr/>
        </p:nvSpPr>
        <p:spPr>
          <a:xfrm>
            <a:off x="4932040" y="4417195"/>
            <a:ext cx="4039934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Purpose of the tests beam: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H12700 </a:t>
            </a:r>
            <a:r>
              <a:rPr lang="en-US" dirty="0" err="1"/>
              <a:t>MaPMTs</a:t>
            </a:r>
            <a:r>
              <a:rPr lang="en-US" dirty="0"/>
              <a:t> and PADIWA&amp;TRB3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Obtain single photon resolution for several aerogel configurations and compare with expected ones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54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DAB4E1CD-A46B-466C-85F5-CF3C213D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5CAEC-7C28-47C3-932D-6DB65B25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54CBD-61A7-4949-B9DE-8992696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3BCFB4-C2E2-4823-AE26-A21379A87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36523"/>
            <a:ext cx="8640960" cy="62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6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7" y="28756"/>
            <a:ext cx="875194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F(A)RICH prototype readout 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4821284-D9FD-4F52-8CDA-0901FC45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83" y="1176755"/>
            <a:ext cx="4279501" cy="53859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Custom adapter board to couple 4 PADIWAs to a H12700 </a:t>
            </a:r>
            <a:r>
              <a:rPr lang="en-US" sz="1800" dirty="0" err="1"/>
              <a:t>MaPMT</a:t>
            </a:r>
            <a:br>
              <a:rPr lang="en-US" sz="1800" dirty="0"/>
            </a:br>
            <a:r>
              <a:rPr lang="en-US" sz="1800" dirty="0"/>
              <a:t>(PADIWA couple with </a:t>
            </a:r>
            <a:r>
              <a:rPr lang="en-US" sz="1800" dirty="0" err="1"/>
              <a:t>Planacon</a:t>
            </a:r>
            <a:r>
              <a:rPr lang="en-US" sz="1800" dirty="0"/>
              <a:t> MCP PMT without adapter)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 TRB3 boards and </a:t>
            </a:r>
            <a:r>
              <a:rPr lang="en-US" sz="1800" dirty="0">
                <a:solidFill>
                  <a:srgbClr val="C00000"/>
                </a:solidFill>
              </a:rPr>
              <a:t>14</a:t>
            </a:r>
            <a:r>
              <a:rPr lang="en-US" sz="1800" dirty="0"/>
              <a:t> PADIWA3 boards – </a:t>
            </a:r>
            <a:r>
              <a:rPr lang="en-US" sz="1800" dirty="0">
                <a:solidFill>
                  <a:schemeClr val="accent2"/>
                </a:solidFill>
              </a:rPr>
              <a:t>224</a:t>
            </a:r>
            <a:r>
              <a:rPr lang="en-US" sz="1800" dirty="0"/>
              <a:t> channels (cover </a:t>
            </a:r>
            <a:r>
              <a:rPr lang="en-US" sz="1800" dirty="0">
                <a:solidFill>
                  <a:srgbClr val="C00000"/>
                </a:solidFill>
              </a:rPr>
              <a:t>3.5</a:t>
            </a:r>
            <a:r>
              <a:rPr lang="en-US" sz="1800" dirty="0"/>
              <a:t> 64-anode PMTs)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Each TRB board transmits data via Gbit-ethernet switch to a PC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GSI </a:t>
            </a:r>
            <a:r>
              <a:rPr lang="en-US" sz="1800" dirty="0">
                <a:solidFill>
                  <a:srgbClr val="C00000"/>
                </a:solidFill>
              </a:rPr>
              <a:t>DABC</a:t>
            </a:r>
            <a:r>
              <a:rPr lang="en-US" sz="1800" dirty="0"/>
              <a:t> software used for DAQ from TRB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Triggered by coincidence of signals from the sc. counter before F(A)RICH and the </a:t>
            </a:r>
            <a:r>
              <a:rPr lang="en-US" sz="1800" dirty="0" err="1"/>
              <a:t>NaI</a:t>
            </a:r>
            <a:r>
              <a:rPr lang="en-US" sz="1800" dirty="0"/>
              <a:t> calorimeter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Trigger signal is blocked by PC for readout period. Sync between subsystems is assured by the same event number observed </a:t>
            </a:r>
            <a:endParaRPr lang="ru-RU" sz="1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D85419-F50D-4355-9F5C-6AD8818C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pic>
        <p:nvPicPr>
          <p:cNvPr id="12" name="Рисунок 11" descr="Изображение выглядит как цепь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19634F4-03B7-4689-ADEF-F95530627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93" y="1692415"/>
            <a:ext cx="2532520" cy="189818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трубка, ст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F5B0D1F-BEB6-4E04-891A-08DDDBF282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852" y="1275232"/>
            <a:ext cx="2077347" cy="2315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877D94-DD83-47D4-BDF1-C1B773F68E64}"/>
              </a:ext>
            </a:extLst>
          </p:cNvPr>
          <p:cNvSpPr txBox="1"/>
          <p:nvPr/>
        </p:nvSpPr>
        <p:spPr>
          <a:xfrm>
            <a:off x="4742924" y="969530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Custom adapter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689C5-53F4-4E1B-8A71-5603E7B6B73E}"/>
              </a:ext>
            </a:extLst>
          </p:cNvPr>
          <p:cNvSpPr txBox="1"/>
          <p:nvPr/>
        </p:nvSpPr>
        <p:spPr>
          <a:xfrm>
            <a:off x="7102887" y="1314224"/>
            <a:ext cx="135973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TRB3 boards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D62E30A-6F7C-45CE-905C-5B3F461A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B65CE1C-2F7F-43E4-B513-D94A09AE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E07376-BA3A-4AAB-B22F-69DFCC777D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852" y="3589036"/>
            <a:ext cx="4557965" cy="2973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14BD2C-B273-47B6-B00B-4B52C45B8F07}"/>
              </a:ext>
            </a:extLst>
          </p:cNvPr>
          <p:cNvSpPr txBox="1"/>
          <p:nvPr/>
        </p:nvSpPr>
        <p:spPr>
          <a:xfrm rot="16200000">
            <a:off x="4321040" y="2305008"/>
            <a:ext cx="94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PADIWA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D631F-8EB2-491B-96F0-CF42DFC03476}"/>
              </a:ext>
            </a:extLst>
          </p:cNvPr>
          <p:cNvSpPr txBox="1"/>
          <p:nvPr/>
        </p:nvSpPr>
        <p:spPr>
          <a:xfrm>
            <a:off x="7663346" y="3705610"/>
            <a:ext cx="9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H12700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D0E4B-91F2-4FF9-9DFF-6086478040EC}"/>
              </a:ext>
            </a:extLst>
          </p:cNvPr>
          <p:cNvSpPr txBox="1"/>
          <p:nvPr/>
        </p:nvSpPr>
        <p:spPr>
          <a:xfrm>
            <a:off x="5192067" y="3781449"/>
            <a:ext cx="122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Planacon</a:t>
            </a:r>
            <a:r>
              <a:rPr lang="en-US" dirty="0">
                <a:solidFill>
                  <a:schemeClr val="bg1"/>
                </a:solidFill>
              </a:rPr>
              <a:t> MCP PMT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9F4C1F5-CB3E-43C4-B590-3908473F0B43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805484" y="4427780"/>
            <a:ext cx="747715" cy="48032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B7ED445-7CFC-4D7B-87D2-68F7C3E1A64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805484" y="4427780"/>
            <a:ext cx="1646836" cy="413384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3599E64-3B47-49B4-A7D4-454A9D91BA41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166616" y="4074942"/>
            <a:ext cx="954168" cy="1298274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4E439EF-D320-4E3C-A4DA-6B8C04D3025F}"/>
              </a:ext>
            </a:extLst>
          </p:cNvPr>
          <p:cNvCxnSpPr>
            <a:cxnSpLocks/>
          </p:cNvCxnSpPr>
          <p:nvPr/>
        </p:nvCxnSpPr>
        <p:spPr>
          <a:xfrm flipH="1">
            <a:off x="7308304" y="4074942"/>
            <a:ext cx="812482" cy="17204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6E6519BD-74ED-45C8-A8FD-C062260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Tested aerogel radiator samples</a:t>
            </a:r>
            <a:b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(test beam run on 3-4 June 2018)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77E3F3-9D46-4E4B-A02E-B7FD7D2F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DAD5AD-D641-4E95-BCD8-5C1E76AD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FCA3C7-B416-4E17-85A4-0BFE57EC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3" name="Рисунок 12" descr="Изображение выглядит как внутренний, шкафчик, окно, кухн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3258906-43E0-44F0-BD1E-8B4E23C78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4" y="1708346"/>
            <a:ext cx="4248472" cy="3186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C217C5-E667-487E-A791-6622A36A7B20}"/>
              </a:ext>
            </a:extLst>
          </p:cNvPr>
          <p:cNvSpPr txBox="1"/>
          <p:nvPr/>
        </p:nvSpPr>
        <p:spPr>
          <a:xfrm>
            <a:off x="795897" y="5035800"/>
            <a:ext cx="2224608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Configuration 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1.0514, 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1.0503, 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7C85DD-43BC-44F3-9D21-44F06D21E72B}"/>
              </a:ext>
            </a:extLst>
          </p:cNvPr>
          <p:cNvSpPr txBox="1"/>
          <p:nvPr/>
        </p:nvSpPr>
        <p:spPr>
          <a:xfrm>
            <a:off x="3277841" y="5035800"/>
            <a:ext cx="2310469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Configuration 2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1.0514, 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1.0514, 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2 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A0338-050D-4624-BA42-9B75AF0EE5ED}"/>
              </a:ext>
            </a:extLst>
          </p:cNvPr>
          <p:cNvSpPr txBox="1"/>
          <p:nvPr/>
        </p:nvSpPr>
        <p:spPr>
          <a:xfrm>
            <a:off x="5845646" y="5035800"/>
            <a:ext cx="273630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Monolithic aerogels:</a:t>
            </a:r>
            <a:br>
              <a:rPr lang="en-US" dirty="0"/>
            </a:br>
            <a:r>
              <a:rPr lang="en-US" dirty="0"/>
              <a:t>3 three-layer samples of 30-40 mm thickness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6BCA8-F507-497C-8398-BC085DFE2F2E}"/>
              </a:ext>
            </a:extLst>
          </p:cNvPr>
          <p:cNvSpPr txBox="1"/>
          <p:nvPr/>
        </p:nvSpPr>
        <p:spPr>
          <a:xfrm>
            <a:off x="1731916" y="6091537"/>
            <a:ext cx="5680167" cy="369332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About 300k event per setup configuration were collected</a:t>
            </a:r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C1482A9-EC08-4F9B-9465-A720D0E83A3C}"/>
              </a:ext>
            </a:extLst>
          </p:cNvPr>
          <p:cNvGrpSpPr/>
          <p:nvPr/>
        </p:nvGrpSpPr>
        <p:grpSpPr>
          <a:xfrm>
            <a:off x="5940152" y="1705226"/>
            <a:ext cx="2168826" cy="3154244"/>
            <a:chOff x="5940152" y="1705226"/>
            <a:chExt cx="2168826" cy="3154244"/>
          </a:xfrm>
        </p:grpSpPr>
        <p:pic>
          <p:nvPicPr>
            <p:cNvPr id="17" name="Рисунок 16" descr="Изображение выглядит как внутренний, шкафчик, стена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17C0297A-88C1-40CE-A4C2-9E198C5F6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429830" y="2215548"/>
              <a:ext cx="3154244" cy="21335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19A10E-8A50-46FE-A3A5-87F8F622343C}"/>
                </a:ext>
              </a:extLst>
            </p:cNvPr>
            <p:cNvSpPr txBox="1"/>
            <p:nvPr/>
          </p:nvSpPr>
          <p:spPr>
            <a:xfrm>
              <a:off x="6827920" y="33202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9F2BE4F8-DEEE-492B-A142-C948BA1191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7813" y="3266304"/>
              <a:ext cx="1535440" cy="113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DC8184-BC40-43EF-A661-4117F4F18A52}"/>
                </a:ext>
              </a:extLst>
            </p:cNvPr>
            <p:cNvSpPr txBox="1"/>
            <p:nvPr/>
          </p:nvSpPr>
          <p:spPr>
            <a:xfrm>
              <a:off x="6624481" y="27542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9F1C0E-949D-4C17-9734-43A4FA036412}"/>
                </a:ext>
              </a:extLst>
            </p:cNvPr>
            <p:cNvSpPr txBox="1"/>
            <p:nvPr/>
          </p:nvSpPr>
          <p:spPr>
            <a:xfrm>
              <a:off x="7631211" y="2896972"/>
              <a:ext cx="47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e</a:t>
              </a:r>
              <a:r>
                <a:rPr lang="en-US" baseline="30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−</a:t>
              </a:r>
              <a:endParaRPr lang="ru-RU" baseline="300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48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80A2B1-BD4A-4016-AA11-DDE34621E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22" y="2114596"/>
            <a:ext cx="3621234" cy="33061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6AF66C-9AD0-4D1B-9C55-98BC37EAC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7549" r="5694"/>
          <a:stretch/>
        </p:blipFill>
        <p:spPr>
          <a:xfrm>
            <a:off x="28600" y="2335256"/>
            <a:ext cx="5257585" cy="28814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9DDB2-4283-487E-B841-6548068C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Event selection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A576B9-C8A5-40D9-9BBC-56DCF85B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BFAABA-452C-436E-B8ED-D12F6728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8F428-2492-4C67-853D-DF2FCED3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4CD77-1CED-416E-9F99-99BFE72A763E}"/>
              </a:ext>
            </a:extLst>
          </p:cNvPr>
          <p:cNvSpPr txBox="1"/>
          <p:nvPr/>
        </p:nvSpPr>
        <p:spPr>
          <a:xfrm>
            <a:off x="5824595" y="1568436"/>
            <a:ext cx="2592288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NaI</a:t>
            </a:r>
            <a:r>
              <a:rPr lang="en-US" dirty="0"/>
              <a:t> calorimeter amplitude distribution</a:t>
            </a:r>
          </a:p>
          <a:p>
            <a:pPr algn="ctr"/>
            <a:r>
              <a:rPr lang="en-US" dirty="0"/>
              <a:t>and cut interval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A9E53F4-6C12-44A7-B3EA-E33B82069DDE}"/>
              </a:ext>
            </a:extLst>
          </p:cNvPr>
          <p:cNvCxnSpPr/>
          <p:nvPr/>
        </p:nvCxnSpPr>
        <p:spPr>
          <a:xfrm>
            <a:off x="6831829" y="4273109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0CEA9C6-EAFE-4A1B-BFFA-7D3617887B01}"/>
              </a:ext>
            </a:extLst>
          </p:cNvPr>
          <p:cNvCxnSpPr/>
          <p:nvPr/>
        </p:nvCxnSpPr>
        <p:spPr>
          <a:xfrm>
            <a:off x="7896944" y="4260945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CDD3AC-3753-4E13-8327-F93DB3D19D82}"/>
              </a:ext>
            </a:extLst>
          </p:cNvPr>
          <p:cNvSpPr/>
          <p:nvPr/>
        </p:nvSpPr>
        <p:spPr>
          <a:xfrm>
            <a:off x="2411760" y="3248024"/>
            <a:ext cx="2304256" cy="829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EF520-90CD-4D70-BAF6-D2D18E061387}"/>
              </a:ext>
            </a:extLst>
          </p:cNvPr>
          <p:cNvSpPr txBox="1"/>
          <p:nvPr/>
        </p:nvSpPr>
        <p:spPr>
          <a:xfrm>
            <a:off x="503949" y="1706936"/>
            <a:ext cx="4330824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Reconstructed track position XY-map at PMT</a:t>
            </a:r>
          </a:p>
          <a:p>
            <a:pPr algn="ctr"/>
            <a:r>
              <a:rPr lang="en-US" dirty="0"/>
              <a:t>and cut region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96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332851-E4F1-4037-A2DA-90EFF7F0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63" y="17835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 plots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BF9F69E-1147-42CF-BD22-372FDAD1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BE1839-2260-4DDF-A0BC-E2B07FCB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88F342-C1EF-47C1-A2BB-3B8A6A323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79" y="3876875"/>
            <a:ext cx="5058663" cy="303137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D3473F-D6B8-4442-B0C7-D358BA72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3216-158D-49E2-9712-E21653088A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C9E9E2-50AB-4C47-8BC9-E8E967D8EF40}"/>
              </a:ext>
            </a:extLst>
          </p:cNvPr>
          <p:cNvSpPr txBox="1"/>
          <p:nvPr/>
        </p:nvSpPr>
        <p:spPr>
          <a:xfrm>
            <a:off x="5981700" y="1160835"/>
            <a:ext cx="2887353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Hit timing distribution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</a:rPr>
              <a:t>VEPP-4M bunch structure can be seen with 600 ns separation.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</a:rPr>
              <a:t>Timing resolution here is determined by the rough measurement of reference timing in TRB3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</a:rPr>
              <a:t>Hits are selected by leading edge timing in 30ns interval</a:t>
            </a:r>
            <a:endParaRPr lang="ru-RU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9E9E2-50AB-4C47-8BC9-E8E967D8EF40}"/>
              </a:ext>
            </a:extLst>
          </p:cNvPr>
          <p:cNvSpPr txBox="1"/>
          <p:nvPr/>
        </p:nvSpPr>
        <p:spPr>
          <a:xfrm>
            <a:off x="5981699" y="4549299"/>
            <a:ext cx="288735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Hit XY map</a:t>
            </a:r>
          </a:p>
          <a:p>
            <a:r>
              <a:rPr lang="en-US" dirty="0"/>
              <a:t>The ring is not seen here because the e</a:t>
            </a:r>
            <a:r>
              <a:rPr lang="en-US" baseline="30000" dirty="0"/>
              <a:t>−</a:t>
            </a:r>
            <a:r>
              <a:rPr lang="en-US" dirty="0"/>
              <a:t> beam is too wide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F7EE1F5-3C50-4CD6-AB99-C06111789839}"/>
              </a:ext>
            </a:extLst>
          </p:cNvPr>
          <p:cNvGrpSpPr/>
          <p:nvPr/>
        </p:nvGrpSpPr>
        <p:grpSpPr>
          <a:xfrm>
            <a:off x="433658" y="1087742"/>
            <a:ext cx="5381084" cy="2721051"/>
            <a:chOff x="410861" y="1340768"/>
            <a:chExt cx="5381084" cy="272105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9A87BE3-10EC-4047-AC9C-67A150CAF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861" y="1340768"/>
              <a:ext cx="5381084" cy="2721051"/>
            </a:xfrm>
            <a:prstGeom prst="rect">
              <a:avLst/>
            </a:prstGeom>
          </p:spPr>
        </p:pic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BA90B927-7469-4D3B-A083-C7F6276FDFD0}"/>
                </a:ext>
              </a:extLst>
            </p:cNvPr>
            <p:cNvCxnSpPr/>
            <p:nvPr/>
          </p:nvCxnSpPr>
          <p:spPr>
            <a:xfrm>
              <a:off x="1460872" y="3350924"/>
              <a:ext cx="0" cy="3696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2B73F188-8AB0-4B67-B3AF-7278F47A437F}"/>
                </a:ext>
              </a:extLst>
            </p:cNvPr>
            <p:cNvCxnSpPr/>
            <p:nvPr/>
          </p:nvCxnSpPr>
          <p:spPr>
            <a:xfrm>
              <a:off x="1637674" y="3344888"/>
              <a:ext cx="0" cy="3696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E62469-6130-432B-8BA1-0537270C7130}"/>
                </a:ext>
              </a:extLst>
            </p:cNvPr>
            <p:cNvSpPr txBox="1"/>
            <p:nvPr/>
          </p:nvSpPr>
          <p:spPr>
            <a:xfrm>
              <a:off x="4513220" y="3093728"/>
              <a:ext cx="1137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Next bunch</a:t>
              </a:r>
              <a:endParaRPr lang="ru-RU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243BB4-45F4-4E3B-AB61-306C4AE4CC90}"/>
                </a:ext>
              </a:extLst>
            </p:cNvPr>
            <p:cNvSpPr txBox="1"/>
            <p:nvPr/>
          </p:nvSpPr>
          <p:spPr>
            <a:xfrm>
              <a:off x="1881963" y="3085178"/>
              <a:ext cx="1636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Coincident bunch</a:t>
              </a:r>
              <a:endParaRPr lang="ru-RU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E5A88-3A3D-4FBA-BBC3-58FF76A85145}"/>
                </a:ext>
              </a:extLst>
            </p:cNvPr>
            <p:cNvSpPr txBox="1"/>
            <p:nvPr/>
          </p:nvSpPr>
          <p:spPr>
            <a:xfrm>
              <a:off x="1763688" y="2104974"/>
              <a:ext cx="12336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Trailing edge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3F1EDF-6345-40BD-9A49-84242AF789A4}"/>
                </a:ext>
              </a:extLst>
            </p:cNvPr>
            <p:cNvSpPr txBox="1"/>
            <p:nvPr/>
          </p:nvSpPr>
          <p:spPr>
            <a:xfrm>
              <a:off x="1547664" y="1541027"/>
              <a:ext cx="1282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Leading edge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5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Объект 8">
            <a:extLst>
              <a:ext uri="{FF2B5EF4-FFF2-40B4-BE49-F238E27FC236}">
                <a16:creationId xmlns:a16="http://schemas.microsoft.com/office/drawing/2014/main" id="{855039A0-3FEB-4882-A0F8-5C75538BC1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88" y="1365895"/>
            <a:ext cx="4231476" cy="3863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F363CA-55FE-4967-9AC8-025435645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r="8171"/>
          <a:stretch/>
        </p:blipFill>
        <p:spPr>
          <a:xfrm>
            <a:off x="122938" y="2813037"/>
            <a:ext cx="4749872" cy="3746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A2521-9328-49F1-AF90-9C68F21E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26" y="124783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Cherenkov rings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D0EC59-2ABF-472D-8602-21F32848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/>
              <a:t>03.Aug.2018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F08FFF-F1E9-4BD4-81EA-2E305FF6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S.A. Kononov, PANDA Forward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A489A6-7203-4C33-A906-B004697A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41D558-7987-4CDB-B952-572F873C956D}"/>
              </a:ext>
            </a:extLst>
          </p:cNvPr>
          <p:cNvSpPr txBox="1"/>
          <p:nvPr/>
        </p:nvSpPr>
        <p:spPr>
          <a:xfrm>
            <a:off x="5773518" y="5278769"/>
            <a:ext cx="266085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n w="0"/>
              </a:rPr>
              <a:t>Preliminary results:</a:t>
            </a:r>
          </a:p>
          <a:p>
            <a:r>
              <a:rPr lang="en-US" sz="2000" dirty="0">
                <a:ln w="0"/>
              </a:rPr>
              <a:t>R = 204 mm</a:t>
            </a:r>
          </a:p>
          <a:p>
            <a:r>
              <a:rPr lang="en-US" sz="2000" dirty="0">
                <a:ln w="0"/>
              </a:rPr>
              <a:t>σ</a:t>
            </a:r>
            <a:r>
              <a:rPr lang="en-US" sz="2000" baseline="-25000" dirty="0">
                <a:ln w="0"/>
              </a:rPr>
              <a:t>R1 </a:t>
            </a:r>
            <a:r>
              <a:rPr lang="en-US" sz="2000" dirty="0">
                <a:ln w="0"/>
              </a:rPr>
              <a:t>= 4.4 mm (6.6 </a:t>
            </a:r>
            <a:r>
              <a:rPr lang="en-US" sz="2000" dirty="0" err="1">
                <a:ln w="0"/>
              </a:rPr>
              <a:t>mrad</a:t>
            </a:r>
            <a:r>
              <a:rPr lang="en-US" sz="2000" dirty="0">
                <a:ln w="0"/>
              </a:rPr>
              <a:t>)</a:t>
            </a:r>
            <a:endParaRPr lang="ru-RU" sz="2000" dirty="0">
              <a:ln w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359737-AED0-4CBA-A507-5F072FCA8A09}"/>
              </a:ext>
            </a:extLst>
          </p:cNvPr>
          <p:cNvSpPr/>
          <p:nvPr/>
        </p:nvSpPr>
        <p:spPr>
          <a:xfrm>
            <a:off x="200453" y="1239538"/>
            <a:ext cx="4619241" cy="1277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en-US" b="1" dirty="0">
                <a:ln w="0"/>
              </a:rPr>
              <a:t>Run: 03 June 2018</a:t>
            </a:r>
          </a:p>
          <a:p>
            <a:r>
              <a:rPr lang="en-US" dirty="0">
                <a:ln w="0"/>
              </a:rPr>
              <a:t>PD: 4 </a:t>
            </a:r>
            <a:r>
              <a:rPr lang="en-US" dirty="0" err="1">
                <a:ln w="0"/>
              </a:rPr>
              <a:t>MaPMTs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Aerogel: Configuration 1</a:t>
            </a:r>
          </a:p>
          <a:p>
            <a:r>
              <a:rPr lang="en-US" dirty="0">
                <a:ln w="0"/>
              </a:rPr>
              <a:t>Aerogel-PMT distance: 600 mm</a:t>
            </a:r>
            <a:endParaRPr lang="ru-RU" dirty="0">
              <a:ln w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905B347-BA97-4EC7-9293-85AA7684D20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139952" y="4437112"/>
            <a:ext cx="260991" cy="841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06893D-E8BA-4A84-BA0E-FBC9469644C6}"/>
              </a:ext>
            </a:extLst>
          </p:cNvPr>
          <p:cNvSpPr txBox="1"/>
          <p:nvPr/>
        </p:nvSpPr>
        <p:spPr>
          <a:xfrm>
            <a:off x="3548503" y="5278404"/>
            <a:ext cx="17048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Background time-correlated hits</a:t>
            </a:r>
            <a:endParaRPr lang="ru-RU" sz="1600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5CC8FD1-EE08-40DD-B679-152BBD7D1ACC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253383" y="4670294"/>
            <a:ext cx="1118817" cy="900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9F077A4-2828-4605-9BCE-726C24DEB82A}"/>
              </a:ext>
            </a:extLst>
          </p:cNvPr>
          <p:cNvGrpSpPr/>
          <p:nvPr/>
        </p:nvGrpSpPr>
        <p:grpSpPr>
          <a:xfrm>
            <a:off x="3196028" y="1365895"/>
            <a:ext cx="1621002" cy="991149"/>
            <a:chOff x="697611" y="5589240"/>
            <a:chExt cx="1601146" cy="89203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D2E2FFD-249F-4CCE-B60D-F5B4C96148EF}"/>
                </a:ext>
              </a:extLst>
            </p:cNvPr>
            <p:cNvSpPr/>
            <p:nvPr/>
          </p:nvSpPr>
          <p:spPr>
            <a:xfrm>
              <a:off x="1107976" y="5733256"/>
              <a:ext cx="72008" cy="63592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99D4128-94C6-4E94-AA74-19DE01F1D74B}"/>
                </a:ext>
              </a:extLst>
            </p:cNvPr>
            <p:cNvSpPr/>
            <p:nvPr/>
          </p:nvSpPr>
          <p:spPr>
            <a:xfrm>
              <a:off x="1035968" y="5733256"/>
              <a:ext cx="72008" cy="6359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CA9BDD5-A4F4-4823-BEFE-DE937062D8C6}"/>
                </a:ext>
              </a:extLst>
            </p:cNvPr>
            <p:cNvSpPr/>
            <p:nvPr/>
          </p:nvSpPr>
          <p:spPr>
            <a:xfrm>
              <a:off x="1903818" y="5595444"/>
              <a:ext cx="72008" cy="19153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417C6FA-5395-4635-ADCF-6B20AD723265}"/>
                </a:ext>
              </a:extLst>
            </p:cNvPr>
            <p:cNvSpPr/>
            <p:nvPr/>
          </p:nvSpPr>
          <p:spPr>
            <a:xfrm>
              <a:off x="1897447" y="6289740"/>
              <a:ext cx="72008" cy="19153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F009F220-8143-4973-AC42-80DD622FE5EF}"/>
                </a:ext>
              </a:extLst>
            </p:cNvPr>
            <p:cNvCxnSpPr>
              <a:cxnSpLocks/>
            </p:cNvCxnSpPr>
            <p:nvPr/>
          </p:nvCxnSpPr>
          <p:spPr>
            <a:xfrm>
              <a:off x="1107976" y="5639038"/>
              <a:ext cx="789471" cy="114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CF0E8178-71CC-463D-B5F9-78A093C2031D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1107976" y="5589240"/>
              <a:ext cx="1687" cy="147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E94CCD-792D-4CAD-9AB5-90E09FD70DE1}"/>
                </a:ext>
              </a:extLst>
            </p:cNvPr>
            <p:cNvSpPr txBox="1"/>
            <p:nvPr/>
          </p:nvSpPr>
          <p:spPr>
            <a:xfrm rot="16200000">
              <a:off x="1814778" y="5875527"/>
              <a:ext cx="629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PMTs</a:t>
              </a:r>
              <a:endParaRPr lang="ru-RU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7CF28A-12C5-428A-80DF-519AFA143288}"/>
                </a:ext>
              </a:extLst>
            </p:cNvPr>
            <p:cNvSpPr txBox="1"/>
            <p:nvPr/>
          </p:nvSpPr>
          <p:spPr>
            <a:xfrm rot="16200000">
              <a:off x="453281" y="5875527"/>
              <a:ext cx="827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Aerogel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4360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31849</TotalTime>
  <Words>1301</Words>
  <Application>Microsoft Office PowerPoint</Application>
  <PresentationFormat>Экран (4:3)</PresentationFormat>
  <Paragraphs>207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Тема Office</vt:lpstr>
      <vt:lpstr>Some results from the FRICH prototype test beam at BINP</vt:lpstr>
      <vt:lpstr>PANDA FRICH baseline design</vt:lpstr>
      <vt:lpstr>Test beam of F(A)RICH prototype at BINP VEPP-4 (2018)</vt:lpstr>
      <vt:lpstr>Презентация PowerPoint</vt:lpstr>
      <vt:lpstr>F(A)RICH prototype readout </vt:lpstr>
      <vt:lpstr>Tested aerogel radiator samples (test beam run on 3-4 June 2018)</vt:lpstr>
      <vt:lpstr>Event selection</vt:lpstr>
      <vt:lpstr>Hit plots</vt:lpstr>
      <vt:lpstr>Cherenkov rings</vt:lpstr>
      <vt:lpstr>Cherenkov rings with Planacon MCP PMTs short focusing distance of FARICH for SCTF</vt:lpstr>
      <vt:lpstr>Time + ToT plots for MaPMTs 3 June 2018</vt:lpstr>
      <vt:lpstr>Signal and crosstalks hit patterns</vt:lpstr>
      <vt:lpstr>Hit multiplicity for signal and CT</vt:lpstr>
      <vt:lpstr>Hit radius distribution with multiplicity cut</vt:lpstr>
      <vt:lpstr>Презентация PowerPoint</vt:lpstr>
      <vt:lpstr>Speculations on the nature of crosstalk</vt:lpstr>
      <vt:lpstr>Pulsed laser illumination: intensity scan</vt:lpstr>
      <vt:lpstr>Signal and crosstalk averaged waveforms</vt:lpstr>
      <vt:lpstr>Bandwidth filtering by oscilloscope</vt:lpstr>
      <vt:lpstr>Conclusion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Aerogel Cherenkov Counters</dc:title>
  <dc:creator>Sergey Kononov</dc:creator>
  <cp:lastModifiedBy>Кононов С</cp:lastModifiedBy>
  <cp:revision>650</cp:revision>
  <cp:lastPrinted>2018-07-30T22:49:24Z</cp:lastPrinted>
  <dcterms:created xsi:type="dcterms:W3CDTF">2013-02-19T14:38:00Z</dcterms:created>
  <dcterms:modified xsi:type="dcterms:W3CDTF">2018-11-06T14:25:29Z</dcterms:modified>
</cp:coreProperties>
</file>