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331" r:id="rId2"/>
    <p:sldId id="330" r:id="rId3"/>
    <p:sldId id="262" r:id="rId4"/>
    <p:sldId id="276" r:id="rId5"/>
    <p:sldId id="277" r:id="rId6"/>
    <p:sldId id="280" r:id="rId7"/>
    <p:sldId id="281" r:id="rId8"/>
    <p:sldId id="279" r:id="rId9"/>
    <p:sldId id="278" r:id="rId10"/>
    <p:sldId id="282" r:id="rId11"/>
    <p:sldId id="283" r:id="rId12"/>
    <p:sldId id="286" r:id="rId13"/>
    <p:sldId id="285" r:id="rId14"/>
    <p:sldId id="284" r:id="rId15"/>
    <p:sldId id="290" r:id="rId16"/>
    <p:sldId id="289" r:id="rId17"/>
    <p:sldId id="288" r:id="rId18"/>
    <p:sldId id="287" r:id="rId19"/>
    <p:sldId id="295" r:id="rId20"/>
    <p:sldId id="294" r:id="rId21"/>
    <p:sldId id="293" r:id="rId22"/>
    <p:sldId id="292" r:id="rId23"/>
    <p:sldId id="301" r:id="rId24"/>
    <p:sldId id="300" r:id="rId25"/>
    <p:sldId id="299" r:id="rId26"/>
    <p:sldId id="298" r:id="rId27"/>
    <p:sldId id="297" r:id="rId28"/>
    <p:sldId id="296" r:id="rId29"/>
    <p:sldId id="291" r:id="rId30"/>
    <p:sldId id="302" r:id="rId31"/>
    <p:sldId id="305" r:id="rId32"/>
    <p:sldId id="307" r:id="rId33"/>
    <p:sldId id="308" r:id="rId34"/>
    <p:sldId id="309" r:id="rId35"/>
    <p:sldId id="310" r:id="rId36"/>
    <p:sldId id="311" r:id="rId37"/>
    <p:sldId id="315" r:id="rId38"/>
    <p:sldId id="314" r:id="rId39"/>
    <p:sldId id="312" r:id="rId40"/>
    <p:sldId id="316" r:id="rId41"/>
    <p:sldId id="319" r:id="rId42"/>
    <p:sldId id="320" r:id="rId43"/>
    <p:sldId id="329" r:id="rId44"/>
    <p:sldId id="328" r:id="rId45"/>
    <p:sldId id="327" r:id="rId46"/>
    <p:sldId id="326" r:id="rId47"/>
    <p:sldId id="325" r:id="rId48"/>
    <p:sldId id="324" r:id="rId49"/>
    <p:sldId id="322" r:id="rId50"/>
    <p:sldId id="323" r:id="rId51"/>
    <p:sldId id="321" r:id="rId52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3E434-32A2-49EB-B76F-F836FB86372C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75B93-38B0-4153-A54E-F6AD25960B6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0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2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6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D418-5056-48C9-B724-4A1E02E6BB19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329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16F1-054C-4717-986A-AC0E7B6E4B09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80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2097-9AFD-4A5D-9628-9A2D62CF473B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737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3503-AC31-4463-9C8D-ED2C69B43A7C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195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B1A3-9462-4206-B125-DC9FC4E1AC4B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96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B71D-A846-4C93-9501-DBD39C672254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62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EFFF-75B2-40AA-A69D-2A612841FA6E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7828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6F78-E2E9-40C1-AEB3-8E71B397F2CD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229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D863-2700-4144-A3B8-2D2D3F5AB941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116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DCC0-75F4-4925-8110-03BD31BF34D7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468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C52A-B3C5-484F-BE20-0E6B24C05E5E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040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0E4DB-4252-4B46-8493-AD83A40725F1}" type="datetime1">
              <a:rPr lang="de-DE" smtClean="0"/>
              <a:t>06.11.2018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D3F03-E891-44DA-A0E3-03D30E5B23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49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26927"/>
            <a:ext cx="7772400" cy="1470025"/>
          </a:xfrm>
        </p:spPr>
        <p:txBody>
          <a:bodyPr/>
          <a:lstStyle/>
          <a:p>
            <a:r>
              <a:rPr lang="de-DE" dirty="0" smtClean="0"/>
              <a:t>Barrel DIRC Installation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764632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Andreas Gerhardt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PANDA Collaboration Meeting 18/3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Darmstadt, 2018/11/06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</a:t>
            </a:r>
            <a:r>
              <a:rPr lang="de-DE" sz="3200" dirty="0"/>
              <a:t>Components – Radiator Barrel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10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990108"/>
            <a:ext cx="4464050" cy="2949221"/>
          </a:xfrm>
        </p:spPr>
      </p:pic>
      <p:cxnSp>
        <p:nvCxnSpPr>
          <p:cNvPr id="15" name="Gerade Verbindung mit Pfeil 14"/>
          <p:cNvCxnSpPr/>
          <p:nvPr/>
        </p:nvCxnSpPr>
        <p:spPr>
          <a:xfrm flipH="1">
            <a:off x="3995936" y="1412776"/>
            <a:ext cx="713686" cy="7200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84" y="3920229"/>
            <a:ext cx="3920989" cy="155569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290129" y="1037635"/>
            <a:ext cx="27523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16X Bar Box including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Radiator </a:t>
            </a:r>
            <a:r>
              <a:rPr lang="de-DE" dirty="0" err="1" smtClean="0"/>
              <a:t>bars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Spring-</a:t>
            </a:r>
            <a:r>
              <a:rPr lang="de-DE" dirty="0" err="1" smtClean="0"/>
              <a:t>loaded</a:t>
            </a:r>
            <a:r>
              <a:rPr lang="de-DE" dirty="0" smtClean="0"/>
              <a:t> </a:t>
            </a:r>
            <a:r>
              <a:rPr lang="de-DE" dirty="0" err="1" smtClean="0"/>
              <a:t>mirrors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Block of spherical lenses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weight of one box</a:t>
            </a:r>
            <a:br>
              <a:rPr lang="en-US" dirty="0" smtClean="0"/>
            </a:br>
            <a:r>
              <a:rPr lang="en-US" dirty="0" smtClean="0"/>
              <a:t>≈ 20kg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</a:t>
            </a:r>
            <a:r>
              <a:rPr lang="de-DE" sz="3200" dirty="0"/>
              <a:t>Components – Radiator Barrel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11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990108"/>
            <a:ext cx="4464050" cy="2949221"/>
          </a:xfrm>
        </p:spPr>
      </p:pic>
      <p:cxnSp>
        <p:nvCxnSpPr>
          <p:cNvPr id="12" name="Gerade Verbindung mit Pfeil 11"/>
          <p:cNvCxnSpPr/>
          <p:nvPr/>
        </p:nvCxnSpPr>
        <p:spPr>
          <a:xfrm flipH="1">
            <a:off x="4067944" y="1412776"/>
            <a:ext cx="641678" cy="7200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bgerundetes Rechteck 12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79" y="4260802"/>
            <a:ext cx="3137290" cy="110222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89702" y="1196752"/>
            <a:ext cx="2366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16X </a:t>
            </a:r>
            <a:r>
              <a:rPr lang="en-US" dirty="0" err="1" smtClean="0"/>
              <a:t>SciTil</a:t>
            </a:r>
            <a:r>
              <a:rPr lang="en-US" dirty="0" smtClean="0"/>
              <a:t> Box including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SciTil</a:t>
            </a:r>
            <a:r>
              <a:rPr lang="de-DE" dirty="0" smtClean="0"/>
              <a:t> super </a:t>
            </a:r>
            <a:r>
              <a:rPr lang="de-DE" dirty="0" err="1" smtClean="0"/>
              <a:t>module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64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</a:t>
            </a:r>
            <a:r>
              <a:rPr lang="de-DE" sz="3200" dirty="0"/>
              <a:t>Components – Radiator Barrel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12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990108"/>
            <a:ext cx="4464050" cy="2949221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65004"/>
            <a:ext cx="3673469" cy="2239149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H="1">
            <a:off x="4067944" y="1412776"/>
            <a:ext cx="641678" cy="64807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bgerundetes Rechteck 14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508104" y="1268760"/>
            <a:ext cx="29910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2X Outer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reach a high stiffness of </a:t>
            </a:r>
            <a:br>
              <a:rPr lang="en-US" dirty="0" smtClean="0"/>
            </a:br>
            <a:r>
              <a:rPr lang="en-US" dirty="0" smtClean="0"/>
              <a:t>the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Thickness 1-2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13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35" y="3573016"/>
            <a:ext cx="4270552" cy="2563747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" r="10725" b="3820"/>
          <a:stretch/>
        </p:blipFill>
        <p:spPr>
          <a:xfrm rot="5400000">
            <a:off x="741965" y="172867"/>
            <a:ext cx="3535678" cy="4431323"/>
          </a:xfrm>
        </p:spPr>
      </p:pic>
      <p:sp>
        <p:nvSpPr>
          <p:cNvPr id="3" name="Textfeld 2"/>
          <p:cNvSpPr txBox="1"/>
          <p:nvPr/>
        </p:nvSpPr>
        <p:spPr>
          <a:xfrm>
            <a:off x="5103077" y="1988840"/>
            <a:ext cx="37505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Radiator barrel attachment structure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030710" y="4887508"/>
            <a:ext cx="246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tracker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372200" y="3068149"/>
            <a:ext cx="205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</a:t>
            </a:r>
            <a:r>
              <a:rPr lang="de-DE" dirty="0" err="1" smtClean="0"/>
              <a:t>ownstream</a:t>
            </a:r>
            <a:r>
              <a:rPr lang="de-DE" dirty="0" smtClean="0"/>
              <a:t> </a:t>
            </a:r>
            <a:r>
              <a:rPr lang="de-DE" dirty="0" err="1" smtClean="0"/>
              <a:t>cone</a:t>
            </a:r>
            <a:endParaRPr lang="en-US" dirty="0"/>
          </a:p>
        </p:txBody>
      </p:sp>
      <p:cxnSp>
        <p:nvCxnSpPr>
          <p:cNvPr id="11" name="Gerade Verbindung mit Pfeil 10"/>
          <p:cNvCxnSpPr>
            <a:stCxn id="10" idx="2"/>
          </p:cNvCxnSpPr>
          <p:nvPr/>
        </p:nvCxnSpPr>
        <p:spPr>
          <a:xfrm>
            <a:off x="7401281" y="3437481"/>
            <a:ext cx="1131159" cy="351559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4211960" y="4365104"/>
            <a:ext cx="1584176" cy="70707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211960" y="5072174"/>
            <a:ext cx="1800200" cy="51706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89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14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71602"/>
            <a:ext cx="8928100" cy="4786234"/>
          </a:xfrm>
        </p:spPr>
      </p:pic>
      <p:sp>
        <p:nvSpPr>
          <p:cNvPr id="3" name="Textfeld 2"/>
          <p:cNvSpPr txBox="1"/>
          <p:nvPr/>
        </p:nvSpPr>
        <p:spPr>
          <a:xfrm>
            <a:off x="179512" y="836712"/>
            <a:ext cx="3357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A – Installation of the two </a:t>
            </a:r>
            <a:br>
              <a:rPr lang="en-US" dirty="0" smtClean="0"/>
            </a:br>
            <a:r>
              <a:rPr lang="en-US" dirty="0" smtClean="0"/>
              <a:t>half-cylindrical frames: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683568" y="5598774"/>
            <a:ext cx="370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half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outer</a:t>
            </a:r>
            <a:r>
              <a:rPr lang="de-DE" dirty="0" smtClean="0"/>
              <a:t> </a:t>
            </a:r>
            <a:r>
              <a:rPr lang="de-DE" dirty="0" err="1" smtClean="0"/>
              <a:t>sheet</a:t>
            </a:r>
            <a:endParaRPr lang="en-US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2339752" y="4149080"/>
            <a:ext cx="144016" cy="144969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5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15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71602"/>
            <a:ext cx="8928100" cy="4786234"/>
          </a:xfrm>
        </p:spPr>
      </p:pic>
      <p:sp>
        <p:nvSpPr>
          <p:cNvPr id="7" name="Textfeld 6"/>
          <p:cNvSpPr txBox="1"/>
          <p:nvPr/>
        </p:nvSpPr>
        <p:spPr>
          <a:xfrm>
            <a:off x="179512" y="836712"/>
            <a:ext cx="3357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A – Installation of the two </a:t>
            </a:r>
            <a:br>
              <a:rPr lang="en-US" dirty="0" smtClean="0"/>
            </a:br>
            <a:r>
              <a:rPr lang="en-US" dirty="0" smtClean="0"/>
              <a:t>half-cylindrical frames: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3568" y="5598774"/>
            <a:ext cx="370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half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outer</a:t>
            </a:r>
            <a:r>
              <a:rPr lang="de-DE" dirty="0" smtClean="0"/>
              <a:t> </a:t>
            </a:r>
            <a:r>
              <a:rPr lang="de-DE" dirty="0" err="1" smtClean="0"/>
              <a:t>sheet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83768" y="3933056"/>
            <a:ext cx="1224136" cy="166571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1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16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71602"/>
            <a:ext cx="8928100" cy="4786234"/>
          </a:xfrm>
        </p:spPr>
      </p:pic>
      <p:sp>
        <p:nvSpPr>
          <p:cNvPr id="7" name="Textfeld 6"/>
          <p:cNvSpPr txBox="1"/>
          <p:nvPr/>
        </p:nvSpPr>
        <p:spPr>
          <a:xfrm>
            <a:off x="179512" y="836712"/>
            <a:ext cx="3357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A – Installation of the two </a:t>
            </a:r>
            <a:br>
              <a:rPr lang="en-US" dirty="0" smtClean="0"/>
            </a:br>
            <a:r>
              <a:rPr lang="en-US" dirty="0" smtClean="0"/>
              <a:t>half-cylindrical frames: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3568" y="5598774"/>
            <a:ext cx="370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half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outer</a:t>
            </a:r>
            <a:r>
              <a:rPr lang="de-DE" dirty="0" smtClean="0"/>
              <a:t> </a:t>
            </a:r>
            <a:r>
              <a:rPr lang="de-DE" dirty="0" err="1" smtClean="0"/>
              <a:t>sheet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83768" y="3717032"/>
            <a:ext cx="2664296" cy="188174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5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17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71602"/>
            <a:ext cx="8928100" cy="4786234"/>
          </a:xfrm>
        </p:spPr>
      </p:pic>
      <p:sp>
        <p:nvSpPr>
          <p:cNvPr id="7" name="Textfeld 6"/>
          <p:cNvSpPr txBox="1"/>
          <p:nvPr/>
        </p:nvSpPr>
        <p:spPr>
          <a:xfrm>
            <a:off x="179512" y="836712"/>
            <a:ext cx="3357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A – Installation of the two </a:t>
            </a:r>
            <a:br>
              <a:rPr lang="en-US" dirty="0" smtClean="0"/>
            </a:br>
            <a:r>
              <a:rPr lang="en-US" dirty="0" smtClean="0"/>
              <a:t>half-cylindrical frames: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3568" y="5598774"/>
            <a:ext cx="370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half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outer</a:t>
            </a:r>
            <a:r>
              <a:rPr lang="de-DE" dirty="0" smtClean="0"/>
              <a:t> </a:t>
            </a:r>
            <a:r>
              <a:rPr lang="de-DE" dirty="0" err="1" smtClean="0"/>
              <a:t>sheet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83768" y="3501008"/>
            <a:ext cx="3960440" cy="209776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/>
          <p:cNvSpPr txBox="1"/>
          <p:nvPr/>
        </p:nvSpPr>
        <p:spPr>
          <a:xfrm>
            <a:off x="899592" y="23488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6" name="Gerade Verbindung 95"/>
          <p:cNvCxnSpPr/>
          <p:nvPr/>
        </p:nvCxnSpPr>
        <p:spPr>
          <a:xfrm flipV="1">
            <a:off x="5148064" y="2673511"/>
            <a:ext cx="2808312" cy="463406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Bogen 99"/>
          <p:cNvSpPr/>
          <p:nvPr/>
        </p:nvSpPr>
        <p:spPr>
          <a:xfrm rot="10644257">
            <a:off x="7708898" y="2677651"/>
            <a:ext cx="646338" cy="1244146"/>
          </a:xfrm>
          <a:prstGeom prst="arc">
            <a:avLst>
              <a:gd name="adj1" fmla="val 16200000"/>
              <a:gd name="adj2" fmla="val 5462962"/>
            </a:avLst>
          </a:prstGeom>
          <a:noFill/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Gerade Verbindung 100"/>
          <p:cNvCxnSpPr/>
          <p:nvPr/>
        </p:nvCxnSpPr>
        <p:spPr>
          <a:xfrm flipV="1">
            <a:off x="5225816" y="3920360"/>
            <a:ext cx="2808312" cy="463406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feld 101"/>
          <p:cNvSpPr txBox="1"/>
          <p:nvPr/>
        </p:nvSpPr>
        <p:spPr>
          <a:xfrm>
            <a:off x="186611" y="2838059"/>
            <a:ext cx="3570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Access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tracker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upstream</a:t>
            </a:r>
            <a:r>
              <a:rPr lang="de-DE" dirty="0" smtClean="0"/>
              <a:t> </a:t>
            </a:r>
            <a:r>
              <a:rPr lang="de-DE" dirty="0" err="1" smtClean="0"/>
              <a:t>cone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mount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18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44021"/>
            <a:ext cx="8928100" cy="4641395"/>
          </a:xfrm>
        </p:spPr>
      </p:pic>
      <p:sp>
        <p:nvSpPr>
          <p:cNvPr id="7" name="Textfeld 6"/>
          <p:cNvSpPr txBox="1"/>
          <p:nvPr/>
        </p:nvSpPr>
        <p:spPr>
          <a:xfrm>
            <a:off x="179512" y="836712"/>
            <a:ext cx="2934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B – Installation of the </a:t>
            </a:r>
            <a:br>
              <a:rPr lang="en-US" dirty="0" smtClean="0"/>
            </a:br>
            <a:r>
              <a:rPr lang="en-US" dirty="0" smtClean="0"/>
              <a:t>whole barrel frame: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3568" y="5598774"/>
            <a:ext cx="419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barrel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preassembled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on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tracker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 flipV="1">
            <a:off x="2339752" y="4149080"/>
            <a:ext cx="144016" cy="144969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4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19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44021"/>
            <a:ext cx="8928100" cy="4641395"/>
          </a:xfrm>
        </p:spPr>
      </p:pic>
      <p:sp>
        <p:nvSpPr>
          <p:cNvPr id="7" name="Textfeld 6"/>
          <p:cNvSpPr txBox="1"/>
          <p:nvPr/>
        </p:nvSpPr>
        <p:spPr>
          <a:xfrm>
            <a:off x="179512" y="836712"/>
            <a:ext cx="2934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B – Installation of the </a:t>
            </a:r>
            <a:br>
              <a:rPr lang="en-US" dirty="0" smtClean="0"/>
            </a:br>
            <a:r>
              <a:rPr lang="en-US" dirty="0" smtClean="0"/>
              <a:t>whole barrel frame: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3568" y="5598774"/>
            <a:ext cx="419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barrel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preassembled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on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tracker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83768" y="4005064"/>
            <a:ext cx="1080120" cy="159371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63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Outline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Barrel DIRC Main Components</a:t>
            </a:r>
          </a:p>
          <a:p>
            <a:r>
              <a:rPr lang="en-US" dirty="0" smtClean="0"/>
              <a:t>Installation Procedure Radiator Barrel</a:t>
            </a:r>
          </a:p>
          <a:p>
            <a:r>
              <a:rPr lang="en-US" dirty="0" smtClean="0"/>
              <a:t>Installation Procedure Readout Unit</a:t>
            </a:r>
          </a:p>
          <a:p>
            <a:r>
              <a:rPr lang="en-US" dirty="0" smtClean="0"/>
              <a:t>Intervention Procedures</a:t>
            </a:r>
          </a:p>
          <a:p>
            <a:r>
              <a:rPr lang="de-DE" dirty="0" smtClean="0"/>
              <a:t>Summary &amp; Outlook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61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20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44021"/>
            <a:ext cx="8928100" cy="4641395"/>
          </a:xfrm>
        </p:spPr>
      </p:pic>
      <p:sp>
        <p:nvSpPr>
          <p:cNvPr id="7" name="Textfeld 6"/>
          <p:cNvSpPr txBox="1"/>
          <p:nvPr/>
        </p:nvSpPr>
        <p:spPr>
          <a:xfrm>
            <a:off x="179512" y="836712"/>
            <a:ext cx="2934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B – Installation of the </a:t>
            </a:r>
            <a:br>
              <a:rPr lang="en-US" dirty="0" smtClean="0"/>
            </a:br>
            <a:r>
              <a:rPr lang="en-US" dirty="0" smtClean="0"/>
              <a:t>whole barrel frame: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3568" y="5598774"/>
            <a:ext cx="419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barrel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preassembled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on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tracker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83768" y="3789040"/>
            <a:ext cx="2304256" cy="180973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2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21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44021"/>
            <a:ext cx="8928100" cy="4641395"/>
          </a:xfrm>
        </p:spPr>
      </p:pic>
      <p:sp>
        <p:nvSpPr>
          <p:cNvPr id="7" name="Textfeld 6"/>
          <p:cNvSpPr txBox="1"/>
          <p:nvPr/>
        </p:nvSpPr>
        <p:spPr>
          <a:xfrm>
            <a:off x="179512" y="836712"/>
            <a:ext cx="2934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B – Installation of the </a:t>
            </a:r>
            <a:br>
              <a:rPr lang="en-US" dirty="0" smtClean="0"/>
            </a:br>
            <a:r>
              <a:rPr lang="en-US" dirty="0" smtClean="0"/>
              <a:t>whole barrel frame: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3568" y="5598774"/>
            <a:ext cx="419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barrel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preassembled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on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tracker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83768" y="3645024"/>
            <a:ext cx="3456384" cy="195375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ogen 9"/>
          <p:cNvSpPr/>
          <p:nvPr/>
        </p:nvSpPr>
        <p:spPr>
          <a:xfrm rot="21078171">
            <a:off x="7897990" y="2661316"/>
            <a:ext cx="684250" cy="1400082"/>
          </a:xfrm>
          <a:prstGeom prst="arc">
            <a:avLst>
              <a:gd name="adj1" fmla="val 16200000"/>
              <a:gd name="adj2" fmla="val 5462962"/>
            </a:avLst>
          </a:prstGeom>
          <a:noFill/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11"/>
          <p:cNvCxnSpPr/>
          <p:nvPr/>
        </p:nvCxnSpPr>
        <p:spPr>
          <a:xfrm>
            <a:off x="5220072" y="2721496"/>
            <a:ext cx="0" cy="45720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5201410" y="4446644"/>
            <a:ext cx="0" cy="45720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86611" y="2838058"/>
            <a:ext cx="3570529" cy="1608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No access inside the barrel needed</a:t>
            </a:r>
            <a:br>
              <a:rPr lang="en-US" dirty="0" smtClean="0"/>
            </a:br>
            <a:r>
              <a:rPr lang="en-US" dirty="0" smtClean="0"/>
              <a:t>to mount the frames. Central tracker beams can be integrated in the radiator barrel.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22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7" name="Textfeld 6"/>
          <p:cNvSpPr txBox="1"/>
          <p:nvPr/>
        </p:nvSpPr>
        <p:spPr>
          <a:xfrm>
            <a:off x="1238383" y="4790914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0"/>
          </p:cNvCxnSpPr>
          <p:nvPr/>
        </p:nvCxnSpPr>
        <p:spPr>
          <a:xfrm flipV="1">
            <a:off x="1763688" y="3356992"/>
            <a:ext cx="648072" cy="143392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95536" y="1196752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0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23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8" name="Textfeld 7"/>
          <p:cNvSpPr txBox="1"/>
          <p:nvPr/>
        </p:nvSpPr>
        <p:spPr>
          <a:xfrm>
            <a:off x="1238383" y="4790914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9" name="Gerade Verbindung mit Pfeil 8"/>
          <p:cNvCxnSpPr>
            <a:stCxn id="8" idx="0"/>
          </p:cNvCxnSpPr>
          <p:nvPr/>
        </p:nvCxnSpPr>
        <p:spPr>
          <a:xfrm flipV="1">
            <a:off x="1763688" y="3284984"/>
            <a:ext cx="1728192" cy="150593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95536" y="1196752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9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24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8" name="Textfeld 7"/>
          <p:cNvSpPr txBox="1"/>
          <p:nvPr/>
        </p:nvSpPr>
        <p:spPr>
          <a:xfrm>
            <a:off x="1238383" y="4790914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9" name="Gerade Verbindung mit Pfeil 8"/>
          <p:cNvCxnSpPr>
            <a:stCxn id="8" idx="0"/>
          </p:cNvCxnSpPr>
          <p:nvPr/>
        </p:nvCxnSpPr>
        <p:spPr>
          <a:xfrm flipV="1">
            <a:off x="1763688" y="3212976"/>
            <a:ext cx="3096344" cy="157793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95536" y="1196752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25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8" name="Textfeld 7"/>
          <p:cNvSpPr txBox="1"/>
          <p:nvPr/>
        </p:nvSpPr>
        <p:spPr>
          <a:xfrm>
            <a:off x="1238383" y="4790914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9" name="Gerade Verbindung mit Pfeil 8"/>
          <p:cNvCxnSpPr>
            <a:stCxn id="8" idx="0"/>
          </p:cNvCxnSpPr>
          <p:nvPr/>
        </p:nvCxnSpPr>
        <p:spPr>
          <a:xfrm flipV="1">
            <a:off x="1763688" y="3140968"/>
            <a:ext cx="4464496" cy="164994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95536" y="1196752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26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10" name="Textfeld 9"/>
          <p:cNvSpPr txBox="1"/>
          <p:nvPr/>
        </p:nvSpPr>
        <p:spPr>
          <a:xfrm>
            <a:off x="395536" y="1196752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27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7" name="Textfeld 6"/>
          <p:cNvSpPr txBox="1"/>
          <p:nvPr/>
        </p:nvSpPr>
        <p:spPr>
          <a:xfrm>
            <a:off x="1238383" y="4790914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0"/>
          </p:cNvCxnSpPr>
          <p:nvPr/>
        </p:nvCxnSpPr>
        <p:spPr>
          <a:xfrm flipH="1" flipV="1">
            <a:off x="1238383" y="3429000"/>
            <a:ext cx="444353" cy="136191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11560" y="980728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28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7" name="Textfeld 6"/>
          <p:cNvSpPr txBox="1"/>
          <p:nvPr/>
        </p:nvSpPr>
        <p:spPr>
          <a:xfrm>
            <a:off x="1238383" y="4790914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0"/>
          </p:cNvCxnSpPr>
          <p:nvPr/>
        </p:nvCxnSpPr>
        <p:spPr>
          <a:xfrm flipV="1">
            <a:off x="1682736" y="3356992"/>
            <a:ext cx="1233080" cy="143392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11560" y="980728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29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6" name="Textfeld 5"/>
          <p:cNvSpPr txBox="1"/>
          <p:nvPr/>
        </p:nvSpPr>
        <p:spPr>
          <a:xfrm>
            <a:off x="1238383" y="4790914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6" idx="0"/>
          </p:cNvCxnSpPr>
          <p:nvPr/>
        </p:nvCxnSpPr>
        <p:spPr>
          <a:xfrm flipV="1">
            <a:off x="1682736" y="3284984"/>
            <a:ext cx="2601232" cy="150593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11560" y="980728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Components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</a:t>
            </a:fld>
            <a:endParaRPr lang="de-DE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9" y="1747262"/>
            <a:ext cx="7494841" cy="4525963"/>
          </a:xfrm>
        </p:spPr>
      </p:pic>
      <p:sp>
        <p:nvSpPr>
          <p:cNvPr id="10" name="Pfeil nach links und rechts 9"/>
          <p:cNvSpPr/>
          <p:nvPr/>
        </p:nvSpPr>
        <p:spPr>
          <a:xfrm rot="20454018">
            <a:off x="3800359" y="3560721"/>
            <a:ext cx="923868" cy="288032"/>
          </a:xfrm>
          <a:prstGeom prst="left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420728" y="620688"/>
            <a:ext cx="3065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Radiator Barrel (</a:t>
            </a:r>
            <a:r>
              <a:rPr lang="en-US" dirty="0" err="1" smtClean="0"/>
              <a:t>SciTil</a:t>
            </a:r>
            <a:r>
              <a:rPr lang="en-US" dirty="0" smtClean="0"/>
              <a:t> Support)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Internal radius 448mm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External radius 538mm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weight ≈ 400kg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729489"/>
            <a:ext cx="2755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Readout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Internal radius 448mm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External radius 1080mm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weight ≈ 500kg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30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7" name="Textfeld 6"/>
          <p:cNvSpPr txBox="1"/>
          <p:nvPr/>
        </p:nvSpPr>
        <p:spPr>
          <a:xfrm>
            <a:off x="1238383" y="4790914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0"/>
          </p:cNvCxnSpPr>
          <p:nvPr/>
        </p:nvCxnSpPr>
        <p:spPr>
          <a:xfrm flipV="1">
            <a:off x="1682736" y="3212976"/>
            <a:ext cx="3897376" cy="157793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11560" y="980728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Radiator Barrel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31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6137"/>
            <a:ext cx="8928100" cy="4577163"/>
          </a:xfrm>
        </p:spPr>
      </p:pic>
      <p:sp>
        <p:nvSpPr>
          <p:cNvPr id="9" name="Textfeld 8"/>
          <p:cNvSpPr txBox="1"/>
          <p:nvPr/>
        </p:nvSpPr>
        <p:spPr>
          <a:xfrm>
            <a:off x="611560" y="980728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 </a:t>
            </a:r>
            <a:r>
              <a:rPr lang="de-DE" dirty="0" err="1" smtClean="0"/>
              <a:t>installation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16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11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Readout Unit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32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794607"/>
            <a:ext cx="8928100" cy="5340223"/>
          </a:xfrm>
        </p:spPr>
      </p:pic>
      <p:sp>
        <p:nvSpPr>
          <p:cNvPr id="3" name="Textfeld 2"/>
          <p:cNvSpPr txBox="1"/>
          <p:nvPr/>
        </p:nvSpPr>
        <p:spPr>
          <a:xfrm>
            <a:off x="5508104" y="5877272"/>
            <a:ext cx="170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centering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957922" y="692696"/>
            <a:ext cx="170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centering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3" idx="1"/>
          </p:cNvCxnSpPr>
          <p:nvPr/>
        </p:nvCxnSpPr>
        <p:spPr>
          <a:xfrm flipH="1" flipV="1">
            <a:off x="4427984" y="5517232"/>
            <a:ext cx="1080120" cy="54470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 flipV="1">
            <a:off x="3347864" y="5445224"/>
            <a:ext cx="2160240" cy="61671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7" idx="2"/>
          </p:cNvCxnSpPr>
          <p:nvPr/>
        </p:nvCxnSpPr>
        <p:spPr>
          <a:xfrm flipH="1">
            <a:off x="3419872" y="1062028"/>
            <a:ext cx="1389341" cy="63878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4427984" y="1062028"/>
            <a:ext cx="381229" cy="79118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251520" y="1282182"/>
            <a:ext cx="153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403653" y="5792073"/>
            <a:ext cx="251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cryostat</a:t>
            </a:r>
            <a:r>
              <a:rPr lang="de-DE" dirty="0" smtClean="0"/>
              <a:t> </a:t>
            </a:r>
            <a:r>
              <a:rPr lang="de-DE" dirty="0" err="1" smtClean="0"/>
              <a:t>upstream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24" name="Gerade Verbindung mit Pfeil 23"/>
          <p:cNvCxnSpPr>
            <a:stCxn id="23" idx="3"/>
          </p:cNvCxnSpPr>
          <p:nvPr/>
        </p:nvCxnSpPr>
        <p:spPr>
          <a:xfrm flipV="1">
            <a:off x="2915816" y="5445225"/>
            <a:ext cx="144016" cy="53151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stCxn id="20" idx="2"/>
          </p:cNvCxnSpPr>
          <p:nvPr/>
        </p:nvCxnSpPr>
        <p:spPr>
          <a:xfrm>
            <a:off x="1021250" y="1651514"/>
            <a:ext cx="238382" cy="120142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1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Readout Unit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33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794607"/>
            <a:ext cx="8928100" cy="5340223"/>
          </a:xfrm>
        </p:spPr>
      </p:pic>
      <p:sp>
        <p:nvSpPr>
          <p:cNvPr id="7" name="Textfeld 6"/>
          <p:cNvSpPr txBox="1"/>
          <p:nvPr/>
        </p:nvSpPr>
        <p:spPr>
          <a:xfrm>
            <a:off x="5508104" y="5877272"/>
            <a:ext cx="170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centering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957922" y="692696"/>
            <a:ext cx="170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centering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9" name="Gerade Verbindung mit Pfeil 8"/>
          <p:cNvCxnSpPr>
            <a:stCxn id="7" idx="1"/>
          </p:cNvCxnSpPr>
          <p:nvPr/>
        </p:nvCxnSpPr>
        <p:spPr>
          <a:xfrm flipH="1" flipV="1">
            <a:off x="4427984" y="5517232"/>
            <a:ext cx="1080120" cy="54470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3347864" y="5445224"/>
            <a:ext cx="2160240" cy="61671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8" idx="2"/>
          </p:cNvCxnSpPr>
          <p:nvPr/>
        </p:nvCxnSpPr>
        <p:spPr>
          <a:xfrm flipH="1">
            <a:off x="3419872" y="1062028"/>
            <a:ext cx="1389341" cy="63878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4427984" y="1062028"/>
            <a:ext cx="381229" cy="79118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51520" y="1282182"/>
            <a:ext cx="153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03653" y="5792073"/>
            <a:ext cx="251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cryostat</a:t>
            </a:r>
            <a:r>
              <a:rPr lang="de-DE" dirty="0" smtClean="0"/>
              <a:t> </a:t>
            </a:r>
            <a:r>
              <a:rPr lang="de-DE" dirty="0" err="1" smtClean="0"/>
              <a:t>upstream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15" name="Gerade Verbindung mit Pfeil 14"/>
          <p:cNvCxnSpPr>
            <a:stCxn id="14" idx="3"/>
          </p:cNvCxnSpPr>
          <p:nvPr/>
        </p:nvCxnSpPr>
        <p:spPr>
          <a:xfrm flipV="1">
            <a:off x="2915816" y="5445225"/>
            <a:ext cx="144016" cy="53151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13" idx="2"/>
          </p:cNvCxnSpPr>
          <p:nvPr/>
        </p:nvCxnSpPr>
        <p:spPr>
          <a:xfrm>
            <a:off x="1021250" y="1651514"/>
            <a:ext cx="1174486" cy="105740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Readout Unit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34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794607"/>
            <a:ext cx="8928100" cy="5340223"/>
          </a:xfrm>
        </p:spPr>
      </p:pic>
      <p:sp>
        <p:nvSpPr>
          <p:cNvPr id="7" name="Textfeld 6"/>
          <p:cNvSpPr txBox="1"/>
          <p:nvPr/>
        </p:nvSpPr>
        <p:spPr>
          <a:xfrm>
            <a:off x="5508104" y="5877272"/>
            <a:ext cx="170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centering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957922" y="692696"/>
            <a:ext cx="170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centering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9" name="Gerade Verbindung mit Pfeil 8"/>
          <p:cNvCxnSpPr>
            <a:stCxn id="7" idx="1"/>
          </p:cNvCxnSpPr>
          <p:nvPr/>
        </p:nvCxnSpPr>
        <p:spPr>
          <a:xfrm flipH="1" flipV="1">
            <a:off x="4427984" y="5517232"/>
            <a:ext cx="1080120" cy="54470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3347864" y="5445224"/>
            <a:ext cx="2160240" cy="61671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8" idx="2"/>
          </p:cNvCxnSpPr>
          <p:nvPr/>
        </p:nvCxnSpPr>
        <p:spPr>
          <a:xfrm flipH="1">
            <a:off x="3419872" y="1062028"/>
            <a:ext cx="1389341" cy="63878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4427984" y="1062028"/>
            <a:ext cx="381229" cy="79118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51520" y="1282182"/>
            <a:ext cx="153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03653" y="5792073"/>
            <a:ext cx="251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cryostat</a:t>
            </a:r>
            <a:r>
              <a:rPr lang="de-DE" dirty="0" smtClean="0"/>
              <a:t> </a:t>
            </a:r>
            <a:r>
              <a:rPr lang="de-DE" dirty="0" err="1" smtClean="0"/>
              <a:t>upstream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15" name="Gerade Verbindung mit Pfeil 14"/>
          <p:cNvCxnSpPr>
            <a:stCxn id="14" idx="3"/>
          </p:cNvCxnSpPr>
          <p:nvPr/>
        </p:nvCxnSpPr>
        <p:spPr>
          <a:xfrm flipV="1">
            <a:off x="2915816" y="5445225"/>
            <a:ext cx="144016" cy="53151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13" idx="2"/>
          </p:cNvCxnSpPr>
          <p:nvPr/>
        </p:nvCxnSpPr>
        <p:spPr>
          <a:xfrm>
            <a:off x="1021250" y="1651514"/>
            <a:ext cx="2110590" cy="91339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107504" y="2532577"/>
            <a:ext cx="18317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attached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aligned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entering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prism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Readout Unit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35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794607"/>
            <a:ext cx="8928100" cy="5340223"/>
          </a:xfrm>
        </p:spPr>
      </p:pic>
      <p:sp>
        <p:nvSpPr>
          <p:cNvPr id="17" name="Textfeld 16"/>
          <p:cNvSpPr txBox="1"/>
          <p:nvPr/>
        </p:nvSpPr>
        <p:spPr>
          <a:xfrm>
            <a:off x="251520" y="1282182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8" name="Gerade Verbindung mit Pfeil 17"/>
          <p:cNvCxnSpPr>
            <a:stCxn id="17" idx="2"/>
          </p:cNvCxnSpPr>
          <p:nvPr/>
        </p:nvCxnSpPr>
        <p:spPr>
          <a:xfrm>
            <a:off x="804076" y="1651514"/>
            <a:ext cx="1031620" cy="120142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4283968" y="69269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linear </a:t>
            </a:r>
            <a:r>
              <a:rPr lang="de-DE" dirty="0" err="1" smtClean="0"/>
              <a:t>unit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497866" y="4807131"/>
            <a:ext cx="1644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16 </a:t>
            </a:r>
            <a:r>
              <a:rPr lang="de-DE" dirty="0" err="1" smtClean="0"/>
              <a:t>prism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  <p:cxnSp>
        <p:nvCxnSpPr>
          <p:cNvPr id="24" name="Gerade Verbindung mit Pfeil 23"/>
          <p:cNvCxnSpPr/>
          <p:nvPr/>
        </p:nvCxnSpPr>
        <p:spPr>
          <a:xfrm flipH="1">
            <a:off x="3851920" y="1062028"/>
            <a:ext cx="1004481" cy="179090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5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Readout Unit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36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794607"/>
            <a:ext cx="8928100" cy="5340223"/>
          </a:xfrm>
        </p:spPr>
      </p:pic>
      <p:sp>
        <p:nvSpPr>
          <p:cNvPr id="7" name="Textfeld 6"/>
          <p:cNvSpPr txBox="1"/>
          <p:nvPr/>
        </p:nvSpPr>
        <p:spPr>
          <a:xfrm>
            <a:off x="251520" y="1282182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2"/>
          </p:cNvCxnSpPr>
          <p:nvPr/>
        </p:nvCxnSpPr>
        <p:spPr>
          <a:xfrm>
            <a:off x="804076" y="1651514"/>
            <a:ext cx="2183748" cy="105740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283968" y="69269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linear </a:t>
            </a:r>
            <a:r>
              <a:rPr lang="de-DE" dirty="0" err="1" smtClean="0"/>
              <a:t>unit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97866" y="4807131"/>
            <a:ext cx="1644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16 </a:t>
            </a:r>
            <a:r>
              <a:rPr lang="de-DE" dirty="0" err="1" smtClean="0"/>
              <a:t>prism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3851920" y="1062028"/>
            <a:ext cx="1004481" cy="179090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4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Readout Unit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37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794607"/>
            <a:ext cx="8928100" cy="5340223"/>
          </a:xfrm>
        </p:spPr>
      </p:pic>
      <p:sp>
        <p:nvSpPr>
          <p:cNvPr id="7" name="Textfeld 6"/>
          <p:cNvSpPr txBox="1"/>
          <p:nvPr/>
        </p:nvSpPr>
        <p:spPr>
          <a:xfrm>
            <a:off x="251520" y="1282182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2"/>
          </p:cNvCxnSpPr>
          <p:nvPr/>
        </p:nvCxnSpPr>
        <p:spPr>
          <a:xfrm>
            <a:off x="804076" y="1651514"/>
            <a:ext cx="2831820" cy="98539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283968" y="69269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linear </a:t>
            </a:r>
            <a:r>
              <a:rPr lang="de-DE" dirty="0" err="1" smtClean="0"/>
              <a:t>unit</a:t>
            </a:r>
            <a:endParaRPr lang="en-US" dirty="0"/>
          </a:p>
        </p:txBody>
      </p:sp>
      <p:cxnSp>
        <p:nvCxnSpPr>
          <p:cNvPr id="10" name="Gerade Verbindung mit Pfeil 9"/>
          <p:cNvCxnSpPr>
            <a:stCxn id="9" idx="2"/>
          </p:cNvCxnSpPr>
          <p:nvPr/>
        </p:nvCxnSpPr>
        <p:spPr>
          <a:xfrm flipH="1">
            <a:off x="3851920" y="1062028"/>
            <a:ext cx="1004481" cy="179090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97866" y="4807131"/>
            <a:ext cx="1644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16 </a:t>
            </a:r>
            <a:r>
              <a:rPr lang="de-DE" dirty="0" err="1" smtClean="0"/>
              <a:t>prism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Readout Unit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38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794607"/>
            <a:ext cx="8928100" cy="5340223"/>
          </a:xfrm>
        </p:spPr>
      </p:pic>
      <p:sp>
        <p:nvSpPr>
          <p:cNvPr id="11" name="Textfeld 10"/>
          <p:cNvSpPr txBox="1"/>
          <p:nvPr/>
        </p:nvSpPr>
        <p:spPr>
          <a:xfrm>
            <a:off x="497866" y="4807131"/>
            <a:ext cx="1644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16 </a:t>
            </a:r>
            <a:r>
              <a:rPr lang="de-DE" dirty="0" err="1" smtClean="0"/>
              <a:t>prism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9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Installation Procedure Readout Unit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39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5233690" cy="4525963"/>
          </a:xfrm>
        </p:spPr>
      </p:pic>
      <p:pic>
        <p:nvPicPr>
          <p:cNvPr id="7" name="Grafik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5" y="1675232"/>
            <a:ext cx="3384376" cy="3183398"/>
          </a:xfrm>
          <a:prstGeom prst="ellipse">
            <a:avLst/>
          </a:prstGeom>
          <a:ln w="25400" cap="rnd">
            <a:solidFill>
              <a:srgbClr val="66FF6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llipse 7"/>
          <p:cNvSpPr/>
          <p:nvPr/>
        </p:nvSpPr>
        <p:spPr>
          <a:xfrm>
            <a:off x="755576" y="2636912"/>
            <a:ext cx="1008112" cy="986408"/>
          </a:xfrm>
          <a:prstGeom prst="ellipse">
            <a:avLst/>
          </a:prstGeom>
          <a:noFill/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feil nach links und rechts 2"/>
          <p:cNvSpPr/>
          <p:nvPr/>
        </p:nvSpPr>
        <p:spPr>
          <a:xfrm rot="21169532">
            <a:off x="7469857" y="3398887"/>
            <a:ext cx="216024" cy="144016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5868144" y="1093386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7812360" y="1243891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cxnSp>
        <p:nvCxnSpPr>
          <p:cNvPr id="11" name="Gerade Verbindung mit Pfeil 10"/>
          <p:cNvCxnSpPr>
            <a:stCxn id="9" idx="2"/>
          </p:cNvCxnSpPr>
          <p:nvPr/>
        </p:nvCxnSpPr>
        <p:spPr>
          <a:xfrm>
            <a:off x="6420700" y="1462718"/>
            <a:ext cx="167524" cy="166739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0" idx="2"/>
          </p:cNvCxnSpPr>
          <p:nvPr/>
        </p:nvCxnSpPr>
        <p:spPr>
          <a:xfrm flipH="1">
            <a:off x="8172400" y="1613223"/>
            <a:ext cx="84313" cy="177273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652120" y="5169966"/>
            <a:ext cx="3070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Gap </a:t>
            </a:r>
            <a:r>
              <a:rPr lang="de-DE" dirty="0" err="1" smtClean="0"/>
              <a:t>of</a:t>
            </a:r>
            <a:r>
              <a:rPr lang="de-DE" dirty="0" smtClean="0"/>
              <a:t> 3-4 cm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a </a:t>
            </a:r>
            <a:br>
              <a:rPr lang="de-DE" dirty="0" smtClean="0"/>
            </a:br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 err="1" smtClean="0"/>
              <a:t>coupling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prism</a:t>
            </a:r>
            <a:r>
              <a:rPr lang="de-DE" dirty="0" smtClean="0"/>
              <a:t> box </a:t>
            </a:r>
            <a:r>
              <a:rPr lang="de-DE" dirty="0" err="1" smtClean="0"/>
              <a:t>and</a:t>
            </a:r>
            <a:r>
              <a:rPr lang="de-DE" dirty="0" smtClean="0"/>
              <a:t> bar box.</a:t>
            </a:r>
            <a:endParaRPr lang="en-US" dirty="0"/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7187476" y="3532741"/>
            <a:ext cx="394890" cy="16633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96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 smtClean="0"/>
              <a:t>Barrel DIRC Main Components – Readout Unit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620713"/>
            <a:ext cx="4301037" cy="568801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63148"/>
            <a:ext cx="2293325" cy="4157721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 flipH="1">
            <a:off x="3275856" y="1412776"/>
            <a:ext cx="1433766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bgerundetes Rechteck 13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335344" y="931469"/>
            <a:ext cx="3043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1X Readout Unit Support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Aluminum alloy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weight ≈ 20-25kg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 smtClean="0"/>
              <a:t>Intervention </a:t>
            </a:r>
            <a:r>
              <a:rPr lang="en-US" sz="3200" dirty="0"/>
              <a:t>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40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96" y="1052736"/>
            <a:ext cx="4797874" cy="41490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077" y="2107292"/>
            <a:ext cx="3881927" cy="335699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</p:spPr>
      </p:pic>
      <p:sp>
        <p:nvSpPr>
          <p:cNvPr id="11" name="Ellipse 10"/>
          <p:cNvSpPr/>
          <p:nvPr/>
        </p:nvSpPr>
        <p:spPr>
          <a:xfrm>
            <a:off x="5436096" y="2982490"/>
            <a:ext cx="360040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611560" y="836712"/>
            <a:ext cx="375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Intervention </a:t>
            </a:r>
            <a:r>
              <a:rPr lang="de-DE" dirty="0" err="1" smtClean="0"/>
              <a:t>procedure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, </a:t>
            </a:r>
            <a:r>
              <a:rPr lang="de-DE" dirty="0" err="1" smtClean="0"/>
              <a:t>electronics</a:t>
            </a:r>
            <a:r>
              <a:rPr lang="de-DE" dirty="0" smtClean="0"/>
              <a:t>, etc. ...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3600616" y="5017150"/>
            <a:ext cx="153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149935" y="5640594"/>
            <a:ext cx="1351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barrel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2843808" y="5825260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79512" y="1660158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3131840" y="4149080"/>
            <a:ext cx="600673" cy="93610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 flipV="1">
            <a:off x="1907704" y="4437112"/>
            <a:ext cx="1080120" cy="138814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2" idx="0"/>
          </p:cNvCxnSpPr>
          <p:nvPr/>
        </p:nvCxnSpPr>
        <p:spPr>
          <a:xfrm flipV="1">
            <a:off x="825890" y="3785788"/>
            <a:ext cx="504903" cy="185480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4" idx="2"/>
          </p:cNvCxnSpPr>
          <p:nvPr/>
        </p:nvCxnSpPr>
        <p:spPr>
          <a:xfrm>
            <a:off x="704817" y="2029490"/>
            <a:ext cx="986863" cy="161553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6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41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3" name="Textfeld 2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2" name="Gerade Verbindung mit Pfeil 11"/>
          <p:cNvCxnSpPr>
            <a:stCxn id="8" idx="2"/>
          </p:cNvCxnSpPr>
          <p:nvPr/>
        </p:nvCxnSpPr>
        <p:spPr>
          <a:xfrm>
            <a:off x="1884196" y="2790220"/>
            <a:ext cx="2975836" cy="71078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0" idx="0"/>
          </p:cNvCxnSpPr>
          <p:nvPr/>
        </p:nvCxnSpPr>
        <p:spPr>
          <a:xfrm flipV="1">
            <a:off x="6465457" y="3145614"/>
            <a:ext cx="698831" cy="268023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3504185" y="3397642"/>
            <a:ext cx="2075927" cy="261228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42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2" name="Gerade Verbindung mit Pfeil 11"/>
          <p:cNvCxnSpPr>
            <a:stCxn id="8" idx="2"/>
          </p:cNvCxnSpPr>
          <p:nvPr/>
        </p:nvCxnSpPr>
        <p:spPr>
          <a:xfrm>
            <a:off x="1884196" y="2790220"/>
            <a:ext cx="1679692" cy="71078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3504185" y="3397642"/>
            <a:ext cx="2075927" cy="261228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6465457" y="3145614"/>
            <a:ext cx="698831" cy="268023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00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43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2" name="Gerade Verbindung mit Pfeil 11"/>
          <p:cNvCxnSpPr>
            <a:stCxn id="8" idx="2"/>
          </p:cNvCxnSpPr>
          <p:nvPr/>
        </p:nvCxnSpPr>
        <p:spPr>
          <a:xfrm>
            <a:off x="1884196" y="2790220"/>
            <a:ext cx="95516" cy="99882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3504185" y="3397642"/>
            <a:ext cx="2075927" cy="261228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6465457" y="3145614"/>
            <a:ext cx="698831" cy="268023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2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44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1" name="Gerade Verbindung mit Pfeil 10"/>
          <p:cNvCxnSpPr>
            <a:stCxn id="9" idx="0"/>
          </p:cNvCxnSpPr>
          <p:nvPr/>
        </p:nvCxnSpPr>
        <p:spPr>
          <a:xfrm flipV="1">
            <a:off x="3504185" y="3397642"/>
            <a:ext cx="2075927" cy="261228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467544" y="2790220"/>
            <a:ext cx="1416652" cy="121484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6465457" y="3145614"/>
            <a:ext cx="698831" cy="268023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45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1" name="Gerade Verbindung mit Pfeil 10"/>
          <p:cNvCxnSpPr>
            <a:stCxn id="9" idx="0"/>
          </p:cNvCxnSpPr>
          <p:nvPr/>
        </p:nvCxnSpPr>
        <p:spPr>
          <a:xfrm flipV="1">
            <a:off x="3504185" y="3645024"/>
            <a:ext cx="528244" cy="236490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467544" y="2790220"/>
            <a:ext cx="1416652" cy="121484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6465457" y="3145614"/>
            <a:ext cx="698831" cy="268023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7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46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1" name="Gerade Verbindung mit Pfeil 10"/>
          <p:cNvCxnSpPr>
            <a:stCxn id="9" idx="0"/>
          </p:cNvCxnSpPr>
          <p:nvPr/>
        </p:nvCxnSpPr>
        <p:spPr>
          <a:xfrm flipH="1" flipV="1">
            <a:off x="2213982" y="3861048"/>
            <a:ext cx="1290203" cy="214887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467544" y="2790220"/>
            <a:ext cx="1416652" cy="121484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6465457" y="3145614"/>
            <a:ext cx="698831" cy="268023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9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47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467544" y="2790220"/>
            <a:ext cx="1416652" cy="121484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899592" y="4005064"/>
            <a:ext cx="2604593" cy="200486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6465457" y="3145614"/>
            <a:ext cx="698831" cy="268023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3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48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3" name="Gerade Verbindung mit Pfeil 12"/>
          <p:cNvCxnSpPr>
            <a:stCxn id="10" idx="0"/>
          </p:cNvCxnSpPr>
          <p:nvPr/>
        </p:nvCxnSpPr>
        <p:spPr>
          <a:xfrm flipH="1" flipV="1">
            <a:off x="5796136" y="3356992"/>
            <a:ext cx="669321" cy="246885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467544" y="2790220"/>
            <a:ext cx="1416652" cy="121484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899592" y="4005064"/>
            <a:ext cx="2604593" cy="200486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7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49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3" name="Gerade Verbindung mit Pfeil 12"/>
          <p:cNvCxnSpPr>
            <a:stCxn id="10" idx="0"/>
          </p:cNvCxnSpPr>
          <p:nvPr/>
        </p:nvCxnSpPr>
        <p:spPr>
          <a:xfrm flipH="1" flipV="1">
            <a:off x="3707904" y="3645024"/>
            <a:ext cx="2757553" cy="218082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467544" y="2790220"/>
            <a:ext cx="1416652" cy="121484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899592" y="4005064"/>
            <a:ext cx="2604593" cy="200486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5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620713"/>
            <a:ext cx="4301037" cy="568801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56992"/>
            <a:ext cx="2972678" cy="2376264"/>
          </a:xfrm>
          <a:prstGeom prst="rect">
            <a:avLst/>
          </a:prstGeom>
        </p:spPr>
      </p:pic>
      <p:cxnSp>
        <p:nvCxnSpPr>
          <p:cNvPr id="19" name="Gerade Verbindung mit Pfeil 18"/>
          <p:cNvCxnSpPr/>
          <p:nvPr/>
        </p:nvCxnSpPr>
        <p:spPr>
          <a:xfrm flipH="1">
            <a:off x="2843808" y="1412776"/>
            <a:ext cx="1865814" cy="7920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bgerundetes Rechteck 19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Components – </a:t>
            </a:r>
            <a:r>
              <a:rPr lang="de-DE" sz="3200" dirty="0" err="1" smtClean="0"/>
              <a:t>Readout</a:t>
            </a:r>
            <a:r>
              <a:rPr lang="de-DE" sz="3200" dirty="0" smtClean="0"/>
              <a:t> Unit</a:t>
            </a:r>
            <a:endParaRPr lang="en-US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5290129" y="1037635"/>
            <a:ext cx="30026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16X Prism Box including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MCP-PMTs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Synthetic fused silica prism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Coupling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Linear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weight </a:t>
            </a:r>
            <a:r>
              <a:rPr lang="en-US" dirty="0" smtClean="0"/>
              <a:t>of one box </a:t>
            </a:r>
            <a:br>
              <a:rPr lang="en-US" dirty="0" smtClean="0"/>
            </a:br>
            <a:r>
              <a:rPr lang="en-US" dirty="0" smtClean="0"/>
              <a:t>≈ </a:t>
            </a:r>
            <a:r>
              <a:rPr lang="en-US" dirty="0" smtClean="0"/>
              <a:t>18-20kg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en-US" sz="3200" dirty="0"/>
              <a:t>Intervention Procedures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50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065867"/>
            <a:ext cx="8928100" cy="4797703"/>
          </a:xfrm>
        </p:spPr>
      </p:pic>
      <p:sp>
        <p:nvSpPr>
          <p:cNvPr id="7" name="Textfeld 6"/>
          <p:cNvSpPr txBox="1"/>
          <p:nvPr/>
        </p:nvSpPr>
        <p:spPr>
          <a:xfrm>
            <a:off x="395536" y="960070"/>
            <a:ext cx="363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bar box </a:t>
            </a:r>
            <a:r>
              <a:rPr lang="de-DE" dirty="0" err="1" smtClean="0"/>
              <a:t>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SciTil</a:t>
            </a:r>
            <a:r>
              <a:rPr lang="de-DE" dirty="0" smtClean="0"/>
              <a:t> box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.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331640" y="2420888"/>
            <a:ext cx="110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prism</a:t>
            </a:r>
            <a:r>
              <a:rPr lang="de-DE" dirty="0" smtClean="0"/>
              <a:t> box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6009926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 box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940152" y="5825850"/>
            <a:ext cx="10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SciTil</a:t>
            </a:r>
            <a:r>
              <a:rPr lang="de-DE" dirty="0" smtClean="0"/>
              <a:t> box</a:t>
            </a:r>
            <a:endParaRPr lang="en-US" dirty="0"/>
          </a:p>
        </p:txBody>
      </p:sp>
      <p:cxnSp>
        <p:nvCxnSpPr>
          <p:cNvPr id="11" name="Gerade Verbindung mit Pfeil 10"/>
          <p:cNvCxnSpPr>
            <a:stCxn id="9" idx="0"/>
          </p:cNvCxnSpPr>
          <p:nvPr/>
        </p:nvCxnSpPr>
        <p:spPr>
          <a:xfrm flipH="1" flipV="1">
            <a:off x="899592" y="4005064"/>
            <a:ext cx="2604593" cy="200486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8" idx="2"/>
          </p:cNvCxnSpPr>
          <p:nvPr/>
        </p:nvCxnSpPr>
        <p:spPr>
          <a:xfrm flipH="1">
            <a:off x="467544" y="2790220"/>
            <a:ext cx="1416652" cy="121484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0" idx="0"/>
          </p:cNvCxnSpPr>
          <p:nvPr/>
        </p:nvCxnSpPr>
        <p:spPr>
          <a:xfrm flipH="1" flipV="1">
            <a:off x="2201888" y="3861048"/>
            <a:ext cx="4263569" cy="196480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4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Summary &amp; Outlook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51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Many things </a:t>
            </a:r>
            <a:r>
              <a:rPr lang="en-US" dirty="0" smtClean="0"/>
              <a:t>are in progress </a:t>
            </a:r>
            <a:r>
              <a:rPr lang="en-US" dirty="0" smtClean="0"/>
              <a:t>at the moment (DIRICH </a:t>
            </a:r>
            <a:r>
              <a:rPr lang="en-US" dirty="0" smtClean="0"/>
              <a:t>backplane</a:t>
            </a:r>
            <a:r>
              <a:rPr lang="en-US" dirty="0" smtClean="0"/>
              <a:t> </a:t>
            </a:r>
            <a:r>
              <a:rPr lang="en-US" dirty="0" smtClean="0"/>
              <a:t>ordered, </a:t>
            </a:r>
            <a:r>
              <a:rPr lang="en-US" dirty="0" smtClean="0"/>
              <a:t>coupling tests </a:t>
            </a:r>
            <a:r>
              <a:rPr lang="en-US" dirty="0" smtClean="0"/>
              <a:t>in progress, outgassing </a:t>
            </a:r>
            <a:r>
              <a:rPr lang="en-US" dirty="0" smtClean="0"/>
              <a:t>tests </a:t>
            </a:r>
            <a:r>
              <a:rPr lang="en-US" dirty="0" smtClean="0"/>
              <a:t>for screening materials start soon).</a:t>
            </a:r>
          </a:p>
          <a:p>
            <a:r>
              <a:rPr lang="en-US" dirty="0" smtClean="0"/>
              <a:t>We need to define and confirm an installation procedure to start with the production design.</a:t>
            </a:r>
          </a:p>
        </p:txBody>
      </p:sp>
    </p:spTree>
    <p:extLst>
      <p:ext uri="{BB962C8B-B14F-4D97-AF65-F5344CB8AC3E}">
        <p14:creationId xmlns:p14="http://schemas.microsoft.com/office/powerpoint/2010/main" val="26296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6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620713"/>
            <a:ext cx="4301037" cy="568801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19" y="3208951"/>
            <a:ext cx="2396865" cy="2524305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 flipH="1">
            <a:off x="3923928" y="1412776"/>
            <a:ext cx="785694" cy="86409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bgerundetes Rechteck 13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Components – </a:t>
            </a:r>
            <a:r>
              <a:rPr lang="de-DE" sz="3200" dirty="0" err="1" smtClean="0"/>
              <a:t>Readout</a:t>
            </a:r>
            <a:r>
              <a:rPr lang="de-DE" sz="3200" dirty="0" smtClean="0"/>
              <a:t> Unit</a:t>
            </a:r>
            <a:endParaRPr lang="en-US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5815341" y="1196752"/>
            <a:ext cx="21410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Sub-Racks including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Network switches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5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7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620713"/>
            <a:ext cx="4301037" cy="568801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73016"/>
            <a:ext cx="1283172" cy="1512168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H="1" flipV="1">
            <a:off x="3563888" y="1124744"/>
            <a:ext cx="1145734" cy="28803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bgerundetes Rechteck 14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Components – </a:t>
            </a:r>
            <a:r>
              <a:rPr lang="de-DE" sz="3200" dirty="0" err="1" smtClean="0"/>
              <a:t>Readout</a:t>
            </a:r>
            <a:r>
              <a:rPr lang="de-DE" sz="3200" dirty="0" smtClean="0"/>
              <a:t> Unit</a:t>
            </a:r>
            <a:endParaRPr lang="en-US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5089448" y="1340768"/>
            <a:ext cx="36297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4X Centering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centering flange is attached</a:t>
            </a:r>
            <a:br>
              <a:rPr lang="en-US" dirty="0" smtClean="0"/>
            </a:br>
            <a:r>
              <a:rPr lang="en-US" dirty="0" smtClean="0"/>
              <a:t>to the cryostat </a:t>
            </a:r>
            <a:r>
              <a:rPr lang="en-US" dirty="0" err="1" smtClean="0"/>
              <a:t>upsteam</a:t>
            </a:r>
            <a:r>
              <a:rPr lang="en-US" dirty="0" smtClean="0"/>
              <a:t> flange to</a:t>
            </a:r>
            <a:br>
              <a:rPr lang="en-US" dirty="0" smtClean="0"/>
            </a:br>
            <a:r>
              <a:rPr lang="en-US" dirty="0" smtClean="0"/>
              <a:t>allow easy installation and enable</a:t>
            </a:r>
            <a:br>
              <a:rPr lang="en-US" dirty="0" smtClean="0"/>
            </a:br>
            <a:r>
              <a:rPr lang="en-US" dirty="0" smtClean="0"/>
              <a:t>alignment of the support 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Components – Radiator Barrel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8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990108"/>
            <a:ext cx="4464050" cy="2949221"/>
          </a:xfrm>
        </p:spPr>
      </p:pic>
      <p:cxnSp>
        <p:nvCxnSpPr>
          <p:cNvPr id="18" name="Gerade Verbindung mit Pfeil 17"/>
          <p:cNvCxnSpPr/>
          <p:nvPr/>
        </p:nvCxnSpPr>
        <p:spPr>
          <a:xfrm flipH="1">
            <a:off x="4067944" y="1412776"/>
            <a:ext cx="641678" cy="64807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bgerundetes Rechteck 18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01" y="3206582"/>
            <a:ext cx="3272799" cy="24928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004048" y="1196752"/>
            <a:ext cx="3541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2X Radiator Barrel Support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Extruded aluminum profiles and </a:t>
            </a:r>
            <a:br>
              <a:rPr lang="en-US" dirty="0" smtClean="0"/>
            </a:br>
            <a:r>
              <a:rPr lang="en-US" dirty="0" smtClean="0"/>
              <a:t>half 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Andreas Gerhardt – PANDA CM 18/3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360000">
            <a:noAutofit/>
          </a:bodyPr>
          <a:lstStyle/>
          <a:p>
            <a:pPr algn="l"/>
            <a:r>
              <a:rPr lang="de-DE" sz="3200" dirty="0" smtClean="0"/>
              <a:t>Barrel DIRC Main </a:t>
            </a:r>
            <a:r>
              <a:rPr lang="de-DE" sz="3200" dirty="0"/>
              <a:t>Components – Radiator Barrel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F03-E891-44DA-A0E3-03D30E5B231C}" type="slidenum">
              <a:rPr lang="de-DE" smtClean="0"/>
              <a:t>9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990108"/>
            <a:ext cx="4464050" cy="2949221"/>
          </a:xfrm>
        </p:spPr>
      </p:pic>
      <p:cxnSp>
        <p:nvCxnSpPr>
          <p:cNvPr id="9" name="Gerade Verbindung mit Pfeil 8"/>
          <p:cNvCxnSpPr/>
          <p:nvPr/>
        </p:nvCxnSpPr>
        <p:spPr>
          <a:xfrm flipH="1">
            <a:off x="3923928" y="1412776"/>
            <a:ext cx="785694" cy="86409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bgerundetes Rechteck 9"/>
          <p:cNvSpPr/>
          <p:nvPr/>
        </p:nvSpPr>
        <p:spPr>
          <a:xfrm>
            <a:off x="4716016" y="764704"/>
            <a:ext cx="4176464" cy="5400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29" y="3284984"/>
            <a:ext cx="3735637" cy="23362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08104" y="1268760"/>
            <a:ext cx="29910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2X Inner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reach a high stiffness of </a:t>
            </a:r>
            <a:br>
              <a:rPr lang="en-US" dirty="0" smtClean="0"/>
            </a:br>
            <a:r>
              <a:rPr lang="en-US" dirty="0" smtClean="0"/>
              <a:t>the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Thickness 1-2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1174</Words>
  <Application>Microsoft Office PowerPoint</Application>
  <PresentationFormat>Bildschirmpräsentation (4:3)</PresentationFormat>
  <Paragraphs>324</Paragraphs>
  <Slides>51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2" baseType="lpstr">
      <vt:lpstr>Larissa</vt:lpstr>
      <vt:lpstr>Barrel DIRC Installation</vt:lpstr>
      <vt:lpstr>Outline</vt:lpstr>
      <vt:lpstr>Barrel DIRC Main Components</vt:lpstr>
      <vt:lpstr>Barrel DIRC Main Components – Readout Unit</vt:lpstr>
      <vt:lpstr>Barrel DIRC Main Components – Readout Unit</vt:lpstr>
      <vt:lpstr>Barrel DIRC Main Components – Readout Unit</vt:lpstr>
      <vt:lpstr>Barrel DIRC Main Components – Readout Unit</vt:lpstr>
      <vt:lpstr>Barrel DIRC Main Components – Radiator Barrel</vt:lpstr>
      <vt:lpstr>Barrel DIRC Main Components – Radiator Barrel</vt:lpstr>
      <vt:lpstr>Barrel DIRC Main Components – Radiator Barrel</vt:lpstr>
      <vt:lpstr>Barrel DIRC Main Components – Radiator Barrel</vt:lpstr>
      <vt:lpstr>Barrel DIRC Main Components –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Radiator Barrel</vt:lpstr>
      <vt:lpstr>Installation Procedure Readout Unit</vt:lpstr>
      <vt:lpstr>Installation Procedure Readout Unit</vt:lpstr>
      <vt:lpstr>Installation Procedure Readout Unit</vt:lpstr>
      <vt:lpstr>Installation Procedure Readout Unit</vt:lpstr>
      <vt:lpstr>Installation Procedure Readout Unit</vt:lpstr>
      <vt:lpstr>Installation Procedure Readout Unit</vt:lpstr>
      <vt:lpstr>Installation Procedure Readout Unit</vt:lpstr>
      <vt:lpstr>Installation Procedure Readout Unit</vt:lpstr>
      <vt:lpstr>Intervention Procedures</vt:lpstr>
      <vt:lpstr>Intervention Procedures</vt:lpstr>
      <vt:lpstr>Intervention Procedures</vt:lpstr>
      <vt:lpstr>Intervention Procedures</vt:lpstr>
      <vt:lpstr>Intervention Procedures</vt:lpstr>
      <vt:lpstr>Intervention Procedures</vt:lpstr>
      <vt:lpstr>Intervention Procedures</vt:lpstr>
      <vt:lpstr>Intervention Procedures</vt:lpstr>
      <vt:lpstr>Intervention Procedures</vt:lpstr>
      <vt:lpstr>Intervention Procedures</vt:lpstr>
      <vt:lpstr>Intervention Procedures</vt:lpstr>
      <vt:lpstr>Summary &amp; Outlook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Gerhardt, Andreas</dc:creator>
  <cp:lastModifiedBy>Gerhardt, Andreas</cp:lastModifiedBy>
  <cp:revision>254</cp:revision>
  <cp:lastPrinted>2018-11-06T07:19:01Z</cp:lastPrinted>
  <dcterms:created xsi:type="dcterms:W3CDTF">2016-01-19T12:41:51Z</dcterms:created>
  <dcterms:modified xsi:type="dcterms:W3CDTF">2018-11-06T08:51:26Z</dcterms:modified>
</cp:coreProperties>
</file>