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9" r:id="rId2"/>
    <p:sldId id="488" r:id="rId3"/>
    <p:sldId id="490" r:id="rId4"/>
    <p:sldId id="523" r:id="rId5"/>
    <p:sldId id="524" r:id="rId6"/>
    <p:sldId id="487" r:id="rId7"/>
    <p:sldId id="525" r:id="rId8"/>
    <p:sldId id="505" r:id="rId9"/>
    <p:sldId id="507" r:id="rId10"/>
    <p:sldId id="506" r:id="rId11"/>
    <p:sldId id="510" r:id="rId12"/>
    <p:sldId id="508" r:id="rId13"/>
    <p:sldId id="509" r:id="rId14"/>
    <p:sldId id="513" r:id="rId15"/>
    <p:sldId id="511" r:id="rId16"/>
    <p:sldId id="446" r:id="rId17"/>
    <p:sldId id="447" r:id="rId18"/>
    <p:sldId id="448" r:id="rId19"/>
    <p:sldId id="449" r:id="rId20"/>
    <p:sldId id="455" r:id="rId21"/>
    <p:sldId id="459" r:id="rId22"/>
    <p:sldId id="522" r:id="rId23"/>
    <p:sldId id="453" r:id="rId24"/>
    <p:sldId id="452" r:id="rId25"/>
    <p:sldId id="491" r:id="rId26"/>
    <p:sldId id="492" r:id="rId27"/>
    <p:sldId id="494" r:id="rId28"/>
    <p:sldId id="495" r:id="rId29"/>
    <p:sldId id="496" r:id="rId30"/>
    <p:sldId id="498" r:id="rId31"/>
    <p:sldId id="499" r:id="rId32"/>
    <p:sldId id="502" r:id="rId33"/>
    <p:sldId id="501" r:id="rId34"/>
    <p:sldId id="500" r:id="rId35"/>
    <p:sldId id="503" r:id="rId36"/>
    <p:sldId id="489" r:id="rId37"/>
    <p:sldId id="512" r:id="rId38"/>
    <p:sldId id="514" r:id="rId39"/>
    <p:sldId id="515" r:id="rId40"/>
    <p:sldId id="517" r:id="rId41"/>
    <p:sldId id="516" r:id="rId42"/>
    <p:sldId id="518" r:id="rId43"/>
    <p:sldId id="519" r:id="rId44"/>
    <p:sldId id="520" r:id="rId45"/>
    <p:sldId id="521" r:id="rId46"/>
    <p:sldId id="413" r:id="rId47"/>
    <p:sldId id="482" r:id="rId4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0"/>
    <p:restoredTop sz="94775"/>
  </p:normalViewPr>
  <p:slideViewPr>
    <p:cSldViewPr>
      <p:cViewPr>
        <p:scale>
          <a:sx n="120" d="100"/>
          <a:sy n="120" d="100"/>
        </p:scale>
        <p:origin x="1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5776EE-EDB6-764F-9594-2EC9AA8A2F40}" type="datetimeFigureOut">
              <a:rPr lang="de-DE" altLang="de-DE"/>
              <a:pPr/>
              <a:t>10.10.18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89FAA2-E4AE-764F-AA08-0C2FCFCB0F5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4008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84FF67-2AF4-3449-A744-EECCAEDA4545}" type="datetimeFigureOut">
              <a:rPr lang="en-US" altLang="de-DE"/>
              <a:pPr/>
              <a:t>10/10/18</a:t>
            </a:fld>
            <a:endParaRPr lang="en-US" alt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64A192-4558-8148-AF2D-6433CE63BA73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8357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A192-4558-8148-AF2D-6433CE63BA73}" type="slidenum">
              <a:rPr lang="en-US" altLang="de-DE" smtClean="0"/>
              <a:pPr/>
              <a:t>43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085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51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E1628-2665-5945-BFC6-CD21F77AC18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87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E1444-ECF0-9A4E-A87B-AFA03B1317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26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F4B6F-9162-7D47-B7EC-09873BC5B351}" type="slidenum">
              <a:rPr lang="de-DE" altLang="de-DE"/>
              <a:pPr/>
              <a:t>‹Nr.›</a:t>
            </a:fld>
            <a:endParaRPr lang="de-DE" alt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980728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0" y="635635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4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97B69-3F59-A14B-ACA5-56EDA304D0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687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979C2-94D2-144C-817D-114751884AA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374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81C67-B0ED-2D45-A1A7-DD985E61DF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24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DDB5F-6D15-1346-BDEB-77DE0A8D07E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465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C2A2C-3AC3-F54C-8C2A-B23DC2D051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092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148B-9403-BD40-82EB-6929873213C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66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EEEC2-3DE5-FD4B-B37C-00C88015AF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763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01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775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A958D19-A6EC-E541-B5F8-53EAF360227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575" y="4076700"/>
            <a:ext cx="9144000" cy="23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de-DE" sz="1800" i="1" dirty="0"/>
              <a:t>Volker </a:t>
            </a:r>
            <a:r>
              <a:rPr lang="en-US" altLang="de-DE" sz="1800" i="1" dirty="0" err="1"/>
              <a:t>Friese</a:t>
            </a:r>
            <a:r>
              <a:rPr lang="en-US" altLang="de-DE" sz="1800" i="1" dirty="0"/>
              <a:t/>
            </a:r>
            <a:br>
              <a:rPr lang="en-US" altLang="de-DE" sz="1800" i="1" dirty="0"/>
            </a:br>
            <a:endParaRPr lang="en-US" altLang="de-DE" sz="1800" i="1" dirty="0"/>
          </a:p>
          <a:p>
            <a:pPr algn="ctr" eaLnBrk="1" hangingPunct="1">
              <a:lnSpc>
                <a:spcPct val="110000"/>
              </a:lnSpc>
            </a:pPr>
            <a:r>
              <a:rPr lang="en-US" altLang="de-DE" sz="1400" i="1" dirty="0" err="1"/>
              <a:t>Helmholtzzentrum</a:t>
            </a:r>
            <a:r>
              <a:rPr lang="en-US" altLang="de-DE" sz="1400" i="1" dirty="0"/>
              <a:t> </a:t>
            </a:r>
            <a:r>
              <a:rPr lang="en-US" altLang="de-DE" sz="1400" i="1" dirty="0" err="1"/>
              <a:t>für</a:t>
            </a:r>
            <a:r>
              <a:rPr lang="en-US" altLang="de-DE" sz="1400" i="1" dirty="0"/>
              <a:t> </a:t>
            </a:r>
            <a:r>
              <a:rPr lang="en-US" altLang="de-DE" sz="1400" i="1" dirty="0" err="1" smtClean="0"/>
              <a:t>Schwerionenforschung</a:t>
            </a:r>
            <a:endParaRPr lang="en-US" altLang="de-DE" sz="1400" i="1" dirty="0" smtClean="0"/>
          </a:p>
          <a:p>
            <a:pPr algn="ctr" eaLnBrk="1" hangingPunct="1">
              <a:lnSpc>
                <a:spcPct val="110000"/>
              </a:lnSpc>
            </a:pPr>
            <a:r>
              <a:rPr lang="en-US" altLang="de-DE" sz="1400" i="1" dirty="0" smtClean="0"/>
              <a:t>Darmstadt, Germany</a:t>
            </a:r>
            <a:r>
              <a:rPr lang="en-US" altLang="de-DE" sz="1400" i="1" dirty="0"/>
              <a:t/>
            </a:r>
            <a:br>
              <a:rPr lang="en-US" altLang="de-DE" sz="1400" i="1" dirty="0"/>
            </a:br>
            <a:r>
              <a:rPr lang="en-US" altLang="de-DE" sz="1800" dirty="0">
                <a:solidFill>
                  <a:srgbClr val="0000FF"/>
                </a:solidFill>
              </a:rPr>
              <a:t/>
            </a:r>
            <a:br>
              <a:rPr lang="en-US" altLang="de-DE" sz="1800" dirty="0">
                <a:solidFill>
                  <a:srgbClr val="0000FF"/>
                </a:solidFill>
              </a:rPr>
            </a:br>
            <a:r>
              <a:rPr lang="en-US" altLang="de-DE" sz="1800" dirty="0">
                <a:solidFill>
                  <a:srgbClr val="7030A0"/>
                </a:solidFill>
              </a:rPr>
              <a:t/>
            </a:r>
            <a:br>
              <a:rPr lang="en-US" altLang="de-DE" sz="1800" dirty="0">
                <a:solidFill>
                  <a:srgbClr val="7030A0"/>
                </a:solidFill>
              </a:rPr>
            </a:br>
            <a:r>
              <a:rPr lang="en-US" altLang="de-DE" sz="1600" dirty="0" smtClean="0">
                <a:solidFill>
                  <a:schemeClr val="accent1">
                    <a:lumMod val="75000"/>
                  </a:schemeClr>
                </a:solidFill>
              </a:rPr>
              <a:t>CPOD 2018</a:t>
            </a:r>
            <a:endParaRPr lang="en-US" alt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de-DE" sz="1600" dirty="0" smtClean="0">
                <a:solidFill>
                  <a:schemeClr val="accent1">
                    <a:lumMod val="75000"/>
                  </a:schemeClr>
                </a:solidFill>
              </a:rPr>
              <a:t>Corfu, 27 September 2018</a:t>
            </a:r>
            <a:endParaRPr lang="en-US" altLang="de-D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8" name="Rectangle 34"/>
          <p:cNvSpPr>
            <a:spLocks noChangeArrowheads="1"/>
          </p:cNvSpPr>
          <p:nvPr/>
        </p:nvSpPr>
        <p:spPr bwMode="auto">
          <a:xfrm>
            <a:off x="152400" y="1412875"/>
            <a:ext cx="8991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de-DE" sz="3600" b="1" dirty="0" smtClean="0">
                <a:solidFill>
                  <a:schemeClr val="accent1">
                    <a:lumMod val="75000"/>
                  </a:schemeClr>
                </a:solidFill>
              </a:rPr>
              <a:t>Prospects </a:t>
            </a:r>
            <a:br>
              <a:rPr lang="en-US" altLang="de-DE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de-DE" sz="3600" b="1" dirty="0" smtClean="0">
                <a:solidFill>
                  <a:schemeClr val="accent1">
                    <a:lumMod val="75000"/>
                  </a:schemeClr>
                </a:solidFill>
              </a:rPr>
              <a:t>for the study of baryon-rich matter </a:t>
            </a:r>
            <a:br>
              <a:rPr lang="en-US" altLang="de-DE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de-DE" sz="3600" b="1" dirty="0" smtClean="0">
                <a:solidFill>
                  <a:schemeClr val="accent1">
                    <a:lumMod val="75000"/>
                  </a:schemeClr>
                </a:solidFill>
              </a:rPr>
              <a:t>at new facilities</a:t>
            </a:r>
          </a:p>
          <a:p>
            <a:pPr algn="ctr" eaLnBrk="1" hangingPunct="1"/>
            <a:endParaRPr lang="en-US" altLang="de-DE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/>
            <a:endParaRPr lang="en-US" altLang="de-DE" sz="2800" dirty="0"/>
          </a:p>
        </p:txBody>
      </p:sp>
      <p:pic>
        <p:nvPicPr>
          <p:cNvPr id="14339" name="Bild 1" descr="GSILogo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4306044"/>
            <a:ext cx="1066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NICA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10</a:t>
            </a:fld>
            <a:endParaRPr lang="de-DE" altLang="de-DE"/>
          </a:p>
        </p:txBody>
      </p:sp>
      <p:pic>
        <p:nvPicPr>
          <p:cNvPr id="20" name="Picture 1" descr="NICA_scheme_v_2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196910" cy="460851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119603" y="5805264"/>
            <a:ext cx="1570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V. </a:t>
            </a:r>
            <a:r>
              <a:rPr lang="en-GB" sz="1200" dirty="0" err="1" smtClean="0"/>
              <a:t>Kekelidze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814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BM@N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21" name="Textfeld 20"/>
          <p:cNvSpPr txBox="1"/>
          <p:nvPr/>
        </p:nvSpPr>
        <p:spPr>
          <a:xfrm>
            <a:off x="7434562" y="3897699"/>
            <a:ext cx="1481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/>
              <a:t>c</a:t>
            </a:r>
            <a:r>
              <a:rPr lang="en-GB" sz="1200" smtClean="0"/>
              <a:t>ourtesy </a:t>
            </a:r>
            <a:r>
              <a:rPr lang="en-GB" sz="1200" dirty="0" smtClean="0"/>
              <a:t>M. </a:t>
            </a:r>
            <a:r>
              <a:rPr lang="en-GB" sz="1200" dirty="0" err="1" smtClean="0"/>
              <a:t>Kapishin</a:t>
            </a:r>
            <a:endParaRPr lang="en-GB" sz="1200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5732" r="21273" b="21603"/>
          <a:stretch/>
        </p:blipFill>
        <p:spPr bwMode="auto">
          <a:xfrm>
            <a:off x="251520" y="1249789"/>
            <a:ext cx="36724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26" y="1907999"/>
            <a:ext cx="4788396" cy="205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965425" y="1146188"/>
            <a:ext cx="3950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B</a:t>
            </a:r>
            <a:r>
              <a:rPr lang="en-GB" sz="2400" b="1" dirty="0" smtClean="0">
                <a:solidFill>
                  <a:schemeClr val="accent1"/>
                </a:solidFill>
              </a:rPr>
              <a:t>aryonic </a:t>
            </a:r>
            <a:r>
              <a:rPr lang="en-GB" sz="2400" b="1" dirty="0" smtClean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chemeClr val="accent1"/>
                </a:solidFill>
              </a:rPr>
              <a:t>atter </a:t>
            </a:r>
            <a:r>
              <a:rPr lang="en-GB" sz="2400" b="1" dirty="0" smtClean="0">
                <a:solidFill>
                  <a:srgbClr val="FF0000"/>
                </a:solidFill>
              </a:rPr>
              <a:t>@</a:t>
            </a:r>
            <a:r>
              <a:rPr lang="en-GB" sz="2400" b="1" dirty="0" smtClean="0">
                <a:solidFill>
                  <a:schemeClr val="accent1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N</a:t>
            </a:r>
            <a:r>
              <a:rPr lang="en-GB" sz="2400" b="1" dirty="0" err="1" smtClean="0">
                <a:solidFill>
                  <a:schemeClr val="accent1"/>
                </a:solidFill>
              </a:rPr>
              <a:t>uclotron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27327" y="4170289"/>
            <a:ext cx="7512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Fixed-target, forward hadron spectrometer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Large-aperture magnet filled with radiation-hard tracking devices (GEM / Si)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Hadron ID by time-of-flight (RPC)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Forward calorimeter</a:t>
            </a:r>
          </a:p>
          <a:p>
            <a:pPr marL="285750" indent="-285750">
              <a:buFont typeface="Wingdings" charset="2"/>
              <a:buChar char="§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23418" y="5333401"/>
            <a:ext cx="721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Already in operation with light beams (up to Kr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26+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Au + Au in 2020 with 10 kHz interaction rate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2021: upgrade with Si trackers (CBM); increase interaction rate to 50 kHz</a:t>
            </a:r>
          </a:p>
        </p:txBody>
      </p:sp>
    </p:spTree>
    <p:extLst>
      <p:ext uri="{BB962C8B-B14F-4D97-AF65-F5344CB8AC3E}">
        <p14:creationId xmlns:p14="http://schemas.microsoft.com/office/powerpoint/2010/main" val="2646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MPD experiment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12</a:t>
            </a:fld>
            <a:endParaRPr lang="de-DE" alt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681284" y="1332590"/>
            <a:ext cx="3744416" cy="306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40293"/>
            <a:ext cx="3311123" cy="264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03648" y="4484485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Stage 1 (2020):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barrel-type collider experiment ( |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</a:rPr>
              <a:t>η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| &lt; 1.2 for TPC+TOF 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adron + electron identification, 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</a:rPr>
              <a:t>calorimetry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orward calorimeter for centrality and event plane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Stage 2 (2023):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</a:rPr>
              <a:t>ndcap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(increase acceptance)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Inner tracking system (charm)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88757" y="4207486"/>
            <a:ext cx="1570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V. </a:t>
            </a:r>
            <a:r>
              <a:rPr lang="en-GB" sz="1200" dirty="0" err="1" smtClean="0"/>
              <a:t>Kekelidze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930168" y="923531"/>
            <a:ext cx="317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chemeClr val="accent1"/>
                </a:solidFill>
              </a:rPr>
              <a:t>ulti </a:t>
            </a:r>
            <a:r>
              <a:rPr lang="en-GB" sz="2400" b="1" dirty="0" smtClean="0">
                <a:solidFill>
                  <a:srgbClr val="FF0000"/>
                </a:solidFill>
              </a:rPr>
              <a:t>P</a:t>
            </a:r>
            <a:r>
              <a:rPr lang="en-GB" sz="2400" b="1" dirty="0" smtClean="0">
                <a:solidFill>
                  <a:schemeClr val="accent1"/>
                </a:solidFill>
              </a:rPr>
              <a:t>urpose </a:t>
            </a:r>
            <a:r>
              <a:rPr lang="en-GB" sz="2400" b="1" dirty="0" smtClean="0">
                <a:solidFill>
                  <a:srgbClr val="FF0000"/>
                </a:solidFill>
              </a:rPr>
              <a:t>D</a:t>
            </a:r>
            <a:r>
              <a:rPr lang="en-GB" sz="2400" b="1" dirty="0" smtClean="0">
                <a:solidFill>
                  <a:schemeClr val="accent1"/>
                </a:solidFill>
              </a:rPr>
              <a:t>etector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NICA: status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13</a:t>
            </a:fld>
            <a:endParaRPr lang="de-DE" alt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32124"/>
            <a:ext cx="7056784" cy="397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732240" y="5114921"/>
            <a:ext cx="1481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GB" sz="1200" dirty="0" smtClean="0"/>
              <a:t>ourtesy M. </a:t>
            </a:r>
            <a:r>
              <a:rPr lang="en-GB" sz="1200" dirty="0" err="1" smtClean="0"/>
              <a:t>Kapishin</a:t>
            </a:r>
            <a:endParaRPr lang="en-GB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011335" y="5156021"/>
            <a:ext cx="705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Civil construction well progressed and in schedule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MPD hall ready for installation in 2019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MPD detectors in production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Start of data taking 2021</a:t>
            </a:r>
          </a:p>
        </p:txBody>
      </p:sp>
    </p:spTree>
    <p:extLst>
      <p:ext uri="{BB962C8B-B14F-4D97-AF65-F5344CB8AC3E}">
        <p14:creationId xmlns:p14="http://schemas.microsoft.com/office/powerpoint/2010/main" val="6593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115928" y="3681185"/>
            <a:ext cx="705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For more details, see talk by M. </a:t>
            </a:r>
            <a:r>
              <a:rPr lang="en-GB" sz="2400" b="1" dirty="0" err="1" smtClean="0">
                <a:solidFill>
                  <a:srgbClr val="0070C0"/>
                </a:solidFill>
              </a:rPr>
              <a:t>Kapishin</a:t>
            </a:r>
            <a:r>
              <a:rPr lang="en-GB" sz="2400" b="1" dirty="0" smtClean="0">
                <a:solidFill>
                  <a:srgbClr val="0070C0"/>
                </a:solidFill>
              </a:rPr>
              <a:t>, today, 11:00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622684" y="272614"/>
            <a:ext cx="82296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dirty="0" smtClean="0"/>
              <a:t>NICA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8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06682" y="4703795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01460" y="1550676"/>
            <a:ext cx="2372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0070C0"/>
                </a:solidFill>
              </a:rPr>
              <a:t>FAIR</a:t>
            </a:r>
            <a:endParaRPr lang="de-DE" sz="96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57200" y="3389796"/>
            <a:ext cx="8287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F</a:t>
            </a:r>
            <a:r>
              <a:rPr lang="en-GB" sz="2400" b="1" dirty="0" smtClean="0">
                <a:solidFill>
                  <a:schemeClr val="accent1"/>
                </a:solidFill>
              </a:rPr>
              <a:t>acility for </a:t>
            </a:r>
            <a:r>
              <a:rPr lang="en-GB" sz="2400" b="1" dirty="0" smtClean="0">
                <a:solidFill>
                  <a:srgbClr val="FF0000"/>
                </a:solidFill>
              </a:rPr>
              <a:t>A</a:t>
            </a:r>
            <a:r>
              <a:rPr lang="en-GB" sz="2400" b="1" dirty="0" smtClean="0">
                <a:solidFill>
                  <a:schemeClr val="accent1"/>
                </a:solidFill>
              </a:rPr>
              <a:t>nti-Proton and </a:t>
            </a:r>
            <a:r>
              <a:rPr lang="en-GB" sz="2400" b="1" dirty="0" smtClean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chemeClr val="accent1"/>
                </a:solidFill>
              </a:rPr>
              <a:t>on </a:t>
            </a:r>
            <a:r>
              <a:rPr lang="en-GB" sz="2400" b="1" dirty="0" smtClean="0">
                <a:solidFill>
                  <a:srgbClr val="FF0000"/>
                </a:solidFill>
              </a:rPr>
              <a:t>R</a:t>
            </a:r>
            <a:r>
              <a:rPr lang="en-GB" sz="2400" b="1" dirty="0" smtClean="0">
                <a:solidFill>
                  <a:srgbClr val="0070C0"/>
                </a:solidFill>
              </a:rPr>
              <a:t>esearch</a:t>
            </a:r>
            <a:r>
              <a:rPr lang="en-GB" sz="2400" b="1" dirty="0" smtClean="0">
                <a:solidFill>
                  <a:schemeClr val="accent1"/>
                </a:solidFill>
              </a:rPr>
              <a:t>, </a:t>
            </a:r>
            <a:r>
              <a:rPr lang="en-GB" sz="2400" b="1" dirty="0" smtClean="0">
                <a:solidFill>
                  <a:srgbClr val="0070C0"/>
                </a:solidFill>
              </a:rPr>
              <a:t>D</a:t>
            </a:r>
            <a:r>
              <a:rPr lang="en-GB" sz="2400" b="1" dirty="0" smtClean="0">
                <a:solidFill>
                  <a:schemeClr val="accent1"/>
                </a:solidFill>
              </a:rPr>
              <a:t>armstadt, Germany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GSI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16</a:t>
            </a:fld>
            <a:endParaRPr lang="de-DE" altLang="de-DE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48776" y="5013176"/>
            <a:ext cx="6192688" cy="118977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Ø"/>
            </a:pPr>
            <a:r>
              <a:rPr lang="en-GB" sz="2000" dirty="0" smtClean="0"/>
              <a:t>GSI </a:t>
            </a:r>
            <a:r>
              <a:rPr lang="en-GB" sz="2000" dirty="0" err="1" smtClean="0"/>
              <a:t>Helmholtzzentrum</a:t>
            </a:r>
            <a:r>
              <a:rPr lang="en-GB" sz="2000" dirty="0" smtClean="0"/>
              <a:t> </a:t>
            </a:r>
            <a:r>
              <a:rPr lang="en-GB" sz="2000" dirty="0" err="1" smtClean="0"/>
              <a:t>für</a:t>
            </a:r>
            <a:r>
              <a:rPr lang="en-GB" sz="2000" dirty="0" smtClean="0"/>
              <a:t> </a:t>
            </a:r>
            <a:r>
              <a:rPr lang="en-GB" sz="2000" dirty="0" err="1" smtClean="0"/>
              <a:t>Schwerionenforschung</a:t>
            </a:r>
            <a:r>
              <a:rPr lang="en-GB" sz="2000" dirty="0" smtClean="0"/>
              <a:t> </a:t>
            </a:r>
            <a:r>
              <a:rPr lang="en-GB" sz="2000" dirty="0" err="1" smtClean="0"/>
              <a:t>mbH</a:t>
            </a:r>
            <a:endParaRPr lang="en-GB" sz="2000" dirty="0" smtClean="0"/>
          </a:p>
          <a:p>
            <a:pPr>
              <a:buFont typeface="Wingdings" charset="2"/>
              <a:buChar char="Ø"/>
            </a:pPr>
            <a:r>
              <a:rPr lang="en-GB" sz="2000" dirty="0" smtClean="0"/>
              <a:t>Founded 1969</a:t>
            </a:r>
          </a:p>
          <a:p>
            <a:pPr>
              <a:buFont typeface="Wingdings" charset="2"/>
              <a:buChar char="Ø"/>
            </a:pPr>
            <a:r>
              <a:rPr lang="en-GB" sz="2000" dirty="0" smtClean="0"/>
              <a:t>About 1,400 employees (750 scientific staff)</a:t>
            </a:r>
          </a:p>
          <a:p>
            <a:pPr>
              <a:buFont typeface="Wingdings" charset="2"/>
              <a:buChar char="Ø"/>
            </a:pPr>
            <a:r>
              <a:rPr lang="en-GB" sz="2000" dirty="0" smtClean="0"/>
              <a:t>About 1,200 external scientists</a:t>
            </a:r>
          </a:p>
          <a:p>
            <a:pPr marL="514350" indent="-514350">
              <a:buFont typeface="+mj-lt"/>
              <a:buAutoNum type="romanUcPeriod"/>
            </a:pPr>
            <a:endParaRPr lang="en-GB" sz="20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6" y="1168288"/>
            <a:ext cx="6192688" cy="3691492"/>
          </a:xfrm>
          <a:prstGeom prst="rect">
            <a:avLst/>
          </a:prstGeom>
        </p:spPr>
      </p:pic>
      <p:grpSp>
        <p:nvGrpSpPr>
          <p:cNvPr id="29" name="Gruppierung 28"/>
          <p:cNvGrpSpPr/>
          <p:nvPr/>
        </p:nvGrpSpPr>
        <p:grpSpPr>
          <a:xfrm>
            <a:off x="3301104" y="1168288"/>
            <a:ext cx="5591376" cy="3693319"/>
            <a:chOff x="3301104" y="1168288"/>
            <a:chExt cx="5591376" cy="3693319"/>
          </a:xfrm>
        </p:grpSpPr>
        <p:sp>
          <p:nvSpPr>
            <p:cNvPr id="12" name="Textfeld 11"/>
            <p:cNvSpPr txBox="1"/>
            <p:nvPr/>
          </p:nvSpPr>
          <p:spPr>
            <a:xfrm>
              <a:off x="4597248" y="2844757"/>
              <a:ext cx="4953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ESR</a:t>
              </a:r>
              <a:endParaRPr lang="de-DE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317328" y="2675480"/>
              <a:ext cx="490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FRS</a:t>
              </a:r>
              <a:endParaRPr lang="de-DE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01104" y="2412473"/>
              <a:ext cx="8268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UNILAC</a:t>
              </a:r>
              <a:endParaRPr lang="de-DE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082446" y="2306649"/>
              <a:ext cx="7050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SIS-18</a:t>
              </a:r>
              <a:endParaRPr lang="de-DE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04248" y="1168288"/>
              <a:ext cx="2088232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  <a:t>Main Facilities:</a:t>
              </a:r>
              <a:b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</a:br>
              <a:endParaRPr lang="en-GB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  <a:t>Linear Accelerator</a:t>
              </a:r>
              <a:b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</a:br>
              <a:endParaRPr lang="en-GB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  <a:t>Heavy-Ion Synchrotron</a:t>
              </a:r>
              <a:b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</a:br>
              <a:endParaRPr lang="en-GB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  <a:t>Fragment Separator</a:t>
              </a:r>
              <a:b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</a:br>
              <a:endParaRPr lang="en-GB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</a:rPr>
                <a:t>Experimental Storage Ring</a:t>
              </a:r>
              <a:endParaRPr lang="en-GB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>
              <a:off x="4127934" y="1905915"/>
              <a:ext cx="2820330" cy="65898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 flipV="1">
              <a:off x="5787447" y="2531331"/>
              <a:ext cx="1160817" cy="17752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 flipV="1">
              <a:off x="5807912" y="2908412"/>
              <a:ext cx="1140352" cy="62610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 flipV="1">
              <a:off x="5004048" y="3124610"/>
              <a:ext cx="1923751" cy="122203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feld 29"/>
          <p:cNvSpPr txBox="1"/>
          <p:nvPr/>
        </p:nvSpPr>
        <p:spPr>
          <a:xfrm>
            <a:off x="6228184" y="5192566"/>
            <a:ext cx="245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Heavy-ion Physics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Super-heavy elements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Particle cancer therapy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17</a:t>
            </a:fld>
            <a:endParaRPr lang="de-DE" altLang="de-DE"/>
          </a:p>
        </p:txBody>
      </p:sp>
      <p:pic>
        <p:nvPicPr>
          <p:cNvPr id="16" name="Bild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5" y="1247654"/>
            <a:ext cx="7115850" cy="4888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66180" y="2780928"/>
            <a:ext cx="720000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1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FAIR schematically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V. </a:t>
            </a:r>
            <a:r>
              <a:rPr lang="en-US" dirty="0" err="1" smtClean="0"/>
              <a:t>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18</a:t>
            </a:fld>
            <a:endParaRPr lang="de-DE" altLang="de-DE"/>
          </a:p>
        </p:txBody>
      </p:sp>
      <p:pic>
        <p:nvPicPr>
          <p:cNvPr id="7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5" y="1010811"/>
            <a:ext cx="7386943" cy="52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804248" y="5392426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1</a:t>
            </a:r>
          </a:p>
          <a:p>
            <a:r>
              <a:rPr lang="en-GB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2 </a:t>
            </a:r>
          </a:p>
        </p:txBody>
      </p:sp>
      <p:sp>
        <p:nvSpPr>
          <p:cNvPr id="9" name="TextBox 29"/>
          <p:cNvSpPr txBox="1"/>
          <p:nvPr/>
        </p:nvSpPr>
        <p:spPr>
          <a:xfrm>
            <a:off x="2755791" y="2088409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28"/>
          <p:cNvSpPr txBox="1"/>
          <p:nvPr/>
        </p:nvSpPr>
        <p:spPr>
          <a:xfrm>
            <a:off x="5783762" y="1994356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3573106" y="3915117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3987909" y="5115427"/>
            <a:ext cx="47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3" name="TextBox 27"/>
          <p:cNvSpPr txBox="1"/>
          <p:nvPr/>
        </p:nvSpPr>
        <p:spPr>
          <a:xfrm>
            <a:off x="3635890" y="206477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5783762" y="3554891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S-FRS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4478" y="4484485"/>
            <a:ext cx="3563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Fully stripped heavy ions up to 11 / 35 GeV/u with 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/s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28+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1.5 GeV/u with 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/s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Protons up to 30 / 90 GeV with 3x10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/s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Anti-protons: 1.5 - 11 GeV, 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/s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Radioactive ion beams up to 2 GeV/u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FAIR: Research Programmes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V. </a:t>
            </a:r>
            <a:r>
              <a:rPr lang="en-US" dirty="0" err="1" smtClean="0"/>
              <a:t>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19</a:t>
            </a:fld>
            <a:endParaRPr lang="de-DE" altLang="de-DE"/>
          </a:p>
        </p:txBody>
      </p:sp>
      <p:pic>
        <p:nvPicPr>
          <p:cNvPr id="7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5" y="1010811"/>
            <a:ext cx="7386943" cy="52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ung 25"/>
          <p:cNvGrpSpPr/>
          <p:nvPr/>
        </p:nvGrpSpPr>
        <p:grpSpPr>
          <a:xfrm>
            <a:off x="5477475" y="2670398"/>
            <a:ext cx="3408112" cy="919401"/>
            <a:chOff x="5477475" y="2670398"/>
            <a:chExt cx="3408112" cy="919401"/>
          </a:xfrm>
        </p:grpSpPr>
        <p:pic>
          <p:nvPicPr>
            <p:cNvPr id="16" name="Picture 2" descr="C:\Users\senger\AppData\Local\Microsoft\Windows\Temporary Internet Files\Content.Outlook\JE4H31NI\CBM_Detektor_Man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475" y="2777785"/>
              <a:ext cx="894750" cy="63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6416896" y="2670398"/>
              <a:ext cx="2468691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9F2936"/>
                  </a:solidFill>
                  <a:cs typeface="Arial" charset="0"/>
                </a:rPr>
                <a:t>CBM: Nuclear Matter and the QCD-Phase Diagram</a:t>
              </a:r>
            </a:p>
            <a:p>
              <a:pPr marL="34290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(nuclear collisions)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1158104" y="3412470"/>
            <a:ext cx="3489776" cy="646986"/>
            <a:chOff x="1158104" y="3412470"/>
            <a:chExt cx="3489776" cy="646986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429000"/>
              <a:ext cx="1083992" cy="630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158104" y="3412470"/>
              <a:ext cx="2405784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9F2936"/>
                  </a:solidFill>
                  <a:cs typeface="Arial" charset="0"/>
                </a:rPr>
                <a:t>PANDA: Hadron Structure </a:t>
              </a:r>
            </a:p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(p - </a:t>
              </a:r>
              <a:r>
                <a:rPr lang="en-GB" sz="1600" dirty="0" err="1" smtClean="0">
                  <a:solidFill>
                    <a:srgbClr val="604878"/>
                  </a:solidFill>
                  <a:cs typeface="Arial" charset="0"/>
                </a:rPr>
                <a:t>pbar</a:t>
              </a: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 collisions)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5056556" y="3710490"/>
            <a:ext cx="3016506" cy="1086024"/>
            <a:chOff x="5056556" y="3710490"/>
            <a:chExt cx="3016506" cy="1086024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556" y="3710490"/>
              <a:ext cx="513280" cy="1086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5550544" y="4059456"/>
              <a:ext cx="252251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9F2936"/>
                  </a:solidFill>
                  <a:cs typeface="Arial" charset="0"/>
                </a:rPr>
                <a:t>NUSTAR: Nuclear Structure </a:t>
              </a:r>
            </a:p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(rare-isotope beams)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  <p:grpSp>
        <p:nvGrpSpPr>
          <p:cNvPr id="25" name="Gruppierung 24"/>
          <p:cNvGrpSpPr/>
          <p:nvPr/>
        </p:nvGrpSpPr>
        <p:grpSpPr>
          <a:xfrm>
            <a:off x="2864344" y="4483636"/>
            <a:ext cx="3028504" cy="1562325"/>
            <a:chOff x="2864344" y="4483636"/>
            <a:chExt cx="3028504" cy="156232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516" y="4483636"/>
              <a:ext cx="1368152" cy="766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2864344" y="5126560"/>
              <a:ext cx="302850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9F2936"/>
                  </a:solidFill>
                  <a:cs typeface="Arial" charset="0"/>
                </a:rPr>
                <a:t>APPA: Atomic and Plasma Physics</a:t>
              </a:r>
            </a:p>
            <a:p>
              <a:pPr marL="11113" indent="-11113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(ion and anti-proton beams,</a:t>
              </a:r>
              <a:br>
                <a:rPr lang="en-GB" sz="1600" dirty="0" smtClean="0">
                  <a:solidFill>
                    <a:srgbClr val="604878"/>
                  </a:solidFill>
                  <a:cs typeface="Arial" charset="0"/>
                </a:rPr>
              </a:br>
              <a:r>
                <a:rPr lang="en-GB" sz="1600" dirty="0" smtClean="0">
                  <a:solidFill>
                    <a:srgbClr val="604878"/>
                  </a:solidFill>
                  <a:cs typeface="Arial" charset="0"/>
                </a:rPr>
                <a:t>highly bunched beams)</a:t>
              </a:r>
              <a:endParaRPr lang="en-GB" sz="1600" dirty="0">
                <a:solidFill>
                  <a:srgbClr val="604878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1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Metaphysics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38376" y="3113842"/>
            <a:ext cx="440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1"/>
                </a:solidFill>
              </a:rPr>
              <a:t>I. What can we know?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88" y="2198635"/>
            <a:ext cx="1471809" cy="2468507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7" y="2198635"/>
            <a:ext cx="1878808" cy="24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FAIR: Civil Construction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20</a:t>
            </a:fld>
            <a:endParaRPr lang="de-DE" altLang="de-DE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755576" y="1484784"/>
            <a:ext cx="7762154" cy="436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436096" y="1348151"/>
            <a:ext cx="356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3.2 km beam lines (1.1 km SIS-100)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Total area: 200,000 m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Area of buildings: 98,000 m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Volume of buildings: 1,05 Mio. m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" y="5376937"/>
            <a:ext cx="356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Sub-structure: </a:t>
            </a:r>
          </a:p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1,350 concrete pillars, 60 m deep</a:t>
            </a:r>
          </a:p>
        </p:txBody>
      </p:sp>
    </p:spTree>
    <p:extLst>
      <p:ext uri="{BB962C8B-B14F-4D97-AF65-F5344CB8AC3E}">
        <p14:creationId xmlns:p14="http://schemas.microsoft.com/office/powerpoint/2010/main" val="19798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FAIR: some facts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/>
            <a:r>
              <a:rPr lang="en-GB" dirty="0" smtClean="0"/>
              <a:t>largest current project in fundamental science in Germany</a:t>
            </a:r>
          </a:p>
          <a:p>
            <a:pPr marL="361950" indent="-361950"/>
            <a:r>
              <a:rPr lang="en-GB" dirty="0" smtClean="0"/>
              <a:t>forefront research in nuclear, hadron, atomic, anti-matter, plasma and applied physics. </a:t>
            </a:r>
          </a:p>
          <a:p>
            <a:pPr marL="361950" indent="-361950"/>
            <a:r>
              <a:rPr lang="en-GB" dirty="0"/>
              <a:t>a</a:t>
            </a:r>
            <a:r>
              <a:rPr lang="en-GB" dirty="0" smtClean="0"/>
              <a:t>bout 2,500 users </a:t>
            </a:r>
          </a:p>
          <a:p>
            <a:pPr marL="361950" indent="-361950"/>
            <a:r>
              <a:rPr lang="en-GB" dirty="0"/>
              <a:t>f</a:t>
            </a:r>
            <a:r>
              <a:rPr lang="en-GB" dirty="0" smtClean="0"/>
              <a:t>ull </a:t>
            </a:r>
            <a:r>
              <a:rPr lang="en-GB" dirty="0"/>
              <a:t>completion by 2025</a:t>
            </a:r>
          </a:p>
          <a:p>
            <a:pPr marL="361950" indent="-361950"/>
            <a:r>
              <a:rPr lang="en-GB" dirty="0"/>
              <a:t>t</a:t>
            </a:r>
            <a:r>
              <a:rPr lang="en-GB" dirty="0" smtClean="0"/>
              <a:t>otal costs: 1.7 </a:t>
            </a:r>
            <a:r>
              <a:rPr lang="en-GB" dirty="0" err="1" smtClean="0"/>
              <a:t>Mrd</a:t>
            </a:r>
            <a:r>
              <a:rPr lang="en-GB" dirty="0" smtClean="0"/>
              <a:t>. €</a:t>
            </a:r>
            <a:endParaRPr lang="en-GB" dirty="0"/>
          </a:p>
          <a:p>
            <a:pPr marL="361950" indent="-361950"/>
            <a:r>
              <a:rPr lang="en-GB" dirty="0"/>
              <a:t>f</a:t>
            </a:r>
            <a:r>
              <a:rPr lang="en-GB" dirty="0" smtClean="0"/>
              <a:t>inancing: </a:t>
            </a:r>
          </a:p>
          <a:p>
            <a:pPr marL="647700" lvl="1" indent="-361950"/>
            <a:r>
              <a:rPr lang="en-GB" dirty="0" smtClean="0"/>
              <a:t>FR Germany 60%</a:t>
            </a:r>
          </a:p>
          <a:p>
            <a:pPr marL="647700" lvl="1" indent="-361950"/>
            <a:r>
              <a:rPr lang="en-GB" dirty="0" smtClean="0"/>
              <a:t>State of Hessen 10%</a:t>
            </a:r>
          </a:p>
          <a:p>
            <a:pPr marL="647700" lvl="1" indent="-361950"/>
            <a:r>
              <a:rPr lang="en-GB" dirty="0" smtClean="0"/>
              <a:t>International Partners 30%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21</a:t>
            </a:fld>
            <a:endParaRPr lang="de-DE" alt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7" y="3328226"/>
            <a:ext cx="4104456" cy="289659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23" y="2496917"/>
            <a:ext cx="4047604" cy="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CBM experiment at FAIR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22</a:t>
            </a:fld>
            <a:endParaRPr lang="de-DE" altLang="de-DE"/>
          </a:p>
        </p:txBody>
      </p:sp>
      <p:sp>
        <p:nvSpPr>
          <p:cNvPr id="11" name="Textfeld 10"/>
          <p:cNvSpPr txBox="1"/>
          <p:nvPr/>
        </p:nvSpPr>
        <p:spPr>
          <a:xfrm>
            <a:off x="5292080" y="1675704"/>
            <a:ext cx="35636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Fixed-target spectrometer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Hadron, electron and 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ID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Large (central to forward) acceptance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Tracking in dipole field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Electron ID after tracking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Extreme rate capability: up to 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/ 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Trigger-less readout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Event building and selection on CPU in real-time</a:t>
            </a:r>
          </a:p>
          <a:p>
            <a:pPr marL="285750" indent="-285750">
              <a:buFont typeface="Wingdings" charset="2"/>
              <a:buChar char="§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Now under construction;</a:t>
            </a:r>
          </a:p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Full-system test (</a:t>
            </a:r>
            <a:r>
              <a:rPr lang="en-GB" sz="16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) February 2019</a:t>
            </a:r>
          </a:p>
          <a:p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2024 commissioning with SIS-100 beam</a:t>
            </a:r>
          </a:p>
          <a:p>
            <a:pPr marL="285750" indent="-285750">
              <a:buFont typeface="Wingdings" charset="2"/>
              <a:buChar char="§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3288"/>
            <a:ext cx="4968552" cy="34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10601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"/>
          <a:stretch/>
        </p:blipFill>
        <p:spPr bwMode="auto">
          <a:xfrm>
            <a:off x="4022050" y="1945889"/>
            <a:ext cx="480647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 Timeline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23</a:t>
            </a:fld>
            <a:endParaRPr lang="de-DE" altLang="de-DE"/>
          </a:p>
        </p:txBody>
      </p:sp>
      <p:grpSp>
        <p:nvGrpSpPr>
          <p:cNvPr id="19" name="Gruppierung 18"/>
          <p:cNvGrpSpPr/>
          <p:nvPr/>
        </p:nvGrpSpPr>
        <p:grpSpPr>
          <a:xfrm>
            <a:off x="277928" y="1463465"/>
            <a:ext cx="8550122" cy="3362424"/>
            <a:chOff x="277928" y="1463465"/>
            <a:chExt cx="8550122" cy="3362424"/>
          </a:xfrm>
        </p:grpSpPr>
        <p:pic>
          <p:nvPicPr>
            <p:cNvPr id="7" name="Picture 2" descr="D:\Blaurock_Harddisc\20180123_Besuch-bei-CERN_FAIR-Project-Status\20180112\20180109_154715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050" y="1945889"/>
              <a:ext cx="4806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Inhaltsplatzhalter 2"/>
            <p:cNvSpPr txBox="1">
              <a:spLocks/>
            </p:cNvSpPr>
            <p:nvPr/>
          </p:nvSpPr>
          <p:spPr bwMode="auto">
            <a:xfrm>
              <a:off x="277928" y="1463465"/>
              <a:ext cx="3754760" cy="76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8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/>
              <a:r>
                <a:rPr lang="en-GB" sz="2000" dirty="0" smtClean="0"/>
                <a:t>July 2017: Start of excavation and trench sheeting</a:t>
              </a:r>
            </a:p>
          </p:txBody>
        </p:sp>
      </p:grp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244199" y="2370245"/>
            <a:ext cx="3754760" cy="112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GB" sz="2000" dirty="0" smtClean="0"/>
              <a:t>January </a:t>
            </a:r>
            <a:r>
              <a:rPr lang="en-GB" sz="2000" dirty="0"/>
              <a:t>2018: Civil construction north area awarded (SIS tunnel, CBM building)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213243" y="4362962"/>
            <a:ext cx="3754760" cy="73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GB" sz="2000" dirty="0" smtClean="0"/>
              <a:t>2022: Buildings completed</a:t>
            </a:r>
            <a:endParaRPr lang="en-GB" sz="2000" dirty="0"/>
          </a:p>
        </p:txBody>
      </p:sp>
      <p:grpSp>
        <p:nvGrpSpPr>
          <p:cNvPr id="21" name="Gruppierung 20"/>
          <p:cNvGrpSpPr/>
          <p:nvPr/>
        </p:nvGrpSpPr>
        <p:grpSpPr>
          <a:xfrm>
            <a:off x="232222" y="1945889"/>
            <a:ext cx="8606466" cy="2880000"/>
            <a:chOff x="232222" y="1945889"/>
            <a:chExt cx="8606466" cy="2880000"/>
          </a:xfrm>
        </p:grpSpPr>
        <p:sp>
          <p:nvSpPr>
            <p:cNvPr id="13" name="Inhaltsplatzhalter 2"/>
            <p:cNvSpPr txBox="1">
              <a:spLocks/>
            </p:cNvSpPr>
            <p:nvPr/>
          </p:nvSpPr>
          <p:spPr bwMode="auto">
            <a:xfrm>
              <a:off x="232222" y="3558784"/>
              <a:ext cx="3754760" cy="73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8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/>
              <a:r>
                <a:rPr lang="en-GB" sz="2000" dirty="0" smtClean="0"/>
                <a:t>July </a:t>
              </a:r>
              <a:r>
                <a:rPr lang="en-GB" sz="2000" dirty="0"/>
                <a:t>2018: </a:t>
              </a:r>
              <a:r>
                <a:rPr lang="en-GB" sz="2000" dirty="0" smtClean="0"/>
                <a:t>Start of shell construction</a:t>
              </a:r>
              <a:endParaRPr lang="en-GB" sz="2000" dirty="0"/>
            </a:p>
          </p:txBody>
        </p:sp>
        <p:pic>
          <p:nvPicPr>
            <p:cNvPr id="20" name="Bild 19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688" y="1945889"/>
              <a:ext cx="4806000" cy="2880000"/>
            </a:xfrm>
            <a:prstGeom prst="rect">
              <a:avLst/>
            </a:prstGeom>
          </p:spPr>
        </p:pic>
      </p:grpSp>
      <p:grpSp>
        <p:nvGrpSpPr>
          <p:cNvPr id="23" name="Gruppierung 22"/>
          <p:cNvGrpSpPr/>
          <p:nvPr/>
        </p:nvGrpSpPr>
        <p:grpSpPr>
          <a:xfrm>
            <a:off x="193503" y="1949693"/>
            <a:ext cx="8634547" cy="3778101"/>
            <a:chOff x="213243" y="1940333"/>
            <a:chExt cx="8634547" cy="3778101"/>
          </a:xfrm>
        </p:grpSpPr>
        <p:sp>
          <p:nvSpPr>
            <p:cNvPr id="15" name="Inhaltsplatzhalter 2"/>
            <p:cNvSpPr txBox="1">
              <a:spLocks/>
            </p:cNvSpPr>
            <p:nvPr/>
          </p:nvSpPr>
          <p:spPr bwMode="auto">
            <a:xfrm>
              <a:off x="213243" y="4982157"/>
              <a:ext cx="3754760" cy="73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8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/>
              <a:r>
                <a:rPr lang="en-GB" sz="2000" dirty="0" smtClean="0"/>
                <a:t>2025: Completion of full facility and start of operations</a:t>
              </a:r>
              <a:endParaRPr lang="en-GB" sz="2000" dirty="0"/>
            </a:p>
          </p:txBody>
        </p:sp>
        <p:pic>
          <p:nvPicPr>
            <p:cNvPr id="22" name="Grafik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029" y="1940333"/>
              <a:ext cx="4806761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8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 in Progress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24</a:t>
            </a:fld>
            <a:endParaRPr lang="de-DE" altLang="de-DE"/>
          </a:p>
        </p:txBody>
      </p:sp>
      <p:pic>
        <p:nvPicPr>
          <p:cNvPr id="3" name="FAIR construction site in August 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12776"/>
            <a:ext cx="7376368" cy="41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25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01460" y="1550676"/>
            <a:ext cx="2541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0070C0"/>
                </a:solidFill>
              </a:rPr>
              <a:t>HIAF</a:t>
            </a:r>
            <a:endParaRPr lang="de-DE" sz="96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35921" y="3555961"/>
            <a:ext cx="601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H</a:t>
            </a:r>
            <a:r>
              <a:rPr lang="en-GB" sz="2400" b="1" dirty="0" smtClean="0">
                <a:solidFill>
                  <a:schemeClr val="accent1"/>
                </a:solidFill>
              </a:rPr>
              <a:t>eavy-</a:t>
            </a:r>
            <a:r>
              <a:rPr lang="en-GB" sz="2400" b="1" dirty="0" smtClean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chemeClr val="accent1"/>
                </a:solidFill>
              </a:rPr>
              <a:t>on </a:t>
            </a:r>
            <a:r>
              <a:rPr lang="en-GB" sz="2400" b="1" dirty="0" smtClean="0">
                <a:solidFill>
                  <a:srgbClr val="FF0000"/>
                </a:solidFill>
              </a:rPr>
              <a:t>A</a:t>
            </a:r>
            <a:r>
              <a:rPr lang="en-GB" sz="2400" b="1" dirty="0" smtClean="0">
                <a:solidFill>
                  <a:schemeClr val="accent1"/>
                </a:solidFill>
              </a:rPr>
              <a:t>ccelerator </a:t>
            </a:r>
            <a:r>
              <a:rPr lang="en-GB" sz="2400" b="1" dirty="0" smtClean="0">
                <a:solidFill>
                  <a:srgbClr val="FF0000"/>
                </a:solidFill>
              </a:rPr>
              <a:t>F</a:t>
            </a:r>
            <a:r>
              <a:rPr lang="en-GB" sz="2400" b="1" dirty="0" smtClean="0">
                <a:solidFill>
                  <a:schemeClr val="accent1"/>
                </a:solidFill>
              </a:rPr>
              <a:t>acility, Huizhou, China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26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" y="1921035"/>
            <a:ext cx="5292080" cy="374239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14278" y="1807073"/>
            <a:ext cx="32585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One of the large-scale research facilities in China to boost basic science in the 12</a:t>
            </a:r>
            <a:r>
              <a:rPr lang="en-GB" baseline="30000" dirty="0" smtClean="0">
                <a:solidFill>
                  <a:srgbClr val="0070C0"/>
                </a:solidFill>
              </a:rPr>
              <a:t>th</a:t>
            </a:r>
            <a:r>
              <a:rPr lang="en-GB" dirty="0" smtClean="0">
                <a:solidFill>
                  <a:srgbClr val="0070C0"/>
                </a:solidFill>
              </a:rPr>
              <a:t> 5-years-plan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(2011-2015)</a:t>
            </a:r>
            <a:br>
              <a:rPr lang="en-GB" dirty="0" smtClean="0">
                <a:solidFill>
                  <a:srgbClr val="0070C0"/>
                </a:solidFill>
              </a:rPr>
            </a:br>
            <a:endParaRPr lang="en-GB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Approved 2015</a:t>
            </a:r>
            <a:br>
              <a:rPr lang="en-GB" dirty="0" smtClean="0">
                <a:solidFill>
                  <a:srgbClr val="0070C0"/>
                </a:solidFill>
              </a:rPr>
            </a:br>
            <a:endParaRPr lang="en-GB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Budget: 2.6 B CNY (320 M €)</a:t>
            </a:r>
            <a:br>
              <a:rPr lang="en-GB" dirty="0" smtClean="0">
                <a:solidFill>
                  <a:srgbClr val="0070C0"/>
                </a:solidFill>
              </a:rPr>
            </a:br>
            <a:endParaRPr lang="en-GB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Start of construction 2018</a:t>
            </a:r>
          </a:p>
          <a:p>
            <a:pPr marL="285750" indent="-285750">
              <a:buFont typeface="Arial" charset="0"/>
              <a:buChar char="•"/>
            </a:pPr>
            <a:endParaRPr lang="en-GB" dirty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Start of operation 2024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07329" y="1186655"/>
            <a:ext cx="601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H</a:t>
            </a:r>
            <a:r>
              <a:rPr lang="en-GB" sz="2400" b="1" dirty="0" smtClean="0">
                <a:solidFill>
                  <a:schemeClr val="accent1"/>
                </a:solidFill>
              </a:rPr>
              <a:t>eavy-</a:t>
            </a:r>
            <a:r>
              <a:rPr lang="en-GB" sz="2400" b="1" dirty="0" smtClean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chemeClr val="accent1"/>
                </a:solidFill>
              </a:rPr>
              <a:t>on </a:t>
            </a:r>
            <a:r>
              <a:rPr lang="en-GB" sz="2400" b="1" dirty="0" smtClean="0">
                <a:solidFill>
                  <a:srgbClr val="FF0000"/>
                </a:solidFill>
              </a:rPr>
              <a:t>A</a:t>
            </a:r>
            <a:r>
              <a:rPr lang="en-GB" sz="2400" b="1" dirty="0" smtClean="0">
                <a:solidFill>
                  <a:schemeClr val="accent1"/>
                </a:solidFill>
              </a:rPr>
              <a:t>ccelerator </a:t>
            </a:r>
            <a:r>
              <a:rPr lang="en-GB" sz="2400" b="1" dirty="0" smtClean="0">
                <a:solidFill>
                  <a:srgbClr val="FF0000"/>
                </a:solidFill>
              </a:rPr>
              <a:t>F</a:t>
            </a:r>
            <a:r>
              <a:rPr lang="en-GB" sz="2400" b="1" dirty="0" smtClean="0">
                <a:solidFill>
                  <a:schemeClr val="accent1"/>
                </a:solidFill>
              </a:rPr>
              <a:t>acility, Huizhou, China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3072" y="5644238"/>
            <a:ext cx="108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N. Xu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80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27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378"/>
            <a:ext cx="9144000" cy="418490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122146" y="4354094"/>
            <a:ext cx="225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iLinac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(SC)</a:t>
            </a:r>
          </a:p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100 m; 22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U</a:t>
            </a:r>
            <a:r>
              <a:rPr lang="de-DE" baseline="30000" dirty="0" smtClean="0">
                <a:solidFill>
                  <a:schemeClr val="accent2">
                    <a:lumMod val="75000"/>
                  </a:schemeClr>
                </a:solidFill>
              </a:rPr>
              <a:t>35+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90842" y="1300317"/>
            <a:ext cx="218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SRing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= 273m; 13 - 15 Tm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40200" y="4501015"/>
            <a:ext cx="1773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BRing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= 600m; 34 Tm</a:t>
            </a:r>
          </a:p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0.2 - 0.8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GeV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u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86122" y="2077390"/>
            <a:ext cx="1744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High-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intensity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extracted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beams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(10</a:t>
            </a:r>
            <a:r>
              <a:rPr lang="de-DE" baseline="30000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ppp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176063" y="3244158"/>
            <a:ext cx="64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accent2">
                    <a:lumMod val="75000"/>
                  </a:schemeClr>
                </a:solidFill>
              </a:rPr>
              <a:t>SECR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920059" y="6003234"/>
            <a:ext cx="848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Imp.cas.cn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336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28</a:t>
            </a:fld>
            <a:endParaRPr lang="de-DE" altLang="de-DE"/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4" y="1080653"/>
            <a:ext cx="7956376" cy="5031756"/>
          </a:xfrm>
          <a:prstGeom prst="rect">
            <a:avLst/>
          </a:prstGeom>
        </p:spPr>
      </p:pic>
      <p:grpSp>
        <p:nvGrpSpPr>
          <p:cNvPr id="24" name="Gruppierung 23"/>
          <p:cNvGrpSpPr/>
          <p:nvPr/>
        </p:nvGrpSpPr>
        <p:grpSpPr>
          <a:xfrm>
            <a:off x="2172464" y="2071136"/>
            <a:ext cx="5072296" cy="2467339"/>
            <a:chOff x="2172464" y="2071136"/>
            <a:chExt cx="5072296" cy="2467339"/>
          </a:xfrm>
        </p:grpSpPr>
        <p:sp>
          <p:nvSpPr>
            <p:cNvPr id="11" name="Rechteck 10"/>
            <p:cNvSpPr/>
            <p:nvPr/>
          </p:nvSpPr>
          <p:spPr>
            <a:xfrm>
              <a:off x="2172464" y="2987587"/>
              <a:ext cx="5072296" cy="15508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Research topics: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/>
                <a:t>Nuclear structure and reaction dynamics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>
                  <a:solidFill>
                    <a:srgbClr val="FF0000"/>
                  </a:solidFill>
                </a:rPr>
                <a:t>QCD phase structure at high baryon densities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/>
                <a:t>QCD and nucleon structure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dirty="0" smtClean="0"/>
                <a:t>Applied physics</a:t>
              </a:r>
              <a:endParaRPr lang="en-GB" dirty="0"/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V="1">
              <a:off x="2328450" y="2071136"/>
              <a:ext cx="886649" cy="163017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/>
          <p:cNvSpPr txBox="1"/>
          <p:nvPr/>
        </p:nvSpPr>
        <p:spPr>
          <a:xfrm>
            <a:off x="7447938" y="5764426"/>
            <a:ext cx="108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N. Xu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831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CEE experiment at HIAF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29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2" y="1692553"/>
            <a:ext cx="4731846" cy="263992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65" y="1709897"/>
            <a:ext cx="3851920" cy="2581645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510602" y="4631628"/>
            <a:ext cx="4235839" cy="11897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000" dirty="0" smtClean="0"/>
              <a:t>Hadron spectrometer (proton and pion ID)</a:t>
            </a:r>
          </a:p>
          <a:p>
            <a:pPr>
              <a:buFont typeface="Wingdings" charset="2"/>
              <a:buChar char="Ø"/>
            </a:pPr>
            <a:r>
              <a:rPr lang="en-GB" sz="2000" dirty="0" smtClean="0"/>
              <a:t>QCD critical point (proton fluctuations)</a:t>
            </a:r>
          </a:p>
          <a:p>
            <a:pPr>
              <a:buFont typeface="Wingdings" charset="2"/>
              <a:buChar char="Ø"/>
            </a:pPr>
            <a:r>
              <a:rPr lang="en-GB" sz="2000" dirty="0" smtClean="0"/>
              <a:t>Directed flow</a:t>
            </a:r>
          </a:p>
          <a:p>
            <a:pPr>
              <a:buFont typeface="Wingdings" charset="2"/>
              <a:buChar char="Ø"/>
            </a:pPr>
            <a:r>
              <a:rPr lang="en-GB" sz="2000" dirty="0" smtClean="0"/>
              <a:t>Symmetry energy (proton flow, π</a:t>
            </a:r>
            <a:r>
              <a:rPr lang="en-GB" sz="2000" baseline="30000" dirty="0" smtClean="0"/>
              <a:t>-</a:t>
            </a:r>
            <a:r>
              <a:rPr lang="en-GB" sz="2000" dirty="0" smtClean="0"/>
              <a:t>/π</a:t>
            </a:r>
            <a:r>
              <a:rPr lang="en-GB" sz="2000" baseline="30000" dirty="0" smtClean="0"/>
              <a:t>+</a:t>
            </a:r>
            <a:endParaRPr lang="en-GB" sz="2000" dirty="0"/>
          </a:p>
        </p:txBody>
      </p:sp>
      <p:sp>
        <p:nvSpPr>
          <p:cNvPr id="19" name="Textfeld 18"/>
          <p:cNvSpPr txBox="1"/>
          <p:nvPr/>
        </p:nvSpPr>
        <p:spPr>
          <a:xfrm>
            <a:off x="7821890" y="4263898"/>
            <a:ext cx="108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N. Xu</a:t>
            </a:r>
            <a:endParaRPr lang="en-GB" sz="1200" dirty="0"/>
          </a:p>
        </p:txBody>
      </p:sp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5009943" y="4631628"/>
            <a:ext cx="3195524" cy="118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Interaction rates: &gt; 100 kHz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Large acceptance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dirty="0" err="1" smtClean="0"/>
              <a:t>Triggerless</a:t>
            </a:r>
            <a:r>
              <a:rPr lang="en-GB" sz="1700" dirty="0" smtClean="0"/>
              <a:t> DAQ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</p:txBody>
      </p:sp>
      <p:sp>
        <p:nvSpPr>
          <p:cNvPr id="22" name="Textfeld 21"/>
          <p:cNvSpPr txBox="1"/>
          <p:nvPr/>
        </p:nvSpPr>
        <p:spPr>
          <a:xfrm>
            <a:off x="2796777" y="1088122"/>
            <a:ext cx="4216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</a:rPr>
              <a:t>C</a:t>
            </a:r>
            <a:r>
              <a:rPr lang="en-GB" sz="2400" b="1" smtClean="0">
                <a:solidFill>
                  <a:schemeClr val="accent1"/>
                </a:solidFill>
              </a:rPr>
              <a:t>SR </a:t>
            </a:r>
            <a:r>
              <a:rPr lang="en-GB" sz="2400" b="1" smtClean="0">
                <a:solidFill>
                  <a:srgbClr val="FF0000"/>
                </a:solidFill>
              </a:rPr>
              <a:t>E</a:t>
            </a:r>
            <a:r>
              <a:rPr lang="en-GB" sz="2400" b="1" smtClean="0">
                <a:solidFill>
                  <a:schemeClr val="accent1"/>
                </a:solidFill>
              </a:rPr>
              <a:t>xternal-Target </a:t>
            </a:r>
            <a:r>
              <a:rPr lang="en-GB" sz="2400" b="1" dirty="0" smtClean="0">
                <a:solidFill>
                  <a:srgbClr val="FF0000"/>
                </a:solidFill>
              </a:rPr>
              <a:t>E</a:t>
            </a:r>
            <a:r>
              <a:rPr lang="en-GB" sz="2400" b="1" dirty="0" smtClean="0">
                <a:solidFill>
                  <a:schemeClr val="accent1"/>
                </a:solidFill>
              </a:rPr>
              <a:t>xperiment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58418"/>
            <a:ext cx="8229600" cy="562074"/>
          </a:xfrm>
        </p:spPr>
        <p:txBody>
          <a:bodyPr/>
          <a:lstStyle/>
          <a:p>
            <a:r>
              <a:rPr lang="en-GB" sz="2400" dirty="0" smtClean="0"/>
              <a:t>Current research centres in high-density heavy-ion physics</a:t>
            </a:r>
            <a:endParaRPr lang="en-GB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 b="25194"/>
          <a:stretch/>
        </p:blipFill>
        <p:spPr>
          <a:xfrm>
            <a:off x="584504" y="1473719"/>
            <a:ext cx="8128000" cy="405026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31318" y="3963086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4550800" y="3789048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4622800" y="3670960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593488" y="3430538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GSI:</a:t>
            </a:r>
            <a:r>
              <a:rPr lang="de-DE" sz="1400" dirty="0"/>
              <a:t> </a:t>
            </a:r>
            <a:r>
              <a:rPr lang="de-DE" sz="1400" dirty="0" smtClean="0"/>
              <a:t>HADES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4194435" y="3849023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CERN: NA61</a:t>
            </a:r>
            <a:endParaRPr lang="de-DE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2380218" y="4017086"/>
            <a:ext cx="91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BNL</a:t>
            </a:r>
            <a:r>
              <a:rPr lang="de-DE" sz="1400" smtClean="0"/>
              <a:t>: STAR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605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HIAF in 2024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30</a:t>
            </a:fld>
            <a:endParaRPr lang="de-DE" altLang="de-DE"/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2" y="1268760"/>
            <a:ext cx="7703395" cy="44291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449945" y="5656017"/>
            <a:ext cx="108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N. Xu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729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31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54044" y="1625325"/>
            <a:ext cx="49836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smtClean="0">
                <a:solidFill>
                  <a:srgbClr val="0070C0"/>
                </a:solidFill>
              </a:rPr>
              <a:t>J-PARC-HI</a:t>
            </a:r>
            <a:endParaRPr lang="de-DE" sz="96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16832" y="3681185"/>
            <a:ext cx="5258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J-PARC Heavy-Ion Program, Tokai, Japan</a:t>
            </a:r>
          </a:p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(Proposed)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J-PARC today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32</a:t>
            </a:fld>
            <a:endParaRPr lang="de-DE" altLang="de-DE"/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73078" y="4830923"/>
            <a:ext cx="69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</a:t>
            </a:r>
            <a:r>
              <a:rPr lang="en-GB" sz="1200" dirty="0" smtClean="0"/>
              <a:t>-</a:t>
            </a:r>
            <a:r>
              <a:rPr lang="en-GB" sz="1200" dirty="0" err="1" smtClean="0"/>
              <a:t>parc.jp</a:t>
            </a:r>
            <a:endParaRPr lang="en-GB" sz="12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1610564" y="5260880"/>
            <a:ext cx="6239151" cy="75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Proton acceleration facility for very intense proton beams (50 </a:t>
            </a:r>
            <a:r>
              <a:rPr lang="en-GB" sz="1700" dirty="0" err="1" smtClean="0"/>
              <a:t>GeV</a:t>
            </a:r>
            <a:r>
              <a:rPr lang="en-GB" sz="1700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Research with secondary beams (π, K, anti-p)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22282"/>
            <a:ext cx="6553200" cy="34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J-PARC-HI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33</a:t>
            </a:fld>
            <a:endParaRPr lang="de-DE" altLang="de-DE"/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57" y="1266781"/>
            <a:ext cx="5670988" cy="3367733"/>
          </a:xfrm>
          <a:prstGeom prst="rect">
            <a:avLst/>
          </a:prstGeom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565096" y="4759453"/>
            <a:ext cx="6239151" cy="118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Proposal: Add a heavy-ion injection branch (LINAC, booster) to the existing proton accelerator complex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Slow extraction of extremely intense beams (10</a:t>
            </a:r>
            <a:r>
              <a:rPr lang="en-GB" sz="1700" baseline="30000" dirty="0" smtClean="0"/>
              <a:t>11</a:t>
            </a:r>
            <a:r>
              <a:rPr lang="en-GB" sz="1700" dirty="0" smtClean="0"/>
              <a:t> / 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dirty="0" smtClean="0"/>
              <a:t>Beam energy range: 1 - 19 </a:t>
            </a:r>
            <a:r>
              <a:rPr lang="en-GB" sz="1700" dirty="0" err="1" smtClean="0"/>
              <a:t>GeV</a:t>
            </a:r>
            <a:r>
              <a:rPr lang="en-GB" sz="1700" dirty="0" smtClean="0"/>
              <a:t>/u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6798869" y="3760036"/>
            <a:ext cx="1302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H. </a:t>
            </a:r>
            <a:r>
              <a:rPr lang="en-GB" sz="1200" dirty="0" err="1" smtClean="0"/>
              <a:t>Sako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611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experiments at J-PARC-HI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34</a:t>
            </a:fld>
            <a:endParaRPr lang="de-DE" altLang="de-DE"/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701811" y="6082295"/>
            <a:ext cx="1302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H. </a:t>
            </a:r>
            <a:r>
              <a:rPr lang="en-GB" sz="1200" dirty="0" err="1" smtClean="0"/>
              <a:t>Sako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5" y="1837307"/>
            <a:ext cx="3414218" cy="2926472"/>
          </a:xfrm>
          <a:prstGeom prst="rect">
            <a:avLst/>
          </a:prstGeom>
        </p:spPr>
      </p:pic>
      <p:sp>
        <p:nvSpPr>
          <p:cNvPr id="93" name="Inhaltsplatzhalter 2"/>
          <p:cNvSpPr>
            <a:spLocks noGrp="1"/>
          </p:cNvSpPr>
          <p:nvPr>
            <p:ph idx="1"/>
          </p:nvPr>
        </p:nvSpPr>
        <p:spPr>
          <a:xfrm>
            <a:off x="152425" y="4731961"/>
            <a:ext cx="2921368" cy="1419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Hadron </a:t>
            </a:r>
            <a:r>
              <a:rPr lang="en-GB" sz="1600" smtClean="0"/>
              <a:t>spectrometer </a:t>
            </a:r>
            <a:br>
              <a:rPr lang="en-GB" sz="1600" smtClean="0"/>
            </a:br>
            <a:r>
              <a:rPr lang="en-GB" sz="1600" smtClean="0"/>
              <a:t>(</a:t>
            </a:r>
            <a:r>
              <a:rPr lang="en-GB" sz="1600" dirty="0" smtClean="0"/>
              <a:t>SPT, TPC + TOF)</a:t>
            </a:r>
          </a:p>
          <a:p>
            <a:pPr>
              <a:buFont typeface="Wingdings" charset="2"/>
              <a:buChar char="Ø"/>
            </a:pPr>
            <a:r>
              <a:rPr lang="en-GB" sz="1600" dirty="0" smtClean="0"/>
              <a:t>4π acceptance</a:t>
            </a:r>
          </a:p>
          <a:p>
            <a:pPr>
              <a:buFont typeface="Wingdings" charset="2"/>
              <a:buChar char="Ø"/>
            </a:pPr>
            <a:r>
              <a:rPr lang="en-GB" sz="1600" dirty="0"/>
              <a:t>i</a:t>
            </a:r>
            <a:r>
              <a:rPr lang="en-GB" sz="1600" dirty="0" smtClean="0"/>
              <a:t>nteraction rate &lt; 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 / s</a:t>
            </a:r>
          </a:p>
          <a:p>
            <a:pPr>
              <a:buFont typeface="Wingdings" charset="2"/>
              <a:buChar char="Ø"/>
            </a:pPr>
            <a:r>
              <a:rPr lang="en-GB" sz="1600" dirty="0"/>
              <a:t>n</a:t>
            </a:r>
            <a:r>
              <a:rPr lang="en-GB" sz="1600" dirty="0" smtClean="0"/>
              <a:t>eutron counter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57" y="1082500"/>
            <a:ext cx="2670051" cy="2644909"/>
          </a:xfrm>
          <a:prstGeom prst="rect">
            <a:avLst/>
          </a:prstGeom>
        </p:spPr>
      </p:pic>
      <p:sp>
        <p:nvSpPr>
          <p:cNvPr id="94" name="Inhaltsplatzhalter 2"/>
          <p:cNvSpPr txBox="1">
            <a:spLocks/>
          </p:cNvSpPr>
          <p:nvPr/>
        </p:nvSpPr>
        <p:spPr bwMode="auto">
          <a:xfrm>
            <a:off x="6639690" y="1018169"/>
            <a:ext cx="2504310" cy="117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err="1" smtClean="0"/>
              <a:t>Muon</a:t>
            </a:r>
            <a:r>
              <a:rPr lang="en-GB" sz="1600" dirty="0" smtClean="0"/>
              <a:t> spectrometer (SPT, absorbers + GEM trackers)</a:t>
            </a:r>
          </a:p>
          <a:p>
            <a:pPr>
              <a:buFont typeface="Wingdings" charset="2"/>
              <a:buChar char="Ø"/>
            </a:pPr>
            <a:r>
              <a:rPr lang="en-GB" sz="1600" dirty="0" smtClean="0"/>
              <a:t>4π acceptance</a:t>
            </a:r>
          </a:p>
          <a:p>
            <a:pPr>
              <a:buFont typeface="Wingdings" charset="2"/>
              <a:buChar char="Ø"/>
            </a:pPr>
            <a:r>
              <a:rPr lang="en-GB" sz="1600" dirty="0" smtClean="0"/>
              <a:t>interaction rate 10</a:t>
            </a:r>
            <a:r>
              <a:rPr lang="en-GB" sz="1600" baseline="30000" dirty="0"/>
              <a:t>7</a:t>
            </a:r>
            <a:r>
              <a:rPr lang="en-GB" sz="1600" dirty="0" smtClean="0"/>
              <a:t> / s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43" y="3791740"/>
            <a:ext cx="4182957" cy="2238955"/>
          </a:xfrm>
          <a:prstGeom prst="rect">
            <a:avLst/>
          </a:prstGeom>
        </p:spPr>
      </p:pic>
      <p:sp>
        <p:nvSpPr>
          <p:cNvPr id="95" name="Inhaltsplatzhalter 2"/>
          <p:cNvSpPr txBox="1">
            <a:spLocks/>
          </p:cNvSpPr>
          <p:nvPr/>
        </p:nvSpPr>
        <p:spPr bwMode="auto">
          <a:xfrm>
            <a:off x="6602250" y="3842953"/>
            <a:ext cx="2442387" cy="21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err="1" smtClean="0"/>
              <a:t>Hypernuclei</a:t>
            </a:r>
            <a:r>
              <a:rPr lang="en-GB" sz="1600" dirty="0" smtClean="0"/>
              <a:t> spectrometer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(second magnet)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 smtClean="0"/>
          </a:p>
          <a:p>
            <a:pPr>
              <a:buFont typeface="Wingdings" charset="2"/>
              <a:buChar char="Ø"/>
            </a:pPr>
            <a:r>
              <a:rPr lang="en-GB" sz="1600" dirty="0" smtClean="0"/>
              <a:t>Forward  rapidity</a:t>
            </a:r>
          </a:p>
          <a:p>
            <a:pPr>
              <a:buFont typeface="Wingdings" charset="2"/>
              <a:buChar char="Ø"/>
            </a:pPr>
            <a:r>
              <a:rPr lang="en-GB" sz="1600" dirty="0" smtClean="0"/>
              <a:t>interaction rate 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 / s</a:t>
            </a:r>
          </a:p>
        </p:txBody>
      </p:sp>
    </p:spTree>
    <p:extLst>
      <p:ext uri="{BB962C8B-B14F-4D97-AF65-F5344CB8AC3E}">
        <p14:creationId xmlns:p14="http://schemas.microsoft.com/office/powerpoint/2010/main" val="13454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35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93419" y="3681185"/>
            <a:ext cx="710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For more details, see talk by T. </a:t>
            </a:r>
            <a:r>
              <a:rPr lang="en-GB" sz="2400" b="1" dirty="0" err="1" smtClean="0">
                <a:solidFill>
                  <a:srgbClr val="0070C0"/>
                </a:solidFill>
              </a:rPr>
              <a:t>Sakaguchi</a:t>
            </a:r>
            <a:r>
              <a:rPr lang="en-GB" sz="2400" b="1" dirty="0" smtClean="0">
                <a:solidFill>
                  <a:srgbClr val="0070C0"/>
                </a:solidFill>
              </a:rPr>
              <a:t>, today, 11:45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622684" y="272614"/>
            <a:ext cx="82296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mtClean="0"/>
              <a:t>J-PARC-HI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4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Theology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36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39753" y="3094624"/>
            <a:ext cx="475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1"/>
                </a:solidFill>
              </a:rPr>
              <a:t>III. What may we hope?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77" y="2200141"/>
            <a:ext cx="1540265" cy="2471121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7" y="2200141"/>
            <a:ext cx="1665320" cy="24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Collision energy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37</a:t>
            </a:fld>
            <a:endParaRPr lang="de-DE" altLang="de-DE"/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41" name="Gruppierung 40"/>
          <p:cNvGrpSpPr/>
          <p:nvPr/>
        </p:nvGrpSpPr>
        <p:grpSpPr>
          <a:xfrm>
            <a:off x="827584" y="1177453"/>
            <a:ext cx="7636247" cy="5178897"/>
            <a:chOff x="827584" y="900000"/>
            <a:chExt cx="7636247" cy="5178897"/>
          </a:xfrm>
        </p:grpSpPr>
        <p:sp>
          <p:nvSpPr>
            <p:cNvPr id="35" name="Rechteck 34"/>
            <p:cNvSpPr/>
            <p:nvPr/>
          </p:nvSpPr>
          <p:spPr>
            <a:xfrm>
              <a:off x="2339032" y="3600000"/>
              <a:ext cx="1368872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7" descr="rates_detectors_QM1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6" t="84241"/>
            <a:stretch/>
          </p:blipFill>
          <p:spPr>
            <a:xfrm>
              <a:off x="827584" y="5125567"/>
              <a:ext cx="7636247" cy="953330"/>
            </a:xfrm>
            <a:prstGeom prst="rect">
              <a:avLst/>
            </a:prstGeom>
          </p:spPr>
        </p:pic>
        <p:sp>
          <p:nvSpPr>
            <p:cNvPr id="32" name="Rechteck 31"/>
            <p:cNvSpPr/>
            <p:nvPr/>
          </p:nvSpPr>
          <p:spPr>
            <a:xfrm>
              <a:off x="1687553" y="4680000"/>
              <a:ext cx="580191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CEE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1831569" y="4140000"/>
              <a:ext cx="79200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BM@N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2267744" y="3600000"/>
              <a:ext cx="72008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CBM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2274804" y="3060000"/>
              <a:ext cx="179314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MPD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2071799" y="2520000"/>
              <a:ext cx="252924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2370644" y="1440000"/>
              <a:ext cx="5340672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mtClean="0">
                  <a:solidFill>
                    <a:schemeClr val="tx1"/>
                  </a:solidFill>
                </a:rPr>
                <a:t>STAR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 38"/>
            <p:cNvSpPr/>
            <p:nvPr/>
          </p:nvSpPr>
          <p:spPr>
            <a:xfrm>
              <a:off x="3006774" y="1980000"/>
              <a:ext cx="1637234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NA61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 39"/>
            <p:cNvSpPr/>
            <p:nvPr/>
          </p:nvSpPr>
          <p:spPr>
            <a:xfrm>
              <a:off x="1831569" y="900000"/>
              <a:ext cx="1475999" cy="36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J-PARC-HI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2293395" y="2788121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HADES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7872161" y="495278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1.8 - 2.7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7872161" y="441278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2.0 - 3.5</a:t>
            </a:r>
            <a:endParaRPr lang="de-DE" dirty="0"/>
          </a:p>
        </p:txBody>
      </p:sp>
      <p:sp>
        <p:nvSpPr>
          <p:cNvPr id="45" name="Textfeld 44"/>
          <p:cNvSpPr txBox="1"/>
          <p:nvPr/>
        </p:nvSpPr>
        <p:spPr>
          <a:xfrm>
            <a:off x="7768414" y="3862211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2.7 - 5.0 (8.5)</a:t>
            </a:r>
            <a:endParaRPr lang="de-DE" dirty="0"/>
          </a:p>
        </p:txBody>
      </p:sp>
      <p:sp>
        <p:nvSpPr>
          <p:cNvPr id="46" name="Textfeld 45"/>
          <p:cNvSpPr txBox="1"/>
          <p:nvPr/>
        </p:nvSpPr>
        <p:spPr>
          <a:xfrm>
            <a:off x="7872160" y="333851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2.7 - 11.0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7872160" y="278378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2.4 - 2.6</a:t>
            </a:r>
            <a:endParaRPr lang="de-DE" dirty="0"/>
          </a:p>
        </p:txBody>
      </p:sp>
      <p:sp>
        <p:nvSpPr>
          <p:cNvPr id="48" name="Textfeld 47"/>
          <p:cNvSpPr txBox="1"/>
          <p:nvPr/>
        </p:nvSpPr>
        <p:spPr>
          <a:xfrm>
            <a:off x="7872159" y="225131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4.9 - 17.3</a:t>
            </a:r>
            <a:endParaRPr lang="de-DE" dirty="0"/>
          </a:p>
        </p:txBody>
      </p:sp>
      <p:sp>
        <p:nvSpPr>
          <p:cNvPr id="49" name="Textfeld 48"/>
          <p:cNvSpPr txBox="1"/>
          <p:nvPr/>
        </p:nvSpPr>
        <p:spPr>
          <a:xfrm>
            <a:off x="7882790" y="171704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3.0 - 200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7872159" y="118457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2.0 - 6.2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Interaction rates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38</a:t>
            </a:fld>
            <a:endParaRPr lang="de-DE" altLang="de-DE"/>
          </a:p>
        </p:txBody>
      </p:sp>
      <p:pic>
        <p:nvPicPr>
          <p:cNvPr id="16" name="Picture 7" descr="rates_detectors_QM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5987008" cy="434616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791016" y="1104927"/>
            <a:ext cx="352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CBM </a:t>
            </a:r>
            <a:r>
              <a:rPr lang="en-GB" sz="1200" dirty="0" err="1" smtClean="0"/>
              <a:t>collab</a:t>
            </a:r>
            <a:r>
              <a:rPr lang="en-GB" sz="1200" dirty="0" smtClean="0"/>
              <a:t>., EPJA 53 (2018) 60; update by T. </a:t>
            </a:r>
            <a:r>
              <a:rPr lang="en-GB" sz="1200" dirty="0" err="1" smtClean="0"/>
              <a:t>Galatyuk</a:t>
            </a:r>
            <a:endParaRPr lang="en-GB" sz="1200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899592" y="5877272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3358968" y="5886179"/>
            <a:ext cx="432048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331640" y="572338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running</a:t>
            </a:r>
            <a:endParaRPr lang="en-GB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3786121" y="5732290"/>
            <a:ext cx="1985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</a:t>
            </a:r>
            <a:r>
              <a:rPr lang="en-GB" sz="1400" dirty="0" smtClean="0"/>
              <a:t>pproved / under constr.</a:t>
            </a:r>
            <a:endParaRPr lang="en-GB" sz="1400" dirty="0"/>
          </a:p>
        </p:txBody>
      </p:sp>
      <p:cxnSp>
        <p:nvCxnSpPr>
          <p:cNvPr id="23" name="Gerade Verbindung 22"/>
          <p:cNvCxnSpPr/>
          <p:nvPr/>
        </p:nvCxnSpPr>
        <p:spPr>
          <a:xfrm>
            <a:off x="6337176" y="5848049"/>
            <a:ext cx="43204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710038" y="5668918"/>
            <a:ext cx="87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proposed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979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Availability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39</a:t>
            </a:fld>
            <a:endParaRPr lang="de-DE" altLang="de-DE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4"/>
          </a:xfrm>
        </p:spPr>
        <p:txBody>
          <a:bodyPr>
            <a:normAutofit/>
          </a:bodyPr>
          <a:lstStyle/>
          <a:p>
            <a:pPr marL="361950" indent="-361950"/>
            <a:r>
              <a:rPr lang="en-GB" dirty="0" smtClean="0"/>
              <a:t>CBM @ FAIR: many research programmes; competition for beam</a:t>
            </a:r>
          </a:p>
          <a:p>
            <a:pPr marL="647700" lvl="1" indent="-361950"/>
            <a:r>
              <a:rPr lang="en-GB" dirty="0"/>
              <a:t>h</a:t>
            </a:r>
            <a:r>
              <a:rPr lang="en-GB" dirty="0" smtClean="0"/>
              <a:t>owever: parallel operation to storage-ring experiments, e.g. PANDA</a:t>
            </a:r>
          </a:p>
          <a:p>
            <a:pPr marL="647700" lvl="1" indent="-361950"/>
            <a:r>
              <a:rPr lang="en-GB" dirty="0"/>
              <a:t>m</a:t>
            </a:r>
            <a:r>
              <a:rPr lang="en-GB" dirty="0" smtClean="0"/>
              <a:t>achine operation 9 months/year; estimated 3 months/year for CBM</a:t>
            </a:r>
          </a:p>
          <a:p>
            <a:pPr marL="361950" indent="-361950"/>
            <a:r>
              <a:rPr lang="en-GB" dirty="0" smtClean="0"/>
              <a:t>MPD @ NICA: sole user of collider ring (later shared only with SPD)</a:t>
            </a:r>
          </a:p>
          <a:p>
            <a:pPr marL="361950" indent="-361950"/>
            <a:r>
              <a:rPr lang="en-GB" dirty="0" smtClean="0"/>
              <a:t>CEE @ HIAF: competition with other research programmes (similar to CBM)</a:t>
            </a:r>
          </a:p>
          <a:p>
            <a:pPr marL="361950" indent="-361950"/>
            <a:r>
              <a:rPr lang="en-GB" dirty="0" smtClean="0"/>
              <a:t>BM@N @ NICA: at the moment only user of extracted beams</a:t>
            </a:r>
          </a:p>
        </p:txBody>
      </p:sp>
    </p:spTree>
    <p:extLst>
      <p:ext uri="{BB962C8B-B14F-4D97-AF65-F5344CB8AC3E}">
        <p14:creationId xmlns:p14="http://schemas.microsoft.com/office/powerpoint/2010/main" val="18922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58418"/>
            <a:ext cx="8229600" cy="562074"/>
          </a:xfrm>
        </p:spPr>
        <p:txBody>
          <a:bodyPr/>
          <a:lstStyle/>
          <a:p>
            <a:r>
              <a:rPr lang="en-GB" sz="2400" dirty="0" smtClean="0"/>
              <a:t>Current research centres in high-density heavy-ion physics</a:t>
            </a:r>
            <a:endParaRPr lang="en-GB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22" y="1124139"/>
            <a:ext cx="4148777" cy="301201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85761" y="4142847"/>
            <a:ext cx="8731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We try to probe QCD matter with heavy-ion collisions.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main control parameter is the collision energy.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Systematic investigations (“scans”): NA49 (1999-2002), STAR (2010-today), NA61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An impressive plenitude of data was obtained, but basic questions remain to be solved: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Is there a critical point?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Is there a chiral /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deconfinement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phase transition?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What is the nuclear equation of state?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92429" y="969707"/>
            <a:ext cx="25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Compilation by T. </a:t>
            </a:r>
            <a:r>
              <a:rPr lang="en-GB" sz="1200" dirty="0" err="1" smtClean="0"/>
              <a:t>Galatyuk</a:t>
            </a:r>
            <a:r>
              <a:rPr lang="en-GB" sz="1200" dirty="0" smtClean="0"/>
              <a:t>, </a:t>
            </a:r>
            <a:r>
              <a:rPr lang="en-GB" sz="1200" dirty="0" smtClean="0"/>
              <a:t>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358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Mode: fixed-target vs. collider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40</a:t>
            </a:fld>
            <a:endParaRPr lang="de-DE" altLang="de-DE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816424"/>
          </a:xfrm>
        </p:spPr>
        <p:txBody>
          <a:bodyPr>
            <a:normAutofit/>
          </a:bodyPr>
          <a:lstStyle/>
          <a:p>
            <a:pPr marL="361950" indent="-361950"/>
            <a:r>
              <a:rPr lang="en-GB" sz="2000" dirty="0" smtClean="0"/>
              <a:t>Fixed-target experiments:</a:t>
            </a:r>
          </a:p>
          <a:p>
            <a:pPr marL="647700" lvl="1" indent="-361950"/>
            <a:r>
              <a:rPr lang="en-GB" sz="1600" dirty="0" smtClean="0"/>
              <a:t>Lower energy, potentially higher interaction rate (limit not by accelerator but by detector capacity)</a:t>
            </a:r>
          </a:p>
          <a:p>
            <a:pPr marL="647700" lvl="1" indent="-361950"/>
            <a:r>
              <a:rPr lang="en-GB" sz="1600" dirty="0" smtClean="0"/>
              <a:t>Easier coverage of forward rapidity region</a:t>
            </a:r>
          </a:p>
          <a:p>
            <a:pPr marL="647700" lvl="1" indent="-361950"/>
            <a:r>
              <a:rPr lang="en-GB" sz="1600" dirty="0" smtClean="0"/>
              <a:t>Acceptance changes with energy (can be partially compensated by magnetic field)</a:t>
            </a:r>
          </a:p>
          <a:p>
            <a:pPr marL="647700" lvl="1" indent="-361950"/>
            <a:r>
              <a:rPr lang="en-GB" sz="1600" dirty="0" smtClean="0"/>
              <a:t>Projectile spectators are hard to measure</a:t>
            </a:r>
          </a:p>
          <a:p>
            <a:pPr marL="361950" indent="-361950"/>
            <a:r>
              <a:rPr lang="en-GB" sz="2000" dirty="0" smtClean="0"/>
              <a:t>Collider experiments:</a:t>
            </a:r>
          </a:p>
          <a:p>
            <a:pPr marL="647700" lvl="1" indent="-361950"/>
            <a:r>
              <a:rPr lang="en-GB" sz="1600" dirty="0" smtClean="0"/>
              <a:t>Larger energy range</a:t>
            </a:r>
          </a:p>
          <a:p>
            <a:pPr marL="647700" lvl="1" indent="-361950"/>
            <a:r>
              <a:rPr lang="en-GB" sz="1600" dirty="0" smtClean="0"/>
              <a:t>Interaction rate usually limited by the accelerators; beam quality deteriorates when running below maximum energy</a:t>
            </a:r>
          </a:p>
          <a:p>
            <a:pPr marL="647700" lvl="1" indent="-361950"/>
            <a:r>
              <a:rPr lang="en-GB" sz="1600" dirty="0" smtClean="0"/>
              <a:t>Harder to measure spectators (beam hole), but possible on both sides</a:t>
            </a:r>
          </a:p>
          <a:p>
            <a:pPr marL="647700" lvl="1" indent="-361950"/>
            <a:r>
              <a:rPr lang="en-GB" sz="1600" dirty="0" smtClean="0"/>
              <a:t>Acceptance stays approximately constant with energy.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5121188"/>
            <a:ext cx="576064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Pros and cons: good to have both even at the same energy!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Coverage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41</a:t>
            </a:fld>
            <a:endParaRPr lang="de-DE" alt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523140"/>
              </p:ext>
            </p:extLst>
          </p:nvPr>
        </p:nvGraphicFramePr>
        <p:xfrm>
          <a:off x="575553" y="1628800"/>
          <a:ext cx="7992894" cy="35283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67918"/>
                <a:gridCol w="803122"/>
                <a:gridCol w="803122"/>
                <a:gridCol w="803122"/>
                <a:gridCol w="803122"/>
                <a:gridCol w="803122"/>
                <a:gridCol w="803122"/>
                <a:gridCol w="803122"/>
                <a:gridCol w="803122"/>
              </a:tblGrid>
              <a:tr h="58806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CEE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BM@N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CBM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MPD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HADES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NA61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STAR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J-PARC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hadrons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fluctuations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electrons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muons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charm</a:t>
                      </a:r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2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Performance: event centrality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42</a:t>
            </a:fld>
            <a:endParaRPr lang="de-DE" altLang="de-DE"/>
          </a:p>
        </p:txBody>
      </p:sp>
      <p:pic>
        <p:nvPicPr>
          <p:cNvPr id="9" name="PFE element 327" descr="peXEELvxnGYT20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1196735"/>
            <a:ext cx="3267068" cy="2602515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 rotWithShape="1">
          <a:blip r:embed="rId3"/>
          <a:srcRect t="6123"/>
          <a:stretch/>
        </p:blipFill>
        <p:spPr>
          <a:xfrm>
            <a:off x="2411760" y="1180557"/>
            <a:ext cx="2818656" cy="2618693"/>
          </a:xfrm>
          <a:prstGeom prst="rect">
            <a:avLst/>
          </a:prstGeom>
        </p:spPr>
      </p:pic>
      <p:pic>
        <p:nvPicPr>
          <p:cNvPr id="11" name="Picture 1" descr="Screen Shot 2018-05-07 at 09.05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44" y="3861048"/>
            <a:ext cx="330712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38751" y="1417042"/>
            <a:ext cx="2073009" cy="197677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2000" dirty="0" smtClean="0"/>
              <a:t>CBM</a:t>
            </a:r>
          </a:p>
          <a:p>
            <a:pPr marL="276225" indent="-276225">
              <a:buFont typeface="Wingdings" charset="2"/>
              <a:buChar char="Ø"/>
            </a:pPr>
            <a:r>
              <a:rPr lang="en-GB" sz="2000" dirty="0" smtClean="0"/>
              <a:t>Energy in forward calorimeter</a:t>
            </a:r>
          </a:p>
          <a:p>
            <a:pPr marL="276225" indent="-276225">
              <a:buFont typeface="Wingdings" charset="2"/>
              <a:buChar char="Ø"/>
            </a:pPr>
            <a:r>
              <a:rPr lang="en-GB" sz="2000" dirty="0" smtClean="0"/>
              <a:t>Charged-track multiplicity in main tracker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349542" y="4284585"/>
            <a:ext cx="2073009" cy="197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 smtClean="0"/>
              <a:t>MPD</a:t>
            </a:r>
          </a:p>
          <a:p>
            <a:pPr marL="276225" indent="-276225">
              <a:buFont typeface="Wingdings" charset="2"/>
              <a:buChar char="Ø"/>
            </a:pPr>
            <a:r>
              <a:rPr lang="en-GB" sz="2000" dirty="0" smtClean="0"/>
              <a:t>Energy in 2 forward calorimeters</a:t>
            </a:r>
          </a:p>
        </p:txBody>
      </p:sp>
    </p:spTree>
    <p:extLst>
      <p:ext uri="{BB962C8B-B14F-4D97-AF65-F5344CB8AC3E}">
        <p14:creationId xmlns:p14="http://schemas.microsoft.com/office/powerpoint/2010/main" val="5407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Performance: (anti-) hyperons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43</a:t>
            </a:fld>
            <a:endParaRPr lang="de-DE" alt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10023" y="1916832"/>
            <a:ext cx="2073009" cy="4997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/>
              <a:t>MPD</a:t>
            </a:r>
          </a:p>
        </p:txBody>
      </p:sp>
      <p:pic>
        <p:nvPicPr>
          <p:cNvPr id="14" name="Рисунок 24" descr="Xi_QM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1" y="1231020"/>
            <a:ext cx="300672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8" descr="Xi_QM2018_pT_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14" y="1259595"/>
            <a:ext cx="29845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96" y="3477069"/>
            <a:ext cx="3331840" cy="274093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04" y="3421637"/>
            <a:ext cx="3600596" cy="2851799"/>
          </a:xfrm>
          <a:prstGeom prst="rect">
            <a:avLst/>
          </a:prstGeom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220402" y="4361488"/>
            <a:ext cx="2202149" cy="108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800" b="1" dirty="0" smtClean="0"/>
              <a:t>CBM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 err="1" smtClean="0"/>
              <a:t>Au+Au</a:t>
            </a:r>
            <a:r>
              <a:rPr lang="en-GB" sz="1600" b="1" dirty="0" smtClean="0"/>
              <a:t>, </a:t>
            </a:r>
            <a:r>
              <a:rPr lang="en-GB" sz="1600" b="1" dirty="0" err="1" smtClean="0"/>
              <a:t>p</a:t>
            </a:r>
            <a:r>
              <a:rPr lang="en-GB" sz="1600" b="1" baseline="-25000" dirty="0" err="1" smtClean="0"/>
              <a:t>beam</a:t>
            </a:r>
            <a:r>
              <a:rPr lang="en-GB" sz="1600" b="1" dirty="0" smtClean="0"/>
              <a:t> = 10A </a:t>
            </a:r>
            <a:r>
              <a:rPr lang="en-GB" sz="1600" b="1" dirty="0" err="1" smtClean="0"/>
              <a:t>GeV</a:t>
            </a:r>
            <a:endParaRPr lang="en-GB" sz="1600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 smtClean="0"/>
              <a:t>(</a:t>
            </a:r>
            <a:r>
              <a:rPr lang="en-GB" sz="1600" b="1" dirty="0" err="1" smtClean="0"/>
              <a:t>sqrt</a:t>
            </a:r>
            <a:r>
              <a:rPr lang="en-GB" sz="1600" b="1" dirty="0" smtClean="0"/>
              <a:t>(</a:t>
            </a:r>
            <a:r>
              <a:rPr lang="en-GB" sz="1600" b="1" dirty="0" err="1" smtClean="0"/>
              <a:t>s</a:t>
            </a:r>
            <a:r>
              <a:rPr lang="en-GB" sz="1600" b="1" baseline="-25000" dirty="0" err="1" smtClean="0"/>
              <a:t>NN</a:t>
            </a:r>
            <a:r>
              <a:rPr lang="en-GB" sz="1600" b="1" dirty="0" smtClean="0"/>
              <a:t>) = 4.7 </a:t>
            </a:r>
            <a:r>
              <a:rPr lang="en-GB" sz="1600" b="1" dirty="0" err="1" smtClean="0"/>
              <a:t>GeV</a:t>
            </a:r>
            <a:r>
              <a:rPr lang="en-GB" sz="1600" b="1" dirty="0" smtClean="0"/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800" b="1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7304814" y="3367087"/>
            <a:ext cx="1570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V. </a:t>
            </a:r>
            <a:r>
              <a:rPr lang="en-GB" sz="1200" dirty="0" err="1" smtClean="0"/>
              <a:t>Kekelidze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7161671" y="5996437"/>
            <a:ext cx="1468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I. </a:t>
            </a:r>
            <a:r>
              <a:rPr lang="en-GB" sz="1200" dirty="0" err="1" smtClean="0"/>
              <a:t>Vassiliev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87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Performance: (anti-) hyperons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44</a:t>
            </a:fld>
            <a:endParaRPr lang="de-DE" altLang="de-DE"/>
          </a:p>
        </p:txBody>
      </p:sp>
      <p:sp>
        <p:nvSpPr>
          <p:cNvPr id="18" name="Shape_78"/>
          <p:cNvSpPr/>
          <p:nvPr/>
        </p:nvSpPr>
        <p:spPr>
          <a:xfrm>
            <a:off x="1816100" y="2827665"/>
            <a:ext cx="5511800" cy="369332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ill Sans Light"/>
              <a:cs typeface="Gill Sans Light"/>
            </a:endParaRPr>
          </a:p>
        </p:txBody>
      </p:sp>
      <p:pic>
        <p:nvPicPr>
          <p:cNvPr id="22" name="Picture 5" descr="final_plot_meson_baryon_mult_tot_sis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6043"/>
            <a:ext cx="3858559" cy="280105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83568" y="4017099"/>
            <a:ext cx="3208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Compilation by C. </a:t>
            </a:r>
            <a:r>
              <a:rPr lang="en-GB" sz="1200" dirty="0" err="1" smtClean="0"/>
              <a:t>Blume</a:t>
            </a:r>
            <a:r>
              <a:rPr lang="en-GB" sz="1200" dirty="0" smtClean="0"/>
              <a:t>. C. </a:t>
            </a:r>
            <a:r>
              <a:rPr lang="en-GB" sz="1200" dirty="0" err="1"/>
              <a:t>M</a:t>
            </a:r>
            <a:r>
              <a:rPr lang="en-GB" sz="1200" dirty="0" err="1" smtClean="0"/>
              <a:t>arkert</a:t>
            </a:r>
            <a:r>
              <a:rPr lang="en-GB" sz="1200" dirty="0" smtClean="0"/>
              <a:t>, T. </a:t>
            </a:r>
            <a:r>
              <a:rPr lang="en-GB" sz="1200" dirty="0" err="1" smtClean="0"/>
              <a:t>Galatyuk</a:t>
            </a:r>
            <a:endParaRPr lang="en-GB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964569" y="2822020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/>
              <a:t>?</a:t>
            </a:r>
            <a:endParaRPr lang="de-DE" sz="4000" b="1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73667"/>
              </p:ext>
            </p:extLst>
          </p:nvPr>
        </p:nvGraphicFramePr>
        <p:xfrm>
          <a:off x="1056064" y="4541851"/>
          <a:ext cx="703187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6"/>
                <a:gridCol w="856980"/>
                <a:gridCol w="1004553"/>
                <a:gridCol w="1004553"/>
                <a:gridCol w="1004553"/>
                <a:gridCol w="1004553"/>
                <a:gridCol w="1004553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sqrt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de-DE" sz="1400" b="0" baseline="-25000" dirty="0" err="1" smtClean="0">
                          <a:solidFill>
                            <a:schemeClr val="tx1"/>
                          </a:solidFill>
                        </a:rPr>
                        <a:t>NN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Run time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Event rate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Ξ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Ξ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HADES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2.6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10 kHz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2.5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MPD (s1)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11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10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wk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5 kHz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1.5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8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1.5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CBM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3.8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wk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10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Mhz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4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5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3.3 x 10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Inhaltsplatzhalter 2"/>
          <p:cNvSpPr>
            <a:spLocks noGrp="1"/>
          </p:cNvSpPr>
          <p:nvPr>
            <p:ph idx="1"/>
          </p:nvPr>
        </p:nvSpPr>
        <p:spPr>
          <a:xfrm>
            <a:off x="5004048" y="1314319"/>
            <a:ext cx="3312368" cy="2702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Both MPD and CBM will allow precision measurements for multi-strange hyperons (spectra flow).</a:t>
            </a:r>
          </a:p>
          <a:p>
            <a:pPr marL="0" indent="0">
              <a:buNone/>
            </a:pPr>
            <a:r>
              <a:rPr lang="en-GB" sz="2000" dirty="0" smtClean="0"/>
              <a:t>CBM will also be able to address anti-Omega. </a:t>
            </a:r>
          </a:p>
        </p:txBody>
      </p:sp>
    </p:spTree>
    <p:extLst>
      <p:ext uri="{BB962C8B-B14F-4D97-AF65-F5344CB8AC3E}">
        <p14:creationId xmlns:p14="http://schemas.microsoft.com/office/powerpoint/2010/main" val="4506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Performance: electron pairs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45</a:t>
            </a:fld>
            <a:endParaRPr lang="de-DE" altLang="de-DE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84" y="1628801"/>
            <a:ext cx="2872281" cy="2308199"/>
          </a:xfrm>
          <a:prstGeom prst="rect">
            <a:avLst/>
          </a:prstGeom>
        </p:spPr>
      </p:pic>
      <p:pic>
        <p:nvPicPr>
          <p:cNvPr id="14" name="Рисунок 15" descr="signal_comb_fon.gif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1"/>
            <a:ext cx="4107292" cy="23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4860032" y="1109085"/>
            <a:ext cx="3826768" cy="4997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000" dirty="0" smtClean="0"/>
              <a:t>MPD, </a:t>
            </a:r>
            <a:r>
              <a:rPr lang="en-GB" sz="2000" dirty="0" err="1" smtClean="0"/>
              <a:t>Au+Au</a:t>
            </a:r>
            <a:r>
              <a:rPr lang="en-GB" sz="2000" dirty="0" smtClean="0"/>
              <a:t>, </a:t>
            </a:r>
            <a:r>
              <a:rPr lang="en-GB" sz="2000" dirty="0" err="1" smtClean="0"/>
              <a:t>sqrt</a:t>
            </a:r>
            <a:r>
              <a:rPr lang="en-GB" sz="2000" dirty="0" smtClean="0"/>
              <a:t>(</a:t>
            </a:r>
            <a:r>
              <a:rPr lang="en-GB" sz="2000" dirty="0" err="1" smtClean="0"/>
              <a:t>s</a:t>
            </a:r>
            <a:r>
              <a:rPr lang="en-GB" sz="2000" baseline="-25000" dirty="0" err="1" smtClean="0"/>
              <a:t>NN</a:t>
            </a:r>
            <a:r>
              <a:rPr lang="en-GB" sz="2000" dirty="0" smtClean="0"/>
              <a:t>) = 8 </a:t>
            </a:r>
            <a:r>
              <a:rPr lang="en-GB" sz="2000" dirty="0" err="1" smtClean="0"/>
              <a:t>GeV</a:t>
            </a:r>
            <a:endParaRPr lang="en-GB" sz="2000" dirty="0" smtClean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156714" y="1109085"/>
            <a:ext cx="3826768" cy="49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 smtClean="0"/>
              <a:t>CBM, </a:t>
            </a:r>
            <a:r>
              <a:rPr lang="en-GB" sz="2000" dirty="0" err="1" smtClean="0"/>
              <a:t>Au+Au</a:t>
            </a:r>
            <a:r>
              <a:rPr lang="en-GB" sz="2000" dirty="0" smtClean="0"/>
              <a:t>, </a:t>
            </a:r>
            <a:r>
              <a:rPr lang="en-GB" sz="2000" dirty="0" err="1" smtClean="0"/>
              <a:t>sqrt</a:t>
            </a:r>
            <a:r>
              <a:rPr lang="en-GB" sz="2000" dirty="0" smtClean="0"/>
              <a:t>(</a:t>
            </a:r>
            <a:r>
              <a:rPr lang="en-GB" sz="2000" dirty="0" err="1" smtClean="0"/>
              <a:t>s</a:t>
            </a:r>
            <a:r>
              <a:rPr lang="en-GB" sz="2000" baseline="-25000" dirty="0" err="1" smtClean="0"/>
              <a:t>NN</a:t>
            </a:r>
            <a:r>
              <a:rPr lang="en-GB" sz="2000" dirty="0" smtClean="0"/>
              <a:t>) = 5 </a:t>
            </a:r>
            <a:r>
              <a:rPr lang="en-GB" sz="2000" dirty="0" err="1" smtClean="0"/>
              <a:t>GeV</a:t>
            </a:r>
            <a:endParaRPr lang="en-GB" sz="2000" dirty="0" smtClean="0"/>
          </a:p>
        </p:txBody>
      </p:sp>
      <p:pic>
        <p:nvPicPr>
          <p:cNvPr id="17" name="Рисунок 26" descr="SB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267" y="4172209"/>
            <a:ext cx="3108309" cy="215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4659617" y="4509120"/>
            <a:ext cx="3787165" cy="15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Performances of CBM and MPD are competitive to dedicated lepton-pair experiments.</a:t>
            </a:r>
          </a:p>
        </p:txBody>
      </p:sp>
    </p:spTree>
    <p:extLst>
      <p:ext uri="{BB962C8B-B14F-4D97-AF65-F5344CB8AC3E}">
        <p14:creationId xmlns:p14="http://schemas.microsoft.com/office/powerpoint/2010/main" val="4477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53868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smtClean="0">
                <a:ea typeface="ＭＳ Ｐゴシック" charset="-128"/>
              </a:rPr>
              <a:t>Fluctuations</a:t>
            </a:r>
            <a:endParaRPr lang="en-GB" altLang="de-DE" dirty="0">
              <a:ea typeface="ＭＳ Ｐゴシック" charset="-128"/>
            </a:endParaRPr>
          </a:p>
        </p:txBody>
      </p:sp>
      <p:sp>
        <p:nvSpPr>
          <p:cNvPr id="54274" name="Inhaltsplatzhalter 2"/>
          <p:cNvSpPr>
            <a:spLocks noGrp="1"/>
          </p:cNvSpPr>
          <p:nvPr>
            <p:ph idx="1"/>
          </p:nvPr>
        </p:nvSpPr>
        <p:spPr>
          <a:xfrm>
            <a:off x="613372" y="5666588"/>
            <a:ext cx="8229600" cy="5797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altLang="de-DE" sz="2400" dirty="0" smtClean="0">
                <a:ea typeface="ＭＳ Ｐゴシック" charset="-128"/>
              </a:rPr>
              <a:t>Current and future experiments will continue the excitation function:</a:t>
            </a:r>
          </a:p>
          <a:p>
            <a:pPr marL="0" indent="0">
              <a:buNone/>
            </a:pPr>
            <a:r>
              <a:rPr lang="en-GB" altLang="de-DE" dirty="0" smtClean="0">
                <a:ea typeface="ＭＳ Ｐゴシック" charset="-128"/>
              </a:rPr>
              <a:t>Critical point? Phase transition?</a:t>
            </a:r>
            <a:endParaRPr lang="en-GB" altLang="de-DE" sz="2400" dirty="0">
              <a:ea typeface="ＭＳ Ｐゴシック" charset="-128"/>
            </a:endParaRPr>
          </a:p>
        </p:txBody>
      </p:sp>
      <p:sp>
        <p:nvSpPr>
          <p:cNvPr id="542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CPOD, Corfu, 27 September 2018</a:t>
            </a:r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V. Friese</a:t>
            </a:r>
            <a:endParaRPr lang="de-DE"/>
          </a:p>
        </p:txBody>
      </p:sp>
      <p:sp>
        <p:nvSpPr>
          <p:cNvPr id="5427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6A287A-3139-A943-A953-D2B856FA03EB}" type="slidenum">
              <a:rPr lang="de-DE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02" y="1240760"/>
            <a:ext cx="3067066" cy="15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ung 8"/>
          <p:cNvGrpSpPr/>
          <p:nvPr/>
        </p:nvGrpSpPr>
        <p:grpSpPr>
          <a:xfrm>
            <a:off x="2766885" y="963761"/>
            <a:ext cx="6202517" cy="5698830"/>
            <a:chOff x="2766884" y="1165579"/>
            <a:chExt cx="6202517" cy="5698830"/>
          </a:xfrm>
        </p:grpSpPr>
        <p:sp>
          <p:nvSpPr>
            <p:cNvPr id="16" name="Inhaltsplatzhalter 2"/>
            <p:cNvSpPr txBox="1">
              <a:spLocks/>
            </p:cNvSpPr>
            <p:nvPr/>
          </p:nvSpPr>
          <p:spPr bwMode="auto">
            <a:xfrm>
              <a:off x="2766884" y="6284683"/>
              <a:ext cx="6202517" cy="57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+mn-cs"/>
                </a:defRPr>
              </a:lvl5pPr>
              <a:lvl6pPr marL="2514309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56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05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752" indent="-228574" algn="l" defTabSz="45714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charset="0"/>
                <a:buNone/>
              </a:pPr>
              <a:endParaRPr lang="en-GB" altLang="de-DE" sz="24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endParaRPr>
            </a:p>
          </p:txBody>
        </p:sp>
        <p:grpSp>
          <p:nvGrpSpPr>
            <p:cNvPr id="6" name="Gruppierung 5"/>
            <p:cNvGrpSpPr/>
            <p:nvPr/>
          </p:nvGrpSpPr>
          <p:grpSpPr>
            <a:xfrm>
              <a:off x="4656067" y="1165579"/>
              <a:ext cx="4221738" cy="4604308"/>
              <a:chOff x="4656067" y="1165579"/>
              <a:chExt cx="4221738" cy="4604308"/>
            </a:xfrm>
          </p:grpSpPr>
          <p:pic>
            <p:nvPicPr>
              <p:cNvPr id="15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6067" y="1443797"/>
                <a:ext cx="4030734" cy="4326090"/>
              </a:xfrm>
              <a:prstGeom prst="rect">
                <a:avLst/>
              </a:prstGeom>
            </p:spPr>
          </p:pic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6458261" y="1165579"/>
                <a:ext cx="241954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1413" indent="-227013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598613" indent="-227013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5813" indent="-227013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30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02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74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46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</a:rPr>
                  <a:t>M. Lorentz, QM 2017</a:t>
                </a:r>
                <a:endParaRPr lang="en-US" altLang="de-DE" sz="1200" i="1" dirty="0">
                  <a:solidFill>
                    <a:schemeClr val="bg1">
                      <a:lumMod val="5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5607917" y="1476099"/>
            <a:ext cx="432047" cy="3609085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CBM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314312" y="1476099"/>
            <a:ext cx="293605" cy="3609085"/>
          </a:xfrm>
          <a:prstGeom prst="rect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CEE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945726" y="1476099"/>
            <a:ext cx="543040" cy="3609085"/>
          </a:xfrm>
          <a:prstGeom prst="rect">
            <a:avLst/>
          </a:prstGeom>
          <a:solidFill>
            <a:schemeClr val="accent5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MPD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3" name="Picture 31" descr="CBM_protons_pt05g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" y="2975284"/>
            <a:ext cx="3413307" cy="24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CPOD, Corfu, 27 September 2018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V. Friese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6946"/>
            <a:ext cx="6372225" cy="477916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67744" y="4653136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next decade will bring many nightshifts, many data to digest ,and hopefully answers to the main questions of our field!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7179" y="5994506"/>
            <a:ext cx="734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Thanks to M. </a:t>
            </a:r>
            <a:r>
              <a:rPr lang="en-GB" sz="1400" dirty="0" err="1" smtClean="0"/>
              <a:t>Kapishin</a:t>
            </a:r>
            <a:r>
              <a:rPr lang="en-GB" sz="1400" dirty="0" smtClean="0"/>
              <a:t>, T. </a:t>
            </a:r>
            <a:r>
              <a:rPr lang="en-GB" sz="1400" dirty="0" err="1" smtClean="0"/>
              <a:t>Sakaguchi</a:t>
            </a:r>
            <a:r>
              <a:rPr lang="en-GB" sz="1400" dirty="0" smtClean="0"/>
              <a:t>, N. Xu and T. </a:t>
            </a:r>
            <a:r>
              <a:rPr lang="en-GB" sz="1400" dirty="0" err="1" smtClean="0"/>
              <a:t>Galatyuk</a:t>
            </a:r>
            <a:r>
              <a:rPr lang="en-GB" sz="1400" dirty="0" smtClean="0"/>
              <a:t> for providing information and materials!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517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58418"/>
            <a:ext cx="8229600" cy="562074"/>
          </a:xfrm>
        </p:spPr>
        <p:txBody>
          <a:bodyPr/>
          <a:lstStyle/>
          <a:p>
            <a:r>
              <a:rPr lang="en-GB" sz="2400" dirty="0" smtClean="0"/>
              <a:t>Current research centres in high-density heavy-ion physics</a:t>
            </a:r>
            <a:endParaRPr lang="en-GB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22" y="1124139"/>
            <a:ext cx="4148777" cy="301201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85761" y="4142847"/>
            <a:ext cx="8731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These questions will be addressed by running experiments - but also by new, dedicated facilities and experiments.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Punch line is, coverage of the entire energy range - and statistics: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precision measurements;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ystematic measurements;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xtending the menu of currently addressable observables.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92429" y="969707"/>
            <a:ext cx="25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Compilation by T. </a:t>
            </a:r>
            <a:r>
              <a:rPr lang="en-GB" sz="1200" dirty="0" err="1" smtClean="0"/>
              <a:t>Galatyuk</a:t>
            </a:r>
            <a:r>
              <a:rPr lang="en-GB" sz="1200" dirty="0" smtClean="0"/>
              <a:t>, </a:t>
            </a:r>
            <a:r>
              <a:rPr lang="en-GB" sz="1200" dirty="0" smtClean="0"/>
              <a:t>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90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Ethics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9" y="2202755"/>
            <a:ext cx="1595173" cy="246850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9" y="2202755"/>
            <a:ext cx="1632011" cy="24685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73565" y="3094624"/>
            <a:ext cx="418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1"/>
                </a:solidFill>
              </a:rPr>
              <a:t>II. What shall we do?</a:t>
            </a:r>
            <a:endParaRPr lang="en-GB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58418"/>
            <a:ext cx="8229600" cy="562074"/>
          </a:xfrm>
        </p:spPr>
        <p:txBody>
          <a:bodyPr/>
          <a:lstStyle/>
          <a:p>
            <a:r>
              <a:rPr lang="en-GB" sz="2400" dirty="0" smtClean="0"/>
              <a:t>Future research centres in high-density heavy-ion physics</a:t>
            </a:r>
            <a:endParaRPr lang="en-GB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 b="25194"/>
          <a:stretch/>
        </p:blipFill>
        <p:spPr>
          <a:xfrm>
            <a:off x="558800" y="1537845"/>
            <a:ext cx="8128000" cy="405026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31318" y="3963086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4550800" y="3789048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4622800" y="3670960"/>
            <a:ext cx="108000" cy="10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593488" y="3430538"/>
            <a:ext cx="503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FAIR</a:t>
            </a:r>
            <a:endParaRPr lang="de-DE" sz="1400" dirty="0"/>
          </a:p>
        </p:txBody>
      </p:sp>
      <p:sp>
        <p:nvSpPr>
          <p:cNvPr id="24" name="Oval 23"/>
          <p:cNvSpPr/>
          <p:nvPr/>
        </p:nvSpPr>
        <p:spPr>
          <a:xfrm>
            <a:off x="4622800" y="36709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5172882" y="332253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6974032" y="434191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7512000" y="406394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5226882" y="3168649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NICA</a:t>
            </a:r>
            <a:endParaRPr lang="de-DE" sz="1400" dirty="0"/>
          </a:p>
        </p:txBody>
      </p:sp>
      <p:sp>
        <p:nvSpPr>
          <p:cNvPr id="28" name="Textfeld 27"/>
          <p:cNvSpPr txBox="1"/>
          <p:nvPr/>
        </p:nvSpPr>
        <p:spPr>
          <a:xfrm>
            <a:off x="6578817" y="406567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HIAF</a:t>
            </a:r>
            <a:endParaRPr lang="de-DE" sz="1400" dirty="0"/>
          </a:p>
        </p:txBody>
      </p:sp>
      <p:sp>
        <p:nvSpPr>
          <p:cNvPr id="29" name="Textfeld 28"/>
          <p:cNvSpPr txBox="1"/>
          <p:nvPr/>
        </p:nvSpPr>
        <p:spPr>
          <a:xfrm>
            <a:off x="7082032" y="3810171"/>
            <a:ext cx="885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J-PARC-HI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182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8" name="Textfeld 7"/>
          <p:cNvSpPr txBox="1"/>
          <p:nvPr/>
        </p:nvSpPr>
        <p:spPr>
          <a:xfrm>
            <a:off x="3348395" y="2486114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flipH="1">
            <a:off x="8244408" y="2486114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76056" y="3000720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072" y="5902045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Plasma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48929" y="3562976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Atomic 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11316" y="4671262"/>
            <a:ext cx="126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Biophysics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79625" y="5891173"/>
            <a:ext cx="202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Material research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01460" y="1550676"/>
            <a:ext cx="26597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0070C0"/>
                </a:solidFill>
              </a:rPr>
              <a:t>NICA</a:t>
            </a:r>
            <a:endParaRPr lang="de-DE" sz="96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89539" y="3487723"/>
            <a:ext cx="674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</a:rPr>
              <a:t>N</a:t>
            </a:r>
            <a:r>
              <a:rPr lang="en-GB" sz="2400" b="1" dirty="0" err="1" smtClean="0">
                <a:solidFill>
                  <a:schemeClr val="accent1"/>
                </a:solidFill>
              </a:rPr>
              <a:t>uclotron</a:t>
            </a:r>
            <a:r>
              <a:rPr lang="en-GB" sz="2400" b="1" dirty="0" smtClean="0">
                <a:solidFill>
                  <a:schemeClr val="accent1"/>
                </a:solidFill>
              </a:rPr>
              <a:t>-based </a:t>
            </a:r>
            <a:r>
              <a:rPr lang="en-GB" sz="2400" b="1" dirty="0" smtClean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chemeClr val="accent1"/>
                </a:solidFill>
              </a:rPr>
              <a:t>on </a:t>
            </a:r>
            <a:r>
              <a:rPr lang="en-GB" sz="2400" b="1" dirty="0" smtClean="0">
                <a:solidFill>
                  <a:srgbClr val="FF0000"/>
                </a:solidFill>
              </a:rPr>
              <a:t>C</a:t>
            </a:r>
            <a:r>
              <a:rPr lang="en-GB" sz="2400" b="1" dirty="0" smtClean="0">
                <a:solidFill>
                  <a:schemeClr val="accent1"/>
                </a:solidFill>
              </a:rPr>
              <a:t>ollider </a:t>
            </a:r>
            <a:r>
              <a:rPr lang="en-GB" sz="2400" b="1" dirty="0" smtClean="0">
                <a:solidFill>
                  <a:srgbClr val="0070C0"/>
                </a:solidFill>
              </a:rPr>
              <a:t>F</a:t>
            </a:r>
            <a:r>
              <a:rPr lang="en-GB" sz="2400" b="1" dirty="0" smtClean="0">
                <a:solidFill>
                  <a:srgbClr val="FF0000"/>
                </a:solidFill>
              </a:rPr>
              <a:t>a</a:t>
            </a:r>
            <a:r>
              <a:rPr lang="en-GB" sz="2400" b="1" dirty="0" smtClean="0">
                <a:solidFill>
                  <a:schemeClr val="accent1"/>
                </a:solidFill>
              </a:rPr>
              <a:t>cility, </a:t>
            </a:r>
            <a:r>
              <a:rPr lang="en-GB" sz="2400" b="1" dirty="0" err="1" smtClean="0">
                <a:solidFill>
                  <a:schemeClr val="accent1"/>
                </a:solidFill>
              </a:rPr>
              <a:t>Dubna</a:t>
            </a:r>
            <a:r>
              <a:rPr lang="en-GB" sz="2400" b="1" dirty="0" smtClean="0">
                <a:solidFill>
                  <a:schemeClr val="accent1"/>
                </a:solidFill>
              </a:rPr>
              <a:t>, Russia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0" y="1885909"/>
            <a:ext cx="5482926" cy="3575533"/>
          </a:xfrm>
          <a:prstGeom prst="rect">
            <a:avLst/>
          </a:prstGeom>
        </p:spPr>
      </p:pic>
      <p:pic>
        <p:nvPicPr>
          <p:cNvPr id="48" name="Bild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4" y="1524019"/>
            <a:ext cx="5956048" cy="39706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NICA -  acceleration scheme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CPOD, Corfu, 27 September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49" name="Textfeld 48"/>
          <p:cNvSpPr txBox="1"/>
          <p:nvPr/>
        </p:nvSpPr>
        <p:spPr>
          <a:xfrm>
            <a:off x="6012160" y="1551728"/>
            <a:ext cx="2880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New: LINAC, booster, collider (U = 500 m)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Slow extraction to fixed-target: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baseline="-25000" dirty="0" err="1" smtClean="0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en-GB" baseline="-25000" dirty="0" smtClean="0">
                <a:solidFill>
                  <a:schemeClr val="accent1">
                    <a:lumMod val="75000"/>
                  </a:schemeClr>
                </a:solidFill>
              </a:rPr>
              <a:t>, kin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= 1 - 4.5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GeV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/u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(Au)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Intensity 10</a:t>
            </a:r>
            <a:r>
              <a:rPr lang="en-GB" baseline="30000" dirty="0" smtClean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ions/spill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Collider: </a:t>
            </a:r>
          </a:p>
          <a:p>
            <a:pPr marL="495300" lvl="1" indent="-219075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up to 5.5 + 5.5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GeV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(Au + Au)</a:t>
            </a:r>
          </a:p>
          <a:p>
            <a:pPr marL="495300" lvl="1" indent="-219075">
              <a:buFont typeface="Arial" charset="0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luminosity 10</a:t>
            </a:r>
            <a:r>
              <a:rPr lang="en-GB" baseline="30000" dirty="0" smtClean="0">
                <a:solidFill>
                  <a:schemeClr val="accent1">
                    <a:lumMod val="75000"/>
                  </a:schemeClr>
                </a:solidFill>
              </a:rPr>
              <a:t>27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cm</a:t>
            </a:r>
            <a:r>
              <a:rPr lang="en-GB" baseline="30000" dirty="0" smtClean="0">
                <a:solidFill>
                  <a:schemeClr val="accent1">
                    <a:lumMod val="75000"/>
                  </a:schemeClr>
                </a:solidFill>
              </a:rPr>
              <a:t>-2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s</a:t>
            </a:r>
            <a:r>
              <a:rPr lang="en-GB" baseline="30000" dirty="0" smtClean="0">
                <a:solidFill>
                  <a:schemeClr val="accent1">
                    <a:lumMod val="75000"/>
                  </a:schemeClr>
                </a:solidFill>
              </a:rPr>
              <a:t>-1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at top energy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119603" y="5805264"/>
            <a:ext cx="1570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V. </a:t>
            </a:r>
            <a:r>
              <a:rPr lang="en-GB" sz="1200" dirty="0" err="1" smtClean="0"/>
              <a:t>Kekelidze</a:t>
            </a:r>
            <a:r>
              <a:rPr lang="en-GB" sz="1200" dirty="0" smtClean="0"/>
              <a:t>, QM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240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2291</Words>
  <Application>Microsoft Macintosh PowerPoint</Application>
  <PresentationFormat>Bildschirmpräsentation (4:3)</PresentationFormat>
  <Paragraphs>616</Paragraphs>
  <Slides>47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5" baseType="lpstr">
      <vt:lpstr>Calibri</vt:lpstr>
      <vt:lpstr>Gill Sans Light</vt:lpstr>
      <vt:lpstr>ＭＳ Ｐゴシック</vt:lpstr>
      <vt:lpstr>Tahoma</vt:lpstr>
      <vt:lpstr>Verdana</vt:lpstr>
      <vt:lpstr>Wingdings</vt:lpstr>
      <vt:lpstr>Arial</vt:lpstr>
      <vt:lpstr>Larissa-Design</vt:lpstr>
      <vt:lpstr>PowerPoint-Präsentation</vt:lpstr>
      <vt:lpstr>Metaphysics</vt:lpstr>
      <vt:lpstr>Current research centres in high-density heavy-ion physics</vt:lpstr>
      <vt:lpstr>Current research centres in high-density heavy-ion physics</vt:lpstr>
      <vt:lpstr>Current research centres in high-density heavy-ion physics</vt:lpstr>
      <vt:lpstr>Ethics</vt:lpstr>
      <vt:lpstr>Future research centres in high-density heavy-ion physics</vt:lpstr>
      <vt:lpstr> </vt:lpstr>
      <vt:lpstr>NICA -  acceleration scheme</vt:lpstr>
      <vt:lpstr>NICA</vt:lpstr>
      <vt:lpstr>BM@N</vt:lpstr>
      <vt:lpstr>The MPD experiment</vt:lpstr>
      <vt:lpstr>NICA: status</vt:lpstr>
      <vt:lpstr> </vt:lpstr>
      <vt:lpstr> </vt:lpstr>
      <vt:lpstr>GSI</vt:lpstr>
      <vt:lpstr>Location</vt:lpstr>
      <vt:lpstr>FAIR schematically</vt:lpstr>
      <vt:lpstr>FAIR: Research Programmes</vt:lpstr>
      <vt:lpstr>FAIR: Civil Construction</vt:lpstr>
      <vt:lpstr>FAIR: some facts</vt:lpstr>
      <vt:lpstr>The CBM experiment at FAIR</vt:lpstr>
      <vt:lpstr>FAIR Timeline</vt:lpstr>
      <vt:lpstr>Work in Progress</vt:lpstr>
      <vt:lpstr> </vt:lpstr>
      <vt:lpstr>HIAF</vt:lpstr>
      <vt:lpstr>HIAF</vt:lpstr>
      <vt:lpstr>HIAF</vt:lpstr>
      <vt:lpstr>The CEE experiment at HIAF</vt:lpstr>
      <vt:lpstr>HIAF in 2024</vt:lpstr>
      <vt:lpstr> </vt:lpstr>
      <vt:lpstr>J-PARC today</vt:lpstr>
      <vt:lpstr>J-PARC-HI</vt:lpstr>
      <vt:lpstr>Proposed experiments at J-PARC-HI</vt:lpstr>
      <vt:lpstr> </vt:lpstr>
      <vt:lpstr>Theology</vt:lpstr>
      <vt:lpstr>Collision energy</vt:lpstr>
      <vt:lpstr>Interaction rates</vt:lpstr>
      <vt:lpstr>Availability</vt:lpstr>
      <vt:lpstr>Mode: fixed-target vs. collider</vt:lpstr>
      <vt:lpstr>Coverage</vt:lpstr>
      <vt:lpstr>Performance: event centrality</vt:lpstr>
      <vt:lpstr>Performance: (anti-) hyperons</vt:lpstr>
      <vt:lpstr>Performance: (anti-) hyperons</vt:lpstr>
      <vt:lpstr>Performance: electron pairs</vt:lpstr>
      <vt:lpstr>Fluctuations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Heuser;J.Heuser@gsi.de</dc:creator>
  <cp:lastModifiedBy>Volker Friese</cp:lastModifiedBy>
  <cp:revision>1029</cp:revision>
  <dcterms:modified xsi:type="dcterms:W3CDTF">2018-10-10T10:12:56Z</dcterms:modified>
</cp:coreProperties>
</file>