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4" r:id="rId1"/>
  </p:sldMasterIdLst>
  <p:notesMasterIdLst>
    <p:notesMasterId r:id="rId21"/>
  </p:notesMasterIdLst>
  <p:sldIdLst>
    <p:sldId id="256" r:id="rId2"/>
    <p:sldId id="257" r:id="rId3"/>
    <p:sldId id="268" r:id="rId4"/>
    <p:sldId id="262" r:id="rId5"/>
    <p:sldId id="264" r:id="rId6"/>
    <p:sldId id="266" r:id="rId7"/>
    <p:sldId id="280" r:id="rId8"/>
    <p:sldId id="265" r:id="rId9"/>
    <p:sldId id="267" r:id="rId10"/>
    <p:sldId id="282" r:id="rId11"/>
    <p:sldId id="284" r:id="rId12"/>
    <p:sldId id="273" r:id="rId13"/>
    <p:sldId id="285" r:id="rId14"/>
    <p:sldId id="286" r:id="rId15"/>
    <p:sldId id="274" r:id="rId16"/>
    <p:sldId id="275" r:id="rId17"/>
    <p:sldId id="277" r:id="rId18"/>
    <p:sldId id="283" r:id="rId19"/>
    <p:sldId id="276" r:id="rId2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33EB88-0A34-4623-A0F5-9ACEA5B9414E}" type="datetimeFigureOut">
              <a:rPr lang="en-GB" smtClean="0"/>
              <a:t>18/09/2018</a:t>
            </a:fld>
            <a:endParaRPr lang="en-GB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F7E2D8-AEA8-4713-8AB5-E98004A0125F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0228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F7E2D8-AEA8-4713-8AB5-E98004A0125F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2823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F7E2D8-AEA8-4713-8AB5-E98004A0125F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9738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18/09/2018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TWEPP 2018 - frederic.morel@iphc.cnrs.fr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E06A6-F6BD-4218-8CC5-D94BE2778B4C}" type="slidenum">
              <a:rPr lang="en-GB" smtClean="0"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18/09/2018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TWEPP 2018 - frederic.morel@iphc.cnrs.fr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E06A6-F6BD-4218-8CC5-D94BE2778B4C}" type="slidenum">
              <a:rPr lang="en-GB" smtClean="0"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18/09/2018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TWEPP 2018 - frederic.morel@iphc.cnrs.fr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E06A6-F6BD-4218-8CC5-D94BE2778B4C}" type="slidenum">
              <a:rPr lang="en-GB" smtClean="0"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18/09/2018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TWEPP 2018 - frederic.morel@iphc.cnrs.fr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E06A6-F6BD-4218-8CC5-D94BE2778B4C}" type="slidenum">
              <a:rPr lang="en-GB" smtClean="0"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18/09/2018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TWEPP 2018 - frederic.morel@iphc.cnrs.fr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E06A6-F6BD-4218-8CC5-D94BE2778B4C}" type="slidenum">
              <a:rPr lang="en-GB" smtClean="0"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18/09/2018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TWEPP 2018 - frederic.morel@iphc.cnrs.fr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E06A6-F6BD-4218-8CC5-D94BE2778B4C}" type="slidenum">
              <a:rPr lang="en-GB" smtClean="0"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18/09/2018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TWEPP 2018 - frederic.morel@iphc.cnrs.fr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E06A6-F6BD-4218-8CC5-D94BE2778B4C}" type="slidenum">
              <a:rPr lang="en-GB" smtClean="0"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18/09/2018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TWEPP 2018 - frederic.morel@iphc.cnrs.fr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E06A6-F6BD-4218-8CC5-D94BE2778B4C}" type="slidenum">
              <a:rPr lang="en-GB" smtClean="0"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18/09/2018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TWEPP 2018 - frederic.morel@iphc.cnrs.fr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E06A6-F6BD-4218-8CC5-D94BE2778B4C}" type="slidenum">
              <a:rPr lang="en-GB" smtClean="0"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18/09/2018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TWEPP 2018 - frederic.morel@iphc.cnrs.fr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E06A6-F6BD-4218-8CC5-D94BE2778B4C}" type="slidenum">
              <a:rPr lang="en-GB" smtClean="0"/>
              <a:t>‹N°›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18/09/2018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FE06A6-F6BD-4218-8CC5-D94BE2778B4C}" type="slidenum">
              <a:rPr lang="en-GB" smtClean="0"/>
              <a:t>‹N°›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TWEPP 2018 - frederic.morel@iphc.cnrs.fr</a:t>
            </a:r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EFFE06A6-F6BD-4218-8CC5-D94BE2778B4C}" type="slidenum">
              <a:rPr lang="en-GB" smtClean="0"/>
              <a:t>‹N°›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GB" smtClean="0"/>
              <a:t>TWEPP 2018 - frederic.morel@iphc.cnrs.fr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r>
              <a:rPr lang="fr-FR" smtClean="0"/>
              <a:t>18/09/2018</a:t>
            </a:r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MIMOSIS, </a:t>
            </a:r>
            <a:endParaRPr lang="en-GB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2025352"/>
          </a:xfrm>
        </p:spPr>
        <p:txBody>
          <a:bodyPr>
            <a:normAutofit/>
          </a:bodyPr>
          <a:lstStyle/>
          <a:p>
            <a:r>
              <a:rPr lang="en-US" dirty="0"/>
              <a:t>the CMOS Pixel Sensor for the CBM Micro-Vertex </a:t>
            </a:r>
            <a:r>
              <a:rPr lang="en-US" dirty="0" smtClean="0"/>
              <a:t>Detector</a:t>
            </a:r>
          </a:p>
          <a:p>
            <a:endParaRPr lang="en-US" dirty="0"/>
          </a:p>
          <a:p>
            <a:r>
              <a:rPr lang="en-US" dirty="0" err="1" smtClean="0"/>
              <a:t>Frédéric</a:t>
            </a:r>
            <a:r>
              <a:rPr lang="en-US" dirty="0" smtClean="0"/>
              <a:t> Morel on behalf of the </a:t>
            </a:r>
            <a:endParaRPr lang="en-US" dirty="0" smtClean="0"/>
          </a:p>
          <a:p>
            <a:r>
              <a:rPr lang="en-US" dirty="0" err="1" smtClean="0"/>
              <a:t>mIcPHC</a:t>
            </a:r>
            <a:r>
              <a:rPr lang="en-US" dirty="0" smtClean="0"/>
              <a:t> </a:t>
            </a:r>
            <a:r>
              <a:rPr lang="en-US" dirty="0" smtClean="0"/>
              <a:t>team of </a:t>
            </a:r>
            <a:r>
              <a:rPr lang="en-US" dirty="0" smtClean="0"/>
              <a:t>IPHC and </a:t>
            </a:r>
          </a:p>
          <a:p>
            <a:r>
              <a:rPr lang="en-US" dirty="0" smtClean="0"/>
              <a:t>IKF team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530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3792213" y="3878592"/>
            <a:ext cx="3312368" cy="142261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GB" dirty="0" smtClean="0"/>
              <a:t>Super Region</a:t>
            </a:r>
            <a:endParaRPr lang="en-GB" dirty="0"/>
          </a:p>
        </p:txBody>
      </p:sp>
      <p:sp>
        <p:nvSpPr>
          <p:cNvPr id="72" name="Rectangle 71"/>
          <p:cNvSpPr/>
          <p:nvPr/>
        </p:nvSpPr>
        <p:spPr>
          <a:xfrm>
            <a:off x="251520" y="1340768"/>
            <a:ext cx="3312368" cy="396044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Rectangle 57"/>
          <p:cNvSpPr/>
          <p:nvPr/>
        </p:nvSpPr>
        <p:spPr>
          <a:xfrm>
            <a:off x="2095246" y="1412777"/>
            <a:ext cx="1383640" cy="309634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GB" dirty="0" smtClean="0"/>
              <a:t>Region</a:t>
            </a:r>
            <a:endParaRPr lang="en-GB" dirty="0"/>
          </a:p>
        </p:txBody>
      </p:sp>
      <p:cxnSp>
        <p:nvCxnSpPr>
          <p:cNvPr id="91" name="Connecteur droit avec flèche 90"/>
          <p:cNvCxnSpPr>
            <a:endCxn id="34" idx="0"/>
          </p:cNvCxnSpPr>
          <p:nvPr/>
        </p:nvCxnSpPr>
        <p:spPr>
          <a:xfrm>
            <a:off x="2787066" y="2780928"/>
            <a:ext cx="0" cy="1290749"/>
          </a:xfrm>
          <a:prstGeom prst="straightConnector1">
            <a:avLst/>
          </a:prstGeom>
          <a:ln w="28575">
            <a:solidFill>
              <a:srgbClr val="FF0000"/>
            </a:solidFill>
            <a:prstDash val="sysDot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Flèche vers le bas 76"/>
          <p:cNvSpPr/>
          <p:nvPr/>
        </p:nvSpPr>
        <p:spPr>
          <a:xfrm>
            <a:off x="3415892" y="6381328"/>
            <a:ext cx="518092" cy="360040"/>
          </a:xfrm>
          <a:prstGeom prst="downArrow">
            <a:avLst>
              <a:gd name="adj1" fmla="val 50000"/>
              <a:gd name="adj2" fmla="val 53498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Rectangle 70"/>
          <p:cNvSpPr/>
          <p:nvPr/>
        </p:nvSpPr>
        <p:spPr>
          <a:xfrm>
            <a:off x="323528" y="1412777"/>
            <a:ext cx="1383640" cy="309634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6" name="Connecteur droit avec flèche 85"/>
          <p:cNvCxnSpPr>
            <a:endCxn id="34" idx="0"/>
          </p:cNvCxnSpPr>
          <p:nvPr/>
        </p:nvCxnSpPr>
        <p:spPr>
          <a:xfrm flipH="1">
            <a:off x="2787066" y="3135574"/>
            <a:ext cx="1744" cy="936103"/>
          </a:xfrm>
          <a:prstGeom prst="straightConnector1">
            <a:avLst/>
          </a:prstGeom>
          <a:ln w="2857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MIMOSIS: Data Path</a:t>
            </a:r>
            <a:endParaRPr lang="en-GB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18/09/2018</a:t>
            </a:r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TWEPP 2018 - frederic.morel@iphc.cnrs.fr</a:t>
            </a: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E06A6-F6BD-4218-8CC5-D94BE2778B4C}" type="slidenum">
              <a:rPr lang="en-GB" smtClean="0"/>
              <a:t>10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395536" y="2216332"/>
            <a:ext cx="360000" cy="85802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dirty="0" smtClean="0"/>
              <a:t>Pixel PE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1640148" y="3405894"/>
            <a:ext cx="5246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•••</a:t>
            </a:r>
            <a:endParaRPr lang="en-GB" sz="1600" dirty="0"/>
          </a:p>
        </p:txBody>
      </p:sp>
      <p:sp>
        <p:nvSpPr>
          <p:cNvPr id="16" name="ZoneTexte 15"/>
          <p:cNvSpPr txBox="1"/>
          <p:nvPr/>
        </p:nvSpPr>
        <p:spPr>
          <a:xfrm>
            <a:off x="817306" y="2268931"/>
            <a:ext cx="40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x8</a:t>
            </a:r>
            <a:endParaRPr lang="en-GB" dirty="0"/>
          </a:p>
        </p:txBody>
      </p:sp>
      <p:sp>
        <p:nvSpPr>
          <p:cNvPr id="22" name="Rectangle 21"/>
          <p:cNvSpPr/>
          <p:nvPr/>
        </p:nvSpPr>
        <p:spPr>
          <a:xfrm>
            <a:off x="395536" y="4071678"/>
            <a:ext cx="1244612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GB" dirty="0" smtClean="0"/>
              <a:t>Region U. </a:t>
            </a:r>
          </a:p>
        </p:txBody>
      </p:sp>
      <p:sp>
        <p:nvSpPr>
          <p:cNvPr id="29" name="Rectangle 28"/>
          <p:cNvSpPr/>
          <p:nvPr/>
        </p:nvSpPr>
        <p:spPr>
          <a:xfrm>
            <a:off x="402514" y="4797152"/>
            <a:ext cx="300685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GB" dirty="0" smtClean="0"/>
              <a:t>Super Region Unit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280148" y="2216332"/>
            <a:ext cx="360000" cy="85802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dirty="0" smtClean="0"/>
              <a:t>Pixel PE</a:t>
            </a:r>
          </a:p>
        </p:txBody>
      </p:sp>
      <p:sp>
        <p:nvSpPr>
          <p:cNvPr id="32" name="ZoneTexte 31"/>
          <p:cNvSpPr txBox="1"/>
          <p:nvPr/>
        </p:nvSpPr>
        <p:spPr>
          <a:xfrm>
            <a:off x="1640148" y="4082420"/>
            <a:ext cx="5246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•••</a:t>
            </a:r>
            <a:endParaRPr lang="en-GB" sz="1600" dirty="0"/>
          </a:p>
        </p:txBody>
      </p:sp>
      <p:sp>
        <p:nvSpPr>
          <p:cNvPr id="34" name="Rectangle 33"/>
          <p:cNvSpPr/>
          <p:nvPr/>
        </p:nvSpPr>
        <p:spPr>
          <a:xfrm>
            <a:off x="2164760" y="4071677"/>
            <a:ext cx="1244612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GB" dirty="0" smtClean="0"/>
              <a:t>Region U. </a:t>
            </a:r>
          </a:p>
        </p:txBody>
      </p:sp>
      <p:sp>
        <p:nvSpPr>
          <p:cNvPr id="36" name="ZoneTexte 35"/>
          <p:cNvSpPr txBox="1"/>
          <p:nvPr/>
        </p:nvSpPr>
        <p:spPr>
          <a:xfrm>
            <a:off x="755536" y="2476066"/>
            <a:ext cx="5246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•••</a:t>
            </a:r>
            <a:endParaRPr lang="en-GB" sz="1600" dirty="0"/>
          </a:p>
        </p:txBody>
      </p:sp>
      <p:sp>
        <p:nvSpPr>
          <p:cNvPr id="37" name="ZoneTexte 36"/>
          <p:cNvSpPr txBox="1"/>
          <p:nvPr/>
        </p:nvSpPr>
        <p:spPr>
          <a:xfrm>
            <a:off x="3409372" y="4807895"/>
            <a:ext cx="5246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•••</a:t>
            </a:r>
            <a:endParaRPr lang="en-GB" sz="1600" dirty="0"/>
          </a:p>
        </p:txBody>
      </p:sp>
      <p:sp>
        <p:nvSpPr>
          <p:cNvPr id="38" name="Rectangle 37"/>
          <p:cNvSpPr/>
          <p:nvPr/>
        </p:nvSpPr>
        <p:spPr>
          <a:xfrm>
            <a:off x="3933984" y="4797152"/>
            <a:ext cx="300685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GB" dirty="0" smtClean="0"/>
              <a:t>Super Region Unit </a:t>
            </a:r>
          </a:p>
        </p:txBody>
      </p:sp>
      <p:sp>
        <p:nvSpPr>
          <p:cNvPr id="39" name="ZoneTexte 38"/>
          <p:cNvSpPr txBox="1"/>
          <p:nvPr/>
        </p:nvSpPr>
        <p:spPr>
          <a:xfrm>
            <a:off x="3415892" y="4630998"/>
            <a:ext cx="5180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x16</a:t>
            </a:r>
            <a:endParaRPr lang="en-GB" dirty="0"/>
          </a:p>
        </p:txBody>
      </p:sp>
      <p:sp>
        <p:nvSpPr>
          <p:cNvPr id="35" name="ZoneTexte 34"/>
          <p:cNvSpPr txBox="1"/>
          <p:nvPr/>
        </p:nvSpPr>
        <p:spPr>
          <a:xfrm>
            <a:off x="1707168" y="3693925"/>
            <a:ext cx="40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x4</a:t>
            </a:r>
            <a:endParaRPr lang="en-GB" dirty="0"/>
          </a:p>
        </p:txBody>
      </p:sp>
      <p:cxnSp>
        <p:nvCxnSpPr>
          <p:cNvPr id="49" name="Connecteur en angle 48"/>
          <p:cNvCxnSpPr>
            <a:stCxn id="7" idx="2"/>
            <a:endCxn id="21" idx="0"/>
          </p:cNvCxnSpPr>
          <p:nvPr/>
        </p:nvCxnSpPr>
        <p:spPr>
          <a:xfrm rot="16200000" flipH="1">
            <a:off x="630920" y="3018970"/>
            <a:ext cx="331539" cy="442306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395536" y="3405893"/>
            <a:ext cx="1244612" cy="360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GB" dirty="0" smtClean="0"/>
              <a:t>Region PE</a:t>
            </a:r>
          </a:p>
        </p:txBody>
      </p:sp>
      <p:cxnSp>
        <p:nvCxnSpPr>
          <p:cNvPr id="51" name="Connecteur en angle 50"/>
          <p:cNvCxnSpPr>
            <a:stCxn id="22" idx="2"/>
            <a:endCxn id="29" idx="0"/>
          </p:cNvCxnSpPr>
          <p:nvPr/>
        </p:nvCxnSpPr>
        <p:spPr>
          <a:xfrm rot="16200000" flipH="1">
            <a:off x="1279175" y="4170384"/>
            <a:ext cx="365434" cy="888101"/>
          </a:xfrm>
          <a:prstGeom prst="bentConnector3">
            <a:avLst>
              <a:gd name="adj1" fmla="val 35106"/>
            </a:avLst>
          </a:prstGeom>
          <a:ln w="28575">
            <a:solidFill>
              <a:srgbClr val="7030A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61"/>
          <p:cNvSpPr/>
          <p:nvPr/>
        </p:nvSpPr>
        <p:spPr>
          <a:xfrm>
            <a:off x="2168249" y="6093296"/>
            <a:ext cx="300685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GB" dirty="0" smtClean="0"/>
              <a:t>Elastic Buffer</a:t>
            </a:r>
          </a:p>
        </p:txBody>
      </p:sp>
      <p:cxnSp>
        <p:nvCxnSpPr>
          <p:cNvPr id="65" name="Connecteur en angle 64"/>
          <p:cNvCxnSpPr>
            <a:stCxn id="29" idx="2"/>
            <a:endCxn id="62" idx="0"/>
          </p:cNvCxnSpPr>
          <p:nvPr/>
        </p:nvCxnSpPr>
        <p:spPr>
          <a:xfrm rot="16200000" flipH="1">
            <a:off x="2320758" y="4742376"/>
            <a:ext cx="936104" cy="1765735"/>
          </a:xfrm>
          <a:prstGeom prst="bentConnector3">
            <a:avLst>
              <a:gd name="adj1" fmla="val 11625"/>
            </a:avLst>
          </a:prstGeom>
          <a:ln w="28575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74"/>
          <p:cNvSpPr/>
          <p:nvPr/>
        </p:nvSpPr>
        <p:spPr>
          <a:xfrm>
            <a:off x="2164760" y="3405893"/>
            <a:ext cx="1244612" cy="33855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GB" dirty="0" smtClean="0"/>
              <a:t>Region PE</a:t>
            </a:r>
          </a:p>
        </p:txBody>
      </p:sp>
      <p:sp>
        <p:nvSpPr>
          <p:cNvPr id="78" name="ZoneTexte 77"/>
          <p:cNvSpPr txBox="1"/>
          <p:nvPr/>
        </p:nvSpPr>
        <p:spPr>
          <a:xfrm>
            <a:off x="4020538" y="6381328"/>
            <a:ext cx="2855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1,2,4,8 outputs @ 320 Mbp</a:t>
            </a:r>
            <a:r>
              <a:rPr lang="en-GB" dirty="0"/>
              <a:t>s</a:t>
            </a:r>
          </a:p>
        </p:txBody>
      </p:sp>
      <p:cxnSp>
        <p:nvCxnSpPr>
          <p:cNvPr id="103" name="Connecteur droit avec flèche 102"/>
          <p:cNvCxnSpPr>
            <a:endCxn id="38" idx="0"/>
          </p:cNvCxnSpPr>
          <p:nvPr/>
        </p:nvCxnSpPr>
        <p:spPr>
          <a:xfrm>
            <a:off x="5437413" y="4365103"/>
            <a:ext cx="0" cy="432049"/>
          </a:xfrm>
          <a:prstGeom prst="straightConnector1">
            <a:avLst/>
          </a:prstGeom>
          <a:ln w="28575">
            <a:solidFill>
              <a:srgbClr val="7030A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Connecteur droit avec flèche 107"/>
          <p:cNvCxnSpPr>
            <a:endCxn id="38" idx="0"/>
          </p:cNvCxnSpPr>
          <p:nvPr/>
        </p:nvCxnSpPr>
        <p:spPr>
          <a:xfrm>
            <a:off x="5437413" y="4113075"/>
            <a:ext cx="0" cy="684077"/>
          </a:xfrm>
          <a:prstGeom prst="straightConnector1">
            <a:avLst/>
          </a:prstGeom>
          <a:ln w="28575">
            <a:solidFill>
              <a:srgbClr val="7030A0"/>
            </a:solidFill>
            <a:prstDash val="sysDot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ZoneTexte 111"/>
          <p:cNvSpPr txBox="1"/>
          <p:nvPr/>
        </p:nvSpPr>
        <p:spPr>
          <a:xfrm>
            <a:off x="3792212" y="1385601"/>
            <a:ext cx="45962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Dual Port Memories for each block are (except elastic buffer):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filled in series with data from bin time 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emptied in parallel, the data from bin time N-1</a:t>
            </a:r>
          </a:p>
          <a:p>
            <a:endParaRPr lang="en-GB" sz="1600" dirty="0" smtClean="0"/>
          </a:p>
          <a:p>
            <a:r>
              <a:rPr lang="en-GB" sz="1600" dirty="0" smtClean="0">
                <a:solidFill>
                  <a:srgbClr val="FF0000"/>
                </a:solidFill>
              </a:rPr>
              <a:t>8064 Pixels </a:t>
            </a:r>
            <a:r>
              <a:rPr lang="en-GB" sz="16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 1 </a:t>
            </a:r>
            <a:r>
              <a:rPr lang="en-GB" sz="1600" dirty="0" smtClean="0">
                <a:solidFill>
                  <a:srgbClr val="FF0000"/>
                </a:solidFill>
              </a:rPr>
              <a:t>Region through 2 Priority Encoder </a:t>
            </a:r>
          </a:p>
          <a:p>
            <a:r>
              <a:rPr lang="en-GB" sz="1600" dirty="0" smtClean="0">
                <a:solidFill>
                  <a:srgbClr val="7030A0"/>
                </a:solidFill>
              </a:rPr>
              <a:t>4 </a:t>
            </a:r>
            <a:r>
              <a:rPr lang="en-GB" sz="1600" dirty="0">
                <a:solidFill>
                  <a:srgbClr val="7030A0"/>
                </a:solidFill>
              </a:rPr>
              <a:t>Regions </a:t>
            </a:r>
            <a:r>
              <a:rPr lang="en-GB" sz="1600" dirty="0">
                <a:solidFill>
                  <a:srgbClr val="7030A0"/>
                </a:solidFill>
                <a:sym typeface="Wingdings" panose="05000000000000000000" pitchFamily="2" charset="2"/>
              </a:rPr>
              <a:t> 1 </a:t>
            </a:r>
            <a:r>
              <a:rPr lang="en-GB" sz="1600" dirty="0">
                <a:solidFill>
                  <a:srgbClr val="7030A0"/>
                </a:solidFill>
              </a:rPr>
              <a:t>Super </a:t>
            </a:r>
            <a:r>
              <a:rPr lang="en-GB" sz="1600" dirty="0" smtClean="0">
                <a:solidFill>
                  <a:srgbClr val="7030A0"/>
                </a:solidFill>
              </a:rPr>
              <a:t>Region</a:t>
            </a:r>
            <a:r>
              <a:rPr lang="en-GB" sz="1600" dirty="0">
                <a:solidFill>
                  <a:srgbClr val="7030A0"/>
                </a:solidFill>
              </a:rPr>
              <a:t> </a:t>
            </a:r>
            <a:r>
              <a:rPr lang="en-GB" sz="1600" dirty="0" smtClean="0">
                <a:solidFill>
                  <a:srgbClr val="7030A0"/>
                </a:solidFill>
              </a:rPr>
              <a:t>through a common bus</a:t>
            </a:r>
            <a:endParaRPr lang="en-GB" sz="1600" dirty="0">
              <a:solidFill>
                <a:srgbClr val="7030A0"/>
              </a:solidFill>
            </a:endParaRPr>
          </a:p>
          <a:p>
            <a:r>
              <a:rPr lang="en-GB" sz="1600" dirty="0">
                <a:solidFill>
                  <a:srgbClr val="00B050"/>
                </a:solidFill>
              </a:rPr>
              <a:t>16 Super Regions </a:t>
            </a:r>
            <a:r>
              <a:rPr lang="en-GB" sz="1600" dirty="0">
                <a:solidFill>
                  <a:srgbClr val="00B050"/>
                </a:solidFill>
                <a:sym typeface="Wingdings" panose="05000000000000000000" pitchFamily="2" charset="2"/>
              </a:rPr>
              <a:t> 1 </a:t>
            </a:r>
            <a:r>
              <a:rPr lang="en-GB" sz="1600" dirty="0">
                <a:solidFill>
                  <a:srgbClr val="00B050"/>
                </a:solidFill>
              </a:rPr>
              <a:t>Elastic </a:t>
            </a:r>
            <a:r>
              <a:rPr lang="en-GB" sz="1600" dirty="0" smtClean="0">
                <a:solidFill>
                  <a:srgbClr val="00B050"/>
                </a:solidFill>
              </a:rPr>
              <a:t>buffer</a:t>
            </a:r>
            <a:r>
              <a:rPr lang="en-GB" sz="1600" dirty="0">
                <a:solidFill>
                  <a:srgbClr val="00B050"/>
                </a:solidFill>
              </a:rPr>
              <a:t> </a:t>
            </a:r>
            <a:r>
              <a:rPr lang="en-GB" sz="1600" dirty="0" smtClean="0">
                <a:solidFill>
                  <a:srgbClr val="00B050"/>
                </a:solidFill>
              </a:rPr>
              <a:t>through a multiplexer</a:t>
            </a:r>
            <a:endParaRPr lang="en-GB" sz="1600" dirty="0">
              <a:solidFill>
                <a:srgbClr val="00B050"/>
              </a:solidFill>
            </a:endParaRPr>
          </a:p>
        </p:txBody>
      </p:sp>
      <p:sp>
        <p:nvSpPr>
          <p:cNvPr id="45" name="ZoneTexte 44"/>
          <p:cNvSpPr txBox="1"/>
          <p:nvPr/>
        </p:nvSpPr>
        <p:spPr>
          <a:xfrm>
            <a:off x="803889" y="1552336"/>
            <a:ext cx="752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x1008</a:t>
            </a:r>
            <a:endParaRPr lang="en-GB" dirty="0"/>
          </a:p>
        </p:txBody>
      </p:sp>
      <p:sp>
        <p:nvSpPr>
          <p:cNvPr id="52" name="Rectangle 51"/>
          <p:cNvSpPr/>
          <p:nvPr/>
        </p:nvSpPr>
        <p:spPr>
          <a:xfrm>
            <a:off x="395536" y="1488011"/>
            <a:ext cx="360000" cy="4979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dirty="0" err="1" smtClean="0"/>
              <a:t>Pix</a:t>
            </a:r>
            <a:r>
              <a:rPr lang="en-GB" dirty="0" smtClean="0"/>
              <a:t>.</a:t>
            </a:r>
          </a:p>
        </p:txBody>
      </p:sp>
      <p:cxnSp>
        <p:nvCxnSpPr>
          <p:cNvPr id="23" name="Connecteur droit 22"/>
          <p:cNvCxnSpPr>
            <a:stCxn id="52" idx="2"/>
            <a:endCxn id="7" idx="0"/>
          </p:cNvCxnSpPr>
          <p:nvPr/>
        </p:nvCxnSpPr>
        <p:spPr>
          <a:xfrm>
            <a:off x="575536" y="1985992"/>
            <a:ext cx="0" cy="2303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54"/>
          <p:cNvCxnSpPr>
            <a:stCxn id="21" idx="2"/>
            <a:endCxn id="22" idx="0"/>
          </p:cNvCxnSpPr>
          <p:nvPr/>
        </p:nvCxnSpPr>
        <p:spPr>
          <a:xfrm>
            <a:off x="1017842" y="3765893"/>
            <a:ext cx="0" cy="305785"/>
          </a:xfrm>
          <a:prstGeom prst="line">
            <a:avLst/>
          </a:prstGeom>
          <a:ln w="2857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ctangle 78"/>
          <p:cNvSpPr/>
          <p:nvPr/>
        </p:nvSpPr>
        <p:spPr>
          <a:xfrm>
            <a:off x="410650" y="5395887"/>
            <a:ext cx="6530192" cy="360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GB" dirty="0" smtClean="0"/>
              <a:t>Mux</a:t>
            </a:r>
          </a:p>
        </p:txBody>
      </p:sp>
      <p:sp>
        <p:nvSpPr>
          <p:cNvPr id="98" name="Rectangle 97"/>
          <p:cNvSpPr/>
          <p:nvPr/>
        </p:nvSpPr>
        <p:spPr>
          <a:xfrm>
            <a:off x="6265194" y="687716"/>
            <a:ext cx="1367468" cy="454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GB" sz="1400" dirty="0" smtClean="0"/>
              <a:t>Block with Dual Port Mem</a:t>
            </a:r>
          </a:p>
        </p:txBody>
      </p:sp>
      <p:sp>
        <p:nvSpPr>
          <p:cNvPr id="99" name="Rectangle 98"/>
          <p:cNvSpPr/>
          <p:nvPr/>
        </p:nvSpPr>
        <p:spPr>
          <a:xfrm>
            <a:off x="6257108" y="172668"/>
            <a:ext cx="1367468" cy="4540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GB" sz="1400" dirty="0" smtClean="0"/>
              <a:t>Glue Logic Block</a:t>
            </a:r>
          </a:p>
        </p:txBody>
      </p:sp>
    </p:spTree>
    <p:extLst>
      <p:ext uri="{BB962C8B-B14F-4D97-AF65-F5344CB8AC3E}">
        <p14:creationId xmlns:p14="http://schemas.microsoft.com/office/powerpoint/2010/main" val="3817155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MIMOSIS: Elastic buffer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2116832"/>
          </a:xfrm>
        </p:spPr>
        <p:txBody>
          <a:bodyPr/>
          <a:lstStyle/>
          <a:p>
            <a:r>
              <a:rPr lang="en-GB" dirty="0" smtClean="0"/>
              <a:t>Write speed is 4 times higher than read speed</a:t>
            </a:r>
          </a:p>
          <a:p>
            <a:r>
              <a:rPr lang="en-GB" dirty="0" smtClean="0"/>
              <a:t>Use time structure of beam fluctuations to average data frames</a:t>
            </a:r>
          </a:p>
          <a:p>
            <a:r>
              <a:rPr lang="en-GB" dirty="0" smtClean="0"/>
              <a:t>The buffer can store up to 9 maximal frames </a:t>
            </a:r>
            <a:endParaRPr lang="en-GB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18/09/2018</a:t>
            </a:r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TWEPP 2018 - frederic.morel@iphc.cnrs.fr</a:t>
            </a:r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E06A6-F6BD-4218-8CC5-D94BE2778B4C}" type="slidenum">
              <a:rPr lang="en-GB" smtClean="0"/>
              <a:t>11</a:t>
            </a:fld>
            <a:endParaRPr lang="en-GB"/>
          </a:p>
        </p:txBody>
      </p:sp>
      <p:grpSp>
        <p:nvGrpSpPr>
          <p:cNvPr id="46" name="Groupe 45"/>
          <p:cNvGrpSpPr/>
          <p:nvPr/>
        </p:nvGrpSpPr>
        <p:grpSpPr>
          <a:xfrm>
            <a:off x="496595" y="5301208"/>
            <a:ext cx="2242296" cy="734042"/>
            <a:chOff x="496595" y="4725144"/>
            <a:chExt cx="2242296" cy="734042"/>
          </a:xfrm>
        </p:grpSpPr>
        <p:sp>
          <p:nvSpPr>
            <p:cNvPr id="15" name="Rectangle 14"/>
            <p:cNvSpPr/>
            <p:nvPr/>
          </p:nvSpPr>
          <p:spPr>
            <a:xfrm>
              <a:off x="496595" y="4725144"/>
              <a:ext cx="1008112" cy="2880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HEADER</a:t>
              </a:r>
              <a:endParaRPr lang="en-GB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730779" y="5171154"/>
              <a:ext cx="1008112" cy="288032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DATA</a:t>
              </a:r>
              <a:endParaRPr lang="en-GB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96595" y="5157192"/>
              <a:ext cx="1008112" cy="288032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TRAILER</a:t>
              </a:r>
              <a:endParaRPr lang="en-GB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730891" y="4725144"/>
              <a:ext cx="1008000" cy="288032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IDLE</a:t>
              </a:r>
              <a:endParaRPr lang="en-GB" dirty="0"/>
            </a:p>
          </p:txBody>
        </p:sp>
      </p:grpSp>
      <p:grpSp>
        <p:nvGrpSpPr>
          <p:cNvPr id="58" name="Groupe 57"/>
          <p:cNvGrpSpPr/>
          <p:nvPr/>
        </p:nvGrpSpPr>
        <p:grpSpPr>
          <a:xfrm>
            <a:off x="496595" y="3650492"/>
            <a:ext cx="7567328" cy="1074652"/>
            <a:chOff x="496595" y="3429000"/>
            <a:chExt cx="7567328" cy="1074652"/>
          </a:xfrm>
        </p:grpSpPr>
        <p:sp>
          <p:nvSpPr>
            <p:cNvPr id="55" name="Rectangle 54"/>
            <p:cNvSpPr/>
            <p:nvPr/>
          </p:nvSpPr>
          <p:spPr>
            <a:xfrm>
              <a:off x="6299882" y="4215620"/>
              <a:ext cx="1756917" cy="288032"/>
            </a:xfrm>
            <a:prstGeom prst="rect">
              <a:avLst/>
            </a:prstGeom>
            <a:noFill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chemeClr val="tx1"/>
                  </a:solidFill>
                </a:rPr>
                <a:t>Data Frame N-1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3016595" y="4215620"/>
              <a:ext cx="3276000" cy="288032"/>
            </a:xfrm>
            <a:prstGeom prst="rect">
              <a:avLst/>
            </a:prstGeom>
            <a:noFill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chemeClr val="tx1"/>
                  </a:solidFill>
                </a:rPr>
                <a:t>Data Frame N-2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496595" y="4215620"/>
              <a:ext cx="2520000" cy="288032"/>
            </a:xfrm>
            <a:prstGeom prst="rect">
              <a:avLst/>
            </a:prstGeom>
            <a:noFill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chemeClr val="tx1"/>
                  </a:solidFill>
                </a:rPr>
                <a:t>Data Frame N-3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496595" y="3822310"/>
              <a:ext cx="360040" cy="2880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856635" y="3822310"/>
              <a:ext cx="576000" cy="288032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432635" y="3822310"/>
              <a:ext cx="360000" cy="288032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792635" y="3822310"/>
              <a:ext cx="1223960" cy="288032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536595" y="3429000"/>
              <a:ext cx="2520000" cy="288032"/>
            </a:xfrm>
            <a:prstGeom prst="rect">
              <a:avLst/>
            </a:prstGeom>
            <a:noFill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chemeClr val="tx1"/>
                  </a:solidFill>
                </a:rPr>
                <a:t>Time bin N+2 </a:t>
              </a:r>
              <a:r>
                <a:rPr lang="en-GB" dirty="0">
                  <a:solidFill>
                    <a:schemeClr val="tx1"/>
                  </a:solidFill>
                </a:rPr>
                <a:t>= 5µs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3016595" y="3429000"/>
              <a:ext cx="2520000" cy="288032"/>
            </a:xfrm>
            <a:prstGeom prst="rect">
              <a:avLst/>
            </a:prstGeom>
            <a:noFill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chemeClr val="tx1"/>
                  </a:solidFill>
                </a:rPr>
                <a:t>Time bin N+1 </a:t>
              </a:r>
              <a:r>
                <a:rPr lang="en-GB" dirty="0">
                  <a:solidFill>
                    <a:schemeClr val="tx1"/>
                  </a:solidFill>
                </a:rPr>
                <a:t>= 5µs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96595" y="3429000"/>
              <a:ext cx="2520000" cy="288032"/>
            </a:xfrm>
            <a:prstGeom prst="rect">
              <a:avLst/>
            </a:prstGeom>
            <a:noFill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chemeClr val="tx1"/>
                  </a:solidFill>
                </a:rPr>
                <a:t>Time bin N = 5µs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016595" y="3822310"/>
              <a:ext cx="360040" cy="2880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376635" y="3822310"/>
              <a:ext cx="2916000" cy="288032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299883" y="3822310"/>
              <a:ext cx="360000" cy="288032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379923" y="3822310"/>
              <a:ext cx="684000" cy="288032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659883" y="3822310"/>
              <a:ext cx="360040" cy="2880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019923" y="3822310"/>
              <a:ext cx="360000" cy="288032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30" name="Connecteur droit 29"/>
            <p:cNvCxnSpPr/>
            <p:nvPr/>
          </p:nvCxnSpPr>
          <p:spPr>
            <a:xfrm>
              <a:off x="3016595" y="3429000"/>
              <a:ext cx="0" cy="68134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cteur droit 36"/>
            <p:cNvCxnSpPr/>
            <p:nvPr/>
          </p:nvCxnSpPr>
          <p:spPr>
            <a:xfrm>
              <a:off x="496595" y="3429000"/>
              <a:ext cx="0" cy="68134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cteur droit 42"/>
            <p:cNvCxnSpPr/>
            <p:nvPr/>
          </p:nvCxnSpPr>
          <p:spPr>
            <a:xfrm>
              <a:off x="5536595" y="3429000"/>
              <a:ext cx="0" cy="68134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cteur droit 43"/>
            <p:cNvCxnSpPr/>
            <p:nvPr/>
          </p:nvCxnSpPr>
          <p:spPr>
            <a:xfrm>
              <a:off x="8056595" y="3429000"/>
              <a:ext cx="0" cy="68134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necteur droit 50"/>
            <p:cNvCxnSpPr/>
            <p:nvPr/>
          </p:nvCxnSpPr>
          <p:spPr>
            <a:xfrm>
              <a:off x="496595" y="3822310"/>
              <a:ext cx="0" cy="681342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necteur droit 51"/>
            <p:cNvCxnSpPr/>
            <p:nvPr/>
          </p:nvCxnSpPr>
          <p:spPr>
            <a:xfrm>
              <a:off x="3016595" y="3822310"/>
              <a:ext cx="0" cy="681342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necteur droit 52"/>
            <p:cNvCxnSpPr/>
            <p:nvPr/>
          </p:nvCxnSpPr>
          <p:spPr>
            <a:xfrm>
              <a:off x="6299883" y="3812113"/>
              <a:ext cx="0" cy="681342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cteur droit 53"/>
            <p:cNvCxnSpPr/>
            <p:nvPr/>
          </p:nvCxnSpPr>
          <p:spPr>
            <a:xfrm>
              <a:off x="8056800" y="3812113"/>
              <a:ext cx="0" cy="681342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3142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MIMOSIS: bandwidth</a:t>
            </a:r>
            <a:endParaRPr lang="en-GB" dirty="0"/>
          </a:p>
        </p:txBody>
      </p:sp>
      <p:graphicFrame>
        <p:nvGraphicFramePr>
          <p:cNvPr id="7" name="Espace réservé du conten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8736427"/>
              </p:ext>
            </p:extLst>
          </p:nvPr>
        </p:nvGraphicFramePr>
        <p:xfrm>
          <a:off x="179512" y="1600200"/>
          <a:ext cx="5987008" cy="204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8576"/>
                <a:gridCol w="1008112"/>
                <a:gridCol w="1825572"/>
                <a:gridCol w="1054748"/>
              </a:tblGrid>
              <a:tr h="436221">
                <a:tc>
                  <a:txBody>
                    <a:bodyPr/>
                    <a:lstStyle/>
                    <a:p>
                      <a:r>
                        <a:rPr lang="en-GB" dirty="0" smtClean="0"/>
                        <a:t>Component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Average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Maximum</a:t>
                      </a:r>
                    </a:p>
                    <a:p>
                      <a:r>
                        <a:rPr lang="en-GB" sz="1400" dirty="0" smtClean="0"/>
                        <a:t>(3x average +2 sigma)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Available</a:t>
                      </a:r>
                      <a:endParaRPr lang="en-GB" dirty="0"/>
                    </a:p>
                  </a:txBody>
                  <a:tcPr/>
                </a:tc>
              </a:tr>
              <a:tr h="204129">
                <a:tc>
                  <a:txBody>
                    <a:bodyPr/>
                    <a:lstStyle/>
                    <a:p>
                      <a:r>
                        <a:rPr lang="en-GB" dirty="0" smtClean="0"/>
                        <a:t>Region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10/14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55/70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100</a:t>
                      </a:r>
                      <a:endParaRPr lang="en-GB" dirty="0"/>
                    </a:p>
                  </a:txBody>
                  <a:tcPr/>
                </a:tc>
              </a:tr>
              <a:tr h="204129">
                <a:tc>
                  <a:txBody>
                    <a:bodyPr/>
                    <a:lstStyle/>
                    <a:p>
                      <a:r>
                        <a:rPr lang="en-GB" dirty="0" smtClean="0"/>
                        <a:t>Super region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37/55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135/230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400</a:t>
                      </a:r>
                      <a:endParaRPr lang="en-GB" dirty="0"/>
                    </a:p>
                  </a:txBody>
                  <a:tcPr/>
                </a:tc>
              </a:tr>
              <a:tr h="204129">
                <a:tc>
                  <a:txBody>
                    <a:bodyPr/>
                    <a:lstStyle/>
                    <a:p>
                      <a:r>
                        <a:rPr lang="en-GB" dirty="0" smtClean="0"/>
                        <a:t>Elastic-Buffer</a:t>
                      </a:r>
                      <a:r>
                        <a:rPr lang="en-GB" baseline="0" dirty="0" smtClean="0"/>
                        <a:t> input</a:t>
                      </a:r>
                      <a:endParaRPr lang="en-GB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GB" dirty="0" smtClean="0"/>
                        <a:t>345/600</a:t>
                      </a:r>
                      <a:endParaRPr lang="en-GB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r>
                        <a:rPr lang="en-GB" dirty="0" smtClean="0"/>
                        <a:t>1120/1790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3200</a:t>
                      </a:r>
                      <a:endParaRPr lang="en-GB" dirty="0"/>
                    </a:p>
                  </a:txBody>
                  <a:tcPr/>
                </a:tc>
              </a:tr>
              <a:tr h="204129">
                <a:tc>
                  <a:txBody>
                    <a:bodyPr/>
                    <a:lstStyle/>
                    <a:p>
                      <a:r>
                        <a:rPr lang="en-GB" dirty="0" smtClean="0"/>
                        <a:t>Elastic Buffer output</a:t>
                      </a:r>
                      <a:endParaRPr lang="en-GB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800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18/09/2018</a:t>
            </a:r>
            <a:endParaRPr lang="en-GB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TWEPP 2018 - frederic.morel@iphc.cnrs.fr</a:t>
            </a:r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E06A6-F6BD-4218-8CC5-D94BE2778B4C}" type="slidenum">
              <a:rPr lang="en-GB" smtClean="0"/>
              <a:t>12</a:t>
            </a:fld>
            <a:endParaRPr lang="en-GB"/>
          </a:p>
        </p:txBody>
      </p:sp>
      <p:sp>
        <p:nvSpPr>
          <p:cNvPr id="8" name="ZoneTexte 7"/>
          <p:cNvSpPr txBox="1"/>
          <p:nvPr/>
        </p:nvSpPr>
        <p:spPr>
          <a:xfrm>
            <a:off x="6195526" y="2224028"/>
            <a:ext cx="230425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Au/Au 10 </a:t>
            </a:r>
            <a:r>
              <a:rPr lang="en-GB" sz="1400" dirty="0" err="1"/>
              <a:t>AGeV</a:t>
            </a:r>
            <a:r>
              <a:rPr lang="en-GB" sz="1400" dirty="0"/>
              <a:t> 100kHz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16 bits words during 5 µs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Beam fluctuations: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Field: 100%/30%</a:t>
            </a:r>
          </a:p>
          <a:p>
            <a:endParaRPr lang="en-GB" sz="14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" t="6876" r="1198" b="2099"/>
          <a:stretch/>
        </p:blipFill>
        <p:spPr bwMode="auto">
          <a:xfrm>
            <a:off x="243444" y="3789040"/>
            <a:ext cx="4880759" cy="2357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oneTexte 10"/>
          <p:cNvSpPr txBox="1"/>
          <p:nvPr/>
        </p:nvSpPr>
        <p:spPr>
          <a:xfrm>
            <a:off x="251519" y="6320353"/>
            <a:ext cx="52059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err="1"/>
              <a:t>Philipp</a:t>
            </a:r>
            <a:r>
              <a:rPr lang="fr-FR" sz="1200" dirty="0"/>
              <a:t> </a:t>
            </a:r>
            <a:r>
              <a:rPr lang="fr-FR" sz="1200" dirty="0" err="1"/>
              <a:t>Sitzmann</a:t>
            </a:r>
            <a:r>
              <a:rPr lang="en-US" sz="1200" dirty="0" smtClean="0"/>
              <a:t>| </a:t>
            </a:r>
            <a:r>
              <a:rPr lang="en-US" sz="1200" dirty="0"/>
              <a:t>deutsche </a:t>
            </a:r>
            <a:r>
              <a:rPr lang="en-US" sz="1200" dirty="0" err="1"/>
              <a:t>physikalische</a:t>
            </a:r>
            <a:r>
              <a:rPr lang="en-US" sz="1200" dirty="0"/>
              <a:t> </a:t>
            </a:r>
            <a:r>
              <a:rPr lang="en-US" sz="1200" dirty="0" err="1" smtClean="0"/>
              <a:t>gesellschaft</a:t>
            </a:r>
            <a:r>
              <a:rPr lang="en-US" sz="1200" dirty="0" smtClean="0"/>
              <a:t> 2017| </a:t>
            </a:r>
            <a:r>
              <a:rPr lang="en-US" sz="1200" dirty="0" err="1" smtClean="0"/>
              <a:t>Münster</a:t>
            </a:r>
            <a:r>
              <a:rPr lang="en-US" sz="1200" dirty="0" smtClean="0"/>
              <a:t> (Germany)</a:t>
            </a:r>
            <a:endParaRPr lang="en-GB" sz="120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85131" y="3789040"/>
            <a:ext cx="3823373" cy="253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2262261" y="4509120"/>
            <a:ext cx="1184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Simulation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724128" y="4423136"/>
            <a:ext cx="1184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Simulation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54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MIMOSIS: Pixel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483766" y="3356992"/>
            <a:ext cx="5593433" cy="2898007"/>
          </a:xfrm>
        </p:spPr>
        <p:txBody>
          <a:bodyPr>
            <a:normAutofit/>
          </a:bodyPr>
          <a:lstStyle/>
          <a:p>
            <a:r>
              <a:rPr lang="en-GB" dirty="0" smtClean="0"/>
              <a:t>2 versions of sensing part:</a:t>
            </a:r>
          </a:p>
          <a:p>
            <a:pPr lvl="1"/>
            <a:r>
              <a:rPr lang="en-GB" dirty="0"/>
              <a:t>DC </a:t>
            </a:r>
            <a:r>
              <a:rPr lang="en-GB" dirty="0" smtClean="0"/>
              <a:t>coupled (similar than </a:t>
            </a:r>
            <a:r>
              <a:rPr lang="en-GB" dirty="0" err="1" smtClean="0"/>
              <a:t>Alpide</a:t>
            </a:r>
            <a:r>
              <a:rPr lang="en-GB" dirty="0" smtClean="0"/>
              <a:t>)</a:t>
            </a:r>
          </a:p>
          <a:p>
            <a:pPr lvl="1"/>
            <a:r>
              <a:rPr lang="en-GB" dirty="0" smtClean="0"/>
              <a:t>AC with medium voltage bias</a:t>
            </a:r>
          </a:p>
          <a:p>
            <a:r>
              <a:rPr lang="en-GB" dirty="0" smtClean="0"/>
              <a:t>Small </a:t>
            </a:r>
            <a:r>
              <a:rPr lang="en-GB" dirty="0"/>
              <a:t>Area and Low power shaper </a:t>
            </a:r>
            <a:r>
              <a:rPr lang="en-GB" dirty="0" smtClean="0"/>
              <a:t>amplifier:</a:t>
            </a:r>
          </a:p>
          <a:p>
            <a:pPr lvl="1"/>
            <a:r>
              <a:rPr lang="en-GB" dirty="0" smtClean="0"/>
              <a:t>Different versions (1 closed to </a:t>
            </a:r>
            <a:r>
              <a:rPr lang="en-GB" dirty="0" err="1" smtClean="0"/>
              <a:t>Alpide</a:t>
            </a:r>
            <a:r>
              <a:rPr lang="en-GB" dirty="0" smtClean="0"/>
              <a:t>)</a:t>
            </a:r>
          </a:p>
          <a:p>
            <a:r>
              <a:rPr lang="en-GB" dirty="0" smtClean="0"/>
              <a:t>In-pixel Memory: </a:t>
            </a:r>
          </a:p>
          <a:p>
            <a:pPr lvl="1"/>
            <a:r>
              <a:rPr lang="en-GB" dirty="0" smtClean="0"/>
              <a:t>New version with double counting removal</a:t>
            </a:r>
            <a:endParaRPr lang="en-GB" dirty="0"/>
          </a:p>
          <a:p>
            <a:endParaRPr lang="en-GB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18/09/2018</a:t>
            </a:r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TWEPP 2018 - frederic.morel@iphc.cnrs.fr</a:t>
            </a: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E06A6-F6BD-4218-8CC5-D94BE2778B4C}" type="slidenum">
              <a:rPr lang="en-GB" smtClean="0"/>
              <a:t>13</a:t>
            </a:fld>
            <a:endParaRPr lang="en-GB"/>
          </a:p>
        </p:txBody>
      </p:sp>
      <p:cxnSp>
        <p:nvCxnSpPr>
          <p:cNvPr id="12" name="Connecteur droit 11"/>
          <p:cNvCxnSpPr>
            <a:stCxn id="8" idx="0"/>
            <a:endCxn id="38" idx="0"/>
          </p:cNvCxnSpPr>
          <p:nvPr/>
        </p:nvCxnSpPr>
        <p:spPr>
          <a:xfrm flipV="1">
            <a:off x="1295624" y="2492872"/>
            <a:ext cx="931" cy="31816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e 35"/>
          <p:cNvGrpSpPr/>
          <p:nvPr/>
        </p:nvGrpSpPr>
        <p:grpSpPr>
          <a:xfrm>
            <a:off x="1187600" y="2811041"/>
            <a:ext cx="216024" cy="144000"/>
            <a:chOff x="611536" y="2378993"/>
            <a:chExt cx="216024" cy="144000"/>
          </a:xfrm>
        </p:grpSpPr>
        <p:sp>
          <p:nvSpPr>
            <p:cNvPr id="8" name="Triangle isocèle 7"/>
            <p:cNvSpPr/>
            <p:nvPr/>
          </p:nvSpPr>
          <p:spPr>
            <a:xfrm>
              <a:off x="611560" y="2378993"/>
              <a:ext cx="216000" cy="144000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4" name="Connecteur droit 13"/>
            <p:cNvCxnSpPr/>
            <p:nvPr/>
          </p:nvCxnSpPr>
          <p:spPr>
            <a:xfrm>
              <a:off x="611536" y="2378993"/>
              <a:ext cx="21602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1" name="Connecteur droit 30"/>
          <p:cNvCxnSpPr>
            <a:stCxn id="46" idx="3"/>
            <a:endCxn id="8" idx="3"/>
          </p:cNvCxnSpPr>
          <p:nvPr/>
        </p:nvCxnSpPr>
        <p:spPr>
          <a:xfrm flipV="1">
            <a:off x="1295612" y="2955041"/>
            <a:ext cx="12" cy="11391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oupe 36"/>
          <p:cNvGrpSpPr/>
          <p:nvPr/>
        </p:nvGrpSpPr>
        <p:grpSpPr>
          <a:xfrm rot="10800000">
            <a:off x="1188555" y="2348872"/>
            <a:ext cx="216024" cy="144000"/>
            <a:chOff x="611536" y="2378993"/>
            <a:chExt cx="216024" cy="144000"/>
          </a:xfrm>
        </p:grpSpPr>
        <p:sp>
          <p:nvSpPr>
            <p:cNvPr id="38" name="Triangle isocèle 37"/>
            <p:cNvSpPr/>
            <p:nvPr/>
          </p:nvSpPr>
          <p:spPr>
            <a:xfrm>
              <a:off x="611560" y="2378993"/>
              <a:ext cx="216000" cy="144000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9" name="Connecteur droit 38"/>
            <p:cNvCxnSpPr/>
            <p:nvPr/>
          </p:nvCxnSpPr>
          <p:spPr>
            <a:xfrm>
              <a:off x="611536" y="2378993"/>
              <a:ext cx="21602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1" name="Connecteur droit 40"/>
          <p:cNvCxnSpPr>
            <a:stCxn id="38" idx="3"/>
          </p:cNvCxnSpPr>
          <p:nvPr/>
        </p:nvCxnSpPr>
        <p:spPr>
          <a:xfrm flipH="1" flipV="1">
            <a:off x="1295612" y="2204864"/>
            <a:ext cx="943" cy="1440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riangle isocèle 45"/>
          <p:cNvSpPr/>
          <p:nvPr/>
        </p:nvSpPr>
        <p:spPr>
          <a:xfrm rot="10800000">
            <a:off x="1223604" y="3068960"/>
            <a:ext cx="144016" cy="72008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0" name="Connecteur droit 49"/>
          <p:cNvCxnSpPr/>
          <p:nvPr/>
        </p:nvCxnSpPr>
        <p:spPr>
          <a:xfrm flipV="1">
            <a:off x="1296543" y="2636912"/>
            <a:ext cx="323129" cy="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ZoneTexte 52"/>
          <p:cNvSpPr txBox="1"/>
          <p:nvPr/>
        </p:nvSpPr>
        <p:spPr>
          <a:xfrm>
            <a:off x="881875" y="1907540"/>
            <a:ext cx="8691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MV Bias1</a:t>
            </a:r>
            <a:endParaRPr lang="en-GB" sz="1400" dirty="0"/>
          </a:p>
        </p:txBody>
      </p:sp>
      <p:cxnSp>
        <p:nvCxnSpPr>
          <p:cNvPr id="56" name="Connecteur droit 55"/>
          <p:cNvCxnSpPr/>
          <p:nvPr/>
        </p:nvCxnSpPr>
        <p:spPr>
          <a:xfrm flipV="1">
            <a:off x="1635609" y="2492896"/>
            <a:ext cx="0" cy="2880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droit 57"/>
          <p:cNvCxnSpPr/>
          <p:nvPr/>
        </p:nvCxnSpPr>
        <p:spPr>
          <a:xfrm flipV="1">
            <a:off x="1763688" y="2492896"/>
            <a:ext cx="0" cy="2880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eur droit 58"/>
          <p:cNvCxnSpPr>
            <a:endCxn id="128" idx="3"/>
          </p:cNvCxnSpPr>
          <p:nvPr/>
        </p:nvCxnSpPr>
        <p:spPr>
          <a:xfrm>
            <a:off x="1766442" y="2636911"/>
            <a:ext cx="717326" cy="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60"/>
          <p:cNvCxnSpPr/>
          <p:nvPr/>
        </p:nvCxnSpPr>
        <p:spPr>
          <a:xfrm flipV="1">
            <a:off x="1942754" y="2143378"/>
            <a:ext cx="0" cy="294374"/>
          </a:xfrm>
          <a:prstGeom prst="straightConnector1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cteur droit 61"/>
          <p:cNvCxnSpPr/>
          <p:nvPr/>
        </p:nvCxnSpPr>
        <p:spPr>
          <a:xfrm flipV="1">
            <a:off x="1883521" y="2143378"/>
            <a:ext cx="0" cy="2880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eur droit 64"/>
          <p:cNvCxnSpPr/>
          <p:nvPr/>
        </p:nvCxnSpPr>
        <p:spPr>
          <a:xfrm flipH="1">
            <a:off x="1949104" y="2431402"/>
            <a:ext cx="108012" cy="44"/>
          </a:xfrm>
          <a:prstGeom prst="line">
            <a:avLst/>
          </a:prstGeom>
          <a:ln w="28575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necteur droit 81"/>
          <p:cNvCxnSpPr/>
          <p:nvPr/>
        </p:nvCxnSpPr>
        <p:spPr>
          <a:xfrm flipH="1">
            <a:off x="1949104" y="2143378"/>
            <a:ext cx="108012" cy="44"/>
          </a:xfrm>
          <a:prstGeom prst="line">
            <a:avLst/>
          </a:prstGeom>
          <a:ln w="28575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necteur droit 84"/>
          <p:cNvCxnSpPr/>
          <p:nvPr/>
        </p:nvCxnSpPr>
        <p:spPr>
          <a:xfrm>
            <a:off x="1766442" y="2287394"/>
            <a:ext cx="11707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Connecteur droit 101"/>
          <p:cNvCxnSpPr/>
          <p:nvPr/>
        </p:nvCxnSpPr>
        <p:spPr>
          <a:xfrm flipV="1">
            <a:off x="1766442" y="1999362"/>
            <a:ext cx="0" cy="288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Connecteur droit 106"/>
          <p:cNvCxnSpPr/>
          <p:nvPr/>
        </p:nvCxnSpPr>
        <p:spPr>
          <a:xfrm flipV="1">
            <a:off x="1766442" y="1999362"/>
            <a:ext cx="290674" cy="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Connecteur droit 108"/>
          <p:cNvCxnSpPr/>
          <p:nvPr/>
        </p:nvCxnSpPr>
        <p:spPr>
          <a:xfrm flipV="1">
            <a:off x="2049887" y="2420843"/>
            <a:ext cx="0" cy="21606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Connecteur droit 116"/>
          <p:cNvCxnSpPr/>
          <p:nvPr/>
        </p:nvCxnSpPr>
        <p:spPr>
          <a:xfrm flipV="1">
            <a:off x="2049887" y="1999365"/>
            <a:ext cx="1" cy="1440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ZoneTexte 119"/>
          <p:cNvSpPr txBox="1"/>
          <p:nvPr/>
        </p:nvSpPr>
        <p:spPr>
          <a:xfrm>
            <a:off x="1619672" y="1628800"/>
            <a:ext cx="5725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Bias2</a:t>
            </a:r>
            <a:endParaRPr lang="en-GB" sz="1400" dirty="0"/>
          </a:p>
        </p:txBody>
      </p:sp>
      <p:sp>
        <p:nvSpPr>
          <p:cNvPr id="127" name="Triangle isocèle 126"/>
          <p:cNvSpPr/>
          <p:nvPr/>
        </p:nvSpPr>
        <p:spPr>
          <a:xfrm rot="5400000">
            <a:off x="3803733" y="2096866"/>
            <a:ext cx="1032477" cy="10801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Comp</a:t>
            </a:r>
            <a:endParaRPr lang="en-GB" sz="1400" dirty="0"/>
          </a:p>
        </p:txBody>
      </p:sp>
      <p:sp>
        <p:nvSpPr>
          <p:cNvPr id="128" name="Triangle isocèle 127"/>
          <p:cNvSpPr/>
          <p:nvPr/>
        </p:nvSpPr>
        <p:spPr>
          <a:xfrm rot="5400000">
            <a:off x="2435583" y="2168869"/>
            <a:ext cx="1032473" cy="936104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Amp</a:t>
            </a:r>
            <a:endParaRPr lang="en-GB" sz="1400" dirty="0"/>
          </a:p>
        </p:txBody>
      </p:sp>
      <p:cxnSp>
        <p:nvCxnSpPr>
          <p:cNvPr id="131" name="Connecteur droit 130"/>
          <p:cNvCxnSpPr>
            <a:stCxn id="128" idx="0"/>
            <a:endCxn id="127" idx="3"/>
          </p:cNvCxnSpPr>
          <p:nvPr/>
        </p:nvCxnSpPr>
        <p:spPr>
          <a:xfrm>
            <a:off x="3419872" y="2636922"/>
            <a:ext cx="360040" cy="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Rectangle 135"/>
          <p:cNvSpPr/>
          <p:nvPr/>
        </p:nvSpPr>
        <p:spPr>
          <a:xfrm>
            <a:off x="467544" y="1628800"/>
            <a:ext cx="1724721" cy="1656184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7" name="Rectangle 136"/>
          <p:cNvSpPr/>
          <p:nvPr/>
        </p:nvSpPr>
        <p:spPr>
          <a:xfrm>
            <a:off x="2267744" y="1628800"/>
            <a:ext cx="2808312" cy="1656184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9" name="Rectangle 138"/>
          <p:cNvSpPr/>
          <p:nvPr/>
        </p:nvSpPr>
        <p:spPr>
          <a:xfrm>
            <a:off x="5364088" y="2052718"/>
            <a:ext cx="1800200" cy="11683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Dual Port </a:t>
            </a:r>
          </a:p>
          <a:p>
            <a:pPr algn="ctr"/>
            <a:r>
              <a:rPr lang="en-GB" dirty="0" smtClean="0">
                <a:solidFill>
                  <a:schemeClr val="tx1"/>
                </a:solidFill>
              </a:rPr>
              <a:t>2 words of 1 bit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145" name="Connecteur droit 144"/>
          <p:cNvCxnSpPr>
            <a:stCxn id="127" idx="0"/>
            <a:endCxn id="139" idx="1"/>
          </p:cNvCxnSpPr>
          <p:nvPr/>
        </p:nvCxnSpPr>
        <p:spPr>
          <a:xfrm flipV="1">
            <a:off x="4860032" y="2636912"/>
            <a:ext cx="504056" cy="1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Rectangle 147"/>
          <p:cNvSpPr/>
          <p:nvPr/>
        </p:nvSpPr>
        <p:spPr>
          <a:xfrm>
            <a:off x="5148064" y="1628800"/>
            <a:ext cx="2520280" cy="1656184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2" name="Connecteur droit 151"/>
          <p:cNvCxnSpPr/>
          <p:nvPr/>
        </p:nvCxnSpPr>
        <p:spPr>
          <a:xfrm flipH="1">
            <a:off x="684953" y="2706839"/>
            <a:ext cx="28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Connecteur droit 153"/>
          <p:cNvCxnSpPr/>
          <p:nvPr/>
        </p:nvCxnSpPr>
        <p:spPr>
          <a:xfrm flipH="1">
            <a:off x="684954" y="2808759"/>
            <a:ext cx="28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Connecteur droit 158"/>
          <p:cNvCxnSpPr/>
          <p:nvPr/>
        </p:nvCxnSpPr>
        <p:spPr>
          <a:xfrm rot="10800000" flipV="1">
            <a:off x="755577" y="2636911"/>
            <a:ext cx="540039" cy="72010"/>
          </a:xfrm>
          <a:prstGeom prst="bentConnector3">
            <a:avLst>
              <a:gd name="adj1" fmla="val 85716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Connecteur droit 173"/>
          <p:cNvCxnSpPr/>
          <p:nvPr/>
        </p:nvCxnSpPr>
        <p:spPr>
          <a:xfrm>
            <a:off x="828955" y="2807967"/>
            <a:ext cx="0" cy="10289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7" name="ZoneTexte 176"/>
          <p:cNvSpPr txBox="1"/>
          <p:nvPr/>
        </p:nvSpPr>
        <p:spPr>
          <a:xfrm>
            <a:off x="395536" y="2846402"/>
            <a:ext cx="859042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Charge inj.</a:t>
            </a:r>
          </a:p>
          <a:p>
            <a:pPr algn="ctr"/>
            <a:r>
              <a:rPr lang="en-GB" sz="1050" dirty="0" smtClean="0"/>
              <a:t>160 </a:t>
            </a:r>
            <a:r>
              <a:rPr lang="en-GB" sz="1050" dirty="0" err="1" smtClean="0"/>
              <a:t>aF</a:t>
            </a:r>
            <a:endParaRPr lang="en-GB" sz="1050" dirty="0"/>
          </a:p>
        </p:txBody>
      </p:sp>
      <p:sp>
        <p:nvSpPr>
          <p:cNvPr id="178" name="ZoneTexte 177"/>
          <p:cNvSpPr txBox="1"/>
          <p:nvPr/>
        </p:nvSpPr>
        <p:spPr>
          <a:xfrm>
            <a:off x="484485" y="1630585"/>
            <a:ext cx="9769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AC coupling</a:t>
            </a:r>
            <a:endParaRPr lang="en-GB" sz="1050" dirty="0"/>
          </a:p>
        </p:txBody>
      </p:sp>
      <p:sp>
        <p:nvSpPr>
          <p:cNvPr id="179" name="ZoneTexte 178"/>
          <p:cNvSpPr txBox="1"/>
          <p:nvPr/>
        </p:nvSpPr>
        <p:spPr>
          <a:xfrm>
            <a:off x="2267744" y="1196752"/>
            <a:ext cx="2808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Amplification</a:t>
            </a:r>
            <a:endParaRPr lang="en-GB" sz="1200" dirty="0"/>
          </a:p>
        </p:txBody>
      </p:sp>
      <p:sp>
        <p:nvSpPr>
          <p:cNvPr id="180" name="ZoneTexte 179"/>
          <p:cNvSpPr txBox="1"/>
          <p:nvPr/>
        </p:nvSpPr>
        <p:spPr>
          <a:xfrm>
            <a:off x="470861" y="1196752"/>
            <a:ext cx="17214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Sensing part</a:t>
            </a:r>
            <a:endParaRPr lang="en-GB" sz="1200" dirty="0"/>
          </a:p>
        </p:txBody>
      </p:sp>
      <p:sp>
        <p:nvSpPr>
          <p:cNvPr id="181" name="ZoneTexte 180"/>
          <p:cNvSpPr txBox="1"/>
          <p:nvPr/>
        </p:nvSpPr>
        <p:spPr>
          <a:xfrm>
            <a:off x="5148063" y="1196752"/>
            <a:ext cx="25202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In-pixel Memory</a:t>
            </a:r>
            <a:endParaRPr lang="en-GB" sz="1200" dirty="0"/>
          </a:p>
        </p:txBody>
      </p:sp>
      <p:sp>
        <p:nvSpPr>
          <p:cNvPr id="184" name="ZoneTexte 183"/>
          <p:cNvSpPr txBox="1"/>
          <p:nvPr/>
        </p:nvSpPr>
        <p:spPr>
          <a:xfrm>
            <a:off x="5363782" y="1711841"/>
            <a:ext cx="17301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Full custom digital</a:t>
            </a:r>
            <a:endParaRPr lang="en-GB" sz="1050" dirty="0"/>
          </a:p>
        </p:txBody>
      </p:sp>
      <p:cxnSp>
        <p:nvCxnSpPr>
          <p:cNvPr id="185" name="Connecteur droit 184"/>
          <p:cNvCxnSpPr>
            <a:stCxn id="139" idx="3"/>
          </p:cNvCxnSpPr>
          <p:nvPr/>
        </p:nvCxnSpPr>
        <p:spPr>
          <a:xfrm>
            <a:off x="7164288" y="2636912"/>
            <a:ext cx="648072" cy="1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8" name="ZoneTexte 187"/>
          <p:cNvSpPr txBox="1"/>
          <p:nvPr/>
        </p:nvSpPr>
        <p:spPr>
          <a:xfrm>
            <a:off x="2526579" y="1711841"/>
            <a:ext cx="17301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Shaping time few µs</a:t>
            </a:r>
            <a:endParaRPr lang="en-GB" sz="1050" dirty="0"/>
          </a:p>
        </p:txBody>
      </p:sp>
      <p:cxnSp>
        <p:nvCxnSpPr>
          <p:cNvPr id="201" name="Connecteur droit 200"/>
          <p:cNvCxnSpPr>
            <a:stCxn id="203" idx="0"/>
            <a:endCxn id="207" idx="0"/>
          </p:cNvCxnSpPr>
          <p:nvPr/>
        </p:nvCxnSpPr>
        <p:spPr>
          <a:xfrm flipV="1">
            <a:off x="1295624" y="4293072"/>
            <a:ext cx="931" cy="31816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2" name="Groupe 201"/>
          <p:cNvGrpSpPr/>
          <p:nvPr/>
        </p:nvGrpSpPr>
        <p:grpSpPr>
          <a:xfrm>
            <a:off x="1187600" y="4611241"/>
            <a:ext cx="216024" cy="144000"/>
            <a:chOff x="611536" y="2378993"/>
            <a:chExt cx="216024" cy="144000"/>
          </a:xfrm>
        </p:grpSpPr>
        <p:sp>
          <p:nvSpPr>
            <p:cNvPr id="203" name="Triangle isocèle 202"/>
            <p:cNvSpPr/>
            <p:nvPr/>
          </p:nvSpPr>
          <p:spPr>
            <a:xfrm>
              <a:off x="611560" y="2378993"/>
              <a:ext cx="216000" cy="144000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04" name="Connecteur droit 203"/>
            <p:cNvCxnSpPr/>
            <p:nvPr/>
          </p:nvCxnSpPr>
          <p:spPr>
            <a:xfrm>
              <a:off x="611536" y="2378993"/>
              <a:ext cx="21602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05" name="Connecteur droit 204"/>
          <p:cNvCxnSpPr>
            <a:stCxn id="210" idx="3"/>
            <a:endCxn id="203" idx="3"/>
          </p:cNvCxnSpPr>
          <p:nvPr/>
        </p:nvCxnSpPr>
        <p:spPr>
          <a:xfrm flipV="1">
            <a:off x="1295612" y="4755241"/>
            <a:ext cx="12" cy="11391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6" name="Groupe 205"/>
          <p:cNvGrpSpPr/>
          <p:nvPr/>
        </p:nvGrpSpPr>
        <p:grpSpPr>
          <a:xfrm rot="10800000">
            <a:off x="1188555" y="4149072"/>
            <a:ext cx="216024" cy="144000"/>
            <a:chOff x="611536" y="2378993"/>
            <a:chExt cx="216024" cy="144000"/>
          </a:xfrm>
        </p:grpSpPr>
        <p:sp>
          <p:nvSpPr>
            <p:cNvPr id="207" name="Triangle isocèle 206"/>
            <p:cNvSpPr/>
            <p:nvPr/>
          </p:nvSpPr>
          <p:spPr>
            <a:xfrm>
              <a:off x="611560" y="2378993"/>
              <a:ext cx="216000" cy="144000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08" name="Connecteur droit 207"/>
            <p:cNvCxnSpPr/>
            <p:nvPr/>
          </p:nvCxnSpPr>
          <p:spPr>
            <a:xfrm>
              <a:off x="611536" y="2378993"/>
              <a:ext cx="21602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09" name="Connecteur droit 208"/>
          <p:cNvCxnSpPr>
            <a:stCxn id="207" idx="3"/>
          </p:cNvCxnSpPr>
          <p:nvPr/>
        </p:nvCxnSpPr>
        <p:spPr>
          <a:xfrm flipH="1" flipV="1">
            <a:off x="1295612" y="4005064"/>
            <a:ext cx="943" cy="1440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0" name="Triangle isocèle 209"/>
          <p:cNvSpPr/>
          <p:nvPr/>
        </p:nvSpPr>
        <p:spPr>
          <a:xfrm rot="10800000">
            <a:off x="1223604" y="4869160"/>
            <a:ext cx="144016" cy="72008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11" name="Connecteur droit 210"/>
          <p:cNvCxnSpPr/>
          <p:nvPr/>
        </p:nvCxnSpPr>
        <p:spPr>
          <a:xfrm flipV="1">
            <a:off x="1296543" y="4437111"/>
            <a:ext cx="971201" cy="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2" name="ZoneTexte 211"/>
          <p:cNvSpPr txBox="1"/>
          <p:nvPr/>
        </p:nvSpPr>
        <p:spPr>
          <a:xfrm>
            <a:off x="1009315" y="3707740"/>
            <a:ext cx="5725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Bias1</a:t>
            </a:r>
            <a:endParaRPr lang="en-GB" sz="1400" dirty="0"/>
          </a:p>
        </p:txBody>
      </p:sp>
      <p:sp>
        <p:nvSpPr>
          <p:cNvPr id="225" name="Rectangle 224"/>
          <p:cNvSpPr/>
          <p:nvPr/>
        </p:nvSpPr>
        <p:spPr>
          <a:xfrm>
            <a:off x="467544" y="3429000"/>
            <a:ext cx="1724721" cy="1656184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26" name="Connecteur droit 225"/>
          <p:cNvCxnSpPr/>
          <p:nvPr/>
        </p:nvCxnSpPr>
        <p:spPr>
          <a:xfrm flipH="1">
            <a:off x="684953" y="4507039"/>
            <a:ext cx="28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Connecteur droit 226"/>
          <p:cNvCxnSpPr/>
          <p:nvPr/>
        </p:nvCxnSpPr>
        <p:spPr>
          <a:xfrm flipH="1">
            <a:off x="684954" y="4608959"/>
            <a:ext cx="28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Connecteur droit 158"/>
          <p:cNvCxnSpPr/>
          <p:nvPr/>
        </p:nvCxnSpPr>
        <p:spPr>
          <a:xfrm rot="10800000" flipV="1">
            <a:off x="755577" y="4437111"/>
            <a:ext cx="540039" cy="72010"/>
          </a:xfrm>
          <a:prstGeom prst="bentConnector3">
            <a:avLst>
              <a:gd name="adj1" fmla="val 85716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Connecteur droit 228"/>
          <p:cNvCxnSpPr/>
          <p:nvPr/>
        </p:nvCxnSpPr>
        <p:spPr>
          <a:xfrm>
            <a:off x="828955" y="4608167"/>
            <a:ext cx="0" cy="10289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0" name="ZoneTexte 229"/>
          <p:cNvSpPr txBox="1"/>
          <p:nvPr/>
        </p:nvSpPr>
        <p:spPr>
          <a:xfrm>
            <a:off x="395536" y="4646602"/>
            <a:ext cx="859042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Charge inj.</a:t>
            </a:r>
          </a:p>
          <a:p>
            <a:pPr algn="ctr"/>
            <a:r>
              <a:rPr lang="en-GB" sz="1050" dirty="0" smtClean="0"/>
              <a:t>160 </a:t>
            </a:r>
            <a:r>
              <a:rPr lang="en-GB" sz="1050" dirty="0" err="1" smtClean="0"/>
              <a:t>aF</a:t>
            </a:r>
            <a:endParaRPr lang="en-GB" sz="1050" dirty="0"/>
          </a:p>
        </p:txBody>
      </p:sp>
      <p:sp>
        <p:nvSpPr>
          <p:cNvPr id="231" name="ZoneTexte 230"/>
          <p:cNvSpPr txBox="1"/>
          <p:nvPr/>
        </p:nvSpPr>
        <p:spPr>
          <a:xfrm>
            <a:off x="484485" y="3430785"/>
            <a:ext cx="9769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D</a:t>
            </a:r>
            <a:r>
              <a:rPr lang="en-GB" sz="1200" dirty="0" smtClean="0"/>
              <a:t>C coupling</a:t>
            </a:r>
            <a:endParaRPr lang="en-GB" sz="1050" dirty="0"/>
          </a:p>
        </p:txBody>
      </p:sp>
      <p:sp>
        <p:nvSpPr>
          <p:cNvPr id="233" name="ZoneTexte 232"/>
          <p:cNvSpPr txBox="1"/>
          <p:nvPr/>
        </p:nvSpPr>
        <p:spPr>
          <a:xfrm>
            <a:off x="177794" y="6167045"/>
            <a:ext cx="58343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Different pixel architecture tested with CE18 chips family 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(see </a:t>
            </a:r>
            <a:r>
              <a:rPr lang="en-GB" dirty="0">
                <a:solidFill>
                  <a:srgbClr val="FF0000"/>
                </a:solidFill>
              </a:rPr>
              <a:t>A. </a:t>
            </a:r>
            <a:r>
              <a:rPr lang="en-GB" dirty="0" err="1">
                <a:solidFill>
                  <a:srgbClr val="FF0000"/>
                </a:solidFill>
              </a:rPr>
              <a:t>Dorokhov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smtClean="0">
                <a:solidFill>
                  <a:srgbClr val="FF0000"/>
                </a:solidFill>
              </a:rPr>
              <a:t> in Front End Electronics 2018)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234" name="ZoneTexte 233"/>
          <p:cNvSpPr txBox="1"/>
          <p:nvPr/>
        </p:nvSpPr>
        <p:spPr>
          <a:xfrm>
            <a:off x="7164288" y="2267580"/>
            <a:ext cx="1311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Pixel output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2482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MIMOSIS: development plan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MIMOSIS0: portion of pixel array </a:t>
            </a:r>
            <a:r>
              <a:rPr lang="en-GB" dirty="0" smtClean="0">
                <a:sym typeface="Wingdings" panose="05000000000000000000" pitchFamily="2" charset="2"/>
              </a:rPr>
              <a:t> </a:t>
            </a:r>
            <a:r>
              <a:rPr lang="en-GB" dirty="0" smtClean="0"/>
              <a:t>may 2017</a:t>
            </a:r>
          </a:p>
          <a:p>
            <a:pPr lvl="1"/>
            <a:r>
              <a:rPr lang="en-GB" dirty="0" smtClean="0"/>
              <a:t>2 regions wide prototype with AC and DC coupled pixels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MIMOSIS1: 1</a:t>
            </a:r>
            <a:r>
              <a:rPr lang="en-GB" baseline="30000" dirty="0" smtClean="0"/>
              <a:t>st</a:t>
            </a:r>
            <a:r>
              <a:rPr lang="en-GB" dirty="0" smtClean="0"/>
              <a:t> full size sensor prototype </a:t>
            </a:r>
            <a:r>
              <a:rPr lang="en-GB" dirty="0" smtClean="0">
                <a:sym typeface="Wingdings" panose="05000000000000000000" pitchFamily="2" charset="2"/>
              </a:rPr>
              <a:t> Q1 2019</a:t>
            </a:r>
          </a:p>
          <a:p>
            <a:r>
              <a:rPr lang="en-GB" dirty="0" smtClean="0">
                <a:sym typeface="Wingdings" panose="05000000000000000000" pitchFamily="2" charset="2"/>
              </a:rPr>
              <a:t>MIMOSIS2: 2</a:t>
            </a:r>
            <a:r>
              <a:rPr lang="en-GB" baseline="30000" dirty="0" smtClean="0">
                <a:sym typeface="Wingdings" panose="05000000000000000000" pitchFamily="2" charset="2"/>
              </a:rPr>
              <a:t>nd</a:t>
            </a:r>
            <a:r>
              <a:rPr lang="en-GB" dirty="0" smtClean="0">
                <a:sym typeface="Wingdings" panose="05000000000000000000" pitchFamily="2" charset="2"/>
              </a:rPr>
              <a:t> full size sensor prototype  End 2019</a:t>
            </a:r>
          </a:p>
          <a:p>
            <a:r>
              <a:rPr lang="en-GB" dirty="0" smtClean="0">
                <a:sym typeface="Wingdings" panose="05000000000000000000" pitchFamily="2" charset="2"/>
              </a:rPr>
              <a:t>MIMOSIS3: final sensor pre-production  2020</a:t>
            </a:r>
            <a:endParaRPr lang="en-GB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18/09/2018</a:t>
            </a:r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TWEPP 2018 - frederic.morel@iphc.cnrs.fr</a:t>
            </a: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E06A6-F6BD-4218-8CC5-D94BE2778B4C}" type="slidenum">
              <a:rPr lang="en-GB" smtClean="0"/>
              <a:t>14</a:t>
            </a:fld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348879"/>
            <a:ext cx="2736304" cy="278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401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MIMOSIS0: test setup</a:t>
            </a:r>
            <a:endParaRPr lang="en-GB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18/09/2018</a:t>
            </a:r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TWEPP 2018 - frederic.morel@iphc.cnrs.fr</a:t>
            </a:r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E06A6-F6BD-4218-8CC5-D94BE2778B4C}" type="slidenum">
              <a:rPr lang="en-GB" smtClean="0"/>
              <a:t>15</a:t>
            </a:fld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78" y="1556792"/>
            <a:ext cx="2134059" cy="4864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059831" y="1556792"/>
            <a:ext cx="5195113" cy="21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71800" y="4149080"/>
            <a:ext cx="5584523" cy="816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3059832" y="5385410"/>
            <a:ext cx="51951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Test setup developed by IKF with support of IPHC test team</a:t>
            </a:r>
          </a:p>
        </p:txBody>
      </p:sp>
    </p:spTree>
    <p:extLst>
      <p:ext uri="{BB962C8B-B14F-4D97-AF65-F5344CB8AC3E}">
        <p14:creationId xmlns:p14="http://schemas.microsoft.com/office/powerpoint/2010/main" val="73583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MIMOSIS0: preliminary results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S-curves density plot from all DC coupled pixels</a:t>
            </a:r>
            <a:endParaRPr lang="en-GB" sz="24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18/09/2018</a:t>
            </a:r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TWEPP 2018 - frederic.morel@iphc.cnrs.fr</a:t>
            </a: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E06A6-F6BD-4218-8CC5-D94BE2778B4C}" type="slidenum">
              <a:rPr lang="en-GB" smtClean="0"/>
              <a:t>16</a:t>
            </a:fld>
            <a:endParaRPr lang="en-GB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532" y="2142828"/>
            <a:ext cx="5558739" cy="4597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65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55976" y="4631387"/>
            <a:ext cx="2880000" cy="218198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MIMOSIS0: preliminary results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Fe55 response for DC and AC coupled Pixel</a:t>
            </a:r>
          </a:p>
          <a:p>
            <a:endParaRPr lang="en-GB" sz="2400" dirty="0"/>
          </a:p>
          <a:p>
            <a:endParaRPr lang="en-GB" sz="2400" dirty="0" smtClean="0"/>
          </a:p>
          <a:p>
            <a:endParaRPr lang="en-GB" sz="2400" dirty="0"/>
          </a:p>
          <a:p>
            <a:endParaRPr lang="en-GB" sz="2400" dirty="0" smtClean="0"/>
          </a:p>
          <a:p>
            <a:endParaRPr lang="en-GB" sz="2400" dirty="0"/>
          </a:p>
          <a:p>
            <a:r>
              <a:rPr lang="en-GB" sz="2400" dirty="0" smtClean="0"/>
              <a:t>Cluster size in function of threshold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18/09/2018</a:t>
            </a:r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TWEPP 2018 - frederic.morel@iphc.cnrs.fr</a:t>
            </a: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E06A6-F6BD-4218-8CC5-D94BE2778B4C}" type="slidenum">
              <a:rPr lang="en-GB" smtClean="0"/>
              <a:t>17</a:t>
            </a:fld>
            <a:endParaRPr lang="en-GB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060849"/>
            <a:ext cx="2880321" cy="216024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5" y="2060849"/>
            <a:ext cx="288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48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MIMOSIS0: preliminary results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Temporal Noise and Fixed Pattern Noise after Irradiation</a:t>
            </a:r>
            <a:endParaRPr lang="en-GB" sz="24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18/09/2018</a:t>
            </a:r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TWEPP 2018 - frederic.morel@iphc.cnrs.fr</a:t>
            </a: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E06A6-F6BD-4218-8CC5-D94BE2778B4C}" type="slidenum">
              <a:rPr lang="en-GB" smtClean="0"/>
              <a:t>18</a:t>
            </a:fld>
            <a:endParaRPr lang="en-GB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204864"/>
            <a:ext cx="5340656" cy="4195093"/>
          </a:xfrm>
          <a:prstGeom prst="rect">
            <a:avLst/>
          </a:prstGeom>
        </p:spPr>
      </p:pic>
      <p:sp>
        <p:nvSpPr>
          <p:cNvPr id="9" name="Rectangle à coins arrondis 8"/>
          <p:cNvSpPr/>
          <p:nvPr/>
        </p:nvSpPr>
        <p:spPr>
          <a:xfrm>
            <a:off x="4932040" y="2348880"/>
            <a:ext cx="1872208" cy="648072"/>
          </a:xfrm>
          <a:prstGeom prst="roundRect">
            <a:avLst>
              <a:gd name="adj" fmla="val 35564"/>
            </a:avLst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à coins arrondis 9"/>
          <p:cNvSpPr/>
          <p:nvPr/>
        </p:nvSpPr>
        <p:spPr>
          <a:xfrm rot="19303375">
            <a:off x="4742222" y="4804488"/>
            <a:ext cx="2293578" cy="648072"/>
          </a:xfrm>
          <a:prstGeom prst="roundRect">
            <a:avLst>
              <a:gd name="adj" fmla="val 35564"/>
            </a:avLst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" name="Connecteur droit 11"/>
          <p:cNvCxnSpPr>
            <a:stCxn id="9" idx="3"/>
            <a:endCxn id="13" idx="1"/>
          </p:cNvCxnSpPr>
          <p:nvPr/>
        </p:nvCxnSpPr>
        <p:spPr>
          <a:xfrm>
            <a:off x="6804248" y="2672916"/>
            <a:ext cx="360040" cy="864967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7164288" y="3214717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Irradiated chips</a:t>
            </a:r>
            <a:endParaRPr lang="en-GB" dirty="0"/>
          </a:p>
        </p:txBody>
      </p:sp>
      <p:cxnSp>
        <p:nvCxnSpPr>
          <p:cNvPr id="21" name="Connecteur droit 20"/>
          <p:cNvCxnSpPr>
            <a:stCxn id="10" idx="3"/>
            <a:endCxn id="13" idx="1"/>
          </p:cNvCxnSpPr>
          <p:nvPr/>
        </p:nvCxnSpPr>
        <p:spPr>
          <a:xfrm flipV="1">
            <a:off x="6789268" y="3537883"/>
            <a:ext cx="375020" cy="880245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615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Close collaboration between IPHC and IKF  for tests and design</a:t>
            </a:r>
          </a:p>
          <a:p>
            <a:r>
              <a:rPr lang="en-GB" dirty="0" smtClean="0"/>
              <a:t>Tests:</a:t>
            </a:r>
          </a:p>
          <a:p>
            <a:pPr lvl="1"/>
            <a:r>
              <a:rPr lang="en-GB" dirty="0" smtClean="0"/>
              <a:t>Preliminary results of MIMOSIS0 are encouraging</a:t>
            </a:r>
          </a:p>
          <a:p>
            <a:pPr lvl="2"/>
            <a:r>
              <a:rPr lang="en-GB" dirty="0" smtClean="0"/>
              <a:t>AC coupled pixels are promising</a:t>
            </a:r>
          </a:p>
          <a:p>
            <a:pPr lvl="1"/>
            <a:r>
              <a:rPr lang="en-GB" dirty="0" smtClean="0"/>
              <a:t>Good accordance between tests from MIMOSIS0 and CE18 chips family</a:t>
            </a:r>
          </a:p>
          <a:p>
            <a:r>
              <a:rPr lang="en-GB" dirty="0" smtClean="0"/>
              <a:t>Design:</a:t>
            </a:r>
          </a:p>
          <a:p>
            <a:pPr lvl="1"/>
            <a:r>
              <a:rPr lang="en-GB" dirty="0" smtClean="0"/>
              <a:t>MIMOSIS0 has validated a part of digital readout of MIMOSIS1</a:t>
            </a:r>
          </a:p>
          <a:p>
            <a:pPr lvl="1"/>
            <a:r>
              <a:rPr lang="en-GB" dirty="0" smtClean="0"/>
              <a:t>Digital periphery is under development </a:t>
            </a:r>
            <a:r>
              <a:rPr lang="en-GB" dirty="0" smtClean="0">
                <a:sym typeface="Wingdings" panose="05000000000000000000" pitchFamily="2" charset="2"/>
              </a:rPr>
              <a:t> no showstopper seen</a:t>
            </a:r>
          </a:p>
          <a:p>
            <a:r>
              <a:rPr lang="en-GB" dirty="0" smtClean="0">
                <a:sym typeface="Wingdings" panose="05000000000000000000" pitchFamily="2" charset="2"/>
              </a:rPr>
              <a:t>Next steps:</a:t>
            </a:r>
          </a:p>
          <a:p>
            <a:pPr lvl="1"/>
            <a:r>
              <a:rPr lang="en-GB" dirty="0" smtClean="0">
                <a:sym typeface="Wingdings" panose="05000000000000000000" pitchFamily="2" charset="2"/>
              </a:rPr>
              <a:t>Continuing heavy testing (radiations) of MIMOSIS0 and CE18 chips family</a:t>
            </a:r>
            <a:endParaRPr lang="en-GB" dirty="0">
              <a:sym typeface="Wingdings" panose="05000000000000000000" pitchFamily="2" charset="2"/>
            </a:endParaRPr>
          </a:p>
          <a:p>
            <a:pPr lvl="1"/>
            <a:r>
              <a:rPr lang="en-GB" dirty="0" smtClean="0">
                <a:sym typeface="Wingdings" panose="05000000000000000000" pitchFamily="2" charset="2"/>
              </a:rPr>
              <a:t>Finalize design of MIMOSIS1 which will be very closed to the final sensors </a:t>
            </a:r>
            <a:endParaRPr lang="en-GB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18/09/2018</a:t>
            </a:r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TWEPP 2018 - frederic.morel@iphc.cnrs.fr</a:t>
            </a: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E06A6-F6BD-4218-8CC5-D94BE2778B4C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339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Outline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CBM</a:t>
            </a:r>
          </a:p>
          <a:p>
            <a:pPr lvl="1"/>
            <a:r>
              <a:rPr lang="en-GB" dirty="0" smtClean="0"/>
              <a:t>Introduction</a:t>
            </a:r>
            <a:endParaRPr lang="en-GB" dirty="0"/>
          </a:p>
          <a:p>
            <a:r>
              <a:rPr lang="en-GB" dirty="0" smtClean="0"/>
              <a:t>MVD</a:t>
            </a:r>
          </a:p>
          <a:p>
            <a:pPr lvl="1"/>
            <a:r>
              <a:rPr lang="en-GB" dirty="0"/>
              <a:t>R</a:t>
            </a:r>
            <a:r>
              <a:rPr lang="en-GB" dirty="0" smtClean="0"/>
              <a:t>equirements</a:t>
            </a:r>
          </a:p>
          <a:p>
            <a:r>
              <a:rPr lang="en-GB" dirty="0" smtClean="0"/>
              <a:t>MIMOSIS</a:t>
            </a:r>
          </a:p>
          <a:p>
            <a:pPr lvl="1"/>
            <a:r>
              <a:rPr lang="en-GB" dirty="0" smtClean="0"/>
              <a:t>Global architecture</a:t>
            </a:r>
          </a:p>
          <a:p>
            <a:r>
              <a:rPr lang="en-GB" dirty="0" smtClean="0"/>
              <a:t>MIMOSIS0</a:t>
            </a:r>
          </a:p>
          <a:p>
            <a:pPr lvl="1"/>
            <a:r>
              <a:rPr lang="en-GB" dirty="0" smtClean="0"/>
              <a:t>Preliminary results</a:t>
            </a:r>
          </a:p>
          <a:p>
            <a:r>
              <a:rPr lang="en-GB" dirty="0" smtClean="0"/>
              <a:t>Conclusion</a:t>
            </a:r>
          </a:p>
          <a:p>
            <a:endParaRPr lang="en-GB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18/09/2018</a:t>
            </a:r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TWEPP 2018 - frederic.morel@iphc.cnrs.fr</a:t>
            </a: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E06A6-F6BD-4218-8CC5-D94BE2778B4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331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CBM: experiment</a:t>
            </a:r>
            <a:endParaRPr lang="en-GB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18/09/2018</a:t>
            </a:r>
            <a:endParaRPr lang="en-GB"/>
          </a:p>
        </p:txBody>
      </p:sp>
      <p:pic>
        <p:nvPicPr>
          <p:cNvPr id="29" name="Image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807" y="3284984"/>
            <a:ext cx="5632625" cy="3168352"/>
          </a:xfrm>
          <a:prstGeom prst="rect">
            <a:avLst/>
          </a:prstGeom>
        </p:spPr>
      </p:pic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 rot="16200000">
            <a:off x="7586910" y="3760728"/>
            <a:ext cx="2367281" cy="365760"/>
          </a:xfrm>
        </p:spPr>
        <p:txBody>
          <a:bodyPr/>
          <a:lstStyle/>
          <a:p>
            <a:r>
              <a:rPr lang="en-GB" smtClean="0"/>
              <a:t>TWEPP 2018 - frederic.morel@iphc.cnrs.fr</a:t>
            </a: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E06A6-F6BD-4218-8CC5-D94BE2778B4C}" type="slidenum">
              <a:rPr lang="en-GB" smtClean="0"/>
              <a:t>3</a:t>
            </a:fld>
            <a:endParaRPr lang="en-GB"/>
          </a:p>
        </p:txBody>
      </p:sp>
      <p:sp>
        <p:nvSpPr>
          <p:cNvPr id="30" name="ZoneTexte 29"/>
          <p:cNvSpPr txBox="1"/>
          <p:nvPr/>
        </p:nvSpPr>
        <p:spPr>
          <a:xfrm>
            <a:off x="251519" y="6464369"/>
            <a:ext cx="36162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Iouri Vassiliev </a:t>
            </a:r>
            <a:r>
              <a:rPr lang="en-US" sz="1200" dirty="0" smtClean="0"/>
              <a:t>| </a:t>
            </a:r>
            <a:r>
              <a:rPr lang="en-US" sz="1200" dirty="0"/>
              <a:t>2nd Heavy Flavor Meet| Kolkata</a:t>
            </a:r>
            <a:r>
              <a:rPr lang="en-US" sz="1200" dirty="0" smtClean="0"/>
              <a:t> (India)</a:t>
            </a:r>
            <a:endParaRPr lang="en-GB" sz="12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478" y="1487797"/>
            <a:ext cx="969708" cy="1318802"/>
          </a:xfrm>
          <a:prstGeom prst="rect">
            <a:avLst/>
          </a:prstGeom>
        </p:spPr>
      </p:pic>
      <p:sp>
        <p:nvSpPr>
          <p:cNvPr id="18" name="ZoneTexte 17"/>
          <p:cNvSpPr txBox="1"/>
          <p:nvPr/>
        </p:nvSpPr>
        <p:spPr>
          <a:xfrm>
            <a:off x="107504" y="4817728"/>
            <a:ext cx="28337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Detector installation and commissioning: </a:t>
            </a:r>
            <a:r>
              <a:rPr lang="en-US" dirty="0" smtClean="0"/>
              <a:t>2021–2024</a:t>
            </a:r>
          </a:p>
          <a:p>
            <a:r>
              <a:rPr lang="en-GB" dirty="0" smtClean="0"/>
              <a:t>First beam: 2025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92" y="1261400"/>
            <a:ext cx="3915564" cy="2815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ZoneTexte 19"/>
          <p:cNvSpPr txBox="1"/>
          <p:nvPr/>
        </p:nvSpPr>
        <p:spPr>
          <a:xfrm>
            <a:off x="4283968" y="2915652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30/08/2018</a:t>
            </a:r>
            <a:endParaRPr lang="en-GB" dirty="0"/>
          </a:p>
        </p:txBody>
      </p:sp>
      <p:cxnSp>
        <p:nvCxnSpPr>
          <p:cNvPr id="22" name="Connecteur droit avec flèche 21"/>
          <p:cNvCxnSpPr>
            <a:stCxn id="3" idx="2"/>
          </p:cNvCxnSpPr>
          <p:nvPr/>
        </p:nvCxnSpPr>
        <p:spPr>
          <a:xfrm flipH="1">
            <a:off x="7317905" y="2806599"/>
            <a:ext cx="242427" cy="766417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476671"/>
            <a:ext cx="1368152" cy="951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60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CBM: detector</a:t>
            </a:r>
            <a:endParaRPr lang="en-GB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18/09/2018</a:t>
            </a:r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TWEPP 2018 - frederic.morel@iphc.cnrs.fr</a:t>
            </a: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E06A6-F6BD-4218-8CC5-D94BE2778B4C}" type="slidenum">
              <a:rPr lang="en-GB" smtClean="0"/>
              <a:t>4</a:t>
            </a:fld>
            <a:endParaRPr lang="en-GB"/>
          </a:p>
        </p:txBody>
      </p:sp>
      <p:sp>
        <p:nvSpPr>
          <p:cNvPr id="9" name="ZoneTexte 8"/>
          <p:cNvSpPr txBox="1"/>
          <p:nvPr/>
        </p:nvSpPr>
        <p:spPr>
          <a:xfrm>
            <a:off x="251519" y="6320353"/>
            <a:ext cx="51058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Joachim </a:t>
            </a:r>
            <a:r>
              <a:rPr lang="en-US" sz="1200" dirty="0" err="1"/>
              <a:t>Stroth</a:t>
            </a:r>
            <a:r>
              <a:rPr lang="en-US" sz="1200" dirty="0"/>
              <a:t> | 56th Winter Meeting on Nuclear Physics | Bormio (Italy)</a:t>
            </a:r>
            <a:endParaRPr lang="en-GB" sz="1200" dirty="0"/>
          </a:p>
        </p:txBody>
      </p:sp>
      <p:pic>
        <p:nvPicPr>
          <p:cNvPr id="10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2" t="432" r="5339" b="1351"/>
          <a:stretch/>
        </p:blipFill>
        <p:spPr bwMode="auto">
          <a:xfrm>
            <a:off x="457200" y="1634339"/>
            <a:ext cx="7620000" cy="4732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467544" y="1259468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Fixed Target experiment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99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MVD: introduction</a:t>
            </a:r>
            <a:endParaRPr lang="en-GB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18/09/2018</a:t>
            </a:r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TWEPP 2018 - frederic.morel@iphc.cnrs.fr</a:t>
            </a: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E06A6-F6BD-4218-8CC5-D94BE2778B4C}" type="slidenum">
              <a:rPr lang="en-GB" smtClean="0"/>
              <a:t>5</a:t>
            </a:fld>
            <a:endParaRPr lang="en-GB"/>
          </a:p>
        </p:txBody>
      </p:sp>
      <p:grpSp>
        <p:nvGrpSpPr>
          <p:cNvPr id="9" name="Groupe 8"/>
          <p:cNvGrpSpPr>
            <a:grpSpLocks noChangeAspect="1"/>
          </p:cNvGrpSpPr>
          <p:nvPr/>
        </p:nvGrpSpPr>
        <p:grpSpPr>
          <a:xfrm>
            <a:off x="3140936" y="3410737"/>
            <a:ext cx="4959456" cy="3330631"/>
            <a:chOff x="10829528" y="6710400"/>
            <a:chExt cx="12820312" cy="8609760"/>
          </a:xfrm>
        </p:grpSpPr>
        <p:pic>
          <p:nvPicPr>
            <p:cNvPr id="11" name="Picture 4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9556640" y="6710400"/>
              <a:ext cx="4093200" cy="6198480"/>
            </a:xfrm>
            <a:prstGeom prst="rect">
              <a:avLst/>
            </a:prstGeom>
            <a:ln>
              <a:noFill/>
            </a:ln>
          </p:spPr>
        </p:pic>
        <p:sp>
          <p:nvSpPr>
            <p:cNvPr id="13" name="CustomShape 9"/>
            <p:cNvSpPr/>
            <p:nvPr/>
          </p:nvSpPr>
          <p:spPr>
            <a:xfrm rot="21044400">
              <a:off x="17684582" y="7479137"/>
              <a:ext cx="2663583" cy="613455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bg1"/>
            </a:solidFill>
            <a:ln>
              <a:solidFill>
                <a:srgbClr val="0000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/>
            <a:lstStyle/>
            <a:p>
              <a:pPr algn="ctr">
                <a:lnSpc>
                  <a:spcPct val="100000"/>
                </a:lnSpc>
              </a:pPr>
              <a:r>
                <a:rPr lang="en-US" sz="1000" b="0" strike="noStrike" spc="-1" dirty="0">
                  <a:solidFill>
                    <a:srgbClr val="000000"/>
                  </a:solidFill>
                  <a:latin typeface="Calibri"/>
                  <a:ea typeface="DejaVu Sans"/>
                </a:rPr>
                <a:t>Beam</a:t>
              </a:r>
              <a:endParaRPr lang="en-US" sz="800" b="0" strike="noStrike" spc="-1" dirty="0">
                <a:latin typeface="Arial"/>
              </a:endParaRPr>
            </a:p>
          </p:txBody>
        </p:sp>
        <p:sp>
          <p:nvSpPr>
            <p:cNvPr id="16" name="CustomShape 12"/>
            <p:cNvSpPr/>
            <p:nvPr/>
          </p:nvSpPr>
          <p:spPr>
            <a:xfrm rot="21044400">
              <a:off x="11442960" y="10888560"/>
              <a:ext cx="987840" cy="44244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bg1"/>
            </a:solidFill>
            <a:ln>
              <a:solidFill>
                <a:srgbClr val="0000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/>
            <a:lstStyle/>
            <a:p>
              <a:pPr algn="ctr"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0000"/>
                  </a:solidFill>
                  <a:latin typeface="Calibri"/>
                  <a:ea typeface="DejaVu Sans"/>
                </a:rPr>
                <a:t>Beam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7" name="Line 14"/>
            <p:cNvSpPr/>
            <p:nvPr/>
          </p:nvSpPr>
          <p:spPr>
            <a:xfrm>
              <a:off x="12468960" y="13032000"/>
              <a:ext cx="3592440" cy="159408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8" name="Line 15"/>
            <p:cNvSpPr/>
            <p:nvPr/>
          </p:nvSpPr>
          <p:spPr>
            <a:xfrm>
              <a:off x="12835800" y="12787200"/>
              <a:ext cx="3666240" cy="162216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9" name="Line 16"/>
            <p:cNvSpPr/>
            <p:nvPr/>
          </p:nvSpPr>
          <p:spPr>
            <a:xfrm>
              <a:off x="13341600" y="12602880"/>
              <a:ext cx="3592800" cy="159372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0" name="Line 17"/>
            <p:cNvSpPr/>
            <p:nvPr/>
          </p:nvSpPr>
          <p:spPr>
            <a:xfrm>
              <a:off x="14431680" y="12691800"/>
              <a:ext cx="2948040" cy="130500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pic>
          <p:nvPicPr>
            <p:cNvPr id="21" name="Picture 10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/>
          </p:blipFill>
          <p:spPr>
            <a:xfrm>
              <a:off x="10870560" y="7594560"/>
              <a:ext cx="5825160" cy="6145200"/>
            </a:xfrm>
            <a:prstGeom prst="rect">
              <a:avLst/>
            </a:prstGeom>
            <a:ln>
              <a:noFill/>
            </a:ln>
          </p:spPr>
        </p:pic>
        <p:sp>
          <p:nvSpPr>
            <p:cNvPr id="22" name="CustomShape 18"/>
            <p:cNvSpPr/>
            <p:nvPr/>
          </p:nvSpPr>
          <p:spPr>
            <a:xfrm rot="505800">
              <a:off x="12688437" y="7157133"/>
              <a:ext cx="2959920" cy="663346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/>
            <a:lstStyle/>
            <a:p>
              <a:pPr>
                <a:lnSpc>
                  <a:spcPct val="100000"/>
                </a:lnSpc>
              </a:pPr>
              <a:r>
                <a:rPr lang="en-US" sz="1400" b="0" strike="noStrike" spc="-1" dirty="0">
                  <a:latin typeface="Calibri"/>
                  <a:ea typeface="DejaVu Sans"/>
                </a:rPr>
                <a:t>Vacuum</a:t>
              </a:r>
              <a:endParaRPr lang="en-US" sz="1400" b="0" strike="noStrike" spc="-1" dirty="0">
                <a:latin typeface="Arial"/>
              </a:endParaRPr>
            </a:p>
          </p:txBody>
        </p:sp>
        <p:sp>
          <p:nvSpPr>
            <p:cNvPr id="23" name="CustomShape 19"/>
            <p:cNvSpPr/>
            <p:nvPr/>
          </p:nvSpPr>
          <p:spPr>
            <a:xfrm rot="21025800">
              <a:off x="10829528" y="10396197"/>
              <a:ext cx="1846149" cy="628355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bg1"/>
            </a:solidFill>
            <a:ln>
              <a:solidFill>
                <a:srgbClr val="0000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/>
            <a:lstStyle/>
            <a:p>
              <a:pPr algn="ctr">
                <a:lnSpc>
                  <a:spcPct val="100000"/>
                </a:lnSpc>
              </a:pPr>
              <a:r>
                <a:rPr lang="en-US" sz="1000" b="0" strike="noStrike" spc="-1" dirty="0">
                  <a:solidFill>
                    <a:srgbClr val="000000"/>
                  </a:solidFill>
                  <a:latin typeface="Calibri"/>
                  <a:ea typeface="DejaVu Sans"/>
                </a:rPr>
                <a:t>Beam</a:t>
              </a:r>
              <a:endParaRPr lang="en-US" sz="1000" b="0" strike="noStrike" spc="-1" dirty="0">
                <a:latin typeface="Arial"/>
              </a:endParaRPr>
            </a:p>
          </p:txBody>
        </p:sp>
        <p:sp>
          <p:nvSpPr>
            <p:cNvPr id="24" name="CustomShape 20"/>
            <p:cNvSpPr/>
            <p:nvPr/>
          </p:nvSpPr>
          <p:spPr>
            <a:xfrm rot="20160000">
              <a:off x="15852600" y="13927680"/>
              <a:ext cx="987480" cy="4536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/>
            <a:lstStyle/>
            <a:p>
              <a:pPr algn="r">
                <a:lnSpc>
                  <a:spcPct val="100000"/>
                </a:lnSpc>
              </a:pPr>
              <a:r>
                <a:rPr lang="en-US" sz="900" b="0" strike="noStrike" spc="-1">
                  <a:solidFill>
                    <a:srgbClr val="FFFFFF"/>
                  </a:solidFill>
                  <a:latin typeface="Calibri"/>
                  <a:ea typeface="DejaVu Sans"/>
                </a:rPr>
                <a:t>20 cm</a:t>
              </a:r>
              <a:endParaRPr lang="en-US" sz="900" b="0" strike="noStrike" spc="-1">
                <a:latin typeface="Arial"/>
              </a:endParaRPr>
            </a:p>
          </p:txBody>
        </p:sp>
        <p:pic>
          <p:nvPicPr>
            <p:cNvPr id="25" name="Picture 5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/>
          </p:blipFill>
          <p:spPr>
            <a:xfrm>
              <a:off x="16937640" y="10426680"/>
              <a:ext cx="2086920" cy="2856240"/>
            </a:xfrm>
            <a:prstGeom prst="rect">
              <a:avLst/>
            </a:prstGeom>
            <a:ln>
              <a:noFill/>
            </a:ln>
          </p:spPr>
        </p:pic>
        <p:sp>
          <p:nvSpPr>
            <p:cNvPr id="26" name="CustomShape 21"/>
            <p:cNvSpPr/>
            <p:nvPr/>
          </p:nvSpPr>
          <p:spPr>
            <a:xfrm>
              <a:off x="17827560" y="11900520"/>
              <a:ext cx="859320" cy="1420920"/>
            </a:xfrm>
            <a:custGeom>
              <a:avLst/>
              <a:gdLst/>
              <a:ahLst/>
              <a:cxnLst/>
              <a:rect l="l" t="t" r="r" b="b"/>
              <a:pathLst>
                <a:path w="1200150" h="1879600">
                  <a:moveTo>
                    <a:pt x="0" y="1187450"/>
                  </a:moveTo>
                  <a:lnTo>
                    <a:pt x="0" y="0"/>
                  </a:lnTo>
                  <a:lnTo>
                    <a:pt x="1200150" y="609600"/>
                  </a:lnTo>
                  <a:lnTo>
                    <a:pt x="1187450" y="1879600"/>
                  </a:lnTo>
                  <a:lnTo>
                    <a:pt x="0" y="1187450"/>
                  </a:lnTo>
                  <a:close/>
                </a:path>
              </a:pathLst>
            </a:custGeom>
            <a:solidFill>
              <a:srgbClr val="FF0000">
                <a:alpha val="28000"/>
              </a:srgbClr>
            </a:solidFill>
            <a:ln cap="rnd">
              <a:solidFill>
                <a:srgbClr val="FF0000"/>
              </a:solidFill>
              <a:custDash>
                <a:ds d="400000" sp="300000"/>
              </a:custDash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7" name="CustomShape 22"/>
            <p:cNvSpPr/>
            <p:nvPr/>
          </p:nvSpPr>
          <p:spPr>
            <a:xfrm>
              <a:off x="16175880" y="14622480"/>
              <a:ext cx="425160" cy="69768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/>
            <a:lstStyle/>
            <a:p>
              <a:pPr algn="ctr">
                <a:lnSpc>
                  <a:spcPct val="100000"/>
                </a:lnSpc>
              </a:pPr>
              <a:r>
                <a:rPr lang="en-US" sz="800" b="1" i="1" strike="noStrike" spc="-1">
                  <a:solidFill>
                    <a:srgbClr val="000000"/>
                  </a:solidFill>
                  <a:latin typeface="Calibri"/>
                  <a:ea typeface="DejaVu Sans"/>
                </a:rPr>
                <a:t>#0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28" name="CustomShape 23"/>
            <p:cNvSpPr/>
            <p:nvPr/>
          </p:nvSpPr>
          <p:spPr>
            <a:xfrm>
              <a:off x="16612920" y="14443560"/>
              <a:ext cx="425520" cy="69768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/>
            <a:lstStyle/>
            <a:p>
              <a:pPr algn="ctr">
                <a:lnSpc>
                  <a:spcPct val="100000"/>
                </a:lnSpc>
              </a:pPr>
              <a:r>
                <a:rPr lang="en-US" sz="800" b="1" i="1" strike="noStrike" spc="-1">
                  <a:solidFill>
                    <a:srgbClr val="000000"/>
                  </a:solidFill>
                  <a:latin typeface="Calibri"/>
                  <a:ea typeface="DejaVu Sans"/>
                </a:rPr>
                <a:t>#1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29" name="CustomShape 24"/>
            <p:cNvSpPr/>
            <p:nvPr/>
          </p:nvSpPr>
          <p:spPr>
            <a:xfrm>
              <a:off x="17056080" y="14258160"/>
              <a:ext cx="425520" cy="69768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/>
            <a:lstStyle/>
            <a:p>
              <a:pPr algn="ctr">
                <a:lnSpc>
                  <a:spcPct val="100000"/>
                </a:lnSpc>
              </a:pPr>
              <a:r>
                <a:rPr lang="en-US" sz="800" b="1" i="1" strike="noStrike" spc="-1">
                  <a:solidFill>
                    <a:srgbClr val="000000"/>
                  </a:solidFill>
                  <a:latin typeface="Calibri"/>
                  <a:ea typeface="DejaVu Sans"/>
                </a:rPr>
                <a:t>#2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30" name="CustomShape 25"/>
            <p:cNvSpPr/>
            <p:nvPr/>
          </p:nvSpPr>
          <p:spPr>
            <a:xfrm>
              <a:off x="17504640" y="14040360"/>
              <a:ext cx="425520" cy="69768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/>
            <a:lstStyle/>
            <a:p>
              <a:pPr algn="ctr">
                <a:lnSpc>
                  <a:spcPct val="100000"/>
                </a:lnSpc>
              </a:pPr>
              <a:r>
                <a:rPr lang="en-US" sz="800" b="1" i="1" strike="noStrike" spc="-1">
                  <a:solidFill>
                    <a:srgbClr val="000000"/>
                  </a:solidFill>
                  <a:latin typeface="Calibri"/>
                  <a:ea typeface="DejaVu Sans"/>
                </a:rPr>
                <a:t>#3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31" name="Line 26"/>
            <p:cNvSpPr/>
            <p:nvPr/>
          </p:nvSpPr>
          <p:spPr>
            <a:xfrm flipV="1">
              <a:off x="16063560" y="13996800"/>
              <a:ext cx="1328760" cy="601560"/>
            </a:xfrm>
            <a:prstGeom prst="line">
              <a:avLst/>
            </a:prstGeom>
            <a:ln w="3816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2" name="Line 27"/>
            <p:cNvSpPr/>
            <p:nvPr/>
          </p:nvSpPr>
          <p:spPr>
            <a:xfrm>
              <a:off x="16432560" y="7788600"/>
              <a:ext cx="913320" cy="2608200"/>
            </a:xfrm>
            <a:prstGeom prst="line">
              <a:avLst/>
            </a:prstGeom>
            <a:ln w="19080" cap="rnd">
              <a:solidFill>
                <a:srgbClr val="0000FF"/>
              </a:solidFill>
              <a:custDash>
                <a:ds d="400000" sp="300000"/>
              </a:custDash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3" name="Line 28"/>
            <p:cNvSpPr/>
            <p:nvPr/>
          </p:nvSpPr>
          <p:spPr>
            <a:xfrm flipV="1">
              <a:off x="16296120" y="12839040"/>
              <a:ext cx="692640" cy="166320"/>
            </a:xfrm>
            <a:prstGeom prst="line">
              <a:avLst/>
            </a:prstGeom>
            <a:ln w="19080" cap="rnd">
              <a:solidFill>
                <a:srgbClr val="0000FF"/>
              </a:solidFill>
              <a:custDash>
                <a:ds d="400000" sp="300000"/>
              </a:custDash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4" name="Line 29"/>
            <p:cNvSpPr/>
            <p:nvPr/>
          </p:nvSpPr>
          <p:spPr>
            <a:xfrm flipV="1">
              <a:off x="19026360" y="8063640"/>
              <a:ext cx="395640" cy="4209120"/>
            </a:xfrm>
            <a:prstGeom prst="line">
              <a:avLst/>
            </a:prstGeom>
            <a:ln w="38160" cap="rnd">
              <a:solidFill>
                <a:srgbClr val="FF3333"/>
              </a:solidFill>
              <a:custDash>
                <a:ds d="100000" sp="1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" name="Line 30"/>
            <p:cNvSpPr/>
            <p:nvPr/>
          </p:nvSpPr>
          <p:spPr>
            <a:xfrm flipV="1">
              <a:off x="18836640" y="12909960"/>
              <a:ext cx="4425840" cy="511560"/>
            </a:xfrm>
            <a:prstGeom prst="line">
              <a:avLst/>
            </a:prstGeom>
            <a:ln w="38160" cap="rnd">
              <a:solidFill>
                <a:srgbClr val="FF3333"/>
              </a:solidFill>
              <a:custDash>
                <a:ds d="100000" sp="1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36" name="ZoneTexte 35"/>
          <p:cNvSpPr txBox="1"/>
          <p:nvPr/>
        </p:nvSpPr>
        <p:spPr>
          <a:xfrm>
            <a:off x="107503" y="1584263"/>
            <a:ext cx="380903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b="1" spc="-1" dirty="0">
                <a:solidFill>
                  <a:srgbClr val="000000"/>
                </a:solidFill>
                <a:ea typeface="DejaVu Sans"/>
              </a:rPr>
              <a:t>Micro Vertex Detector (MVD)</a:t>
            </a:r>
            <a:r>
              <a:rPr lang="en-US" sz="1400" spc="-1" dirty="0">
                <a:solidFill>
                  <a:srgbClr val="000000"/>
                </a:solidFill>
                <a:ea typeface="DejaVu Sans"/>
              </a:rPr>
              <a:t> for the CBM experiment at GSI/FAIR:</a:t>
            </a:r>
            <a:endParaRPr lang="en-US" sz="1400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400" spc="-1" dirty="0">
              <a:latin typeface="Arial"/>
            </a:endParaRPr>
          </a:p>
          <a:p>
            <a:pPr marL="457200" indent="-4550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400" spc="-1" dirty="0">
                <a:solidFill>
                  <a:srgbClr val="000000"/>
                </a:solidFill>
                <a:ea typeface="DejaVu Sans"/>
              </a:rPr>
              <a:t>Secondary vertex determination 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spc="-1" dirty="0">
                <a:solidFill>
                  <a:srgbClr val="000000"/>
                </a:solidFill>
                <a:ea typeface="DejaVu Sans"/>
              </a:rPr>
              <a:t>(~50 µm), background rejection 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spc="-1" dirty="0">
                <a:solidFill>
                  <a:srgbClr val="000000"/>
                </a:solidFill>
                <a:ea typeface="DejaVu Sans"/>
              </a:rPr>
              <a:t>in di-electron spectroscopy, reconstruction of weak decays</a:t>
            </a:r>
            <a:endParaRPr lang="en-US" sz="1400" spc="-1" dirty="0">
              <a:latin typeface="Arial"/>
            </a:endParaRPr>
          </a:p>
          <a:p>
            <a:pPr marL="457200" indent="-4550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400" spc="-1" dirty="0">
                <a:solidFill>
                  <a:srgbClr val="000000"/>
                </a:solidFill>
                <a:ea typeface="DejaVu Sans"/>
              </a:rPr>
              <a:t>Vacuum/magnetic field operation</a:t>
            </a:r>
            <a:endParaRPr lang="en-US" sz="1400" spc="-1" dirty="0">
              <a:latin typeface="Arial"/>
            </a:endParaRPr>
          </a:p>
          <a:p>
            <a:pPr marL="457200" indent="-4550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400" spc="-1" dirty="0">
                <a:solidFill>
                  <a:srgbClr val="000000"/>
                </a:solidFill>
                <a:ea typeface="DejaVu Sans"/>
              </a:rPr>
              <a:t>4 stations </a:t>
            </a:r>
            <a:endParaRPr lang="en-US" sz="1400" spc="-1" dirty="0">
              <a:latin typeface="Arial"/>
            </a:endParaRPr>
          </a:p>
          <a:p>
            <a:pPr marL="457200" indent="-4550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400" spc="-1" dirty="0">
                <a:solidFill>
                  <a:srgbClr val="FF0000"/>
                </a:solidFill>
                <a:ea typeface="DejaVu Sans"/>
              </a:rPr>
              <a:t>~300 CMOS sensors</a:t>
            </a:r>
            <a:endParaRPr lang="en-US" sz="1400" spc="-1" dirty="0">
              <a:solidFill>
                <a:srgbClr val="FF0000"/>
              </a:solidFill>
              <a:latin typeface="Arial"/>
            </a:endParaRPr>
          </a:p>
          <a:p>
            <a:pPr marL="457200" indent="-4550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400" spc="-1" dirty="0">
                <a:solidFill>
                  <a:srgbClr val="FF0000"/>
                </a:solidFill>
                <a:ea typeface="DejaVu Sans"/>
              </a:rPr>
              <a:t>Power dissipation:  150 W</a:t>
            </a:r>
            <a:endParaRPr lang="en-US" sz="1400" spc="-1" dirty="0">
              <a:solidFill>
                <a:srgbClr val="FF0000"/>
              </a:solidFill>
              <a:latin typeface="Arial"/>
            </a:endParaRPr>
          </a:p>
          <a:p>
            <a:pPr marL="457200" indent="-4550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400" spc="-1" dirty="0">
                <a:solidFill>
                  <a:srgbClr val="FF0000"/>
                </a:solidFill>
                <a:ea typeface="DejaVu Sans"/>
              </a:rPr>
              <a:t>Radiation tolerance:  </a:t>
            </a:r>
            <a:r>
              <a:rPr lang="en-US" sz="1400" spc="-1" dirty="0" smtClean="0">
                <a:solidFill>
                  <a:srgbClr val="FF0000"/>
                </a:solidFill>
                <a:ea typeface="DejaVu Sans"/>
              </a:rPr>
              <a:t>&gt;3 10</a:t>
            </a:r>
            <a:r>
              <a:rPr lang="en-US" sz="1400" spc="-1" baseline="30000" dirty="0" smtClean="0">
                <a:solidFill>
                  <a:srgbClr val="FF0000"/>
                </a:solidFill>
                <a:ea typeface="DejaVu Sans"/>
              </a:rPr>
              <a:t>13</a:t>
            </a:r>
            <a:r>
              <a:rPr lang="en-US" sz="1400" spc="-1" dirty="0" smtClean="0">
                <a:solidFill>
                  <a:srgbClr val="FF0000"/>
                </a:solidFill>
                <a:ea typeface="DejaVu Sans"/>
              </a:rPr>
              <a:t>n</a:t>
            </a:r>
            <a:r>
              <a:rPr lang="en-US" sz="1400" spc="-1" baseline="-25000" dirty="0" smtClean="0">
                <a:solidFill>
                  <a:srgbClr val="FF0000"/>
                </a:solidFill>
                <a:ea typeface="DejaVu Sans"/>
              </a:rPr>
              <a:t>eq</a:t>
            </a:r>
            <a:r>
              <a:rPr lang="en-US" sz="1400" spc="-1" dirty="0" smtClean="0">
                <a:solidFill>
                  <a:srgbClr val="FF0000"/>
                </a:solidFill>
                <a:ea typeface="DejaVu Sans"/>
              </a:rPr>
              <a:t>/cm</a:t>
            </a:r>
            <a:r>
              <a:rPr lang="en-US" sz="1400" spc="-1" baseline="30000" dirty="0" smtClean="0">
                <a:solidFill>
                  <a:srgbClr val="FF0000"/>
                </a:solidFill>
                <a:ea typeface="DejaVu Sans"/>
              </a:rPr>
              <a:t>2</a:t>
            </a:r>
            <a:r>
              <a:rPr lang="en-US" sz="1400" spc="-1" dirty="0" smtClean="0">
                <a:solidFill>
                  <a:srgbClr val="FF0000"/>
                </a:solidFill>
                <a:ea typeface="DejaVu Sans"/>
              </a:rPr>
              <a:t>  </a:t>
            </a:r>
            <a:r>
              <a:rPr lang="en-US" sz="1400" dirty="0">
                <a:solidFill>
                  <a:srgbClr val="FF0000"/>
                </a:solidFill>
              </a:rPr>
              <a:t/>
            </a:r>
            <a:br>
              <a:rPr lang="en-US" sz="1400" dirty="0">
                <a:solidFill>
                  <a:srgbClr val="FF0000"/>
                </a:solidFill>
              </a:rPr>
            </a:br>
            <a:r>
              <a:rPr lang="en-US" sz="1400" spc="-1" dirty="0">
                <a:solidFill>
                  <a:srgbClr val="FF0000"/>
                </a:solidFill>
                <a:ea typeface="DejaVu Sans"/>
              </a:rPr>
              <a:t>&amp;  </a:t>
            </a:r>
            <a:r>
              <a:rPr lang="en-US" sz="1400" spc="-1" dirty="0" smtClean="0">
                <a:solidFill>
                  <a:srgbClr val="FF0000"/>
                </a:solidFill>
                <a:ea typeface="DejaVu Sans"/>
              </a:rPr>
              <a:t>&gt;3 </a:t>
            </a:r>
            <a:r>
              <a:rPr lang="en-US" sz="1400" spc="-1" dirty="0" err="1">
                <a:solidFill>
                  <a:srgbClr val="FF0000"/>
                </a:solidFill>
                <a:ea typeface="DejaVu Sans"/>
              </a:rPr>
              <a:t>Mrad</a:t>
            </a:r>
            <a:r>
              <a:rPr lang="en-US" sz="1400" spc="-1" baseline="30000" dirty="0">
                <a:solidFill>
                  <a:srgbClr val="FF0000"/>
                </a:solidFill>
                <a:ea typeface="DejaVu Sans"/>
              </a:rPr>
              <a:t> </a:t>
            </a:r>
            <a:endParaRPr lang="en-US" sz="1400" spc="-1" dirty="0">
              <a:solidFill>
                <a:srgbClr val="FF0000"/>
              </a:solidFill>
              <a:latin typeface="Arial"/>
            </a:endParaRPr>
          </a:p>
          <a:p>
            <a:endParaRPr lang="en-GB" sz="1400" dirty="0"/>
          </a:p>
        </p:txBody>
      </p:sp>
      <p:sp>
        <p:nvSpPr>
          <p:cNvPr id="37" name="Rectangle 36"/>
          <p:cNvSpPr/>
          <p:nvPr/>
        </p:nvSpPr>
        <p:spPr>
          <a:xfrm>
            <a:off x="4860032" y="1572337"/>
            <a:ext cx="324036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spc="-1" dirty="0" smtClean="0">
                <a:solidFill>
                  <a:srgbClr val="000000"/>
                </a:solidFill>
                <a:ea typeface="DejaVu Sans"/>
              </a:rPr>
              <a:t>Quadrant (smallest </a:t>
            </a:r>
            <a:r>
              <a:rPr lang="en-US" sz="1400" spc="-1" dirty="0">
                <a:solidFill>
                  <a:srgbClr val="000000"/>
                </a:solidFill>
                <a:ea typeface="DejaVu Sans"/>
              </a:rPr>
              <a:t>functional </a:t>
            </a:r>
            <a:r>
              <a:rPr lang="en-US" sz="1400" spc="-1" dirty="0" smtClean="0">
                <a:solidFill>
                  <a:srgbClr val="000000"/>
                </a:solidFill>
                <a:ea typeface="DejaVu Sans"/>
              </a:rPr>
              <a:t>unit):</a:t>
            </a:r>
            <a:endParaRPr lang="en-US" sz="1400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400" spc="-1" dirty="0">
              <a:latin typeface="Arial"/>
            </a:endParaRPr>
          </a:p>
          <a:p>
            <a:pPr marL="457200" indent="-4550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400" spc="-1" dirty="0">
                <a:solidFill>
                  <a:srgbClr val="000000"/>
                </a:solidFill>
                <a:ea typeface="DejaVu Sans"/>
              </a:rPr>
              <a:t>CVD Diamond </a:t>
            </a:r>
            <a:r>
              <a:rPr lang="en-US" sz="1400" spc="-1" dirty="0" smtClean="0">
                <a:solidFill>
                  <a:srgbClr val="000000"/>
                </a:solidFill>
                <a:ea typeface="DejaVu Sans"/>
              </a:rPr>
              <a:t>/ TPG </a:t>
            </a:r>
            <a:r>
              <a:rPr lang="en-US" sz="1400" spc="-1" dirty="0">
                <a:solidFill>
                  <a:srgbClr val="000000"/>
                </a:solidFill>
                <a:ea typeface="DejaVu Sans"/>
              </a:rPr>
              <a:t>carrier for heat evacuation</a:t>
            </a:r>
            <a:endParaRPr lang="en-US" sz="1400" spc="-1" dirty="0">
              <a:latin typeface="Arial"/>
            </a:endParaRPr>
          </a:p>
          <a:p>
            <a:pPr marL="457200" indent="-4550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400" spc="-1" dirty="0">
                <a:solidFill>
                  <a:srgbClr val="FF0000"/>
                </a:solidFill>
                <a:ea typeface="DejaVu Sans"/>
              </a:rPr>
              <a:t>CMOS pixel sensors: </a:t>
            </a:r>
            <a:r>
              <a:rPr lang="en-US" sz="1400" dirty="0">
                <a:solidFill>
                  <a:srgbClr val="FF0000"/>
                </a:solidFill>
              </a:rPr>
              <a:t/>
            </a:r>
            <a:br>
              <a:rPr lang="en-US" sz="1400" dirty="0">
                <a:solidFill>
                  <a:srgbClr val="FF0000"/>
                </a:solidFill>
              </a:rPr>
            </a:br>
            <a:r>
              <a:rPr lang="en-US" sz="1400" spc="-1" dirty="0">
                <a:solidFill>
                  <a:srgbClr val="FF0000"/>
                </a:solidFill>
                <a:ea typeface="DejaVu Sans"/>
              </a:rPr>
              <a:t>50 µm thin, 150 </a:t>
            </a:r>
            <a:r>
              <a:rPr lang="en-US" sz="1400" spc="-1" dirty="0" err="1">
                <a:solidFill>
                  <a:srgbClr val="FF0000"/>
                </a:solidFill>
                <a:ea typeface="DejaVu Sans"/>
              </a:rPr>
              <a:t>mW</a:t>
            </a:r>
            <a:r>
              <a:rPr lang="en-US" sz="1400" spc="-1" dirty="0">
                <a:solidFill>
                  <a:srgbClr val="FF0000"/>
                </a:solidFill>
                <a:ea typeface="DejaVu Sans"/>
              </a:rPr>
              <a:t>/cm², </a:t>
            </a:r>
            <a:r>
              <a:rPr lang="en-US" sz="1400" spc="-1" dirty="0" smtClean="0">
                <a:solidFill>
                  <a:srgbClr val="FF0000"/>
                </a:solidFill>
                <a:ea typeface="DejaVu Sans"/>
              </a:rPr>
              <a:t>~</a:t>
            </a:r>
            <a:r>
              <a:rPr lang="en-US" sz="1400" spc="-1" dirty="0">
                <a:solidFill>
                  <a:srgbClr val="FF0000"/>
                </a:solidFill>
                <a:ea typeface="DejaVu Sans"/>
              </a:rPr>
              <a:t>10  µs read-out</a:t>
            </a:r>
            <a:endParaRPr lang="en-US" sz="1400" spc="-1" dirty="0">
              <a:solidFill>
                <a:srgbClr val="FF0000"/>
              </a:solidFill>
              <a:latin typeface="Arial"/>
            </a:endParaRPr>
          </a:p>
          <a:p>
            <a:pPr marL="457200" indent="-4550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400" spc="-1" dirty="0">
                <a:solidFill>
                  <a:srgbClr val="000000"/>
                </a:solidFill>
                <a:ea typeface="DejaVu Sans"/>
              </a:rPr>
              <a:t>Aluminum heat-sink (</a:t>
            </a:r>
            <a:r>
              <a:rPr lang="en-US" sz="1400" spc="-1" dirty="0" smtClean="0">
                <a:solidFill>
                  <a:srgbClr val="000000"/>
                </a:solidFill>
                <a:ea typeface="DejaVu Sans"/>
              </a:rPr>
              <a:t>actively cooled</a:t>
            </a:r>
            <a:r>
              <a:rPr lang="en-US" sz="1400" spc="-1" dirty="0">
                <a:solidFill>
                  <a:srgbClr val="000000"/>
                </a:solidFill>
                <a:ea typeface="DejaVu Sans"/>
              </a:rPr>
              <a:t>)</a:t>
            </a:r>
            <a:endParaRPr lang="en-US" sz="1400" spc="-1" dirty="0">
              <a:latin typeface="Arial"/>
            </a:endParaRPr>
          </a:p>
        </p:txBody>
      </p:sp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494605"/>
            <a:ext cx="1008112" cy="700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3" descr="part2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0093" y="5301208"/>
            <a:ext cx="1527611" cy="651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2" descr="Datei:Goethe-Logo.sv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016822"/>
            <a:ext cx="1060292" cy="577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5623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MVD: radiation</a:t>
            </a:r>
            <a:endParaRPr lang="en-GB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18/09/2018</a:t>
            </a:r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TWEPP 2018 - frederic.morel@iphc.cnrs.fr</a:t>
            </a: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E06A6-F6BD-4218-8CC5-D94BE2778B4C}" type="slidenum">
              <a:rPr lang="en-GB" smtClean="0"/>
              <a:t>6</a:t>
            </a:fld>
            <a:endParaRPr lang="en-GB"/>
          </a:p>
        </p:txBody>
      </p:sp>
      <p:pic>
        <p:nvPicPr>
          <p:cNvPr id="10" name="Grafik 1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0236" y="1375165"/>
            <a:ext cx="1664161" cy="1466626"/>
          </a:xfrm>
          <a:prstGeom prst="rect">
            <a:avLst/>
          </a:prstGeom>
          <a:ln>
            <a:noFill/>
          </a:ln>
        </p:spPr>
      </p:pic>
      <p:pic>
        <p:nvPicPr>
          <p:cNvPr id="11" name="Grafik 1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306" y="2829331"/>
            <a:ext cx="1682395" cy="1485771"/>
          </a:xfrm>
          <a:prstGeom prst="rect">
            <a:avLst/>
          </a:prstGeom>
          <a:ln>
            <a:noFill/>
          </a:ln>
        </p:spPr>
      </p:pic>
      <p:sp>
        <p:nvSpPr>
          <p:cNvPr id="12" name="CustomShape 47"/>
          <p:cNvSpPr/>
          <p:nvPr/>
        </p:nvSpPr>
        <p:spPr>
          <a:xfrm>
            <a:off x="530296" y="1317120"/>
            <a:ext cx="1048154" cy="20270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800" b="1" strike="noStrike" spc="-1" dirty="0">
                <a:solidFill>
                  <a:srgbClr val="376092"/>
                </a:solidFill>
                <a:latin typeface="Calibri"/>
                <a:ea typeface="DejaVu Sans"/>
              </a:rPr>
              <a:t>Au </a:t>
            </a:r>
            <a:r>
              <a:rPr lang="en-US" sz="800" b="1" strike="noStrike" spc="-1" dirty="0" err="1">
                <a:solidFill>
                  <a:srgbClr val="376092"/>
                </a:solidFill>
                <a:latin typeface="Calibri"/>
                <a:ea typeface="DejaVu Sans"/>
              </a:rPr>
              <a:t>Au</a:t>
            </a:r>
            <a:r>
              <a:rPr lang="en-US" sz="800" b="1" strike="noStrike" spc="-1" dirty="0">
                <a:solidFill>
                  <a:srgbClr val="376092"/>
                </a:solidFill>
                <a:latin typeface="Calibri"/>
                <a:ea typeface="DejaVu Sans"/>
              </a:rPr>
              <a:t> (1%) 12 </a:t>
            </a:r>
            <a:r>
              <a:rPr lang="en-US" sz="800" b="1" strike="noStrike" spc="-1" dirty="0" err="1">
                <a:solidFill>
                  <a:srgbClr val="376092"/>
                </a:solidFill>
                <a:latin typeface="Calibri"/>
                <a:ea typeface="DejaVu Sans"/>
              </a:rPr>
              <a:t>AGeV</a:t>
            </a:r>
            <a:endParaRPr lang="en-US" sz="800" b="0" strike="noStrike" spc="-1" dirty="0">
              <a:latin typeface="Arial"/>
            </a:endParaRPr>
          </a:p>
        </p:txBody>
      </p:sp>
      <p:sp>
        <p:nvSpPr>
          <p:cNvPr id="13" name="CustomShape 48"/>
          <p:cNvSpPr/>
          <p:nvPr/>
        </p:nvSpPr>
        <p:spPr>
          <a:xfrm>
            <a:off x="867283" y="1519822"/>
            <a:ext cx="639159" cy="20270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800" b="1" strike="noStrike" spc="-1" dirty="0">
                <a:solidFill>
                  <a:srgbClr val="376092"/>
                </a:solidFill>
                <a:latin typeface="Calibri"/>
                <a:ea typeface="DejaVu Sans"/>
              </a:rPr>
              <a:t>Non-ionizing</a:t>
            </a:r>
            <a:endParaRPr lang="en-US" sz="800" b="0" strike="noStrike" spc="-1" dirty="0">
              <a:latin typeface="Arial"/>
            </a:endParaRPr>
          </a:p>
        </p:txBody>
      </p:sp>
      <p:sp>
        <p:nvSpPr>
          <p:cNvPr id="14" name="CustomShape 49"/>
          <p:cNvSpPr/>
          <p:nvPr/>
        </p:nvSpPr>
        <p:spPr>
          <a:xfrm>
            <a:off x="1077310" y="3202521"/>
            <a:ext cx="496270" cy="20270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800" b="1" strike="noStrike" spc="-1" dirty="0">
                <a:solidFill>
                  <a:srgbClr val="376092"/>
                </a:solidFill>
                <a:latin typeface="Calibri"/>
                <a:ea typeface="DejaVu Sans"/>
              </a:rPr>
              <a:t>Ionizing</a:t>
            </a:r>
            <a:endParaRPr lang="en-US" sz="800" b="0" strike="noStrike" spc="-1" dirty="0">
              <a:latin typeface="Arial"/>
            </a:endParaRPr>
          </a:p>
        </p:txBody>
      </p:sp>
      <p:grpSp>
        <p:nvGrpSpPr>
          <p:cNvPr id="3" name="Groupe 2"/>
          <p:cNvGrpSpPr/>
          <p:nvPr/>
        </p:nvGrpSpPr>
        <p:grpSpPr>
          <a:xfrm>
            <a:off x="2311147" y="1575822"/>
            <a:ext cx="5141173" cy="3190763"/>
            <a:chOff x="3072449" y="1097844"/>
            <a:chExt cx="5141173" cy="3190763"/>
          </a:xfrm>
        </p:grpSpPr>
        <p:pic>
          <p:nvPicPr>
            <p:cNvPr id="8" name="Grafik 34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/>
          </p:blipFill>
          <p:spPr>
            <a:xfrm>
              <a:off x="3072449" y="1575076"/>
              <a:ext cx="3967424" cy="2483478"/>
            </a:xfrm>
            <a:prstGeom prst="rect">
              <a:avLst/>
            </a:prstGeom>
            <a:ln>
              <a:noFill/>
            </a:ln>
          </p:spPr>
        </p:pic>
        <p:sp>
          <p:nvSpPr>
            <p:cNvPr id="9" name="CustomShape 46"/>
            <p:cNvSpPr/>
            <p:nvPr/>
          </p:nvSpPr>
          <p:spPr>
            <a:xfrm>
              <a:off x="5526144" y="4060377"/>
              <a:ext cx="1759585" cy="22823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/>
            <a:lstStyle/>
            <a:p>
              <a:pPr>
                <a:lnSpc>
                  <a:spcPct val="100000"/>
                </a:lnSpc>
              </a:pPr>
              <a:r>
                <a:rPr lang="en-US" sz="1050" b="0" i="1" strike="noStrike" spc="-1">
                  <a:solidFill>
                    <a:srgbClr val="376092"/>
                  </a:solidFill>
                  <a:latin typeface="Calibri"/>
                  <a:ea typeface="DejaVu Sans"/>
                </a:rPr>
                <a:t>Stations at 5, 10, 15 and 20 cm</a:t>
              </a:r>
              <a:endParaRPr lang="en-US" sz="1050" b="0" strike="noStrike" spc="-1">
                <a:latin typeface="Arial"/>
              </a:endParaRPr>
            </a:p>
          </p:txBody>
        </p:sp>
        <p:sp>
          <p:nvSpPr>
            <p:cNvPr id="18" name="Line 52"/>
            <p:cNvSpPr/>
            <p:nvPr/>
          </p:nvSpPr>
          <p:spPr>
            <a:xfrm flipV="1">
              <a:off x="3745894" y="1996586"/>
              <a:ext cx="2656700" cy="3647"/>
            </a:xfrm>
            <a:prstGeom prst="line">
              <a:avLst/>
            </a:prstGeom>
            <a:ln w="38160" cap="rnd">
              <a:solidFill>
                <a:srgbClr val="FF0000"/>
              </a:solidFill>
              <a:custDash>
                <a:ds d="300000" sp="100000"/>
              </a:custDash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9" name="CustomShape 53"/>
            <p:cNvSpPr/>
            <p:nvPr/>
          </p:nvSpPr>
          <p:spPr>
            <a:xfrm>
              <a:off x="5833028" y="1097844"/>
              <a:ext cx="2380594" cy="485026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/>
            <a:lstStyle/>
            <a:p>
              <a:pPr>
                <a:lnSpc>
                  <a:spcPct val="100000"/>
                </a:lnSpc>
              </a:pPr>
              <a:r>
                <a:rPr lang="en-US" sz="1200" b="0" strike="noStrike" spc="-1" dirty="0">
                  <a:solidFill>
                    <a:srgbClr val="FF0000"/>
                  </a:solidFill>
                  <a:latin typeface="Calibri"/>
                  <a:ea typeface="DejaVu Sans"/>
                </a:rPr>
                <a:t>MIMOSIS benchmark </a:t>
              </a:r>
              <a:endParaRPr lang="en-US" sz="1200" b="0" strike="noStrike" spc="-1" dirty="0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lang="en-US" sz="1200" b="0" strike="noStrike" spc="-1" dirty="0">
                  <a:solidFill>
                    <a:srgbClr val="FF0000"/>
                  </a:solidFill>
                  <a:latin typeface="Calibri"/>
                  <a:ea typeface="DejaVu Sans"/>
                </a:rPr>
                <a:t>@ -</a:t>
              </a:r>
              <a:r>
                <a:rPr lang="en-US" sz="1200" b="0" strike="noStrike" spc="-1" dirty="0" smtClean="0">
                  <a:solidFill>
                    <a:srgbClr val="FF0000"/>
                  </a:solidFill>
                  <a:latin typeface="Calibri"/>
                  <a:ea typeface="DejaVu Sans"/>
                </a:rPr>
                <a:t>20°C without safety margin</a:t>
              </a:r>
              <a:endParaRPr lang="en-US" sz="1200" b="0" strike="noStrike" spc="-1" dirty="0">
                <a:latin typeface="Arial"/>
              </a:endParaRPr>
            </a:p>
          </p:txBody>
        </p:sp>
        <p:sp>
          <p:nvSpPr>
            <p:cNvPr id="20" name="CustomShape 54"/>
            <p:cNvSpPr/>
            <p:nvPr/>
          </p:nvSpPr>
          <p:spPr>
            <a:xfrm rot="2416215" flipH="1">
              <a:off x="6596204" y="1587630"/>
              <a:ext cx="243681" cy="593196"/>
            </a:xfrm>
            <a:prstGeom prst="curvedRightArrow">
              <a:avLst>
                <a:gd name="adj1" fmla="val 25000"/>
                <a:gd name="adj2" fmla="val 50000"/>
                <a:gd name="adj3" fmla="val 25000"/>
              </a:avLst>
            </a:prstGeom>
            <a:solidFill>
              <a:srgbClr val="FF0000"/>
            </a:solidFill>
            <a:ln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15" name="CustomShape 50"/>
          <p:cNvSpPr/>
          <p:nvPr/>
        </p:nvSpPr>
        <p:spPr>
          <a:xfrm rot="1302064">
            <a:off x="689233" y="2548440"/>
            <a:ext cx="2473410" cy="488958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A7EBB"/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" name="CustomShape 51"/>
          <p:cNvSpPr/>
          <p:nvPr/>
        </p:nvSpPr>
        <p:spPr>
          <a:xfrm flipV="1">
            <a:off x="899985" y="2792920"/>
            <a:ext cx="2084608" cy="726256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A7EBB"/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" name="ZoneTexte 25"/>
          <p:cNvSpPr txBox="1"/>
          <p:nvPr/>
        </p:nvSpPr>
        <p:spPr>
          <a:xfrm>
            <a:off x="251519" y="6320353"/>
            <a:ext cx="49911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Michal </a:t>
            </a:r>
            <a:r>
              <a:rPr lang="en-US" sz="1200" dirty="0" err="1" smtClean="0"/>
              <a:t>Koziel</a:t>
            </a:r>
            <a:r>
              <a:rPr lang="en-US" sz="1200" dirty="0"/>
              <a:t>| deutsche </a:t>
            </a:r>
            <a:r>
              <a:rPr lang="en-US" sz="1200" dirty="0" err="1"/>
              <a:t>physikalische</a:t>
            </a:r>
            <a:r>
              <a:rPr lang="en-US" sz="1200" dirty="0"/>
              <a:t> </a:t>
            </a:r>
            <a:r>
              <a:rPr lang="en-US" sz="1200" dirty="0" err="1" smtClean="0"/>
              <a:t>gesellschaft</a:t>
            </a:r>
            <a:r>
              <a:rPr lang="en-US" sz="1200" dirty="0" smtClean="0"/>
              <a:t> 2017| </a:t>
            </a:r>
            <a:r>
              <a:rPr lang="en-US" sz="1200" dirty="0" err="1" smtClean="0"/>
              <a:t>Münster</a:t>
            </a:r>
            <a:r>
              <a:rPr lang="en-US" sz="1200" dirty="0" smtClean="0"/>
              <a:t> (Germany)</a:t>
            </a:r>
            <a:endParaRPr lang="en-GB" sz="12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056" y="4315102"/>
            <a:ext cx="1682442" cy="149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CustomShape 47"/>
          <p:cNvSpPr/>
          <p:nvPr/>
        </p:nvSpPr>
        <p:spPr>
          <a:xfrm>
            <a:off x="530296" y="4282770"/>
            <a:ext cx="1048154" cy="20270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800" b="1" spc="-1" dirty="0" smtClean="0">
                <a:solidFill>
                  <a:srgbClr val="376092"/>
                </a:solidFill>
                <a:latin typeface="Calibri"/>
                <a:ea typeface="DejaVu Sans"/>
              </a:rPr>
              <a:t>p </a:t>
            </a:r>
            <a:r>
              <a:rPr lang="en-US" sz="800" b="1" strike="noStrike" spc="-1" dirty="0" smtClean="0">
                <a:solidFill>
                  <a:srgbClr val="376092"/>
                </a:solidFill>
                <a:latin typeface="Calibri"/>
                <a:ea typeface="DejaVu Sans"/>
              </a:rPr>
              <a:t>Au </a:t>
            </a:r>
            <a:r>
              <a:rPr lang="en-US" sz="800" b="1" strike="noStrike" spc="-1" dirty="0">
                <a:solidFill>
                  <a:srgbClr val="376092"/>
                </a:solidFill>
                <a:latin typeface="Calibri"/>
                <a:ea typeface="DejaVu Sans"/>
              </a:rPr>
              <a:t>(1%) </a:t>
            </a:r>
            <a:r>
              <a:rPr lang="en-US" sz="800" b="1" strike="noStrike" spc="-1" dirty="0" smtClean="0">
                <a:solidFill>
                  <a:srgbClr val="376092"/>
                </a:solidFill>
                <a:latin typeface="Calibri"/>
                <a:ea typeface="DejaVu Sans"/>
              </a:rPr>
              <a:t>30 GeV</a:t>
            </a:r>
            <a:endParaRPr lang="en-US" sz="800" b="0" strike="noStrike" spc="-1" dirty="0">
              <a:latin typeface="Arial"/>
            </a:endParaRPr>
          </a:p>
        </p:txBody>
      </p:sp>
      <p:sp>
        <p:nvSpPr>
          <p:cNvPr id="29" name="CustomShape 48"/>
          <p:cNvSpPr/>
          <p:nvPr/>
        </p:nvSpPr>
        <p:spPr>
          <a:xfrm>
            <a:off x="949904" y="4515508"/>
            <a:ext cx="676142" cy="20270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800" b="1" strike="noStrike" spc="-1" dirty="0">
                <a:solidFill>
                  <a:srgbClr val="376092"/>
                </a:solidFill>
                <a:latin typeface="Calibri"/>
                <a:ea typeface="DejaVu Sans"/>
              </a:rPr>
              <a:t>Non-ionizing</a:t>
            </a:r>
            <a:endParaRPr lang="en-US" sz="800" b="0" strike="noStrike" spc="-1" dirty="0">
              <a:latin typeface="Arial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916" y="5085184"/>
            <a:ext cx="6322508" cy="997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060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MVD: hit density </a:t>
            </a:r>
            <a:endParaRPr lang="en-GB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18/09/2018</a:t>
            </a:r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TWEPP 2018 - frederic.morel@iphc.cnrs.fr</a:t>
            </a: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E06A6-F6BD-4218-8CC5-D94BE2778B4C}" type="slidenum">
              <a:rPr lang="en-GB" smtClean="0"/>
              <a:t>7</a:t>
            </a:fld>
            <a:endParaRPr lang="en-GB"/>
          </a:p>
        </p:txBody>
      </p:sp>
      <p:sp>
        <p:nvSpPr>
          <p:cNvPr id="26" name="ZoneTexte 25"/>
          <p:cNvSpPr txBox="1"/>
          <p:nvPr/>
        </p:nvSpPr>
        <p:spPr>
          <a:xfrm>
            <a:off x="251519" y="6320353"/>
            <a:ext cx="49911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Michal </a:t>
            </a:r>
            <a:r>
              <a:rPr lang="en-US" sz="1200" dirty="0" err="1" smtClean="0"/>
              <a:t>Koziel</a:t>
            </a:r>
            <a:r>
              <a:rPr lang="en-US" sz="1200" dirty="0"/>
              <a:t>| deutsche </a:t>
            </a:r>
            <a:r>
              <a:rPr lang="en-US" sz="1200" dirty="0" err="1"/>
              <a:t>physikalische</a:t>
            </a:r>
            <a:r>
              <a:rPr lang="en-US" sz="1200" dirty="0"/>
              <a:t> </a:t>
            </a:r>
            <a:r>
              <a:rPr lang="en-US" sz="1200" dirty="0" err="1" smtClean="0"/>
              <a:t>gesellschaft</a:t>
            </a:r>
            <a:r>
              <a:rPr lang="en-US" sz="1200" dirty="0" smtClean="0"/>
              <a:t> 2017| </a:t>
            </a:r>
            <a:r>
              <a:rPr lang="en-US" sz="1200" dirty="0" err="1" smtClean="0"/>
              <a:t>Münster</a:t>
            </a:r>
            <a:r>
              <a:rPr lang="en-US" sz="1200" dirty="0" smtClean="0"/>
              <a:t> (Germany)</a:t>
            </a:r>
            <a:endParaRPr lang="en-GB" sz="12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64092" y="2060848"/>
            <a:ext cx="4233915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Grafik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5292080" y="2050546"/>
            <a:ext cx="2533036" cy="2242550"/>
          </a:xfrm>
          <a:prstGeom prst="rect">
            <a:avLst/>
          </a:prstGeom>
          <a:ln>
            <a:noFill/>
          </a:ln>
        </p:spPr>
      </p:pic>
      <p:sp>
        <p:nvSpPr>
          <p:cNvPr id="24" name="ZoneTexte 23"/>
          <p:cNvSpPr txBox="1"/>
          <p:nvPr/>
        </p:nvSpPr>
        <p:spPr>
          <a:xfrm>
            <a:off x="2358112" y="4571836"/>
            <a:ext cx="4479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Non uniform hit density in time and space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434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MVD: sensor requirement</a:t>
            </a:r>
            <a:endParaRPr lang="en-GB" dirty="0"/>
          </a:p>
        </p:txBody>
      </p:sp>
      <p:graphicFrame>
        <p:nvGraphicFramePr>
          <p:cNvPr id="8" name="Espace réservé du contenu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799060"/>
              </p:ext>
            </p:extLst>
          </p:nvPr>
        </p:nvGraphicFramePr>
        <p:xfrm>
          <a:off x="467544" y="1340768"/>
          <a:ext cx="7547992" cy="4145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32248"/>
                <a:gridCol w="2160240"/>
                <a:gridCol w="2160240"/>
                <a:gridCol w="995264"/>
              </a:tblGrid>
              <a:tr h="33084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ALPIDE</a:t>
                      </a:r>
                    </a:p>
                    <a:p>
                      <a:pPr algn="ctr"/>
                      <a:r>
                        <a:rPr lang="en-GB" dirty="0" smtClean="0"/>
                        <a:t>(demonstrated)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MIMOSIS</a:t>
                      </a:r>
                    </a:p>
                    <a:p>
                      <a:pPr algn="ctr"/>
                      <a:r>
                        <a:rPr lang="en-GB" dirty="0" smtClean="0"/>
                        <a:t>(MVD design goal)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Factor</a:t>
                      </a:r>
                    </a:p>
                  </a:txBody>
                  <a:tcPr/>
                </a:tc>
              </a:tr>
              <a:tr h="189052">
                <a:tc>
                  <a:txBody>
                    <a:bodyPr/>
                    <a:lstStyle/>
                    <a:p>
                      <a:r>
                        <a:rPr lang="en-GB" dirty="0" smtClean="0"/>
                        <a:t>Ion. Rad. Tolerance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2.7 </a:t>
                      </a:r>
                      <a:r>
                        <a:rPr lang="en-GB" dirty="0" err="1" smtClean="0"/>
                        <a:t>Mrad</a:t>
                      </a:r>
                      <a:r>
                        <a:rPr lang="en-GB" dirty="0" smtClean="0"/>
                        <a:t>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&gt; 3 </a:t>
                      </a:r>
                      <a:r>
                        <a:rPr lang="en-GB" dirty="0" err="1" smtClean="0"/>
                        <a:t>Mrad</a:t>
                      </a:r>
                      <a:r>
                        <a:rPr lang="en-GB" dirty="0" smtClean="0"/>
                        <a:t>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1</a:t>
                      </a:r>
                    </a:p>
                  </a:txBody>
                  <a:tcPr/>
                </a:tc>
              </a:tr>
              <a:tr h="189052">
                <a:tc>
                  <a:txBody>
                    <a:bodyPr/>
                    <a:lstStyle/>
                    <a:p>
                      <a:r>
                        <a:rPr lang="en-GB" dirty="0" smtClean="0"/>
                        <a:t>Non. Io. Tolerance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1.7 10</a:t>
                      </a:r>
                      <a:r>
                        <a:rPr lang="en-GB" baseline="30000" dirty="0" smtClean="0"/>
                        <a:t>13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neq</a:t>
                      </a:r>
                      <a:r>
                        <a:rPr lang="en-GB" dirty="0" smtClean="0"/>
                        <a:t>/cm²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&gt; 3x10</a:t>
                      </a:r>
                      <a:r>
                        <a:rPr lang="en-GB" baseline="30000" dirty="0" smtClean="0"/>
                        <a:t>13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neq</a:t>
                      </a:r>
                      <a:r>
                        <a:rPr lang="en-GB" dirty="0" smtClean="0"/>
                        <a:t>/cm²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2</a:t>
                      </a:r>
                    </a:p>
                  </a:txBody>
                  <a:tcPr/>
                </a:tc>
              </a:tr>
              <a:tr h="189052">
                <a:tc>
                  <a:txBody>
                    <a:bodyPr/>
                    <a:lstStyle/>
                    <a:p>
                      <a:r>
                        <a:rPr lang="en-GB" dirty="0" smtClean="0"/>
                        <a:t>Heavy ion tolerance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N/A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 kHz / cm²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--</a:t>
                      </a:r>
                      <a:endParaRPr lang="en-GB" dirty="0"/>
                    </a:p>
                  </a:txBody>
                  <a:tcPr/>
                </a:tc>
              </a:tr>
              <a:tr h="189052">
                <a:tc>
                  <a:txBody>
                    <a:bodyPr/>
                    <a:lstStyle/>
                    <a:p>
                      <a:r>
                        <a:rPr lang="en-GB" dirty="0" smtClean="0"/>
                        <a:t>Time resolution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5-10 </a:t>
                      </a:r>
                      <a:r>
                        <a:rPr lang="el-GR" dirty="0" smtClean="0"/>
                        <a:t>μ</a:t>
                      </a:r>
                      <a:r>
                        <a:rPr lang="en-GB" dirty="0" smtClean="0"/>
                        <a:t>s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 </a:t>
                      </a:r>
                      <a:r>
                        <a:rPr lang="el-GR" dirty="0" smtClean="0"/>
                        <a:t>μ</a:t>
                      </a:r>
                      <a:r>
                        <a:rPr lang="en-GB" dirty="0" smtClean="0"/>
                        <a:t>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2</a:t>
                      </a:r>
                    </a:p>
                  </a:txBody>
                  <a:tcPr/>
                </a:tc>
              </a:tr>
              <a:tr h="189052">
                <a:tc>
                  <a:txBody>
                    <a:bodyPr/>
                    <a:lstStyle/>
                    <a:p>
                      <a:r>
                        <a:rPr lang="en-GB" dirty="0" smtClean="0"/>
                        <a:t>Hit rate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&gt; 12 kHz/mm²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700 kHz/mm</a:t>
                      </a:r>
                      <a:r>
                        <a:rPr lang="en-GB" sz="1800" b="0" i="0" u="none" strike="noStrike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GB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(peak)</a:t>
                      </a:r>
                      <a:endParaRPr lang="en-GB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56</a:t>
                      </a:r>
                    </a:p>
                  </a:txBody>
                  <a:tcPr/>
                </a:tc>
              </a:tr>
              <a:tr h="189052">
                <a:tc>
                  <a:txBody>
                    <a:bodyPr/>
                    <a:lstStyle/>
                    <a:p>
                      <a:r>
                        <a:rPr lang="en-GB" dirty="0" smtClean="0"/>
                        <a:t>Data rate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 </a:t>
                      </a:r>
                      <a:r>
                        <a:rPr lang="en-GB" dirty="0" err="1" smtClean="0"/>
                        <a:t>Gbps</a:t>
                      </a:r>
                      <a:r>
                        <a:rPr lang="en-GB" dirty="0" smtClean="0"/>
                        <a:t>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2.5 </a:t>
                      </a:r>
                      <a:r>
                        <a:rPr lang="en-GB" dirty="0" err="1" smtClean="0"/>
                        <a:t>Gbps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2.5</a:t>
                      </a:r>
                    </a:p>
                  </a:txBody>
                  <a:tcPr/>
                </a:tc>
              </a:tr>
              <a:tr h="189052">
                <a:tc>
                  <a:txBody>
                    <a:bodyPr/>
                    <a:lstStyle/>
                    <a:p>
                      <a:r>
                        <a:rPr lang="en-GB" dirty="0" smtClean="0"/>
                        <a:t>Data reduction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Trigger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Elastic buffer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--</a:t>
                      </a:r>
                      <a:endParaRPr lang="en-GB" dirty="0"/>
                    </a:p>
                  </a:txBody>
                  <a:tcPr/>
                </a:tc>
              </a:tr>
              <a:tr h="189052">
                <a:tc>
                  <a:txBody>
                    <a:bodyPr/>
                    <a:lstStyle/>
                    <a:p>
                      <a:r>
                        <a:rPr lang="en-GB" dirty="0" smtClean="0"/>
                        <a:t>Power consumption</a:t>
                      </a:r>
                    </a:p>
                    <a:p>
                      <a:r>
                        <a:rPr lang="en-GB" sz="1400" dirty="0" smtClean="0"/>
                        <a:t>(depending on hit density)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20-35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mW</a:t>
                      </a:r>
                      <a:r>
                        <a:rPr lang="en-GB" baseline="0" dirty="0" smtClean="0"/>
                        <a:t>/cm</a:t>
                      </a:r>
                      <a:r>
                        <a:rPr lang="en-GB" dirty="0" smtClean="0"/>
                        <a:t>²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50-75 </a:t>
                      </a:r>
                      <a:r>
                        <a:rPr lang="en-GB" baseline="0" dirty="0" err="1" smtClean="0"/>
                        <a:t>mW</a:t>
                      </a:r>
                      <a:r>
                        <a:rPr lang="en-GB" baseline="0" dirty="0" smtClean="0"/>
                        <a:t>/cm</a:t>
                      </a:r>
                      <a:r>
                        <a:rPr lang="en-GB" dirty="0" smtClean="0"/>
                        <a:t>²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0.4</a:t>
                      </a:r>
                      <a:endParaRPr lang="en-GB" dirty="0"/>
                    </a:p>
                  </a:txBody>
                  <a:tcPr anchor="ctr"/>
                </a:tc>
              </a:tr>
              <a:tr h="189052"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GBTx</a:t>
                      </a:r>
                      <a:r>
                        <a:rPr lang="en-GB" dirty="0" smtClean="0"/>
                        <a:t> compatible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No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Yes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--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18/09/2018</a:t>
            </a:r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TWEPP 2018 - frederic.morel@iphc.cnrs.fr</a:t>
            </a: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E06A6-F6BD-4218-8CC5-D94BE2778B4C}" type="slidenum">
              <a:rPr lang="en-GB" smtClean="0"/>
              <a:t>8</a:t>
            </a:fld>
            <a:endParaRPr lang="en-GB"/>
          </a:p>
        </p:txBody>
      </p:sp>
      <p:sp>
        <p:nvSpPr>
          <p:cNvPr id="9" name="ZoneTexte 8"/>
          <p:cNvSpPr txBox="1"/>
          <p:nvPr/>
        </p:nvSpPr>
        <p:spPr>
          <a:xfrm>
            <a:off x="251519" y="6320353"/>
            <a:ext cx="51058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Joachim </a:t>
            </a:r>
            <a:r>
              <a:rPr lang="en-US" sz="1200" dirty="0" err="1"/>
              <a:t>Stroth</a:t>
            </a:r>
            <a:r>
              <a:rPr lang="en-US" sz="1200" dirty="0"/>
              <a:t> | 56th Winter Meeting on Nuclear Physics | Bormio (Italy)</a:t>
            </a:r>
            <a:endParaRPr lang="en-GB" sz="1200" dirty="0"/>
          </a:p>
        </p:txBody>
      </p:sp>
      <p:sp>
        <p:nvSpPr>
          <p:cNvPr id="3" name="Rectangle 2"/>
          <p:cNvSpPr/>
          <p:nvPr/>
        </p:nvSpPr>
        <p:spPr>
          <a:xfrm>
            <a:off x="1043608" y="5517232"/>
            <a:ext cx="66967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FF0000"/>
                </a:solidFill>
              </a:rPr>
              <a:t>ALPIDE is not sufficient to fulfil </a:t>
            </a:r>
            <a:r>
              <a:rPr lang="en-GB" b="1" dirty="0" smtClean="0">
                <a:solidFill>
                  <a:srgbClr val="FF0000"/>
                </a:solidFill>
              </a:rPr>
              <a:t>all the </a:t>
            </a:r>
            <a:r>
              <a:rPr lang="en-GB" b="1" dirty="0">
                <a:solidFill>
                  <a:srgbClr val="FF0000"/>
                </a:solidFill>
              </a:rPr>
              <a:t>requirements of the </a:t>
            </a:r>
            <a:r>
              <a:rPr lang="en-GB" b="1" dirty="0" smtClean="0">
                <a:solidFill>
                  <a:srgbClr val="FF0000"/>
                </a:solidFill>
              </a:rPr>
              <a:t>MVD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rgbClr val="FF0000"/>
                </a:solidFill>
              </a:rPr>
              <a:t>Need </a:t>
            </a:r>
            <a:r>
              <a:rPr lang="en-GB" b="1" dirty="0">
                <a:solidFill>
                  <a:srgbClr val="FF0000"/>
                </a:solidFill>
              </a:rPr>
              <a:t>a new architecture based on ALPIDE</a:t>
            </a:r>
          </a:p>
        </p:txBody>
      </p:sp>
    </p:spTree>
    <p:extLst>
      <p:ext uri="{BB962C8B-B14F-4D97-AF65-F5344CB8AC3E}">
        <p14:creationId xmlns:p14="http://schemas.microsoft.com/office/powerpoint/2010/main" val="343129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MIMOSIS</a:t>
            </a:r>
            <a:endParaRPr lang="en-GB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18/09/2018</a:t>
            </a:r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TWEPP 2018 - frederic.morel@iphc.cnrs.fr</a:t>
            </a: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E06A6-F6BD-4218-8CC5-D94BE2778B4C}" type="slidenum">
              <a:rPr lang="en-GB" smtClean="0"/>
              <a:t>9</a:t>
            </a:fld>
            <a:endParaRPr lang="en-GB"/>
          </a:p>
        </p:txBody>
      </p:sp>
      <p:sp>
        <p:nvSpPr>
          <p:cNvPr id="7" name="Organigramme : Processus 6"/>
          <p:cNvSpPr/>
          <p:nvPr/>
        </p:nvSpPr>
        <p:spPr>
          <a:xfrm>
            <a:off x="1619672" y="2204864"/>
            <a:ext cx="6432672" cy="3672408"/>
          </a:xfrm>
          <a:prstGeom prst="flowChart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1619672" y="6047710"/>
            <a:ext cx="6432672" cy="54964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3728602" y="116632"/>
            <a:ext cx="4133702" cy="182759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17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tlCol="0" anchor="t" anchorCtr="0"/>
          <a:lstStyle/>
          <a:p>
            <a:r>
              <a:rPr lang="fr-FR" sz="1100" dirty="0" smtClean="0">
                <a:solidFill>
                  <a:schemeClr val="tx1"/>
                </a:solidFill>
              </a:rPr>
              <a:t>Matrix</a:t>
            </a:r>
            <a:endParaRPr lang="fr-FR" sz="1100" dirty="0">
              <a:solidFill>
                <a:schemeClr val="tx1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7422510" y="57578"/>
            <a:ext cx="3898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b="1" dirty="0" smtClean="0"/>
              <a:t>x16</a:t>
            </a:r>
            <a:endParaRPr lang="fr-FR" sz="1100" b="1" dirty="0"/>
          </a:p>
        </p:txBody>
      </p:sp>
      <p:sp>
        <p:nvSpPr>
          <p:cNvPr id="11" name="Rectangle 10"/>
          <p:cNvSpPr/>
          <p:nvPr/>
        </p:nvSpPr>
        <p:spPr>
          <a:xfrm>
            <a:off x="4338931" y="169930"/>
            <a:ext cx="3126770" cy="1571223"/>
          </a:xfrm>
          <a:prstGeom prst="rect">
            <a:avLst/>
          </a:prstGeom>
          <a:solidFill>
            <a:schemeClr val="bg1"/>
          </a:soli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tlCol="0" anchor="t" anchorCtr="0"/>
          <a:lstStyle/>
          <a:p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304101" y="201594"/>
            <a:ext cx="3126770" cy="1571223"/>
          </a:xfrm>
          <a:prstGeom prst="rect">
            <a:avLst/>
          </a:prstGeom>
          <a:solidFill>
            <a:schemeClr val="bg1"/>
          </a:soli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tlCol="0" anchor="t" anchorCtr="0"/>
          <a:lstStyle/>
          <a:p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274039" y="235214"/>
            <a:ext cx="3126770" cy="1571223"/>
          </a:xfrm>
          <a:prstGeom prst="rect">
            <a:avLst/>
          </a:prstGeom>
          <a:solidFill>
            <a:schemeClr val="bg1"/>
          </a:soli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tlCol="0" anchor="t" anchorCtr="0"/>
          <a:lstStyle/>
          <a:p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240477" y="273601"/>
            <a:ext cx="3126770" cy="1571223"/>
          </a:xfrm>
          <a:prstGeom prst="rect">
            <a:avLst/>
          </a:prstGeom>
          <a:solidFill>
            <a:schemeClr val="bg1"/>
          </a:solidFill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tlCol="0" anchor="t" anchorCtr="0"/>
          <a:lstStyle/>
          <a:p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304101" y="345610"/>
            <a:ext cx="1512168" cy="1400832"/>
          </a:xfrm>
          <a:prstGeom prst="rect">
            <a:avLst/>
          </a:prstGeom>
          <a:solidFill>
            <a:schemeClr val="bg1"/>
          </a:soli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4000" rIns="36000" rtlCol="0" anchor="t" anchorCtr="0"/>
          <a:lstStyle/>
          <a:p>
            <a:pPr algn="ctr"/>
            <a:r>
              <a:rPr lang="fr-FR" sz="1100" dirty="0" err="1" smtClean="0">
                <a:solidFill>
                  <a:schemeClr val="tx1"/>
                </a:solidFill>
              </a:rPr>
              <a:t>Region</a:t>
            </a:r>
            <a:r>
              <a:rPr lang="fr-FR" sz="1100" dirty="0" smtClean="0">
                <a:solidFill>
                  <a:schemeClr val="tx1"/>
                </a:solidFill>
              </a:rPr>
              <a:t> 1</a:t>
            </a:r>
          </a:p>
          <a:p>
            <a:pPr algn="ctr"/>
            <a:r>
              <a:rPr lang="fr-FR" sz="1100" dirty="0" smtClean="0">
                <a:solidFill>
                  <a:schemeClr val="tx1"/>
                </a:solidFill>
              </a:rPr>
              <a:t>504 x 2 x 8 pixels</a:t>
            </a:r>
            <a:endParaRPr lang="fr-FR" sz="1100" dirty="0">
              <a:solidFill>
                <a:schemeClr val="tx1"/>
              </a:solidFill>
            </a:endParaRPr>
          </a:p>
        </p:txBody>
      </p:sp>
      <p:grpSp>
        <p:nvGrpSpPr>
          <p:cNvPr id="16" name="Groupe 15"/>
          <p:cNvGrpSpPr/>
          <p:nvPr/>
        </p:nvGrpSpPr>
        <p:grpSpPr>
          <a:xfrm>
            <a:off x="4733752" y="777658"/>
            <a:ext cx="974648" cy="901814"/>
            <a:chOff x="4497595" y="1303050"/>
            <a:chExt cx="974648" cy="901814"/>
          </a:xfrm>
          <a:solidFill>
            <a:schemeClr val="bg1"/>
          </a:solidFill>
        </p:grpSpPr>
        <p:sp>
          <p:nvSpPr>
            <p:cNvPr id="17" name="Rectangle 16"/>
            <p:cNvSpPr/>
            <p:nvPr/>
          </p:nvSpPr>
          <p:spPr>
            <a:xfrm>
              <a:off x="4680155" y="1303050"/>
              <a:ext cx="792088" cy="730932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fr-FR" sz="1100" dirty="0" smtClean="0">
                  <a:solidFill>
                    <a:schemeClr val="tx1"/>
                  </a:solidFill>
                </a:rPr>
                <a:t>Pixel</a:t>
              </a:r>
              <a:endParaRPr lang="fr-FR" sz="1100" dirty="0">
                <a:solidFill>
                  <a:schemeClr val="tx1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634435" y="1344578"/>
              <a:ext cx="792088" cy="730932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fr-FR" sz="1100" dirty="0" smtClean="0">
                  <a:solidFill>
                    <a:schemeClr val="tx1"/>
                  </a:solidFill>
                </a:rPr>
                <a:t>Pixel</a:t>
              </a:r>
              <a:endParaRPr lang="fr-FR" sz="1100" dirty="0">
                <a:solidFill>
                  <a:schemeClr val="tx1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592907" y="1386684"/>
              <a:ext cx="792088" cy="730932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fr-FR" sz="1100" dirty="0" smtClean="0">
                  <a:solidFill>
                    <a:schemeClr val="tx1"/>
                  </a:solidFill>
                </a:rPr>
                <a:t>Pixel</a:t>
              </a:r>
              <a:endParaRPr lang="fr-FR" sz="1100" dirty="0">
                <a:solidFill>
                  <a:schemeClr val="tx1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547187" y="1431826"/>
              <a:ext cx="792088" cy="730932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fr-FR" sz="1100" dirty="0" smtClean="0">
                  <a:solidFill>
                    <a:schemeClr val="tx1"/>
                  </a:solidFill>
                </a:rPr>
                <a:t>Pixel</a:t>
              </a:r>
              <a:endParaRPr lang="fr-FR" sz="1100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497595" y="1473932"/>
              <a:ext cx="792088" cy="730932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fr-FR" sz="1100" dirty="0" smtClean="0">
                  <a:solidFill>
                    <a:schemeClr val="tx1"/>
                  </a:solidFill>
                </a:rPr>
                <a:t>Pixel</a:t>
              </a:r>
              <a:endParaRPr lang="fr-FR" sz="1100" dirty="0">
                <a:solidFill>
                  <a:schemeClr val="tx1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813981" y="1700808"/>
              <a:ext cx="403694" cy="440432"/>
            </a:xfrm>
            <a:prstGeom prst="rect">
              <a:avLst/>
            </a:prstGeom>
            <a:grp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fr-FR" sz="800" dirty="0" err="1" smtClean="0">
                  <a:solidFill>
                    <a:schemeClr val="tx1"/>
                  </a:solidFill>
                </a:rPr>
                <a:t>Analog</a:t>
              </a:r>
              <a:r>
                <a:rPr lang="fr-FR" sz="800" dirty="0" smtClean="0">
                  <a:solidFill>
                    <a:schemeClr val="tx1"/>
                  </a:solidFill>
                </a:rPr>
                <a:t> FE</a:t>
              </a:r>
              <a:endParaRPr lang="fr-FR" sz="800" dirty="0">
                <a:solidFill>
                  <a:schemeClr val="tx1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569603" y="1700808"/>
              <a:ext cx="175828" cy="440432"/>
            </a:xfrm>
            <a:prstGeom prst="rect">
              <a:avLst/>
            </a:prstGeom>
            <a:grp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fr-FR" sz="800" dirty="0" err="1" smtClean="0">
                  <a:solidFill>
                    <a:schemeClr val="tx1"/>
                  </a:solidFill>
                </a:rPr>
                <a:t>Dig</a:t>
              </a:r>
              <a:endParaRPr lang="fr-FR" sz="800" dirty="0">
                <a:solidFill>
                  <a:schemeClr val="tx1"/>
                </a:solidFill>
              </a:endParaRPr>
            </a:p>
          </p:txBody>
        </p:sp>
      </p:grpSp>
      <p:sp>
        <p:nvSpPr>
          <p:cNvPr id="24" name="ZoneTexte 23"/>
          <p:cNvSpPr txBox="1"/>
          <p:nvPr/>
        </p:nvSpPr>
        <p:spPr>
          <a:xfrm>
            <a:off x="4550433" y="366830"/>
            <a:ext cx="2786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smtClean="0"/>
              <a:t>x8</a:t>
            </a:r>
            <a:endParaRPr lang="fr-FR" sz="1000" dirty="0"/>
          </a:p>
        </p:txBody>
      </p:sp>
      <p:sp>
        <p:nvSpPr>
          <p:cNvPr id="25" name="Rectangle 24"/>
          <p:cNvSpPr/>
          <p:nvPr/>
        </p:nvSpPr>
        <p:spPr>
          <a:xfrm>
            <a:off x="5855080" y="345610"/>
            <a:ext cx="465245" cy="1400832"/>
          </a:xfrm>
          <a:prstGeom prst="rect">
            <a:avLst/>
          </a:prstGeom>
          <a:solidFill>
            <a:schemeClr val="bg1"/>
          </a:solidFill>
          <a:ln w="158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 anchorCtr="0"/>
          <a:lstStyle/>
          <a:p>
            <a:pPr algn="ctr"/>
            <a:r>
              <a:rPr lang="fr-FR" sz="1100" dirty="0" smtClean="0">
                <a:solidFill>
                  <a:schemeClr val="tx1"/>
                </a:solidFill>
              </a:rPr>
              <a:t>Reg. 2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359136" y="345610"/>
            <a:ext cx="465245" cy="1400832"/>
          </a:xfrm>
          <a:prstGeom prst="rect">
            <a:avLst/>
          </a:prstGeom>
          <a:solidFill>
            <a:schemeClr val="bg1"/>
          </a:solidFill>
          <a:ln w="158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 anchorCtr="0"/>
          <a:lstStyle/>
          <a:p>
            <a:pPr algn="ctr"/>
            <a:r>
              <a:rPr lang="fr-FR" sz="1100" dirty="0" smtClean="0">
                <a:solidFill>
                  <a:schemeClr val="tx1"/>
                </a:solidFill>
              </a:rPr>
              <a:t>Reg. 3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863192" y="345610"/>
            <a:ext cx="465245" cy="1400832"/>
          </a:xfrm>
          <a:prstGeom prst="rect">
            <a:avLst/>
          </a:prstGeom>
          <a:solidFill>
            <a:schemeClr val="bg1"/>
          </a:solidFill>
          <a:ln w="158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 anchorCtr="0"/>
          <a:lstStyle/>
          <a:p>
            <a:pPr algn="ctr"/>
            <a:r>
              <a:rPr lang="fr-FR" sz="1100" dirty="0" smtClean="0">
                <a:solidFill>
                  <a:schemeClr val="tx1"/>
                </a:solidFill>
              </a:rPr>
              <a:t>Reg.4</a:t>
            </a:r>
          </a:p>
        </p:txBody>
      </p:sp>
      <p:sp>
        <p:nvSpPr>
          <p:cNvPr id="28" name="Rectangle 27"/>
          <p:cNvSpPr/>
          <p:nvPr/>
        </p:nvSpPr>
        <p:spPr>
          <a:xfrm rot="16200000">
            <a:off x="3874247" y="919480"/>
            <a:ext cx="1219748" cy="21602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err="1" smtClean="0">
                <a:solidFill>
                  <a:schemeClr val="tx1"/>
                </a:solidFill>
              </a:rPr>
              <a:t>Priority</a:t>
            </a:r>
            <a:r>
              <a:rPr lang="fr-FR" sz="1050" dirty="0" smtClean="0">
                <a:solidFill>
                  <a:schemeClr val="tx1"/>
                </a:solidFill>
              </a:rPr>
              <a:t> Encoder</a:t>
            </a:r>
            <a:endParaRPr lang="fr-FR" sz="1050" dirty="0">
              <a:solidFill>
                <a:schemeClr val="tx1"/>
              </a:solidFill>
            </a:endParaRPr>
          </a:p>
        </p:txBody>
      </p:sp>
      <p:sp>
        <p:nvSpPr>
          <p:cNvPr id="29" name="Organigramme : Opération manuelle 28"/>
          <p:cNvSpPr/>
          <p:nvPr/>
        </p:nvSpPr>
        <p:spPr>
          <a:xfrm>
            <a:off x="4270481" y="4662370"/>
            <a:ext cx="3160390" cy="315881"/>
          </a:xfrm>
          <a:prstGeom prst="flowChartManualOperation">
            <a:avLst/>
          </a:prstGeom>
          <a:solidFill>
            <a:schemeClr val="bg1"/>
          </a:solidFill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 smtClean="0">
                <a:solidFill>
                  <a:schemeClr val="tx1"/>
                </a:solidFill>
              </a:rPr>
              <a:t>Top Frame Generator</a:t>
            </a:r>
            <a:endParaRPr lang="en-GB" sz="1100" dirty="0">
              <a:solidFill>
                <a:schemeClr val="tx1"/>
              </a:solidFill>
            </a:endParaRPr>
          </a:p>
        </p:txBody>
      </p:sp>
      <p:grpSp>
        <p:nvGrpSpPr>
          <p:cNvPr id="30" name="Groupe 29"/>
          <p:cNvGrpSpPr/>
          <p:nvPr/>
        </p:nvGrpSpPr>
        <p:grpSpPr>
          <a:xfrm>
            <a:off x="5828890" y="4240649"/>
            <a:ext cx="480208" cy="421721"/>
            <a:chOff x="5232693" y="3897267"/>
            <a:chExt cx="480208" cy="377825"/>
          </a:xfrm>
        </p:grpSpPr>
        <p:sp>
          <p:nvSpPr>
            <p:cNvPr id="31" name="Flèche vers le bas 30"/>
            <p:cNvSpPr/>
            <p:nvPr/>
          </p:nvSpPr>
          <p:spPr>
            <a:xfrm>
              <a:off x="5487971" y="3897267"/>
              <a:ext cx="224930" cy="373336"/>
            </a:xfrm>
            <a:prstGeom prst="downArrow">
              <a:avLst>
                <a:gd name="adj1" fmla="val 50000"/>
                <a:gd name="adj2" fmla="val 41033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32" name="Flèche vers le bas 31"/>
            <p:cNvSpPr/>
            <p:nvPr/>
          </p:nvSpPr>
          <p:spPr>
            <a:xfrm>
              <a:off x="5415963" y="3915426"/>
              <a:ext cx="224930" cy="355177"/>
            </a:xfrm>
            <a:prstGeom prst="downArrow">
              <a:avLst>
                <a:gd name="adj1" fmla="val 50000"/>
                <a:gd name="adj2" fmla="val 41033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33" name="Flèche vers le bas 32"/>
            <p:cNvSpPr/>
            <p:nvPr/>
          </p:nvSpPr>
          <p:spPr>
            <a:xfrm>
              <a:off x="5335049" y="3933056"/>
              <a:ext cx="224930" cy="342036"/>
            </a:xfrm>
            <a:prstGeom prst="downArrow">
              <a:avLst>
                <a:gd name="adj1" fmla="val 50000"/>
                <a:gd name="adj2" fmla="val 41033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34" name="Flèche vers le bas 33"/>
            <p:cNvSpPr/>
            <p:nvPr/>
          </p:nvSpPr>
          <p:spPr>
            <a:xfrm>
              <a:off x="5232693" y="3951271"/>
              <a:ext cx="224930" cy="323821"/>
            </a:xfrm>
            <a:prstGeom prst="downArrow">
              <a:avLst>
                <a:gd name="adj1" fmla="val 50000"/>
                <a:gd name="adj2" fmla="val 41033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35" name="Rectangle 34"/>
          <p:cNvSpPr/>
          <p:nvPr/>
        </p:nvSpPr>
        <p:spPr>
          <a:xfrm>
            <a:off x="4337721" y="2325993"/>
            <a:ext cx="3165158" cy="1988428"/>
          </a:xfrm>
          <a:prstGeom prst="rect">
            <a:avLst/>
          </a:prstGeom>
          <a:solidFill>
            <a:schemeClr val="bg1"/>
          </a:soli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tlCol="0" anchor="t" anchorCtr="0"/>
          <a:lstStyle/>
          <a:p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304101" y="2350203"/>
            <a:ext cx="3165158" cy="2017014"/>
          </a:xfrm>
          <a:prstGeom prst="rect">
            <a:avLst/>
          </a:prstGeom>
          <a:solidFill>
            <a:schemeClr val="bg1"/>
          </a:soli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tlCol="0" anchor="t" anchorCtr="0"/>
          <a:lstStyle/>
          <a:p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270481" y="2382977"/>
            <a:ext cx="3165158" cy="2019581"/>
          </a:xfrm>
          <a:prstGeom prst="rect">
            <a:avLst/>
          </a:prstGeom>
          <a:solidFill>
            <a:schemeClr val="bg1"/>
          </a:soli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tlCol="0" anchor="t" anchorCtr="0"/>
          <a:lstStyle/>
          <a:p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232093" y="2420888"/>
            <a:ext cx="3165158" cy="2021028"/>
          </a:xfrm>
          <a:prstGeom prst="rect">
            <a:avLst/>
          </a:prstGeom>
          <a:solidFill>
            <a:schemeClr val="bg1"/>
          </a:solidFill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tlCol="0" anchor="t" anchorCtr="0"/>
          <a:lstStyle/>
          <a:p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378555" y="3217200"/>
            <a:ext cx="1437713" cy="475774"/>
          </a:xfrm>
          <a:prstGeom prst="rect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rtlCol="0" anchor="t" anchorCtr="0"/>
          <a:lstStyle/>
          <a:p>
            <a:pPr algn="ctr"/>
            <a:r>
              <a:rPr lang="en-GB" sz="1100" dirty="0" smtClean="0">
                <a:solidFill>
                  <a:schemeClr val="tx1"/>
                </a:solidFill>
              </a:rPr>
              <a:t>Region Readout Unit 1</a:t>
            </a:r>
          </a:p>
        </p:txBody>
      </p:sp>
      <p:sp>
        <p:nvSpPr>
          <p:cNvPr id="40" name="Rectangle 39"/>
          <p:cNvSpPr/>
          <p:nvPr/>
        </p:nvSpPr>
        <p:spPr>
          <a:xfrm>
            <a:off x="4664140" y="3382672"/>
            <a:ext cx="789691" cy="190344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ts val="800"/>
              </a:lnSpc>
            </a:pPr>
            <a:r>
              <a:rPr lang="fr-FR" sz="800" dirty="0" smtClean="0">
                <a:solidFill>
                  <a:schemeClr val="tx1"/>
                </a:solidFill>
              </a:rPr>
              <a:t>SRAM</a:t>
            </a:r>
          </a:p>
          <a:p>
            <a:pPr algn="ctr">
              <a:lnSpc>
                <a:spcPts val="800"/>
              </a:lnSpc>
            </a:pPr>
            <a:r>
              <a:rPr lang="fr-FR" sz="800" dirty="0" smtClean="0">
                <a:solidFill>
                  <a:schemeClr val="tx1"/>
                </a:solidFill>
              </a:rPr>
              <a:t>128 x 16 bit x 2</a:t>
            </a:r>
            <a:endParaRPr lang="fr-FR" sz="800" dirty="0">
              <a:solidFill>
                <a:schemeClr val="tx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5855079" y="3217199"/>
            <a:ext cx="465245" cy="473390"/>
          </a:xfrm>
          <a:prstGeom prst="rect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t" anchorCtr="0"/>
          <a:lstStyle/>
          <a:p>
            <a:pPr algn="ctr"/>
            <a:r>
              <a:rPr lang="en-GB" sz="1100" dirty="0" smtClean="0">
                <a:solidFill>
                  <a:schemeClr val="tx1"/>
                </a:solidFill>
              </a:rPr>
              <a:t>RRU 2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359135" y="3217199"/>
            <a:ext cx="465245" cy="473390"/>
          </a:xfrm>
          <a:prstGeom prst="rect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t" anchorCtr="0"/>
          <a:lstStyle/>
          <a:p>
            <a:pPr algn="ctr"/>
            <a:r>
              <a:rPr lang="en-GB" sz="1100" dirty="0" smtClean="0">
                <a:solidFill>
                  <a:schemeClr val="tx1"/>
                </a:solidFill>
              </a:rPr>
              <a:t>RRU 3</a:t>
            </a:r>
          </a:p>
        </p:txBody>
      </p:sp>
      <p:sp>
        <p:nvSpPr>
          <p:cNvPr id="43" name="Rectangle 42"/>
          <p:cNvSpPr/>
          <p:nvPr/>
        </p:nvSpPr>
        <p:spPr>
          <a:xfrm>
            <a:off x="6863191" y="3217199"/>
            <a:ext cx="465245" cy="473390"/>
          </a:xfrm>
          <a:prstGeom prst="rect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t" anchorCtr="0"/>
          <a:lstStyle/>
          <a:p>
            <a:pPr algn="ctr"/>
            <a:r>
              <a:rPr lang="en-GB" sz="1100" dirty="0" smtClean="0">
                <a:solidFill>
                  <a:schemeClr val="tx1"/>
                </a:solidFill>
              </a:rPr>
              <a:t>RRU 4</a:t>
            </a:r>
          </a:p>
        </p:txBody>
      </p:sp>
      <p:cxnSp>
        <p:nvCxnSpPr>
          <p:cNvPr id="44" name="Connecteur droit avec flèche 43"/>
          <p:cNvCxnSpPr>
            <a:stCxn id="22" idx="2"/>
          </p:cNvCxnSpPr>
          <p:nvPr/>
        </p:nvCxnSpPr>
        <p:spPr>
          <a:xfrm flipH="1">
            <a:off x="5248403" y="1615848"/>
            <a:ext cx="3582" cy="393231"/>
          </a:xfrm>
          <a:prstGeom prst="straightConnector1">
            <a:avLst/>
          </a:prstGeom>
          <a:ln>
            <a:solidFill>
              <a:srgbClr val="0066FF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/>
          <p:cNvCxnSpPr/>
          <p:nvPr/>
        </p:nvCxnSpPr>
        <p:spPr>
          <a:xfrm>
            <a:off x="3563888" y="2003604"/>
            <a:ext cx="3620533" cy="8651"/>
          </a:xfrm>
          <a:prstGeom prst="line">
            <a:avLst/>
          </a:prstGeom>
          <a:ln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avec flèche 45"/>
          <p:cNvCxnSpPr/>
          <p:nvPr/>
        </p:nvCxnSpPr>
        <p:spPr>
          <a:xfrm>
            <a:off x="6176309" y="1764569"/>
            <a:ext cx="0" cy="255120"/>
          </a:xfrm>
          <a:prstGeom prst="straightConnector1">
            <a:avLst/>
          </a:prstGeom>
          <a:ln>
            <a:solidFill>
              <a:srgbClr val="0066FF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avec flèche 46"/>
          <p:cNvCxnSpPr/>
          <p:nvPr/>
        </p:nvCxnSpPr>
        <p:spPr>
          <a:xfrm>
            <a:off x="6686255" y="1751764"/>
            <a:ext cx="0" cy="267925"/>
          </a:xfrm>
          <a:prstGeom prst="straightConnector1">
            <a:avLst/>
          </a:prstGeom>
          <a:ln>
            <a:solidFill>
              <a:srgbClr val="0066FF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avec flèche 47"/>
          <p:cNvCxnSpPr/>
          <p:nvPr/>
        </p:nvCxnSpPr>
        <p:spPr>
          <a:xfrm>
            <a:off x="7184421" y="1751764"/>
            <a:ext cx="0" cy="267925"/>
          </a:xfrm>
          <a:prstGeom prst="straightConnector1">
            <a:avLst/>
          </a:prstGeom>
          <a:ln>
            <a:solidFill>
              <a:srgbClr val="0066FF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2702525" y="1801677"/>
            <a:ext cx="915971" cy="302601"/>
          </a:xfrm>
          <a:prstGeom prst="rect">
            <a:avLst/>
          </a:prstGeom>
          <a:solidFill>
            <a:schemeClr val="bg1"/>
          </a:soli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 anchorCtr="0"/>
          <a:lstStyle/>
          <a:p>
            <a:pPr algn="ctr"/>
            <a:r>
              <a:rPr lang="en-GB" sz="1100" dirty="0" smtClean="0">
                <a:solidFill>
                  <a:schemeClr val="tx1"/>
                </a:solidFill>
              </a:rPr>
              <a:t>DACs</a:t>
            </a:r>
          </a:p>
        </p:txBody>
      </p:sp>
      <p:grpSp>
        <p:nvGrpSpPr>
          <p:cNvPr id="50" name="Groupe 49"/>
          <p:cNvGrpSpPr/>
          <p:nvPr/>
        </p:nvGrpSpPr>
        <p:grpSpPr>
          <a:xfrm>
            <a:off x="4378556" y="3933056"/>
            <a:ext cx="2949881" cy="469941"/>
            <a:chOff x="4234540" y="3755371"/>
            <a:chExt cx="2949881" cy="469941"/>
          </a:xfrm>
        </p:grpSpPr>
        <p:sp>
          <p:nvSpPr>
            <p:cNvPr id="51" name="Rectangle 50"/>
            <p:cNvSpPr/>
            <p:nvPr/>
          </p:nvSpPr>
          <p:spPr>
            <a:xfrm>
              <a:off x="4234540" y="3755371"/>
              <a:ext cx="2949881" cy="469941"/>
            </a:xfrm>
            <a:prstGeom prst="rect">
              <a:avLst/>
            </a:prstGeom>
            <a:solidFill>
              <a:schemeClr val="bg1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rtlCol="0" anchor="t" anchorCtr="0"/>
            <a:lstStyle/>
            <a:p>
              <a:pPr algn="ctr"/>
              <a:r>
                <a:rPr lang="en-GB" sz="1100" dirty="0" smtClean="0">
                  <a:solidFill>
                    <a:schemeClr val="tx1"/>
                  </a:solidFill>
                </a:rPr>
                <a:t>Super Region Readout Units </a:t>
              </a: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4736149" y="3937280"/>
              <a:ext cx="1802596" cy="231361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fr-FR" sz="800" dirty="0" smtClean="0">
                  <a:solidFill>
                    <a:schemeClr val="tx1"/>
                  </a:solidFill>
                </a:rPr>
                <a:t>SRAM</a:t>
              </a:r>
            </a:p>
            <a:p>
              <a:pPr algn="ctr"/>
              <a:r>
                <a:rPr lang="fr-FR" sz="800" dirty="0" smtClean="0">
                  <a:solidFill>
                    <a:schemeClr val="tx1"/>
                  </a:solidFill>
                </a:rPr>
                <a:t>64 x 32 bit x 8</a:t>
              </a:r>
              <a:endParaRPr lang="fr-FR" sz="800" dirty="0">
                <a:solidFill>
                  <a:schemeClr val="tx1"/>
                </a:solidFill>
              </a:endParaRPr>
            </a:p>
          </p:txBody>
        </p:sp>
      </p:grpSp>
      <p:sp>
        <p:nvSpPr>
          <p:cNvPr id="53" name="Flèche vers le bas 52"/>
          <p:cNvSpPr/>
          <p:nvPr/>
        </p:nvSpPr>
        <p:spPr>
          <a:xfrm>
            <a:off x="6555754" y="3573017"/>
            <a:ext cx="72008" cy="199356"/>
          </a:xfrm>
          <a:prstGeom prst="downArrow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4" name="Flèche vers le bas 53"/>
          <p:cNvSpPr/>
          <p:nvPr/>
        </p:nvSpPr>
        <p:spPr>
          <a:xfrm>
            <a:off x="7071389" y="3573017"/>
            <a:ext cx="72008" cy="199356"/>
          </a:xfrm>
          <a:prstGeom prst="downArrow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5" name="Rectangle 54"/>
          <p:cNvSpPr/>
          <p:nvPr/>
        </p:nvSpPr>
        <p:spPr>
          <a:xfrm>
            <a:off x="5129796" y="5161415"/>
            <a:ext cx="1461962" cy="576064"/>
          </a:xfrm>
          <a:prstGeom prst="rect">
            <a:avLst/>
          </a:prstGeom>
          <a:solidFill>
            <a:schemeClr val="bg1"/>
          </a:solidFill>
          <a:ln w="222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 anchorCtr="0"/>
          <a:lstStyle/>
          <a:p>
            <a:pPr algn="ctr"/>
            <a:r>
              <a:rPr lang="en-GB" sz="1050" dirty="0" smtClean="0">
                <a:solidFill>
                  <a:schemeClr val="tx1"/>
                </a:solidFill>
              </a:rPr>
              <a:t>Top Elastic Buffer </a:t>
            </a:r>
          </a:p>
          <a:p>
            <a:pPr algn="ctr"/>
            <a:r>
              <a:rPr lang="en-GB" sz="800" dirty="0" smtClean="0">
                <a:solidFill>
                  <a:schemeClr val="tx1"/>
                </a:solidFill>
              </a:rPr>
              <a:t>2048 x 128bit</a:t>
            </a:r>
            <a:endParaRPr lang="en-GB" sz="800" dirty="0">
              <a:solidFill>
                <a:schemeClr val="tx1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2148281" y="3090114"/>
            <a:ext cx="1080120" cy="421923"/>
          </a:xfrm>
          <a:prstGeom prst="rect">
            <a:avLst/>
          </a:prstGeom>
          <a:solidFill>
            <a:schemeClr val="bg1"/>
          </a:soli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 anchorCtr="0"/>
          <a:lstStyle/>
          <a:p>
            <a:pPr algn="ctr"/>
            <a:r>
              <a:rPr lang="en-GB" sz="1100" dirty="0" smtClean="0">
                <a:solidFill>
                  <a:schemeClr val="tx1"/>
                </a:solidFill>
              </a:rPr>
              <a:t>Pixel </a:t>
            </a:r>
            <a:r>
              <a:rPr lang="en-GB" sz="1100" dirty="0" err="1" smtClean="0">
                <a:solidFill>
                  <a:schemeClr val="tx1"/>
                </a:solidFill>
              </a:rPr>
              <a:t>Config</a:t>
            </a:r>
            <a:r>
              <a:rPr lang="en-GB" sz="1100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GB" sz="1100" dirty="0" smtClean="0">
                <a:solidFill>
                  <a:schemeClr val="tx1"/>
                </a:solidFill>
              </a:rPr>
              <a:t>Management</a:t>
            </a:r>
          </a:p>
        </p:txBody>
      </p:sp>
      <p:cxnSp>
        <p:nvCxnSpPr>
          <p:cNvPr id="57" name="Connecteur droit 56"/>
          <p:cNvCxnSpPr>
            <a:stCxn id="56" idx="0"/>
          </p:cNvCxnSpPr>
          <p:nvPr/>
        </p:nvCxnSpPr>
        <p:spPr>
          <a:xfrm flipV="1">
            <a:off x="2688341" y="2144611"/>
            <a:ext cx="0" cy="94550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droit 57"/>
          <p:cNvCxnSpPr/>
          <p:nvPr/>
        </p:nvCxnSpPr>
        <p:spPr>
          <a:xfrm>
            <a:off x="2688341" y="2140853"/>
            <a:ext cx="4280056" cy="751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eur droit avec flèche 58"/>
          <p:cNvCxnSpPr>
            <a:stCxn id="23" idx="2"/>
          </p:cNvCxnSpPr>
          <p:nvPr/>
        </p:nvCxnSpPr>
        <p:spPr>
          <a:xfrm>
            <a:off x="4893674" y="1615848"/>
            <a:ext cx="0" cy="529962"/>
          </a:xfrm>
          <a:prstGeom prst="straightConnector1">
            <a:avLst/>
          </a:prstGeom>
          <a:ln>
            <a:solidFill>
              <a:srgbClr val="FF0000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eur droit avec flèche 59"/>
          <p:cNvCxnSpPr/>
          <p:nvPr/>
        </p:nvCxnSpPr>
        <p:spPr>
          <a:xfrm>
            <a:off x="5960285" y="1756517"/>
            <a:ext cx="0" cy="391852"/>
          </a:xfrm>
          <a:prstGeom prst="straightConnector1">
            <a:avLst/>
          </a:prstGeom>
          <a:ln>
            <a:solidFill>
              <a:srgbClr val="FF0000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avec flèche 60"/>
          <p:cNvCxnSpPr/>
          <p:nvPr/>
        </p:nvCxnSpPr>
        <p:spPr>
          <a:xfrm>
            <a:off x="6477951" y="1749001"/>
            <a:ext cx="0" cy="391852"/>
          </a:xfrm>
          <a:prstGeom prst="straightConnector1">
            <a:avLst/>
          </a:prstGeom>
          <a:ln>
            <a:solidFill>
              <a:srgbClr val="FF0000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cteur droit avec flèche 61"/>
          <p:cNvCxnSpPr/>
          <p:nvPr/>
        </p:nvCxnSpPr>
        <p:spPr>
          <a:xfrm>
            <a:off x="6968397" y="1756517"/>
            <a:ext cx="0" cy="391852"/>
          </a:xfrm>
          <a:prstGeom prst="straightConnector1">
            <a:avLst/>
          </a:prstGeom>
          <a:ln>
            <a:solidFill>
              <a:srgbClr val="FF0000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5493362" y="5517232"/>
            <a:ext cx="742922" cy="16621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800" dirty="0" err="1" smtClean="0">
                <a:solidFill>
                  <a:schemeClr val="tx1"/>
                </a:solidFill>
              </a:rPr>
              <a:t>Serializer</a:t>
            </a:r>
            <a:endParaRPr lang="en-GB" sz="800" dirty="0">
              <a:solidFill>
                <a:schemeClr val="tx1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2148281" y="4476811"/>
            <a:ext cx="1080120" cy="405634"/>
          </a:xfrm>
          <a:prstGeom prst="rect">
            <a:avLst/>
          </a:prstGeom>
          <a:solidFill>
            <a:schemeClr val="bg1"/>
          </a:soli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 anchorCtr="0"/>
          <a:lstStyle/>
          <a:p>
            <a:pPr algn="ctr"/>
            <a:r>
              <a:rPr lang="en-GB" sz="1100" dirty="0" err="1" smtClean="0">
                <a:solidFill>
                  <a:schemeClr val="tx1"/>
                </a:solidFill>
              </a:rPr>
              <a:t>Slowcontrol</a:t>
            </a:r>
            <a:endParaRPr lang="en-GB" sz="1100" dirty="0" smtClean="0">
              <a:solidFill>
                <a:schemeClr val="tx1"/>
              </a:solidFill>
            </a:endParaRPr>
          </a:p>
        </p:txBody>
      </p:sp>
      <p:sp>
        <p:nvSpPr>
          <p:cNvPr id="65" name="Flèche vers le bas 64"/>
          <p:cNvSpPr/>
          <p:nvPr/>
        </p:nvSpPr>
        <p:spPr>
          <a:xfrm>
            <a:off x="5493362" y="4346325"/>
            <a:ext cx="224930" cy="311035"/>
          </a:xfrm>
          <a:prstGeom prst="downArrow">
            <a:avLst>
              <a:gd name="adj1" fmla="val 50000"/>
              <a:gd name="adj2" fmla="val 41033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Flèche vers le bas 65"/>
          <p:cNvSpPr/>
          <p:nvPr/>
        </p:nvSpPr>
        <p:spPr>
          <a:xfrm>
            <a:off x="5744260" y="4978251"/>
            <a:ext cx="230929" cy="166854"/>
          </a:xfrm>
          <a:prstGeom prst="downArrow">
            <a:avLst>
              <a:gd name="adj1" fmla="val 26086"/>
              <a:gd name="adj2" fmla="val 41033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7" name="Connecteur droit avec flèche 66"/>
          <p:cNvCxnSpPr>
            <a:stCxn id="68" idx="2"/>
            <a:endCxn id="146" idx="1"/>
          </p:cNvCxnSpPr>
          <p:nvPr/>
        </p:nvCxnSpPr>
        <p:spPr>
          <a:xfrm>
            <a:off x="2103684" y="5597350"/>
            <a:ext cx="4198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ZoneTexte 67"/>
          <p:cNvSpPr txBox="1"/>
          <p:nvPr/>
        </p:nvSpPr>
        <p:spPr>
          <a:xfrm>
            <a:off x="1651476" y="5335740"/>
            <a:ext cx="90441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CLK: 40 MHz</a:t>
            </a:r>
            <a:endParaRPr lang="fr-FR" sz="1100" dirty="0"/>
          </a:p>
        </p:txBody>
      </p:sp>
      <p:cxnSp>
        <p:nvCxnSpPr>
          <p:cNvPr id="69" name="Connecteur droit avec flèche 68"/>
          <p:cNvCxnSpPr>
            <a:stCxn id="146" idx="3"/>
            <a:endCxn id="63" idx="1"/>
          </p:cNvCxnSpPr>
          <p:nvPr/>
        </p:nvCxnSpPr>
        <p:spPr>
          <a:xfrm>
            <a:off x="2915816" y="5599234"/>
            <a:ext cx="2577546" cy="110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ZoneTexte 69"/>
          <p:cNvSpPr txBox="1"/>
          <p:nvPr/>
        </p:nvSpPr>
        <p:spPr>
          <a:xfrm>
            <a:off x="2879588" y="5400008"/>
            <a:ext cx="7389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/>
              <a:t>320 MHz</a:t>
            </a:r>
            <a:endParaRPr lang="fr-FR" sz="1100" dirty="0"/>
          </a:p>
        </p:txBody>
      </p:sp>
      <p:cxnSp>
        <p:nvCxnSpPr>
          <p:cNvPr id="71" name="Connecteur droit avec flèche 70"/>
          <p:cNvCxnSpPr>
            <a:endCxn id="73" idx="2"/>
          </p:cNvCxnSpPr>
          <p:nvPr/>
        </p:nvCxnSpPr>
        <p:spPr>
          <a:xfrm flipV="1">
            <a:off x="4516956" y="5300940"/>
            <a:ext cx="0" cy="2279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ZoneTexte 71"/>
          <p:cNvSpPr txBox="1"/>
          <p:nvPr/>
        </p:nvSpPr>
        <p:spPr>
          <a:xfrm>
            <a:off x="3635896" y="1969788"/>
            <a:ext cx="91563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dirty="0" smtClean="0"/>
              <a:t>10 bits @ 20 MHz</a:t>
            </a:r>
            <a:endParaRPr lang="fr-FR" sz="800" dirty="0"/>
          </a:p>
        </p:txBody>
      </p:sp>
      <p:sp>
        <p:nvSpPr>
          <p:cNvPr id="73" name="ZoneTexte 72"/>
          <p:cNvSpPr txBox="1"/>
          <p:nvPr/>
        </p:nvSpPr>
        <p:spPr>
          <a:xfrm>
            <a:off x="4245888" y="5070108"/>
            <a:ext cx="54213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 smtClean="0"/>
              <a:t>80 MHz</a:t>
            </a:r>
            <a:endParaRPr lang="fr-FR" sz="900" dirty="0"/>
          </a:p>
        </p:txBody>
      </p:sp>
      <p:sp>
        <p:nvSpPr>
          <p:cNvPr id="74" name="Rectangle 73"/>
          <p:cNvSpPr/>
          <p:nvPr/>
        </p:nvSpPr>
        <p:spPr>
          <a:xfrm>
            <a:off x="2148281" y="3802652"/>
            <a:ext cx="1080120" cy="350651"/>
          </a:xfrm>
          <a:prstGeom prst="rect">
            <a:avLst/>
          </a:prstGeom>
          <a:solidFill>
            <a:schemeClr val="bg1"/>
          </a:soli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 anchorCtr="0"/>
          <a:lstStyle/>
          <a:p>
            <a:pPr algn="ctr"/>
            <a:r>
              <a:rPr lang="en-GB" sz="1100" dirty="0" smtClean="0">
                <a:solidFill>
                  <a:schemeClr val="tx1"/>
                </a:solidFill>
              </a:rPr>
              <a:t>Registers</a:t>
            </a:r>
          </a:p>
        </p:txBody>
      </p:sp>
      <p:cxnSp>
        <p:nvCxnSpPr>
          <p:cNvPr id="75" name="Connecteur droit avec flèche 74"/>
          <p:cNvCxnSpPr>
            <a:endCxn id="64" idx="1"/>
          </p:cNvCxnSpPr>
          <p:nvPr/>
        </p:nvCxnSpPr>
        <p:spPr>
          <a:xfrm>
            <a:off x="1691680" y="4679628"/>
            <a:ext cx="45660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ZoneTexte 75"/>
          <p:cNvSpPr txBox="1"/>
          <p:nvPr/>
        </p:nvSpPr>
        <p:spPr>
          <a:xfrm>
            <a:off x="1736276" y="4420718"/>
            <a:ext cx="36740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I2C</a:t>
            </a:r>
            <a:endParaRPr lang="fr-FR" sz="1100" dirty="0"/>
          </a:p>
        </p:txBody>
      </p:sp>
      <p:sp>
        <p:nvSpPr>
          <p:cNvPr id="77" name="Flèche vers le bas 76"/>
          <p:cNvSpPr/>
          <p:nvPr/>
        </p:nvSpPr>
        <p:spPr>
          <a:xfrm>
            <a:off x="6053820" y="3573017"/>
            <a:ext cx="72008" cy="199356"/>
          </a:xfrm>
          <a:prstGeom prst="downArrow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8" name="ZoneTexte 77"/>
          <p:cNvSpPr txBox="1"/>
          <p:nvPr/>
        </p:nvSpPr>
        <p:spPr>
          <a:xfrm>
            <a:off x="1619672" y="2204864"/>
            <a:ext cx="113524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/>
              <a:t>Digital Periphery</a:t>
            </a:r>
            <a:endParaRPr lang="en-GB" sz="1100" dirty="0"/>
          </a:p>
        </p:txBody>
      </p:sp>
      <p:sp>
        <p:nvSpPr>
          <p:cNvPr id="79" name="ZoneTexte 78"/>
          <p:cNvSpPr txBox="1"/>
          <p:nvPr/>
        </p:nvSpPr>
        <p:spPr>
          <a:xfrm>
            <a:off x="3419872" y="5070376"/>
            <a:ext cx="54213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 smtClean="0"/>
              <a:t>20 MHz</a:t>
            </a:r>
            <a:endParaRPr lang="fr-FR" sz="900" dirty="0"/>
          </a:p>
        </p:txBody>
      </p:sp>
      <p:cxnSp>
        <p:nvCxnSpPr>
          <p:cNvPr id="80" name="Connecteur droit avec flèche 79"/>
          <p:cNvCxnSpPr>
            <a:endCxn id="79" idx="2"/>
          </p:cNvCxnSpPr>
          <p:nvPr/>
        </p:nvCxnSpPr>
        <p:spPr>
          <a:xfrm flipV="1">
            <a:off x="3690940" y="5301208"/>
            <a:ext cx="0" cy="2390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ZoneTexte 80"/>
          <p:cNvSpPr txBox="1"/>
          <p:nvPr/>
        </p:nvSpPr>
        <p:spPr>
          <a:xfrm>
            <a:off x="5026363" y="3525578"/>
            <a:ext cx="98579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32 bits @ 40 MHz</a:t>
            </a:r>
            <a:endParaRPr lang="fr-FR" sz="800" dirty="0"/>
          </a:p>
        </p:txBody>
      </p:sp>
      <p:sp>
        <p:nvSpPr>
          <p:cNvPr id="82" name="ZoneTexte 81"/>
          <p:cNvSpPr txBox="1"/>
          <p:nvPr/>
        </p:nvSpPr>
        <p:spPr>
          <a:xfrm>
            <a:off x="6300192" y="4441916"/>
            <a:ext cx="96693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dirty="0" smtClean="0"/>
              <a:t>256 bits @ 40 MHz</a:t>
            </a:r>
            <a:endParaRPr lang="fr-FR" sz="800" dirty="0"/>
          </a:p>
        </p:txBody>
      </p:sp>
      <p:sp>
        <p:nvSpPr>
          <p:cNvPr id="83" name="ZoneTexte 82"/>
          <p:cNvSpPr txBox="1"/>
          <p:nvPr/>
        </p:nvSpPr>
        <p:spPr>
          <a:xfrm>
            <a:off x="5940152" y="4932761"/>
            <a:ext cx="96693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dirty="0" smtClean="0"/>
              <a:t>128 bits @ 80 MHz</a:t>
            </a:r>
            <a:endParaRPr lang="fr-FR" sz="800" dirty="0"/>
          </a:p>
        </p:txBody>
      </p:sp>
      <p:sp>
        <p:nvSpPr>
          <p:cNvPr id="84" name="Flèche vers le bas 83"/>
          <p:cNvSpPr/>
          <p:nvPr/>
        </p:nvSpPr>
        <p:spPr>
          <a:xfrm>
            <a:off x="5024181" y="3573016"/>
            <a:ext cx="73230" cy="191009"/>
          </a:xfrm>
          <a:prstGeom prst="downArrow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5" name="ZoneTexte 84"/>
          <p:cNvSpPr txBox="1"/>
          <p:nvPr/>
        </p:nvSpPr>
        <p:spPr>
          <a:xfrm>
            <a:off x="5940152" y="5831686"/>
            <a:ext cx="13308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b="1" dirty="0" smtClean="0"/>
              <a:t>N</a:t>
            </a:r>
            <a:r>
              <a:rPr lang="fr-FR" sz="800" dirty="0" smtClean="0"/>
              <a:t> x 320 MHz (N = 1, 2, 4, 8)</a:t>
            </a:r>
            <a:endParaRPr lang="fr-FR" sz="800" dirty="0"/>
          </a:p>
        </p:txBody>
      </p:sp>
      <p:sp>
        <p:nvSpPr>
          <p:cNvPr id="86" name="Double flèche horizontale 85"/>
          <p:cNvSpPr/>
          <p:nvPr/>
        </p:nvSpPr>
        <p:spPr>
          <a:xfrm rot="16200000">
            <a:off x="2527226" y="4225270"/>
            <a:ext cx="322231" cy="178300"/>
          </a:xfrm>
          <a:prstGeom prst="leftRightArrow">
            <a:avLst>
              <a:gd name="adj1" fmla="val 32004"/>
              <a:gd name="adj2" fmla="val 44002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7" name="Flèche vers le bas 86"/>
          <p:cNvSpPr/>
          <p:nvPr/>
        </p:nvSpPr>
        <p:spPr>
          <a:xfrm>
            <a:off x="5724128" y="5668738"/>
            <a:ext cx="230929" cy="352550"/>
          </a:xfrm>
          <a:prstGeom prst="downArrow">
            <a:avLst>
              <a:gd name="adj1" fmla="val 26086"/>
              <a:gd name="adj2" fmla="val 41033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8" name="Connecteur droit avec flèche 87"/>
          <p:cNvCxnSpPr>
            <a:stCxn id="74" idx="0"/>
            <a:endCxn id="56" idx="2"/>
          </p:cNvCxnSpPr>
          <p:nvPr/>
        </p:nvCxnSpPr>
        <p:spPr>
          <a:xfrm flipV="1">
            <a:off x="2688341" y="3512037"/>
            <a:ext cx="0" cy="2906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ZoneTexte 88"/>
          <p:cNvSpPr txBox="1"/>
          <p:nvPr/>
        </p:nvSpPr>
        <p:spPr>
          <a:xfrm>
            <a:off x="7380312" y="6047710"/>
            <a:ext cx="67839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/>
              <a:t>Pad Ring</a:t>
            </a:r>
            <a:endParaRPr lang="en-GB" sz="1100" dirty="0"/>
          </a:p>
        </p:txBody>
      </p:sp>
      <p:grpSp>
        <p:nvGrpSpPr>
          <p:cNvPr id="90" name="Groupe 89"/>
          <p:cNvGrpSpPr/>
          <p:nvPr/>
        </p:nvGrpSpPr>
        <p:grpSpPr>
          <a:xfrm rot="10800000">
            <a:off x="5662680" y="6021288"/>
            <a:ext cx="297605" cy="543496"/>
            <a:chOff x="5518664" y="5909840"/>
            <a:chExt cx="297605" cy="543496"/>
          </a:xfrm>
        </p:grpSpPr>
        <p:sp>
          <p:nvSpPr>
            <p:cNvPr id="91" name="Rectangle 90"/>
            <p:cNvSpPr/>
            <p:nvPr/>
          </p:nvSpPr>
          <p:spPr>
            <a:xfrm>
              <a:off x="5518664" y="6093296"/>
              <a:ext cx="297605" cy="288032"/>
            </a:xfrm>
            <a:prstGeom prst="rect">
              <a:avLst/>
            </a:prstGeom>
            <a:solidFill>
              <a:schemeClr val="bg1"/>
            </a:solidFill>
            <a:ln w="158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2" name="Triangle isocèle 91"/>
            <p:cNvSpPr/>
            <p:nvPr/>
          </p:nvSpPr>
          <p:spPr>
            <a:xfrm>
              <a:off x="5580112" y="6165304"/>
              <a:ext cx="164149" cy="144016"/>
            </a:xfrm>
            <a:prstGeom prst="triangle">
              <a:avLst>
                <a:gd name="adj" fmla="val 46704"/>
              </a:avLst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93" name="Connecteur droit 92"/>
            <p:cNvCxnSpPr/>
            <p:nvPr/>
          </p:nvCxnSpPr>
          <p:spPr>
            <a:xfrm>
              <a:off x="5600244" y="6021288"/>
              <a:ext cx="0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Connecteur droit 93"/>
            <p:cNvCxnSpPr/>
            <p:nvPr/>
          </p:nvCxnSpPr>
          <p:spPr>
            <a:xfrm>
              <a:off x="5734444" y="6021288"/>
              <a:ext cx="0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Ellipse 94"/>
            <p:cNvSpPr/>
            <p:nvPr/>
          </p:nvSpPr>
          <p:spPr>
            <a:xfrm>
              <a:off x="5709480" y="6214452"/>
              <a:ext cx="45719" cy="45719"/>
            </a:xfrm>
            <a:prstGeom prst="ellipse">
              <a:avLst/>
            </a:prstGeom>
            <a:solidFill>
              <a:schemeClr val="bg1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96" name="Connecteur droit 95"/>
            <p:cNvCxnSpPr/>
            <p:nvPr/>
          </p:nvCxnSpPr>
          <p:spPr>
            <a:xfrm>
              <a:off x="5667010" y="6309320"/>
              <a:ext cx="0" cy="14401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Rectangle 96"/>
            <p:cNvSpPr/>
            <p:nvPr/>
          </p:nvSpPr>
          <p:spPr>
            <a:xfrm>
              <a:off x="5543246" y="5926837"/>
              <a:ext cx="108000" cy="108011"/>
            </a:xfrm>
            <a:prstGeom prst="rect">
              <a:avLst/>
            </a:prstGeom>
            <a:solidFill>
              <a:schemeClr val="bg1"/>
            </a:solidFill>
            <a:ln w="158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98" name="Groupe 97"/>
            <p:cNvGrpSpPr/>
            <p:nvPr/>
          </p:nvGrpSpPr>
          <p:grpSpPr>
            <a:xfrm rot="18986704">
              <a:off x="5522240" y="5909840"/>
              <a:ext cx="150013" cy="144016"/>
              <a:chOff x="4489315" y="6237312"/>
              <a:chExt cx="150013" cy="144016"/>
            </a:xfrm>
          </p:grpSpPr>
          <p:cxnSp>
            <p:nvCxnSpPr>
              <p:cNvPr id="104" name="Connecteur droit 103"/>
              <p:cNvCxnSpPr/>
              <p:nvPr/>
            </p:nvCxnSpPr>
            <p:spPr>
              <a:xfrm>
                <a:off x="4489315" y="6309320"/>
                <a:ext cx="150013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Connecteur droit 104"/>
              <p:cNvCxnSpPr/>
              <p:nvPr/>
            </p:nvCxnSpPr>
            <p:spPr>
              <a:xfrm>
                <a:off x="4564321" y="6237312"/>
                <a:ext cx="0" cy="14401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9" name="Groupe 98"/>
            <p:cNvGrpSpPr/>
            <p:nvPr/>
          </p:nvGrpSpPr>
          <p:grpSpPr>
            <a:xfrm>
              <a:off x="5665305" y="5909840"/>
              <a:ext cx="150013" cy="144016"/>
              <a:chOff x="5101614" y="6112303"/>
              <a:chExt cx="150013" cy="144016"/>
            </a:xfrm>
          </p:grpSpPr>
          <p:sp>
            <p:nvSpPr>
              <p:cNvPr id="100" name="Rectangle 99"/>
              <p:cNvSpPr/>
              <p:nvPr/>
            </p:nvSpPr>
            <p:spPr>
              <a:xfrm>
                <a:off x="5122620" y="6129300"/>
                <a:ext cx="108000" cy="108011"/>
              </a:xfrm>
              <a:prstGeom prst="rect">
                <a:avLst/>
              </a:prstGeom>
              <a:solidFill>
                <a:schemeClr val="bg1"/>
              </a:solidFill>
              <a:ln w="158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grpSp>
            <p:nvGrpSpPr>
              <p:cNvPr id="101" name="Groupe 100"/>
              <p:cNvGrpSpPr/>
              <p:nvPr/>
            </p:nvGrpSpPr>
            <p:grpSpPr>
              <a:xfrm rot="18986704">
                <a:off x="5101614" y="6112303"/>
                <a:ext cx="150013" cy="144016"/>
                <a:chOff x="4489315" y="6237312"/>
                <a:chExt cx="150013" cy="144016"/>
              </a:xfrm>
            </p:grpSpPr>
            <p:cxnSp>
              <p:nvCxnSpPr>
                <p:cNvPr id="102" name="Connecteur droit 101"/>
                <p:cNvCxnSpPr/>
                <p:nvPr/>
              </p:nvCxnSpPr>
              <p:spPr>
                <a:xfrm>
                  <a:off x="4489315" y="6309320"/>
                  <a:ext cx="150013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Connecteur droit 102"/>
                <p:cNvCxnSpPr/>
                <p:nvPr/>
              </p:nvCxnSpPr>
              <p:spPr>
                <a:xfrm>
                  <a:off x="4564321" y="6237312"/>
                  <a:ext cx="0" cy="14401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106" name="Groupe 105"/>
          <p:cNvGrpSpPr/>
          <p:nvPr/>
        </p:nvGrpSpPr>
        <p:grpSpPr>
          <a:xfrm rot="10800000">
            <a:off x="6362627" y="6021288"/>
            <a:ext cx="297605" cy="543496"/>
            <a:chOff x="5518664" y="5909840"/>
            <a:chExt cx="297605" cy="543496"/>
          </a:xfrm>
        </p:grpSpPr>
        <p:sp>
          <p:nvSpPr>
            <p:cNvPr id="107" name="Rectangle 106"/>
            <p:cNvSpPr/>
            <p:nvPr/>
          </p:nvSpPr>
          <p:spPr>
            <a:xfrm>
              <a:off x="5518664" y="6093296"/>
              <a:ext cx="297605" cy="288032"/>
            </a:xfrm>
            <a:prstGeom prst="rect">
              <a:avLst/>
            </a:prstGeom>
            <a:solidFill>
              <a:schemeClr val="bg1"/>
            </a:solidFill>
            <a:ln w="158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8" name="Triangle isocèle 107"/>
            <p:cNvSpPr/>
            <p:nvPr/>
          </p:nvSpPr>
          <p:spPr>
            <a:xfrm>
              <a:off x="5580112" y="6165304"/>
              <a:ext cx="164149" cy="144016"/>
            </a:xfrm>
            <a:prstGeom prst="triangle">
              <a:avLst>
                <a:gd name="adj" fmla="val 46704"/>
              </a:avLst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09" name="Connecteur droit 108"/>
            <p:cNvCxnSpPr/>
            <p:nvPr/>
          </p:nvCxnSpPr>
          <p:spPr>
            <a:xfrm>
              <a:off x="5600244" y="6021288"/>
              <a:ext cx="0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Connecteur droit 109"/>
            <p:cNvCxnSpPr/>
            <p:nvPr/>
          </p:nvCxnSpPr>
          <p:spPr>
            <a:xfrm>
              <a:off x="5734444" y="6021288"/>
              <a:ext cx="0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Ellipse 110"/>
            <p:cNvSpPr/>
            <p:nvPr/>
          </p:nvSpPr>
          <p:spPr>
            <a:xfrm>
              <a:off x="5709480" y="6214452"/>
              <a:ext cx="45719" cy="45719"/>
            </a:xfrm>
            <a:prstGeom prst="ellipse">
              <a:avLst/>
            </a:prstGeom>
            <a:solidFill>
              <a:schemeClr val="bg1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12" name="Connecteur droit 111"/>
            <p:cNvCxnSpPr/>
            <p:nvPr/>
          </p:nvCxnSpPr>
          <p:spPr>
            <a:xfrm>
              <a:off x="5667010" y="6309320"/>
              <a:ext cx="0" cy="14401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Rectangle 112"/>
            <p:cNvSpPr/>
            <p:nvPr/>
          </p:nvSpPr>
          <p:spPr>
            <a:xfrm>
              <a:off x="5543246" y="5926837"/>
              <a:ext cx="108000" cy="108011"/>
            </a:xfrm>
            <a:prstGeom prst="rect">
              <a:avLst/>
            </a:prstGeom>
            <a:solidFill>
              <a:schemeClr val="bg1"/>
            </a:solidFill>
            <a:ln w="158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114" name="Groupe 113"/>
            <p:cNvGrpSpPr/>
            <p:nvPr/>
          </p:nvGrpSpPr>
          <p:grpSpPr>
            <a:xfrm rot="18986704">
              <a:off x="5522240" y="5909840"/>
              <a:ext cx="150013" cy="144016"/>
              <a:chOff x="4489315" y="6237312"/>
              <a:chExt cx="150013" cy="144016"/>
            </a:xfrm>
          </p:grpSpPr>
          <p:cxnSp>
            <p:nvCxnSpPr>
              <p:cNvPr id="120" name="Connecteur droit 119"/>
              <p:cNvCxnSpPr/>
              <p:nvPr/>
            </p:nvCxnSpPr>
            <p:spPr>
              <a:xfrm>
                <a:off x="4489315" y="6309320"/>
                <a:ext cx="150013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Connecteur droit 120"/>
              <p:cNvCxnSpPr/>
              <p:nvPr/>
            </p:nvCxnSpPr>
            <p:spPr>
              <a:xfrm>
                <a:off x="4564321" y="6237312"/>
                <a:ext cx="0" cy="14401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5" name="Groupe 114"/>
            <p:cNvGrpSpPr/>
            <p:nvPr/>
          </p:nvGrpSpPr>
          <p:grpSpPr>
            <a:xfrm>
              <a:off x="5665305" y="5909840"/>
              <a:ext cx="150013" cy="144016"/>
              <a:chOff x="5101614" y="6112303"/>
              <a:chExt cx="150013" cy="144016"/>
            </a:xfrm>
          </p:grpSpPr>
          <p:sp>
            <p:nvSpPr>
              <p:cNvPr id="116" name="Rectangle 115"/>
              <p:cNvSpPr/>
              <p:nvPr/>
            </p:nvSpPr>
            <p:spPr>
              <a:xfrm>
                <a:off x="5122620" y="6129300"/>
                <a:ext cx="108000" cy="108011"/>
              </a:xfrm>
              <a:prstGeom prst="rect">
                <a:avLst/>
              </a:prstGeom>
              <a:solidFill>
                <a:schemeClr val="bg1"/>
              </a:solidFill>
              <a:ln w="158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grpSp>
            <p:nvGrpSpPr>
              <p:cNvPr id="117" name="Groupe 116"/>
              <p:cNvGrpSpPr/>
              <p:nvPr/>
            </p:nvGrpSpPr>
            <p:grpSpPr>
              <a:xfrm rot="18986704">
                <a:off x="5101614" y="6112303"/>
                <a:ext cx="150013" cy="144016"/>
                <a:chOff x="4489315" y="6237312"/>
                <a:chExt cx="150013" cy="144016"/>
              </a:xfrm>
            </p:grpSpPr>
            <p:cxnSp>
              <p:nvCxnSpPr>
                <p:cNvPr id="118" name="Connecteur droit 117"/>
                <p:cNvCxnSpPr/>
                <p:nvPr/>
              </p:nvCxnSpPr>
              <p:spPr>
                <a:xfrm>
                  <a:off x="4489315" y="6309320"/>
                  <a:ext cx="150013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Connecteur droit 118"/>
                <p:cNvCxnSpPr/>
                <p:nvPr/>
              </p:nvCxnSpPr>
              <p:spPr>
                <a:xfrm>
                  <a:off x="4564321" y="6237312"/>
                  <a:ext cx="0" cy="14401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122" name="Groupe 121"/>
          <p:cNvGrpSpPr/>
          <p:nvPr/>
        </p:nvGrpSpPr>
        <p:grpSpPr>
          <a:xfrm>
            <a:off x="6076155" y="6306047"/>
            <a:ext cx="153914" cy="13716"/>
            <a:chOff x="4918324" y="6309320"/>
            <a:chExt cx="153914" cy="13716"/>
          </a:xfrm>
        </p:grpSpPr>
        <p:sp>
          <p:nvSpPr>
            <p:cNvPr id="123" name="Ellipse 122"/>
            <p:cNvSpPr/>
            <p:nvPr/>
          </p:nvSpPr>
          <p:spPr>
            <a:xfrm>
              <a:off x="4918324" y="6309320"/>
              <a:ext cx="13716" cy="13716"/>
            </a:xfrm>
            <a:prstGeom prst="ellipse">
              <a:avLst/>
            </a:prstGeom>
            <a:solidFill>
              <a:schemeClr val="bg1"/>
            </a:solidFill>
            <a:ln w="158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4" name="Ellipse 123"/>
            <p:cNvSpPr/>
            <p:nvPr/>
          </p:nvSpPr>
          <p:spPr>
            <a:xfrm>
              <a:off x="4990332" y="6309320"/>
              <a:ext cx="13716" cy="13716"/>
            </a:xfrm>
            <a:prstGeom prst="ellipse">
              <a:avLst/>
            </a:prstGeom>
            <a:solidFill>
              <a:schemeClr val="bg1"/>
            </a:solidFill>
            <a:ln w="158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5" name="Ellipse 124"/>
            <p:cNvSpPr/>
            <p:nvPr/>
          </p:nvSpPr>
          <p:spPr>
            <a:xfrm>
              <a:off x="5058522" y="6309320"/>
              <a:ext cx="13716" cy="13716"/>
            </a:xfrm>
            <a:prstGeom prst="ellipse">
              <a:avLst/>
            </a:prstGeom>
            <a:solidFill>
              <a:schemeClr val="bg1"/>
            </a:solidFill>
            <a:ln w="158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26" name="ZoneTexte 125"/>
          <p:cNvSpPr txBox="1"/>
          <p:nvPr/>
        </p:nvSpPr>
        <p:spPr>
          <a:xfrm>
            <a:off x="5932216" y="6083648"/>
            <a:ext cx="45236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dirty="0" smtClean="0"/>
              <a:t>SLVS</a:t>
            </a:r>
            <a:endParaRPr lang="fr-FR" sz="1050" dirty="0"/>
          </a:p>
        </p:txBody>
      </p:sp>
      <p:sp>
        <p:nvSpPr>
          <p:cNvPr id="127" name="Flèche vers le bas 126"/>
          <p:cNvSpPr/>
          <p:nvPr/>
        </p:nvSpPr>
        <p:spPr>
          <a:xfrm>
            <a:off x="4429206" y="1637622"/>
            <a:ext cx="111307" cy="855273"/>
          </a:xfrm>
          <a:prstGeom prst="downArrow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8" name="ZoneTexte 127"/>
          <p:cNvSpPr txBox="1"/>
          <p:nvPr/>
        </p:nvSpPr>
        <p:spPr>
          <a:xfrm>
            <a:off x="7460275" y="2226955"/>
            <a:ext cx="3898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b="1" dirty="0" smtClean="0"/>
              <a:t>x16</a:t>
            </a:r>
            <a:endParaRPr lang="fr-FR" sz="1100" b="1" dirty="0"/>
          </a:p>
        </p:txBody>
      </p:sp>
      <p:sp>
        <p:nvSpPr>
          <p:cNvPr id="129" name="ZoneTexte 128"/>
          <p:cNvSpPr txBox="1"/>
          <p:nvPr/>
        </p:nvSpPr>
        <p:spPr>
          <a:xfrm>
            <a:off x="4165352" y="3033825"/>
            <a:ext cx="91563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dirty="0" smtClean="0"/>
              <a:t>16 bits @ 20 MHz</a:t>
            </a:r>
            <a:endParaRPr lang="fr-FR" sz="800" dirty="0"/>
          </a:p>
        </p:txBody>
      </p:sp>
      <p:sp>
        <p:nvSpPr>
          <p:cNvPr id="130" name="Rectangle 129"/>
          <p:cNvSpPr/>
          <p:nvPr/>
        </p:nvSpPr>
        <p:spPr>
          <a:xfrm>
            <a:off x="3533172" y="5455218"/>
            <a:ext cx="1100159" cy="288032"/>
          </a:xfrm>
          <a:prstGeom prst="rect">
            <a:avLst/>
          </a:prstGeom>
          <a:solidFill>
            <a:schemeClr val="bg1"/>
          </a:solidFill>
          <a:ln w="158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 anchorCtr="0"/>
          <a:lstStyle/>
          <a:p>
            <a:pPr algn="ctr"/>
            <a:r>
              <a:rPr lang="en-GB" sz="1050" dirty="0" smtClean="0">
                <a:solidFill>
                  <a:schemeClr val="tx1"/>
                </a:solidFill>
              </a:rPr>
              <a:t>Clock gen</a:t>
            </a:r>
          </a:p>
        </p:txBody>
      </p:sp>
      <p:cxnSp>
        <p:nvCxnSpPr>
          <p:cNvPr id="131" name="Connecteur droit avec flèche 130"/>
          <p:cNvCxnSpPr>
            <a:stCxn id="130" idx="0"/>
            <a:endCxn id="132" idx="2"/>
          </p:cNvCxnSpPr>
          <p:nvPr/>
        </p:nvCxnSpPr>
        <p:spPr>
          <a:xfrm flipV="1">
            <a:off x="4083252" y="5300940"/>
            <a:ext cx="1656" cy="1542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ZoneTexte 131"/>
          <p:cNvSpPr txBox="1"/>
          <p:nvPr/>
        </p:nvSpPr>
        <p:spPr>
          <a:xfrm>
            <a:off x="3813840" y="5070108"/>
            <a:ext cx="54213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 smtClean="0"/>
              <a:t>40 MHz</a:t>
            </a:r>
            <a:endParaRPr lang="fr-FR" sz="900" dirty="0"/>
          </a:p>
        </p:txBody>
      </p:sp>
      <p:sp>
        <p:nvSpPr>
          <p:cNvPr id="133" name="ZoneTexte 132"/>
          <p:cNvSpPr txBox="1"/>
          <p:nvPr/>
        </p:nvSpPr>
        <p:spPr>
          <a:xfrm>
            <a:off x="4633331" y="5373216"/>
            <a:ext cx="7389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320 MHz</a:t>
            </a:r>
            <a:endParaRPr lang="fr-FR" sz="800" dirty="0"/>
          </a:p>
        </p:txBody>
      </p:sp>
      <p:sp>
        <p:nvSpPr>
          <p:cNvPr id="134" name="Rectangle 133"/>
          <p:cNvSpPr/>
          <p:nvPr/>
        </p:nvSpPr>
        <p:spPr>
          <a:xfrm>
            <a:off x="5004048" y="6093296"/>
            <a:ext cx="396482" cy="288032"/>
          </a:xfrm>
          <a:prstGeom prst="rect">
            <a:avLst/>
          </a:prstGeom>
          <a:solidFill>
            <a:schemeClr val="bg1"/>
          </a:soli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dirty="0" smtClean="0">
                <a:solidFill>
                  <a:schemeClr val="tx1"/>
                </a:solidFill>
              </a:rPr>
              <a:t>SLVS </a:t>
            </a:r>
            <a:r>
              <a:rPr lang="fr-FR" sz="800" dirty="0" err="1" smtClean="0">
                <a:solidFill>
                  <a:schemeClr val="tx1"/>
                </a:solidFill>
              </a:rPr>
              <a:t>Ref</a:t>
            </a:r>
            <a:endParaRPr lang="fr-FR" sz="800" dirty="0">
              <a:solidFill>
                <a:schemeClr val="tx1"/>
              </a:solidFill>
            </a:endParaRPr>
          </a:p>
        </p:txBody>
      </p:sp>
      <p:grpSp>
        <p:nvGrpSpPr>
          <p:cNvPr id="135" name="Groupe 134"/>
          <p:cNvGrpSpPr/>
          <p:nvPr/>
        </p:nvGrpSpPr>
        <p:grpSpPr>
          <a:xfrm rot="10800000">
            <a:off x="5119396" y="6420768"/>
            <a:ext cx="150013" cy="144016"/>
            <a:chOff x="5101614" y="6112303"/>
            <a:chExt cx="150013" cy="144016"/>
          </a:xfrm>
        </p:grpSpPr>
        <p:sp>
          <p:nvSpPr>
            <p:cNvPr id="136" name="Rectangle 135"/>
            <p:cNvSpPr/>
            <p:nvPr/>
          </p:nvSpPr>
          <p:spPr>
            <a:xfrm>
              <a:off x="5122620" y="6129300"/>
              <a:ext cx="108000" cy="108011"/>
            </a:xfrm>
            <a:prstGeom prst="rect">
              <a:avLst/>
            </a:prstGeom>
            <a:solidFill>
              <a:schemeClr val="bg1"/>
            </a:solidFill>
            <a:ln w="158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137" name="Groupe 136"/>
            <p:cNvGrpSpPr/>
            <p:nvPr/>
          </p:nvGrpSpPr>
          <p:grpSpPr>
            <a:xfrm rot="18986704">
              <a:off x="5101614" y="6112303"/>
              <a:ext cx="150013" cy="144016"/>
              <a:chOff x="4489315" y="6237312"/>
              <a:chExt cx="150013" cy="144016"/>
            </a:xfrm>
          </p:grpSpPr>
          <p:cxnSp>
            <p:nvCxnSpPr>
              <p:cNvPr id="138" name="Connecteur droit 137"/>
              <p:cNvCxnSpPr/>
              <p:nvPr/>
            </p:nvCxnSpPr>
            <p:spPr>
              <a:xfrm>
                <a:off x="4489315" y="6309320"/>
                <a:ext cx="150013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Connecteur droit 138"/>
              <p:cNvCxnSpPr/>
              <p:nvPr/>
            </p:nvCxnSpPr>
            <p:spPr>
              <a:xfrm>
                <a:off x="4564321" y="6237312"/>
                <a:ext cx="0" cy="14401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40" name="Flèche vers le bas 139"/>
          <p:cNvSpPr/>
          <p:nvPr/>
        </p:nvSpPr>
        <p:spPr>
          <a:xfrm>
            <a:off x="6031855" y="2611952"/>
            <a:ext cx="102316" cy="605248"/>
          </a:xfrm>
          <a:prstGeom prst="downArrow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1" name="Flèche vers le bas 140"/>
          <p:cNvSpPr/>
          <p:nvPr/>
        </p:nvSpPr>
        <p:spPr>
          <a:xfrm>
            <a:off x="6527291" y="2611952"/>
            <a:ext cx="102316" cy="605247"/>
          </a:xfrm>
          <a:prstGeom prst="downArrow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2" name="Flèche vers le bas 141"/>
          <p:cNvSpPr/>
          <p:nvPr/>
        </p:nvSpPr>
        <p:spPr>
          <a:xfrm>
            <a:off x="7044656" y="2611954"/>
            <a:ext cx="102316" cy="605246"/>
          </a:xfrm>
          <a:prstGeom prst="downArrow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3" name="Rectangle avec flèche vers le bas 142"/>
          <p:cNvSpPr/>
          <p:nvPr/>
        </p:nvSpPr>
        <p:spPr>
          <a:xfrm>
            <a:off x="5060796" y="3772373"/>
            <a:ext cx="2046598" cy="160683"/>
          </a:xfrm>
          <a:prstGeom prst="downArrowCallout">
            <a:avLst>
              <a:gd name="adj1" fmla="val 27864"/>
              <a:gd name="adj2" fmla="val 28844"/>
              <a:gd name="adj3" fmla="val 30321"/>
              <a:gd name="adj4" fmla="val 29759"/>
            </a:avLst>
          </a:prstGeom>
          <a:noFill/>
          <a:ln w="127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4" name="ZoneTexte 143"/>
          <p:cNvSpPr txBox="1"/>
          <p:nvPr/>
        </p:nvSpPr>
        <p:spPr>
          <a:xfrm>
            <a:off x="4400775" y="3770572"/>
            <a:ext cx="98579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32 bits @ 40 MHz</a:t>
            </a:r>
            <a:endParaRPr lang="fr-FR" sz="800" dirty="0"/>
          </a:p>
        </p:txBody>
      </p:sp>
      <p:sp>
        <p:nvSpPr>
          <p:cNvPr id="145" name="Rectangle 144"/>
          <p:cNvSpPr/>
          <p:nvPr/>
        </p:nvSpPr>
        <p:spPr>
          <a:xfrm>
            <a:off x="3347864" y="4551523"/>
            <a:ext cx="761475" cy="288032"/>
          </a:xfrm>
          <a:prstGeom prst="rect">
            <a:avLst/>
          </a:prstGeom>
          <a:solidFill>
            <a:schemeClr val="bg1"/>
          </a:solidFill>
          <a:ln w="158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 anchorCtr="0"/>
          <a:lstStyle/>
          <a:p>
            <a:pPr algn="ctr"/>
            <a:r>
              <a:rPr lang="en-GB" sz="1100" dirty="0" smtClean="0">
                <a:solidFill>
                  <a:schemeClr val="tx1"/>
                </a:solidFill>
              </a:rPr>
              <a:t>Sequencer</a:t>
            </a:r>
          </a:p>
        </p:txBody>
      </p:sp>
      <p:sp>
        <p:nvSpPr>
          <p:cNvPr id="146" name="Rectangle 145"/>
          <p:cNvSpPr/>
          <p:nvPr/>
        </p:nvSpPr>
        <p:spPr>
          <a:xfrm>
            <a:off x="2523524" y="5455218"/>
            <a:ext cx="392292" cy="288032"/>
          </a:xfrm>
          <a:prstGeom prst="rect">
            <a:avLst/>
          </a:prstGeom>
          <a:solidFill>
            <a:schemeClr val="bg1"/>
          </a:solidFill>
          <a:ln w="158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 anchorCtr="0"/>
          <a:lstStyle/>
          <a:p>
            <a:pPr algn="ctr"/>
            <a:r>
              <a:rPr lang="en-GB" sz="1050" dirty="0" smtClean="0">
                <a:solidFill>
                  <a:schemeClr val="tx1"/>
                </a:solidFill>
              </a:rPr>
              <a:t>PLL</a:t>
            </a:r>
          </a:p>
        </p:txBody>
      </p:sp>
      <p:grpSp>
        <p:nvGrpSpPr>
          <p:cNvPr id="147" name="Groupe 146"/>
          <p:cNvGrpSpPr/>
          <p:nvPr/>
        </p:nvGrpSpPr>
        <p:grpSpPr>
          <a:xfrm rot="10800000">
            <a:off x="1954880" y="6021288"/>
            <a:ext cx="297605" cy="543496"/>
            <a:chOff x="5518664" y="5909840"/>
            <a:chExt cx="297605" cy="543496"/>
          </a:xfrm>
        </p:grpSpPr>
        <p:sp>
          <p:nvSpPr>
            <p:cNvPr id="148" name="Rectangle 147"/>
            <p:cNvSpPr/>
            <p:nvPr/>
          </p:nvSpPr>
          <p:spPr>
            <a:xfrm>
              <a:off x="5518664" y="6093296"/>
              <a:ext cx="297605" cy="288032"/>
            </a:xfrm>
            <a:prstGeom prst="rect">
              <a:avLst/>
            </a:prstGeom>
            <a:solidFill>
              <a:schemeClr val="bg1"/>
            </a:solidFill>
            <a:ln w="158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9" name="Triangle isocèle 148"/>
            <p:cNvSpPr/>
            <p:nvPr/>
          </p:nvSpPr>
          <p:spPr>
            <a:xfrm rot="10800000">
              <a:off x="5573032" y="6165304"/>
              <a:ext cx="189094" cy="144016"/>
            </a:xfrm>
            <a:prstGeom prst="triangle">
              <a:avLst>
                <a:gd name="adj" fmla="val 49599"/>
              </a:avLst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50" name="Connecteur droit 149"/>
            <p:cNvCxnSpPr>
              <a:endCxn id="151" idx="0"/>
            </p:cNvCxnSpPr>
            <p:nvPr/>
          </p:nvCxnSpPr>
          <p:spPr>
            <a:xfrm rot="10800000" flipV="1">
              <a:off x="5732340" y="6021288"/>
              <a:ext cx="2104" cy="11071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1" name="Ellipse 150"/>
            <p:cNvSpPr/>
            <p:nvPr/>
          </p:nvSpPr>
          <p:spPr>
            <a:xfrm>
              <a:off x="5709480" y="6132002"/>
              <a:ext cx="45719" cy="45719"/>
            </a:xfrm>
            <a:prstGeom prst="ellipse">
              <a:avLst/>
            </a:prstGeom>
            <a:solidFill>
              <a:schemeClr val="bg1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52" name="Connecteur droit 151"/>
            <p:cNvCxnSpPr/>
            <p:nvPr/>
          </p:nvCxnSpPr>
          <p:spPr>
            <a:xfrm>
              <a:off x="5667010" y="6309320"/>
              <a:ext cx="0" cy="14401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3" name="Rectangle 152"/>
            <p:cNvSpPr/>
            <p:nvPr/>
          </p:nvSpPr>
          <p:spPr>
            <a:xfrm>
              <a:off x="5543246" y="5926837"/>
              <a:ext cx="108000" cy="108011"/>
            </a:xfrm>
            <a:prstGeom prst="rect">
              <a:avLst/>
            </a:prstGeom>
            <a:solidFill>
              <a:schemeClr val="bg1"/>
            </a:solidFill>
            <a:ln w="158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154" name="Groupe 153"/>
            <p:cNvGrpSpPr/>
            <p:nvPr/>
          </p:nvGrpSpPr>
          <p:grpSpPr>
            <a:xfrm rot="18986704">
              <a:off x="5522240" y="5909840"/>
              <a:ext cx="150013" cy="144016"/>
              <a:chOff x="4489315" y="6237312"/>
              <a:chExt cx="150013" cy="144016"/>
            </a:xfrm>
          </p:grpSpPr>
          <p:cxnSp>
            <p:nvCxnSpPr>
              <p:cNvPr id="161" name="Connecteur droit 160"/>
              <p:cNvCxnSpPr/>
              <p:nvPr/>
            </p:nvCxnSpPr>
            <p:spPr>
              <a:xfrm>
                <a:off x="4489315" y="6309320"/>
                <a:ext cx="150013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Connecteur droit 161"/>
              <p:cNvCxnSpPr/>
              <p:nvPr/>
            </p:nvCxnSpPr>
            <p:spPr>
              <a:xfrm>
                <a:off x="4564321" y="6237312"/>
                <a:ext cx="0" cy="14401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5" name="Groupe 154"/>
            <p:cNvGrpSpPr/>
            <p:nvPr/>
          </p:nvGrpSpPr>
          <p:grpSpPr>
            <a:xfrm>
              <a:off x="5665305" y="5909840"/>
              <a:ext cx="150013" cy="144016"/>
              <a:chOff x="5101614" y="6112303"/>
              <a:chExt cx="150013" cy="144016"/>
            </a:xfrm>
          </p:grpSpPr>
          <p:sp>
            <p:nvSpPr>
              <p:cNvPr id="157" name="Rectangle 156"/>
              <p:cNvSpPr/>
              <p:nvPr/>
            </p:nvSpPr>
            <p:spPr>
              <a:xfrm>
                <a:off x="5122620" y="6129300"/>
                <a:ext cx="108000" cy="108011"/>
              </a:xfrm>
              <a:prstGeom prst="rect">
                <a:avLst/>
              </a:prstGeom>
              <a:solidFill>
                <a:schemeClr val="bg1"/>
              </a:solidFill>
              <a:ln w="158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grpSp>
            <p:nvGrpSpPr>
              <p:cNvPr id="158" name="Groupe 157"/>
              <p:cNvGrpSpPr/>
              <p:nvPr/>
            </p:nvGrpSpPr>
            <p:grpSpPr>
              <a:xfrm rot="18986704">
                <a:off x="5101614" y="6112303"/>
                <a:ext cx="150013" cy="144016"/>
                <a:chOff x="4489315" y="6237312"/>
                <a:chExt cx="150013" cy="144016"/>
              </a:xfrm>
            </p:grpSpPr>
            <p:cxnSp>
              <p:nvCxnSpPr>
                <p:cNvPr id="159" name="Connecteur droit 158"/>
                <p:cNvCxnSpPr/>
                <p:nvPr/>
              </p:nvCxnSpPr>
              <p:spPr>
                <a:xfrm>
                  <a:off x="4489315" y="6309320"/>
                  <a:ext cx="150013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0" name="Connecteur droit 159"/>
                <p:cNvCxnSpPr/>
                <p:nvPr/>
              </p:nvCxnSpPr>
              <p:spPr>
                <a:xfrm>
                  <a:off x="4564321" y="6237312"/>
                  <a:ext cx="0" cy="14401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56" name="Connecteur droit 259"/>
            <p:cNvCxnSpPr>
              <a:endCxn id="149" idx="4"/>
            </p:cNvCxnSpPr>
            <p:nvPr/>
          </p:nvCxnSpPr>
          <p:spPr>
            <a:xfrm rot="16200000" flipH="1" flipV="1">
              <a:off x="5514386" y="6079934"/>
              <a:ext cx="144016" cy="26723"/>
            </a:xfrm>
            <a:prstGeom prst="bentConnector3">
              <a:avLst>
                <a:gd name="adj1" fmla="val 9795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3" name="Connecteur droit 162"/>
          <p:cNvCxnSpPr>
            <a:stCxn id="68" idx="2"/>
            <a:endCxn id="148" idx="2"/>
          </p:cNvCxnSpPr>
          <p:nvPr/>
        </p:nvCxnSpPr>
        <p:spPr>
          <a:xfrm flipH="1">
            <a:off x="2103682" y="5597350"/>
            <a:ext cx="2" cy="495946"/>
          </a:xfrm>
          <a:prstGeom prst="line">
            <a:avLst/>
          </a:prstGeom>
          <a:ln w="9525">
            <a:solidFill>
              <a:schemeClr val="accent1"/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Flèche vers le bas 163"/>
          <p:cNvSpPr/>
          <p:nvPr/>
        </p:nvSpPr>
        <p:spPr>
          <a:xfrm>
            <a:off x="5007827" y="2492896"/>
            <a:ext cx="102316" cy="724304"/>
          </a:xfrm>
          <a:prstGeom prst="downArrow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5" name="Flèche vers le bas 164"/>
          <p:cNvSpPr/>
          <p:nvPr/>
        </p:nvSpPr>
        <p:spPr>
          <a:xfrm>
            <a:off x="5215478" y="3044001"/>
            <a:ext cx="102316" cy="173199"/>
          </a:xfrm>
          <a:prstGeom prst="downArrow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6" name="Flèche vers le bas 165"/>
          <p:cNvSpPr/>
          <p:nvPr/>
        </p:nvSpPr>
        <p:spPr>
          <a:xfrm>
            <a:off x="6176309" y="3045921"/>
            <a:ext cx="102316" cy="171279"/>
          </a:xfrm>
          <a:prstGeom prst="downArrow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7" name="Flèche vers le bas 166"/>
          <p:cNvSpPr/>
          <p:nvPr/>
        </p:nvSpPr>
        <p:spPr>
          <a:xfrm>
            <a:off x="6679964" y="3044001"/>
            <a:ext cx="102316" cy="173199"/>
          </a:xfrm>
          <a:prstGeom prst="downArrow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8" name="Flèche vers le bas 167"/>
          <p:cNvSpPr/>
          <p:nvPr/>
        </p:nvSpPr>
        <p:spPr>
          <a:xfrm>
            <a:off x="7198037" y="3044001"/>
            <a:ext cx="102316" cy="173199"/>
          </a:xfrm>
          <a:prstGeom prst="downArrow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0" name="Rectangle 169"/>
          <p:cNvSpPr/>
          <p:nvPr/>
        </p:nvSpPr>
        <p:spPr>
          <a:xfrm>
            <a:off x="4378556" y="2805886"/>
            <a:ext cx="1438206" cy="238115"/>
          </a:xfrm>
          <a:prstGeom prst="rect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tlCol="0" anchor="t" anchorCtr="0"/>
          <a:lstStyle/>
          <a:p>
            <a:pPr algn="ctr"/>
            <a:r>
              <a:rPr lang="en-GB" sz="800" dirty="0" smtClean="0">
                <a:solidFill>
                  <a:schemeClr val="tx1"/>
                </a:solidFill>
              </a:rPr>
              <a:t>Data Generation for Multi-Frame </a:t>
            </a:r>
            <a:r>
              <a:rPr lang="en-GB" sz="800" dirty="0">
                <a:solidFill>
                  <a:schemeClr val="tx1"/>
                </a:solidFill>
              </a:rPr>
              <a:t>Pattern Emulation</a:t>
            </a:r>
          </a:p>
        </p:txBody>
      </p:sp>
      <p:sp>
        <p:nvSpPr>
          <p:cNvPr id="171" name="Rectangle 170"/>
          <p:cNvSpPr/>
          <p:nvPr/>
        </p:nvSpPr>
        <p:spPr>
          <a:xfrm>
            <a:off x="5855078" y="2805886"/>
            <a:ext cx="465245" cy="238115"/>
          </a:xfrm>
          <a:prstGeom prst="rect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>
            <a:noAutofit/>
          </a:bodyPr>
          <a:lstStyle/>
          <a:p>
            <a:pPr algn="ctr"/>
            <a:r>
              <a:rPr lang="en-GB" sz="800" dirty="0" smtClean="0">
                <a:solidFill>
                  <a:schemeClr val="tx1"/>
                </a:solidFill>
              </a:rPr>
              <a:t>DGMFPE</a:t>
            </a:r>
            <a:endParaRPr lang="en-GB" sz="800" dirty="0">
              <a:solidFill>
                <a:schemeClr val="tx1"/>
              </a:solidFill>
            </a:endParaRPr>
          </a:p>
        </p:txBody>
      </p:sp>
      <p:sp>
        <p:nvSpPr>
          <p:cNvPr id="172" name="Rectangle 171"/>
          <p:cNvSpPr/>
          <p:nvPr/>
        </p:nvSpPr>
        <p:spPr>
          <a:xfrm>
            <a:off x="6362626" y="2807806"/>
            <a:ext cx="465245" cy="238115"/>
          </a:xfrm>
          <a:prstGeom prst="rect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>
            <a:noAutofit/>
          </a:bodyPr>
          <a:lstStyle/>
          <a:p>
            <a:pPr algn="ctr"/>
            <a:r>
              <a:rPr lang="en-GB" sz="800" dirty="0" smtClean="0">
                <a:solidFill>
                  <a:schemeClr val="tx1"/>
                </a:solidFill>
              </a:rPr>
              <a:t>DGMFPE</a:t>
            </a:r>
            <a:endParaRPr lang="en-GB" sz="800" dirty="0">
              <a:solidFill>
                <a:schemeClr val="tx1"/>
              </a:solidFill>
            </a:endParaRPr>
          </a:p>
        </p:txBody>
      </p:sp>
      <p:sp>
        <p:nvSpPr>
          <p:cNvPr id="173" name="Rectangle 172"/>
          <p:cNvSpPr/>
          <p:nvPr/>
        </p:nvSpPr>
        <p:spPr>
          <a:xfrm>
            <a:off x="6863190" y="2807806"/>
            <a:ext cx="465245" cy="238115"/>
          </a:xfrm>
          <a:prstGeom prst="rect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>
            <a:noAutofit/>
          </a:bodyPr>
          <a:lstStyle/>
          <a:p>
            <a:pPr algn="ctr"/>
            <a:r>
              <a:rPr lang="en-GB" sz="800" dirty="0" smtClean="0">
                <a:solidFill>
                  <a:schemeClr val="tx1"/>
                </a:solidFill>
              </a:rPr>
              <a:t>DGMFPE</a:t>
            </a:r>
            <a:endParaRPr lang="en-GB" sz="800" dirty="0">
              <a:solidFill>
                <a:schemeClr val="tx1"/>
              </a:solidFill>
            </a:endParaRPr>
          </a:p>
        </p:txBody>
      </p:sp>
      <p:sp>
        <p:nvSpPr>
          <p:cNvPr id="174" name="Rectangle 173"/>
          <p:cNvSpPr/>
          <p:nvPr/>
        </p:nvSpPr>
        <p:spPr>
          <a:xfrm>
            <a:off x="3347864" y="2780928"/>
            <a:ext cx="792088" cy="288032"/>
          </a:xfrm>
          <a:prstGeom prst="rect">
            <a:avLst/>
          </a:prstGeom>
          <a:solidFill>
            <a:schemeClr val="bg1"/>
          </a:solidFill>
          <a:ln w="158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r>
              <a:rPr lang="en-GB" sz="800" dirty="0" smtClean="0">
                <a:solidFill>
                  <a:schemeClr val="tx1"/>
                </a:solidFill>
              </a:rPr>
              <a:t>Multi-Frame</a:t>
            </a:r>
            <a:r>
              <a:rPr lang="en-GB" sz="800" dirty="0">
                <a:solidFill>
                  <a:schemeClr val="tx1"/>
                </a:solidFill>
              </a:rPr>
              <a:t> </a:t>
            </a:r>
            <a:r>
              <a:rPr lang="en-GB" sz="800" dirty="0" smtClean="0">
                <a:solidFill>
                  <a:schemeClr val="tx1"/>
                </a:solidFill>
              </a:rPr>
              <a:t>Pattern Emulation</a:t>
            </a:r>
          </a:p>
        </p:txBody>
      </p:sp>
      <p:cxnSp>
        <p:nvCxnSpPr>
          <p:cNvPr id="175" name="Connecteur droit avec flèche 174"/>
          <p:cNvCxnSpPr>
            <a:stCxn id="174" idx="3"/>
            <a:endCxn id="170" idx="1"/>
          </p:cNvCxnSpPr>
          <p:nvPr/>
        </p:nvCxnSpPr>
        <p:spPr>
          <a:xfrm>
            <a:off x="4139952" y="2924944"/>
            <a:ext cx="238604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6" name="Flèche vers le bas 175"/>
          <p:cNvSpPr/>
          <p:nvPr/>
        </p:nvSpPr>
        <p:spPr>
          <a:xfrm>
            <a:off x="6028514" y="1637623"/>
            <a:ext cx="111307" cy="855272"/>
          </a:xfrm>
          <a:prstGeom prst="downArrow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7" name="Flèche vers le bas 176"/>
          <p:cNvSpPr/>
          <p:nvPr/>
        </p:nvSpPr>
        <p:spPr>
          <a:xfrm>
            <a:off x="6523334" y="1637623"/>
            <a:ext cx="111307" cy="855272"/>
          </a:xfrm>
          <a:prstGeom prst="downArrow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8" name="Flèche vers le bas 177"/>
          <p:cNvSpPr/>
          <p:nvPr/>
        </p:nvSpPr>
        <p:spPr>
          <a:xfrm>
            <a:off x="7040160" y="1637623"/>
            <a:ext cx="111307" cy="855272"/>
          </a:xfrm>
          <a:prstGeom prst="downArrow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9" name="Rectangle 178"/>
          <p:cNvSpPr/>
          <p:nvPr/>
        </p:nvSpPr>
        <p:spPr>
          <a:xfrm>
            <a:off x="4378556" y="2492896"/>
            <a:ext cx="1438206" cy="119058"/>
          </a:xfrm>
          <a:prstGeom prst="rect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tlCol="0" anchor="t" anchorCtr="0"/>
          <a:lstStyle/>
          <a:p>
            <a:pPr algn="ctr"/>
            <a:r>
              <a:rPr lang="en-GB" sz="800" dirty="0">
                <a:solidFill>
                  <a:schemeClr val="tx1"/>
                </a:solidFill>
              </a:rPr>
              <a:t>PE Driving and Cluster Finding</a:t>
            </a:r>
          </a:p>
        </p:txBody>
      </p:sp>
      <p:sp>
        <p:nvSpPr>
          <p:cNvPr id="180" name="ZoneTexte 179"/>
          <p:cNvSpPr txBox="1"/>
          <p:nvPr/>
        </p:nvSpPr>
        <p:spPr>
          <a:xfrm>
            <a:off x="4165352" y="2616063"/>
            <a:ext cx="91563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dirty="0" smtClean="0"/>
              <a:t>16 bits @ 20 MHz</a:t>
            </a:r>
            <a:endParaRPr lang="fr-FR" sz="800" dirty="0"/>
          </a:p>
        </p:txBody>
      </p:sp>
      <p:sp>
        <p:nvSpPr>
          <p:cNvPr id="181" name="Rectangle 180"/>
          <p:cNvSpPr/>
          <p:nvPr/>
        </p:nvSpPr>
        <p:spPr>
          <a:xfrm>
            <a:off x="5855078" y="2492896"/>
            <a:ext cx="465245" cy="119057"/>
          </a:xfrm>
          <a:prstGeom prst="rect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>
            <a:noAutofit/>
          </a:bodyPr>
          <a:lstStyle/>
          <a:p>
            <a:pPr algn="ctr"/>
            <a:r>
              <a:rPr lang="en-GB" sz="800" dirty="0">
                <a:solidFill>
                  <a:schemeClr val="tx1"/>
                </a:solidFill>
              </a:rPr>
              <a:t>PEDCF</a:t>
            </a:r>
          </a:p>
        </p:txBody>
      </p:sp>
      <p:sp>
        <p:nvSpPr>
          <p:cNvPr id="182" name="Rectangle 181"/>
          <p:cNvSpPr/>
          <p:nvPr/>
        </p:nvSpPr>
        <p:spPr>
          <a:xfrm>
            <a:off x="6362625" y="2492896"/>
            <a:ext cx="465245" cy="119057"/>
          </a:xfrm>
          <a:prstGeom prst="rect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>
            <a:noAutofit/>
          </a:bodyPr>
          <a:lstStyle/>
          <a:p>
            <a:pPr algn="ctr"/>
            <a:r>
              <a:rPr lang="en-GB" sz="800" dirty="0">
                <a:solidFill>
                  <a:schemeClr val="tx1"/>
                </a:solidFill>
              </a:rPr>
              <a:t>PEDCF</a:t>
            </a:r>
          </a:p>
        </p:txBody>
      </p:sp>
      <p:sp>
        <p:nvSpPr>
          <p:cNvPr id="183" name="Rectangle 182"/>
          <p:cNvSpPr/>
          <p:nvPr/>
        </p:nvSpPr>
        <p:spPr>
          <a:xfrm>
            <a:off x="6863192" y="2492896"/>
            <a:ext cx="465245" cy="119057"/>
          </a:xfrm>
          <a:prstGeom prst="rect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>
            <a:noAutofit/>
          </a:bodyPr>
          <a:lstStyle/>
          <a:p>
            <a:pPr algn="ctr"/>
            <a:r>
              <a:rPr lang="en-GB" sz="800" dirty="0">
                <a:solidFill>
                  <a:schemeClr val="tx1"/>
                </a:solidFill>
              </a:rPr>
              <a:t>PEDCF</a:t>
            </a:r>
          </a:p>
        </p:txBody>
      </p:sp>
      <p:sp>
        <p:nvSpPr>
          <p:cNvPr id="184" name="Rectangle 183"/>
          <p:cNvSpPr/>
          <p:nvPr/>
        </p:nvSpPr>
        <p:spPr>
          <a:xfrm>
            <a:off x="35496" y="1124744"/>
            <a:ext cx="38002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 smtClean="0"/>
              <a:t>Matrix dimension: 1024 (col.) x 504 (row)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 smtClean="0"/>
              <a:t>Pixel dimension: 26.88 µm (height) x 30.24 µm (width)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 smtClean="0"/>
              <a:t>SEU hardened by design with TMR/Hamming  (except  for data)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 smtClean="0"/>
              <a:t>Integration time: 5 µs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 err="1" smtClean="0"/>
              <a:t>TowerJazz</a:t>
            </a:r>
            <a:r>
              <a:rPr lang="en-GB" sz="1200" dirty="0" smtClean="0"/>
              <a:t> 180 nm</a:t>
            </a:r>
          </a:p>
        </p:txBody>
      </p:sp>
    </p:spTree>
    <p:extLst>
      <p:ext uri="{BB962C8B-B14F-4D97-AF65-F5344CB8AC3E}">
        <p14:creationId xmlns:p14="http://schemas.microsoft.com/office/powerpoint/2010/main" val="246019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tiguïté">
  <a:themeElements>
    <a:clrScheme name="Contiguïté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ntiguïté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11738</TotalTime>
  <Words>1199</Words>
  <Application>Microsoft Office PowerPoint</Application>
  <PresentationFormat>Affichage à l'écran (4:3)</PresentationFormat>
  <Paragraphs>377</Paragraphs>
  <Slides>19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0" baseType="lpstr">
      <vt:lpstr>Contiguïté</vt:lpstr>
      <vt:lpstr>MIMOSIS, </vt:lpstr>
      <vt:lpstr>Outline</vt:lpstr>
      <vt:lpstr>CBM: experiment</vt:lpstr>
      <vt:lpstr>CBM: detector</vt:lpstr>
      <vt:lpstr>MVD: introduction</vt:lpstr>
      <vt:lpstr>MVD: radiation</vt:lpstr>
      <vt:lpstr>MVD: hit density </vt:lpstr>
      <vt:lpstr>MVD: sensor requirement</vt:lpstr>
      <vt:lpstr>MIMOSIS</vt:lpstr>
      <vt:lpstr>MIMOSIS: Data Path</vt:lpstr>
      <vt:lpstr>MIMOSIS: Elastic buffer</vt:lpstr>
      <vt:lpstr>MIMOSIS: bandwidth</vt:lpstr>
      <vt:lpstr>MIMOSIS: Pixel</vt:lpstr>
      <vt:lpstr>MIMOSIS: development plan</vt:lpstr>
      <vt:lpstr>MIMOSIS0: test setup</vt:lpstr>
      <vt:lpstr>MIMOSIS0: preliminary results</vt:lpstr>
      <vt:lpstr>MIMOSIS0: preliminary results</vt:lpstr>
      <vt:lpstr>MIMOSIS0: preliminary results</vt:lpstr>
      <vt:lpstr>Conclusion</vt:lpstr>
    </vt:vector>
  </TitlesOfParts>
  <Company>IPHC / IN2P3 / CNRS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MIMOSIS, the CMOS Pixel Sensor for the CBM Micro-Vertex Detector</dc:title>
  <dc:creator>Frédéric Morel</dc:creator>
  <cp:lastModifiedBy>Frédéric Morel</cp:lastModifiedBy>
  <cp:revision>163</cp:revision>
  <dcterms:created xsi:type="dcterms:W3CDTF">2018-05-11T08:17:19Z</dcterms:created>
  <dcterms:modified xsi:type="dcterms:W3CDTF">2018-09-18T20:29:47Z</dcterms:modified>
</cp:coreProperties>
</file>