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548" r:id="rId2"/>
    <p:sldId id="549" r:id="rId3"/>
    <p:sldId id="550" r:id="rId4"/>
    <p:sldId id="573" r:id="rId5"/>
    <p:sldId id="552" r:id="rId6"/>
    <p:sldId id="553" r:id="rId7"/>
    <p:sldId id="554" r:id="rId8"/>
    <p:sldId id="555" r:id="rId9"/>
    <p:sldId id="556" r:id="rId10"/>
    <p:sldId id="557" r:id="rId11"/>
    <p:sldId id="558" r:id="rId12"/>
    <p:sldId id="559" r:id="rId13"/>
    <p:sldId id="560" r:id="rId14"/>
    <p:sldId id="561" r:id="rId15"/>
    <p:sldId id="575" r:id="rId16"/>
    <p:sldId id="563" r:id="rId17"/>
    <p:sldId id="576" r:id="rId18"/>
    <p:sldId id="565" r:id="rId19"/>
    <p:sldId id="566" r:id="rId20"/>
    <p:sldId id="567" r:id="rId21"/>
    <p:sldId id="577" r:id="rId22"/>
    <p:sldId id="570" r:id="rId23"/>
    <p:sldId id="580" r:id="rId24"/>
    <p:sldId id="578" r:id="rId25"/>
    <p:sldId id="571" r:id="rId26"/>
    <p:sldId id="572" r:id="rId27"/>
    <p:sldId id="532" r:id="rId28"/>
    <p:sldId id="531" r:id="rId29"/>
    <p:sldId id="434" r:id="rId30"/>
    <p:sldId id="435" r:id="rId31"/>
    <p:sldId id="461" r:id="rId32"/>
    <p:sldId id="460" r:id="rId33"/>
    <p:sldId id="456" r:id="rId34"/>
    <p:sldId id="458" r:id="rId35"/>
    <p:sldId id="459" r:id="rId36"/>
    <p:sldId id="451" r:id="rId37"/>
    <p:sldId id="446" r:id="rId38"/>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00"/>
    <a:srgbClr val="F5F5F5"/>
    <a:srgbClr val="50AAE6"/>
    <a:srgbClr val="5A6EB4"/>
    <a:srgbClr val="A00078"/>
    <a:srgbClr val="A01E28"/>
    <a:srgbClr val="A08232"/>
    <a:srgbClr val="DCA01E"/>
    <a:srgbClr val="FA82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82" autoAdjust="0"/>
    <p:restoredTop sz="65856" autoAdjust="0"/>
  </p:normalViewPr>
  <p:slideViewPr>
    <p:cSldViewPr>
      <p:cViewPr varScale="1">
        <p:scale>
          <a:sx n="76" d="100"/>
          <a:sy n="76" d="100"/>
        </p:scale>
        <p:origin x="2598" y="96"/>
      </p:cViewPr>
      <p:guideLst>
        <p:guide orient="horz" pos="2160"/>
        <p:guide pos="2880"/>
      </p:guideLst>
    </p:cSldViewPr>
  </p:slideViewPr>
  <p:outlineViewPr>
    <p:cViewPr>
      <p:scale>
        <a:sx n="33" d="100"/>
        <a:sy n="33" d="100"/>
      </p:scale>
      <p:origin x="0" y="-456"/>
    </p:cViewPr>
  </p:outlineViewPr>
  <p:notesTextViewPr>
    <p:cViewPr>
      <p:scale>
        <a:sx n="125" d="100"/>
        <a:sy n="125" d="100"/>
      </p:scale>
      <p:origin x="0" y="0"/>
    </p:cViewPr>
  </p:notesTextViewPr>
  <p:notesViewPr>
    <p:cSldViewPr>
      <p:cViewPr varScale="1">
        <p:scale>
          <a:sx n="82" d="100"/>
          <a:sy n="82" d="100"/>
        </p:scale>
        <p:origin x="-318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8" name="Rectangle 4"/>
          <p:cNvSpPr>
            <a:spLocks noGrp="1" noChangeArrowheads="1"/>
          </p:cNvSpPr>
          <p:nvPr>
            <p:ph type="ftr" sz="quarter" idx="2"/>
          </p:nvPr>
        </p:nvSpPr>
        <p:spPr bwMode="auto">
          <a:xfrm>
            <a:off x="3660775" y="468313"/>
            <a:ext cx="2759075" cy="279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800">
                <a:latin typeface="Arial" charset="0"/>
              </a:defRPr>
            </a:lvl1pPr>
          </a:lstStyle>
          <a:p>
            <a:pPr>
              <a:defRPr/>
            </a:pPr>
            <a:r>
              <a:rPr lang="de-DE"/>
              <a:t>Prof. Dr. Max Mustermann | Musterfakultät</a:t>
            </a:r>
          </a:p>
        </p:txBody>
      </p:sp>
      <p:sp>
        <p:nvSpPr>
          <p:cNvPr id="47111" name="Text Box 7"/>
          <p:cNvSpPr txBox="1">
            <a:spLocks noChangeArrowheads="1"/>
          </p:cNvSpPr>
          <p:nvPr/>
        </p:nvSpPr>
        <p:spPr bwMode="auto">
          <a:xfrm>
            <a:off x="541338" y="8532813"/>
            <a:ext cx="3103562" cy="123825"/>
          </a:xfrm>
          <a:prstGeom prst="rect">
            <a:avLst/>
          </a:prstGeom>
          <a:noFill/>
          <a:ln w="9525">
            <a:noFill/>
            <a:miter lim="800000"/>
            <a:headEnd/>
            <a:tailEnd/>
          </a:ln>
          <a:effec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de-DE" sz="800" dirty="0"/>
              <a:t>KIT – </a:t>
            </a:r>
            <a:r>
              <a:rPr lang="en-US" altLang="de-DE" sz="800" dirty="0" smtClean="0"/>
              <a:t>The Research University  in the </a:t>
            </a:r>
            <a:r>
              <a:rPr lang="en-US" altLang="de-DE" sz="800" dirty="0"/>
              <a:t>Helmholtz Association</a:t>
            </a:r>
          </a:p>
        </p:txBody>
      </p:sp>
      <p:pic>
        <p:nvPicPr>
          <p:cNvPr id="14340" name="Picture 11" descr="KIT-Logo-rgb_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75" y="188913"/>
            <a:ext cx="100806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75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de-DE"/>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r>
              <a:rPr lang="de-DE" altLang="de-DE"/>
              <a:t>Prof. Dr. Max Mustermann | </a:t>
            </a:r>
            <a:br>
              <a:rPr lang="de-DE" altLang="de-DE"/>
            </a:br>
            <a:r>
              <a:rPr lang="de-DE" altLang="de-DE"/>
              <a:t>Name of Faculty</a:t>
            </a:r>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9695BCD-5866-4AF3-8635-2DB6ACBB862B}" type="slidenum">
              <a:rPr lang="de-DE" altLang="de-DE"/>
              <a:pPr>
                <a:defRPr/>
              </a:pPr>
              <a:t>‹Nr.›</a:t>
            </a:fld>
            <a:endParaRPr lang="de-DE" altLang="de-DE"/>
          </a:p>
        </p:txBody>
      </p:sp>
    </p:spTree>
    <p:extLst>
      <p:ext uri="{BB962C8B-B14F-4D97-AF65-F5344CB8AC3E}">
        <p14:creationId xmlns:p14="http://schemas.microsoft.com/office/powerpoint/2010/main" val="3868593537"/>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en.wikipedia.org/wiki/Bottom_quark" TargetMode="External"/><Relationship Id="rId13" Type="http://schemas.openxmlformats.org/officeDocument/2006/relationships/hyperlink" Target="https://en.wikipedia.org/wiki/Group_representation" TargetMode="External"/><Relationship Id="rId18" Type="http://schemas.openxmlformats.org/officeDocument/2006/relationships/hyperlink" Target="https://en.wikipedia.org/wiki/Graviton" TargetMode="External"/><Relationship Id="rId3" Type="http://schemas.openxmlformats.org/officeDocument/2006/relationships/hyperlink" Target="https://en.wikipedia.org/wiki/Lagrangian_(field_theory)" TargetMode="External"/><Relationship Id="rId21" Type="http://schemas.openxmlformats.org/officeDocument/2006/relationships/hyperlink" Target="https://en.wikipedia.org/wiki/Neutrino" TargetMode="External"/><Relationship Id="rId7" Type="http://schemas.openxmlformats.org/officeDocument/2006/relationships/hyperlink" Target="https://en.wikipedia.org/wiki/Charm_quark" TargetMode="External"/><Relationship Id="rId12" Type="http://schemas.openxmlformats.org/officeDocument/2006/relationships/hyperlink" Target="https://en.wikipedia.org/wiki/Dirac_fermion" TargetMode="External"/><Relationship Id="rId17" Type="http://schemas.openxmlformats.org/officeDocument/2006/relationships/hyperlink" Target="https://en.wikipedia.org/wiki/Gluon" TargetMode="External"/><Relationship Id="rId2" Type="http://schemas.openxmlformats.org/officeDocument/2006/relationships/slide" Target="../slides/slide29.xml"/><Relationship Id="rId16" Type="http://schemas.openxmlformats.org/officeDocument/2006/relationships/hyperlink" Target="https://en.wikipedia.org/wiki/Photon" TargetMode="External"/><Relationship Id="rId20" Type="http://schemas.openxmlformats.org/officeDocument/2006/relationships/hyperlink" Target="https://en.wikipedia.org/wiki/Electron" TargetMode="External"/><Relationship Id="rId1" Type="http://schemas.openxmlformats.org/officeDocument/2006/relationships/notesMaster" Target="../notesMasters/notesMaster1.xml"/><Relationship Id="rId6" Type="http://schemas.openxmlformats.org/officeDocument/2006/relationships/hyperlink" Target="https://en.wikipedia.org/wiki/Strange_quark" TargetMode="External"/><Relationship Id="rId11" Type="http://schemas.openxmlformats.org/officeDocument/2006/relationships/hyperlink" Target="https://en.wikipedia.org/wiki/Wikipedia:Citation_needed" TargetMode="External"/><Relationship Id="rId5" Type="http://schemas.openxmlformats.org/officeDocument/2006/relationships/hyperlink" Target="https://en.wikipedia.org/wiki/Baryon" TargetMode="External"/><Relationship Id="rId15" Type="http://schemas.openxmlformats.org/officeDocument/2006/relationships/hyperlink" Target="https://en.wikipedia.org/wiki/Chirality_(physics)#cite_note-1" TargetMode="External"/><Relationship Id="rId10" Type="http://schemas.openxmlformats.org/officeDocument/2006/relationships/hyperlink" Target="https://en.wikipedia.org/wiki/Quark" TargetMode="External"/><Relationship Id="rId19" Type="http://schemas.openxmlformats.org/officeDocument/2006/relationships/hyperlink" Target="https://en.wikipedia.org/wiki/Helicity_(particle_physics)" TargetMode="External"/><Relationship Id="rId4" Type="http://schemas.openxmlformats.org/officeDocument/2006/relationships/hyperlink" Target="https://en.wikipedia.org/wiki/Particle_physics" TargetMode="External"/><Relationship Id="rId9" Type="http://schemas.openxmlformats.org/officeDocument/2006/relationships/hyperlink" Target="https://en.wikipedia.org/wiki/Top_quark" TargetMode="External"/><Relationship Id="rId14" Type="http://schemas.openxmlformats.org/officeDocument/2006/relationships/hyperlink" Target="https://en.wikipedia.org/wiki/Poincar%C3%A9_group"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en.wikipedia.org/wiki/Lattice_(group)" TargetMode="External"/><Relationship Id="rId13" Type="http://schemas.openxmlformats.org/officeDocument/2006/relationships/hyperlink" Target="https://en.wikipedia.org/wiki/Quark%E2%80%93gluon_plasma" TargetMode="External"/><Relationship Id="rId3" Type="http://schemas.openxmlformats.org/officeDocument/2006/relationships/hyperlink" Target="https://en.wikipedia.org/wiki/Perturbation_theory_(quantum_mechanics)" TargetMode="External"/><Relationship Id="rId7" Type="http://schemas.openxmlformats.org/officeDocument/2006/relationships/hyperlink" Target="https://en.wikipedia.org/wiki/Lattice_gauge_theory" TargetMode="External"/><Relationship Id="rId12" Type="http://schemas.openxmlformats.org/officeDocument/2006/relationships/hyperlink" Target="https://en.wikipedia.org/wiki/Proton"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en.wikipedia.org/wiki/Gluon" TargetMode="External"/><Relationship Id="rId11" Type="http://schemas.openxmlformats.org/officeDocument/2006/relationships/hyperlink" Target="https://en.wikipedia.org/wiki/Spin_(physics)" TargetMode="External"/><Relationship Id="rId5" Type="http://schemas.openxmlformats.org/officeDocument/2006/relationships/hyperlink" Target="https://en.wikipedia.org/wiki/Quark" TargetMode="External"/><Relationship Id="rId10" Type="http://schemas.openxmlformats.org/officeDocument/2006/relationships/hyperlink" Target="https://en.wikipedia.org/wiki/Collider" TargetMode="External"/><Relationship Id="rId4" Type="http://schemas.openxmlformats.org/officeDocument/2006/relationships/hyperlink" Target="https://en.wikipedia.org/wiki/Quantum_chromodynamics" TargetMode="External"/><Relationship Id="rId9" Type="http://schemas.openxmlformats.org/officeDocument/2006/relationships/hyperlink" Target="https://en.wikipedia.org/wiki/Ion" TargetMode="External"/><Relationship Id="rId14" Type="http://schemas.openxmlformats.org/officeDocument/2006/relationships/hyperlink" Target="https://en.wikipedia.org/wiki/Relativistic_Heavy_Ion_Collider#cite_note-7"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de.wikipedia.org/wiki/Normalverteilung" TargetMode="External"/><Relationship Id="rId3" Type="http://schemas.openxmlformats.org/officeDocument/2006/relationships/hyperlink" Target="https://en.wikipedia.org/wiki/Atomic_nucleus" TargetMode="External"/><Relationship Id="rId7" Type="http://schemas.openxmlformats.org/officeDocument/2006/relationships/hyperlink" Target="https://en.wikipedia.org/wiki/Neutron"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en.wikipedia.org/wiki/Proton" TargetMode="External"/><Relationship Id="rId5" Type="http://schemas.openxmlformats.org/officeDocument/2006/relationships/hyperlink" Target="https://en.wikipedia.org/wiki/Strangeness" TargetMode="External"/><Relationship Id="rId4" Type="http://schemas.openxmlformats.org/officeDocument/2006/relationships/hyperlink" Target="https://en.wikipedia.org/wiki/Hyperon" TargetMode="External"/><Relationship Id="rId9" Type="http://schemas.openxmlformats.org/officeDocument/2006/relationships/hyperlink" Target="https://de.wikipedia.org/wiki/Zufallsvariable"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dirty="0" smtClean="0">
              <a:latin typeface="Arial" panose="020B0604020202020204" pitchFamily="34" charset="0"/>
            </a:endParaRPr>
          </a:p>
        </p:txBody>
      </p:sp>
    </p:spTree>
    <p:extLst>
      <p:ext uri="{BB962C8B-B14F-4D97-AF65-F5344CB8AC3E}">
        <p14:creationId xmlns:p14="http://schemas.microsoft.com/office/powerpoint/2010/main" val="4187825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p:cNvSpPr>
            <a:spLocks noGrp="1" noRot="1" noChangeAspect="1" noTextEdit="1"/>
          </p:cNvSpPr>
          <p:nvPr>
            <p:ph type="sldImg"/>
          </p:nvPr>
        </p:nvSpPr>
        <p:spPr>
          <a:ln/>
        </p:spPr>
      </p:sp>
      <p:sp>
        <p:nvSpPr>
          <p:cNvPr id="2867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en-US" smtClean="0">
                <a:latin typeface="Arial" panose="020B0604020202020204" pitchFamily="34" charset="0"/>
              </a:rPr>
              <a:t>JINR: Dubna nahe Moskau, Russland. Größte Forschungszentrum für Kern- und Teilchenphysik in Russland</a:t>
            </a:r>
            <a:endParaRPr lang="en-GB" altLang="en-US" smtClean="0">
              <a:latin typeface="Arial" panose="020B0604020202020204" pitchFamily="34" charset="0"/>
            </a:endParaRPr>
          </a:p>
        </p:txBody>
      </p:sp>
      <p:sp>
        <p:nvSpPr>
          <p:cNvPr id="28676" name="Fußzeilenplatzhalt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mtClean="0"/>
              <a:t>Prof. Dr. Max Mustermann | </a:t>
            </a:r>
            <a:br>
              <a:rPr lang="de-DE" altLang="de-DE" smtClean="0"/>
            </a:br>
            <a:r>
              <a:rPr lang="de-DE" altLang="de-DE" smtClean="0"/>
              <a:t>Name of Faculty</a:t>
            </a:r>
          </a:p>
        </p:txBody>
      </p:sp>
      <p:sp>
        <p:nvSpPr>
          <p:cNvPr id="28677" name="Foliennummernplatzhalt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481386-727E-47CB-A9C8-A0124FD7A49E}" type="slidenum">
              <a:rPr lang="de-DE" altLang="de-DE" smtClean="0"/>
              <a:pPr/>
              <a:t>11</a:t>
            </a:fld>
            <a:endParaRPr lang="de-DE" altLang="de-DE" smtClean="0"/>
          </a:p>
        </p:txBody>
      </p:sp>
    </p:spTree>
    <p:extLst>
      <p:ext uri="{BB962C8B-B14F-4D97-AF65-F5344CB8AC3E}">
        <p14:creationId xmlns:p14="http://schemas.microsoft.com/office/powerpoint/2010/main" val="311867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ußzeilenplatzhalter 3"/>
          <p:cNvSpPr>
            <a:spLocks noGrp="1"/>
          </p:cNvSpPr>
          <p:nvPr>
            <p:ph type="ftr" sz="quarter" idx="10"/>
          </p:nvPr>
        </p:nvSpPr>
        <p:spPr/>
        <p:txBody>
          <a:bodyPr/>
          <a:lstStyle/>
          <a:p>
            <a:pPr>
              <a:defRPr/>
            </a:pPr>
            <a:r>
              <a:rPr lang="de-DE" altLang="de-DE" smtClean="0"/>
              <a:t>Prof. Dr. Max Mustermann | </a:t>
            </a:r>
            <a:br>
              <a:rPr lang="de-DE" altLang="de-DE" smtClean="0"/>
            </a:br>
            <a:r>
              <a:rPr lang="de-DE" altLang="de-DE" smtClean="0"/>
              <a:t>Name of Faculty</a:t>
            </a:r>
            <a:endParaRPr lang="de-DE" altLang="de-DE"/>
          </a:p>
        </p:txBody>
      </p:sp>
      <p:sp>
        <p:nvSpPr>
          <p:cNvPr id="5" name="Foliennummernplatzhalter 4"/>
          <p:cNvSpPr>
            <a:spLocks noGrp="1"/>
          </p:cNvSpPr>
          <p:nvPr>
            <p:ph type="sldNum" sz="quarter" idx="11"/>
          </p:nvPr>
        </p:nvSpPr>
        <p:spPr/>
        <p:txBody>
          <a:bodyPr/>
          <a:lstStyle/>
          <a:p>
            <a:pPr>
              <a:defRPr/>
            </a:pPr>
            <a:fld id="{F9695BCD-5866-4AF3-8635-2DB6ACBB862B}" type="slidenum">
              <a:rPr lang="de-DE" altLang="de-DE" smtClean="0"/>
              <a:pPr>
                <a:defRPr/>
              </a:pPr>
              <a:t>13</a:t>
            </a:fld>
            <a:endParaRPr lang="de-DE" altLang="de-DE"/>
          </a:p>
        </p:txBody>
      </p:sp>
    </p:spTree>
    <p:extLst>
      <p:ext uri="{BB962C8B-B14F-4D97-AF65-F5344CB8AC3E}">
        <p14:creationId xmlns:p14="http://schemas.microsoft.com/office/powerpoint/2010/main" val="559407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smtClean="0"/>
              <a:t>Wie</a:t>
            </a:r>
            <a:r>
              <a:rPr lang="en-US" dirty="0" smtClean="0"/>
              <a:t> </a:t>
            </a:r>
            <a:r>
              <a:rPr lang="en-US" dirty="0" err="1" smtClean="0"/>
              <a:t>Kapazität</a:t>
            </a:r>
            <a:r>
              <a:rPr lang="en-US" dirty="0" smtClean="0"/>
              <a:t> </a:t>
            </a:r>
            <a:r>
              <a:rPr lang="en-US" dirty="0" err="1" smtClean="0"/>
              <a:t>gemessen</a:t>
            </a:r>
            <a:r>
              <a:rPr lang="en-US" dirty="0" smtClean="0"/>
              <a:t>?</a:t>
            </a:r>
            <a:r>
              <a:rPr lang="en-US" baseline="0" dirty="0" smtClean="0"/>
              <a:t> </a:t>
            </a:r>
          </a:p>
          <a:p>
            <a:endParaRPr lang="en-US" dirty="0" smtClean="0"/>
          </a:p>
          <a:p>
            <a:endParaRPr lang="en-US" dirty="0" smtClean="0"/>
          </a:p>
          <a:p>
            <a:r>
              <a:rPr lang="en-US" dirty="0" smtClean="0"/>
              <a:t>X0 =</a:t>
            </a:r>
            <a:r>
              <a:rPr lang="en-US" baseline="0" dirty="0" smtClean="0"/>
              <a:t> 2*8µm Cu * ¼ </a:t>
            </a:r>
            <a:r>
              <a:rPr lang="en-US" baseline="0" dirty="0" err="1" smtClean="0"/>
              <a:t>Füllfaktor</a:t>
            </a:r>
            <a:r>
              <a:rPr lang="en-US" baseline="0" dirty="0" smtClean="0"/>
              <a:t> + 25 µm glue + 25 µm PI + 75 µm PI meshed (30%)</a:t>
            </a:r>
            <a:endParaRPr lang="en-US" dirty="0" smtClean="0"/>
          </a:p>
        </p:txBody>
      </p:sp>
      <p:sp>
        <p:nvSpPr>
          <p:cNvPr id="4" name="Fußzeilenplatzhalter 3"/>
          <p:cNvSpPr>
            <a:spLocks noGrp="1"/>
          </p:cNvSpPr>
          <p:nvPr>
            <p:ph type="ftr" sz="quarter" idx="10"/>
          </p:nvPr>
        </p:nvSpPr>
        <p:spPr/>
        <p:txBody>
          <a:bodyPr/>
          <a:lstStyle/>
          <a:p>
            <a:pPr>
              <a:defRPr/>
            </a:pPr>
            <a:r>
              <a:rPr lang="de-DE" altLang="de-DE" smtClean="0"/>
              <a:t>Prof. Dr. Max Mustermann | </a:t>
            </a:r>
            <a:br>
              <a:rPr lang="de-DE" altLang="de-DE" smtClean="0"/>
            </a:br>
            <a:r>
              <a:rPr lang="de-DE" altLang="de-DE" smtClean="0"/>
              <a:t>Name of Faculty</a:t>
            </a:r>
            <a:endParaRPr lang="de-DE" altLang="de-DE"/>
          </a:p>
        </p:txBody>
      </p:sp>
      <p:sp>
        <p:nvSpPr>
          <p:cNvPr id="5" name="Foliennummernplatzhalter 4"/>
          <p:cNvSpPr>
            <a:spLocks noGrp="1"/>
          </p:cNvSpPr>
          <p:nvPr>
            <p:ph type="sldNum" sz="quarter" idx="11"/>
          </p:nvPr>
        </p:nvSpPr>
        <p:spPr/>
        <p:txBody>
          <a:bodyPr/>
          <a:lstStyle/>
          <a:p>
            <a:pPr>
              <a:defRPr/>
            </a:pPr>
            <a:fld id="{F9695BCD-5866-4AF3-8635-2DB6ACBB862B}" type="slidenum">
              <a:rPr lang="de-DE" altLang="de-DE" smtClean="0"/>
              <a:pPr>
                <a:defRPr/>
              </a:pPr>
              <a:t>14</a:t>
            </a:fld>
            <a:endParaRPr lang="de-DE" altLang="de-DE"/>
          </a:p>
        </p:txBody>
      </p:sp>
    </p:spTree>
    <p:extLst>
      <p:ext uri="{BB962C8B-B14F-4D97-AF65-F5344CB8AC3E}">
        <p14:creationId xmlns:p14="http://schemas.microsoft.com/office/powerpoint/2010/main" val="863975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dirty="0" smtClean="0">
              <a:latin typeface="Arial" panose="020B0604020202020204" pitchFamily="34" charset="0"/>
            </a:endParaRPr>
          </a:p>
        </p:txBody>
      </p:sp>
    </p:spTree>
    <p:extLst>
      <p:ext uri="{BB962C8B-B14F-4D97-AF65-F5344CB8AC3E}">
        <p14:creationId xmlns:p14="http://schemas.microsoft.com/office/powerpoint/2010/main" val="2261959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Arial" panose="020B0604020202020204" pitchFamily="34" charset="0"/>
              </a:rPr>
              <a:t>Example bonding profile: T=140 °C; F=20 N; t=45 s</a:t>
            </a:r>
          </a:p>
          <a:p>
            <a:r>
              <a:rPr lang="de-DE" altLang="de-DE" smtClean="0">
                <a:latin typeface="Arial" panose="020B0604020202020204" pitchFamily="34" charset="0"/>
              </a:rPr>
              <a:t>Reflow: two plateaus T=170°C und T=250 °C jeweils mit HCOOH</a:t>
            </a:r>
          </a:p>
          <a:p>
            <a:endParaRPr lang="en-US" altLang="de-DE" smtClean="0">
              <a:latin typeface="Arial" panose="020B0604020202020204" pitchFamily="34" charset="0"/>
            </a:endParaRPr>
          </a:p>
        </p:txBody>
      </p:sp>
    </p:spTree>
    <p:extLst>
      <p:ext uri="{BB962C8B-B14F-4D97-AF65-F5344CB8AC3E}">
        <p14:creationId xmlns:p14="http://schemas.microsoft.com/office/powerpoint/2010/main" val="323606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ußzeilenplatzhalter 3"/>
          <p:cNvSpPr>
            <a:spLocks noGrp="1"/>
          </p:cNvSpPr>
          <p:nvPr>
            <p:ph type="ftr" sz="quarter" idx="10"/>
          </p:nvPr>
        </p:nvSpPr>
        <p:spPr/>
        <p:txBody>
          <a:bodyPr/>
          <a:lstStyle/>
          <a:p>
            <a:pPr>
              <a:defRPr/>
            </a:pPr>
            <a:r>
              <a:rPr lang="de-DE" altLang="de-DE" smtClean="0"/>
              <a:t>Prof. Dr. Max Mustermann | </a:t>
            </a:r>
            <a:br>
              <a:rPr lang="de-DE" altLang="de-DE" smtClean="0"/>
            </a:br>
            <a:r>
              <a:rPr lang="de-DE" altLang="de-DE" smtClean="0"/>
              <a:t>Name of Faculty</a:t>
            </a:r>
            <a:endParaRPr lang="de-DE" altLang="de-DE"/>
          </a:p>
        </p:txBody>
      </p:sp>
      <p:sp>
        <p:nvSpPr>
          <p:cNvPr id="5" name="Foliennummernplatzhalter 4"/>
          <p:cNvSpPr>
            <a:spLocks noGrp="1"/>
          </p:cNvSpPr>
          <p:nvPr>
            <p:ph type="sldNum" sz="quarter" idx="11"/>
          </p:nvPr>
        </p:nvSpPr>
        <p:spPr/>
        <p:txBody>
          <a:bodyPr/>
          <a:lstStyle/>
          <a:p>
            <a:pPr>
              <a:defRPr/>
            </a:pPr>
            <a:fld id="{F9695BCD-5866-4AF3-8635-2DB6ACBB862B}" type="slidenum">
              <a:rPr lang="de-DE" altLang="de-DE" smtClean="0"/>
              <a:pPr>
                <a:defRPr/>
              </a:pPr>
              <a:t>18</a:t>
            </a:fld>
            <a:endParaRPr lang="de-DE" altLang="de-DE"/>
          </a:p>
        </p:txBody>
      </p:sp>
    </p:spTree>
    <p:extLst>
      <p:ext uri="{BB962C8B-B14F-4D97-AF65-F5344CB8AC3E}">
        <p14:creationId xmlns:p14="http://schemas.microsoft.com/office/powerpoint/2010/main" val="1227982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smtClean="0"/>
              <a:t>Mikroschrittauflösung</a:t>
            </a:r>
            <a:r>
              <a:rPr lang="en-US" dirty="0" smtClean="0"/>
              <a:t> :39</a:t>
            </a:r>
            <a:r>
              <a:rPr lang="en-US" baseline="0" dirty="0" smtClean="0"/>
              <a:t> nm</a:t>
            </a:r>
            <a:endParaRPr lang="en-US" dirty="0" smtClean="0"/>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dirty="0" smtClean="0"/>
              <a:t>Lenses </a:t>
            </a:r>
            <a:r>
              <a:rPr lang="de-DE" dirty="0" err="1" smtClean="0"/>
              <a:t>Lensation</a:t>
            </a:r>
            <a:r>
              <a:rPr lang="de-DE" dirty="0" smtClean="0"/>
              <a:t> TCST-40-40C</a:t>
            </a:r>
            <a:endParaRPr lang="en-US" dirty="0" smtClean="0"/>
          </a:p>
          <a:p>
            <a:r>
              <a:rPr lang="en-US" dirty="0" smtClean="0"/>
              <a:t>-working distance 40 mm</a:t>
            </a:r>
          </a:p>
          <a:p>
            <a:r>
              <a:rPr lang="en-US" dirty="0" smtClean="0"/>
              <a:t>-Resolution: 4.8 µm</a:t>
            </a:r>
          </a:p>
          <a:p>
            <a:pPr marL="171450" indent="-171450">
              <a:buFontTx/>
              <a:buChar char="-"/>
            </a:pPr>
            <a:r>
              <a:rPr lang="en-US" dirty="0" smtClean="0"/>
              <a:t>Depth</a:t>
            </a:r>
            <a:r>
              <a:rPr lang="en-US" baseline="0" dirty="0" smtClean="0"/>
              <a:t> of Field: 143 µm</a:t>
            </a:r>
          </a:p>
          <a:p>
            <a:pPr marL="0" indent="0">
              <a:buFontTx/>
              <a:buNone/>
            </a:pPr>
            <a:endParaRPr lang="en-US" baseline="0" dirty="0" smtClean="0"/>
          </a:p>
          <a:p>
            <a:pPr marL="0" indent="0">
              <a:buFontTx/>
              <a:buNone/>
            </a:pPr>
            <a:endParaRPr lang="en-US" baseline="0" dirty="0" smtClean="0"/>
          </a:p>
          <a:p>
            <a:pPr marL="0" indent="0">
              <a:buFontTx/>
              <a:buNone/>
            </a:pPr>
            <a:r>
              <a:rPr lang="en-US" baseline="0" dirty="0" smtClean="0"/>
              <a:t>Cameras;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smtClean="0"/>
              <a:t>Basler acA2440-75uc </a:t>
            </a:r>
            <a:r>
              <a:rPr lang="de-DE" dirty="0" err="1" smtClean="0"/>
              <a:t>and</a:t>
            </a:r>
            <a:r>
              <a:rPr lang="de-DE" dirty="0" smtClean="0"/>
              <a:t> Basler acA1300-200um</a:t>
            </a:r>
          </a:p>
          <a:p>
            <a:pPr marL="0" indent="0">
              <a:buFontTx/>
              <a:buNone/>
            </a:pPr>
            <a:endParaRPr lang="en-US" dirty="0" smtClean="0"/>
          </a:p>
          <a:p>
            <a:r>
              <a:rPr lang="en-US" dirty="0" smtClean="0"/>
              <a:t>Sensor size:</a:t>
            </a:r>
            <a:r>
              <a:rPr lang="en-US" baseline="0" dirty="0" smtClean="0"/>
              <a:t> ½ “, 11 mm</a:t>
            </a:r>
          </a:p>
          <a:p>
            <a:r>
              <a:rPr lang="en-US" baseline="0" dirty="0" smtClean="0"/>
              <a:t>Pixel size: </a:t>
            </a:r>
            <a:endParaRPr lang="en-US" dirty="0"/>
          </a:p>
        </p:txBody>
      </p:sp>
      <p:sp>
        <p:nvSpPr>
          <p:cNvPr id="4" name="Fußzeilenplatzhalter 3"/>
          <p:cNvSpPr>
            <a:spLocks noGrp="1"/>
          </p:cNvSpPr>
          <p:nvPr>
            <p:ph type="ftr" sz="quarter" idx="10"/>
          </p:nvPr>
        </p:nvSpPr>
        <p:spPr/>
        <p:txBody>
          <a:bodyPr/>
          <a:lstStyle/>
          <a:p>
            <a:pPr>
              <a:defRPr/>
            </a:pPr>
            <a:r>
              <a:rPr lang="de-DE" altLang="de-DE" smtClean="0"/>
              <a:t>Prof. Dr. Max Mustermann | </a:t>
            </a:r>
            <a:br>
              <a:rPr lang="de-DE" altLang="de-DE" smtClean="0"/>
            </a:br>
            <a:r>
              <a:rPr lang="de-DE" altLang="de-DE" smtClean="0"/>
              <a:t>Name of Faculty</a:t>
            </a:r>
            <a:endParaRPr lang="de-DE" altLang="de-DE"/>
          </a:p>
        </p:txBody>
      </p:sp>
      <p:sp>
        <p:nvSpPr>
          <p:cNvPr id="5" name="Foliennummernplatzhalter 4"/>
          <p:cNvSpPr>
            <a:spLocks noGrp="1"/>
          </p:cNvSpPr>
          <p:nvPr>
            <p:ph type="sldNum" sz="quarter" idx="11"/>
          </p:nvPr>
        </p:nvSpPr>
        <p:spPr/>
        <p:txBody>
          <a:bodyPr/>
          <a:lstStyle/>
          <a:p>
            <a:pPr>
              <a:defRPr/>
            </a:pPr>
            <a:fld id="{F9695BCD-5866-4AF3-8635-2DB6ACBB862B}" type="slidenum">
              <a:rPr lang="de-DE" altLang="de-DE" smtClean="0"/>
              <a:pPr>
                <a:defRPr/>
              </a:pPr>
              <a:t>20</a:t>
            </a:fld>
            <a:endParaRPr lang="de-DE" altLang="de-DE"/>
          </a:p>
        </p:txBody>
      </p:sp>
    </p:spTree>
    <p:extLst>
      <p:ext uri="{BB962C8B-B14F-4D97-AF65-F5344CB8AC3E}">
        <p14:creationId xmlns:p14="http://schemas.microsoft.com/office/powerpoint/2010/main" val="827996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p:cNvSpPr>
            <a:spLocks noGrp="1" noRot="1" noChangeAspect="1" noTextEdit="1"/>
          </p:cNvSpPr>
          <p:nvPr>
            <p:ph type="sldImg"/>
          </p:nvPr>
        </p:nvSpPr>
        <p:spPr>
          <a:ln/>
        </p:spPr>
      </p:sp>
      <p:sp>
        <p:nvSpPr>
          <p:cNvPr id="225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en-US" smtClean="0">
                <a:latin typeface="Arial" panose="020B0604020202020204" pitchFamily="34" charset="0"/>
              </a:rPr>
              <a:t>Momentum resolution requirement has strong effects on design: electronics outside aperture !!</a:t>
            </a:r>
          </a:p>
          <a:p>
            <a:r>
              <a:rPr lang="de-DE" altLang="en-US" smtClean="0">
                <a:latin typeface="Arial" panose="020B0604020202020204" pitchFamily="34" charset="0"/>
              </a:rPr>
              <a:t>No pile-up: </a:t>
            </a:r>
            <a:r>
              <a:rPr lang="en-US" altLang="en-US" sz="1600" smtClean="0">
                <a:latin typeface="Arial" panose="020B0604020202020204" pitchFamily="34" charset="0"/>
              </a:rPr>
              <a:t>interaction rates 0.1 - 10 MHz, self-triggering read-out, timestamp resolution &lt; 5 ns,  signal shaping time &lt; 20 ns </a:t>
            </a:r>
          </a:p>
          <a:p>
            <a:pPr>
              <a:buSzPct val="140000"/>
            </a:pPr>
            <a:r>
              <a:rPr lang="en-US" altLang="en-US" sz="1600" smtClean="0">
                <a:latin typeface="Arial" panose="020B0604020202020204" pitchFamily="34" charset="0"/>
              </a:rPr>
              <a:t>Efficient hit &amp; track reconstruction: close to 100% hit efficiency; &gt; 95% track eff. for p &gt; 1GeV/c</a:t>
            </a:r>
            <a:endParaRPr lang="en-US" altLang="en-US" sz="1600" smtClean="0">
              <a:latin typeface="Arial" panose="020B0604020202020204" pitchFamily="34" charset="0"/>
              <a:sym typeface="Symbol" panose="05050102010706020507" pitchFamily="18" charset="2"/>
            </a:endParaRPr>
          </a:p>
          <a:p>
            <a:endParaRPr lang="en-GB" altLang="en-US" smtClean="0">
              <a:latin typeface="Arial" panose="020B0604020202020204" pitchFamily="34" charset="0"/>
            </a:endParaRPr>
          </a:p>
        </p:txBody>
      </p:sp>
      <p:sp>
        <p:nvSpPr>
          <p:cNvPr id="22532" name="Fußzeilenplatzhalt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mtClean="0"/>
              <a:t>Prof. Dr. Max Mustermann | </a:t>
            </a:r>
            <a:br>
              <a:rPr lang="de-DE" altLang="de-DE" smtClean="0"/>
            </a:br>
            <a:r>
              <a:rPr lang="de-DE" altLang="de-DE" smtClean="0"/>
              <a:t>Name of Faculty</a:t>
            </a:r>
          </a:p>
        </p:txBody>
      </p:sp>
      <p:sp>
        <p:nvSpPr>
          <p:cNvPr id="22533" name="Foliennummernplatzhalt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13BE9E-6B84-4643-BE5B-941A8FF38AD1}" type="slidenum">
              <a:rPr lang="de-DE" altLang="de-DE" smtClean="0"/>
              <a:pPr/>
              <a:t>27</a:t>
            </a:fld>
            <a:endParaRPr lang="de-DE" altLang="de-DE" smtClean="0"/>
          </a:p>
        </p:txBody>
      </p:sp>
    </p:spTree>
    <p:extLst>
      <p:ext uri="{BB962C8B-B14F-4D97-AF65-F5344CB8AC3E}">
        <p14:creationId xmlns:p14="http://schemas.microsoft.com/office/powerpoint/2010/main" val="1851982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ln/>
        </p:spPr>
      </p:sp>
      <p:sp>
        <p:nvSpPr>
          <p:cNvPr id="1945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en-US" smtClean="0">
                <a:latin typeface="Arial" panose="020B0604020202020204" pitchFamily="34" charset="0"/>
              </a:rPr>
              <a:t>Source: Senger, slide 15</a:t>
            </a:r>
          </a:p>
          <a:p>
            <a:endParaRPr lang="de-DE" altLang="en-US" smtClean="0">
              <a:latin typeface="Arial" panose="020B0604020202020204" pitchFamily="34" charset="0"/>
            </a:endParaRPr>
          </a:p>
          <a:p>
            <a:r>
              <a:rPr lang="en-GB" altLang="en-US" smtClean="0">
                <a:latin typeface="Arial" panose="020B0604020202020204" pitchFamily="34" charset="0"/>
              </a:rPr>
              <a:t>Two properties of QCD explain the basic features of the observed spectrum of hadrons - </a:t>
            </a:r>
            <a:r>
              <a:rPr lang="en-GB" altLang="en-US" b="1" smtClean="0">
                <a:latin typeface="Arial" panose="020B0604020202020204" pitchFamily="34" charset="0"/>
              </a:rPr>
              <a:t>confinement and chiral symmetry breaking. </a:t>
            </a:r>
            <a:r>
              <a:rPr lang="en-GB" altLang="en-US" smtClean="0">
                <a:latin typeface="Arial" panose="020B0604020202020204" pitchFamily="34" charset="0"/>
              </a:rPr>
              <a:t>Chiral symmetry breaking leads to a non-vanishing quark anti-quark condensate, qq(250 MeV)^3, in the vacuum.</a:t>
            </a:r>
          </a:p>
          <a:p>
            <a:endParaRPr lang="de-DE" altLang="en-US" smtClean="0">
              <a:latin typeface="Arial" panose="020B0604020202020204" pitchFamily="34" charset="0"/>
            </a:endParaRPr>
          </a:p>
          <a:p>
            <a:endParaRPr lang="de-DE" altLang="en-US" smtClean="0">
              <a:latin typeface="Arial" panose="020B0604020202020204" pitchFamily="34" charset="0"/>
            </a:endParaRPr>
          </a:p>
          <a:p>
            <a:r>
              <a:rPr lang="de-DE" altLang="en-US" smtClean="0">
                <a:latin typeface="Arial" panose="020B0604020202020204" pitchFamily="34" charset="0"/>
              </a:rPr>
              <a:t>Chiral symmetry of QCD broken, otherwise quarks are massless. Broken by Higgs mechanism. </a:t>
            </a:r>
            <a:r>
              <a:rPr lang="en-GB" altLang="en-US" smtClean="0">
                <a:latin typeface="Arial" panose="020B0604020202020204" pitchFamily="34" charset="0"/>
              </a:rPr>
              <a:t>Massive fermions do not exhibit chiral symmetry, as the mass term in the </a:t>
            </a:r>
            <a:r>
              <a:rPr lang="en-GB" altLang="en-US" smtClean="0">
                <a:latin typeface="Arial" panose="020B0604020202020204" pitchFamily="34" charset="0"/>
                <a:hlinkClick r:id="rId3" tooltip="Lagrangian (field theory)"/>
              </a:rPr>
              <a:t>Lagrangian</a:t>
            </a:r>
            <a:r>
              <a:rPr lang="en-GB" altLang="en-US" smtClean="0">
                <a:latin typeface="Arial" panose="020B0604020202020204" pitchFamily="34" charset="0"/>
              </a:rPr>
              <a:t>, </a:t>
            </a:r>
            <a:r>
              <a:rPr lang="en-GB" altLang="en-US" i="1" smtClean="0">
                <a:latin typeface="Arial" panose="020B0604020202020204" pitchFamily="34" charset="0"/>
              </a:rPr>
              <a:t>m</a:t>
            </a:r>
            <a:r>
              <a:rPr lang="en-GB" altLang="en-US" smtClean="0">
                <a:latin typeface="Cambria Math" panose="02040503050406030204" pitchFamily="18" charset="0"/>
              </a:rPr>
              <a:t>¯𝜓</a:t>
            </a:r>
            <a:r>
              <a:rPr lang="en-GB" altLang="en-US" i="1" smtClean="0">
                <a:latin typeface="Arial" panose="020B0604020202020204" pitchFamily="34" charset="0"/>
              </a:rPr>
              <a:t>ψ</a:t>
            </a:r>
            <a:r>
              <a:rPr lang="en-GB" altLang="en-US" smtClean="0">
                <a:latin typeface="Arial" panose="020B0604020202020204" pitchFamily="34" charset="0"/>
              </a:rPr>
              <a:t>, breaks chiral symmetry explicitly.</a:t>
            </a:r>
            <a:endParaRPr lang="de-DE" altLang="en-US" smtClean="0">
              <a:latin typeface="Arial" panose="020B0604020202020204" pitchFamily="34" charset="0"/>
            </a:endParaRPr>
          </a:p>
          <a:p>
            <a:endParaRPr lang="de-DE" altLang="en-US" smtClean="0">
              <a:latin typeface="Arial" panose="020B0604020202020204" pitchFamily="34" charset="0"/>
            </a:endParaRPr>
          </a:p>
          <a:p>
            <a:endParaRPr lang="de-DE" altLang="en-US" smtClean="0">
              <a:latin typeface="Arial" panose="020B0604020202020204" pitchFamily="34" charset="0"/>
            </a:endParaRPr>
          </a:p>
          <a:p>
            <a:r>
              <a:rPr lang="en-GB" altLang="en-US" smtClean="0">
                <a:latin typeface="Arial" panose="020B0604020202020204" pitchFamily="34" charset="0"/>
              </a:rPr>
              <a:t>In </a:t>
            </a:r>
            <a:r>
              <a:rPr lang="en-GB" altLang="en-US" smtClean="0">
                <a:latin typeface="Arial" panose="020B0604020202020204" pitchFamily="34" charset="0"/>
                <a:hlinkClick r:id="rId4" tooltip="Particle physics"/>
              </a:rPr>
              <a:t>particle physics</a:t>
            </a:r>
            <a:r>
              <a:rPr lang="en-GB" altLang="en-US" smtClean="0">
                <a:latin typeface="Arial" panose="020B0604020202020204" pitchFamily="34" charset="0"/>
              </a:rPr>
              <a:t>, a </a:t>
            </a:r>
            <a:r>
              <a:rPr lang="en-GB" altLang="en-US" b="1" smtClean="0">
                <a:latin typeface="Arial" panose="020B0604020202020204" pitchFamily="34" charset="0"/>
              </a:rPr>
              <a:t>hyperon</a:t>
            </a:r>
            <a:r>
              <a:rPr lang="en-GB" altLang="en-US" smtClean="0">
                <a:latin typeface="Arial" panose="020B0604020202020204" pitchFamily="34" charset="0"/>
              </a:rPr>
              <a:t> is any </a:t>
            </a:r>
            <a:r>
              <a:rPr lang="en-GB" altLang="en-US" smtClean="0">
                <a:latin typeface="Arial" panose="020B0604020202020204" pitchFamily="34" charset="0"/>
                <a:hlinkClick r:id="rId5" tooltip="Baryon"/>
              </a:rPr>
              <a:t>baryon</a:t>
            </a:r>
            <a:r>
              <a:rPr lang="en-GB" altLang="en-US" smtClean="0">
                <a:latin typeface="Arial" panose="020B0604020202020204" pitchFamily="34" charset="0"/>
              </a:rPr>
              <a:t> containing one or more </a:t>
            </a:r>
            <a:r>
              <a:rPr lang="en-GB" altLang="en-US" smtClean="0">
                <a:latin typeface="Arial" panose="020B0604020202020204" pitchFamily="34" charset="0"/>
                <a:hlinkClick r:id="rId6" tooltip="Strange quark"/>
              </a:rPr>
              <a:t>strange quarks</a:t>
            </a:r>
            <a:r>
              <a:rPr lang="en-GB" altLang="en-US" smtClean="0">
                <a:latin typeface="Arial" panose="020B0604020202020204" pitchFamily="34" charset="0"/>
              </a:rPr>
              <a:t>, but no </a:t>
            </a:r>
            <a:r>
              <a:rPr lang="en-GB" altLang="en-US" smtClean="0">
                <a:latin typeface="Arial" panose="020B0604020202020204" pitchFamily="34" charset="0"/>
                <a:hlinkClick r:id="rId7" tooltip="Charm quark"/>
              </a:rPr>
              <a:t>charm</a:t>
            </a:r>
            <a:r>
              <a:rPr lang="en-GB" altLang="en-US" smtClean="0">
                <a:latin typeface="Arial" panose="020B0604020202020204" pitchFamily="34" charset="0"/>
              </a:rPr>
              <a:t>, </a:t>
            </a:r>
            <a:r>
              <a:rPr lang="en-GB" altLang="en-US" smtClean="0">
                <a:latin typeface="Arial" panose="020B0604020202020204" pitchFamily="34" charset="0"/>
                <a:hlinkClick r:id="rId8" tooltip="Bottom quark"/>
              </a:rPr>
              <a:t>bottom</a:t>
            </a:r>
            <a:r>
              <a:rPr lang="en-GB" altLang="en-US" smtClean="0">
                <a:latin typeface="Arial" panose="020B0604020202020204" pitchFamily="34" charset="0"/>
              </a:rPr>
              <a:t>, or </a:t>
            </a:r>
            <a:r>
              <a:rPr lang="en-GB" altLang="en-US" smtClean="0">
                <a:latin typeface="Arial" panose="020B0604020202020204" pitchFamily="34" charset="0"/>
                <a:hlinkClick r:id="rId9" tooltip="Top quark"/>
              </a:rPr>
              <a:t>top</a:t>
            </a:r>
            <a:r>
              <a:rPr lang="en-GB" altLang="en-US" smtClean="0">
                <a:latin typeface="Arial" panose="020B0604020202020204" pitchFamily="34" charset="0"/>
              </a:rPr>
              <a:t> </a:t>
            </a:r>
            <a:r>
              <a:rPr lang="en-GB" altLang="en-US" smtClean="0">
                <a:latin typeface="Arial" panose="020B0604020202020204" pitchFamily="34" charset="0"/>
                <a:hlinkClick r:id="rId10" tooltip="Quark"/>
              </a:rPr>
              <a:t>quark</a:t>
            </a:r>
            <a:r>
              <a:rPr lang="en-GB" altLang="en-US" smtClean="0">
                <a:latin typeface="Arial" panose="020B0604020202020204" pitchFamily="34" charset="0"/>
              </a:rPr>
              <a:t>.</a:t>
            </a:r>
            <a:r>
              <a:rPr lang="en-GB" altLang="en-US" baseline="30000" smtClean="0">
                <a:latin typeface="Arial" panose="020B0604020202020204" pitchFamily="34" charset="0"/>
              </a:rPr>
              <a:t>[</a:t>
            </a:r>
            <a:r>
              <a:rPr lang="en-GB" altLang="en-US" i="1" baseline="30000" smtClean="0">
                <a:latin typeface="Arial" panose="020B0604020202020204" pitchFamily="34" charset="0"/>
                <a:hlinkClick r:id="rId11" tooltip="Wikipedia:Citation needed"/>
              </a:rPr>
              <a:t>citation needed</a:t>
            </a:r>
            <a:r>
              <a:rPr lang="en-GB" altLang="en-US" baseline="30000" smtClean="0">
                <a:latin typeface="Arial" panose="020B0604020202020204" pitchFamily="34" charset="0"/>
              </a:rPr>
              <a:t>]</a:t>
            </a:r>
            <a:r>
              <a:rPr lang="en-GB" altLang="en-US" smtClean="0">
                <a:latin typeface="Arial" panose="020B0604020202020204" pitchFamily="34" charset="0"/>
              </a:rPr>
              <a:t> This form of matter may exist in a stable form within the core of some neutron stars</a:t>
            </a:r>
          </a:p>
          <a:p>
            <a:r>
              <a:rPr lang="de-DE" altLang="en-US" smtClean="0">
                <a:latin typeface="Arial" panose="020B0604020202020204" pitchFamily="34" charset="0"/>
              </a:rPr>
              <a:t>Three quarks. Fermions, Hadrons. </a:t>
            </a:r>
          </a:p>
          <a:p>
            <a:endParaRPr lang="de-DE" altLang="en-US" smtClean="0">
              <a:latin typeface="Arial" panose="020B0604020202020204" pitchFamily="34" charset="0"/>
            </a:endParaRPr>
          </a:p>
          <a:p>
            <a:r>
              <a:rPr lang="en-GB" altLang="en-US" smtClean="0">
                <a:latin typeface="Arial" panose="020B0604020202020204" pitchFamily="34" charset="0"/>
              </a:rPr>
              <a:t>Invariance under parity transformation by a </a:t>
            </a:r>
            <a:r>
              <a:rPr lang="en-GB" altLang="en-US" smtClean="0">
                <a:latin typeface="Arial" panose="020B0604020202020204" pitchFamily="34" charset="0"/>
                <a:hlinkClick r:id="rId12" tooltip="Dirac fermion"/>
              </a:rPr>
              <a:t>Dirac fermion</a:t>
            </a:r>
            <a:r>
              <a:rPr lang="en-GB" altLang="en-US" smtClean="0">
                <a:latin typeface="Arial" panose="020B0604020202020204" pitchFamily="34" charset="0"/>
              </a:rPr>
              <a:t> is called </a:t>
            </a:r>
            <a:r>
              <a:rPr lang="en-GB" altLang="en-US" b="1" smtClean="0">
                <a:latin typeface="Arial" panose="020B0604020202020204" pitchFamily="34" charset="0"/>
              </a:rPr>
              <a:t>chiral symmetry</a:t>
            </a:r>
            <a:r>
              <a:rPr lang="en-GB" altLang="en-US" smtClean="0">
                <a:latin typeface="Arial" panose="020B0604020202020204" pitchFamily="34" charset="0"/>
              </a:rPr>
              <a:t>. The </a:t>
            </a:r>
            <a:r>
              <a:rPr lang="en-GB" altLang="en-US" i="1" smtClean="0">
                <a:latin typeface="Arial" panose="020B0604020202020204" pitchFamily="34" charset="0"/>
              </a:rPr>
              <a:t>chirality</a:t>
            </a:r>
            <a:r>
              <a:rPr lang="en-GB" altLang="en-US" smtClean="0">
                <a:latin typeface="Arial" panose="020B0604020202020204" pitchFamily="34" charset="0"/>
              </a:rPr>
              <a:t> of a particle is more abstract: It is determined by whether the particle transforms in a right- or left-handed </a:t>
            </a:r>
            <a:r>
              <a:rPr lang="en-GB" altLang="en-US" smtClean="0">
                <a:latin typeface="Arial" panose="020B0604020202020204" pitchFamily="34" charset="0"/>
                <a:hlinkClick r:id="rId13" tooltip="Group representation"/>
              </a:rPr>
              <a:t>representation</a:t>
            </a:r>
            <a:r>
              <a:rPr lang="en-GB" altLang="en-US" smtClean="0">
                <a:latin typeface="Arial" panose="020B0604020202020204" pitchFamily="34" charset="0"/>
              </a:rPr>
              <a:t> of the </a:t>
            </a:r>
            <a:r>
              <a:rPr lang="en-GB" altLang="en-US" smtClean="0">
                <a:latin typeface="Arial" panose="020B0604020202020204" pitchFamily="34" charset="0"/>
                <a:hlinkClick r:id="rId14" tooltip="Poincaré group"/>
              </a:rPr>
              <a:t>Poincaré group</a:t>
            </a:r>
            <a:r>
              <a:rPr lang="en-GB" altLang="en-US" smtClean="0">
                <a:latin typeface="Arial" panose="020B0604020202020204" pitchFamily="34" charset="0"/>
              </a:rPr>
              <a:t>.</a:t>
            </a:r>
            <a:r>
              <a:rPr lang="en-GB" altLang="en-US" baseline="30000" smtClean="0">
                <a:latin typeface="Arial" panose="020B0604020202020204" pitchFamily="34" charset="0"/>
                <a:hlinkClick r:id="rId15"/>
              </a:rPr>
              <a:t>[a]</a:t>
            </a:r>
            <a:endParaRPr lang="en-GB" altLang="en-US" smtClean="0">
              <a:latin typeface="Arial" panose="020B0604020202020204" pitchFamily="34" charset="0"/>
            </a:endParaRPr>
          </a:p>
          <a:p>
            <a:r>
              <a:rPr lang="en-GB" altLang="en-US" smtClean="0">
                <a:latin typeface="Arial" panose="020B0604020202020204" pitchFamily="34" charset="0"/>
              </a:rPr>
              <a:t>For massless particles – </a:t>
            </a:r>
            <a:r>
              <a:rPr lang="en-GB" altLang="en-US" smtClean="0">
                <a:latin typeface="Arial" panose="020B0604020202020204" pitchFamily="34" charset="0"/>
                <a:hlinkClick r:id="rId16" tooltip="Photon"/>
              </a:rPr>
              <a:t>photons</a:t>
            </a:r>
            <a:r>
              <a:rPr lang="en-GB" altLang="en-US" smtClean="0">
                <a:latin typeface="Arial" panose="020B0604020202020204" pitchFamily="34" charset="0"/>
              </a:rPr>
              <a:t>, </a:t>
            </a:r>
            <a:r>
              <a:rPr lang="en-GB" altLang="en-US" smtClean="0">
                <a:latin typeface="Arial" panose="020B0604020202020204" pitchFamily="34" charset="0"/>
                <a:hlinkClick r:id="rId17" tooltip="Gluon"/>
              </a:rPr>
              <a:t>gluons</a:t>
            </a:r>
            <a:r>
              <a:rPr lang="en-GB" altLang="en-US" smtClean="0">
                <a:latin typeface="Arial" panose="020B0604020202020204" pitchFamily="34" charset="0"/>
              </a:rPr>
              <a:t>, and (hypothetical) </a:t>
            </a:r>
            <a:r>
              <a:rPr lang="en-GB" altLang="en-US" smtClean="0">
                <a:latin typeface="Arial" panose="020B0604020202020204" pitchFamily="34" charset="0"/>
                <a:hlinkClick r:id="rId18" tooltip="Graviton"/>
              </a:rPr>
              <a:t>gravitons</a:t>
            </a:r>
            <a:r>
              <a:rPr lang="en-GB" altLang="en-US" smtClean="0">
                <a:latin typeface="Arial" panose="020B0604020202020204" pitchFamily="34" charset="0"/>
              </a:rPr>
              <a:t> – chirality is the same as </a:t>
            </a:r>
            <a:r>
              <a:rPr lang="en-GB" altLang="en-US" smtClean="0">
                <a:latin typeface="Arial" panose="020B0604020202020204" pitchFamily="34" charset="0"/>
                <a:hlinkClick r:id="rId19" tooltip="Helicity (particle physics)"/>
              </a:rPr>
              <a:t>helicity</a:t>
            </a:r>
            <a:r>
              <a:rPr lang="en-GB" altLang="en-US" smtClean="0">
                <a:latin typeface="Arial" panose="020B0604020202020204" pitchFamily="34" charset="0"/>
              </a:rPr>
              <a:t>; a given massless particle appears to spin in the same direction along its axis of motion regardless of point of view of the observer.</a:t>
            </a:r>
          </a:p>
          <a:p>
            <a:r>
              <a:rPr lang="en-GB" altLang="en-US" smtClean="0">
                <a:latin typeface="Arial" panose="020B0604020202020204" pitchFamily="34" charset="0"/>
              </a:rPr>
              <a:t>For massive particles – such as </a:t>
            </a:r>
            <a:r>
              <a:rPr lang="en-GB" altLang="en-US" smtClean="0">
                <a:latin typeface="Arial" panose="020B0604020202020204" pitchFamily="34" charset="0"/>
                <a:hlinkClick r:id="rId20" tooltip="Electron"/>
              </a:rPr>
              <a:t>electrons</a:t>
            </a:r>
            <a:r>
              <a:rPr lang="en-GB" altLang="en-US" smtClean="0">
                <a:latin typeface="Arial" panose="020B0604020202020204" pitchFamily="34" charset="0"/>
              </a:rPr>
              <a:t>, </a:t>
            </a:r>
            <a:r>
              <a:rPr lang="en-GB" altLang="en-US" smtClean="0">
                <a:latin typeface="Arial" panose="020B0604020202020204" pitchFamily="34" charset="0"/>
                <a:hlinkClick r:id="rId10" tooltip="Quark"/>
              </a:rPr>
              <a:t>quarks</a:t>
            </a:r>
            <a:r>
              <a:rPr lang="en-GB" altLang="en-US" smtClean="0">
                <a:latin typeface="Arial" panose="020B0604020202020204" pitchFamily="34" charset="0"/>
              </a:rPr>
              <a:t>, and </a:t>
            </a:r>
            <a:r>
              <a:rPr lang="en-GB" altLang="en-US" smtClean="0">
                <a:latin typeface="Arial" panose="020B0604020202020204" pitchFamily="34" charset="0"/>
                <a:hlinkClick r:id="rId21" tooltip="Neutrino"/>
              </a:rPr>
              <a:t>neutrinos</a:t>
            </a:r>
            <a:r>
              <a:rPr lang="en-GB" altLang="en-US" smtClean="0">
                <a:latin typeface="Arial" panose="020B0604020202020204" pitchFamily="34" charset="0"/>
              </a:rPr>
              <a:t> – chirality and helicity must be distinguished.</a:t>
            </a:r>
          </a:p>
          <a:p>
            <a:endParaRPr lang="en-GB" altLang="en-US" smtClean="0">
              <a:latin typeface="Arial" panose="020B0604020202020204" pitchFamily="34" charset="0"/>
            </a:endParaRPr>
          </a:p>
        </p:txBody>
      </p:sp>
      <p:sp>
        <p:nvSpPr>
          <p:cNvPr id="19460" name="Fußzeilenplatzhalt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mtClean="0"/>
              <a:t>Prof. Dr. Max Mustermann | </a:t>
            </a:r>
            <a:br>
              <a:rPr lang="de-DE" altLang="de-DE" smtClean="0"/>
            </a:br>
            <a:r>
              <a:rPr lang="de-DE" altLang="de-DE" smtClean="0"/>
              <a:t>Name of Faculty</a:t>
            </a:r>
          </a:p>
        </p:txBody>
      </p:sp>
      <p:sp>
        <p:nvSpPr>
          <p:cNvPr id="19461" name="Foliennummernplatzhalt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EDED14-99B3-4201-AE90-E423B1459069}" type="slidenum">
              <a:rPr lang="de-DE" altLang="de-DE" smtClean="0"/>
              <a:pPr/>
              <a:t>29</a:t>
            </a:fld>
            <a:endParaRPr lang="de-DE" altLang="de-DE" smtClean="0"/>
          </a:p>
        </p:txBody>
      </p:sp>
    </p:spTree>
    <p:extLst>
      <p:ext uri="{BB962C8B-B14F-4D97-AF65-F5344CB8AC3E}">
        <p14:creationId xmlns:p14="http://schemas.microsoft.com/office/powerpoint/2010/main" val="1544043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p:cNvSpPr>
            <a:spLocks noGrp="1" noRot="1" noChangeAspect="1" noTextEdit="1"/>
          </p:cNvSpPr>
          <p:nvPr>
            <p:ph type="sldImg"/>
          </p:nvPr>
        </p:nvSpPr>
        <p:spPr>
          <a:ln/>
        </p:spPr>
      </p:sp>
      <p:sp>
        <p:nvSpPr>
          <p:cNvPr id="2150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en-US" dirty="0" err="1" smtClean="0">
                <a:latin typeface="Arial" panose="020B0604020202020204" pitchFamily="34" charset="0"/>
              </a:rPr>
              <a:t>Resembles</a:t>
            </a:r>
            <a:r>
              <a:rPr lang="de-DE" altLang="en-US" dirty="0" smtClean="0">
                <a:latin typeface="Arial" panose="020B0604020202020204" pitchFamily="34" charset="0"/>
              </a:rPr>
              <a:t> </a:t>
            </a:r>
            <a:r>
              <a:rPr lang="de-DE" altLang="en-US" dirty="0" err="1" smtClean="0">
                <a:latin typeface="Arial" panose="020B0604020202020204" pitchFamily="34" charset="0"/>
              </a:rPr>
              <a:t>early</a:t>
            </a:r>
            <a:r>
              <a:rPr lang="de-DE" altLang="en-US" dirty="0" smtClean="0">
                <a:latin typeface="Arial" panose="020B0604020202020204" pitchFamily="34" charset="0"/>
              </a:rPr>
              <a:t> </a:t>
            </a:r>
            <a:r>
              <a:rPr lang="de-DE" altLang="en-US" dirty="0" err="1" smtClean="0">
                <a:latin typeface="Arial" panose="020B0604020202020204" pitchFamily="34" charset="0"/>
              </a:rPr>
              <a:t>universe</a:t>
            </a:r>
            <a:r>
              <a:rPr lang="de-DE" altLang="en-US" dirty="0" smtClean="0">
                <a:latin typeface="Arial" panose="020B0604020202020204" pitchFamily="34" charset="0"/>
              </a:rPr>
              <a:t>.</a:t>
            </a:r>
            <a:endParaRPr lang="en-GB" altLang="en-US" dirty="0" smtClean="0">
              <a:latin typeface="Arial" panose="020B0604020202020204" pitchFamily="34" charset="0"/>
            </a:endParaRPr>
          </a:p>
          <a:p>
            <a:endParaRPr lang="en-GB" altLang="en-US" b="1" dirty="0" smtClean="0">
              <a:latin typeface="Arial" panose="020B0604020202020204" pitchFamily="34" charset="0"/>
            </a:endParaRPr>
          </a:p>
          <a:p>
            <a:endParaRPr lang="en-GB" altLang="en-US" b="1" dirty="0" smtClean="0">
              <a:latin typeface="Arial" panose="020B0604020202020204" pitchFamily="34" charset="0"/>
            </a:endParaRPr>
          </a:p>
          <a:p>
            <a:endParaRPr lang="en-GB" altLang="en-US" b="1" dirty="0" smtClean="0">
              <a:latin typeface="Arial" panose="020B0604020202020204" pitchFamily="34" charset="0"/>
            </a:endParaRPr>
          </a:p>
          <a:p>
            <a:endParaRPr lang="en-GB" altLang="en-US" b="1" dirty="0" smtClean="0">
              <a:latin typeface="Arial" panose="020B0604020202020204" pitchFamily="34" charset="0"/>
            </a:endParaRPr>
          </a:p>
          <a:p>
            <a:r>
              <a:rPr lang="en-GB" altLang="en-US" b="1" dirty="0" smtClean="0">
                <a:latin typeface="Arial" panose="020B0604020202020204" pitchFamily="34" charset="0"/>
              </a:rPr>
              <a:t>Wikipedia: Lattice QCD</a:t>
            </a:r>
            <a:r>
              <a:rPr lang="en-GB" altLang="en-US" dirty="0" smtClean="0">
                <a:latin typeface="Arial" panose="020B0604020202020204" pitchFamily="34" charset="0"/>
              </a:rPr>
              <a:t> (L-QCD) is a well-established non-</a:t>
            </a:r>
            <a:r>
              <a:rPr lang="en-GB" altLang="en-US" dirty="0" smtClean="0">
                <a:latin typeface="Arial" panose="020B0604020202020204" pitchFamily="34" charset="0"/>
                <a:hlinkClick r:id="rId3" tooltip="Perturbation theory (quantum mechanics)"/>
              </a:rPr>
              <a:t>perturbative</a:t>
            </a:r>
            <a:r>
              <a:rPr lang="en-GB" altLang="en-US" dirty="0" smtClean="0">
                <a:latin typeface="Arial" panose="020B0604020202020204" pitchFamily="34" charset="0"/>
              </a:rPr>
              <a:t> approach to solving the </a:t>
            </a:r>
            <a:r>
              <a:rPr lang="en-GB" altLang="en-US" dirty="0" smtClean="0">
                <a:latin typeface="Arial" panose="020B0604020202020204" pitchFamily="34" charset="0"/>
                <a:hlinkClick r:id="rId4" tooltip="Quantum chromodynamics"/>
              </a:rPr>
              <a:t>quantum chromodynamics</a:t>
            </a:r>
            <a:r>
              <a:rPr lang="en-GB" altLang="en-US" dirty="0" smtClean="0">
                <a:latin typeface="Arial" panose="020B0604020202020204" pitchFamily="34" charset="0"/>
              </a:rPr>
              <a:t> (QCD) theory of </a:t>
            </a:r>
            <a:r>
              <a:rPr lang="en-GB" altLang="en-US" dirty="0" smtClean="0">
                <a:latin typeface="Arial" panose="020B0604020202020204" pitchFamily="34" charset="0"/>
                <a:hlinkClick r:id="rId5" tooltip="Quark"/>
              </a:rPr>
              <a:t>quarks</a:t>
            </a:r>
            <a:r>
              <a:rPr lang="en-GB" altLang="en-US" dirty="0" smtClean="0">
                <a:latin typeface="Arial" panose="020B0604020202020204" pitchFamily="34" charset="0"/>
              </a:rPr>
              <a:t> and </a:t>
            </a:r>
            <a:r>
              <a:rPr lang="en-GB" altLang="en-US" dirty="0" smtClean="0">
                <a:latin typeface="Arial" panose="020B0604020202020204" pitchFamily="34" charset="0"/>
                <a:hlinkClick r:id="rId6" tooltip="Gluon"/>
              </a:rPr>
              <a:t>gluons</a:t>
            </a:r>
            <a:r>
              <a:rPr lang="en-GB" altLang="en-US" dirty="0" smtClean="0">
                <a:latin typeface="Arial" panose="020B0604020202020204" pitchFamily="34" charset="0"/>
              </a:rPr>
              <a:t>. It is a </a:t>
            </a:r>
            <a:r>
              <a:rPr lang="en-GB" altLang="en-US" dirty="0" smtClean="0">
                <a:latin typeface="Arial" panose="020B0604020202020204" pitchFamily="34" charset="0"/>
                <a:hlinkClick r:id="rId7" tooltip="Lattice gauge theory"/>
              </a:rPr>
              <a:t>lattice gauge theory</a:t>
            </a:r>
            <a:r>
              <a:rPr lang="en-GB" altLang="en-US" dirty="0" smtClean="0">
                <a:latin typeface="Arial" panose="020B0604020202020204" pitchFamily="34" charset="0"/>
              </a:rPr>
              <a:t> formulated on a grid or </a:t>
            </a:r>
            <a:r>
              <a:rPr lang="en-GB" altLang="en-US" dirty="0" smtClean="0">
                <a:latin typeface="Arial" panose="020B0604020202020204" pitchFamily="34" charset="0"/>
                <a:hlinkClick r:id="rId8" tooltip="Lattice (group)"/>
              </a:rPr>
              <a:t>lattice</a:t>
            </a:r>
            <a:r>
              <a:rPr lang="en-GB" altLang="en-US" dirty="0" smtClean="0">
                <a:latin typeface="Arial" panose="020B0604020202020204" pitchFamily="34" charset="0"/>
              </a:rPr>
              <a:t> of points in space and time. </a:t>
            </a:r>
          </a:p>
          <a:p>
            <a:r>
              <a:rPr lang="en-GB" altLang="en-US" dirty="0" smtClean="0">
                <a:latin typeface="Arial" panose="020B0604020202020204" pitchFamily="34" charset="0"/>
              </a:rPr>
              <a:t>When the size of the lattice is taken infinitely large and its sites infinitesimally close to each other, the continuum QCD is recovered.</a:t>
            </a:r>
          </a:p>
          <a:p>
            <a:endParaRPr lang="de-DE" altLang="en-US" dirty="0" smtClean="0">
              <a:latin typeface="Arial" panose="020B0604020202020204" pitchFamily="34" charset="0"/>
            </a:endParaRPr>
          </a:p>
          <a:p>
            <a:r>
              <a:rPr lang="de-DE" altLang="en-US" dirty="0" err="1" smtClean="0">
                <a:latin typeface="Arial" panose="020B0604020202020204" pitchFamily="34" charset="0"/>
              </a:rPr>
              <a:t>Relativistic</a:t>
            </a:r>
            <a:r>
              <a:rPr lang="de-DE" altLang="en-US" dirty="0" smtClean="0">
                <a:latin typeface="Arial" panose="020B0604020202020204" pitchFamily="34" charset="0"/>
              </a:rPr>
              <a:t> Heavy-Ion </a:t>
            </a:r>
            <a:r>
              <a:rPr lang="de-DE" altLang="en-US" dirty="0" err="1" smtClean="0">
                <a:latin typeface="Arial" panose="020B0604020202020204" pitchFamily="34" charset="0"/>
              </a:rPr>
              <a:t>Collider</a:t>
            </a:r>
            <a:r>
              <a:rPr lang="de-DE" altLang="en-US" dirty="0" smtClean="0">
                <a:latin typeface="Arial" panose="020B0604020202020204" pitchFamily="34" charset="0"/>
              </a:rPr>
              <a:t>(RHIC): </a:t>
            </a:r>
            <a:r>
              <a:rPr lang="de-DE" altLang="en-US" dirty="0" err="1" smtClean="0">
                <a:latin typeface="Arial" panose="020B0604020202020204" pitchFamily="34" charset="0"/>
              </a:rPr>
              <a:t>Brookhaven</a:t>
            </a:r>
            <a:r>
              <a:rPr lang="de-DE" altLang="en-US" dirty="0" smtClean="0">
                <a:latin typeface="Arial" panose="020B0604020202020204" pitchFamily="34" charset="0"/>
              </a:rPr>
              <a:t>, New York: </a:t>
            </a:r>
            <a:r>
              <a:rPr lang="en-GB" altLang="en-US" dirty="0" smtClean="0">
                <a:latin typeface="Arial" panose="020B0604020202020204" pitchFamily="34" charset="0"/>
              </a:rPr>
              <a:t>first and one of only two operating heavy-</a:t>
            </a:r>
            <a:r>
              <a:rPr lang="en-GB" altLang="en-US" dirty="0" smtClean="0">
                <a:latin typeface="Arial" panose="020B0604020202020204" pitchFamily="34" charset="0"/>
                <a:hlinkClick r:id="rId9" tooltip="Ion"/>
              </a:rPr>
              <a:t>ion</a:t>
            </a:r>
            <a:r>
              <a:rPr lang="en-GB" altLang="en-US" dirty="0" smtClean="0">
                <a:latin typeface="Arial" panose="020B0604020202020204" pitchFamily="34" charset="0"/>
              </a:rPr>
              <a:t> </a:t>
            </a:r>
            <a:r>
              <a:rPr lang="en-GB" altLang="en-US" dirty="0" smtClean="0">
                <a:latin typeface="Arial" panose="020B0604020202020204" pitchFamily="34" charset="0"/>
                <a:hlinkClick r:id="rId10" tooltip="Collider"/>
              </a:rPr>
              <a:t>colliders</a:t>
            </a:r>
            <a:r>
              <a:rPr lang="en-GB" altLang="en-US" dirty="0" smtClean="0">
                <a:latin typeface="Arial" panose="020B0604020202020204" pitchFamily="34" charset="0"/>
              </a:rPr>
              <a:t>, and the only </a:t>
            </a:r>
            <a:r>
              <a:rPr lang="en-GB" altLang="en-US" dirty="0" smtClean="0">
                <a:latin typeface="Arial" panose="020B0604020202020204" pitchFamily="34" charset="0"/>
                <a:hlinkClick r:id="rId11" tooltip="Spin (physics)"/>
              </a:rPr>
              <a:t>spin</a:t>
            </a:r>
            <a:r>
              <a:rPr lang="en-GB" altLang="en-US" dirty="0" smtClean="0">
                <a:latin typeface="Arial" panose="020B0604020202020204" pitchFamily="34" charset="0"/>
              </a:rPr>
              <a:t>-polarized </a:t>
            </a:r>
            <a:r>
              <a:rPr lang="en-GB" altLang="en-US" dirty="0" smtClean="0">
                <a:latin typeface="Arial" panose="020B0604020202020204" pitchFamily="34" charset="0"/>
                <a:hlinkClick r:id="rId12" tooltip="Proton"/>
              </a:rPr>
              <a:t>proton</a:t>
            </a:r>
            <a:r>
              <a:rPr lang="en-GB" altLang="en-US" dirty="0" smtClean="0">
                <a:latin typeface="Arial" panose="020B0604020202020204" pitchFamily="34" charset="0"/>
              </a:rPr>
              <a:t> collider ever built. </a:t>
            </a:r>
          </a:p>
          <a:p>
            <a:r>
              <a:rPr lang="en-GB" altLang="en-US" dirty="0" smtClean="0">
                <a:latin typeface="Arial" panose="020B0604020202020204" pitchFamily="34" charset="0"/>
              </a:rPr>
              <a:t>In 2010, RHIC physicists published results of temperature measurements from earlier experiments which concluded that temperatures in excess of </a:t>
            </a:r>
            <a:r>
              <a:rPr lang="en-GB" altLang="en-US" b="1" dirty="0" smtClean="0">
                <a:latin typeface="Arial" panose="020B0604020202020204" pitchFamily="34" charset="0"/>
              </a:rPr>
              <a:t>345 MeV </a:t>
            </a:r>
            <a:r>
              <a:rPr lang="en-GB" altLang="en-US" dirty="0" smtClean="0">
                <a:latin typeface="Arial" panose="020B0604020202020204" pitchFamily="34" charset="0"/>
              </a:rPr>
              <a:t>(</a:t>
            </a:r>
            <a:r>
              <a:rPr lang="en-GB" altLang="en-US" b="1" dirty="0" smtClean="0">
                <a:latin typeface="Arial" panose="020B0604020202020204" pitchFamily="34" charset="0"/>
              </a:rPr>
              <a:t>4 </a:t>
            </a:r>
            <a:r>
              <a:rPr lang="en-GB" altLang="en-US" b="1" dirty="0" err="1" smtClean="0">
                <a:latin typeface="Arial" panose="020B0604020202020204" pitchFamily="34" charset="0"/>
              </a:rPr>
              <a:t>terakelvins</a:t>
            </a:r>
            <a:r>
              <a:rPr lang="en-GB" altLang="en-US" b="1" dirty="0" smtClean="0">
                <a:latin typeface="Arial" panose="020B0604020202020204" pitchFamily="34" charset="0"/>
              </a:rPr>
              <a:t> </a:t>
            </a:r>
            <a:r>
              <a:rPr lang="en-GB" altLang="en-US" dirty="0" smtClean="0">
                <a:latin typeface="Arial" panose="020B0604020202020204" pitchFamily="34" charset="0"/>
              </a:rPr>
              <a:t>or 7 trillion degrees Fahrenheit) </a:t>
            </a:r>
          </a:p>
          <a:p>
            <a:r>
              <a:rPr lang="en-GB" altLang="en-US" dirty="0" smtClean="0">
                <a:latin typeface="Arial" panose="020B0604020202020204" pitchFamily="34" charset="0"/>
              </a:rPr>
              <a:t>had been achieved in gold ion collisions, and that these collision temperatures resulted in the breakdown of "normal matter" and the creation of a liquid-like </a:t>
            </a:r>
            <a:r>
              <a:rPr lang="en-GB" altLang="en-US" b="1" dirty="0" smtClean="0">
                <a:latin typeface="Arial" panose="020B0604020202020204" pitchFamily="34" charset="0"/>
                <a:hlinkClick r:id="rId13" tooltip="Quark–gluon plasma"/>
              </a:rPr>
              <a:t>quark–gluon </a:t>
            </a:r>
            <a:r>
              <a:rPr lang="en-GB" altLang="en-US" b="1" dirty="0" smtClean="0">
                <a:solidFill>
                  <a:srgbClr val="FF0000"/>
                </a:solidFill>
                <a:latin typeface="Arial" panose="020B0604020202020204" pitchFamily="34" charset="0"/>
                <a:hlinkClick r:id="rId13" tooltip="Quark–gluon plasma"/>
              </a:rPr>
              <a:t>plasma</a:t>
            </a:r>
            <a:r>
              <a:rPr lang="en-GB" altLang="en-US" dirty="0" smtClean="0">
                <a:latin typeface="Arial" panose="020B0604020202020204" pitchFamily="34" charset="0"/>
              </a:rPr>
              <a:t>.</a:t>
            </a:r>
            <a:r>
              <a:rPr lang="en-GB" altLang="en-US" baseline="30000" dirty="0" smtClean="0">
                <a:latin typeface="Arial" panose="020B0604020202020204" pitchFamily="34" charset="0"/>
                <a:hlinkClick r:id="rId14"/>
              </a:rPr>
              <a:t>[7]</a:t>
            </a:r>
            <a:endParaRPr lang="en-GB" altLang="en-US" baseline="30000" dirty="0" smtClean="0">
              <a:latin typeface="Arial" panose="020B0604020202020204" pitchFamily="34" charset="0"/>
            </a:endParaRPr>
          </a:p>
          <a:p>
            <a:endParaRPr lang="de-DE" altLang="en-US" baseline="30000" dirty="0" smtClean="0">
              <a:latin typeface="Arial" panose="020B0604020202020204" pitchFamily="34" charset="0"/>
            </a:endParaRPr>
          </a:p>
          <a:p>
            <a:endParaRPr lang="de-DE" altLang="en-US" baseline="30000" dirty="0" smtClean="0">
              <a:latin typeface="Arial" panose="020B0604020202020204" pitchFamily="34" charset="0"/>
            </a:endParaRPr>
          </a:p>
          <a:p>
            <a:r>
              <a:rPr lang="de-DE" altLang="en-US" dirty="0" err="1" smtClean="0">
                <a:latin typeface="Arial" panose="020B0604020202020204" pitchFamily="34" charset="0"/>
              </a:rPr>
              <a:t>Why</a:t>
            </a:r>
            <a:r>
              <a:rPr lang="de-DE" altLang="en-US" dirty="0" smtClean="0">
                <a:latin typeface="Arial" panose="020B0604020202020204" pitchFamily="34" charset="0"/>
              </a:rPr>
              <a:t> </a:t>
            </a:r>
            <a:r>
              <a:rPr lang="de-DE" altLang="en-US" dirty="0" err="1" smtClean="0">
                <a:latin typeface="Arial" panose="020B0604020202020204" pitchFamily="34" charset="0"/>
              </a:rPr>
              <a:t>chemical</a:t>
            </a:r>
            <a:r>
              <a:rPr lang="de-DE" altLang="en-US" dirty="0" smtClean="0">
                <a:latin typeface="Arial" panose="020B0604020202020204" pitchFamily="34" charset="0"/>
              </a:rPr>
              <a:t> potential </a:t>
            </a:r>
            <a:r>
              <a:rPr lang="de-DE" altLang="en-US" dirty="0" err="1" smtClean="0">
                <a:latin typeface="Arial" panose="020B0604020202020204" pitchFamily="34" charset="0"/>
              </a:rPr>
              <a:t>and</a:t>
            </a:r>
            <a:r>
              <a:rPr lang="de-DE" altLang="en-US" dirty="0" smtClean="0">
                <a:latin typeface="Arial" panose="020B0604020202020204" pitchFamily="34" charset="0"/>
              </a:rPr>
              <a:t> </a:t>
            </a:r>
            <a:r>
              <a:rPr lang="de-DE" altLang="en-US" dirty="0" err="1" smtClean="0">
                <a:latin typeface="Arial" panose="020B0604020202020204" pitchFamily="34" charset="0"/>
              </a:rPr>
              <a:t>density</a:t>
            </a:r>
            <a:r>
              <a:rPr lang="de-DE" altLang="en-US" dirty="0" smtClean="0">
                <a:latin typeface="Arial" panose="020B0604020202020204" pitchFamily="34" charset="0"/>
              </a:rPr>
              <a:t> </a:t>
            </a:r>
            <a:r>
              <a:rPr lang="de-DE" altLang="en-US" dirty="0" err="1" smtClean="0">
                <a:latin typeface="Arial" panose="020B0604020202020204" pitchFamily="34" charset="0"/>
              </a:rPr>
              <a:t>seem</a:t>
            </a:r>
            <a:r>
              <a:rPr lang="de-DE" altLang="en-US" dirty="0" smtClean="0">
                <a:latin typeface="Arial" panose="020B0604020202020204" pitchFamily="34" charset="0"/>
              </a:rPr>
              <a:t> </a:t>
            </a:r>
            <a:r>
              <a:rPr lang="de-DE" altLang="en-US" dirty="0" err="1" smtClean="0">
                <a:latin typeface="Arial" panose="020B0604020202020204" pitchFamily="34" charset="0"/>
              </a:rPr>
              <a:t>interchangeable</a:t>
            </a:r>
            <a:r>
              <a:rPr lang="de-DE" altLang="en-US" dirty="0" smtClean="0">
                <a:latin typeface="Arial" panose="020B0604020202020204" pitchFamily="34" charset="0"/>
              </a:rPr>
              <a:t> in </a:t>
            </a:r>
            <a:r>
              <a:rPr lang="de-DE" altLang="en-US" dirty="0" err="1" smtClean="0">
                <a:latin typeface="Arial" panose="020B0604020202020204" pitchFamily="34" charset="0"/>
              </a:rPr>
              <a:t>this</a:t>
            </a:r>
            <a:r>
              <a:rPr lang="de-DE" altLang="en-US" dirty="0" smtClean="0">
                <a:latin typeface="Arial" panose="020B0604020202020204" pitchFamily="34" charset="0"/>
              </a:rPr>
              <a:t> </a:t>
            </a:r>
            <a:r>
              <a:rPr lang="de-DE" altLang="en-US" dirty="0" err="1" smtClean="0">
                <a:latin typeface="Arial" panose="020B0604020202020204" pitchFamily="34" charset="0"/>
              </a:rPr>
              <a:t>plots</a:t>
            </a:r>
            <a:r>
              <a:rPr lang="de-DE" altLang="en-US" dirty="0" smtClean="0">
                <a:latin typeface="Arial" panose="020B0604020202020204" pitchFamily="34" charset="0"/>
              </a:rPr>
              <a:t>???</a:t>
            </a:r>
          </a:p>
          <a:p>
            <a:endParaRPr lang="en-GB" altLang="en-US" dirty="0" smtClean="0">
              <a:latin typeface="Arial" panose="020B0604020202020204" pitchFamily="34" charset="0"/>
            </a:endParaRPr>
          </a:p>
          <a:p>
            <a:r>
              <a:rPr lang="en-GB" altLang="en-US" dirty="0" smtClean="0">
                <a:latin typeface="Arial" panose="020B0604020202020204" pitchFamily="34" charset="0"/>
              </a:rPr>
              <a:t>Essentially, chemical potential is a measure of how the energy of a system changes as you add another particle to it. </a:t>
            </a:r>
          </a:p>
          <a:p>
            <a:r>
              <a:rPr lang="en-GB" altLang="en-US" dirty="0" smtClean="0">
                <a:latin typeface="Arial" panose="020B0604020202020204" pitchFamily="34" charset="0"/>
              </a:rPr>
              <a:t>Here, it is shown that the Fermi momentum </a:t>
            </a:r>
            <a:r>
              <a:rPr lang="en-GB" altLang="en-US" i="1" dirty="0" smtClean="0">
                <a:latin typeface="Arial" panose="020B0604020202020204" pitchFamily="34" charset="0"/>
              </a:rPr>
              <a:t>pF</a:t>
            </a:r>
            <a:r>
              <a:rPr lang="en-GB" altLang="en-US" dirty="0" smtClean="0">
                <a:latin typeface="Arial" panose="020B0604020202020204" pitchFamily="34" charset="0"/>
              </a:rPr>
              <a:t> is dependent on density1/3. Since the Fermi energy is proportional to </a:t>
            </a:r>
            <a:r>
              <a:rPr lang="en-GB" altLang="en-US" i="1" dirty="0" smtClean="0">
                <a:latin typeface="Arial" panose="020B0604020202020204" pitchFamily="34" charset="0"/>
              </a:rPr>
              <a:t>p</a:t>
            </a:r>
            <a:r>
              <a:rPr lang="en-GB" altLang="en-US" dirty="0" smtClean="0">
                <a:latin typeface="Arial" panose="020B0604020202020204" pitchFamily="34" charset="0"/>
              </a:rPr>
              <a:t>2</a:t>
            </a:r>
            <a:r>
              <a:rPr lang="en-GB" altLang="en-US" i="1" dirty="0" smtClean="0">
                <a:latin typeface="Arial" panose="020B0604020202020204" pitchFamily="34" charset="0"/>
              </a:rPr>
              <a:t>F</a:t>
            </a:r>
            <a:r>
              <a:rPr lang="en-GB" altLang="en-US" dirty="0" smtClean="0">
                <a:latin typeface="Arial" panose="020B0604020202020204" pitchFamily="34" charset="0"/>
              </a:rPr>
              <a:t>, it is also proportional to density2/3. </a:t>
            </a:r>
          </a:p>
          <a:p>
            <a:r>
              <a:rPr lang="en-GB" altLang="en-US" dirty="0" smtClean="0">
                <a:latin typeface="Arial" panose="020B0604020202020204" pitchFamily="34" charset="0"/>
              </a:rPr>
              <a:t>The chemical potential is proportional to the Fermi energy, so it is also proportional to density2/3. </a:t>
            </a:r>
          </a:p>
          <a:p>
            <a:endParaRPr lang="de-DE" altLang="en-US" dirty="0" smtClean="0">
              <a:latin typeface="Arial" panose="020B0604020202020204" pitchFamily="34" charset="0"/>
            </a:endParaRPr>
          </a:p>
          <a:p>
            <a:r>
              <a:rPr lang="en-GB" altLang="en-US" dirty="0" smtClean="0">
                <a:latin typeface="Arial" panose="020B0604020202020204" pitchFamily="34" charset="0"/>
              </a:rPr>
              <a:t>Finally, Critical Point is not really a critical point but a cross over point. This behaves as a true critical point for a phase transition if you take zero mass for quarks and zero chemical potential.</a:t>
            </a:r>
          </a:p>
        </p:txBody>
      </p:sp>
      <p:sp>
        <p:nvSpPr>
          <p:cNvPr id="21508" name="Fußzeilenplatzhalt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mtClean="0"/>
              <a:t>Prof. Dr. Max Mustermann | </a:t>
            </a:r>
            <a:br>
              <a:rPr lang="de-DE" altLang="de-DE" smtClean="0"/>
            </a:br>
            <a:r>
              <a:rPr lang="de-DE" altLang="de-DE" smtClean="0"/>
              <a:t>Name of Faculty</a:t>
            </a:r>
          </a:p>
        </p:txBody>
      </p:sp>
      <p:sp>
        <p:nvSpPr>
          <p:cNvPr id="21509" name="Foliennummernplatzhalt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921E42-DB40-4D13-95F7-A84E6C5934CC}" type="slidenum">
              <a:rPr lang="de-DE" altLang="de-DE" smtClean="0"/>
              <a:pPr/>
              <a:t>30</a:t>
            </a:fld>
            <a:endParaRPr lang="de-DE" altLang="de-DE" smtClean="0"/>
          </a:p>
        </p:txBody>
      </p:sp>
    </p:spTree>
    <p:extLst>
      <p:ext uri="{BB962C8B-B14F-4D97-AF65-F5344CB8AC3E}">
        <p14:creationId xmlns:p14="http://schemas.microsoft.com/office/powerpoint/2010/main" val="392784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TextEdit="1"/>
          </p:cNvSpPr>
          <p:nvPr>
            <p:ph type="sldImg"/>
          </p:nvPr>
        </p:nvSpPr>
        <p:spPr>
          <a:ln/>
        </p:spPr>
      </p:sp>
      <p:sp>
        <p:nvSpPr>
          <p:cNvPr id="348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latin typeface="Arial" panose="020B0604020202020204" pitchFamily="34" charset="0"/>
              </a:rPr>
              <a:t>Message:</a:t>
            </a:r>
            <a:r>
              <a:rPr lang="en-GB" altLang="en-US" baseline="0" dirty="0" smtClean="0">
                <a:latin typeface="Arial" panose="020B0604020202020204" pitchFamily="34" charset="0"/>
              </a:rPr>
              <a:t>  FAIR will try to answer fundamental questions about matter and the universe and the strong force. Creation of quark-gluon plasma. Explore fundamental symmetries, symmetry breaking  </a:t>
            </a:r>
            <a:endParaRPr lang="en-GB" altLang="en-US" dirty="0" smtClean="0">
              <a:latin typeface="Arial" panose="020B0604020202020204" pitchFamily="34" charset="0"/>
            </a:endParaRPr>
          </a:p>
          <a:p>
            <a:r>
              <a:rPr lang="en-GB" altLang="en-US" dirty="0" smtClean="0">
                <a:latin typeface="Arial" panose="020B0604020202020204" pitchFamily="34" charset="0"/>
              </a:rPr>
              <a:t>The international Facility for Antiproton and Ion Research (FAIR) in Darmstadt will provide unique research opportunities in the fields of nuclear, hadron, atomic and plasma physics [16].</a:t>
            </a:r>
          </a:p>
          <a:p>
            <a:endParaRPr lang="en-GB" altLang="en-US" baseline="0" dirty="0" smtClean="0">
              <a:latin typeface="Arial" panose="020B0604020202020204" pitchFamily="34" charset="0"/>
            </a:endParaRPr>
          </a:p>
          <a:p>
            <a:r>
              <a:rPr lang="en-GB" altLang="en-US" baseline="0" dirty="0" smtClean="0">
                <a:latin typeface="Arial" panose="020B0604020202020204" pitchFamily="34" charset="0"/>
              </a:rPr>
              <a:t>4 main fields:</a:t>
            </a:r>
          </a:p>
          <a:p>
            <a:endParaRPr lang="en-GB" altLang="en-US" baseline="0" dirty="0" smtClean="0">
              <a:latin typeface="Arial" panose="020B0604020202020204" pitchFamily="34" charset="0"/>
            </a:endParaRPr>
          </a:p>
          <a:p>
            <a:r>
              <a:rPr lang="en-GB" altLang="en-US" baseline="0" dirty="0" smtClean="0">
                <a:latin typeface="Arial" panose="020B0604020202020204" pitchFamily="34" charset="0"/>
              </a:rPr>
              <a:t>APPA: Atomic, Plasma Physics and Applications</a:t>
            </a:r>
          </a:p>
          <a:p>
            <a:r>
              <a:rPr lang="en-GB" altLang="en-US" baseline="0" dirty="0" smtClean="0">
                <a:latin typeface="Arial" panose="020B0604020202020204" pitchFamily="34" charset="0"/>
              </a:rPr>
              <a:t>CBM</a:t>
            </a:r>
          </a:p>
          <a:p>
            <a:r>
              <a:rPr lang="en-GB" altLang="en-US" baseline="0" dirty="0" smtClean="0">
                <a:latin typeface="Arial" panose="020B0604020202020204" pitchFamily="34" charset="0"/>
              </a:rPr>
              <a:t>NUSTAR </a:t>
            </a:r>
            <a:r>
              <a:rPr lang="en-GB" altLang="en-US" baseline="0" dirty="0" err="1" smtClean="0">
                <a:latin typeface="Arial" panose="020B0604020202020204" pitchFamily="34" charset="0"/>
              </a:rPr>
              <a:t>Nucear</a:t>
            </a:r>
            <a:r>
              <a:rPr lang="en-GB" altLang="en-US" baseline="0" dirty="0" smtClean="0">
                <a:latin typeface="Arial" panose="020B0604020202020204" pitchFamily="34" charset="0"/>
              </a:rPr>
              <a:t> Structure, Astrophysics and Reactions</a:t>
            </a:r>
          </a:p>
          <a:p>
            <a:r>
              <a:rPr lang="en-GB" altLang="en-US" baseline="0" dirty="0" smtClean="0">
                <a:latin typeface="Arial" panose="020B0604020202020204" pitchFamily="34" charset="0"/>
              </a:rPr>
              <a:t>PANDA: Proton – Antiproton Annihilation at Darmstadt</a:t>
            </a:r>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r>
              <a:rPr lang="en-GB" altLang="en-US" dirty="0" smtClean="0">
                <a:latin typeface="Arial" panose="020B0604020202020204" pitchFamily="34" charset="0"/>
              </a:rPr>
              <a:t>More than 3000 scientists</a:t>
            </a:r>
          </a:p>
          <a:p>
            <a:endParaRPr lang="en-GB" altLang="en-US" dirty="0" smtClean="0">
              <a:latin typeface="Arial" panose="020B0604020202020204" pitchFamily="34" charset="0"/>
            </a:endParaRPr>
          </a:p>
          <a:p>
            <a:r>
              <a:rPr lang="en-GB" altLang="en-US" dirty="0" smtClean="0">
                <a:latin typeface="Arial" panose="020B0604020202020204" pitchFamily="34" charset="0"/>
              </a:rPr>
              <a:t>Sis18</a:t>
            </a:r>
            <a:r>
              <a:rPr lang="en-GB" altLang="en-US" baseline="0" dirty="0" smtClean="0">
                <a:latin typeface="Arial" panose="020B0604020202020204" pitchFamily="34" charset="0"/>
              </a:rPr>
              <a:t> pre-accelerator for sis100 synchrotron</a:t>
            </a:r>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r>
              <a:rPr lang="en-GB" altLang="en-US" dirty="0" smtClean="0">
                <a:latin typeface="Arial" panose="020B0604020202020204" pitchFamily="34" charset="0"/>
              </a:rPr>
              <a:t>Put into operation 2022,</a:t>
            </a:r>
            <a:r>
              <a:rPr lang="en-GB" altLang="en-US" baseline="0" dirty="0" smtClean="0">
                <a:latin typeface="Arial" panose="020B0604020202020204" pitchFamily="34" charset="0"/>
              </a:rPr>
              <a:t> full operation 2025</a:t>
            </a:r>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r>
              <a:rPr lang="en-GB" altLang="en-US" dirty="0" smtClean="0">
                <a:latin typeface="Arial" panose="020B0604020202020204" pitchFamily="34" charset="0"/>
              </a:rPr>
              <a:t>In order to select events containing those rare observables, the tracks of each collision have to be reconstructed and filtered online with respect to physical signatures. </a:t>
            </a:r>
          </a:p>
          <a:p>
            <a:r>
              <a:rPr lang="en-GB" altLang="en-US" dirty="0" smtClean="0">
                <a:latin typeface="Arial" panose="020B0604020202020204" pitchFamily="34" charset="0"/>
              </a:rPr>
              <a:t>This concept represents a paradigm shift for data taking in high-energy physics experiments: </a:t>
            </a:r>
            <a:r>
              <a:rPr lang="en-GB" altLang="en-US" b="1" dirty="0" smtClean="0">
                <a:latin typeface="Arial" panose="020B0604020202020204" pitchFamily="34" charset="0"/>
              </a:rPr>
              <a:t>CBM will run without hierarchical trigger system</a:t>
            </a:r>
            <a:r>
              <a:rPr lang="en-GB" altLang="en-US" dirty="0" smtClean="0">
                <a:latin typeface="Arial" panose="020B0604020202020204" pitchFamily="34" charset="0"/>
              </a:rPr>
              <a:t>. </a:t>
            </a:r>
          </a:p>
          <a:p>
            <a:r>
              <a:rPr lang="en-GB" altLang="en-US" dirty="0" smtClean="0">
                <a:latin typeface="Arial" panose="020B0604020202020204" pitchFamily="34" charset="0"/>
              </a:rPr>
              <a:t>Self-triggered read-out electronics, a high-speed data processing and acquisition system, fast algorithms, and, last but not least, radiation hard detectors are indispensable pre-</a:t>
            </a:r>
          </a:p>
          <a:p>
            <a:r>
              <a:rPr lang="en-GB" altLang="en-US" dirty="0" smtClean="0">
                <a:latin typeface="Arial" panose="020B0604020202020204" pitchFamily="34" charset="0"/>
              </a:rPr>
              <a:t>requisites for a successful operation of the experiment.</a:t>
            </a: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r>
              <a:rPr lang="en-GB" altLang="en-US" dirty="0" smtClean="0">
                <a:latin typeface="Arial" panose="020B0604020202020204" pitchFamily="34" charset="0"/>
              </a:rPr>
              <a:t>The research program devoted to the exploration of compressed baryonic matter will start with primary beams from the SIS100 synchrotron (protons up to 29 GeV, Au up to 11 </a:t>
            </a:r>
            <a:r>
              <a:rPr lang="en-GB" altLang="en-US" dirty="0" err="1" smtClean="0">
                <a:latin typeface="Arial" panose="020B0604020202020204" pitchFamily="34" charset="0"/>
              </a:rPr>
              <a:t>AGeV</a:t>
            </a:r>
            <a:r>
              <a:rPr lang="en-GB" altLang="en-US" dirty="0" smtClean="0">
                <a:latin typeface="Arial" panose="020B0604020202020204" pitchFamily="34" charset="0"/>
              </a:rPr>
              <a:t>, nuclei</a:t>
            </a:r>
          </a:p>
          <a:p>
            <a:r>
              <a:rPr lang="en-GB" altLang="en-US" dirty="0" smtClean="0">
                <a:latin typeface="Arial" panose="020B0604020202020204" pitchFamily="34" charset="0"/>
              </a:rPr>
              <a:t>with Z/A = 0.5 up to 14 </a:t>
            </a:r>
            <a:r>
              <a:rPr lang="en-GB" altLang="en-US" dirty="0" err="1" smtClean="0">
                <a:latin typeface="Arial" panose="020B0604020202020204" pitchFamily="34" charset="0"/>
              </a:rPr>
              <a:t>AGeV</a:t>
            </a:r>
            <a:r>
              <a:rPr lang="en-GB" altLang="en-US" dirty="0" smtClean="0">
                <a:latin typeface="Arial" panose="020B0604020202020204" pitchFamily="34" charset="0"/>
              </a:rPr>
              <a:t>), and will be continued with beams from the SIS300 synchrotron (protons up to 90 GeV, Au up to 35 </a:t>
            </a:r>
            <a:r>
              <a:rPr lang="en-GB" altLang="en-US" dirty="0" err="1" smtClean="0">
                <a:latin typeface="Arial" panose="020B0604020202020204" pitchFamily="34" charset="0"/>
              </a:rPr>
              <a:t>AGeV</a:t>
            </a:r>
            <a:r>
              <a:rPr lang="en-GB" altLang="en-US" dirty="0" smtClean="0">
                <a:latin typeface="Arial" panose="020B0604020202020204" pitchFamily="34" charset="0"/>
              </a:rPr>
              <a:t>, nuclei with Z/A = 0.5 up to 45 </a:t>
            </a:r>
            <a:r>
              <a:rPr lang="en-GB" altLang="en-US" dirty="0" err="1" smtClean="0">
                <a:latin typeface="Arial" panose="020B0604020202020204" pitchFamily="34" charset="0"/>
              </a:rPr>
              <a:t>AGeV</a:t>
            </a:r>
            <a:r>
              <a:rPr lang="en-GB" altLang="en-US" dirty="0" smtClean="0">
                <a:latin typeface="Arial" panose="020B0604020202020204" pitchFamily="34" charset="0"/>
              </a:rPr>
              <a:t>). </a:t>
            </a:r>
          </a:p>
          <a:p>
            <a:endParaRPr lang="de-DE" altLang="en-US" dirty="0" smtClean="0">
              <a:latin typeface="Arial" panose="020B0604020202020204" pitchFamily="34" charset="0"/>
            </a:endParaRPr>
          </a:p>
          <a:p>
            <a:endParaRPr lang="en-GB" altLang="en-US" dirty="0" smtClean="0">
              <a:latin typeface="Arial" panose="020B0604020202020204" pitchFamily="34" charset="0"/>
            </a:endParaRPr>
          </a:p>
          <a:p>
            <a:r>
              <a:rPr lang="en-GB" altLang="en-US" dirty="0" smtClean="0">
                <a:latin typeface="Arial" panose="020B0604020202020204" pitchFamily="34" charset="0"/>
              </a:rPr>
              <a:t>Link</a:t>
            </a:r>
            <a:r>
              <a:rPr lang="en-GB" altLang="en-US" baseline="0" dirty="0" smtClean="0">
                <a:latin typeface="Arial" panose="020B0604020202020204" pitchFamily="34" charset="0"/>
              </a:rPr>
              <a:t> to 2 min drone video of FAIR construction site from August 2018</a:t>
            </a:r>
            <a:endParaRPr lang="en-GB" altLang="en-US" dirty="0" smtClean="0">
              <a:latin typeface="Arial" panose="020B0604020202020204" pitchFamily="34" charset="0"/>
            </a:endParaRPr>
          </a:p>
        </p:txBody>
      </p:sp>
      <p:sp>
        <p:nvSpPr>
          <p:cNvPr id="34820" name="Fußzeilenplatzhalt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mtClean="0"/>
              <a:t>Prof. Dr. Max Mustermann | </a:t>
            </a:r>
            <a:br>
              <a:rPr lang="de-DE" altLang="de-DE" smtClean="0"/>
            </a:br>
            <a:r>
              <a:rPr lang="de-DE" altLang="de-DE" smtClean="0"/>
              <a:t>Name of Faculty</a:t>
            </a:r>
          </a:p>
        </p:txBody>
      </p:sp>
      <p:sp>
        <p:nvSpPr>
          <p:cNvPr id="34821" name="Foliennummernplatzhalt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1AD46C-A971-4FC0-A914-E5F18852E82D}" type="slidenum">
              <a:rPr lang="de-DE" altLang="de-DE" smtClean="0"/>
              <a:pPr/>
              <a:t>3</a:t>
            </a:fld>
            <a:endParaRPr lang="de-DE" altLang="de-DE" smtClean="0"/>
          </a:p>
        </p:txBody>
      </p:sp>
    </p:spTree>
    <p:extLst>
      <p:ext uri="{BB962C8B-B14F-4D97-AF65-F5344CB8AC3E}">
        <p14:creationId xmlns:p14="http://schemas.microsoft.com/office/powerpoint/2010/main" val="848908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p:cNvSpPr>
            <a:spLocks noGrp="1" noRot="1" noChangeAspect="1" noTextEdit="1"/>
          </p:cNvSpPr>
          <p:nvPr>
            <p:ph type="sldImg"/>
          </p:nvPr>
        </p:nvSpPr>
        <p:spPr>
          <a:ln/>
        </p:spPr>
      </p:sp>
      <p:sp>
        <p:nvSpPr>
          <p:cNvPr id="266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p:txBody>
      </p:sp>
      <p:sp>
        <p:nvSpPr>
          <p:cNvPr id="26628" name="Fußzeilenplatzhalt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mtClean="0"/>
              <a:t>Prof. Dr. Max Mustermann | </a:t>
            </a:r>
            <a:br>
              <a:rPr lang="de-DE" altLang="de-DE" smtClean="0"/>
            </a:br>
            <a:r>
              <a:rPr lang="de-DE" altLang="de-DE" smtClean="0"/>
              <a:t>Name of Faculty</a:t>
            </a:r>
          </a:p>
        </p:txBody>
      </p:sp>
      <p:sp>
        <p:nvSpPr>
          <p:cNvPr id="26629" name="Foliennummernplatzhalt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CF92E5-F6EB-45B2-BE96-384B115BECDD}" type="slidenum">
              <a:rPr lang="de-DE" altLang="de-DE" smtClean="0"/>
              <a:pPr/>
              <a:t>32</a:t>
            </a:fld>
            <a:endParaRPr lang="de-DE" altLang="de-DE" smtClean="0"/>
          </a:p>
        </p:txBody>
      </p:sp>
    </p:spTree>
    <p:extLst>
      <p:ext uri="{BB962C8B-B14F-4D97-AF65-F5344CB8AC3E}">
        <p14:creationId xmlns:p14="http://schemas.microsoft.com/office/powerpoint/2010/main" val="700587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p:cNvSpPr>
            <a:spLocks noGrp="1" noRot="1" noChangeAspect="1" noTextEdit="1"/>
          </p:cNvSpPr>
          <p:nvPr>
            <p:ph type="sldImg"/>
          </p:nvPr>
        </p:nvSpPr>
        <p:spPr>
          <a:ln/>
        </p:spPr>
      </p:sp>
      <p:sp>
        <p:nvSpPr>
          <p:cNvPr id="2867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anose="020B0604020202020204" pitchFamily="34" charset="0"/>
              </a:rPr>
              <a:t>This is illustrated in Fig. 2, where the </a:t>
            </a:r>
            <a:r>
              <a:rPr lang="en-GB" altLang="en-US" b="1" smtClean="0">
                <a:latin typeface="Arial" panose="020B0604020202020204" pitchFamily="34" charset="0"/>
              </a:rPr>
              <a:t>excitation energy density in the center of the collision zone </a:t>
            </a:r>
            <a:r>
              <a:rPr lang="en-GB" altLang="en-US" smtClean="0">
                <a:latin typeface="Arial" panose="020B0604020202020204" pitchFamily="34" charset="0"/>
              </a:rPr>
              <a:t>is shown as a function of the net-baryon density for central Au+Au</a:t>
            </a:r>
          </a:p>
          <a:p>
            <a:r>
              <a:rPr lang="en-GB" altLang="en-US" smtClean="0">
                <a:latin typeface="Arial" panose="020B0604020202020204" pitchFamily="34" charset="0"/>
              </a:rPr>
              <a:t>collisions at beam energies of 5A and 10A GeV as predicted by several transport models and a hydrodynamic calculation [15, 16]. The solid lines correspond to</a:t>
            </a:r>
          </a:p>
          <a:p>
            <a:r>
              <a:rPr lang="en-GB" altLang="en-US" smtClean="0">
                <a:latin typeface="Arial" panose="020B0604020202020204" pitchFamily="34" charset="0"/>
              </a:rPr>
              <a:t>the time evolution of the system; they turn in a clockwise sense, and the dots on the curves labelled UrQMD and QGSM correspond to </a:t>
            </a:r>
            <a:r>
              <a:rPr lang="en-GB" altLang="en-US" b="1" smtClean="0">
                <a:latin typeface="Arial" panose="020B0604020202020204" pitchFamily="34" charset="0"/>
              </a:rPr>
              <a:t>steps of 1 fm/c </a:t>
            </a:r>
            <a:r>
              <a:rPr lang="en-GB" altLang="en-US" smtClean="0">
                <a:latin typeface="Arial" panose="020B0604020202020204" pitchFamily="34" charset="0"/>
              </a:rPr>
              <a:t>in collision time. </a:t>
            </a:r>
          </a:p>
          <a:p>
            <a:r>
              <a:rPr lang="en-GB" altLang="en-US" smtClean="0">
                <a:latin typeface="Arial" panose="020B0604020202020204" pitchFamily="34" charset="0"/>
              </a:rPr>
              <a:t>The dashed lines enclose the expected region of phase coexistence.</a:t>
            </a:r>
          </a:p>
          <a:p>
            <a:endParaRPr lang="de-DE" altLang="en-US" smtClean="0">
              <a:latin typeface="Arial" panose="020B0604020202020204" pitchFamily="34" charset="0"/>
            </a:endParaRPr>
          </a:p>
          <a:p>
            <a:r>
              <a:rPr lang="en-GB" altLang="en-US" smtClean="0">
                <a:latin typeface="Arial" panose="020B0604020202020204" pitchFamily="34" charset="0"/>
              </a:rPr>
              <a:t>According to these model calculations, the </a:t>
            </a:r>
            <a:r>
              <a:rPr lang="en-GB" altLang="en-US" b="1" smtClean="0">
                <a:latin typeface="Arial" panose="020B0604020202020204" pitchFamily="34" charset="0"/>
              </a:rPr>
              <a:t>density in the center of the ﬁreball </a:t>
            </a:r>
            <a:r>
              <a:rPr lang="en-GB" altLang="en-US" smtClean="0">
                <a:latin typeface="Arial" panose="020B0604020202020204" pitchFamily="34" charset="0"/>
              </a:rPr>
              <a:t>exceeds </a:t>
            </a:r>
            <a:r>
              <a:rPr lang="en-GB" altLang="en-US" b="1" smtClean="0">
                <a:latin typeface="Arial" panose="020B0604020202020204" pitchFamily="34" charset="0"/>
              </a:rPr>
              <a:t>6 times saturation density ρ0 </a:t>
            </a:r>
            <a:r>
              <a:rPr lang="en-GB" altLang="en-US" smtClean="0">
                <a:latin typeface="Arial" panose="020B0604020202020204" pitchFamily="34" charset="0"/>
              </a:rPr>
              <a:t>at a beam energy of 5 AGeV, and at 10 AGeV even</a:t>
            </a:r>
          </a:p>
          <a:p>
            <a:r>
              <a:rPr lang="en-GB" altLang="en-US" smtClean="0">
                <a:latin typeface="Arial" panose="020B0604020202020204" pitchFamily="34" charset="0"/>
              </a:rPr>
              <a:t>a density above </a:t>
            </a:r>
            <a:r>
              <a:rPr lang="en-GB" altLang="en-US" b="1" smtClean="0">
                <a:latin typeface="Arial" panose="020B0604020202020204" pitchFamily="34" charset="0"/>
              </a:rPr>
              <a:t>8ρ0 </a:t>
            </a:r>
            <a:r>
              <a:rPr lang="en-GB" altLang="en-US" smtClean="0">
                <a:latin typeface="Arial" panose="020B0604020202020204" pitchFamily="34" charset="0"/>
              </a:rPr>
              <a:t>is reached. At such densities, the nucleons are expected to fuse and form large quark bags.</a:t>
            </a:r>
          </a:p>
        </p:txBody>
      </p:sp>
      <p:sp>
        <p:nvSpPr>
          <p:cNvPr id="28676" name="Fußzeilenplatzhalt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mtClean="0"/>
              <a:t>Prof. Dr. Max Mustermann | </a:t>
            </a:r>
            <a:br>
              <a:rPr lang="de-DE" altLang="de-DE" smtClean="0"/>
            </a:br>
            <a:r>
              <a:rPr lang="de-DE" altLang="de-DE" smtClean="0"/>
              <a:t>Name of Faculty</a:t>
            </a:r>
          </a:p>
        </p:txBody>
      </p:sp>
      <p:sp>
        <p:nvSpPr>
          <p:cNvPr id="28677" name="Foliennummernplatzhalt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7F596C-21F2-4707-B23D-8E6291DCA498}" type="slidenum">
              <a:rPr lang="de-DE" altLang="de-DE" smtClean="0"/>
              <a:pPr/>
              <a:t>33</a:t>
            </a:fld>
            <a:endParaRPr lang="de-DE" altLang="de-DE" smtClean="0"/>
          </a:p>
        </p:txBody>
      </p:sp>
    </p:spTree>
    <p:extLst>
      <p:ext uri="{BB962C8B-B14F-4D97-AF65-F5344CB8AC3E}">
        <p14:creationId xmlns:p14="http://schemas.microsoft.com/office/powerpoint/2010/main" val="3711837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a:ln/>
        </p:spPr>
      </p:sp>
      <p:sp>
        <p:nvSpPr>
          <p:cNvPr id="307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anose="020B0604020202020204" pitchFamily="34" charset="0"/>
              </a:rPr>
              <a:t>10 AGeV at the Alternating Gradient Synchrotron (AGS)</a:t>
            </a:r>
          </a:p>
        </p:txBody>
      </p:sp>
      <p:sp>
        <p:nvSpPr>
          <p:cNvPr id="30724" name="Fußzeilenplatzhalt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mtClean="0"/>
              <a:t>Prof. Dr. Max Mustermann | </a:t>
            </a:r>
            <a:br>
              <a:rPr lang="de-DE" altLang="de-DE" smtClean="0"/>
            </a:br>
            <a:r>
              <a:rPr lang="de-DE" altLang="de-DE" smtClean="0"/>
              <a:t>Name of Faculty</a:t>
            </a:r>
          </a:p>
        </p:txBody>
      </p:sp>
      <p:sp>
        <p:nvSpPr>
          <p:cNvPr id="30725" name="Foliennummernplatzhalt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75DDFF-5CD7-4748-AF98-21003E80FF42}" type="slidenum">
              <a:rPr lang="de-DE" altLang="de-DE" smtClean="0"/>
              <a:pPr/>
              <a:t>34</a:t>
            </a:fld>
            <a:endParaRPr lang="de-DE" altLang="de-DE" smtClean="0"/>
          </a:p>
        </p:txBody>
      </p:sp>
    </p:spTree>
    <p:extLst>
      <p:ext uri="{BB962C8B-B14F-4D97-AF65-F5344CB8AC3E}">
        <p14:creationId xmlns:p14="http://schemas.microsoft.com/office/powerpoint/2010/main" val="3858521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a:ln/>
        </p:spPr>
      </p:sp>
      <p:sp>
        <p:nvSpPr>
          <p:cNvPr id="3277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anose="020B0604020202020204" pitchFamily="34" charset="0"/>
              </a:rPr>
              <a:t>A </a:t>
            </a:r>
            <a:r>
              <a:rPr lang="en-GB" altLang="en-US" b="1" smtClean="0">
                <a:latin typeface="Arial" panose="020B0604020202020204" pitchFamily="34" charset="0"/>
              </a:rPr>
              <a:t>hypernucleus</a:t>
            </a:r>
            <a:r>
              <a:rPr lang="en-GB" altLang="en-US" smtClean="0">
                <a:latin typeface="Arial" panose="020B0604020202020204" pitchFamily="34" charset="0"/>
              </a:rPr>
              <a:t> is a </a:t>
            </a:r>
            <a:r>
              <a:rPr lang="en-GB" altLang="en-US" smtClean="0">
                <a:latin typeface="Arial" panose="020B0604020202020204" pitchFamily="34" charset="0"/>
                <a:hlinkClick r:id="rId3" tooltip="Atomic nucleus"/>
              </a:rPr>
              <a:t>nucleus</a:t>
            </a:r>
            <a:r>
              <a:rPr lang="en-GB" altLang="en-US" smtClean="0">
                <a:latin typeface="Arial" panose="020B0604020202020204" pitchFamily="34" charset="0"/>
              </a:rPr>
              <a:t> which contains at least one </a:t>
            </a:r>
            <a:r>
              <a:rPr lang="en-GB" altLang="en-US" smtClean="0">
                <a:latin typeface="Arial" panose="020B0604020202020204" pitchFamily="34" charset="0"/>
                <a:hlinkClick r:id="rId4" tooltip="Hyperon"/>
              </a:rPr>
              <a:t>hyperon</a:t>
            </a:r>
            <a:r>
              <a:rPr lang="en-GB" altLang="en-US" smtClean="0">
                <a:latin typeface="Arial" panose="020B0604020202020204" pitchFamily="34" charset="0"/>
              </a:rPr>
              <a:t> (a baryon carrying the </a:t>
            </a:r>
            <a:r>
              <a:rPr lang="en-GB" altLang="en-US" smtClean="0">
                <a:latin typeface="Arial" panose="020B0604020202020204" pitchFamily="34" charset="0"/>
                <a:hlinkClick r:id="rId5" tooltip="Strangeness"/>
              </a:rPr>
              <a:t>strangeness</a:t>
            </a:r>
            <a:r>
              <a:rPr lang="en-GB" altLang="en-US" smtClean="0">
                <a:latin typeface="Arial" panose="020B0604020202020204" pitchFamily="34" charset="0"/>
              </a:rPr>
              <a:t> quantum number) in addition to the normal </a:t>
            </a:r>
            <a:r>
              <a:rPr lang="en-GB" altLang="en-US" smtClean="0">
                <a:latin typeface="Arial" panose="020B0604020202020204" pitchFamily="34" charset="0"/>
                <a:hlinkClick r:id="rId6" tooltip="Proton"/>
              </a:rPr>
              <a:t>protons</a:t>
            </a:r>
            <a:r>
              <a:rPr lang="en-GB" altLang="en-US" smtClean="0">
                <a:latin typeface="Arial" panose="020B0604020202020204" pitchFamily="34" charset="0"/>
              </a:rPr>
              <a:t> and </a:t>
            </a:r>
            <a:r>
              <a:rPr lang="en-GB" altLang="en-US" smtClean="0">
                <a:latin typeface="Arial" panose="020B0604020202020204" pitchFamily="34" charset="0"/>
                <a:hlinkClick r:id="rId7"/>
              </a:rPr>
              <a:t>neutrons</a:t>
            </a:r>
            <a:r>
              <a:rPr lang="en-GB" altLang="en-US" smtClean="0">
                <a:latin typeface="Arial" panose="020B0604020202020204" pitchFamily="34" charset="0"/>
              </a:rPr>
              <a:t>.</a:t>
            </a:r>
          </a:p>
          <a:p>
            <a:endParaRPr lang="en-GB" altLang="en-US" smtClean="0">
              <a:latin typeface="Arial" panose="020B0604020202020204" pitchFamily="34" charset="0"/>
            </a:endParaRPr>
          </a:p>
          <a:p>
            <a:r>
              <a:rPr lang="en-GB" altLang="en-US" smtClean="0">
                <a:latin typeface="Arial" panose="020B0604020202020204" pitchFamily="34" charset="0"/>
              </a:rPr>
              <a:t>The presence of a critical point is expected to lead to a non-monotonic behaviour of the κσ^2observable. the volume-independent </a:t>
            </a:r>
            <a:r>
              <a:rPr lang="en-GB" altLang="en-US" b="1" smtClean="0">
                <a:latin typeface="Arial" panose="020B0604020202020204" pitchFamily="34" charset="0"/>
              </a:rPr>
              <a:t>cumulant ratio </a:t>
            </a:r>
            <a:r>
              <a:rPr lang="el-GR" altLang="en-US" b="1" smtClean="0">
                <a:latin typeface="Arial" panose="020B0604020202020204" pitchFamily="34" charset="0"/>
              </a:rPr>
              <a:t>κσ</a:t>
            </a:r>
            <a:r>
              <a:rPr lang="de-DE" altLang="en-US" b="1" smtClean="0">
                <a:latin typeface="Arial" panose="020B0604020202020204" pitchFamily="34" charset="0"/>
              </a:rPr>
              <a:t>^</a:t>
            </a:r>
            <a:r>
              <a:rPr lang="el-GR" altLang="en-US" b="1" smtClean="0">
                <a:latin typeface="Arial" panose="020B0604020202020204" pitchFamily="34" charset="0"/>
              </a:rPr>
              <a:t>2</a:t>
            </a:r>
            <a:r>
              <a:rPr lang="de-DE" altLang="en-US" smtClean="0">
                <a:latin typeface="Arial" panose="020B0604020202020204" pitchFamily="34" charset="0"/>
              </a:rPr>
              <a:t> </a:t>
            </a:r>
            <a:r>
              <a:rPr lang="el-GR" altLang="en-US" smtClean="0">
                <a:latin typeface="Arial" panose="020B0604020202020204" pitchFamily="34" charset="0"/>
              </a:rPr>
              <a:t>(</a:t>
            </a:r>
            <a:r>
              <a:rPr lang="en-GB" altLang="en-US" smtClean="0">
                <a:latin typeface="Arial" panose="020B0604020202020204" pitchFamily="34" charset="0"/>
              </a:rPr>
              <a:t>excess kurtosis times squared standard deviation).</a:t>
            </a:r>
          </a:p>
          <a:p>
            <a:r>
              <a:rPr lang="en-GB" altLang="en-US" smtClean="0">
                <a:latin typeface="Arial" panose="020B0604020202020204" pitchFamily="34" charset="0"/>
              </a:rPr>
              <a:t>These results clearly call for a high-precision measurement of higher-order ﬂuctuations at lower beam energies in order to search for the peak in κσ^2.</a:t>
            </a:r>
          </a:p>
          <a:p>
            <a:r>
              <a:rPr lang="en-GB" altLang="en-US" smtClean="0">
                <a:latin typeface="Arial" panose="020B0604020202020204" pitchFamily="34" charset="0"/>
              </a:rPr>
              <a:t>The Poisson expectation is denoted as dotted line at </a:t>
            </a:r>
            <a:r>
              <a:rPr lang="de-DE" altLang="en-US" smtClean="0">
                <a:latin typeface="Arial" panose="020B0604020202020204" pitchFamily="34" charset="0"/>
              </a:rPr>
              <a:t>k</a:t>
            </a:r>
            <a:r>
              <a:rPr lang="en-GB" altLang="en-US" smtClean="0">
                <a:latin typeface="Arial" panose="020B0604020202020204" pitchFamily="34" charset="0"/>
              </a:rPr>
              <a:t>σ^2= 1.</a:t>
            </a:r>
          </a:p>
          <a:p>
            <a:endParaRPr lang="en-GB" altLang="en-US" smtClean="0">
              <a:latin typeface="Arial" panose="020B0604020202020204" pitchFamily="34" charset="0"/>
            </a:endParaRPr>
          </a:p>
          <a:p>
            <a:r>
              <a:rPr lang="en-GB" altLang="en-US" smtClean="0">
                <a:latin typeface="Arial" panose="020B0604020202020204" pitchFamily="34" charset="0"/>
              </a:rPr>
              <a:t>Maximum in hypernuclei yield is due to the superposition of two effects: the increase of light nuclei production with decreasing beam energy, and the increase of hyperon production with increasing beam energy.</a:t>
            </a:r>
          </a:p>
          <a:p>
            <a:r>
              <a:rPr lang="en-GB" altLang="en-US" smtClean="0">
                <a:latin typeface="Arial" panose="020B0604020202020204" pitchFamily="34" charset="0"/>
              </a:rPr>
              <a:t>Up to now only very few double-Λ hypernuclei events have been found.</a:t>
            </a:r>
          </a:p>
          <a:p>
            <a:endParaRPr lang="de-DE" altLang="en-US" smtClean="0">
              <a:latin typeface="Arial" panose="020B0604020202020204" pitchFamily="34" charset="0"/>
            </a:endParaRPr>
          </a:p>
          <a:p>
            <a:r>
              <a:rPr lang="de-DE" altLang="en-US" smtClean="0">
                <a:latin typeface="Arial" panose="020B0604020202020204" pitchFamily="34" charset="0"/>
              </a:rPr>
              <a:t>Die Kurtosis gibt an, wie weit die Randbereiche einer Verteilung von der Normalverteilung abweichen. Der Kurtosis-Wert 0 gibt an, dass die Daten der Normalverteilung perfekt folgen. </a:t>
            </a:r>
          </a:p>
          <a:p>
            <a:r>
              <a:rPr lang="de-DE" altLang="en-US" smtClean="0">
                <a:latin typeface="Arial" panose="020B0604020202020204" pitchFamily="34" charset="0"/>
              </a:rPr>
              <a:t>Wenn ein Kurtosis-Wert wesentlich von 0 abweicht, kann dies darauf hinweisen, dass die Daten nicht normalverteilt sind.</a:t>
            </a:r>
          </a:p>
          <a:p>
            <a:r>
              <a:rPr lang="de-DE" altLang="en-US" smtClean="0">
                <a:latin typeface="Arial" panose="020B0604020202020204" pitchFamily="34" charset="0"/>
              </a:rPr>
              <a:t>Der </a:t>
            </a:r>
            <a:r>
              <a:rPr lang="de-DE" altLang="en-US" b="1" smtClean="0">
                <a:latin typeface="Arial" panose="020B0604020202020204" pitchFamily="34" charset="0"/>
              </a:rPr>
              <a:t>Exzess</a:t>
            </a:r>
            <a:r>
              <a:rPr lang="de-DE" altLang="en-US" smtClean="0">
                <a:latin typeface="Arial" panose="020B0604020202020204" pitchFamily="34" charset="0"/>
              </a:rPr>
              <a:t> gibt die Differenz der Wölbung der betrachteten Funktion zur Wölbung der Dichtefunktion einer </a:t>
            </a:r>
            <a:r>
              <a:rPr lang="de-DE" altLang="en-US" smtClean="0">
                <a:latin typeface="Arial" panose="020B0604020202020204" pitchFamily="34" charset="0"/>
                <a:hlinkClick r:id="rId8" tooltip="Normalverteilung"/>
              </a:rPr>
              <a:t>normalverteilten</a:t>
            </a:r>
            <a:r>
              <a:rPr lang="de-DE" altLang="en-US" smtClean="0">
                <a:latin typeface="Arial" panose="020B0604020202020204" pitchFamily="34" charset="0"/>
              </a:rPr>
              <a:t> </a:t>
            </a:r>
            <a:r>
              <a:rPr lang="de-DE" altLang="en-US" smtClean="0">
                <a:latin typeface="Arial" panose="020B0604020202020204" pitchFamily="34" charset="0"/>
                <a:hlinkClick r:id="rId9" tooltip="Zufallsvariable"/>
              </a:rPr>
              <a:t>Zufallsgröße</a:t>
            </a:r>
            <a:r>
              <a:rPr lang="de-DE" altLang="en-US" smtClean="0">
                <a:latin typeface="Arial" panose="020B0604020202020204" pitchFamily="34" charset="0"/>
              </a:rPr>
              <a:t> an</a:t>
            </a:r>
          </a:p>
        </p:txBody>
      </p:sp>
      <p:sp>
        <p:nvSpPr>
          <p:cNvPr id="32772" name="Fußzeilenplatzhalt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mtClean="0"/>
              <a:t>Prof. Dr. Max Mustermann | </a:t>
            </a:r>
            <a:br>
              <a:rPr lang="de-DE" altLang="de-DE" smtClean="0"/>
            </a:br>
            <a:r>
              <a:rPr lang="de-DE" altLang="de-DE" smtClean="0"/>
              <a:t>Name of Faculty</a:t>
            </a:r>
          </a:p>
        </p:txBody>
      </p:sp>
      <p:sp>
        <p:nvSpPr>
          <p:cNvPr id="32773" name="Foliennummernplatzhalt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0176C9-FB0E-4888-83D7-9276E990C702}" type="slidenum">
              <a:rPr lang="de-DE" altLang="de-DE" smtClean="0"/>
              <a:pPr/>
              <a:t>35</a:t>
            </a:fld>
            <a:endParaRPr lang="de-DE" altLang="de-DE" smtClean="0"/>
          </a:p>
        </p:txBody>
      </p:sp>
    </p:spTree>
    <p:extLst>
      <p:ext uri="{BB962C8B-B14F-4D97-AF65-F5344CB8AC3E}">
        <p14:creationId xmlns:p14="http://schemas.microsoft.com/office/powerpoint/2010/main" val="3458244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p:cNvSpPr>
            <a:spLocks noGrp="1" noRot="1" noChangeAspect="1" noTextEdit="1"/>
          </p:cNvSpPr>
          <p:nvPr>
            <p:ph type="sldImg"/>
          </p:nvPr>
        </p:nvSpPr>
        <p:spPr>
          <a:ln/>
        </p:spPr>
      </p:sp>
      <p:sp>
        <p:nvSpPr>
          <p:cNvPr id="4198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anose="020B0604020202020204" pitchFamily="34" charset="0"/>
              </a:rPr>
              <a:t>model calculations predict the creation of strongly interacting QCD matter at extreme values of density, similar to neutron star core densities. </a:t>
            </a:r>
          </a:p>
          <a:p>
            <a:endParaRPr lang="de-DE" altLang="en-US" smtClean="0">
              <a:latin typeface="Arial" panose="020B0604020202020204" pitchFamily="34" charset="0"/>
            </a:endParaRPr>
          </a:p>
          <a:p>
            <a:r>
              <a:rPr lang="en-GB" altLang="en-US" smtClean="0">
                <a:latin typeface="Arial" panose="020B0604020202020204" pitchFamily="34" charset="0"/>
              </a:rPr>
              <a:t>opportunity to explore the QCD phase diagram in the region of high net-baryon densities, to study the equation of state, to search for phase transitions, chiral symmetry restoration, and exotic forms of (strange) QCD matter with a dedicated experiment.</a:t>
            </a:r>
          </a:p>
          <a:p>
            <a:endParaRPr lang="de-DE" altLang="en-US" smtClean="0">
              <a:latin typeface="Arial" panose="020B0604020202020204" pitchFamily="34" charset="0"/>
            </a:endParaRPr>
          </a:p>
          <a:p>
            <a:endParaRPr lang="de-DE" altLang="en-US" smtClean="0">
              <a:latin typeface="Arial" panose="020B0604020202020204" pitchFamily="34" charset="0"/>
            </a:endParaRPr>
          </a:p>
          <a:p>
            <a:r>
              <a:rPr lang="en-GB" altLang="en-US" smtClean="0">
                <a:latin typeface="Arial" panose="020B0604020202020204" pitchFamily="34" charset="0"/>
              </a:rPr>
              <a:t>Measurement of the collective behaviour of hadrons, together with rare diagnostic probes such as multi-strange hyperons, charmed particles and vector mesons decaying into lepton pairs with unprecedented precision and statistics. Most of these particles will be studied for the ﬁrst time in the FAIR energy range.</a:t>
            </a:r>
          </a:p>
          <a:p>
            <a:r>
              <a:rPr lang="de-DE" altLang="en-US" smtClean="0">
                <a:latin typeface="Arial" panose="020B0604020202020204" pitchFamily="34" charset="0"/>
              </a:rPr>
              <a:t/>
            </a:r>
            <a:br>
              <a:rPr lang="de-DE" altLang="en-US" smtClean="0">
                <a:latin typeface="Arial" panose="020B0604020202020204" pitchFamily="34" charset="0"/>
              </a:rPr>
            </a:br>
            <a:r>
              <a:rPr lang="de-DE" altLang="en-US" smtClean="0">
                <a:latin typeface="Arial" panose="020B0604020202020204" pitchFamily="34" charset="0"/>
              </a:rPr>
              <a:t>Reaction rates up to 10MHz </a:t>
            </a:r>
            <a:r>
              <a:rPr lang="en-GB" altLang="en-US" smtClean="0">
                <a:latin typeface="Arial" panose="020B0604020202020204" pitchFamily="34" charset="0"/>
              </a:rPr>
              <a:t> requires very fast and radiation hard detectors, a novel data read-out and analysis concept including free streaming front-end electronics.</a:t>
            </a:r>
          </a:p>
        </p:txBody>
      </p:sp>
      <p:sp>
        <p:nvSpPr>
          <p:cNvPr id="41988" name="Fußzeilenplatzhalt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mtClean="0"/>
              <a:t>Prof. Dr. Max Mustermann | </a:t>
            </a:r>
            <a:br>
              <a:rPr lang="de-DE" altLang="de-DE" smtClean="0"/>
            </a:br>
            <a:r>
              <a:rPr lang="de-DE" altLang="de-DE" smtClean="0"/>
              <a:t>Name of Faculty</a:t>
            </a:r>
          </a:p>
        </p:txBody>
      </p:sp>
      <p:sp>
        <p:nvSpPr>
          <p:cNvPr id="41989" name="Foliennummernplatzhalt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429C22-F393-4BA6-A1D3-BA3EBBAB8B87}" type="slidenum">
              <a:rPr lang="de-DE" altLang="de-DE" smtClean="0"/>
              <a:pPr/>
              <a:t>36</a:t>
            </a:fld>
            <a:endParaRPr lang="de-DE" altLang="de-DE" smtClean="0"/>
          </a:p>
        </p:txBody>
      </p:sp>
    </p:spTree>
    <p:extLst>
      <p:ext uri="{BB962C8B-B14F-4D97-AF65-F5344CB8AC3E}">
        <p14:creationId xmlns:p14="http://schemas.microsoft.com/office/powerpoint/2010/main" val="3288542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a:ln/>
        </p:spPr>
      </p:sp>
      <p:sp>
        <p:nvSpPr>
          <p:cNvPr id="368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smtClean="0">
                <a:latin typeface="Arial" panose="020B0604020202020204" pitchFamily="34" charset="0"/>
              </a:rPr>
              <a:t>Message:</a:t>
            </a:r>
            <a:r>
              <a:rPr lang="en-GB" altLang="en-US" b="1" baseline="0" dirty="0" smtClean="0">
                <a:latin typeface="Arial" panose="020B0604020202020204" pitchFamily="34" charset="0"/>
              </a:rPr>
              <a:t> CBM is fixed target, high-rate experiment to create highest baryon densities in nucleus-nucleus collision, especially Au ions.</a:t>
            </a:r>
          </a:p>
          <a:p>
            <a:r>
              <a:rPr lang="en-GB" b="1" dirty="0" smtClean="0"/>
              <a:t>The CBM detector is designed to measure the collective </a:t>
            </a:r>
            <a:r>
              <a:rPr lang="en-GB" b="1" dirty="0" err="1" smtClean="0"/>
              <a:t>behavior</a:t>
            </a:r>
            <a:r>
              <a:rPr lang="en-GB" b="1" dirty="0" smtClean="0"/>
              <a:t> of hadrons, together with rare diagnostic probes such as multi-strange hyperons, charmed particles and vector mesons decaying into lepton pairs with unprecedented precision and statistics. Most of these particles will be studied for the first time in the FAIR energy range. </a:t>
            </a:r>
            <a:endParaRPr lang="en-GB" altLang="en-US" b="1" dirty="0" smtClean="0">
              <a:latin typeface="Arial" panose="020B0604020202020204" pitchFamily="34" charset="0"/>
            </a:endParaRPr>
          </a:p>
          <a:p>
            <a:r>
              <a:rPr lang="en-GB" sz="1200" kern="1200" dirty="0" smtClean="0">
                <a:solidFill>
                  <a:schemeClr val="tx1"/>
                </a:solidFill>
                <a:effectLst/>
                <a:latin typeface="Arial" charset="0"/>
                <a:ea typeface="+mn-ea"/>
                <a:cs typeface="+mn-cs"/>
              </a:rPr>
              <a:t>The multiplicity of charged particles is up to 700 per event within the detector </a:t>
            </a:r>
            <a:r>
              <a:rPr lang="en-GB" sz="1200" kern="1200" dirty="0" err="1" smtClean="0">
                <a:solidFill>
                  <a:schemeClr val="tx1"/>
                </a:solidFill>
                <a:effectLst/>
                <a:latin typeface="Arial" charset="0"/>
                <a:ea typeface="+mn-ea"/>
                <a:cs typeface="+mn-cs"/>
              </a:rPr>
              <a:t>accep</a:t>
            </a:r>
            <a:r>
              <a:rPr lang="en-GB" sz="1200" kern="1200" dirty="0" smtClean="0">
                <a:solidFill>
                  <a:schemeClr val="tx1"/>
                </a:solidFill>
                <a:effectLst/>
                <a:latin typeface="Arial" charset="0"/>
                <a:ea typeface="+mn-ea"/>
                <a:cs typeface="+mn-cs"/>
              </a:rPr>
              <a:t>-</a:t>
            </a:r>
          </a:p>
          <a:p>
            <a:r>
              <a:rPr lang="en-GB" sz="1200" kern="1200" dirty="0" err="1" smtClean="0">
                <a:solidFill>
                  <a:schemeClr val="tx1"/>
                </a:solidFill>
                <a:effectLst/>
                <a:latin typeface="Arial" charset="0"/>
                <a:ea typeface="+mn-ea"/>
                <a:cs typeface="+mn-cs"/>
              </a:rPr>
              <a:t>tance</a:t>
            </a:r>
            <a:endParaRPr lang="en-GB" sz="1200" kern="1200" dirty="0" smtClean="0">
              <a:solidFill>
                <a:schemeClr val="tx1"/>
              </a:solidFill>
              <a:effectLst/>
              <a:latin typeface="Arial" charset="0"/>
              <a:ea typeface="+mn-ea"/>
              <a:cs typeface="+mn-cs"/>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r>
              <a:rPr lang="en-GB" altLang="en-US" dirty="0" err="1" smtClean="0">
                <a:latin typeface="Arial" panose="020B0604020202020204" pitchFamily="34" charset="0"/>
              </a:rPr>
              <a:t>Center</a:t>
            </a:r>
            <a:r>
              <a:rPr lang="en-GB" altLang="en-US" dirty="0" smtClean="0">
                <a:latin typeface="Arial" panose="020B0604020202020204" pitchFamily="34" charset="0"/>
              </a:rPr>
              <a:t> of mass</a:t>
            </a:r>
            <a:r>
              <a:rPr lang="en-GB" altLang="en-US" baseline="0" dirty="0" smtClean="0">
                <a:latin typeface="Arial" panose="020B0604020202020204" pitchFamily="34" charset="0"/>
              </a:rPr>
              <a:t> energy 2-5 GeV</a:t>
            </a:r>
          </a:p>
          <a:p>
            <a:r>
              <a:rPr lang="en-GB" altLang="en-US" baseline="0" dirty="0" smtClean="0">
                <a:latin typeface="Arial" panose="020B0604020202020204" pitchFamily="34" charset="0"/>
              </a:rPr>
              <a:t>CERN </a:t>
            </a:r>
            <a:r>
              <a:rPr lang="en-GB" altLang="en-US" baseline="0" dirty="0" err="1" smtClean="0">
                <a:latin typeface="Arial" panose="020B0604020202020204" pitchFamily="34" charset="0"/>
              </a:rPr>
              <a:t>TeV</a:t>
            </a:r>
            <a:r>
              <a:rPr lang="en-GB" altLang="en-US" baseline="0" dirty="0" smtClean="0">
                <a:latin typeface="Arial" panose="020B0604020202020204" pitchFamily="34" charset="0"/>
              </a:rPr>
              <a:t> range </a:t>
            </a:r>
          </a:p>
          <a:p>
            <a:endParaRPr lang="en-GB" altLang="en-US" baseline="0" dirty="0" smtClean="0">
              <a:latin typeface="Arial" panose="020B0604020202020204" pitchFamily="34" charset="0"/>
            </a:endParaRPr>
          </a:p>
          <a:p>
            <a:r>
              <a:rPr lang="en-GB" altLang="en-US" baseline="0" dirty="0" err="1" smtClean="0">
                <a:latin typeface="Arial" panose="020B0604020202020204" pitchFamily="34" charset="0"/>
              </a:rPr>
              <a:t>Pb</a:t>
            </a:r>
            <a:endParaRPr lang="en-GB" altLang="en-US" baseline="0" dirty="0" smtClean="0">
              <a:latin typeface="Arial" panose="020B0604020202020204" pitchFamily="34" charset="0"/>
            </a:endParaRPr>
          </a:p>
          <a:p>
            <a:r>
              <a:rPr lang="en-GB" altLang="en-US" baseline="0" dirty="0" smtClean="0">
                <a:latin typeface="Arial" panose="020B0604020202020204" pitchFamily="34" charset="0"/>
              </a:rPr>
              <a:t>A=207	Z=82</a:t>
            </a:r>
          </a:p>
          <a:p>
            <a:r>
              <a:rPr lang="en-GB" altLang="en-US" baseline="0" dirty="0" smtClean="0">
                <a:latin typeface="Arial" panose="020B0604020202020204" pitchFamily="34" charset="0"/>
              </a:rPr>
              <a:t>Au</a:t>
            </a:r>
          </a:p>
          <a:p>
            <a:r>
              <a:rPr lang="en-GB" altLang="en-US" baseline="0" dirty="0" smtClean="0">
                <a:latin typeface="Arial" panose="020B0604020202020204" pitchFamily="34" charset="0"/>
              </a:rPr>
              <a:t>A=197	Z=79</a:t>
            </a:r>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r>
              <a:rPr lang="en-GB" altLang="en-US" dirty="0" smtClean="0">
                <a:latin typeface="Arial" panose="020B0604020202020204" pitchFamily="34" charset="0"/>
              </a:rPr>
              <a:t>Explore properties of dense matter</a:t>
            </a:r>
          </a:p>
          <a:p>
            <a:r>
              <a:rPr lang="en-GB" altLang="en-US" dirty="0" smtClean="0">
                <a:latin typeface="Arial" panose="020B0604020202020204" pitchFamily="34" charset="0"/>
              </a:rPr>
              <a:t>Search</a:t>
            </a:r>
            <a:r>
              <a:rPr lang="en-GB" altLang="en-US" baseline="0" dirty="0" smtClean="0">
                <a:latin typeface="Arial" panose="020B0604020202020204" pitchFamily="34" charset="0"/>
              </a:rPr>
              <a:t> in-medium modifications of hadrons</a:t>
            </a:r>
          </a:p>
          <a:p>
            <a:r>
              <a:rPr lang="en-GB" altLang="en-US" baseline="0" dirty="0" smtClean="0">
                <a:latin typeface="Arial" panose="020B0604020202020204" pitchFamily="34" charset="0"/>
              </a:rPr>
              <a:t>Search for transitions from dense hadronic matter to quark-gluon matter</a:t>
            </a:r>
          </a:p>
          <a:p>
            <a:r>
              <a:rPr lang="en-GB" altLang="en-US" baseline="0" dirty="0" smtClean="0">
                <a:latin typeface="Arial" panose="020B0604020202020204" pitchFamily="34" charset="0"/>
              </a:rPr>
              <a:t>Search critical end-point in phase diagram of strongly interacting matter</a:t>
            </a:r>
          </a:p>
          <a:p>
            <a:endParaRPr lang="en-GB" altLang="en-US" baseline="0" dirty="0" smtClean="0">
              <a:latin typeface="Arial" panose="020B0604020202020204" pitchFamily="34" charset="0"/>
            </a:endParaRPr>
          </a:p>
          <a:p>
            <a:r>
              <a:rPr lang="en-GB" altLang="en-US" baseline="0" dirty="0" smtClean="0">
                <a:latin typeface="Arial" panose="020B0604020202020204" pitchFamily="34" charset="0"/>
              </a:rPr>
              <a:t>Challenges:</a:t>
            </a:r>
          </a:p>
          <a:p>
            <a:endParaRPr lang="en-GB" altLang="en-US" baseline="0" dirty="0" smtClean="0">
              <a:latin typeface="Arial" panose="020B0604020202020204" pitchFamily="34" charset="0"/>
            </a:endParaRPr>
          </a:p>
          <a:p>
            <a:r>
              <a:rPr lang="en-GB" altLang="en-US" baseline="0" dirty="0" smtClean="0">
                <a:latin typeface="Arial" panose="020B0604020202020204" pitchFamily="34" charset="0"/>
              </a:rPr>
              <a:t>Measure rare and penetrating probe</a:t>
            </a:r>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r>
              <a:rPr lang="en-GB" dirty="0" smtClean="0"/>
              <a:t>The CBM detector is designed to measure the collective </a:t>
            </a:r>
            <a:r>
              <a:rPr lang="en-GB" dirty="0" err="1" smtClean="0"/>
              <a:t>behavior</a:t>
            </a:r>
            <a:r>
              <a:rPr lang="en-GB" dirty="0" smtClean="0"/>
              <a:t> of hadrons, together with rare diagnostic probes such as multi-strange hyperons, charmed particles and vector mesons decaying into lepton pairs with </a:t>
            </a:r>
            <a:r>
              <a:rPr lang="en-GB" b="1" dirty="0" smtClean="0"/>
              <a:t>unprecedented precision and statistics</a:t>
            </a:r>
            <a:r>
              <a:rPr lang="en-GB" dirty="0" smtClean="0"/>
              <a:t>. Most of these particles will be studied for the </a:t>
            </a:r>
            <a:r>
              <a:rPr lang="en-GB" b="1" dirty="0" smtClean="0"/>
              <a:t>first time in the FAIR energy range</a:t>
            </a:r>
            <a:r>
              <a:rPr lang="en-GB" dirty="0" smtClean="0"/>
              <a:t>. In order to achieve the required precision, the measurements will be performed at reaction </a:t>
            </a:r>
            <a:r>
              <a:rPr lang="en-GB" b="1" dirty="0" smtClean="0"/>
              <a:t>rates up to 10 </a:t>
            </a:r>
            <a:r>
              <a:rPr lang="en-GB" b="1" dirty="0" err="1" smtClean="0"/>
              <a:t>MHz</a:t>
            </a:r>
            <a:r>
              <a:rPr lang="en-GB" dirty="0" err="1" smtClean="0"/>
              <a:t>.</a:t>
            </a:r>
            <a:r>
              <a:rPr lang="en-GB" dirty="0" smtClean="0"/>
              <a:t> This requires </a:t>
            </a:r>
            <a:r>
              <a:rPr lang="en-GB" b="1" dirty="0" smtClean="0"/>
              <a:t>very fast and radiation hard detectors</a:t>
            </a:r>
            <a:r>
              <a:rPr lang="en-GB" dirty="0" smtClean="0"/>
              <a:t>, a novel data read-out and analysis concept including </a:t>
            </a:r>
            <a:r>
              <a:rPr lang="en-GB" b="1" dirty="0" smtClean="0"/>
              <a:t>free streaming front-end electronics</a:t>
            </a:r>
            <a:r>
              <a:rPr lang="en-GB" dirty="0" smtClean="0"/>
              <a:t>, and a high performance computing cluster for online event selection. </a:t>
            </a:r>
          </a:p>
          <a:p>
            <a:endParaRPr lang="en-GB" altLang="en-US" dirty="0" smtClean="0">
              <a:latin typeface="Arial" panose="020B0604020202020204" pitchFamily="34" charset="0"/>
            </a:endParaRPr>
          </a:p>
          <a:p>
            <a:r>
              <a:rPr lang="en-GB" altLang="en-US" dirty="0" smtClean="0">
                <a:latin typeface="Arial" panose="020B0604020202020204" pitchFamily="34" charset="0"/>
              </a:rPr>
              <a:t>HADES:</a:t>
            </a:r>
          </a:p>
          <a:p>
            <a:r>
              <a:rPr lang="en-GB" dirty="0" smtClean="0"/>
              <a:t>The main experimental goal is to investigate properties of dense nuclear matter created in the course of heavy ion collisions and ultimately learn about in-medium hadron properties (like masses, decay widths). The matter created in such collisions differs from the one studied at SPS, RHIC or LHC because it consists mainly of baryons (nucleons and its excited states- baryon resonances) and little mesons and can be compressed up to 3 times nuclear matter density for about 10-12 </a:t>
            </a:r>
            <a:r>
              <a:rPr lang="en-GB" dirty="0" err="1" smtClean="0"/>
              <a:t>fm</a:t>
            </a:r>
            <a:r>
              <a:rPr lang="en-GB" dirty="0" smtClean="0"/>
              <a:t>/c.</a:t>
            </a: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r>
              <a:rPr lang="en-GB" altLang="en-US" dirty="0" smtClean="0">
                <a:latin typeface="Arial" panose="020B0604020202020204" pitchFamily="34" charset="0"/>
              </a:rPr>
              <a:t>The research program devoted to the exploration of compressed baryonic matter will start with primary beams from the SIS100 synchrotron (protons up to 29 GeV, Au up to 11 </a:t>
            </a:r>
            <a:r>
              <a:rPr lang="en-GB" altLang="en-US" dirty="0" err="1" smtClean="0">
                <a:latin typeface="Arial" panose="020B0604020202020204" pitchFamily="34" charset="0"/>
              </a:rPr>
              <a:t>AGeV</a:t>
            </a:r>
            <a:r>
              <a:rPr lang="en-GB" altLang="en-US" dirty="0" smtClean="0">
                <a:latin typeface="Arial" panose="020B0604020202020204" pitchFamily="34" charset="0"/>
              </a:rPr>
              <a:t>, nuclei</a:t>
            </a:r>
          </a:p>
          <a:p>
            <a:r>
              <a:rPr lang="en-GB" altLang="en-US" dirty="0" smtClean="0">
                <a:latin typeface="Arial" panose="020B0604020202020204" pitchFamily="34" charset="0"/>
              </a:rPr>
              <a:t>with Z/A = 0.5 up to 14 </a:t>
            </a:r>
            <a:r>
              <a:rPr lang="en-GB" altLang="en-US" dirty="0" err="1" smtClean="0">
                <a:latin typeface="Arial" panose="020B0604020202020204" pitchFamily="34" charset="0"/>
              </a:rPr>
              <a:t>AGeV</a:t>
            </a:r>
            <a:r>
              <a:rPr lang="en-GB" altLang="en-US" dirty="0" smtClean="0">
                <a:latin typeface="Arial" panose="020B0604020202020204" pitchFamily="34" charset="0"/>
              </a:rPr>
              <a:t>), and will be continued with beams from the SIS300 synchrotron (protons up to 90 GeV, Au up to 35 </a:t>
            </a:r>
            <a:r>
              <a:rPr lang="en-GB" altLang="en-US" dirty="0" err="1" smtClean="0">
                <a:latin typeface="Arial" panose="020B0604020202020204" pitchFamily="34" charset="0"/>
              </a:rPr>
              <a:t>AGeV</a:t>
            </a:r>
            <a:r>
              <a:rPr lang="en-GB" altLang="en-US" dirty="0" smtClean="0">
                <a:latin typeface="Arial" panose="020B0604020202020204" pitchFamily="34" charset="0"/>
              </a:rPr>
              <a:t>, nuclei with Z/A = 0.5 up to 45 </a:t>
            </a:r>
            <a:r>
              <a:rPr lang="en-GB" altLang="en-US" dirty="0" err="1" smtClean="0">
                <a:latin typeface="Arial" panose="020B0604020202020204" pitchFamily="34" charset="0"/>
              </a:rPr>
              <a:t>AGeV</a:t>
            </a:r>
            <a:r>
              <a:rPr lang="en-GB" altLang="en-US" dirty="0" smtClean="0">
                <a:latin typeface="Arial" panose="020B0604020202020204" pitchFamily="34" charset="0"/>
              </a:rPr>
              <a:t>). </a:t>
            </a: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p:txBody>
      </p:sp>
      <p:sp>
        <p:nvSpPr>
          <p:cNvPr id="36868" name="Fußzeilenplatzhalt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mtClean="0"/>
              <a:t>Prof. Dr. Max Mustermann | </a:t>
            </a:r>
            <a:br>
              <a:rPr lang="de-DE" altLang="de-DE" smtClean="0"/>
            </a:br>
            <a:r>
              <a:rPr lang="de-DE" altLang="de-DE" smtClean="0"/>
              <a:t>Name of Faculty</a:t>
            </a:r>
          </a:p>
        </p:txBody>
      </p:sp>
      <p:sp>
        <p:nvSpPr>
          <p:cNvPr id="36869" name="Foliennummernplatzhalt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19C02E-D36E-4487-9694-0E14F6A9B23D}" type="slidenum">
              <a:rPr lang="de-DE" altLang="de-DE" smtClean="0"/>
              <a:pPr/>
              <a:t>4</a:t>
            </a:fld>
            <a:endParaRPr lang="de-DE" altLang="de-DE" smtClean="0"/>
          </a:p>
        </p:txBody>
      </p:sp>
    </p:spTree>
    <p:extLst>
      <p:ext uri="{BB962C8B-B14F-4D97-AF65-F5344CB8AC3E}">
        <p14:creationId xmlns:p14="http://schemas.microsoft.com/office/powerpoint/2010/main" val="391291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TextEdit="1"/>
          </p:cNvSpPr>
          <p:nvPr>
            <p:ph type="sldImg"/>
          </p:nvPr>
        </p:nvSpPr>
        <p:spPr>
          <a:ln/>
        </p:spPr>
      </p:sp>
      <p:sp>
        <p:nvSpPr>
          <p:cNvPr id="389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en-US" b="1" dirty="0" smtClean="0">
                <a:latin typeface="Arial" panose="020B0604020202020204" pitchFamily="34" charset="0"/>
              </a:rPr>
              <a:t>Message: </a:t>
            </a:r>
            <a:r>
              <a:rPr lang="de-DE" altLang="en-US" b="1" dirty="0" err="1" smtClean="0">
                <a:latin typeface="Arial" panose="020B0604020202020204" pitchFamily="34" charset="0"/>
              </a:rPr>
              <a:t>big</a:t>
            </a:r>
            <a:r>
              <a:rPr lang="de-DE" altLang="en-US" b="1" dirty="0" smtClean="0">
                <a:latin typeface="Arial" panose="020B0604020202020204" pitchFamily="34" charset="0"/>
              </a:rPr>
              <a:t> </a:t>
            </a:r>
            <a:r>
              <a:rPr lang="de-DE" altLang="en-US" b="1" dirty="0" err="1" smtClean="0">
                <a:latin typeface="Arial" panose="020B0604020202020204" pitchFamily="34" charset="0"/>
              </a:rPr>
              <a:t>detector</a:t>
            </a:r>
            <a:r>
              <a:rPr lang="de-DE" altLang="en-US" b="1" dirty="0" smtClean="0">
                <a:latin typeface="Arial" panose="020B0604020202020204" pitchFamily="34" charset="0"/>
              </a:rPr>
              <a:t> </a:t>
            </a:r>
            <a:r>
              <a:rPr lang="de-DE" altLang="en-US" b="1" dirty="0" err="1" smtClean="0">
                <a:latin typeface="Arial" panose="020B0604020202020204" pitchFamily="34" charset="0"/>
              </a:rPr>
              <a:t>system</a:t>
            </a:r>
            <a:r>
              <a:rPr lang="de-DE" altLang="en-US" b="1" dirty="0" smtClean="0">
                <a:latin typeface="Arial" panose="020B0604020202020204" pitchFamily="34" charset="0"/>
              </a:rPr>
              <a:t> </a:t>
            </a:r>
            <a:r>
              <a:rPr lang="de-DE" altLang="en-US" b="1" dirty="0" err="1" smtClean="0">
                <a:latin typeface="Arial" panose="020B0604020202020204" pitchFamily="34" charset="0"/>
              </a:rPr>
              <a:t>with</a:t>
            </a:r>
            <a:r>
              <a:rPr lang="de-DE" altLang="en-US" b="1" dirty="0" smtClean="0">
                <a:latin typeface="Arial" panose="020B0604020202020204" pitchFamily="34" charset="0"/>
              </a:rPr>
              <a:t> </a:t>
            </a:r>
            <a:r>
              <a:rPr lang="de-DE" altLang="en-US" b="1" dirty="0" err="1" smtClean="0">
                <a:latin typeface="Arial" panose="020B0604020202020204" pitchFamily="34" charset="0"/>
              </a:rPr>
              <a:t>similar</a:t>
            </a:r>
            <a:r>
              <a:rPr lang="de-DE" altLang="en-US" b="1" dirty="0" smtClean="0">
                <a:latin typeface="Arial" panose="020B0604020202020204" pitchFamily="34" charset="0"/>
              </a:rPr>
              <a:t> </a:t>
            </a:r>
            <a:r>
              <a:rPr lang="de-DE" altLang="en-US" b="1" dirty="0" err="1" smtClean="0">
                <a:latin typeface="Arial" panose="020B0604020202020204" pitchFamily="34" charset="0"/>
              </a:rPr>
              <a:t>components</a:t>
            </a:r>
            <a:r>
              <a:rPr lang="de-DE" altLang="en-US" b="1" baseline="0" dirty="0" smtClean="0">
                <a:latin typeface="Arial" panose="020B0604020202020204" pitchFamily="34" charset="0"/>
              </a:rPr>
              <a:t> </a:t>
            </a:r>
            <a:r>
              <a:rPr lang="de-DE" altLang="en-US" b="1" dirty="0" err="1" smtClean="0">
                <a:latin typeface="Arial" panose="020B0604020202020204" pitchFamily="34" charset="0"/>
              </a:rPr>
              <a:t>to</a:t>
            </a:r>
            <a:r>
              <a:rPr lang="de-DE" altLang="en-US" b="1" dirty="0" smtClean="0">
                <a:latin typeface="Arial" panose="020B0604020202020204" pitchFamily="34" charset="0"/>
              </a:rPr>
              <a:t> </a:t>
            </a:r>
            <a:r>
              <a:rPr lang="de-DE" altLang="en-US" b="1" dirty="0" err="1" smtClean="0">
                <a:latin typeface="Arial" panose="020B0604020202020204" pitchFamily="34" charset="0"/>
              </a:rPr>
              <a:t>other</a:t>
            </a:r>
            <a:r>
              <a:rPr lang="de-DE" altLang="en-US" b="1" dirty="0" smtClean="0">
                <a:latin typeface="Arial" panose="020B0604020202020204" pitchFamily="34" charset="0"/>
              </a:rPr>
              <a:t> </a:t>
            </a:r>
            <a:r>
              <a:rPr lang="de-DE" altLang="en-US" b="1" dirty="0" err="1" smtClean="0">
                <a:latin typeface="Arial" panose="020B0604020202020204" pitchFamily="34" charset="0"/>
              </a:rPr>
              <a:t>detectors</a:t>
            </a:r>
            <a:r>
              <a:rPr lang="de-DE" altLang="en-US" b="1" dirty="0" smtClean="0">
                <a:latin typeface="Arial" panose="020B0604020202020204" pitchFamily="34" charset="0"/>
              </a:rPr>
              <a:t> @CERN e.g.</a:t>
            </a:r>
          </a:p>
          <a:p>
            <a:endParaRPr lang="de-DE" altLang="en-US" dirty="0" smtClean="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en-US" dirty="0" err="1" smtClean="0">
                <a:latin typeface="Arial" panose="020B0604020202020204" pitchFamily="34" charset="0"/>
              </a:rPr>
              <a:t>How</a:t>
            </a:r>
            <a:r>
              <a:rPr lang="de-DE" altLang="en-US" baseline="0" dirty="0" smtClean="0">
                <a:latin typeface="Arial" panose="020B0604020202020204" pitchFamily="34" charset="0"/>
              </a:rPr>
              <a:t> do </a:t>
            </a:r>
            <a:r>
              <a:rPr lang="de-DE" altLang="en-US" baseline="0" dirty="0" err="1" smtClean="0">
                <a:latin typeface="Arial" panose="020B0604020202020204" pitchFamily="34" charset="0"/>
              </a:rPr>
              <a:t>we</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actually</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measure</a:t>
            </a:r>
            <a:r>
              <a:rPr lang="de-DE" altLang="en-US" baseline="0" dirty="0" smtClean="0">
                <a:latin typeface="Arial" panose="020B0604020202020204" pitchFamily="34" charset="0"/>
              </a:rPr>
              <a:t> rare observables?</a:t>
            </a:r>
            <a:endParaRPr lang="de-DE" altLang="en-US" dirty="0" smtClean="0">
              <a:latin typeface="Arial" panose="020B0604020202020204" pitchFamily="34" charset="0"/>
            </a:endParaRPr>
          </a:p>
          <a:p>
            <a:endParaRPr lang="de-DE" altLang="en-US" dirty="0" smtClean="0">
              <a:latin typeface="Arial" panose="020B0604020202020204" pitchFamily="34" charset="0"/>
            </a:endParaRPr>
          </a:p>
          <a:p>
            <a:r>
              <a:rPr lang="de-DE" altLang="en-US" dirty="0" err="1" smtClean="0">
                <a:latin typeface="Arial" panose="020B0604020202020204" pitchFamily="34" charset="0"/>
              </a:rPr>
              <a:t>Technique</a:t>
            </a:r>
            <a:r>
              <a:rPr lang="de-DE" altLang="en-US" dirty="0" smtClean="0">
                <a:latin typeface="Arial" panose="020B0604020202020204" pitchFamily="34" charset="0"/>
              </a:rPr>
              <a:t> </a:t>
            </a:r>
            <a:r>
              <a:rPr lang="de-DE" altLang="en-US" dirty="0" err="1" smtClean="0">
                <a:latin typeface="Arial" panose="020B0604020202020204" pitchFamily="34" charset="0"/>
              </a:rPr>
              <a:t>to</a:t>
            </a:r>
            <a:r>
              <a:rPr lang="de-DE" altLang="en-US" dirty="0" smtClean="0">
                <a:latin typeface="Arial" panose="020B0604020202020204" pitchFamily="34" charset="0"/>
              </a:rPr>
              <a:t> </a:t>
            </a:r>
            <a:r>
              <a:rPr lang="de-DE" altLang="en-US" dirty="0" err="1" smtClean="0">
                <a:latin typeface="Arial" panose="020B0604020202020204" pitchFamily="34" charset="0"/>
              </a:rPr>
              <a:t>measure</a:t>
            </a:r>
            <a:r>
              <a:rPr lang="de-DE" altLang="en-US" baseline="0" dirty="0" smtClean="0">
                <a:latin typeface="Arial" panose="020B0604020202020204" pitchFamily="34" charset="0"/>
              </a:rPr>
              <a:t> rare observables:</a:t>
            </a:r>
          </a:p>
          <a:p>
            <a:endParaRPr lang="de-DE" altLang="en-US" baseline="0" dirty="0" smtClean="0">
              <a:latin typeface="Arial" panose="020B0604020202020204" pitchFamily="34" charset="0"/>
            </a:endParaRPr>
          </a:p>
          <a:p>
            <a:r>
              <a:rPr lang="de-DE" altLang="en-US" baseline="0" dirty="0" smtClean="0">
                <a:latin typeface="Arial" panose="020B0604020202020204" pitchFamily="34" charset="0"/>
              </a:rPr>
              <a:t>Tracking </a:t>
            </a:r>
            <a:r>
              <a:rPr lang="de-DE" altLang="en-US" baseline="0" dirty="0" err="1" smtClean="0">
                <a:latin typeface="Arial" panose="020B0604020202020204" pitchFamily="34" charset="0"/>
              </a:rPr>
              <a:t>and</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vertex</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reconstruction</a:t>
            </a:r>
            <a:r>
              <a:rPr lang="de-DE" altLang="en-US" baseline="0" dirty="0" smtClean="0">
                <a:latin typeface="Arial" panose="020B0604020202020204" pitchFamily="34" charset="0"/>
              </a:rPr>
              <a:t> in STS (</a:t>
            </a:r>
            <a:r>
              <a:rPr lang="de-DE" altLang="en-US" baseline="0" dirty="0" err="1" smtClean="0">
                <a:latin typeface="Arial" panose="020B0604020202020204" pitchFamily="34" charset="0"/>
              </a:rPr>
              <a:t>pixel</a:t>
            </a:r>
            <a:r>
              <a:rPr lang="de-DE" altLang="en-US" baseline="0" dirty="0" smtClean="0">
                <a:latin typeface="Arial" panose="020B0604020202020204" pitchFamily="34" charset="0"/>
              </a:rPr>
              <a:t> + </a:t>
            </a:r>
            <a:r>
              <a:rPr lang="de-DE" altLang="en-US" baseline="0" dirty="0" err="1" smtClean="0">
                <a:latin typeface="Arial" panose="020B0604020202020204" pitchFamily="34" charset="0"/>
              </a:rPr>
              <a:t>strip</a:t>
            </a:r>
            <a:r>
              <a:rPr lang="de-DE" altLang="en-US" baseline="0" dirty="0" smtClean="0">
                <a:latin typeface="Arial" panose="020B0604020202020204" pitchFamily="34" charset="0"/>
              </a:rPr>
              <a:t>) in high </a:t>
            </a:r>
            <a:r>
              <a:rPr lang="de-DE" altLang="en-US" baseline="0" dirty="0" err="1" smtClean="0">
                <a:latin typeface="Arial" panose="020B0604020202020204" pitchFamily="34" charset="0"/>
              </a:rPr>
              <a:t>magnetic</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field</a:t>
            </a:r>
            <a:r>
              <a:rPr lang="de-DE" altLang="en-US" baseline="0" dirty="0" smtClean="0">
                <a:latin typeface="Arial" panose="020B0604020202020204" pitchFamily="34" charset="0"/>
              </a:rPr>
              <a:t> (1T </a:t>
            </a:r>
            <a:r>
              <a:rPr lang="de-DE" altLang="en-US" baseline="0" dirty="0" err="1" smtClean="0">
                <a:latin typeface="Arial" panose="020B0604020202020204" pitchFamily="34" charset="0"/>
              </a:rPr>
              <a:t>dipole</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magnet</a:t>
            </a:r>
            <a:r>
              <a:rPr lang="de-DE" altLang="en-US" baseline="0" dirty="0" smtClean="0">
                <a:latin typeface="Arial" panose="020B0604020202020204" pitchFamily="34" charset="0"/>
              </a:rPr>
              <a:t>)</a:t>
            </a:r>
            <a:endParaRPr lang="de-DE" altLang="en-US" dirty="0" smtClean="0">
              <a:latin typeface="Arial" panose="020B0604020202020204" pitchFamily="34" charset="0"/>
            </a:endParaRPr>
          </a:p>
          <a:p>
            <a:r>
              <a:rPr lang="de-DE" altLang="en-US" dirty="0" err="1" smtClean="0">
                <a:latin typeface="Arial" panose="020B0604020202020204" pitchFamily="34" charset="0"/>
              </a:rPr>
              <a:t>Electron</a:t>
            </a:r>
            <a:r>
              <a:rPr lang="de-DE" altLang="en-US" dirty="0" smtClean="0">
                <a:latin typeface="Arial" panose="020B0604020202020204" pitchFamily="34" charset="0"/>
              </a:rPr>
              <a:t> </a:t>
            </a:r>
            <a:r>
              <a:rPr lang="de-DE" altLang="en-US" dirty="0" err="1" smtClean="0">
                <a:latin typeface="Arial" panose="020B0604020202020204" pitchFamily="34" charset="0"/>
              </a:rPr>
              <a:t>identification</a:t>
            </a:r>
            <a:r>
              <a:rPr lang="de-DE" altLang="en-US" dirty="0" smtClean="0">
                <a:latin typeface="Arial" panose="020B0604020202020204" pitchFamily="34" charset="0"/>
              </a:rPr>
              <a:t> in RICH </a:t>
            </a:r>
            <a:r>
              <a:rPr lang="de-DE" altLang="en-US" dirty="0" err="1" smtClean="0">
                <a:latin typeface="Arial" panose="020B0604020202020204" pitchFamily="34" charset="0"/>
              </a:rPr>
              <a:t>and</a:t>
            </a:r>
            <a:r>
              <a:rPr lang="de-DE" altLang="en-US" dirty="0" smtClean="0">
                <a:latin typeface="Arial" panose="020B0604020202020204" pitchFamily="34" charset="0"/>
              </a:rPr>
              <a:t> TRD, </a:t>
            </a:r>
            <a:r>
              <a:rPr lang="de-DE" altLang="en-US" dirty="0" err="1" smtClean="0">
                <a:latin typeface="Arial" panose="020B0604020202020204" pitchFamily="34" charset="0"/>
              </a:rPr>
              <a:t>or</a:t>
            </a:r>
            <a:r>
              <a:rPr lang="de-DE" altLang="en-US" dirty="0" smtClean="0">
                <a:latin typeface="Arial" panose="020B0604020202020204" pitchFamily="34" charset="0"/>
              </a:rPr>
              <a:t>, </a:t>
            </a:r>
            <a:r>
              <a:rPr lang="de-DE" altLang="en-US" dirty="0" err="1" smtClean="0">
                <a:latin typeface="Arial" panose="020B0604020202020204" pitchFamily="34" charset="0"/>
              </a:rPr>
              <a:t>alternatively</a:t>
            </a:r>
            <a:r>
              <a:rPr lang="de-DE" altLang="en-US" dirty="0" smtClean="0">
                <a:latin typeface="Arial" panose="020B0604020202020204" pitchFamily="34" charset="0"/>
              </a:rPr>
              <a:t> </a:t>
            </a:r>
            <a:r>
              <a:rPr lang="de-DE" altLang="en-US" dirty="0" err="1" smtClean="0">
                <a:latin typeface="Arial" panose="020B0604020202020204" pitchFamily="34" charset="0"/>
              </a:rPr>
              <a:t>muon</a:t>
            </a:r>
            <a:r>
              <a:rPr lang="de-DE" altLang="en-US" dirty="0" smtClean="0">
                <a:latin typeface="Arial" panose="020B0604020202020204" pitchFamily="34" charset="0"/>
              </a:rPr>
              <a:t> </a:t>
            </a:r>
            <a:r>
              <a:rPr lang="de-DE" altLang="en-US" dirty="0" err="1" smtClean="0">
                <a:latin typeface="Arial" panose="020B0604020202020204" pitchFamily="34" charset="0"/>
              </a:rPr>
              <a:t>identification</a:t>
            </a:r>
            <a:r>
              <a:rPr lang="de-DE" altLang="en-US" dirty="0" smtClean="0">
                <a:latin typeface="Arial" panose="020B0604020202020204" pitchFamily="34" charset="0"/>
              </a:rPr>
              <a:t> in </a:t>
            </a:r>
            <a:r>
              <a:rPr lang="de-DE" altLang="en-US" dirty="0" err="1" smtClean="0">
                <a:latin typeface="Arial" panose="020B0604020202020204" pitchFamily="34" charset="0"/>
              </a:rPr>
              <a:t>muon</a:t>
            </a:r>
            <a:r>
              <a:rPr lang="de-DE" altLang="en-US" dirty="0" smtClean="0">
                <a:latin typeface="Arial" panose="020B0604020202020204" pitchFamily="34" charset="0"/>
              </a:rPr>
              <a:t> </a:t>
            </a:r>
            <a:r>
              <a:rPr lang="de-DE" altLang="en-US" dirty="0" err="1" smtClean="0">
                <a:latin typeface="Arial" panose="020B0604020202020204" pitchFamily="34" charset="0"/>
              </a:rPr>
              <a:t>detector</a:t>
            </a:r>
            <a:r>
              <a:rPr lang="de-DE" altLang="en-US" dirty="0" smtClean="0">
                <a:latin typeface="Arial" panose="020B0604020202020204" pitchFamily="34" charset="0"/>
              </a:rPr>
              <a:t> </a:t>
            </a:r>
          </a:p>
          <a:p>
            <a:r>
              <a:rPr lang="de-DE" altLang="en-US" dirty="0" smtClean="0">
                <a:latin typeface="Arial" panose="020B0604020202020204" pitchFamily="34" charset="0"/>
              </a:rPr>
              <a:t>TOF</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measurements</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with</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diamond</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strip</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and</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Resistive</a:t>
            </a:r>
            <a:r>
              <a:rPr lang="de-DE" altLang="en-US" baseline="0" dirty="0" smtClean="0">
                <a:latin typeface="Arial" panose="020B0604020202020204" pitchFamily="34" charset="0"/>
              </a:rPr>
              <a:t> Plate </a:t>
            </a:r>
            <a:r>
              <a:rPr lang="de-DE" altLang="en-US" baseline="0" dirty="0" err="1" smtClean="0">
                <a:latin typeface="Arial" panose="020B0604020202020204" pitchFamily="34" charset="0"/>
              </a:rPr>
              <a:t>chamber</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arrays</a:t>
            </a:r>
            <a:endParaRPr lang="de-DE" altLang="en-US" baseline="0" dirty="0" smtClean="0">
              <a:latin typeface="Arial" panose="020B0604020202020204" pitchFamily="34" charset="0"/>
            </a:endParaRPr>
          </a:p>
          <a:p>
            <a:r>
              <a:rPr lang="de-DE" altLang="en-US" baseline="0" dirty="0" err="1" smtClean="0">
                <a:latin typeface="Arial" panose="020B0604020202020204" pitchFamily="34" charset="0"/>
              </a:rPr>
              <a:t>Shashlik</a:t>
            </a:r>
            <a:r>
              <a:rPr lang="de-DE" altLang="en-US" baseline="0" dirty="0" smtClean="0">
                <a:latin typeface="Arial" panose="020B0604020202020204" pitchFamily="34" charset="0"/>
              </a:rPr>
              <a:t> type ECAL </a:t>
            </a:r>
            <a:r>
              <a:rPr lang="de-DE" altLang="en-US" baseline="0" dirty="0" err="1" smtClean="0">
                <a:latin typeface="Arial" panose="020B0604020202020204" pitchFamily="34" charset="0"/>
              </a:rPr>
              <a:t>as</a:t>
            </a:r>
            <a:r>
              <a:rPr lang="de-DE" altLang="en-US" baseline="0" dirty="0" smtClean="0">
                <a:latin typeface="Arial" panose="020B0604020202020204" pitchFamily="34" charset="0"/>
              </a:rPr>
              <a:t> in </a:t>
            </a:r>
            <a:r>
              <a:rPr lang="de-DE" altLang="en-US" baseline="0" dirty="0" err="1" smtClean="0">
                <a:latin typeface="Arial" panose="020B0604020202020204" pitchFamily="34" charset="0"/>
              </a:rPr>
              <a:t>LHCb</a:t>
            </a:r>
            <a:r>
              <a:rPr lang="de-DE" altLang="en-US" baseline="0" dirty="0" smtClean="0">
                <a:latin typeface="Arial" panose="020B0604020202020204" pitchFamily="34" charset="0"/>
              </a:rPr>
              <a:t>, HERA-B, PHENIX </a:t>
            </a:r>
            <a:r>
              <a:rPr lang="de-DE" altLang="en-US" baseline="0" dirty="0" err="1" smtClean="0">
                <a:latin typeface="Arial" panose="020B0604020202020204" pitchFamily="34" charset="0"/>
              </a:rPr>
              <a:t>to</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measure</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direct</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photons</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and</a:t>
            </a:r>
            <a:r>
              <a:rPr lang="de-DE" altLang="en-US" baseline="0" dirty="0" smtClean="0">
                <a:latin typeface="Arial" panose="020B0604020202020204" pitchFamily="34" charset="0"/>
              </a:rPr>
              <a:t> neutral </a:t>
            </a:r>
            <a:r>
              <a:rPr lang="de-DE" altLang="en-US" baseline="0" dirty="0" err="1" smtClean="0">
                <a:latin typeface="Arial" panose="020B0604020202020204" pitchFamily="34" charset="0"/>
              </a:rPr>
              <a:t>mesons</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decaying</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into</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photons</a:t>
            </a:r>
            <a:endParaRPr lang="de-DE" altLang="en-US" dirty="0" smtClean="0">
              <a:latin typeface="Arial" panose="020B0604020202020204" pitchFamily="34" charset="0"/>
            </a:endParaRPr>
          </a:p>
          <a:p>
            <a:endParaRPr lang="de-DE" altLang="en-US" dirty="0" smtClean="0">
              <a:latin typeface="Arial" panose="020B0604020202020204" pitchFamily="34" charset="0"/>
            </a:endParaRPr>
          </a:p>
          <a:p>
            <a:endParaRPr lang="de-DE" altLang="en-US" dirty="0" smtClean="0">
              <a:latin typeface="Arial" panose="020B0604020202020204" pitchFamily="34" charset="0"/>
            </a:endParaRPr>
          </a:p>
          <a:p>
            <a:endParaRPr lang="de-DE" altLang="en-US" dirty="0" smtClean="0">
              <a:latin typeface="Arial" panose="020B0604020202020204" pitchFamily="34" charset="0"/>
            </a:endParaRPr>
          </a:p>
          <a:p>
            <a:r>
              <a:rPr lang="de-DE" altLang="en-US" dirty="0" smtClean="0">
                <a:latin typeface="Arial" panose="020B0604020202020204" pitchFamily="34" charset="0"/>
              </a:rPr>
              <a:t>MVD: </a:t>
            </a:r>
            <a:r>
              <a:rPr lang="en-GB" altLang="en-US" dirty="0" smtClean="0">
                <a:latin typeface="Arial" panose="020B0604020202020204" pitchFamily="34" charset="0"/>
              </a:rPr>
              <a:t>The MVD consists of 3 </a:t>
            </a:r>
            <a:r>
              <a:rPr lang="de-DE" altLang="en-US" dirty="0" err="1" smtClean="0">
                <a:latin typeface="Arial" panose="020B0604020202020204" pitchFamily="34" charset="0"/>
              </a:rPr>
              <a:t>Monolithic</a:t>
            </a:r>
            <a:r>
              <a:rPr lang="de-DE" altLang="en-US" dirty="0" smtClean="0">
                <a:latin typeface="Arial" panose="020B0604020202020204" pitchFamily="34" charset="0"/>
              </a:rPr>
              <a:t> </a:t>
            </a:r>
            <a:r>
              <a:rPr lang="de-DE" altLang="en-US" dirty="0" err="1" smtClean="0">
                <a:latin typeface="Arial" panose="020B0604020202020204" pitchFamily="34" charset="0"/>
              </a:rPr>
              <a:t>Active</a:t>
            </a:r>
            <a:r>
              <a:rPr lang="de-DE" altLang="en-US" dirty="0" smtClean="0">
                <a:latin typeface="Arial" panose="020B0604020202020204" pitchFamily="34" charset="0"/>
              </a:rPr>
              <a:t> Pixel Sensors (</a:t>
            </a:r>
            <a:r>
              <a:rPr lang="en-GB" altLang="en-US" dirty="0" smtClean="0">
                <a:latin typeface="Arial" panose="020B0604020202020204" pitchFamily="34" charset="0"/>
              </a:rPr>
              <a:t>MAPS) layers located at 5, 10, and 15 cm downstream of the target in the vacuum.</a:t>
            </a:r>
          </a:p>
          <a:p>
            <a:r>
              <a:rPr lang="en-GB" altLang="en-US" dirty="0" smtClean="0">
                <a:latin typeface="Arial" panose="020B0604020202020204" pitchFamily="34" charset="0"/>
              </a:rPr>
              <a:t>The pixel size will be between 18×18 μm2 and 20×40 μm2. A position resolution of σ = 3.5 – 6 </a:t>
            </a:r>
            <a:r>
              <a:rPr lang="en-GB" altLang="en-US" dirty="0" err="1" smtClean="0">
                <a:latin typeface="Arial" panose="020B0604020202020204" pitchFamily="34" charset="0"/>
              </a:rPr>
              <a:t>μm</a:t>
            </a:r>
            <a:r>
              <a:rPr lang="en-GB" altLang="en-US" dirty="0" smtClean="0">
                <a:latin typeface="Arial" panose="020B0604020202020204" pitchFamily="34" charset="0"/>
              </a:rPr>
              <a:t> can be achieved depending on the pixel size.</a:t>
            </a:r>
          </a:p>
          <a:p>
            <a:endParaRPr lang="en-GB" altLang="en-US" dirty="0" smtClean="0">
              <a:latin typeface="Arial" panose="020B0604020202020204" pitchFamily="34" charset="0"/>
            </a:endParaRPr>
          </a:p>
          <a:p>
            <a:r>
              <a:rPr lang="en-GB" altLang="en-US" dirty="0" smtClean="0">
                <a:latin typeface="Arial" panose="020B0604020202020204" pitchFamily="34" charset="0"/>
              </a:rPr>
              <a:t>RICH: The RICH detector is designed to provide identification of electrons and suppression of </a:t>
            </a:r>
            <a:r>
              <a:rPr lang="en-GB" altLang="en-US" dirty="0" err="1" smtClean="0">
                <a:latin typeface="Arial" panose="020B0604020202020204" pitchFamily="34" charset="0"/>
              </a:rPr>
              <a:t>pions</a:t>
            </a:r>
            <a:r>
              <a:rPr lang="en-GB" altLang="en-US" dirty="0" smtClean="0">
                <a:latin typeface="Arial" panose="020B0604020202020204" pitchFamily="34" charset="0"/>
              </a:rPr>
              <a:t> in the momentum range below 10 GeV/c.</a:t>
            </a:r>
          </a:p>
          <a:p>
            <a:r>
              <a:rPr lang="en-GB" altLang="en-US" dirty="0" smtClean="0">
                <a:latin typeface="Arial" panose="020B0604020202020204" pitchFamily="34" charset="0"/>
              </a:rPr>
              <a:t>CO2 with a pion threshold for Cherenkov radiation of 4.65 GeV/c will be used as radiator gas.</a:t>
            </a:r>
          </a:p>
          <a:p>
            <a:endParaRPr lang="de-DE" altLang="en-US" dirty="0" smtClean="0">
              <a:latin typeface="Arial" panose="020B0604020202020204" pitchFamily="34" charset="0"/>
            </a:endParaRPr>
          </a:p>
          <a:p>
            <a:r>
              <a:rPr lang="de-DE" altLang="en-US" dirty="0" smtClean="0">
                <a:latin typeface="Arial" panose="020B0604020202020204" pitchFamily="34" charset="0"/>
              </a:rPr>
              <a:t>TRD: 3 TRD </a:t>
            </a:r>
            <a:r>
              <a:rPr lang="de-DE" altLang="en-US" dirty="0" err="1" smtClean="0">
                <a:latin typeface="Arial" panose="020B0604020202020204" pitchFamily="34" charset="0"/>
              </a:rPr>
              <a:t>stations</a:t>
            </a:r>
            <a:r>
              <a:rPr lang="de-DE" altLang="en-US" dirty="0" smtClean="0">
                <a:latin typeface="Arial" panose="020B0604020202020204" pitchFamily="34" charset="0"/>
              </a:rPr>
              <a:t> </a:t>
            </a:r>
            <a:r>
              <a:rPr lang="de-DE" altLang="en-US" dirty="0" err="1" smtClean="0">
                <a:latin typeface="Arial" panose="020B0604020202020204" pitchFamily="34" charset="0"/>
              </a:rPr>
              <a:t>each</a:t>
            </a:r>
            <a:r>
              <a:rPr lang="de-DE" altLang="en-US" dirty="0" smtClean="0">
                <a:latin typeface="Arial" panose="020B0604020202020204" pitchFamily="34" charset="0"/>
              </a:rPr>
              <a:t> </a:t>
            </a:r>
            <a:r>
              <a:rPr lang="de-DE" altLang="en-US" dirty="0" err="1" smtClean="0">
                <a:latin typeface="Arial" panose="020B0604020202020204" pitchFamily="34" charset="0"/>
              </a:rPr>
              <a:t>consisting</a:t>
            </a:r>
            <a:r>
              <a:rPr lang="de-DE" altLang="en-US" dirty="0" smtClean="0">
                <a:latin typeface="Arial" panose="020B0604020202020204" pitchFamily="34" charset="0"/>
              </a:rPr>
              <a:t> </a:t>
            </a:r>
            <a:r>
              <a:rPr lang="de-DE" altLang="en-US" dirty="0" err="1" smtClean="0">
                <a:latin typeface="Arial" panose="020B0604020202020204" pitchFamily="34" charset="0"/>
              </a:rPr>
              <a:t>of</a:t>
            </a:r>
            <a:r>
              <a:rPr lang="de-DE" altLang="en-US" dirty="0" smtClean="0">
                <a:latin typeface="Arial" panose="020B0604020202020204" pitchFamily="34" charset="0"/>
              </a:rPr>
              <a:t> 3 </a:t>
            </a:r>
            <a:r>
              <a:rPr lang="de-DE" altLang="en-US" dirty="0" err="1" smtClean="0">
                <a:latin typeface="Arial" panose="020B0604020202020204" pitchFamily="34" charset="0"/>
              </a:rPr>
              <a:t>detector</a:t>
            </a:r>
            <a:r>
              <a:rPr lang="de-DE" altLang="en-US" dirty="0" smtClean="0">
                <a:latin typeface="Arial" panose="020B0604020202020204" pitchFamily="34" charset="0"/>
              </a:rPr>
              <a:t> </a:t>
            </a:r>
            <a:r>
              <a:rPr lang="de-DE" altLang="en-US" dirty="0" err="1" smtClean="0">
                <a:latin typeface="Arial" panose="020B0604020202020204" pitchFamily="34" charset="0"/>
              </a:rPr>
              <a:t>layers</a:t>
            </a:r>
            <a:r>
              <a:rPr lang="de-DE" altLang="en-US" dirty="0" smtClean="0">
                <a:latin typeface="Arial" panose="020B0604020202020204" pitchFamily="34" charset="0"/>
              </a:rPr>
              <a:t> </a:t>
            </a:r>
            <a:r>
              <a:rPr lang="de-DE" altLang="en-US" dirty="0" err="1" smtClean="0">
                <a:latin typeface="Arial" panose="020B0604020202020204" pitchFamily="34" charset="0"/>
              </a:rPr>
              <a:t>for</a:t>
            </a:r>
            <a:r>
              <a:rPr lang="de-DE" altLang="en-US" dirty="0" smtClean="0">
                <a:latin typeface="Arial" panose="020B0604020202020204" pitchFamily="34" charset="0"/>
              </a:rPr>
              <a:t> </a:t>
            </a:r>
            <a:r>
              <a:rPr lang="de-DE" altLang="en-US" dirty="0" err="1" smtClean="0">
                <a:latin typeface="Arial" panose="020B0604020202020204" pitchFamily="34" charset="0"/>
              </a:rPr>
              <a:t>particle</a:t>
            </a:r>
            <a:r>
              <a:rPr lang="de-DE" altLang="en-US" dirty="0" smtClean="0">
                <a:latin typeface="Arial" panose="020B0604020202020204" pitchFamily="34" charset="0"/>
              </a:rPr>
              <a:t> </a:t>
            </a:r>
            <a:r>
              <a:rPr lang="de-DE" altLang="en-US" dirty="0" err="1" smtClean="0">
                <a:latin typeface="Arial" panose="020B0604020202020204" pitchFamily="34" charset="0"/>
              </a:rPr>
              <a:t>tracking</a:t>
            </a:r>
            <a:r>
              <a:rPr lang="de-DE" altLang="en-US" dirty="0" smtClean="0">
                <a:latin typeface="Arial" panose="020B0604020202020204" pitchFamily="34" charset="0"/>
              </a:rPr>
              <a:t> </a:t>
            </a:r>
            <a:r>
              <a:rPr lang="en-GB" altLang="en-US" dirty="0" smtClean="0">
                <a:latin typeface="Arial" panose="020B0604020202020204" pitchFamily="34" charset="0"/>
              </a:rPr>
              <a:t>and for the identification of electrons and positrons with p&gt;1.5 GeV/c (γ≥1000).</a:t>
            </a:r>
          </a:p>
          <a:p>
            <a:endParaRPr lang="de-DE" altLang="en-US" dirty="0" smtClean="0">
              <a:latin typeface="Arial" panose="020B0604020202020204" pitchFamily="34" charset="0"/>
            </a:endParaRPr>
          </a:p>
          <a:p>
            <a:r>
              <a:rPr lang="de-DE" altLang="en-US" dirty="0" smtClean="0">
                <a:latin typeface="Arial" panose="020B0604020202020204" pitchFamily="34" charset="0"/>
              </a:rPr>
              <a:t>MUCH: </a:t>
            </a:r>
            <a:r>
              <a:rPr lang="en-GB" altLang="en-US" dirty="0" smtClean="0">
                <a:latin typeface="Arial" panose="020B0604020202020204" pitchFamily="34" charset="0"/>
              </a:rPr>
              <a:t>The experimental challenge for muon measurements in heavy-ion collisions at FAIR energies is to identify low-momentum muons in an environment of high particle densities. </a:t>
            </a:r>
          </a:p>
          <a:p>
            <a:r>
              <a:rPr lang="en-GB" altLang="en-US" dirty="0" smtClean="0">
                <a:latin typeface="Arial" panose="020B0604020202020204" pitchFamily="34" charset="0"/>
              </a:rPr>
              <a:t>The CBM concept is to track the particles through a </a:t>
            </a:r>
            <a:r>
              <a:rPr lang="en-GB" altLang="en-US" b="1" dirty="0" smtClean="0">
                <a:latin typeface="Arial" panose="020B0604020202020204" pitchFamily="34" charset="0"/>
              </a:rPr>
              <a:t>hadron absorber system</a:t>
            </a:r>
            <a:r>
              <a:rPr lang="en-GB" altLang="en-US" dirty="0" smtClean="0">
                <a:latin typeface="Arial" panose="020B0604020202020204" pitchFamily="34" charset="0"/>
              </a:rPr>
              <a:t>, and to perform a </a:t>
            </a:r>
            <a:r>
              <a:rPr lang="en-GB" altLang="en-US" b="1" dirty="0" smtClean="0">
                <a:latin typeface="Arial" panose="020B0604020202020204" pitchFamily="34" charset="0"/>
              </a:rPr>
              <a:t>momentum-dependent muon identification</a:t>
            </a:r>
            <a:r>
              <a:rPr lang="en-GB" altLang="en-US" dirty="0" smtClean="0">
                <a:latin typeface="Arial" panose="020B0604020202020204" pitchFamily="34" charset="0"/>
              </a:rPr>
              <a:t>. This concept is realized by segmenting the hadron absorber in</a:t>
            </a:r>
          </a:p>
          <a:p>
            <a:r>
              <a:rPr lang="en-GB" altLang="en-US" b="1" dirty="0" smtClean="0">
                <a:latin typeface="Arial" panose="020B0604020202020204" pitchFamily="34" charset="0"/>
              </a:rPr>
              <a:t>several layers</a:t>
            </a:r>
            <a:r>
              <a:rPr lang="en-GB" altLang="en-US" dirty="0" smtClean="0">
                <a:latin typeface="Arial" panose="020B0604020202020204" pitchFamily="34" charset="0"/>
              </a:rPr>
              <a:t>, and placing triplets of tracking detector planes in the gaps between the absorber layers.</a:t>
            </a:r>
          </a:p>
          <a:p>
            <a:r>
              <a:rPr lang="en-GB" altLang="en-US" dirty="0" smtClean="0">
                <a:latin typeface="Arial" panose="020B0604020202020204" pitchFamily="34" charset="0"/>
              </a:rPr>
              <a:t>6 hadron absorber layers (iron plates of 3×20 cm, 30 cm, 35 cm and 100 cm thickness) and 18 gaseous tracking chambers located in triplets behind each iron slab.</a:t>
            </a:r>
          </a:p>
          <a:p>
            <a:r>
              <a:rPr lang="en-GB" altLang="en-US" dirty="0" smtClean="0">
                <a:latin typeface="Arial" panose="020B0604020202020204" pitchFamily="34" charset="0"/>
              </a:rPr>
              <a:t>The identification of a muon depends on its momentum which varies with the mass of the vector mesons and with beam energy.</a:t>
            </a:r>
          </a:p>
          <a:p>
            <a:endParaRPr lang="de-DE" altLang="en-US" dirty="0" smtClean="0">
              <a:latin typeface="Arial" panose="020B0604020202020204" pitchFamily="34" charset="0"/>
            </a:endParaRPr>
          </a:p>
          <a:p>
            <a:r>
              <a:rPr lang="en-GB" altLang="en-US" dirty="0" smtClean="0">
                <a:latin typeface="Arial" panose="020B0604020202020204" pitchFamily="34" charset="0"/>
              </a:rPr>
              <a:t>Timing Multi-gap Resistive Plate Chambers (MRPC)</a:t>
            </a:r>
          </a:p>
          <a:p>
            <a:r>
              <a:rPr lang="en-GB" altLang="en-US" dirty="0" smtClean="0">
                <a:latin typeface="Arial" panose="020B0604020202020204" pitchFamily="34" charset="0"/>
              </a:rPr>
              <a:t>An array of Resistive Plate Chambers will be used for hadron identification via </a:t>
            </a:r>
            <a:r>
              <a:rPr lang="en-GB" altLang="en-US" b="1" dirty="0" smtClean="0">
                <a:latin typeface="Arial" panose="020B0604020202020204" pitchFamily="34" charset="0"/>
              </a:rPr>
              <a:t>TOF</a:t>
            </a:r>
            <a:r>
              <a:rPr lang="en-GB" altLang="en-US" dirty="0" smtClean="0">
                <a:latin typeface="Arial" panose="020B0604020202020204" pitchFamily="34" charset="0"/>
              </a:rPr>
              <a:t> measurements. The TOF wall covers an active area of about 120 m2 and is located about 6 m downstream of the target for measurements at SIS100, and at 10 m at SIS300. </a:t>
            </a:r>
          </a:p>
          <a:p>
            <a:r>
              <a:rPr lang="en-GB" altLang="en-US" dirty="0" smtClean="0">
                <a:latin typeface="Arial" panose="020B0604020202020204" pitchFamily="34" charset="0"/>
              </a:rPr>
              <a:t>The required time resolution is on the order of </a:t>
            </a:r>
            <a:r>
              <a:rPr lang="en-GB" altLang="en-US" b="1" dirty="0" smtClean="0">
                <a:latin typeface="Arial" panose="020B0604020202020204" pitchFamily="34" charset="0"/>
              </a:rPr>
              <a:t>80 ps</a:t>
            </a:r>
            <a:r>
              <a:rPr lang="en-GB" altLang="en-US" dirty="0" smtClean="0">
                <a:latin typeface="Arial" panose="020B0604020202020204" pitchFamily="34" charset="0"/>
              </a:rPr>
              <a:t>. For 10 MHz minimum bias </a:t>
            </a:r>
            <a:r>
              <a:rPr lang="en-GB" altLang="en-US" dirty="0" err="1" smtClean="0">
                <a:latin typeface="Arial" panose="020B0604020202020204" pitchFamily="34" charset="0"/>
              </a:rPr>
              <a:t>Au+Au</a:t>
            </a:r>
            <a:r>
              <a:rPr lang="en-GB" altLang="en-US" dirty="0" smtClean="0">
                <a:latin typeface="Arial" panose="020B0604020202020204" pitchFamily="34" charset="0"/>
              </a:rPr>
              <a:t> collisions the innermost part of the detector has to work at rates up to 20 kHz/cm2.</a:t>
            </a:r>
          </a:p>
          <a:p>
            <a:endParaRPr lang="de-DE" altLang="en-US" dirty="0" smtClean="0">
              <a:latin typeface="Arial" panose="020B0604020202020204" pitchFamily="34" charset="0"/>
            </a:endParaRPr>
          </a:p>
          <a:p>
            <a:r>
              <a:rPr lang="en-GB" altLang="en-US" dirty="0" smtClean="0">
                <a:latin typeface="Arial" panose="020B0604020202020204" pitchFamily="34" charset="0"/>
              </a:rPr>
              <a:t>Electromagnetic Calorimeter (ECAL)</a:t>
            </a:r>
          </a:p>
          <a:p>
            <a:r>
              <a:rPr lang="en-GB" altLang="en-US" dirty="0" smtClean="0">
                <a:latin typeface="Arial" panose="020B0604020202020204" pitchFamily="34" charset="0"/>
              </a:rPr>
              <a:t>A “shashlik” type calorimeter as installed in the HERA-B, PHENIX and </a:t>
            </a:r>
            <a:r>
              <a:rPr lang="en-GB" altLang="en-US" dirty="0" err="1" smtClean="0">
                <a:latin typeface="Arial" panose="020B0604020202020204" pitchFamily="34" charset="0"/>
              </a:rPr>
              <a:t>LHCb</a:t>
            </a:r>
            <a:r>
              <a:rPr lang="en-GB" altLang="en-US" dirty="0" smtClean="0">
                <a:latin typeface="Arial" panose="020B0604020202020204" pitchFamily="34" charset="0"/>
              </a:rPr>
              <a:t> experiments will  be used to measure direct photons and neutral mesons (π0 ,η) decaying into photons. </a:t>
            </a:r>
          </a:p>
          <a:p>
            <a:r>
              <a:rPr lang="en-GB" altLang="en-US" dirty="0" smtClean="0">
                <a:latin typeface="Arial" panose="020B0604020202020204" pitchFamily="34" charset="0"/>
              </a:rPr>
              <a:t>The ECAL will be composed of modules which consist of 140 layers of 1 mm lead and 1 mm scintillator, with cell sizes of 3×3 cm2, 6×6 cm2, and 12×12 cm2. The shashlik modules can be arranged</a:t>
            </a:r>
          </a:p>
          <a:p>
            <a:r>
              <a:rPr lang="en-GB" altLang="en-US" dirty="0" smtClean="0">
                <a:latin typeface="Arial" panose="020B0604020202020204" pitchFamily="34" charset="0"/>
              </a:rPr>
              <a:t>either as a wall or in a tower geometry with variable distance from the target.</a:t>
            </a: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p:txBody>
      </p:sp>
      <p:sp>
        <p:nvSpPr>
          <p:cNvPr id="38916" name="Fußzeilenplatzhalt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mtClean="0"/>
              <a:t>Prof. Dr. Max Mustermann | </a:t>
            </a:r>
            <a:br>
              <a:rPr lang="de-DE" altLang="de-DE" smtClean="0"/>
            </a:br>
            <a:r>
              <a:rPr lang="de-DE" altLang="de-DE" smtClean="0"/>
              <a:t>Name of Faculty</a:t>
            </a:r>
          </a:p>
        </p:txBody>
      </p:sp>
      <p:sp>
        <p:nvSpPr>
          <p:cNvPr id="38917" name="Foliennummernplatzhalt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BAE8B7-546B-4219-B3EA-93B7F2311DB6}" type="slidenum">
              <a:rPr lang="de-DE" altLang="de-DE" smtClean="0"/>
              <a:pPr/>
              <a:t>5</a:t>
            </a:fld>
            <a:endParaRPr lang="de-DE" altLang="de-DE" smtClean="0"/>
          </a:p>
        </p:txBody>
      </p:sp>
    </p:spTree>
    <p:extLst>
      <p:ext uri="{BB962C8B-B14F-4D97-AF65-F5344CB8AC3E}">
        <p14:creationId xmlns:p14="http://schemas.microsoft.com/office/powerpoint/2010/main" val="2426910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en-US" b="1" dirty="0" smtClean="0">
                <a:latin typeface="Arial" panose="020B0604020202020204" pitchFamily="34" charset="0"/>
              </a:rPr>
              <a:t>Message:</a:t>
            </a:r>
            <a:r>
              <a:rPr lang="de-DE" altLang="en-US" b="1" baseline="0" dirty="0" smtClean="0">
                <a:latin typeface="Arial" panose="020B0604020202020204" pitchFamily="34" charset="0"/>
              </a:rPr>
              <a:t> </a:t>
            </a:r>
            <a:r>
              <a:rPr lang="de-DE" altLang="en-US" b="1" baseline="0" dirty="0" err="1" smtClean="0">
                <a:latin typeface="Arial" panose="020B0604020202020204" pitchFamily="34" charset="0"/>
              </a:rPr>
              <a:t>big</a:t>
            </a:r>
            <a:r>
              <a:rPr lang="de-DE" altLang="en-US" b="1" baseline="0" dirty="0" smtClean="0">
                <a:latin typeface="Arial" panose="020B0604020202020204" pitchFamily="34" charset="0"/>
              </a:rPr>
              <a:t> </a:t>
            </a:r>
            <a:r>
              <a:rPr lang="de-DE" altLang="en-US" b="1" baseline="0" dirty="0" err="1" smtClean="0">
                <a:latin typeface="Arial" panose="020B0604020202020204" pitchFamily="34" charset="0"/>
              </a:rPr>
              <a:t>detector</a:t>
            </a:r>
            <a:r>
              <a:rPr lang="de-DE" altLang="en-US" b="1" baseline="0" dirty="0" smtClean="0">
                <a:latin typeface="Arial" panose="020B0604020202020204" pitchFamily="34" charset="0"/>
              </a:rPr>
              <a:t>, </a:t>
            </a:r>
            <a:r>
              <a:rPr lang="de-DE" altLang="en-US" b="1" baseline="0" dirty="0" err="1" smtClean="0">
                <a:latin typeface="Arial" panose="020B0604020202020204" pitchFamily="34" charset="0"/>
              </a:rPr>
              <a:t>low</a:t>
            </a:r>
            <a:r>
              <a:rPr lang="de-DE" altLang="en-US" b="1" baseline="0" dirty="0" smtClean="0">
                <a:latin typeface="Arial" panose="020B0604020202020204" pitchFamily="34" charset="0"/>
              </a:rPr>
              <a:t> material </a:t>
            </a:r>
            <a:r>
              <a:rPr lang="de-DE" altLang="en-US" b="1" baseline="0" dirty="0" err="1" smtClean="0">
                <a:latin typeface="Arial" panose="020B0604020202020204" pitchFamily="34" charset="0"/>
              </a:rPr>
              <a:t>budget</a:t>
            </a:r>
            <a:r>
              <a:rPr lang="de-DE" altLang="en-US" b="1" baseline="0" dirty="0" smtClean="0">
                <a:latin typeface="Arial" panose="020B0604020202020204" pitchFamily="34" charset="0"/>
              </a:rPr>
              <a:t> </a:t>
            </a:r>
            <a:r>
              <a:rPr lang="de-DE" altLang="en-US" b="1" baseline="0" dirty="0" err="1" smtClean="0">
                <a:latin typeface="Arial" panose="020B0604020202020204" pitchFamily="34" charset="0"/>
              </a:rPr>
              <a:t>requirements</a:t>
            </a:r>
            <a:r>
              <a:rPr lang="de-DE" altLang="en-US" b="1" baseline="0" dirty="0" smtClean="0">
                <a:latin typeface="Arial" panose="020B0604020202020204" pitchFamily="34" charset="0"/>
              </a:rPr>
              <a:t>. High </a:t>
            </a:r>
            <a:r>
              <a:rPr lang="de-DE" altLang="en-US" b="1" baseline="0" dirty="0" err="1" smtClean="0">
                <a:latin typeface="Arial" panose="020B0604020202020204" pitchFamily="34" charset="0"/>
              </a:rPr>
              <a:t>hit</a:t>
            </a:r>
            <a:r>
              <a:rPr lang="de-DE" altLang="en-US" b="1" baseline="0" dirty="0" smtClean="0">
                <a:latin typeface="Arial" panose="020B0604020202020204" pitchFamily="34" charset="0"/>
              </a:rPr>
              <a:t> </a:t>
            </a:r>
            <a:r>
              <a:rPr lang="de-DE" altLang="en-US" b="1" baseline="0" dirty="0" err="1" smtClean="0">
                <a:latin typeface="Arial" panose="020B0604020202020204" pitchFamily="34" charset="0"/>
              </a:rPr>
              <a:t>rates</a:t>
            </a:r>
            <a:r>
              <a:rPr lang="de-DE" altLang="en-US" b="1" baseline="0" dirty="0" smtClean="0">
                <a:latin typeface="Arial" panose="020B0604020202020204" pitchFamily="34" charset="0"/>
              </a:rPr>
              <a:t>, </a:t>
            </a:r>
            <a:r>
              <a:rPr lang="de-DE" altLang="en-US" b="1" baseline="0" dirty="0" err="1" smtClean="0">
                <a:latin typeface="Arial" panose="020B0604020202020204" pitchFamily="34" charset="0"/>
              </a:rPr>
              <a:t>lifetime</a:t>
            </a:r>
            <a:r>
              <a:rPr lang="de-DE" altLang="en-US" b="1" baseline="0" dirty="0" smtClean="0">
                <a:latin typeface="Arial" panose="020B0604020202020204" pitchFamily="34" charset="0"/>
              </a:rPr>
              <a:t> </a:t>
            </a:r>
            <a:r>
              <a:rPr lang="de-DE" altLang="en-US" b="1" baseline="0" dirty="0" err="1" smtClean="0">
                <a:latin typeface="Arial" panose="020B0604020202020204" pitchFamily="34" charset="0"/>
              </a:rPr>
              <a:t>fluence</a:t>
            </a:r>
            <a:r>
              <a:rPr lang="de-DE" altLang="en-US" b="1" baseline="0" dirty="0" smtClean="0">
                <a:latin typeface="Arial" panose="020B0604020202020204" pitchFamily="34" charset="0"/>
              </a:rPr>
              <a:t>, </a:t>
            </a:r>
            <a:r>
              <a:rPr lang="de-DE" altLang="en-US" b="1" baseline="0" dirty="0" err="1" smtClean="0">
                <a:latin typeface="Arial" panose="020B0604020202020204" pitchFamily="34" charset="0"/>
              </a:rPr>
              <a:t>radiation</a:t>
            </a:r>
            <a:r>
              <a:rPr lang="de-DE" altLang="en-US" b="1" baseline="0" dirty="0" smtClean="0">
                <a:latin typeface="Arial" panose="020B0604020202020204" pitchFamily="34" charset="0"/>
              </a:rPr>
              <a:t> </a:t>
            </a:r>
            <a:r>
              <a:rPr lang="de-DE" altLang="en-US" b="1" baseline="0" dirty="0" err="1" smtClean="0">
                <a:latin typeface="Arial" panose="020B0604020202020204" pitchFamily="34" charset="0"/>
              </a:rPr>
              <a:t>hardness</a:t>
            </a:r>
            <a:endParaRPr lang="de-DE" altLang="en-US" b="1" dirty="0" smtClean="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altLang="en-US" dirty="0" smtClean="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altLang="en-US" dirty="0" smtClean="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en-US" dirty="0" smtClean="0">
                <a:latin typeface="Arial" panose="020B0604020202020204" pitchFamily="34" charset="0"/>
              </a:rPr>
              <a:t>LHC TT </a:t>
            </a:r>
            <a:r>
              <a:rPr lang="de-DE" altLang="en-US" dirty="0" err="1" smtClean="0">
                <a:latin typeface="Arial" panose="020B0604020202020204" pitchFamily="34" charset="0"/>
              </a:rPr>
              <a:t>tracker</a:t>
            </a:r>
            <a:r>
              <a:rPr lang="de-DE" altLang="en-US" dirty="0" smtClean="0">
                <a:latin typeface="Arial" panose="020B0604020202020204" pitchFamily="34" charset="0"/>
              </a:rPr>
              <a:t> </a:t>
            </a:r>
            <a:r>
              <a:rPr lang="de-DE" altLang="en-US" dirty="0" err="1" smtClean="0">
                <a:latin typeface="Arial" panose="020B0604020202020204" pitchFamily="34" charset="0"/>
              </a:rPr>
              <a:t>is</a:t>
            </a:r>
            <a:r>
              <a:rPr lang="de-DE" altLang="en-US" dirty="0" smtClean="0">
                <a:latin typeface="Arial" panose="020B0604020202020204" pitchFamily="34" charset="0"/>
              </a:rPr>
              <a:t> </a:t>
            </a:r>
            <a:r>
              <a:rPr lang="de-DE" altLang="en-US" dirty="0" err="1" smtClean="0">
                <a:latin typeface="Arial" panose="020B0604020202020204" pitchFamily="34" charset="0"/>
              </a:rPr>
              <a:t>very</a:t>
            </a:r>
            <a:r>
              <a:rPr lang="de-DE" altLang="en-US" dirty="0" smtClean="0">
                <a:latin typeface="Arial" panose="020B0604020202020204" pitchFamily="34" charset="0"/>
              </a:rPr>
              <a:t> </a:t>
            </a:r>
            <a:r>
              <a:rPr lang="de-DE" altLang="en-US" dirty="0" err="1" smtClean="0">
                <a:latin typeface="Arial" panose="020B0604020202020204" pitchFamily="34" charset="0"/>
              </a:rPr>
              <a:t>similar</a:t>
            </a:r>
            <a:r>
              <a:rPr lang="de-DE" altLang="en-US" dirty="0" smtClean="0">
                <a:latin typeface="Arial" panose="020B0604020202020204" pitchFamily="34" charset="0"/>
              </a:rPr>
              <a:t> </a:t>
            </a:r>
            <a:r>
              <a:rPr lang="de-DE" altLang="en-US" dirty="0" err="1" smtClean="0">
                <a:latin typeface="Arial" panose="020B0604020202020204" pitchFamily="34" charset="0"/>
              </a:rPr>
              <a:t>to</a:t>
            </a:r>
            <a:r>
              <a:rPr lang="de-DE" altLang="en-US" dirty="0" smtClean="0">
                <a:latin typeface="Arial" panose="020B0604020202020204" pitchFamily="34" charset="0"/>
              </a:rPr>
              <a:t> STS</a:t>
            </a:r>
            <a:r>
              <a:rPr lang="de-DE" altLang="en-US" baseline="0" dirty="0" smtClean="0">
                <a:latin typeface="Arial" panose="020B0604020202020204" pitchFamily="34" charset="0"/>
              </a:rPr>
              <a:t> due </a:t>
            </a:r>
            <a:r>
              <a:rPr lang="de-DE" altLang="en-US" baseline="0" dirty="0" err="1" smtClean="0">
                <a:latin typeface="Arial" panose="020B0604020202020204" pitchFamily="34" charset="0"/>
              </a:rPr>
              <a:t>to</a:t>
            </a:r>
            <a:r>
              <a:rPr lang="de-DE" altLang="en-US" baseline="0" dirty="0" smtClean="0">
                <a:latin typeface="Arial" panose="020B0604020202020204" pitchFamily="34" charset="0"/>
              </a:rPr>
              <a:t> ist </a:t>
            </a:r>
            <a:r>
              <a:rPr lang="de-DE" altLang="en-US" baseline="0" dirty="0" err="1" smtClean="0">
                <a:latin typeface="Arial" panose="020B0604020202020204" pitchFamily="34" charset="0"/>
              </a:rPr>
              <a:t>forward</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spectrometer</a:t>
            </a:r>
            <a:r>
              <a:rPr lang="de-DE" altLang="en-US" baseline="0" dirty="0" smtClean="0">
                <a:latin typeface="Arial" panose="020B0604020202020204" pitchFamily="34" charset="0"/>
              </a:rPr>
              <a:t> </a:t>
            </a:r>
            <a:r>
              <a:rPr lang="de-DE" altLang="en-US" baseline="0" dirty="0" err="1" smtClean="0">
                <a:latin typeface="Arial" panose="020B0604020202020204" pitchFamily="34" charset="0"/>
              </a:rPr>
              <a:t>geometry</a:t>
            </a:r>
            <a:endParaRPr lang="de-DE" altLang="en-US" dirty="0" smtClean="0">
              <a:latin typeface="Arial" panose="020B0604020202020204" pitchFamily="34" charset="0"/>
            </a:endParaRPr>
          </a:p>
          <a:p>
            <a:endParaRPr lang="en-US" dirty="0"/>
          </a:p>
        </p:txBody>
      </p:sp>
      <p:sp>
        <p:nvSpPr>
          <p:cNvPr id="4" name="Fußzeilenplatzhalter 3"/>
          <p:cNvSpPr>
            <a:spLocks noGrp="1"/>
          </p:cNvSpPr>
          <p:nvPr>
            <p:ph type="ftr" sz="quarter" idx="10"/>
          </p:nvPr>
        </p:nvSpPr>
        <p:spPr/>
        <p:txBody>
          <a:bodyPr/>
          <a:lstStyle/>
          <a:p>
            <a:pPr>
              <a:defRPr/>
            </a:pPr>
            <a:r>
              <a:rPr lang="de-DE" altLang="de-DE" smtClean="0"/>
              <a:t>Prof. Dr. Max Mustermann | </a:t>
            </a:r>
            <a:br>
              <a:rPr lang="de-DE" altLang="de-DE" smtClean="0"/>
            </a:br>
            <a:r>
              <a:rPr lang="de-DE" altLang="de-DE" smtClean="0"/>
              <a:t>Name of Faculty</a:t>
            </a:r>
            <a:endParaRPr lang="de-DE" altLang="de-DE"/>
          </a:p>
        </p:txBody>
      </p:sp>
      <p:sp>
        <p:nvSpPr>
          <p:cNvPr id="5" name="Foliennummernplatzhalter 4"/>
          <p:cNvSpPr>
            <a:spLocks noGrp="1"/>
          </p:cNvSpPr>
          <p:nvPr>
            <p:ph type="sldNum" sz="quarter" idx="11"/>
          </p:nvPr>
        </p:nvSpPr>
        <p:spPr/>
        <p:txBody>
          <a:bodyPr/>
          <a:lstStyle/>
          <a:p>
            <a:pPr>
              <a:defRPr/>
            </a:pPr>
            <a:fld id="{F9695BCD-5866-4AF3-8635-2DB6ACBB862B}" type="slidenum">
              <a:rPr lang="de-DE" altLang="de-DE" smtClean="0"/>
              <a:pPr>
                <a:defRPr/>
              </a:pPr>
              <a:t>6</a:t>
            </a:fld>
            <a:endParaRPr lang="de-DE" altLang="de-DE"/>
          </a:p>
        </p:txBody>
      </p:sp>
    </p:spTree>
    <p:extLst>
      <p:ext uri="{BB962C8B-B14F-4D97-AF65-F5344CB8AC3E}">
        <p14:creationId xmlns:p14="http://schemas.microsoft.com/office/powerpoint/2010/main" val="783218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smtClean="0"/>
              <a:t>Message:</a:t>
            </a:r>
            <a:r>
              <a:rPr lang="en-US" b="1" baseline="0" dirty="0" smtClean="0"/>
              <a:t> complex module conception with lots of individual parts due to physical requirements of the experiment, especially momentum resolution, i.e. low material budget</a:t>
            </a:r>
          </a:p>
          <a:p>
            <a:endParaRPr lang="en-US" b="1" baseline="0" dirty="0" smtClean="0"/>
          </a:p>
          <a:p>
            <a:endParaRPr lang="en-US" b="1" dirty="0"/>
          </a:p>
        </p:txBody>
      </p:sp>
      <p:sp>
        <p:nvSpPr>
          <p:cNvPr id="4" name="Fußzeilenplatzhalter 3"/>
          <p:cNvSpPr>
            <a:spLocks noGrp="1"/>
          </p:cNvSpPr>
          <p:nvPr>
            <p:ph type="ftr" sz="quarter" idx="10"/>
          </p:nvPr>
        </p:nvSpPr>
        <p:spPr/>
        <p:txBody>
          <a:bodyPr/>
          <a:lstStyle/>
          <a:p>
            <a:pPr>
              <a:defRPr/>
            </a:pPr>
            <a:r>
              <a:rPr lang="de-DE" altLang="de-DE" smtClean="0"/>
              <a:t>Prof. Dr. Max Mustermann | </a:t>
            </a:r>
            <a:br>
              <a:rPr lang="de-DE" altLang="de-DE" smtClean="0"/>
            </a:br>
            <a:r>
              <a:rPr lang="de-DE" altLang="de-DE" smtClean="0"/>
              <a:t>Name of Faculty</a:t>
            </a:r>
            <a:endParaRPr lang="de-DE" altLang="de-DE"/>
          </a:p>
        </p:txBody>
      </p:sp>
      <p:sp>
        <p:nvSpPr>
          <p:cNvPr id="5" name="Foliennummernplatzhalter 4"/>
          <p:cNvSpPr>
            <a:spLocks noGrp="1"/>
          </p:cNvSpPr>
          <p:nvPr>
            <p:ph type="sldNum" sz="quarter" idx="11"/>
          </p:nvPr>
        </p:nvSpPr>
        <p:spPr/>
        <p:txBody>
          <a:bodyPr/>
          <a:lstStyle/>
          <a:p>
            <a:pPr>
              <a:defRPr/>
            </a:pPr>
            <a:fld id="{F9695BCD-5866-4AF3-8635-2DB6ACBB862B}" type="slidenum">
              <a:rPr lang="de-DE" altLang="de-DE" smtClean="0"/>
              <a:pPr>
                <a:defRPr/>
              </a:pPr>
              <a:t>7</a:t>
            </a:fld>
            <a:endParaRPr lang="de-DE" altLang="de-DE"/>
          </a:p>
        </p:txBody>
      </p:sp>
    </p:spTree>
    <p:extLst>
      <p:ext uri="{BB962C8B-B14F-4D97-AF65-F5344CB8AC3E}">
        <p14:creationId xmlns:p14="http://schemas.microsoft.com/office/powerpoint/2010/main" val="1476957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smtClean="0"/>
              <a:t>Message: High complexity</a:t>
            </a:r>
            <a:r>
              <a:rPr lang="en-US" b="1" baseline="0" dirty="0" smtClean="0"/>
              <a:t> due to multitude of components !</a:t>
            </a:r>
            <a:endParaRPr lang="en-US" b="1" dirty="0" smtClean="0"/>
          </a:p>
          <a:p>
            <a:r>
              <a:rPr lang="en-US" dirty="0" smtClean="0"/>
              <a:t>More</a:t>
            </a:r>
            <a:r>
              <a:rPr lang="en-US" baseline="0" dirty="0" smtClean="0"/>
              <a:t> than 20 module types! (22)</a:t>
            </a:r>
          </a:p>
          <a:p>
            <a:r>
              <a:rPr lang="en-US" baseline="0" dirty="0" smtClean="0"/>
              <a:t>Lots of different cables (bias, not biased, lengths…) : lot of care necessary during assembly to not mix things up</a:t>
            </a:r>
          </a:p>
          <a:p>
            <a:endParaRPr lang="en-US" baseline="0" dirty="0" smtClean="0"/>
          </a:p>
          <a:p>
            <a:r>
              <a:rPr lang="en-US" baseline="0" dirty="0" smtClean="0"/>
              <a:t>Focus on cable and module variation</a:t>
            </a:r>
          </a:p>
          <a:p>
            <a:endParaRPr lang="en-US" baseline="0" dirty="0" smtClean="0"/>
          </a:p>
          <a:p>
            <a:endParaRPr lang="en-US" baseline="0" dirty="0" smtClean="0"/>
          </a:p>
          <a:p>
            <a:r>
              <a:rPr lang="en-US" baseline="0" dirty="0" smtClean="0"/>
              <a:t>Small sensors for high granularity close to the beam, bigger sensors for the outer regions. </a:t>
            </a:r>
          </a:p>
        </p:txBody>
      </p:sp>
      <p:sp>
        <p:nvSpPr>
          <p:cNvPr id="4" name="Fußzeilenplatzhalter 3"/>
          <p:cNvSpPr>
            <a:spLocks noGrp="1"/>
          </p:cNvSpPr>
          <p:nvPr>
            <p:ph type="ftr" sz="quarter" idx="10"/>
          </p:nvPr>
        </p:nvSpPr>
        <p:spPr/>
        <p:txBody>
          <a:bodyPr/>
          <a:lstStyle/>
          <a:p>
            <a:pPr>
              <a:defRPr/>
            </a:pPr>
            <a:r>
              <a:rPr lang="de-DE" altLang="de-DE" smtClean="0"/>
              <a:t>Prof. Dr. Max Mustermann | </a:t>
            </a:r>
            <a:br>
              <a:rPr lang="de-DE" altLang="de-DE" smtClean="0"/>
            </a:br>
            <a:r>
              <a:rPr lang="de-DE" altLang="de-DE" smtClean="0"/>
              <a:t>Name of Faculty</a:t>
            </a:r>
            <a:endParaRPr lang="de-DE" altLang="de-DE"/>
          </a:p>
        </p:txBody>
      </p:sp>
      <p:sp>
        <p:nvSpPr>
          <p:cNvPr id="5" name="Foliennummernplatzhalter 4"/>
          <p:cNvSpPr>
            <a:spLocks noGrp="1"/>
          </p:cNvSpPr>
          <p:nvPr>
            <p:ph type="sldNum" sz="quarter" idx="11"/>
          </p:nvPr>
        </p:nvSpPr>
        <p:spPr/>
        <p:txBody>
          <a:bodyPr/>
          <a:lstStyle/>
          <a:p>
            <a:pPr>
              <a:defRPr/>
            </a:pPr>
            <a:fld id="{F9695BCD-5866-4AF3-8635-2DB6ACBB862B}" type="slidenum">
              <a:rPr lang="de-DE" altLang="de-DE" smtClean="0"/>
              <a:pPr>
                <a:defRPr/>
              </a:pPr>
              <a:t>8</a:t>
            </a:fld>
            <a:endParaRPr lang="de-DE" altLang="de-DE"/>
          </a:p>
        </p:txBody>
      </p:sp>
    </p:spTree>
    <p:extLst>
      <p:ext uri="{BB962C8B-B14F-4D97-AF65-F5344CB8AC3E}">
        <p14:creationId xmlns:p14="http://schemas.microsoft.com/office/powerpoint/2010/main" val="2728938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smtClean="0"/>
          </a:p>
          <a:p>
            <a:r>
              <a:rPr lang="en-US" dirty="0" smtClean="0"/>
              <a:t>Why tw</a:t>
            </a:r>
            <a:r>
              <a:rPr lang="en-US" baseline="0" dirty="0" smtClean="0"/>
              <a:t>o numbers for cables? Will be clear in a few minutes.</a:t>
            </a:r>
            <a:endParaRPr lang="en-US" dirty="0"/>
          </a:p>
        </p:txBody>
      </p:sp>
      <p:sp>
        <p:nvSpPr>
          <p:cNvPr id="4" name="Fußzeilenplatzhalter 3"/>
          <p:cNvSpPr>
            <a:spLocks noGrp="1"/>
          </p:cNvSpPr>
          <p:nvPr>
            <p:ph type="ftr" sz="quarter" idx="10"/>
          </p:nvPr>
        </p:nvSpPr>
        <p:spPr/>
        <p:txBody>
          <a:bodyPr/>
          <a:lstStyle/>
          <a:p>
            <a:pPr>
              <a:defRPr/>
            </a:pPr>
            <a:r>
              <a:rPr lang="de-DE" altLang="de-DE" smtClean="0"/>
              <a:t>Prof. Dr. Max Mustermann | </a:t>
            </a:r>
            <a:br>
              <a:rPr lang="de-DE" altLang="de-DE" smtClean="0"/>
            </a:br>
            <a:r>
              <a:rPr lang="de-DE" altLang="de-DE" smtClean="0"/>
              <a:t>Name of Faculty</a:t>
            </a:r>
            <a:endParaRPr lang="de-DE" altLang="de-DE"/>
          </a:p>
        </p:txBody>
      </p:sp>
      <p:sp>
        <p:nvSpPr>
          <p:cNvPr id="5" name="Foliennummernplatzhalter 4"/>
          <p:cNvSpPr>
            <a:spLocks noGrp="1"/>
          </p:cNvSpPr>
          <p:nvPr>
            <p:ph type="sldNum" sz="quarter" idx="11"/>
          </p:nvPr>
        </p:nvSpPr>
        <p:spPr/>
        <p:txBody>
          <a:bodyPr/>
          <a:lstStyle/>
          <a:p>
            <a:pPr>
              <a:defRPr/>
            </a:pPr>
            <a:fld id="{F9695BCD-5866-4AF3-8635-2DB6ACBB862B}" type="slidenum">
              <a:rPr lang="de-DE" altLang="de-DE" smtClean="0"/>
              <a:pPr>
                <a:defRPr/>
              </a:pPr>
              <a:t>9</a:t>
            </a:fld>
            <a:endParaRPr lang="de-DE" altLang="de-DE"/>
          </a:p>
        </p:txBody>
      </p:sp>
    </p:spTree>
    <p:extLst>
      <p:ext uri="{BB962C8B-B14F-4D97-AF65-F5344CB8AC3E}">
        <p14:creationId xmlns:p14="http://schemas.microsoft.com/office/powerpoint/2010/main" val="2941815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Al trace</a:t>
            </a:r>
            <a:r>
              <a:rPr lang="en-US" baseline="0" dirty="0" smtClean="0"/>
              <a:t>-</a:t>
            </a:r>
            <a:r>
              <a:rPr lang="en-US" baseline="0" dirty="0" err="1" smtClean="0"/>
              <a:t>Breite</a:t>
            </a:r>
            <a:r>
              <a:rPr lang="en-US" baseline="0" dirty="0" smtClean="0"/>
              <a:t>?  30 µm auf </a:t>
            </a:r>
            <a:r>
              <a:rPr lang="en-US" baseline="0" dirty="0" err="1" smtClean="0"/>
              <a:t>Kabel</a:t>
            </a:r>
            <a:r>
              <a:rPr lang="en-US" baseline="0" dirty="0" smtClean="0"/>
              <a:t> 112  µm Pitch, 45 µm </a:t>
            </a:r>
            <a:r>
              <a:rPr lang="en-US" baseline="0" dirty="0" err="1" smtClean="0"/>
              <a:t>vorne</a:t>
            </a:r>
            <a:r>
              <a:rPr lang="en-US" baseline="0" dirty="0" smtClean="0"/>
              <a:t> </a:t>
            </a:r>
            <a:r>
              <a:rPr lang="en-US" baseline="0" dirty="0" err="1" smtClean="0"/>
              <a:t>bei</a:t>
            </a:r>
            <a:r>
              <a:rPr lang="en-US" baseline="0" dirty="0" smtClean="0"/>
              <a:t> 116 µm Pitch</a:t>
            </a:r>
          </a:p>
          <a:p>
            <a:r>
              <a:rPr lang="en-US" baseline="0" dirty="0" err="1" smtClean="0"/>
              <a:t>Dicke</a:t>
            </a:r>
            <a:r>
              <a:rPr lang="en-US" baseline="0" dirty="0" smtClean="0"/>
              <a:t> 15µm</a:t>
            </a:r>
          </a:p>
          <a:p>
            <a:endParaRPr lang="en-US" baseline="0" dirty="0" smtClean="0"/>
          </a:p>
          <a:p>
            <a:r>
              <a:rPr lang="en-US" baseline="0" dirty="0" smtClean="0"/>
              <a:t>Measured with LCR meter. Put shielding and all lines to GND. Measured one line with respect to GND.</a:t>
            </a:r>
          </a:p>
          <a:p>
            <a:endParaRPr lang="en-US" baseline="0" dirty="0" smtClean="0"/>
          </a:p>
          <a:p>
            <a:r>
              <a:rPr lang="en-US" baseline="0" dirty="0" smtClean="0"/>
              <a:t>X0= 2*15 µm </a:t>
            </a:r>
            <a:r>
              <a:rPr lang="en-US" baseline="0" dirty="0" err="1" smtClean="0"/>
              <a:t>Alu</a:t>
            </a:r>
            <a:r>
              <a:rPr lang="en-US" baseline="0" dirty="0" smtClean="0"/>
              <a:t> * ¼ </a:t>
            </a:r>
            <a:r>
              <a:rPr lang="en-US" baseline="0" dirty="0" err="1" smtClean="0"/>
              <a:t>Füllfaktor</a:t>
            </a:r>
            <a:r>
              <a:rPr lang="en-US" baseline="0" dirty="0" smtClean="0"/>
              <a:t> + 2*10 µm PI + 2*75 µm Pi meshed (30%)</a:t>
            </a:r>
          </a:p>
        </p:txBody>
      </p:sp>
      <p:sp>
        <p:nvSpPr>
          <p:cNvPr id="4" name="Fußzeilenplatzhalter 3"/>
          <p:cNvSpPr>
            <a:spLocks noGrp="1"/>
          </p:cNvSpPr>
          <p:nvPr>
            <p:ph type="ftr" sz="quarter" idx="10"/>
          </p:nvPr>
        </p:nvSpPr>
        <p:spPr/>
        <p:txBody>
          <a:bodyPr/>
          <a:lstStyle/>
          <a:p>
            <a:pPr>
              <a:defRPr/>
            </a:pPr>
            <a:r>
              <a:rPr lang="de-DE" altLang="de-DE" smtClean="0"/>
              <a:t>Prof. Dr. Max Mustermann | </a:t>
            </a:r>
            <a:br>
              <a:rPr lang="de-DE" altLang="de-DE" smtClean="0"/>
            </a:br>
            <a:r>
              <a:rPr lang="de-DE" altLang="de-DE" smtClean="0"/>
              <a:t>Name of Faculty</a:t>
            </a:r>
            <a:endParaRPr lang="de-DE" altLang="de-DE"/>
          </a:p>
        </p:txBody>
      </p:sp>
      <p:sp>
        <p:nvSpPr>
          <p:cNvPr id="5" name="Foliennummernplatzhalter 4"/>
          <p:cNvSpPr>
            <a:spLocks noGrp="1"/>
          </p:cNvSpPr>
          <p:nvPr>
            <p:ph type="sldNum" sz="quarter" idx="11"/>
          </p:nvPr>
        </p:nvSpPr>
        <p:spPr/>
        <p:txBody>
          <a:bodyPr/>
          <a:lstStyle/>
          <a:p>
            <a:pPr>
              <a:defRPr/>
            </a:pPr>
            <a:fld id="{F9695BCD-5866-4AF3-8635-2DB6ACBB862B}" type="slidenum">
              <a:rPr lang="de-DE" altLang="de-DE" smtClean="0"/>
              <a:pPr>
                <a:defRPr/>
              </a:pPr>
              <a:t>10</a:t>
            </a:fld>
            <a:endParaRPr lang="de-DE" altLang="de-DE"/>
          </a:p>
        </p:txBody>
      </p:sp>
    </p:spTree>
    <p:extLst>
      <p:ext uri="{BB962C8B-B14F-4D97-AF65-F5344CB8AC3E}">
        <p14:creationId xmlns:p14="http://schemas.microsoft.com/office/powerpoint/2010/main" val="230967003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14" name="Picture 6" descr="Test4_offset10µmx50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23728" y="4509120"/>
            <a:ext cx="2812734" cy="1029229"/>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9712" y="5517232"/>
            <a:ext cx="3157763" cy="864096"/>
          </a:xfrm>
          <a:prstGeom prst="rect">
            <a:avLst/>
          </a:prstGeom>
          <a:effectLst/>
        </p:spPr>
      </p:pic>
      <p:pic>
        <p:nvPicPr>
          <p:cNvPr id="16" name="Grafik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1181" y="3645024"/>
            <a:ext cx="3162475" cy="864096"/>
          </a:xfrm>
          <a:prstGeom prst="rect">
            <a:avLst/>
          </a:prstGeom>
          <a:effectLst/>
        </p:spPr>
      </p:pic>
      <p:pic>
        <p:nvPicPr>
          <p:cNvPr id="10" name="Inhaltsplatzhalter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834549" y="3645024"/>
            <a:ext cx="4295511"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504" y="3501008"/>
            <a:ext cx="2047540" cy="30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II_rahmen_neu_tite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8848"/>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0" descr="C:\Documents and Settings\jheuser\Desktop\UrQMD_12b_25AGeV-STS.png"/>
          <p:cNvPicPr>
            <a:picLocks noChangeAspect="1" noChangeArrowheads="1"/>
          </p:cNvPicPr>
          <p:nvPr userDrawn="1"/>
        </p:nvPicPr>
        <p:blipFill>
          <a:blip r:embed="rId8">
            <a:extLst>
              <a:ext uri="{28A0092B-C50C-407E-A947-70E740481C1C}">
                <a14:useLocalDpi xmlns:a14="http://schemas.microsoft.com/office/drawing/2010/main" val="0"/>
              </a:ext>
            </a:extLst>
          </a:blip>
          <a:srcRect r="8594"/>
          <a:stretch>
            <a:fillRect/>
          </a:stretch>
        </p:blipFill>
        <p:spPr bwMode="auto">
          <a:xfrm>
            <a:off x="11844808" y="-1611560"/>
            <a:ext cx="3984625"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16832" y="6858000"/>
            <a:ext cx="5377447" cy="3573016"/>
          </a:xfrm>
          <a:prstGeom prst="rect">
            <a:avLst/>
          </a:prstGeom>
          <a:ln>
            <a:noFill/>
          </a:ln>
          <a:effectLst>
            <a:softEdge rad="112500"/>
          </a:effectLst>
        </p:spPr>
      </p:pic>
      <p:pic>
        <p:nvPicPr>
          <p:cNvPr id="5" name="Picture 18"/>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443413" y="8397875"/>
            <a:ext cx="940117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userDrawn="1"/>
        </p:nvSpPr>
        <p:spPr bwMode="auto">
          <a:xfrm>
            <a:off x="396875" y="6599238"/>
            <a:ext cx="3670300" cy="122237"/>
          </a:xfrm>
          <a:prstGeom prst="rect">
            <a:avLst/>
          </a:prstGeom>
          <a:noFill/>
          <a:ln w="9525">
            <a:noFill/>
            <a:miter lim="800000"/>
            <a:headEnd/>
            <a:tailEnd/>
          </a:ln>
          <a:effec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de-DE" sz="800" dirty="0"/>
              <a:t>KIT – </a:t>
            </a:r>
            <a:r>
              <a:rPr lang="en-US" altLang="de-DE" sz="800" dirty="0" smtClean="0"/>
              <a:t> The Research University in the </a:t>
            </a:r>
            <a:r>
              <a:rPr lang="en-US" altLang="de-DE" sz="800" dirty="0"/>
              <a:t>Helmholtz Association</a:t>
            </a:r>
            <a:r>
              <a:rPr lang="de-DE" altLang="de-DE" sz="800" dirty="0"/>
              <a:t> </a:t>
            </a:r>
            <a:endParaRPr lang="en-US" altLang="de-DE" sz="800" dirty="0"/>
          </a:p>
        </p:txBody>
      </p:sp>
      <p:sp>
        <p:nvSpPr>
          <p:cNvPr id="7" name="Text Box 21"/>
          <p:cNvSpPr txBox="1">
            <a:spLocks noChangeArrowheads="1"/>
          </p:cNvSpPr>
          <p:nvPr userDrawn="1"/>
        </p:nvSpPr>
        <p:spPr bwMode="auto">
          <a:xfrm>
            <a:off x="385763" y="3367088"/>
            <a:ext cx="5049837" cy="152400"/>
          </a:xfrm>
          <a:prstGeom prst="rect">
            <a:avLst/>
          </a:prstGeom>
          <a:noFill/>
          <a:ln w="9525">
            <a:noFill/>
            <a:miter lim="800000"/>
            <a:headEnd/>
            <a:tailEnd/>
          </a:ln>
          <a:effectLst/>
        </p:spPr>
        <p:txBody>
          <a:bodyPr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de-DE" altLang="de-DE" sz="1000" smtClean="0">
                <a:solidFill>
                  <a:schemeClr val="bg1"/>
                </a:solidFill>
              </a:rPr>
              <a:t>Institute for Data Processing and Electronics</a:t>
            </a:r>
          </a:p>
        </p:txBody>
      </p:sp>
      <p:sp>
        <p:nvSpPr>
          <p:cNvPr id="8" name="Text Box 14"/>
          <p:cNvSpPr txBox="1">
            <a:spLocks noChangeArrowheads="1"/>
          </p:cNvSpPr>
          <p:nvPr userDrawn="1"/>
        </p:nvSpPr>
        <p:spPr bwMode="auto">
          <a:xfrm>
            <a:off x="7235825" y="6453188"/>
            <a:ext cx="172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r>
              <a:rPr lang="de-DE" altLang="de-DE" sz="1600" b="1" smtClean="0">
                <a:solidFill>
                  <a:schemeClr val="bg1"/>
                </a:solidFill>
              </a:rPr>
              <a:t>www.kit.edu</a:t>
            </a:r>
          </a:p>
        </p:txBody>
      </p:sp>
      <p:pic>
        <p:nvPicPr>
          <p:cNvPr id="9" name="Picture 13" descr="KIT-Logo-rgb_en"/>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395288" y="333375"/>
            <a:ext cx="161925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54668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pic>
        <p:nvPicPr>
          <p:cNvPr id="4" name="Picture 9" descr="II_rahmen_neu_fol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
          <p:cNvSpPr txBox="1">
            <a:spLocks noChangeArrowheads="1"/>
          </p:cNvSpPr>
          <p:nvPr/>
        </p:nvSpPr>
        <p:spPr bwMode="auto">
          <a:xfrm>
            <a:off x="6011863" y="6453188"/>
            <a:ext cx="2736850" cy="360362"/>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altLang="de-DE" sz="900" dirty="0"/>
              <a:t>Name of  Institute, </a:t>
            </a:r>
            <a:r>
              <a:rPr lang="en-US" altLang="de-DE" sz="900" dirty="0" smtClean="0"/>
              <a:t>KIT Faculty</a:t>
            </a:r>
            <a:r>
              <a:rPr lang="en-US" altLang="de-DE" sz="900" dirty="0"/>
              <a:t>, </a:t>
            </a:r>
            <a:r>
              <a:rPr lang="en-US" altLang="de-DE" sz="900" dirty="0" smtClean="0"/>
              <a:t>Service Unit</a:t>
            </a:r>
            <a:endParaRPr lang="en-US" altLang="de-DE" sz="900" dirty="0"/>
          </a:p>
        </p:txBody>
      </p:sp>
      <p:sp>
        <p:nvSpPr>
          <p:cNvPr id="6" name="Text Box 11"/>
          <p:cNvSpPr txBox="1">
            <a:spLocks noChangeArrowheads="1"/>
          </p:cNvSpPr>
          <p:nvPr/>
        </p:nvSpPr>
        <p:spPr bwMode="auto">
          <a:xfrm>
            <a:off x="250825" y="6445250"/>
            <a:ext cx="325438" cy="215900"/>
          </a:xfrm>
          <a:prstGeom prst="rect">
            <a:avLst/>
          </a:prstGeom>
          <a:noFill/>
          <a:ln w="9525">
            <a:noFill/>
            <a:miter lim="800000"/>
            <a:headEnd/>
            <a:tailEnd/>
          </a:ln>
          <a:effec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fld id="{A0D6FC1E-209B-4A83-9575-79CB6B46F1F2}" type="slidenum">
              <a:rPr lang="de-DE" altLang="de-DE" sz="900" b="1" smtClean="0"/>
              <a:pPr eaLnBrk="1" hangingPunct="1">
                <a:spcBef>
                  <a:spcPct val="50000"/>
                </a:spcBef>
                <a:defRPr/>
              </a:pPr>
              <a:t>‹Nr.›</a:t>
            </a:fld>
            <a:endParaRPr lang="de-DE" altLang="de-DE" sz="900" b="1" smtClean="0"/>
          </a:p>
        </p:txBody>
      </p:sp>
      <p:pic>
        <p:nvPicPr>
          <p:cNvPr id="7" name="Picture 9" descr="KITlogo_4c_fruti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341313"/>
            <a:ext cx="10842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Rectangle 12"/>
          <p:cNvSpPr>
            <a:spLocks noGrp="1" noChangeArrowheads="1"/>
          </p:cNvSpPr>
          <p:nvPr>
            <p:ph type="ftr" sz="quarter" idx="10"/>
          </p:nvPr>
        </p:nvSpPr>
        <p:spPr/>
        <p:txBody>
          <a:bodyPr/>
          <a:lstStyle>
            <a:lvl1pPr>
              <a:defRPr/>
            </a:lvl1pPr>
          </a:lstStyle>
          <a:p>
            <a:pPr>
              <a:defRPr/>
            </a:pPr>
            <a:r>
              <a:rPr lang="en-US" altLang="de-DE"/>
              <a:t>Prof. Max Mustermann - Title</a:t>
            </a:r>
          </a:p>
        </p:txBody>
      </p:sp>
      <p:sp>
        <p:nvSpPr>
          <p:cNvPr id="9" name="Datumsplatzhalter 9"/>
          <p:cNvSpPr>
            <a:spLocks noGrp="1"/>
          </p:cNvSpPr>
          <p:nvPr>
            <p:ph type="dt" sz="half" idx="11"/>
          </p:nvPr>
        </p:nvSpPr>
        <p:spPr/>
        <p:txBody>
          <a:bodyPr/>
          <a:lstStyle>
            <a:lvl1pPr algn="l">
              <a:defRPr sz="900">
                <a:solidFill>
                  <a:schemeClr val="tx1">
                    <a:tint val="75000"/>
                  </a:schemeClr>
                </a:solidFill>
              </a:defRPr>
            </a:lvl1pPr>
          </a:lstStyle>
          <a:p>
            <a:pPr>
              <a:defRPr/>
            </a:pPr>
            <a:fld id="{762893AE-5FA9-416B-80A7-8E71FBB3774B}" type="datetime1">
              <a:rPr lang="de-DE"/>
              <a:pPr>
                <a:defRPr/>
              </a:pPr>
              <a:t>18.09.2018</a:t>
            </a:fld>
            <a:endParaRPr lang="de-DE" dirty="0"/>
          </a:p>
        </p:txBody>
      </p:sp>
    </p:spTree>
    <p:extLst>
      <p:ext uri="{BB962C8B-B14F-4D97-AF65-F5344CB8AC3E}">
        <p14:creationId xmlns:p14="http://schemas.microsoft.com/office/powerpoint/2010/main" val="3296044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pic>
        <p:nvPicPr>
          <p:cNvPr id="4" name="Picture 9" descr="II_rahmen_neu_fol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
          <p:cNvSpPr txBox="1">
            <a:spLocks noChangeArrowheads="1"/>
          </p:cNvSpPr>
          <p:nvPr/>
        </p:nvSpPr>
        <p:spPr bwMode="auto">
          <a:xfrm>
            <a:off x="6011863" y="6453188"/>
            <a:ext cx="2736850" cy="360362"/>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altLang="de-DE" sz="900" dirty="0"/>
              <a:t>Name of  Institute, </a:t>
            </a:r>
            <a:r>
              <a:rPr lang="en-US" altLang="de-DE" sz="900" dirty="0" smtClean="0"/>
              <a:t>KIT Faculty</a:t>
            </a:r>
            <a:r>
              <a:rPr lang="en-US" altLang="de-DE" sz="900" dirty="0"/>
              <a:t>, </a:t>
            </a:r>
            <a:r>
              <a:rPr lang="en-US" altLang="de-DE" sz="900" dirty="0" smtClean="0"/>
              <a:t>Service Unit</a:t>
            </a:r>
            <a:endParaRPr lang="en-US" altLang="de-DE" sz="900" dirty="0"/>
          </a:p>
        </p:txBody>
      </p:sp>
      <p:sp>
        <p:nvSpPr>
          <p:cNvPr id="6" name="Text Box 11"/>
          <p:cNvSpPr txBox="1">
            <a:spLocks noChangeArrowheads="1"/>
          </p:cNvSpPr>
          <p:nvPr/>
        </p:nvSpPr>
        <p:spPr bwMode="auto">
          <a:xfrm>
            <a:off x="250825" y="6445250"/>
            <a:ext cx="325438" cy="215900"/>
          </a:xfrm>
          <a:prstGeom prst="rect">
            <a:avLst/>
          </a:prstGeom>
          <a:noFill/>
          <a:ln w="9525">
            <a:noFill/>
            <a:miter lim="800000"/>
            <a:headEnd/>
            <a:tailEnd/>
          </a:ln>
          <a:effec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fld id="{71D43CFE-6B17-4790-B9A9-FEC1B05D04B2}" type="slidenum">
              <a:rPr lang="de-DE" altLang="de-DE" sz="900" b="1" smtClean="0"/>
              <a:pPr eaLnBrk="1" hangingPunct="1">
                <a:spcBef>
                  <a:spcPct val="50000"/>
                </a:spcBef>
                <a:defRPr/>
              </a:pPr>
              <a:t>‹Nr.›</a:t>
            </a:fld>
            <a:endParaRPr lang="de-DE" altLang="de-DE" sz="900" b="1" smtClean="0"/>
          </a:p>
        </p:txBody>
      </p:sp>
      <p:pic>
        <p:nvPicPr>
          <p:cNvPr id="7" name="Picture 9" descr="KITlogo_4c_fruti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341313"/>
            <a:ext cx="10842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kaler Titel 1"/>
          <p:cNvSpPr>
            <a:spLocks noGrp="1"/>
          </p:cNvSpPr>
          <p:nvPr>
            <p:ph type="title" orient="vert"/>
          </p:nvPr>
        </p:nvSpPr>
        <p:spPr>
          <a:xfrm>
            <a:off x="6659563" y="333375"/>
            <a:ext cx="2089150" cy="57594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90525" y="333375"/>
            <a:ext cx="6116638" cy="5759450"/>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Rectangle 12"/>
          <p:cNvSpPr>
            <a:spLocks noGrp="1" noChangeArrowheads="1"/>
          </p:cNvSpPr>
          <p:nvPr>
            <p:ph type="ftr" sz="quarter" idx="10"/>
          </p:nvPr>
        </p:nvSpPr>
        <p:spPr/>
        <p:txBody>
          <a:bodyPr/>
          <a:lstStyle>
            <a:lvl1pPr>
              <a:defRPr/>
            </a:lvl1pPr>
          </a:lstStyle>
          <a:p>
            <a:pPr>
              <a:defRPr/>
            </a:pPr>
            <a:r>
              <a:rPr lang="en-US" altLang="de-DE"/>
              <a:t>Prof. Max Mustermann - Title</a:t>
            </a:r>
          </a:p>
        </p:txBody>
      </p:sp>
      <p:sp>
        <p:nvSpPr>
          <p:cNvPr id="9" name="Datumsplatzhalter 9"/>
          <p:cNvSpPr>
            <a:spLocks noGrp="1"/>
          </p:cNvSpPr>
          <p:nvPr>
            <p:ph type="dt" sz="half" idx="11"/>
          </p:nvPr>
        </p:nvSpPr>
        <p:spPr/>
        <p:txBody>
          <a:bodyPr/>
          <a:lstStyle>
            <a:lvl1pPr algn="l">
              <a:defRPr sz="900">
                <a:solidFill>
                  <a:schemeClr val="tx1">
                    <a:tint val="75000"/>
                  </a:schemeClr>
                </a:solidFill>
              </a:defRPr>
            </a:lvl1pPr>
          </a:lstStyle>
          <a:p>
            <a:pPr>
              <a:defRPr/>
            </a:pPr>
            <a:fld id="{D03FB006-D328-4753-AD6D-851E03D38BDB}" type="datetime1">
              <a:rPr lang="de-DE"/>
              <a:pPr>
                <a:defRPr/>
              </a:pPr>
              <a:t>18.09.2018</a:t>
            </a:fld>
            <a:endParaRPr lang="de-DE" dirty="0"/>
          </a:p>
        </p:txBody>
      </p:sp>
    </p:spTree>
    <p:extLst>
      <p:ext uri="{BB962C8B-B14F-4D97-AF65-F5344CB8AC3E}">
        <p14:creationId xmlns:p14="http://schemas.microsoft.com/office/powerpoint/2010/main" val="264127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pPr>
              <a:defRPr/>
            </a:pPr>
            <a:r>
              <a:rPr lang="en-US" altLang="de-DE"/>
              <a:t>Patrick Pfistner – </a:t>
            </a:r>
            <a:r>
              <a:rPr lang="en-GB" smtClean="0"/>
              <a:t>CBM STS detector module construction and characterization</a:t>
            </a:r>
            <a:endParaRPr lang="en-US" altLang="de-DE"/>
          </a:p>
        </p:txBody>
      </p:sp>
      <p:sp>
        <p:nvSpPr>
          <p:cNvPr id="3" name="Datumsplatzhalter 9"/>
          <p:cNvSpPr>
            <a:spLocks noGrp="1"/>
          </p:cNvSpPr>
          <p:nvPr>
            <p:ph type="dt" sz="half" idx="11"/>
          </p:nvPr>
        </p:nvSpPr>
        <p:spPr/>
        <p:txBody>
          <a:bodyPr/>
          <a:lstStyle>
            <a:lvl1pPr>
              <a:defRPr/>
            </a:lvl1pPr>
          </a:lstStyle>
          <a:p>
            <a:pPr>
              <a:defRPr/>
            </a:pPr>
            <a:fld id="{720BC6B4-1183-4B0B-AF46-3264A5F0582C}" type="datetime1">
              <a:rPr lang="de-DE"/>
              <a:pPr>
                <a:defRPr/>
              </a:pPr>
              <a:t>18.09.2018</a:t>
            </a:fld>
            <a:endParaRPr lang="de-DE" dirty="0"/>
          </a:p>
        </p:txBody>
      </p:sp>
    </p:spTree>
    <p:extLst>
      <p:ext uri="{BB962C8B-B14F-4D97-AF65-F5344CB8AC3E}">
        <p14:creationId xmlns:p14="http://schemas.microsoft.com/office/powerpoint/2010/main" val="381363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2"/>
          <p:cNvSpPr>
            <a:spLocks noGrp="1" noChangeArrowheads="1"/>
          </p:cNvSpPr>
          <p:nvPr>
            <p:ph type="ftr" sz="quarter" idx="10"/>
          </p:nvPr>
        </p:nvSpPr>
        <p:spPr/>
        <p:txBody>
          <a:bodyPr/>
          <a:lstStyle>
            <a:lvl1pPr algn="ctr">
              <a:defRPr/>
            </a:lvl1pPr>
          </a:lstStyle>
          <a:p>
            <a:pPr>
              <a:defRPr/>
            </a:pPr>
            <a:r>
              <a:rPr lang="en-US" altLang="de-DE" dirty="0" smtClean="0"/>
              <a:t>Patrick Pfistner – </a:t>
            </a:r>
            <a:r>
              <a:rPr lang="en-GB" dirty="0" smtClean="0"/>
              <a:t>Novel production method for large double-sided </a:t>
            </a:r>
            <a:r>
              <a:rPr lang="en-GB" dirty="0" err="1" smtClean="0"/>
              <a:t>microstrip</a:t>
            </a:r>
            <a:r>
              <a:rPr lang="en-GB" dirty="0" smtClean="0"/>
              <a:t> detectors of the CBM Silicon Tracking System at FAIR</a:t>
            </a:r>
          </a:p>
          <a:p>
            <a:pPr>
              <a:defRPr/>
            </a:pPr>
            <a:endParaRPr lang="en-GB" dirty="0"/>
          </a:p>
        </p:txBody>
      </p:sp>
      <p:sp>
        <p:nvSpPr>
          <p:cNvPr id="5" name="Datumsplatzhalter 9"/>
          <p:cNvSpPr>
            <a:spLocks noGrp="1"/>
          </p:cNvSpPr>
          <p:nvPr>
            <p:ph type="dt" sz="half" idx="11"/>
          </p:nvPr>
        </p:nvSpPr>
        <p:spPr/>
        <p:txBody>
          <a:bodyPr/>
          <a:lstStyle>
            <a:lvl1pPr>
              <a:defRPr/>
            </a:lvl1pPr>
          </a:lstStyle>
          <a:p>
            <a:pPr>
              <a:defRPr/>
            </a:pPr>
            <a:fld id="{EEBD31E3-8B4C-4C1C-8525-132EAA0025B1}" type="datetime1">
              <a:rPr lang="de-DE"/>
              <a:pPr>
                <a:defRPr/>
              </a:pPr>
              <a:t>18.09.2018</a:t>
            </a:fld>
            <a:endParaRPr lang="de-DE" dirty="0"/>
          </a:p>
        </p:txBody>
      </p:sp>
    </p:spTree>
    <p:extLst>
      <p:ext uri="{BB962C8B-B14F-4D97-AF65-F5344CB8AC3E}">
        <p14:creationId xmlns:p14="http://schemas.microsoft.com/office/powerpoint/2010/main" val="18446865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pic>
        <p:nvPicPr>
          <p:cNvPr id="4" name="Picture 9" descr="II_rahmen_neu_fol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
          <p:cNvSpPr txBox="1">
            <a:spLocks noChangeArrowheads="1"/>
          </p:cNvSpPr>
          <p:nvPr/>
        </p:nvSpPr>
        <p:spPr bwMode="auto">
          <a:xfrm>
            <a:off x="6011863" y="6453188"/>
            <a:ext cx="2736850" cy="360362"/>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altLang="de-DE" sz="900" dirty="0"/>
              <a:t>Name of  Institute, </a:t>
            </a:r>
            <a:r>
              <a:rPr lang="en-US" altLang="de-DE" sz="900" dirty="0" smtClean="0"/>
              <a:t>KIT Faculty</a:t>
            </a:r>
            <a:r>
              <a:rPr lang="en-US" altLang="de-DE" sz="900" dirty="0"/>
              <a:t>, </a:t>
            </a:r>
            <a:r>
              <a:rPr lang="en-US" altLang="de-DE" sz="900" dirty="0" smtClean="0"/>
              <a:t>Service Unit</a:t>
            </a:r>
            <a:endParaRPr lang="en-US" altLang="de-DE" sz="900" dirty="0"/>
          </a:p>
        </p:txBody>
      </p:sp>
      <p:sp>
        <p:nvSpPr>
          <p:cNvPr id="6" name="Text Box 11"/>
          <p:cNvSpPr txBox="1">
            <a:spLocks noChangeArrowheads="1"/>
          </p:cNvSpPr>
          <p:nvPr/>
        </p:nvSpPr>
        <p:spPr bwMode="auto">
          <a:xfrm>
            <a:off x="250825" y="6445250"/>
            <a:ext cx="325438" cy="215900"/>
          </a:xfrm>
          <a:prstGeom prst="rect">
            <a:avLst/>
          </a:prstGeom>
          <a:noFill/>
          <a:ln w="9525">
            <a:noFill/>
            <a:miter lim="800000"/>
            <a:headEnd/>
            <a:tailEnd/>
          </a:ln>
          <a:effec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fld id="{CF6C5E48-5B95-407C-A47E-47AD56C21BA5}" type="slidenum">
              <a:rPr lang="de-DE" altLang="de-DE" sz="900" b="1" smtClean="0"/>
              <a:pPr eaLnBrk="1" hangingPunct="1">
                <a:spcBef>
                  <a:spcPct val="50000"/>
                </a:spcBef>
                <a:defRPr/>
              </a:pPr>
              <a:t>‹Nr.›</a:t>
            </a:fld>
            <a:endParaRPr lang="de-DE" altLang="de-DE" sz="900" b="1" smtClean="0"/>
          </a:p>
        </p:txBody>
      </p:sp>
      <p:pic>
        <p:nvPicPr>
          <p:cNvPr id="7" name="Picture 9" descr="KITlogo_4c_fruti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341313"/>
            <a:ext cx="10842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Formatvorlagen des Textmasters bearbeiten</a:t>
            </a:r>
          </a:p>
        </p:txBody>
      </p:sp>
      <p:sp>
        <p:nvSpPr>
          <p:cNvPr id="8" name="Rectangle 12"/>
          <p:cNvSpPr>
            <a:spLocks noGrp="1" noChangeArrowheads="1"/>
          </p:cNvSpPr>
          <p:nvPr>
            <p:ph type="ftr" sz="quarter" idx="10"/>
          </p:nvPr>
        </p:nvSpPr>
        <p:spPr/>
        <p:txBody>
          <a:bodyPr/>
          <a:lstStyle>
            <a:lvl1pPr>
              <a:defRPr/>
            </a:lvl1pPr>
          </a:lstStyle>
          <a:p>
            <a:pPr>
              <a:defRPr/>
            </a:pPr>
            <a:r>
              <a:rPr lang="en-US" altLang="de-DE"/>
              <a:t>Prof. Max Mustermann - Title</a:t>
            </a:r>
          </a:p>
        </p:txBody>
      </p:sp>
      <p:sp>
        <p:nvSpPr>
          <p:cNvPr id="9" name="Datumsplatzhalter 9"/>
          <p:cNvSpPr>
            <a:spLocks noGrp="1"/>
          </p:cNvSpPr>
          <p:nvPr>
            <p:ph type="dt" sz="half" idx="11"/>
          </p:nvPr>
        </p:nvSpPr>
        <p:spPr/>
        <p:txBody>
          <a:bodyPr/>
          <a:lstStyle>
            <a:lvl1pPr algn="l">
              <a:defRPr sz="900">
                <a:solidFill>
                  <a:schemeClr val="tx1">
                    <a:tint val="75000"/>
                  </a:schemeClr>
                </a:solidFill>
              </a:defRPr>
            </a:lvl1pPr>
          </a:lstStyle>
          <a:p>
            <a:pPr>
              <a:defRPr/>
            </a:pPr>
            <a:fld id="{69BD4D0A-47F7-4768-9730-35D70682C9A6}" type="datetime1">
              <a:rPr lang="de-DE"/>
              <a:pPr>
                <a:defRPr/>
              </a:pPr>
              <a:t>18.09.2018</a:t>
            </a:fld>
            <a:endParaRPr lang="de-DE" dirty="0"/>
          </a:p>
        </p:txBody>
      </p:sp>
    </p:spTree>
    <p:extLst>
      <p:ext uri="{BB962C8B-B14F-4D97-AF65-F5344CB8AC3E}">
        <p14:creationId xmlns:p14="http://schemas.microsoft.com/office/powerpoint/2010/main" val="30625775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pic>
        <p:nvPicPr>
          <p:cNvPr id="5" name="Picture 9" descr="II_rahmen_neu_fol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6011863" y="6453188"/>
            <a:ext cx="2736850" cy="360362"/>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altLang="de-DE" sz="900" dirty="0" smtClean="0"/>
              <a:t>Institute for Data Processing and Electron</a:t>
            </a:r>
            <a:r>
              <a:rPr lang="de-DE" altLang="de-DE" sz="900" dirty="0" err="1" smtClean="0"/>
              <a:t>ics</a:t>
            </a:r>
            <a:endParaRPr lang="en-US" altLang="de-DE" sz="900" dirty="0" smtClean="0"/>
          </a:p>
        </p:txBody>
      </p:sp>
      <p:sp>
        <p:nvSpPr>
          <p:cNvPr id="7" name="Text Box 11"/>
          <p:cNvSpPr txBox="1">
            <a:spLocks noChangeArrowheads="1"/>
          </p:cNvSpPr>
          <p:nvPr/>
        </p:nvSpPr>
        <p:spPr bwMode="auto">
          <a:xfrm>
            <a:off x="250825" y="6445250"/>
            <a:ext cx="325438" cy="215900"/>
          </a:xfrm>
          <a:prstGeom prst="rect">
            <a:avLst/>
          </a:prstGeom>
          <a:noFill/>
          <a:ln w="9525">
            <a:noFill/>
            <a:miter lim="800000"/>
            <a:headEnd/>
            <a:tailEnd/>
          </a:ln>
          <a:effec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fld id="{6B124FF7-D511-40EC-A840-63764A68E0F0}" type="slidenum">
              <a:rPr lang="de-DE" altLang="de-DE" sz="900" b="1" smtClean="0"/>
              <a:pPr eaLnBrk="1" hangingPunct="1">
                <a:spcBef>
                  <a:spcPct val="50000"/>
                </a:spcBef>
                <a:defRPr/>
              </a:pPr>
              <a:t>‹Nr.›</a:t>
            </a:fld>
            <a:endParaRPr lang="de-DE" altLang="de-DE" sz="900" b="1" smtClean="0"/>
          </a:p>
        </p:txBody>
      </p:sp>
      <p:pic>
        <p:nvPicPr>
          <p:cNvPr id="8" name="Picture 9" descr="KITlogo_4c_fruti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341313"/>
            <a:ext cx="10842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92113" y="1198563"/>
            <a:ext cx="4102100"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6613" y="1198563"/>
            <a:ext cx="4102100"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Rectangle 12"/>
          <p:cNvSpPr>
            <a:spLocks noGrp="1" noChangeArrowheads="1"/>
          </p:cNvSpPr>
          <p:nvPr>
            <p:ph type="ftr" sz="quarter" idx="10"/>
          </p:nvPr>
        </p:nvSpPr>
        <p:spPr/>
        <p:txBody>
          <a:bodyPr/>
          <a:lstStyle>
            <a:lvl1pPr algn="ctr">
              <a:defRPr/>
            </a:lvl1pPr>
          </a:lstStyle>
          <a:p>
            <a:pPr>
              <a:defRPr/>
            </a:pPr>
            <a:r>
              <a:rPr lang="en-US" altLang="de-DE" dirty="0" smtClean="0"/>
              <a:t>Patrick Pfistner – </a:t>
            </a:r>
            <a:r>
              <a:rPr lang="en-GB" dirty="0" smtClean="0"/>
              <a:t>Novel production method for large double-sided </a:t>
            </a:r>
            <a:r>
              <a:rPr lang="en-GB" dirty="0" err="1" smtClean="0"/>
              <a:t>microstrip</a:t>
            </a:r>
            <a:r>
              <a:rPr lang="en-GB" dirty="0" smtClean="0"/>
              <a:t> detectors of the CBM Silicon Tracking System at FAIR</a:t>
            </a:r>
          </a:p>
          <a:p>
            <a:pPr>
              <a:defRPr/>
            </a:pPr>
            <a:endParaRPr lang="en-US" altLang="de-DE" dirty="0"/>
          </a:p>
        </p:txBody>
      </p:sp>
      <p:sp>
        <p:nvSpPr>
          <p:cNvPr id="10" name="Datumsplatzhalter 9"/>
          <p:cNvSpPr>
            <a:spLocks noGrp="1"/>
          </p:cNvSpPr>
          <p:nvPr>
            <p:ph type="dt" sz="half" idx="11"/>
          </p:nvPr>
        </p:nvSpPr>
        <p:spPr/>
        <p:txBody>
          <a:bodyPr/>
          <a:lstStyle>
            <a:lvl1pPr algn="l">
              <a:defRPr sz="900">
                <a:solidFill>
                  <a:schemeClr val="tx1">
                    <a:tint val="75000"/>
                  </a:schemeClr>
                </a:solidFill>
              </a:defRPr>
            </a:lvl1pPr>
          </a:lstStyle>
          <a:p>
            <a:pPr>
              <a:defRPr/>
            </a:pPr>
            <a:fld id="{0BFD29B4-EB1C-4AF3-9D17-2CCA2EC037E9}" type="datetime1">
              <a:rPr lang="de-DE"/>
              <a:pPr>
                <a:defRPr/>
              </a:pPr>
              <a:t>18.09.2018</a:t>
            </a:fld>
            <a:endParaRPr lang="de-DE" dirty="0"/>
          </a:p>
        </p:txBody>
      </p:sp>
    </p:spTree>
    <p:extLst>
      <p:ext uri="{BB962C8B-B14F-4D97-AF65-F5344CB8AC3E}">
        <p14:creationId xmlns:p14="http://schemas.microsoft.com/office/powerpoint/2010/main" val="37784508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pic>
        <p:nvPicPr>
          <p:cNvPr id="7" name="Picture 9" descr="II_rahmen_neu_fol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
          <p:cNvSpPr txBox="1">
            <a:spLocks noChangeArrowheads="1"/>
          </p:cNvSpPr>
          <p:nvPr/>
        </p:nvSpPr>
        <p:spPr bwMode="auto">
          <a:xfrm>
            <a:off x="6011863" y="6453188"/>
            <a:ext cx="2736850" cy="360362"/>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altLang="de-DE" sz="900" dirty="0"/>
              <a:t>Name of  Institute, </a:t>
            </a:r>
            <a:r>
              <a:rPr lang="en-US" altLang="de-DE" sz="900" dirty="0" smtClean="0"/>
              <a:t>KIT Faculty</a:t>
            </a:r>
            <a:r>
              <a:rPr lang="en-US" altLang="de-DE" sz="900" dirty="0"/>
              <a:t>, </a:t>
            </a:r>
            <a:r>
              <a:rPr lang="en-US" altLang="de-DE" sz="900" dirty="0" smtClean="0"/>
              <a:t>Service Unit</a:t>
            </a:r>
            <a:endParaRPr lang="en-US" altLang="de-DE" sz="900" dirty="0"/>
          </a:p>
        </p:txBody>
      </p:sp>
      <p:sp>
        <p:nvSpPr>
          <p:cNvPr id="9" name="Text Box 11"/>
          <p:cNvSpPr txBox="1">
            <a:spLocks noChangeArrowheads="1"/>
          </p:cNvSpPr>
          <p:nvPr/>
        </p:nvSpPr>
        <p:spPr bwMode="auto">
          <a:xfrm>
            <a:off x="250825" y="6445250"/>
            <a:ext cx="325438" cy="215900"/>
          </a:xfrm>
          <a:prstGeom prst="rect">
            <a:avLst/>
          </a:prstGeom>
          <a:noFill/>
          <a:ln w="9525">
            <a:noFill/>
            <a:miter lim="800000"/>
            <a:headEnd/>
            <a:tailEnd/>
          </a:ln>
          <a:effec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fld id="{3174EAF4-94B8-4B36-8197-0EF248D059D5}" type="slidenum">
              <a:rPr lang="de-DE" altLang="de-DE" sz="900" b="1" smtClean="0"/>
              <a:pPr eaLnBrk="1" hangingPunct="1">
                <a:spcBef>
                  <a:spcPct val="50000"/>
                </a:spcBef>
                <a:defRPr/>
              </a:pPr>
              <a:t>‹Nr.›</a:t>
            </a:fld>
            <a:endParaRPr lang="de-DE" altLang="de-DE" sz="900" b="1" smtClean="0"/>
          </a:p>
        </p:txBody>
      </p:sp>
      <p:pic>
        <p:nvPicPr>
          <p:cNvPr id="10" name="Picture 9" descr="KITlogo_4c_fruti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341313"/>
            <a:ext cx="10842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1" name="Rectangle 12"/>
          <p:cNvSpPr>
            <a:spLocks noGrp="1" noChangeArrowheads="1"/>
          </p:cNvSpPr>
          <p:nvPr>
            <p:ph type="ftr" sz="quarter" idx="10"/>
          </p:nvPr>
        </p:nvSpPr>
        <p:spPr/>
        <p:txBody>
          <a:bodyPr/>
          <a:lstStyle>
            <a:lvl1pPr>
              <a:defRPr/>
            </a:lvl1pPr>
          </a:lstStyle>
          <a:p>
            <a:pPr>
              <a:defRPr/>
            </a:pPr>
            <a:r>
              <a:rPr lang="en-US" altLang="de-DE"/>
              <a:t>Prof. Max Mustermann - Title</a:t>
            </a:r>
          </a:p>
        </p:txBody>
      </p:sp>
      <p:sp>
        <p:nvSpPr>
          <p:cNvPr id="12" name="Datumsplatzhalter 9"/>
          <p:cNvSpPr>
            <a:spLocks noGrp="1"/>
          </p:cNvSpPr>
          <p:nvPr>
            <p:ph type="dt" sz="half" idx="11"/>
          </p:nvPr>
        </p:nvSpPr>
        <p:spPr/>
        <p:txBody>
          <a:bodyPr/>
          <a:lstStyle>
            <a:lvl1pPr algn="l">
              <a:defRPr sz="900">
                <a:solidFill>
                  <a:schemeClr val="tx1">
                    <a:tint val="75000"/>
                  </a:schemeClr>
                </a:solidFill>
              </a:defRPr>
            </a:lvl1pPr>
          </a:lstStyle>
          <a:p>
            <a:pPr>
              <a:defRPr/>
            </a:pPr>
            <a:fld id="{13279280-E57B-46D4-B076-3A8A5F77B6BE}" type="datetime1">
              <a:rPr lang="de-DE"/>
              <a:pPr>
                <a:defRPr/>
              </a:pPr>
              <a:t>18.09.2018</a:t>
            </a:fld>
            <a:endParaRPr lang="de-DE" dirty="0"/>
          </a:p>
        </p:txBody>
      </p:sp>
    </p:spTree>
    <p:extLst>
      <p:ext uri="{BB962C8B-B14F-4D97-AF65-F5344CB8AC3E}">
        <p14:creationId xmlns:p14="http://schemas.microsoft.com/office/powerpoint/2010/main" val="106947192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pic>
        <p:nvPicPr>
          <p:cNvPr id="3" name="Picture 9" descr="II_rahmen_neu_fol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
          <p:cNvSpPr txBox="1">
            <a:spLocks noChangeArrowheads="1"/>
          </p:cNvSpPr>
          <p:nvPr/>
        </p:nvSpPr>
        <p:spPr bwMode="auto">
          <a:xfrm>
            <a:off x="6011863" y="6453188"/>
            <a:ext cx="2736850" cy="360362"/>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altLang="de-DE" sz="900" dirty="0" smtClean="0"/>
              <a:t>Institute for Data Processing and Electron</a:t>
            </a:r>
            <a:r>
              <a:rPr lang="de-DE" altLang="de-DE" sz="900" dirty="0" err="1" smtClean="0"/>
              <a:t>ics</a:t>
            </a:r>
            <a:endParaRPr lang="en-US" altLang="de-DE" sz="900" dirty="0" smtClean="0"/>
          </a:p>
        </p:txBody>
      </p:sp>
      <p:sp>
        <p:nvSpPr>
          <p:cNvPr id="5" name="Text Box 11"/>
          <p:cNvSpPr txBox="1">
            <a:spLocks noChangeArrowheads="1"/>
          </p:cNvSpPr>
          <p:nvPr/>
        </p:nvSpPr>
        <p:spPr bwMode="auto">
          <a:xfrm>
            <a:off x="250825" y="6445250"/>
            <a:ext cx="325438" cy="215900"/>
          </a:xfrm>
          <a:prstGeom prst="rect">
            <a:avLst/>
          </a:prstGeom>
          <a:noFill/>
          <a:ln w="9525">
            <a:noFill/>
            <a:miter lim="800000"/>
            <a:headEnd/>
            <a:tailEnd/>
          </a:ln>
          <a:effec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fld id="{62E0D1BA-8FA9-4BF3-AEB4-16510B696941}" type="slidenum">
              <a:rPr lang="de-DE" altLang="de-DE" sz="900" b="1" smtClean="0"/>
              <a:pPr eaLnBrk="1" hangingPunct="1">
                <a:spcBef>
                  <a:spcPct val="50000"/>
                </a:spcBef>
                <a:defRPr/>
              </a:pPr>
              <a:t>‹Nr.›</a:t>
            </a:fld>
            <a:endParaRPr lang="de-DE" altLang="de-DE" sz="900" b="1" smtClean="0"/>
          </a:p>
        </p:txBody>
      </p:sp>
      <p:pic>
        <p:nvPicPr>
          <p:cNvPr id="6" name="Picture 9" descr="KITlogo_4c_fruti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341313"/>
            <a:ext cx="10842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smtClean="0"/>
              <a:t>Titelmasterformat durch Klicken bearbeiten</a:t>
            </a:r>
            <a:endParaRPr lang="de-DE"/>
          </a:p>
        </p:txBody>
      </p:sp>
      <p:sp>
        <p:nvSpPr>
          <p:cNvPr id="7" name="Rectangle 12"/>
          <p:cNvSpPr>
            <a:spLocks noGrp="1" noChangeArrowheads="1"/>
          </p:cNvSpPr>
          <p:nvPr>
            <p:ph type="ftr" sz="quarter" idx="10"/>
          </p:nvPr>
        </p:nvSpPr>
        <p:spPr/>
        <p:txBody>
          <a:bodyPr/>
          <a:lstStyle>
            <a:lvl1pPr algn="ctr">
              <a:defRPr/>
            </a:lvl1pPr>
          </a:lstStyle>
          <a:p>
            <a:pPr>
              <a:defRPr/>
            </a:pPr>
            <a:r>
              <a:rPr lang="en-US" altLang="de-DE" dirty="0" smtClean="0"/>
              <a:t>Patrick Pfistner - </a:t>
            </a:r>
            <a:r>
              <a:rPr lang="en-GB" dirty="0" smtClean="0"/>
              <a:t>Novel production method for large double-sided </a:t>
            </a:r>
            <a:r>
              <a:rPr lang="en-GB" dirty="0" err="1" smtClean="0"/>
              <a:t>microstrip</a:t>
            </a:r>
            <a:r>
              <a:rPr lang="en-GB" dirty="0" smtClean="0"/>
              <a:t> detectors of the CBM Silicon Tracking System at FAIR</a:t>
            </a:r>
          </a:p>
          <a:p>
            <a:pPr>
              <a:defRPr/>
            </a:pPr>
            <a:endParaRPr lang="en-US" altLang="de-DE" dirty="0"/>
          </a:p>
        </p:txBody>
      </p:sp>
      <p:sp>
        <p:nvSpPr>
          <p:cNvPr id="8" name="Datumsplatzhalter 9"/>
          <p:cNvSpPr>
            <a:spLocks noGrp="1"/>
          </p:cNvSpPr>
          <p:nvPr>
            <p:ph type="dt" sz="half" idx="11"/>
          </p:nvPr>
        </p:nvSpPr>
        <p:spPr/>
        <p:txBody>
          <a:bodyPr/>
          <a:lstStyle>
            <a:lvl1pPr algn="l">
              <a:defRPr sz="900">
                <a:solidFill>
                  <a:schemeClr val="tx1">
                    <a:tint val="75000"/>
                  </a:schemeClr>
                </a:solidFill>
              </a:defRPr>
            </a:lvl1pPr>
          </a:lstStyle>
          <a:p>
            <a:pPr>
              <a:defRPr/>
            </a:pPr>
            <a:fld id="{EB993B26-8DEF-43BB-981F-ABBC2459235C}" type="datetime1">
              <a:rPr lang="de-DE"/>
              <a:pPr>
                <a:defRPr/>
              </a:pPr>
              <a:t>18.09.2018</a:t>
            </a:fld>
            <a:endParaRPr lang="de-DE" dirty="0"/>
          </a:p>
        </p:txBody>
      </p:sp>
    </p:spTree>
    <p:extLst>
      <p:ext uri="{BB962C8B-B14F-4D97-AF65-F5344CB8AC3E}">
        <p14:creationId xmlns:p14="http://schemas.microsoft.com/office/powerpoint/2010/main" val="20268933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pic>
        <p:nvPicPr>
          <p:cNvPr id="2" name="Picture 9" descr="II_rahmen_neu_fol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0"/>
          <p:cNvSpPr txBox="1">
            <a:spLocks noChangeArrowheads="1"/>
          </p:cNvSpPr>
          <p:nvPr/>
        </p:nvSpPr>
        <p:spPr bwMode="auto">
          <a:xfrm>
            <a:off x="6011863" y="6453188"/>
            <a:ext cx="2736850" cy="360362"/>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altLang="de-DE" sz="900" dirty="0"/>
              <a:t>Name of  Institute, </a:t>
            </a:r>
            <a:r>
              <a:rPr lang="en-US" altLang="de-DE" sz="900" dirty="0" smtClean="0"/>
              <a:t>KIT Faculty</a:t>
            </a:r>
            <a:r>
              <a:rPr lang="en-US" altLang="de-DE" sz="900" dirty="0"/>
              <a:t>, </a:t>
            </a:r>
            <a:r>
              <a:rPr lang="en-US" altLang="de-DE" sz="900" dirty="0" smtClean="0"/>
              <a:t>Service Unit</a:t>
            </a:r>
            <a:endParaRPr lang="en-US" altLang="de-DE" sz="900" dirty="0"/>
          </a:p>
        </p:txBody>
      </p:sp>
      <p:sp>
        <p:nvSpPr>
          <p:cNvPr id="4" name="Text Box 11"/>
          <p:cNvSpPr txBox="1">
            <a:spLocks noChangeArrowheads="1"/>
          </p:cNvSpPr>
          <p:nvPr/>
        </p:nvSpPr>
        <p:spPr bwMode="auto">
          <a:xfrm>
            <a:off x="250825" y="6445250"/>
            <a:ext cx="325438" cy="215900"/>
          </a:xfrm>
          <a:prstGeom prst="rect">
            <a:avLst/>
          </a:prstGeom>
          <a:noFill/>
          <a:ln w="9525">
            <a:noFill/>
            <a:miter lim="800000"/>
            <a:headEnd/>
            <a:tailEnd/>
          </a:ln>
          <a:effec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fld id="{FF155D3A-3766-46E5-902C-26E59A422F40}" type="slidenum">
              <a:rPr lang="de-DE" altLang="de-DE" sz="900" b="1" smtClean="0"/>
              <a:pPr eaLnBrk="1" hangingPunct="1">
                <a:spcBef>
                  <a:spcPct val="50000"/>
                </a:spcBef>
                <a:defRPr/>
              </a:pPr>
              <a:t>‹Nr.›</a:t>
            </a:fld>
            <a:endParaRPr lang="de-DE" altLang="de-DE" sz="900" b="1" smtClean="0"/>
          </a:p>
        </p:txBody>
      </p:sp>
      <p:pic>
        <p:nvPicPr>
          <p:cNvPr id="5" name="Picture 9" descr="KITlogo_4c_fruti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341313"/>
            <a:ext cx="10842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Grp="1" noChangeArrowheads="1"/>
          </p:cNvSpPr>
          <p:nvPr>
            <p:ph type="ftr" sz="quarter" idx="10"/>
          </p:nvPr>
        </p:nvSpPr>
        <p:spPr/>
        <p:txBody>
          <a:bodyPr/>
          <a:lstStyle>
            <a:lvl1pPr>
              <a:defRPr/>
            </a:lvl1pPr>
          </a:lstStyle>
          <a:p>
            <a:pPr>
              <a:defRPr/>
            </a:pPr>
            <a:r>
              <a:rPr lang="en-US" altLang="de-DE"/>
              <a:t>Prof. Max Mustermann - Title</a:t>
            </a:r>
          </a:p>
        </p:txBody>
      </p:sp>
      <p:sp>
        <p:nvSpPr>
          <p:cNvPr id="7" name="Datumsplatzhalter 9"/>
          <p:cNvSpPr>
            <a:spLocks noGrp="1"/>
          </p:cNvSpPr>
          <p:nvPr>
            <p:ph type="dt" sz="half" idx="11"/>
          </p:nvPr>
        </p:nvSpPr>
        <p:spPr/>
        <p:txBody>
          <a:bodyPr/>
          <a:lstStyle>
            <a:lvl1pPr algn="l">
              <a:defRPr sz="900">
                <a:solidFill>
                  <a:schemeClr val="tx1">
                    <a:tint val="75000"/>
                  </a:schemeClr>
                </a:solidFill>
              </a:defRPr>
            </a:lvl1pPr>
          </a:lstStyle>
          <a:p>
            <a:pPr>
              <a:defRPr/>
            </a:pPr>
            <a:fld id="{FD665CAB-FB04-45EE-8B00-47B62961A974}" type="datetime1">
              <a:rPr lang="de-DE"/>
              <a:pPr>
                <a:defRPr/>
              </a:pPr>
              <a:t>18.09.2018</a:t>
            </a:fld>
            <a:endParaRPr lang="de-DE" dirty="0"/>
          </a:p>
        </p:txBody>
      </p:sp>
    </p:spTree>
    <p:extLst>
      <p:ext uri="{BB962C8B-B14F-4D97-AF65-F5344CB8AC3E}">
        <p14:creationId xmlns:p14="http://schemas.microsoft.com/office/powerpoint/2010/main" val="8177943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pic>
        <p:nvPicPr>
          <p:cNvPr id="5" name="Picture 9" descr="II_rahmen_neu_fol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6011863" y="6453188"/>
            <a:ext cx="2736850" cy="360362"/>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altLang="de-DE" sz="900" dirty="0"/>
              <a:t>Name of  Institute, </a:t>
            </a:r>
            <a:r>
              <a:rPr lang="en-US" altLang="de-DE" sz="900" dirty="0" smtClean="0"/>
              <a:t>KIT Faculty</a:t>
            </a:r>
            <a:r>
              <a:rPr lang="en-US" altLang="de-DE" sz="900" dirty="0"/>
              <a:t>, </a:t>
            </a:r>
            <a:r>
              <a:rPr lang="en-US" altLang="de-DE" sz="900" dirty="0" smtClean="0"/>
              <a:t>Service Unit</a:t>
            </a:r>
            <a:endParaRPr lang="en-US" altLang="de-DE" sz="900" dirty="0"/>
          </a:p>
        </p:txBody>
      </p:sp>
      <p:sp>
        <p:nvSpPr>
          <p:cNvPr id="7" name="Text Box 11"/>
          <p:cNvSpPr txBox="1">
            <a:spLocks noChangeArrowheads="1"/>
          </p:cNvSpPr>
          <p:nvPr/>
        </p:nvSpPr>
        <p:spPr bwMode="auto">
          <a:xfrm>
            <a:off x="250825" y="6445250"/>
            <a:ext cx="325438" cy="215900"/>
          </a:xfrm>
          <a:prstGeom prst="rect">
            <a:avLst/>
          </a:prstGeom>
          <a:noFill/>
          <a:ln w="9525">
            <a:noFill/>
            <a:miter lim="800000"/>
            <a:headEnd/>
            <a:tailEnd/>
          </a:ln>
          <a:effec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fld id="{9A788B32-F61E-4ED5-82A2-4E4616425A5C}" type="slidenum">
              <a:rPr lang="de-DE" altLang="de-DE" sz="900" b="1" smtClean="0"/>
              <a:pPr eaLnBrk="1" hangingPunct="1">
                <a:spcBef>
                  <a:spcPct val="50000"/>
                </a:spcBef>
                <a:defRPr/>
              </a:pPr>
              <a:t>‹Nr.›</a:t>
            </a:fld>
            <a:endParaRPr lang="de-DE" altLang="de-DE" sz="900" b="1" smtClean="0"/>
          </a:p>
        </p:txBody>
      </p:sp>
      <p:pic>
        <p:nvPicPr>
          <p:cNvPr id="8" name="Picture 9" descr="KITlogo_4c_fruti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341313"/>
            <a:ext cx="10842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73050"/>
            <a:ext cx="3008313" cy="1162050"/>
          </a:xfrm>
        </p:spPr>
        <p:txBody>
          <a:bodyPr/>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9" name="Rectangle 12"/>
          <p:cNvSpPr>
            <a:spLocks noGrp="1" noChangeArrowheads="1"/>
          </p:cNvSpPr>
          <p:nvPr>
            <p:ph type="ftr" sz="quarter" idx="10"/>
          </p:nvPr>
        </p:nvSpPr>
        <p:spPr/>
        <p:txBody>
          <a:bodyPr/>
          <a:lstStyle>
            <a:lvl1pPr>
              <a:defRPr/>
            </a:lvl1pPr>
          </a:lstStyle>
          <a:p>
            <a:pPr>
              <a:defRPr/>
            </a:pPr>
            <a:r>
              <a:rPr lang="en-US" altLang="de-DE"/>
              <a:t>Prof. Max Mustermann - Title</a:t>
            </a:r>
          </a:p>
        </p:txBody>
      </p:sp>
      <p:sp>
        <p:nvSpPr>
          <p:cNvPr id="10" name="Datumsplatzhalter 9"/>
          <p:cNvSpPr>
            <a:spLocks noGrp="1"/>
          </p:cNvSpPr>
          <p:nvPr>
            <p:ph type="dt" sz="half" idx="11"/>
          </p:nvPr>
        </p:nvSpPr>
        <p:spPr/>
        <p:txBody>
          <a:bodyPr/>
          <a:lstStyle>
            <a:lvl1pPr algn="l">
              <a:defRPr sz="900">
                <a:solidFill>
                  <a:schemeClr val="tx1">
                    <a:tint val="75000"/>
                  </a:schemeClr>
                </a:solidFill>
              </a:defRPr>
            </a:lvl1pPr>
          </a:lstStyle>
          <a:p>
            <a:pPr>
              <a:defRPr/>
            </a:pPr>
            <a:fld id="{3F6F456B-B3C4-4743-8AC6-5E2F656A7E41}" type="datetime1">
              <a:rPr lang="de-DE"/>
              <a:pPr>
                <a:defRPr/>
              </a:pPr>
              <a:t>18.09.2018</a:t>
            </a:fld>
            <a:endParaRPr lang="de-DE" dirty="0"/>
          </a:p>
        </p:txBody>
      </p:sp>
    </p:spTree>
    <p:extLst>
      <p:ext uri="{BB962C8B-B14F-4D97-AF65-F5344CB8AC3E}">
        <p14:creationId xmlns:p14="http://schemas.microsoft.com/office/powerpoint/2010/main" val="129024810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pic>
        <p:nvPicPr>
          <p:cNvPr id="5" name="Picture 9" descr="II_rahmen_neu_fol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6011863" y="6453188"/>
            <a:ext cx="2736850" cy="360362"/>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altLang="de-DE" sz="900" dirty="0"/>
              <a:t>Name of  Institute, </a:t>
            </a:r>
            <a:r>
              <a:rPr lang="en-US" altLang="de-DE" sz="900" dirty="0" smtClean="0"/>
              <a:t>KIT Faculty</a:t>
            </a:r>
            <a:r>
              <a:rPr lang="en-US" altLang="de-DE" sz="900" dirty="0"/>
              <a:t>, </a:t>
            </a:r>
            <a:r>
              <a:rPr lang="en-US" altLang="de-DE" sz="900" dirty="0" smtClean="0"/>
              <a:t>Service Unit</a:t>
            </a:r>
            <a:endParaRPr lang="en-US" altLang="de-DE" sz="900" dirty="0"/>
          </a:p>
        </p:txBody>
      </p:sp>
      <p:sp>
        <p:nvSpPr>
          <p:cNvPr id="7" name="Text Box 11"/>
          <p:cNvSpPr txBox="1">
            <a:spLocks noChangeArrowheads="1"/>
          </p:cNvSpPr>
          <p:nvPr/>
        </p:nvSpPr>
        <p:spPr bwMode="auto">
          <a:xfrm>
            <a:off x="250825" y="6445250"/>
            <a:ext cx="325438" cy="215900"/>
          </a:xfrm>
          <a:prstGeom prst="rect">
            <a:avLst/>
          </a:prstGeom>
          <a:noFill/>
          <a:ln w="9525">
            <a:noFill/>
            <a:miter lim="800000"/>
            <a:headEnd/>
            <a:tailEnd/>
          </a:ln>
          <a:effec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fld id="{3E1D24BE-CBAE-4459-A898-5A46476CF7DA}" type="slidenum">
              <a:rPr lang="de-DE" altLang="de-DE" sz="900" b="1" smtClean="0"/>
              <a:pPr eaLnBrk="1" hangingPunct="1">
                <a:spcBef>
                  <a:spcPct val="50000"/>
                </a:spcBef>
                <a:defRPr/>
              </a:pPr>
              <a:t>‹Nr.›</a:t>
            </a:fld>
            <a:endParaRPr lang="de-DE" altLang="de-DE" sz="900" b="1" smtClean="0"/>
          </a:p>
        </p:txBody>
      </p:sp>
      <p:pic>
        <p:nvPicPr>
          <p:cNvPr id="8" name="Picture 9" descr="KITlogo_4c_fruti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341313"/>
            <a:ext cx="10842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1792288" y="4800600"/>
            <a:ext cx="5486400" cy="566738"/>
          </a:xfrm>
        </p:spPr>
        <p:txBody>
          <a:bodyPr/>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9" name="Rectangle 12"/>
          <p:cNvSpPr>
            <a:spLocks noGrp="1" noChangeArrowheads="1"/>
          </p:cNvSpPr>
          <p:nvPr>
            <p:ph type="ftr" sz="quarter" idx="10"/>
          </p:nvPr>
        </p:nvSpPr>
        <p:spPr/>
        <p:txBody>
          <a:bodyPr/>
          <a:lstStyle>
            <a:lvl1pPr>
              <a:defRPr/>
            </a:lvl1pPr>
          </a:lstStyle>
          <a:p>
            <a:pPr>
              <a:defRPr/>
            </a:pPr>
            <a:r>
              <a:rPr lang="en-US" altLang="de-DE"/>
              <a:t>Prof. Max Mustermann - Title</a:t>
            </a:r>
          </a:p>
        </p:txBody>
      </p:sp>
      <p:sp>
        <p:nvSpPr>
          <p:cNvPr id="10" name="Datumsplatzhalter 9"/>
          <p:cNvSpPr>
            <a:spLocks noGrp="1"/>
          </p:cNvSpPr>
          <p:nvPr>
            <p:ph type="dt" sz="half" idx="11"/>
          </p:nvPr>
        </p:nvSpPr>
        <p:spPr/>
        <p:txBody>
          <a:bodyPr/>
          <a:lstStyle>
            <a:lvl1pPr algn="l">
              <a:defRPr sz="900">
                <a:solidFill>
                  <a:schemeClr val="tx1">
                    <a:tint val="75000"/>
                  </a:schemeClr>
                </a:solidFill>
              </a:defRPr>
            </a:lvl1pPr>
          </a:lstStyle>
          <a:p>
            <a:pPr>
              <a:defRPr/>
            </a:pPr>
            <a:fld id="{0A7D6F29-F8E5-47C0-94FF-7112825120E1}" type="datetime1">
              <a:rPr lang="de-DE"/>
              <a:pPr>
                <a:defRPr/>
              </a:pPr>
              <a:t>18.09.2018</a:t>
            </a:fld>
            <a:endParaRPr lang="de-DE" dirty="0"/>
          </a:p>
        </p:txBody>
      </p:sp>
    </p:spTree>
    <p:extLst>
      <p:ext uri="{BB962C8B-B14F-4D97-AF65-F5344CB8AC3E}">
        <p14:creationId xmlns:p14="http://schemas.microsoft.com/office/powerpoint/2010/main" val="9125477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Picture 9" descr="II_rahmen_neu_folg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90525" y="333375"/>
            <a:ext cx="6911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de-DE" smtClean="0"/>
              <a:t>Click to add title</a:t>
            </a:r>
          </a:p>
        </p:txBody>
      </p:sp>
      <p:sp>
        <p:nvSpPr>
          <p:cNvPr id="1028" name="Rectangle 3"/>
          <p:cNvSpPr>
            <a:spLocks noGrp="1" noChangeArrowheads="1"/>
          </p:cNvSpPr>
          <p:nvPr>
            <p:ph type="body" idx="1"/>
          </p:nvPr>
        </p:nvSpPr>
        <p:spPr bwMode="auto">
          <a:xfrm>
            <a:off x="392113" y="1198563"/>
            <a:ext cx="83566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e-DE" smtClean="0"/>
              <a:t>Click to add text</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34" name="Text Box 10"/>
          <p:cNvSpPr txBox="1">
            <a:spLocks noChangeArrowheads="1"/>
          </p:cNvSpPr>
          <p:nvPr/>
        </p:nvSpPr>
        <p:spPr bwMode="auto">
          <a:xfrm>
            <a:off x="6011863" y="6453188"/>
            <a:ext cx="2736850" cy="360362"/>
          </a:xfrm>
          <a:prstGeom prst="rect">
            <a:avLst/>
          </a:prstGeom>
          <a:noFill/>
          <a:ln w="9525">
            <a:noFill/>
            <a:miter lim="800000"/>
            <a:headEnd/>
            <a:tailEnd/>
          </a:ln>
          <a:effec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spcBef>
                <a:spcPct val="50000"/>
              </a:spcBef>
              <a:defRPr/>
            </a:pPr>
            <a:r>
              <a:rPr lang="en-US" altLang="de-DE" sz="900" dirty="0" smtClean="0"/>
              <a:t>Institute for Data Processing and Electron</a:t>
            </a:r>
            <a:r>
              <a:rPr lang="de-DE" altLang="de-DE" sz="900" dirty="0" err="1" smtClean="0"/>
              <a:t>ics</a:t>
            </a:r>
            <a:endParaRPr lang="en-US" altLang="de-DE" sz="900" dirty="0" smtClean="0"/>
          </a:p>
        </p:txBody>
      </p:sp>
      <p:sp>
        <p:nvSpPr>
          <p:cNvPr id="1035" name="Text Box 11"/>
          <p:cNvSpPr txBox="1">
            <a:spLocks noChangeArrowheads="1"/>
          </p:cNvSpPr>
          <p:nvPr/>
        </p:nvSpPr>
        <p:spPr bwMode="auto">
          <a:xfrm>
            <a:off x="250825" y="6445250"/>
            <a:ext cx="325438" cy="215900"/>
          </a:xfrm>
          <a:prstGeom prst="rect">
            <a:avLst/>
          </a:prstGeom>
          <a:noFill/>
          <a:ln w="9525">
            <a:noFill/>
            <a:miter lim="800000"/>
            <a:headEnd/>
            <a:tailEnd/>
          </a:ln>
          <a:effec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fld id="{28F67853-D844-4041-B6AC-F622496BC759}" type="slidenum">
              <a:rPr lang="de-DE" altLang="de-DE" sz="900" b="1" smtClean="0"/>
              <a:pPr eaLnBrk="1" hangingPunct="1">
                <a:spcBef>
                  <a:spcPct val="50000"/>
                </a:spcBef>
                <a:defRPr/>
              </a:pPr>
              <a:t>‹Nr.›</a:t>
            </a:fld>
            <a:endParaRPr lang="de-DE" altLang="de-DE" sz="900" b="1" smtClean="0"/>
          </a:p>
        </p:txBody>
      </p:sp>
      <p:sp>
        <p:nvSpPr>
          <p:cNvPr id="1036" name="Rectangle 12"/>
          <p:cNvSpPr>
            <a:spLocks noGrp="1" noChangeArrowheads="1"/>
          </p:cNvSpPr>
          <p:nvPr>
            <p:ph type="ftr" sz="quarter" idx="3"/>
          </p:nvPr>
        </p:nvSpPr>
        <p:spPr bwMode="auto">
          <a:xfrm>
            <a:off x="1701800" y="6445250"/>
            <a:ext cx="4248150" cy="360363"/>
          </a:xfrm>
          <a:prstGeom prst="rect">
            <a:avLst/>
          </a:prstGeom>
          <a:noFill/>
          <a:ln>
            <a:noFill/>
          </a:ln>
          <a:effectLst/>
          <a:extLst/>
        </p:spPr>
        <p:txBody>
          <a:bodyPr vert="horz" wrap="square" lIns="0" tIns="0" rIns="0" bIns="0" numCol="1" anchor="t" anchorCtr="0" compatLnSpc="1">
            <a:prstTxWarp prst="textNoShape">
              <a:avLst/>
            </a:prstTxWarp>
          </a:bodyPr>
          <a:lstStyle>
            <a:lvl1pPr eaLnBrk="1" hangingPunct="1">
              <a:defRPr sz="900"/>
            </a:lvl1pPr>
          </a:lstStyle>
          <a:p>
            <a:pPr algn="ctr">
              <a:defRPr/>
            </a:pPr>
            <a:r>
              <a:rPr lang="en-US" altLang="de-DE" dirty="0" smtClean="0"/>
              <a:t>Patrick Pfistner  – </a:t>
            </a:r>
            <a:r>
              <a:rPr lang="en-GB" dirty="0" smtClean="0"/>
              <a:t>Novel production method for large double-sided </a:t>
            </a:r>
            <a:r>
              <a:rPr lang="en-GB" dirty="0" err="1" smtClean="0"/>
              <a:t>microstrip</a:t>
            </a:r>
            <a:r>
              <a:rPr lang="en-GB" dirty="0" smtClean="0"/>
              <a:t> detectors of the CBM Silicon Tracking System at FAIR</a:t>
            </a:r>
          </a:p>
        </p:txBody>
      </p:sp>
      <p:pic>
        <p:nvPicPr>
          <p:cNvPr id="1032" name="Picture 9" descr="KITlogo_4c_frutig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7625" y="341313"/>
            <a:ext cx="10842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9"/>
          <p:cNvSpPr>
            <a:spLocks noGrp="1"/>
          </p:cNvSpPr>
          <p:nvPr>
            <p:ph type="dt" sz="half" idx="2"/>
          </p:nvPr>
        </p:nvSpPr>
        <p:spPr>
          <a:xfrm>
            <a:off x="612775" y="6443663"/>
            <a:ext cx="1042988" cy="360362"/>
          </a:xfrm>
          <a:prstGeom prst="rect">
            <a:avLst/>
          </a:prstGeom>
        </p:spPr>
        <p:txBody>
          <a:bodyPr vert="horz" lIns="0" tIns="0" rIns="0" bIns="0" rtlCol="0" anchor="t" anchorCtr="0"/>
          <a:lstStyle>
            <a:lvl1pPr algn="l" eaLnBrk="1" hangingPunct="1">
              <a:defRPr sz="900">
                <a:solidFill>
                  <a:schemeClr val="tx1">
                    <a:tint val="75000"/>
                  </a:schemeClr>
                </a:solidFill>
              </a:defRPr>
            </a:lvl1pPr>
          </a:lstStyle>
          <a:p>
            <a:pPr>
              <a:defRPr/>
            </a:pPr>
            <a:fld id="{A889C28E-FDEA-4956-8E31-60A0605546BF}" type="datetime1">
              <a:rPr lang="de-DE"/>
              <a:pPr>
                <a:defRPr/>
              </a:pPr>
              <a:t>18.09.2018</a:t>
            </a:fld>
            <a:endParaRPr lang="de-DE" dirty="0"/>
          </a:p>
        </p:txBody>
      </p:sp>
    </p:spTree>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22" r:id="rId12"/>
  </p:sldLayoutIdLst>
  <p:timing>
    <p:tnLst>
      <p:par>
        <p:cTn id="1" dur="indefinite" restart="never" nodeType="tmRoot"/>
      </p:par>
    </p:tnLst>
  </p:timing>
  <p:hf sldNum="0" hdr="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314325" indent="-314325" algn="l" rtl="0" eaLnBrk="0" fontAlgn="base" hangingPunct="0">
        <a:spcBef>
          <a:spcPct val="20000"/>
        </a:spcBef>
        <a:spcAft>
          <a:spcPct val="0"/>
        </a:spcAft>
        <a:buBlip>
          <a:blip r:embed="rId16"/>
        </a:buBlip>
        <a:defRPr sz="2000">
          <a:solidFill>
            <a:schemeClr val="tx1"/>
          </a:solidFill>
          <a:latin typeface="+mn-lt"/>
          <a:ea typeface="+mn-ea"/>
          <a:cs typeface="+mn-cs"/>
        </a:defRPr>
      </a:lvl1pPr>
      <a:lvl2pPr marL="790575" indent="-314325" algn="l" rtl="0" eaLnBrk="0" fontAlgn="base" hangingPunct="0">
        <a:spcBef>
          <a:spcPct val="20000"/>
        </a:spcBef>
        <a:spcAft>
          <a:spcPct val="0"/>
        </a:spcAft>
        <a:buBlip>
          <a:blip r:embed="rId17"/>
        </a:buBlip>
        <a:defRPr>
          <a:solidFill>
            <a:schemeClr val="tx1"/>
          </a:solidFill>
          <a:latin typeface="+mn-lt"/>
        </a:defRPr>
      </a:lvl2pPr>
      <a:lvl3pPr marL="1209675" indent="-276225" algn="l" rtl="0" eaLnBrk="0" fontAlgn="base" hangingPunct="0">
        <a:spcBef>
          <a:spcPct val="20000"/>
        </a:spcBef>
        <a:spcAft>
          <a:spcPct val="0"/>
        </a:spcAft>
        <a:buBlip>
          <a:blip r:embed="rId18"/>
        </a:buBlip>
        <a:defRPr sz="1600">
          <a:solidFill>
            <a:schemeClr val="tx1"/>
          </a:solidFill>
          <a:latin typeface="+mn-lt"/>
        </a:defRPr>
      </a:lvl3pPr>
      <a:lvl4pPr marL="1657350" indent="-276225" algn="l" rtl="0" eaLnBrk="0" fontAlgn="base" hangingPunct="0">
        <a:spcBef>
          <a:spcPct val="20000"/>
        </a:spcBef>
        <a:spcAft>
          <a:spcPct val="0"/>
        </a:spcAft>
        <a:buBlip>
          <a:blip r:embed="rId18"/>
        </a:buBlip>
        <a:defRPr sz="1600">
          <a:solidFill>
            <a:schemeClr val="tx1"/>
          </a:solidFill>
          <a:latin typeface="+mn-lt"/>
        </a:defRPr>
      </a:lvl4pPr>
      <a:lvl5pPr marL="2095500" indent="-276225" algn="l" rtl="0" eaLnBrk="0" fontAlgn="base" hangingPunct="0">
        <a:spcBef>
          <a:spcPct val="20000"/>
        </a:spcBef>
        <a:spcAft>
          <a:spcPct val="0"/>
        </a:spcAft>
        <a:buBlip>
          <a:blip r:embed="rId18"/>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19"/>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19"/>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19"/>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19"/>
        </a:buBlip>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3" Type="http://schemas.openxmlformats.org/officeDocument/2006/relationships/image" Target="../media/image3.png"/><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39.emf"/><Relationship Id="rId5" Type="http://schemas.openxmlformats.org/officeDocument/2006/relationships/image" Target="../media/image5.png"/><Relationship Id="rId10" Type="http://schemas.openxmlformats.org/officeDocument/2006/relationships/image" Target="../media/image38.emf"/><Relationship Id="rId4" Type="http://schemas.openxmlformats.org/officeDocument/2006/relationships/image" Target="../media/image4.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42.jpeg"/><Relationship Id="rId7" Type="http://schemas.openxmlformats.org/officeDocument/2006/relationships/image" Target="../media/image6.png"/><Relationship Id="rId12" Type="http://schemas.openxmlformats.org/officeDocument/2006/relationships/image" Target="../media/image47.emf"/><Relationship Id="rId17" Type="http://schemas.microsoft.com/office/2007/relationships/hdphoto" Target="../media/hdphoto1.wdp"/><Relationship Id="rId2" Type="http://schemas.openxmlformats.org/officeDocument/2006/relationships/notesSlide" Target="../notesSlides/notesSlide10.xml"/><Relationship Id="rId16"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6.jpeg"/><Relationship Id="rId5" Type="http://schemas.openxmlformats.org/officeDocument/2006/relationships/image" Target="../media/image4.png"/><Relationship Id="rId15" Type="http://schemas.openxmlformats.org/officeDocument/2006/relationships/image" Target="../media/image50.png"/><Relationship Id="rId10" Type="http://schemas.openxmlformats.org/officeDocument/2006/relationships/image" Target="../media/image45.jpeg"/><Relationship Id="rId4" Type="http://schemas.openxmlformats.org/officeDocument/2006/relationships/image" Target="../media/image3.png"/><Relationship Id="rId9" Type="http://schemas.openxmlformats.org/officeDocument/2006/relationships/image" Target="../media/image44.jpeg"/><Relationship Id="rId1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2.xml"/><Relationship Id="rId7" Type="http://schemas.openxmlformats.org/officeDocument/2006/relationships/image" Target="../media/image59.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image" Target="../media/image58.jpeg"/><Relationship Id="rId10" Type="http://schemas.openxmlformats.org/officeDocument/2006/relationships/image" Target="../media/image56.emf"/><Relationship Id="rId4" Type="http://schemas.openxmlformats.org/officeDocument/2006/relationships/image" Target="../media/image57.jpeg"/><Relationship Id="rId9" Type="http://schemas.openxmlformats.org/officeDocument/2006/relationships/package" Target="../embeddings/Microsoft_Visio-Zeichnung1.vsdx"/></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jpeg"/></Relationships>
</file>

<file path=ppt/slides/_rels/slide1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7.jpeg"/><Relationship Id="rId7" Type="http://schemas.openxmlformats.org/officeDocument/2006/relationships/image" Target="../media/image70.emf"/><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8.jpeg"/><Relationship Id="rId9" Type="http://schemas.openxmlformats.org/officeDocument/2006/relationships/image" Target="../media/image72.jpeg"/></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8.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1.emf"/><Relationship Id="rId5" Type="http://schemas.openxmlformats.org/officeDocument/2006/relationships/image" Target="../media/image80.jpeg"/><Relationship Id="rId4" Type="http://schemas.openxmlformats.org/officeDocument/2006/relationships/image" Target="../media/image79.jpeg"/></Relationships>
</file>

<file path=ppt/slides/_rels/slide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5.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9.png"/><Relationship Id="rId5" Type="http://schemas.openxmlformats.org/officeDocument/2006/relationships/image" Target="../media/image87.jpeg"/><Relationship Id="rId10" Type="http://schemas.openxmlformats.org/officeDocument/2006/relationships/image" Target="../media/image88.png"/><Relationship Id="rId4" Type="http://schemas.openxmlformats.org/officeDocument/2006/relationships/image" Target="../media/image86.jpe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jpg"/><Relationship Id="rId7" Type="http://schemas.openxmlformats.org/officeDocument/2006/relationships/hyperlink" Target="https://www.youtube.com/watch?v=wSN7jIoV5nM&amp;index=16&amp;t=4s&amp;list=PL4f-N4xeXktlrgQ_6IihokY8elYDcNTeh"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youtube.com/watch?v=NN_1t2mrgUI&amp;index=2&amp;list=PL4f-N4xeXktnViEkX3gAeTecxCbKBhCpe" TargetMode="External"/><Relationship Id="rId11" Type="http://schemas.openxmlformats.org/officeDocument/2006/relationships/image" Target="../media/image6.png"/><Relationship Id="rId5" Type="http://schemas.openxmlformats.org/officeDocument/2006/relationships/image" Target="../media/image14.jpg"/><Relationship Id="rId10" Type="http://schemas.openxmlformats.org/officeDocument/2006/relationships/image" Target="../media/image5.png"/><Relationship Id="rId4" Type="http://schemas.openxmlformats.org/officeDocument/2006/relationships/image" Target="../media/image19.jpeg"/><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3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3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3.png"/><Relationship Id="rId7" Type="http://schemas.openxmlformats.org/officeDocument/2006/relationships/image" Target="../media/image11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8.emf"/><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23528" y="1412776"/>
            <a:ext cx="83899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800" b="1" dirty="0" smtClean="0"/>
              <a:t>Novel production method for large double-sided </a:t>
            </a:r>
            <a:r>
              <a:rPr lang="en-GB" altLang="en-US" sz="2800" b="1" dirty="0" err="1" smtClean="0"/>
              <a:t>microstrip</a:t>
            </a:r>
            <a:r>
              <a:rPr lang="en-GB" altLang="en-US" sz="2800" b="1" dirty="0" smtClean="0"/>
              <a:t> detectors of the CBM STS</a:t>
            </a:r>
            <a:endParaRPr lang="en-GB" altLang="en-US" sz="2800" b="1" dirty="0"/>
          </a:p>
        </p:txBody>
      </p:sp>
      <p:sp>
        <p:nvSpPr>
          <p:cNvPr id="15363" name="Rectangle 3"/>
          <p:cNvSpPr>
            <a:spLocks noChangeArrowheads="1"/>
          </p:cNvSpPr>
          <p:nvPr/>
        </p:nvSpPr>
        <p:spPr bwMode="auto">
          <a:xfrm>
            <a:off x="412750" y="1844675"/>
            <a:ext cx="837088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de-DE" sz="1600" b="1">
              <a:solidFill>
                <a:srgbClr val="000000"/>
              </a:solidFill>
            </a:endParaRPr>
          </a:p>
        </p:txBody>
      </p:sp>
      <p:sp>
        <p:nvSpPr>
          <p:cNvPr id="15364" name="Rectangle 3"/>
          <p:cNvSpPr>
            <a:spLocks noChangeArrowheads="1"/>
          </p:cNvSpPr>
          <p:nvPr/>
        </p:nvSpPr>
        <p:spPr bwMode="auto">
          <a:xfrm>
            <a:off x="395536" y="2420888"/>
            <a:ext cx="837088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sz="1600" b="1" dirty="0">
                <a:solidFill>
                  <a:srgbClr val="000000"/>
                </a:solidFill>
              </a:rPr>
              <a:t>Patrick </a:t>
            </a:r>
            <a:r>
              <a:rPr lang="de-DE" altLang="de-DE" sz="1600" b="1" dirty="0" smtClean="0">
                <a:solidFill>
                  <a:srgbClr val="000000"/>
                </a:solidFill>
              </a:rPr>
              <a:t>Pfistner, M. Caselle, T. Blank, P. v. Wintzingerode, M. Weber</a:t>
            </a:r>
          </a:p>
          <a:p>
            <a:pPr algn="ctr" eaLnBrk="1" hangingPunct="1"/>
            <a:endParaRPr lang="de-DE" altLang="de-DE" sz="1600" b="1" dirty="0" smtClean="0">
              <a:solidFill>
                <a:srgbClr val="000000"/>
              </a:solidFill>
            </a:endParaRPr>
          </a:p>
          <a:p>
            <a:pPr algn="ctr" eaLnBrk="1" hangingPunct="1"/>
            <a:r>
              <a:rPr lang="de-DE" altLang="de-DE" sz="1600" b="1" dirty="0" err="1">
                <a:solidFill>
                  <a:srgbClr val="000000"/>
                </a:solidFill>
              </a:rPr>
              <a:t>f</a:t>
            </a:r>
            <a:r>
              <a:rPr lang="de-DE" altLang="de-DE" sz="1600" b="1" dirty="0" err="1" smtClean="0">
                <a:solidFill>
                  <a:srgbClr val="000000"/>
                </a:solidFill>
              </a:rPr>
              <a:t>or</a:t>
            </a:r>
            <a:r>
              <a:rPr lang="de-DE" altLang="de-DE" sz="1600" b="1" dirty="0" smtClean="0">
                <a:solidFill>
                  <a:srgbClr val="000000"/>
                </a:solidFill>
              </a:rPr>
              <a:t> </a:t>
            </a:r>
            <a:r>
              <a:rPr lang="de-DE" altLang="de-DE" sz="1600" b="1" dirty="0" err="1" smtClean="0">
                <a:solidFill>
                  <a:srgbClr val="000000"/>
                </a:solidFill>
              </a:rPr>
              <a:t>the</a:t>
            </a:r>
            <a:r>
              <a:rPr lang="de-DE" altLang="de-DE" sz="1600" b="1" dirty="0" smtClean="0">
                <a:solidFill>
                  <a:srgbClr val="000000"/>
                </a:solidFill>
              </a:rPr>
              <a:t> CBM </a:t>
            </a:r>
            <a:r>
              <a:rPr lang="de-DE" altLang="de-DE" sz="1600" b="1" dirty="0" err="1" smtClean="0">
                <a:solidFill>
                  <a:srgbClr val="000000"/>
                </a:solidFill>
              </a:rPr>
              <a:t>collaboration</a:t>
            </a:r>
            <a:endParaRPr lang="en-US" altLang="de-DE" sz="1600" b="1" dirty="0">
              <a:solidFill>
                <a:srgbClr val="000000"/>
              </a:solidFill>
            </a:endParaRPr>
          </a:p>
        </p:txBody>
      </p:sp>
    </p:spTree>
    <p:extLst>
      <p:ext uri="{BB962C8B-B14F-4D97-AF65-F5344CB8AC3E}">
        <p14:creationId xmlns:p14="http://schemas.microsoft.com/office/powerpoint/2010/main" val="706555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nhaltsplatzhalter 2"/>
          <p:cNvSpPr txBox="1">
            <a:spLocks/>
          </p:cNvSpPr>
          <p:nvPr/>
        </p:nvSpPr>
        <p:spPr bwMode="auto">
          <a:xfrm>
            <a:off x="467544" y="847378"/>
            <a:ext cx="395922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14325" indent="-314325" algn="l" rtl="0" eaLnBrk="0" fontAlgn="base" hangingPunct="0">
              <a:spcBef>
                <a:spcPct val="20000"/>
              </a:spcBef>
              <a:spcAft>
                <a:spcPct val="0"/>
              </a:spcAft>
              <a:buBlip>
                <a:blip r:embed="rId3"/>
              </a:buBlip>
              <a:defRPr sz="2000">
                <a:solidFill>
                  <a:schemeClr val="tx1"/>
                </a:solidFill>
                <a:latin typeface="+mn-lt"/>
                <a:ea typeface="+mn-ea"/>
                <a:cs typeface="+mn-cs"/>
              </a:defRPr>
            </a:lvl1pPr>
            <a:lvl2pPr marL="790575" indent="-314325" algn="l" rtl="0" eaLnBrk="0" fontAlgn="base" hangingPunct="0">
              <a:spcBef>
                <a:spcPct val="20000"/>
              </a:spcBef>
              <a:spcAft>
                <a:spcPct val="0"/>
              </a:spcAft>
              <a:buBlip>
                <a:blip r:embed="rId4"/>
              </a:buBlip>
              <a:defRPr>
                <a:solidFill>
                  <a:schemeClr val="tx1"/>
                </a:solidFill>
                <a:latin typeface="+mn-lt"/>
              </a:defRPr>
            </a:lvl2pPr>
            <a:lvl3pPr marL="1209675" indent="-276225" algn="l" rtl="0" eaLnBrk="0" fontAlgn="base" hangingPunct="0">
              <a:spcBef>
                <a:spcPct val="20000"/>
              </a:spcBef>
              <a:spcAft>
                <a:spcPct val="0"/>
              </a:spcAft>
              <a:buBlip>
                <a:blip r:embed="rId5"/>
              </a:buBlip>
              <a:defRPr sz="1600">
                <a:solidFill>
                  <a:schemeClr val="tx1"/>
                </a:solidFill>
                <a:latin typeface="+mn-lt"/>
              </a:defRPr>
            </a:lvl3pPr>
            <a:lvl4pPr marL="1657350" indent="-276225" algn="l" rtl="0" eaLnBrk="0" fontAlgn="base" hangingPunct="0">
              <a:spcBef>
                <a:spcPct val="20000"/>
              </a:spcBef>
              <a:spcAft>
                <a:spcPct val="0"/>
              </a:spcAft>
              <a:buBlip>
                <a:blip r:embed="rId5"/>
              </a:buBlip>
              <a:defRPr sz="1600">
                <a:solidFill>
                  <a:schemeClr val="tx1"/>
                </a:solidFill>
                <a:latin typeface="+mn-lt"/>
              </a:defRPr>
            </a:lvl4pPr>
            <a:lvl5pPr marL="2095500" indent="-276225" algn="l" rtl="0" eaLnBrk="0" fontAlgn="base" hangingPunct="0">
              <a:spcBef>
                <a:spcPct val="20000"/>
              </a:spcBef>
              <a:spcAft>
                <a:spcPct val="0"/>
              </a:spcAft>
              <a:buBlip>
                <a:blip r:embed="rId5"/>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6"/>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6"/>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6"/>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6"/>
              </a:buBlip>
              <a:defRPr sz="1400">
                <a:solidFill>
                  <a:schemeClr val="tx1"/>
                </a:solidFill>
                <a:latin typeface="+mn-lt"/>
              </a:defRPr>
            </a:lvl9pPr>
          </a:lstStyle>
          <a:p>
            <a:pPr marL="0" indent="0" algn="ctr">
              <a:buFontTx/>
              <a:buNone/>
              <a:defRPr/>
            </a:pPr>
            <a:endParaRPr lang="de-DE" sz="1000" b="1" kern="0" dirty="0" smtClean="0"/>
          </a:p>
          <a:p>
            <a:pPr>
              <a:defRPr/>
            </a:pPr>
            <a:r>
              <a:rPr lang="de-DE" sz="1800" kern="0" dirty="0" smtClean="0"/>
              <a:t>64 </a:t>
            </a:r>
            <a:r>
              <a:rPr lang="de-DE" sz="1800" kern="0" dirty="0" err="1" smtClean="0"/>
              <a:t>channels</a:t>
            </a:r>
            <a:r>
              <a:rPr lang="de-DE" sz="1800" kern="0" dirty="0" smtClean="0"/>
              <a:t> </a:t>
            </a:r>
            <a:r>
              <a:rPr lang="de-DE" sz="1800" kern="0" dirty="0" err="1" smtClean="0"/>
              <a:t>with</a:t>
            </a:r>
            <a:r>
              <a:rPr lang="de-DE" sz="1800" kern="0" dirty="0"/>
              <a:t> 116 µm </a:t>
            </a:r>
            <a:r>
              <a:rPr lang="de-DE" sz="1800" kern="0" dirty="0" err="1" smtClean="0"/>
              <a:t>p</a:t>
            </a:r>
            <a:r>
              <a:rPr lang="de-DE" sz="1800" kern="0" dirty="0" err="1" smtClean="0"/>
              <a:t>itch</a:t>
            </a:r>
            <a:endParaRPr lang="de-DE" sz="1800" kern="0" dirty="0" smtClean="0"/>
          </a:p>
          <a:p>
            <a:pPr>
              <a:defRPr/>
            </a:pPr>
            <a:r>
              <a:rPr lang="de-DE" sz="1800" kern="0" dirty="0" smtClean="0"/>
              <a:t>15 µm Al on 10 µm PI</a:t>
            </a:r>
          </a:p>
          <a:p>
            <a:pPr marL="0" indent="0">
              <a:buFontTx/>
              <a:buNone/>
              <a:defRPr/>
            </a:pPr>
            <a:endParaRPr lang="de-DE" kern="0" dirty="0" smtClean="0"/>
          </a:p>
          <a:p>
            <a:pPr>
              <a:defRPr/>
            </a:pPr>
            <a:endParaRPr lang="de-DE" kern="0" dirty="0" smtClean="0"/>
          </a:p>
          <a:p>
            <a:pPr>
              <a:defRPr/>
            </a:pPr>
            <a:endParaRPr lang="de-DE" kern="0" dirty="0" smtClean="0"/>
          </a:p>
          <a:p>
            <a:pPr marL="819150" lvl="1" indent="-342900">
              <a:buFont typeface="+mj-lt"/>
              <a:buAutoNum type="arabicPeriod"/>
              <a:defRPr/>
            </a:pPr>
            <a:endParaRPr lang="en-GB" kern="0" dirty="0"/>
          </a:p>
        </p:txBody>
      </p:sp>
      <p:sp>
        <p:nvSpPr>
          <p:cNvPr id="26626" name="Titel 1"/>
          <p:cNvSpPr>
            <a:spLocks noGrp="1"/>
          </p:cNvSpPr>
          <p:nvPr>
            <p:ph type="title"/>
          </p:nvPr>
        </p:nvSpPr>
        <p:spPr>
          <a:xfrm>
            <a:off x="398145" y="211455"/>
            <a:ext cx="6911975" cy="561975"/>
          </a:xfrm>
        </p:spPr>
        <p:txBody>
          <a:bodyPr/>
          <a:lstStyle/>
          <a:p>
            <a:r>
              <a:rPr lang="de-DE" altLang="en-US" dirty="0" smtClean="0"/>
              <a:t/>
            </a:r>
            <a:br>
              <a:rPr lang="de-DE" altLang="en-US" dirty="0" smtClean="0"/>
            </a:br>
            <a:r>
              <a:rPr lang="de-DE" altLang="en-US" dirty="0" smtClean="0"/>
              <a:t>Module </a:t>
            </a:r>
            <a:r>
              <a:rPr lang="de-DE" altLang="en-US" dirty="0" err="1" smtClean="0"/>
              <a:t>assembly</a:t>
            </a:r>
            <a:r>
              <a:rPr lang="de-DE" altLang="en-US" dirty="0" smtClean="0"/>
              <a:t>: Al – Al TAB </a:t>
            </a:r>
            <a:r>
              <a:rPr lang="de-DE" altLang="en-US" dirty="0" err="1" smtClean="0"/>
              <a:t>bonding</a:t>
            </a:r>
            <a:endParaRPr lang="en-GB" altLang="en-US" dirty="0" smtClean="0"/>
          </a:p>
        </p:txBody>
      </p:sp>
      <p:sp>
        <p:nvSpPr>
          <p:cNvPr id="26629" name="Fußzeilenplatzhalter 3"/>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dirty="0"/>
              <a:t>Patrick Pfistner – </a:t>
            </a:r>
            <a:r>
              <a:rPr lang="en-GB" dirty="0"/>
              <a:t>Novel production method for large double-sided </a:t>
            </a:r>
            <a:r>
              <a:rPr lang="en-GB" dirty="0" err="1"/>
              <a:t>microstrip</a:t>
            </a:r>
            <a:r>
              <a:rPr lang="en-GB" dirty="0"/>
              <a:t> detectors of the CBM Silicon Tracking System at FAIR</a:t>
            </a:r>
          </a:p>
        </p:txBody>
      </p:sp>
      <p:sp>
        <p:nvSpPr>
          <p:cNvPr id="5" name="Datumsplatzhalter 4"/>
          <p:cNvSpPr>
            <a:spLocks noGrp="1"/>
          </p:cNvSpPr>
          <p:nvPr>
            <p:ph type="dt" sz="quarter" idx="11"/>
          </p:nvPr>
        </p:nvSpPr>
        <p:spPr/>
        <p:txBody>
          <a:bodyPr/>
          <a:lstStyle/>
          <a:p>
            <a:pPr>
              <a:defRPr/>
            </a:pPr>
            <a:fld id="{EE3A5C9C-E7DB-4AFB-A4C7-171B4D951954}" type="datetime1">
              <a:rPr lang="de-DE" smtClean="0"/>
              <a:pPr>
                <a:defRPr/>
              </a:pPr>
              <a:t>18.09.2018</a:t>
            </a:fld>
            <a:endParaRPr lang="de-DE" dirty="0"/>
          </a:p>
        </p:txBody>
      </p:sp>
      <p:pic>
        <p:nvPicPr>
          <p:cNvPr id="2663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323528" y="2780928"/>
            <a:ext cx="1217637" cy="911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a14="http://schemas.microsoft.com/office/drawing/2010/main" Requires="a14">
          <p:sp>
            <p:nvSpPr>
              <p:cNvPr id="19" name="Inhaltsplatzhalter 2"/>
              <p:cNvSpPr txBox="1">
                <a:spLocks/>
              </p:cNvSpPr>
              <p:nvPr/>
            </p:nvSpPr>
            <p:spPr bwMode="auto">
              <a:xfrm>
                <a:off x="4994523" y="4062413"/>
                <a:ext cx="3959225" cy="30241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0" tIns="0" rIns="0" bIns="0"/>
              <a:lstStyle>
                <a:lvl1pPr marL="314325" indent="-314325" algn="l" rtl="0" eaLnBrk="0" fontAlgn="base" hangingPunct="0">
                  <a:spcBef>
                    <a:spcPct val="20000"/>
                  </a:spcBef>
                  <a:spcAft>
                    <a:spcPct val="0"/>
                  </a:spcAft>
                  <a:buBlip>
                    <a:blip r:embed="rId3"/>
                  </a:buBlip>
                  <a:defRPr sz="2000">
                    <a:solidFill>
                      <a:schemeClr val="tx1"/>
                    </a:solidFill>
                    <a:latin typeface="+mn-lt"/>
                    <a:ea typeface="+mn-ea"/>
                    <a:cs typeface="+mn-cs"/>
                  </a:defRPr>
                </a:lvl1pPr>
                <a:lvl2pPr marL="790575" indent="-314325" algn="l" rtl="0" eaLnBrk="0" fontAlgn="base" hangingPunct="0">
                  <a:spcBef>
                    <a:spcPct val="20000"/>
                  </a:spcBef>
                  <a:spcAft>
                    <a:spcPct val="0"/>
                  </a:spcAft>
                  <a:buBlip>
                    <a:blip r:embed="rId4"/>
                  </a:buBlip>
                  <a:defRPr>
                    <a:solidFill>
                      <a:schemeClr val="tx1"/>
                    </a:solidFill>
                    <a:latin typeface="+mn-lt"/>
                  </a:defRPr>
                </a:lvl2pPr>
                <a:lvl3pPr marL="1209675" indent="-276225" algn="l" rtl="0" eaLnBrk="0" fontAlgn="base" hangingPunct="0">
                  <a:spcBef>
                    <a:spcPct val="20000"/>
                  </a:spcBef>
                  <a:spcAft>
                    <a:spcPct val="0"/>
                  </a:spcAft>
                  <a:buBlip>
                    <a:blip r:embed="rId5"/>
                  </a:buBlip>
                  <a:defRPr sz="1600">
                    <a:solidFill>
                      <a:schemeClr val="tx1"/>
                    </a:solidFill>
                    <a:latin typeface="+mn-lt"/>
                  </a:defRPr>
                </a:lvl3pPr>
                <a:lvl4pPr marL="1657350" indent="-276225" algn="l" rtl="0" eaLnBrk="0" fontAlgn="base" hangingPunct="0">
                  <a:spcBef>
                    <a:spcPct val="20000"/>
                  </a:spcBef>
                  <a:spcAft>
                    <a:spcPct val="0"/>
                  </a:spcAft>
                  <a:buBlip>
                    <a:blip r:embed="rId5"/>
                  </a:buBlip>
                  <a:defRPr sz="1600">
                    <a:solidFill>
                      <a:schemeClr val="tx1"/>
                    </a:solidFill>
                    <a:latin typeface="+mn-lt"/>
                  </a:defRPr>
                </a:lvl4pPr>
                <a:lvl5pPr marL="2095500" indent="-276225" algn="l" rtl="0" eaLnBrk="0" fontAlgn="base" hangingPunct="0">
                  <a:spcBef>
                    <a:spcPct val="20000"/>
                  </a:spcBef>
                  <a:spcAft>
                    <a:spcPct val="0"/>
                  </a:spcAft>
                  <a:buBlip>
                    <a:blip r:embed="rId5"/>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6"/>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6"/>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6"/>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6"/>
                  </a:buBlip>
                  <a:defRPr sz="1400">
                    <a:solidFill>
                      <a:schemeClr val="tx1"/>
                    </a:solidFill>
                    <a:latin typeface="+mn-lt"/>
                  </a:defRPr>
                </a:lvl9pPr>
              </a:lstStyle>
              <a:p>
                <a:pPr marL="0" indent="0" algn="ctr">
                  <a:buFontTx/>
                  <a:buNone/>
                  <a:defRPr/>
                </a:pPr>
                <a:endParaRPr lang="de-DE" sz="1000" b="1" kern="0" dirty="0" smtClean="0"/>
              </a:p>
              <a:p>
                <a:pPr>
                  <a:defRPr/>
                </a:pPr>
                <a:r>
                  <a:rPr lang="de-DE" kern="0" dirty="0" err="1" smtClean="0"/>
                  <a:t>Capacitance</a:t>
                </a:r>
                <a:r>
                  <a:rPr lang="de-DE" kern="0" dirty="0" smtClean="0"/>
                  <a:t> &lt; 0.5 </a:t>
                </a:r>
                <a:r>
                  <a:rPr lang="de-DE" kern="0" dirty="0" err="1" smtClean="0"/>
                  <a:t>pF</a:t>
                </a:r>
                <a:r>
                  <a:rPr lang="de-DE" kern="0" dirty="0" smtClean="0"/>
                  <a:t>/cm</a:t>
                </a:r>
              </a:p>
              <a:p>
                <a:pPr>
                  <a:defRPr/>
                </a:pPr>
                <a14:m>
                  <m:oMath xmlns:m="http://schemas.openxmlformats.org/officeDocument/2006/math">
                    <m:sSub>
                      <m:sSubPr>
                        <m:ctrlPr>
                          <a:rPr lang="de-DE" i="1" kern="0" smtClean="0">
                            <a:latin typeface="Cambria Math" panose="02040503050406030204" pitchFamily="18" charset="0"/>
                          </a:rPr>
                        </m:ctrlPr>
                      </m:sSubPr>
                      <m:e>
                        <m:r>
                          <a:rPr lang="de-DE" b="0" i="1" kern="0" smtClean="0">
                            <a:latin typeface="Cambria Math" panose="02040503050406030204" pitchFamily="18" charset="0"/>
                          </a:rPr>
                          <m:t>𝑋</m:t>
                        </m:r>
                        <m:r>
                          <a:rPr lang="de-DE" b="0" i="1" kern="0" smtClean="0">
                            <a:latin typeface="Cambria Math" panose="02040503050406030204" pitchFamily="18" charset="0"/>
                          </a:rPr>
                          <m:t>/</m:t>
                        </m:r>
                        <m:r>
                          <a:rPr lang="de-DE" b="0" i="1" kern="0" smtClean="0">
                            <a:latin typeface="Cambria Math" panose="02040503050406030204" pitchFamily="18" charset="0"/>
                          </a:rPr>
                          <m:t>𝑋</m:t>
                        </m:r>
                      </m:e>
                      <m:sub>
                        <m:r>
                          <a:rPr lang="de-DE" b="0" i="1" kern="0" smtClean="0">
                            <a:latin typeface="Cambria Math" panose="02040503050406030204" pitchFamily="18" charset="0"/>
                          </a:rPr>
                          <m:t>0</m:t>
                        </m:r>
                      </m:sub>
                    </m:sSub>
                    <m:r>
                      <a:rPr lang="de-DE" b="0" i="1" kern="0" smtClean="0">
                        <a:latin typeface="Cambria Math" panose="02040503050406030204" pitchFamily="18" charset="0"/>
                      </a:rPr>
                      <m:t> </m:t>
                    </m:r>
                    <m:r>
                      <a:rPr lang="de-DE" b="0" i="1" kern="0" dirty="0" smtClean="0">
                        <a:latin typeface="Cambria Math" panose="02040503050406030204" pitchFamily="18" charset="0"/>
                        <a:ea typeface="Cambria Math" panose="02040503050406030204" pitchFamily="18" charset="0"/>
                      </a:rPr>
                      <m:t>~</m:t>
                    </m:r>
                  </m:oMath>
                </a14:m>
                <a:r>
                  <a:rPr lang="de-DE" kern="0" dirty="0" smtClean="0"/>
                  <a:t> 0.03 %</a:t>
                </a:r>
              </a:p>
              <a:p>
                <a:pPr>
                  <a:defRPr/>
                </a:pPr>
                <a:r>
                  <a:rPr lang="de-DE" kern="0" dirty="0" err="1" smtClean="0"/>
                  <a:t>Room</a:t>
                </a:r>
                <a:r>
                  <a:rPr lang="de-DE" kern="0" dirty="0" smtClean="0"/>
                  <a:t> </a:t>
                </a:r>
                <a:r>
                  <a:rPr lang="de-DE" kern="0" dirty="0" err="1" smtClean="0"/>
                  <a:t>temperature</a:t>
                </a:r>
                <a:r>
                  <a:rPr lang="de-DE" kern="0" dirty="0" smtClean="0"/>
                  <a:t> </a:t>
                </a:r>
                <a:r>
                  <a:rPr lang="de-DE" kern="0" dirty="0" err="1" smtClean="0"/>
                  <a:t>process</a:t>
                </a:r>
                <a:endParaRPr lang="de-DE" kern="0" dirty="0" smtClean="0"/>
              </a:p>
              <a:p>
                <a:pPr>
                  <a:defRPr/>
                </a:pPr>
                <a:r>
                  <a:rPr lang="de-DE" kern="0" dirty="0" smtClean="0"/>
                  <a:t>32 </a:t>
                </a:r>
                <a:r>
                  <a:rPr lang="de-DE" kern="0" dirty="0" err="1" smtClean="0"/>
                  <a:t>cables</a:t>
                </a:r>
                <a:r>
                  <a:rPr lang="de-DE" kern="0" dirty="0" smtClean="0"/>
                  <a:t> per </a:t>
                </a:r>
                <a:r>
                  <a:rPr lang="de-DE" kern="0" dirty="0" err="1" smtClean="0"/>
                  <a:t>sensor</a:t>
                </a:r>
                <a:endParaRPr lang="de-DE" kern="0" dirty="0" smtClean="0"/>
              </a:p>
              <a:p>
                <a:pPr>
                  <a:defRPr/>
                </a:pPr>
                <a:r>
                  <a:rPr lang="de-DE" kern="0" dirty="0" smtClean="0"/>
                  <a:t>Partial </a:t>
                </a:r>
                <a:r>
                  <a:rPr lang="de-DE" kern="0" dirty="0" err="1" smtClean="0"/>
                  <a:t>reworking</a:t>
                </a:r>
                <a:endParaRPr lang="de-DE" kern="0" dirty="0" smtClean="0"/>
              </a:p>
              <a:p>
                <a:pPr marL="0" indent="0">
                  <a:buFontTx/>
                  <a:buNone/>
                  <a:defRPr/>
                </a:pPr>
                <a:endParaRPr lang="de-DE" kern="0" dirty="0" smtClean="0"/>
              </a:p>
              <a:p>
                <a:pPr>
                  <a:defRPr/>
                </a:pPr>
                <a:endParaRPr lang="de-DE" kern="0" dirty="0" smtClean="0"/>
              </a:p>
              <a:p>
                <a:pPr>
                  <a:defRPr/>
                </a:pPr>
                <a:endParaRPr lang="de-DE" kern="0" dirty="0" smtClean="0"/>
              </a:p>
              <a:p>
                <a:pPr marL="819150" lvl="1" indent="-342900">
                  <a:buFont typeface="+mj-lt"/>
                  <a:buAutoNum type="arabicPeriod"/>
                  <a:defRPr/>
                </a:pPr>
                <a:endParaRPr lang="en-GB" kern="0" dirty="0"/>
              </a:p>
            </p:txBody>
          </p:sp>
        </mc:Choice>
        <mc:Fallback>
          <p:sp>
            <p:nvSpPr>
              <p:cNvPr id="19" name="Inhaltsplatzhalter 2"/>
              <p:cNvSpPr txBox="1">
                <a:spLocks noRot="1" noChangeAspect="1" noMove="1" noResize="1" noEditPoints="1" noAdjustHandles="1" noChangeArrowheads="1" noChangeShapeType="1" noTextEdit="1"/>
              </p:cNvSpPr>
              <p:nvPr/>
            </p:nvSpPr>
            <p:spPr bwMode="auto">
              <a:xfrm>
                <a:off x="4994523" y="4062413"/>
                <a:ext cx="3959225" cy="3024187"/>
              </a:xfrm>
              <a:prstGeom prst="rect">
                <a:avLst/>
              </a:prstGeom>
              <a:blipFill rotWithShape="0">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4" name="Gruppieren 3"/>
          <p:cNvGrpSpPr/>
          <p:nvPr/>
        </p:nvGrpSpPr>
        <p:grpSpPr>
          <a:xfrm>
            <a:off x="5436096" y="1124744"/>
            <a:ext cx="2376264" cy="2869287"/>
            <a:chOff x="5220072" y="908720"/>
            <a:chExt cx="2376264" cy="2869287"/>
          </a:xfrm>
        </p:grpSpPr>
        <p:pic>
          <p:nvPicPr>
            <p:cNvPr id="10" name="Grafik 9"/>
            <p:cNvPicPr>
              <a:picLocks noChangeAspect="1"/>
            </p:cNvPicPr>
            <p:nvPr/>
          </p:nvPicPr>
          <p:blipFill>
            <a:blip r:embed="rId9"/>
            <a:stretch>
              <a:fillRect/>
            </a:stretch>
          </p:blipFill>
          <p:spPr>
            <a:xfrm>
              <a:off x="5220072" y="908720"/>
              <a:ext cx="2324070" cy="2580379"/>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sp>
          <p:nvSpPr>
            <p:cNvPr id="2" name="Textfeld 1"/>
            <p:cNvSpPr txBox="1"/>
            <p:nvPr/>
          </p:nvSpPr>
          <p:spPr>
            <a:xfrm>
              <a:off x="5220072" y="3501008"/>
              <a:ext cx="2376264" cy="276999"/>
            </a:xfrm>
            <a:prstGeom prst="rect">
              <a:avLst/>
            </a:prstGeom>
            <a:noFill/>
          </p:spPr>
          <p:txBody>
            <a:bodyPr wrap="square" rtlCol="0">
              <a:spAutoFit/>
            </a:bodyPr>
            <a:lstStyle/>
            <a:p>
              <a:r>
                <a:rPr lang="en-US" sz="1200" i="1" dirty="0" smtClean="0"/>
                <a:t>Assembly workflow</a:t>
              </a:r>
            </a:p>
          </p:txBody>
        </p:sp>
      </p:grpSp>
      <p:pic>
        <p:nvPicPr>
          <p:cNvPr id="7" name="Grafik 6"/>
          <p:cNvPicPr>
            <a:picLocks noChangeAspect="1"/>
          </p:cNvPicPr>
          <p:nvPr/>
        </p:nvPicPr>
        <p:blipFill>
          <a:blip r:embed="rId10"/>
          <a:stretch>
            <a:fillRect/>
          </a:stretch>
        </p:blipFill>
        <p:spPr>
          <a:xfrm>
            <a:off x="467544" y="1916832"/>
            <a:ext cx="3888432" cy="826312"/>
          </a:xfrm>
          <a:prstGeom prst="rect">
            <a:avLst/>
          </a:prstGeom>
        </p:spPr>
      </p:pic>
      <p:sp>
        <p:nvSpPr>
          <p:cNvPr id="17" name="Ellipse 16"/>
          <p:cNvSpPr/>
          <p:nvPr/>
        </p:nvSpPr>
        <p:spPr>
          <a:xfrm>
            <a:off x="467544" y="1988840"/>
            <a:ext cx="375195" cy="42879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Gerade Verbindung mit Pfeil 17"/>
          <p:cNvCxnSpPr>
            <a:stCxn id="17" idx="4"/>
          </p:cNvCxnSpPr>
          <p:nvPr/>
        </p:nvCxnSpPr>
        <p:spPr>
          <a:xfrm>
            <a:off x="655142" y="2417634"/>
            <a:ext cx="676498" cy="5793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11"/>
          <a:stretch>
            <a:fillRect/>
          </a:stretch>
        </p:blipFill>
        <p:spPr>
          <a:xfrm>
            <a:off x="539552" y="3789040"/>
            <a:ext cx="3816424" cy="2451741"/>
          </a:xfrm>
          <a:prstGeom prst="rect">
            <a:avLst/>
          </a:prstGeom>
        </p:spPr>
      </p:pic>
      <p:pic>
        <p:nvPicPr>
          <p:cNvPr id="20" name="Picture 19"/>
          <p:cNvPicPr preferRelativeResize="0">
            <a:picLocks noGrp="1"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7744" y="2708920"/>
            <a:ext cx="1615295" cy="977204"/>
          </a:xfrm>
          <a:prstGeom prst="rect">
            <a:avLst/>
          </a:prstGeom>
          <a:solidFill>
            <a:schemeClr val="accent1">
              <a:alpha val="30000"/>
            </a:schemeClr>
          </a:solidFill>
          <a:ln>
            <a:noFill/>
          </a:ln>
          <a:effectLst/>
          <a:extLst/>
        </p:spPr>
      </p:pic>
      <p:sp>
        <p:nvSpPr>
          <p:cNvPr id="3" name="Ellipse 2"/>
          <p:cNvSpPr/>
          <p:nvPr/>
        </p:nvSpPr>
        <p:spPr>
          <a:xfrm rot="1974618">
            <a:off x="2568341" y="3186023"/>
            <a:ext cx="577534" cy="1961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Gerade Verbindung mit Pfeil 7"/>
          <p:cNvCxnSpPr/>
          <p:nvPr/>
        </p:nvCxnSpPr>
        <p:spPr>
          <a:xfrm flipH="1">
            <a:off x="2123728" y="3477296"/>
            <a:ext cx="928565" cy="4557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uppieren 12"/>
          <p:cNvGrpSpPr>
            <a:grpSpLocks/>
          </p:cNvGrpSpPr>
          <p:nvPr/>
        </p:nvGrpSpPr>
        <p:grpSpPr bwMode="auto">
          <a:xfrm>
            <a:off x="9396536" y="2132856"/>
            <a:ext cx="3672408" cy="1380911"/>
            <a:chOff x="8462979" y="19290458"/>
            <a:chExt cx="7592908" cy="2655006"/>
          </a:xfrm>
        </p:grpSpPr>
        <p:pic>
          <p:nvPicPr>
            <p:cNvPr id="22" name="Grafik 13"/>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11358876" y="16433948"/>
              <a:ext cx="1691494" cy="740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8"/>
            <p:cNvSpPr>
              <a:spLocks/>
            </p:cNvSpPr>
            <p:nvPr/>
          </p:nvSpPr>
          <p:spPr bwMode="auto">
            <a:xfrm>
              <a:off x="8462979" y="20998669"/>
              <a:ext cx="7592908" cy="946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algn="ctr" eaLnBrk="0" hangingPunct="0">
                <a:defRPr sz="15600">
                  <a:solidFill>
                    <a:schemeClr val="tx1"/>
                  </a:solidFill>
                  <a:latin typeface="Gill Sans"/>
                  <a:ea typeface="ヒラギノ角ゴ ProN W3"/>
                  <a:cs typeface="ヒラギノ角ゴ ProN W3"/>
                  <a:sym typeface="Gill Sans"/>
                </a:defRPr>
              </a:lvl1pPr>
              <a:lvl2pPr marL="742950" indent="-285750" algn="ctr" eaLnBrk="0" hangingPunct="0">
                <a:defRPr sz="15600">
                  <a:solidFill>
                    <a:schemeClr val="tx1"/>
                  </a:solidFill>
                  <a:latin typeface="Gill Sans"/>
                  <a:ea typeface="ヒラギノ角ゴ ProN W3"/>
                  <a:cs typeface="ヒラギノ角ゴ ProN W3"/>
                  <a:sym typeface="Gill Sans"/>
                </a:defRPr>
              </a:lvl2pPr>
              <a:lvl3pPr marL="1143000" indent="-228600" algn="ctr" eaLnBrk="0" hangingPunct="0">
                <a:defRPr sz="15600">
                  <a:solidFill>
                    <a:schemeClr val="tx1"/>
                  </a:solidFill>
                  <a:latin typeface="Gill Sans"/>
                  <a:ea typeface="ヒラギノ角ゴ ProN W3"/>
                  <a:cs typeface="ヒラギノ角ゴ ProN W3"/>
                  <a:sym typeface="Gill Sans"/>
                </a:defRPr>
              </a:lvl3pPr>
              <a:lvl4pPr marL="1600200" indent="-228600" algn="ctr" eaLnBrk="0" hangingPunct="0">
                <a:defRPr sz="15600">
                  <a:solidFill>
                    <a:schemeClr val="tx1"/>
                  </a:solidFill>
                  <a:latin typeface="Gill Sans"/>
                  <a:ea typeface="ヒラギノ角ゴ ProN W3"/>
                  <a:cs typeface="ヒラギノ角ゴ ProN W3"/>
                  <a:sym typeface="Gill Sans"/>
                </a:defRPr>
              </a:lvl4pPr>
              <a:lvl5pPr marL="2057400" indent="-228600" algn="ctr" eaLnBrk="0" hangingPunct="0">
                <a:defRPr sz="156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156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156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156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15600">
                  <a:solidFill>
                    <a:schemeClr val="tx1"/>
                  </a:solidFill>
                  <a:latin typeface="Gill Sans"/>
                  <a:ea typeface="ヒラギノ角ゴ ProN W3"/>
                  <a:cs typeface="ヒラギノ角ゴ ProN W3"/>
                  <a:sym typeface="Gill Sans"/>
                </a:defRPr>
              </a:lvl9pPr>
            </a:lstStyle>
            <a:p>
              <a:pPr algn="l" eaLnBrk="1" fontAlgn="auto" hangingPunct="1">
                <a:spcAft>
                  <a:spcPts val="0"/>
                </a:spcAft>
                <a:defRPr/>
              </a:pPr>
              <a:r>
                <a:rPr lang="en-US" altLang="en-US" sz="1200" i="1" kern="0" dirty="0" smtClean="0">
                  <a:latin typeface="+mn-lt"/>
                  <a:sym typeface="Arial Bold"/>
                </a:rPr>
                <a:t>Al-Al TAB bonding</a:t>
              </a:r>
              <a:endParaRPr lang="en-US" altLang="en-US" sz="1200" i="1" kern="0" dirty="0">
                <a:latin typeface="+mn-lt"/>
                <a:sym typeface="Arial Bold"/>
              </a:endParaRPr>
            </a:p>
            <a:p>
              <a:pPr algn="l" eaLnBrk="1" fontAlgn="auto" hangingPunct="1">
                <a:spcAft>
                  <a:spcPts val="0"/>
                </a:spcAft>
                <a:defRPr/>
              </a:pPr>
              <a:endParaRPr lang="en-US" altLang="en-US" sz="2000" kern="0" dirty="0" smtClean="0">
                <a:latin typeface="+mn-lt"/>
                <a:sym typeface="Arial Bold"/>
              </a:endParaRPr>
            </a:p>
          </p:txBody>
        </p:sp>
      </p:grpSp>
    </p:spTree>
    <p:extLst>
      <p:ext uri="{BB962C8B-B14F-4D97-AF65-F5344CB8AC3E}">
        <p14:creationId xmlns:p14="http://schemas.microsoft.com/office/powerpoint/2010/main" val="2819111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a:xfrm>
            <a:off x="381000" y="257175"/>
            <a:ext cx="6911975" cy="561975"/>
          </a:xfrm>
        </p:spPr>
        <p:txBody>
          <a:bodyPr/>
          <a:lstStyle/>
          <a:p>
            <a:r>
              <a:rPr lang="de-DE" altLang="en-US" dirty="0" smtClean="0"/>
              <a:t>Module </a:t>
            </a:r>
            <a:r>
              <a:rPr lang="de-DE" altLang="en-US" dirty="0" err="1" smtClean="0"/>
              <a:t>assembly</a:t>
            </a:r>
            <a:r>
              <a:rPr lang="de-DE" altLang="en-US" dirty="0" smtClean="0"/>
              <a:t>: TAB </a:t>
            </a:r>
            <a:r>
              <a:rPr lang="de-DE" altLang="en-US" dirty="0" err="1" smtClean="0"/>
              <a:t>bonding</a:t>
            </a:r>
            <a:r>
              <a:rPr lang="de-DE" altLang="en-US" dirty="0" smtClean="0"/>
              <a:t> @ GSI</a:t>
            </a:r>
            <a:endParaRPr lang="en-GB" altLang="en-US" dirty="0" smtClean="0"/>
          </a:p>
        </p:txBody>
      </p:sp>
      <p:sp>
        <p:nvSpPr>
          <p:cNvPr id="27651" name="Inhaltsplatzhalter 2"/>
          <p:cNvSpPr>
            <a:spLocks noGrp="1"/>
          </p:cNvSpPr>
          <p:nvPr>
            <p:ph idx="1"/>
          </p:nvPr>
        </p:nvSpPr>
        <p:spPr>
          <a:xfrm>
            <a:off x="-6517232" y="-459432"/>
            <a:ext cx="4827587" cy="3167062"/>
          </a:xfrm>
        </p:spPr>
        <p:txBody>
          <a:bodyPr/>
          <a:lstStyle/>
          <a:p>
            <a:r>
              <a:rPr lang="de-DE" altLang="en-US" dirty="0" err="1" smtClean="0"/>
              <a:t>Several</a:t>
            </a:r>
            <a:r>
              <a:rPr lang="de-DE" altLang="en-US" dirty="0" smtClean="0"/>
              <a:t> </a:t>
            </a:r>
            <a:r>
              <a:rPr lang="de-DE" altLang="en-US" dirty="0" err="1" smtClean="0"/>
              <a:t>complete</a:t>
            </a:r>
            <a:r>
              <a:rPr lang="de-DE" altLang="en-US" dirty="0" smtClean="0"/>
              <a:t> </a:t>
            </a:r>
            <a:r>
              <a:rPr lang="de-DE" altLang="en-US" dirty="0" err="1" smtClean="0"/>
              <a:t>dummy</a:t>
            </a:r>
            <a:r>
              <a:rPr lang="de-DE" altLang="en-US" dirty="0" smtClean="0"/>
              <a:t> </a:t>
            </a:r>
            <a:r>
              <a:rPr lang="de-DE" altLang="en-US" dirty="0" err="1" smtClean="0"/>
              <a:t>modules</a:t>
            </a:r>
            <a:r>
              <a:rPr lang="de-DE" altLang="en-US" dirty="0" smtClean="0"/>
              <a:t> </a:t>
            </a:r>
            <a:r>
              <a:rPr lang="de-DE" altLang="en-US" dirty="0" err="1" smtClean="0"/>
              <a:t>built</a:t>
            </a:r>
            <a:endParaRPr lang="de-DE" altLang="en-US" dirty="0" smtClean="0"/>
          </a:p>
          <a:p>
            <a:r>
              <a:rPr lang="de-DE" altLang="en-US" dirty="0" smtClean="0"/>
              <a:t>Modules </a:t>
            </a:r>
            <a:r>
              <a:rPr lang="de-DE" altLang="en-US" dirty="0" err="1" smtClean="0"/>
              <a:t>with</a:t>
            </a:r>
            <a:r>
              <a:rPr lang="de-DE" altLang="en-US" dirty="0" smtClean="0"/>
              <a:t> real </a:t>
            </a:r>
            <a:r>
              <a:rPr lang="de-DE" altLang="en-US" dirty="0" err="1" smtClean="0"/>
              <a:t>sensor</a:t>
            </a:r>
            <a:r>
              <a:rPr lang="de-DE" altLang="en-US" dirty="0" smtClean="0"/>
              <a:t> </a:t>
            </a:r>
            <a:r>
              <a:rPr lang="de-DE" altLang="en-US" dirty="0" err="1" smtClean="0"/>
              <a:t>and</a:t>
            </a:r>
            <a:r>
              <a:rPr lang="de-DE" altLang="en-US" dirty="0" smtClean="0"/>
              <a:t> </a:t>
            </a:r>
            <a:r>
              <a:rPr lang="de-DE" altLang="en-US" dirty="0" err="1" smtClean="0"/>
              <a:t>one</a:t>
            </a:r>
            <a:r>
              <a:rPr lang="de-DE" altLang="en-US" dirty="0" smtClean="0"/>
              <a:t> STSXYTER ASIC </a:t>
            </a:r>
            <a:r>
              <a:rPr lang="de-DE" altLang="en-US" dirty="0" err="1" smtClean="0"/>
              <a:t>tested</a:t>
            </a:r>
            <a:r>
              <a:rPr lang="de-DE" altLang="en-US" dirty="0" smtClean="0"/>
              <a:t> in beam time at COSY Feb. 2018</a:t>
            </a:r>
          </a:p>
        </p:txBody>
      </p:sp>
      <p:sp>
        <p:nvSpPr>
          <p:cNvPr id="27652" name="Fußzeilenplatzhalter 3"/>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dirty="0"/>
              <a:t>Patrick Pfistner – </a:t>
            </a:r>
            <a:r>
              <a:rPr lang="en-GB" dirty="0"/>
              <a:t>Novel production method for large double-sided </a:t>
            </a:r>
            <a:r>
              <a:rPr lang="en-GB" dirty="0" err="1"/>
              <a:t>microstrip</a:t>
            </a:r>
            <a:r>
              <a:rPr lang="en-GB" dirty="0"/>
              <a:t> detectors of the CBM Silicon Tracking System at FAIR</a:t>
            </a:r>
          </a:p>
        </p:txBody>
      </p:sp>
      <p:sp>
        <p:nvSpPr>
          <p:cNvPr id="5" name="Datumsplatzhalter 4"/>
          <p:cNvSpPr>
            <a:spLocks noGrp="1"/>
          </p:cNvSpPr>
          <p:nvPr>
            <p:ph type="dt" sz="quarter" idx="11"/>
          </p:nvPr>
        </p:nvSpPr>
        <p:spPr/>
        <p:txBody>
          <a:bodyPr/>
          <a:lstStyle/>
          <a:p>
            <a:pPr>
              <a:defRPr/>
            </a:pPr>
            <a:fld id="{D1C3F0A8-2FE6-4CA2-9077-4A9533BF0650}" type="datetime1">
              <a:rPr lang="de-DE" smtClean="0"/>
              <a:pPr>
                <a:defRPr/>
              </a:pPr>
              <a:t>18.09.2018</a:t>
            </a:fld>
            <a:endParaRPr lang="de-DE" dirty="0"/>
          </a:p>
        </p:txBody>
      </p:sp>
      <p:grpSp>
        <p:nvGrpSpPr>
          <p:cNvPr id="27659" name="Gruppieren 15"/>
          <p:cNvGrpSpPr>
            <a:grpSpLocks/>
          </p:cNvGrpSpPr>
          <p:nvPr/>
        </p:nvGrpSpPr>
        <p:grpSpPr bwMode="auto">
          <a:xfrm>
            <a:off x="10533063" y="3655144"/>
            <a:ext cx="6646862" cy="2870200"/>
            <a:chOff x="9335897" y="22525239"/>
            <a:chExt cx="6485732" cy="2799350"/>
          </a:xfrm>
        </p:grpSpPr>
        <p:pic>
          <p:nvPicPr>
            <p:cNvPr id="27660" name="Grafik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35897" y="22525239"/>
              <a:ext cx="6485732" cy="238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8"/>
            <p:cNvSpPr>
              <a:spLocks/>
            </p:cNvSpPr>
            <p:nvPr/>
          </p:nvSpPr>
          <p:spPr bwMode="auto">
            <a:xfrm>
              <a:off x="9362230" y="24963832"/>
              <a:ext cx="6422223" cy="36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algn="ctr" eaLnBrk="0" hangingPunct="0">
                <a:defRPr sz="15600">
                  <a:solidFill>
                    <a:schemeClr val="tx1"/>
                  </a:solidFill>
                  <a:latin typeface="Gill Sans"/>
                  <a:ea typeface="ヒラギノ角ゴ ProN W3"/>
                  <a:cs typeface="ヒラギノ角ゴ ProN W3"/>
                  <a:sym typeface="Gill Sans"/>
                </a:defRPr>
              </a:lvl1pPr>
              <a:lvl2pPr marL="742950" indent="-285750" algn="ctr" eaLnBrk="0" hangingPunct="0">
                <a:defRPr sz="15600">
                  <a:solidFill>
                    <a:schemeClr val="tx1"/>
                  </a:solidFill>
                  <a:latin typeface="Gill Sans"/>
                  <a:ea typeface="ヒラギノ角ゴ ProN W3"/>
                  <a:cs typeface="ヒラギノ角ゴ ProN W3"/>
                  <a:sym typeface="Gill Sans"/>
                </a:defRPr>
              </a:lvl2pPr>
              <a:lvl3pPr marL="1143000" indent="-228600" algn="ctr" eaLnBrk="0" hangingPunct="0">
                <a:defRPr sz="15600">
                  <a:solidFill>
                    <a:schemeClr val="tx1"/>
                  </a:solidFill>
                  <a:latin typeface="Gill Sans"/>
                  <a:ea typeface="ヒラギノ角ゴ ProN W3"/>
                  <a:cs typeface="ヒラギノ角ゴ ProN W3"/>
                  <a:sym typeface="Gill Sans"/>
                </a:defRPr>
              </a:lvl3pPr>
              <a:lvl4pPr marL="1600200" indent="-228600" algn="ctr" eaLnBrk="0" hangingPunct="0">
                <a:defRPr sz="15600">
                  <a:solidFill>
                    <a:schemeClr val="tx1"/>
                  </a:solidFill>
                  <a:latin typeface="Gill Sans"/>
                  <a:ea typeface="ヒラギノ角ゴ ProN W3"/>
                  <a:cs typeface="ヒラギノ角ゴ ProN W3"/>
                  <a:sym typeface="Gill Sans"/>
                </a:defRPr>
              </a:lvl4pPr>
              <a:lvl5pPr marL="2057400" indent="-228600" algn="ctr" eaLnBrk="0" hangingPunct="0">
                <a:defRPr sz="156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156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156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156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15600">
                  <a:solidFill>
                    <a:schemeClr val="tx1"/>
                  </a:solidFill>
                  <a:latin typeface="Gill Sans"/>
                  <a:ea typeface="ヒラギノ角ゴ ProN W3"/>
                  <a:cs typeface="ヒラギノ角ゴ ProN W3"/>
                  <a:sym typeface="Gill Sans"/>
                </a:defRPr>
              </a:lvl9pPr>
            </a:lstStyle>
            <a:p>
              <a:pPr algn="l" eaLnBrk="1" fontAlgn="auto" hangingPunct="1">
                <a:spcAft>
                  <a:spcPts val="0"/>
                </a:spcAft>
                <a:defRPr/>
              </a:pPr>
              <a:r>
                <a:rPr lang="en-US" altLang="en-US" sz="2400" kern="0" dirty="0" smtClean="0">
                  <a:latin typeface="+mn-lt"/>
                  <a:sym typeface="Arial Bold"/>
                </a:rPr>
                <a:t>Copper </a:t>
              </a:r>
              <a:r>
                <a:rPr lang="en-US" altLang="en-US" sz="2400" kern="0" dirty="0" err="1" smtClean="0">
                  <a:latin typeface="+mn-lt"/>
                  <a:sym typeface="Arial Bold"/>
                </a:rPr>
                <a:t>microcable</a:t>
              </a:r>
              <a:r>
                <a:rPr lang="en-US" altLang="en-US" sz="2400" kern="0" dirty="0" smtClean="0">
                  <a:latin typeface="+mn-lt"/>
                  <a:sym typeface="Arial Bold"/>
                </a:rPr>
                <a:t> designed </a:t>
              </a:r>
              <a:r>
                <a:rPr lang="en-US" altLang="en-US" sz="2400" kern="0" dirty="0" err="1" smtClean="0">
                  <a:latin typeface="+mn-lt"/>
                  <a:sym typeface="Arial Bold"/>
                </a:rPr>
                <a:t>fo</a:t>
              </a:r>
              <a:r>
                <a:rPr lang="en-US" altLang="en-US" sz="2400" kern="0" dirty="0" smtClean="0">
                  <a:latin typeface="+mn-lt"/>
                  <a:sym typeface="Arial Bold"/>
                </a:rPr>
                <a:t>r TAB bonding.</a:t>
              </a:r>
              <a:endParaRPr lang="en-US" altLang="en-US" sz="2400" kern="0" dirty="0">
                <a:latin typeface="+mn-lt"/>
                <a:sym typeface="Arial Bold"/>
              </a:endParaRPr>
            </a:p>
          </p:txBody>
        </p:sp>
      </p:grpSp>
      <p:sp>
        <p:nvSpPr>
          <p:cNvPr id="17" name="Inhaltsplatzhalter 2"/>
          <p:cNvSpPr txBox="1">
            <a:spLocks/>
          </p:cNvSpPr>
          <p:nvPr/>
        </p:nvSpPr>
        <p:spPr bwMode="auto">
          <a:xfrm>
            <a:off x="323528" y="4365104"/>
            <a:ext cx="4896544"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14325" indent="-314325" algn="l" rtl="0" eaLnBrk="0" fontAlgn="base" hangingPunct="0">
              <a:spcBef>
                <a:spcPct val="20000"/>
              </a:spcBef>
              <a:spcAft>
                <a:spcPct val="0"/>
              </a:spcAft>
              <a:buBlip>
                <a:blip r:embed="rId4"/>
              </a:buBlip>
              <a:defRPr sz="2000">
                <a:solidFill>
                  <a:schemeClr val="tx1"/>
                </a:solidFill>
                <a:latin typeface="+mn-lt"/>
                <a:ea typeface="+mn-ea"/>
                <a:cs typeface="+mn-cs"/>
              </a:defRPr>
            </a:lvl1pPr>
            <a:lvl2pPr marL="790575" indent="-314325" algn="l" rtl="0" eaLnBrk="0" fontAlgn="base" hangingPunct="0">
              <a:spcBef>
                <a:spcPct val="20000"/>
              </a:spcBef>
              <a:spcAft>
                <a:spcPct val="0"/>
              </a:spcAft>
              <a:buBlip>
                <a:blip r:embed="rId5"/>
              </a:buBlip>
              <a:defRPr>
                <a:solidFill>
                  <a:schemeClr val="tx1"/>
                </a:solidFill>
                <a:latin typeface="+mn-lt"/>
              </a:defRPr>
            </a:lvl2pPr>
            <a:lvl3pPr marL="1209675" indent="-276225" algn="l" rtl="0" eaLnBrk="0" fontAlgn="base" hangingPunct="0">
              <a:spcBef>
                <a:spcPct val="20000"/>
              </a:spcBef>
              <a:spcAft>
                <a:spcPct val="0"/>
              </a:spcAft>
              <a:buBlip>
                <a:blip r:embed="rId6"/>
              </a:buBlip>
              <a:defRPr sz="1600">
                <a:solidFill>
                  <a:schemeClr val="tx1"/>
                </a:solidFill>
                <a:latin typeface="+mn-lt"/>
              </a:defRPr>
            </a:lvl3pPr>
            <a:lvl4pPr marL="1657350" indent="-276225" algn="l" rtl="0" eaLnBrk="0" fontAlgn="base" hangingPunct="0">
              <a:spcBef>
                <a:spcPct val="20000"/>
              </a:spcBef>
              <a:spcAft>
                <a:spcPct val="0"/>
              </a:spcAft>
              <a:buBlip>
                <a:blip r:embed="rId6"/>
              </a:buBlip>
              <a:defRPr sz="1600">
                <a:solidFill>
                  <a:schemeClr val="tx1"/>
                </a:solidFill>
                <a:latin typeface="+mn-lt"/>
              </a:defRPr>
            </a:lvl4pPr>
            <a:lvl5pPr marL="2095500" indent="-276225" algn="l" rtl="0" eaLnBrk="0" fontAlgn="base" hangingPunct="0">
              <a:spcBef>
                <a:spcPct val="20000"/>
              </a:spcBef>
              <a:spcAft>
                <a:spcPct val="0"/>
              </a:spcAft>
              <a:buBlip>
                <a:blip r:embed="rId6"/>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7"/>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7"/>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7"/>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7"/>
              </a:buBlip>
              <a:defRPr sz="1400">
                <a:solidFill>
                  <a:schemeClr val="tx1"/>
                </a:solidFill>
                <a:latin typeface="+mn-lt"/>
              </a:defRPr>
            </a:lvl9pPr>
          </a:lstStyle>
          <a:p>
            <a:r>
              <a:rPr lang="en-US" sz="1800" kern="0" dirty="0" smtClean="0"/>
              <a:t>Well-established, several full modules with different cable lengths and sensor sizes built and integrated into light-weight carbon ladder frame</a:t>
            </a:r>
          </a:p>
          <a:p>
            <a:r>
              <a:rPr lang="en-US" sz="1800" kern="0" dirty="0" smtClean="0"/>
              <a:t>Manual procedure</a:t>
            </a:r>
          </a:p>
          <a:p>
            <a:r>
              <a:rPr lang="de-DE" sz="1800" kern="0" dirty="0" smtClean="0"/>
              <a:t>Single </a:t>
            </a:r>
            <a:r>
              <a:rPr lang="de-DE" sz="1800" kern="0" dirty="0" err="1"/>
              <a:t>supplier</a:t>
            </a:r>
            <a:r>
              <a:rPr lang="de-DE" sz="1800" kern="0" dirty="0"/>
              <a:t> in </a:t>
            </a:r>
            <a:r>
              <a:rPr lang="de-DE" sz="1800" kern="0" dirty="0" err="1" smtClean="0"/>
              <a:t>Kharkov</a:t>
            </a:r>
            <a:r>
              <a:rPr lang="de-DE" sz="1800" kern="0" dirty="0" smtClean="0"/>
              <a:t>, Ukraine</a:t>
            </a:r>
            <a:endParaRPr lang="de-DE" sz="1800" kern="0" dirty="0"/>
          </a:p>
          <a:p>
            <a:endParaRPr lang="en-US" sz="1800" kern="0" dirty="0"/>
          </a:p>
        </p:txBody>
      </p:sp>
      <p:grpSp>
        <p:nvGrpSpPr>
          <p:cNvPr id="2" name="Gruppieren 1"/>
          <p:cNvGrpSpPr/>
          <p:nvPr/>
        </p:nvGrpSpPr>
        <p:grpSpPr>
          <a:xfrm>
            <a:off x="-5869160" y="4149080"/>
            <a:ext cx="3456384" cy="1904538"/>
            <a:chOff x="8316416" y="-1179512"/>
            <a:chExt cx="5184577" cy="2769389"/>
          </a:xfrm>
        </p:grpSpPr>
        <p:pic>
          <p:nvPicPr>
            <p:cNvPr id="14" name="Picture 4" descr="H:\Pictures\Llegs_Gluing\IMG_20180403_101706.jpg"/>
            <p:cNvPicPr>
              <a:picLocks noChangeAspect="1" noChangeArrowheads="1"/>
            </p:cNvPicPr>
            <p:nvPr/>
          </p:nvPicPr>
          <p:blipFill>
            <a:blip r:embed="rId8" cstate="print"/>
            <a:srcRect t="10801" b="27600"/>
            <a:stretch>
              <a:fillRect/>
            </a:stretch>
          </p:blipFill>
          <p:spPr bwMode="auto">
            <a:xfrm>
              <a:off x="8316416" y="-1179512"/>
              <a:ext cx="5184576" cy="1413975"/>
            </a:xfrm>
            <a:prstGeom prst="rect">
              <a:avLst/>
            </a:prstGeom>
            <a:noFill/>
          </p:spPr>
        </p:pic>
        <p:pic>
          <p:nvPicPr>
            <p:cNvPr id="15" name="Picture 2" descr="H:\Pictures\13.jpg"/>
            <p:cNvPicPr>
              <a:picLocks noChangeAspect="1" noChangeArrowheads="1"/>
            </p:cNvPicPr>
            <p:nvPr/>
          </p:nvPicPr>
          <p:blipFill>
            <a:blip r:embed="rId9" cstate="print"/>
            <a:srcRect t="24800" b="19201"/>
            <a:stretch>
              <a:fillRect/>
            </a:stretch>
          </p:blipFill>
          <p:spPr bwMode="auto">
            <a:xfrm>
              <a:off x="8316417" y="188640"/>
              <a:ext cx="5184576" cy="1401237"/>
            </a:xfrm>
            <a:prstGeom prst="rect">
              <a:avLst/>
            </a:prstGeom>
            <a:noFill/>
          </p:spPr>
        </p:pic>
      </p:grpSp>
      <p:grpSp>
        <p:nvGrpSpPr>
          <p:cNvPr id="13" name="Gruppieren 12"/>
          <p:cNvGrpSpPr/>
          <p:nvPr/>
        </p:nvGrpSpPr>
        <p:grpSpPr>
          <a:xfrm>
            <a:off x="6300192" y="1124744"/>
            <a:ext cx="2476466" cy="2048624"/>
            <a:chOff x="251520" y="3385567"/>
            <a:chExt cx="2476466" cy="2048624"/>
          </a:xfrm>
        </p:grpSpPr>
        <p:pic>
          <p:nvPicPr>
            <p:cNvPr id="27654" name="Grafik 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7720" y="3385567"/>
              <a:ext cx="2400266"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p:cNvSpPr txBox="1"/>
            <p:nvPr/>
          </p:nvSpPr>
          <p:spPr>
            <a:xfrm>
              <a:off x="251520" y="5157192"/>
              <a:ext cx="2376264" cy="276999"/>
            </a:xfrm>
            <a:prstGeom prst="rect">
              <a:avLst/>
            </a:prstGeom>
            <a:noFill/>
          </p:spPr>
          <p:txBody>
            <a:bodyPr wrap="square" rtlCol="0">
              <a:spAutoFit/>
            </a:bodyPr>
            <a:lstStyle/>
            <a:p>
              <a:r>
                <a:rPr lang="en-US" sz="1200" i="1" dirty="0" smtClean="0"/>
                <a:t>Dummy modules with shielding</a:t>
              </a:r>
            </a:p>
          </p:txBody>
        </p:sp>
      </p:grpSp>
      <p:grpSp>
        <p:nvGrpSpPr>
          <p:cNvPr id="11" name="Gruppieren 10"/>
          <p:cNvGrpSpPr/>
          <p:nvPr/>
        </p:nvGrpSpPr>
        <p:grpSpPr>
          <a:xfrm>
            <a:off x="7490420" y="5445224"/>
            <a:ext cx="1281683" cy="706591"/>
            <a:chOff x="6228184" y="3501008"/>
            <a:chExt cx="2592288" cy="1429127"/>
          </a:xfrm>
        </p:grpSpPr>
        <p:pic>
          <p:nvPicPr>
            <p:cNvPr id="16" name="Picture 2" descr="F:\Presentaton pics\1.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2422"/>
            <a:stretch/>
          </p:blipFill>
          <p:spPr bwMode="auto">
            <a:xfrm>
              <a:off x="6300192" y="3501008"/>
              <a:ext cx="2520280" cy="1192507"/>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6228184" y="4653136"/>
              <a:ext cx="2448272" cy="276999"/>
            </a:xfrm>
            <a:prstGeom prst="rect">
              <a:avLst/>
            </a:prstGeom>
            <a:noFill/>
          </p:spPr>
          <p:txBody>
            <a:bodyPr wrap="square" rtlCol="0">
              <a:spAutoFit/>
            </a:bodyPr>
            <a:lstStyle/>
            <a:p>
              <a:r>
                <a:rPr lang="en-US" sz="1200" i="1" dirty="0" smtClean="0"/>
                <a:t>FEB-8 boards</a:t>
              </a:r>
            </a:p>
          </p:txBody>
        </p:sp>
      </p:grpSp>
      <p:sp>
        <p:nvSpPr>
          <p:cNvPr id="9" name="Textfeld 8"/>
          <p:cNvSpPr txBox="1"/>
          <p:nvPr/>
        </p:nvSpPr>
        <p:spPr>
          <a:xfrm>
            <a:off x="5987777" y="4869160"/>
            <a:ext cx="3024336" cy="461665"/>
          </a:xfrm>
          <a:prstGeom prst="rect">
            <a:avLst/>
          </a:prstGeom>
          <a:noFill/>
        </p:spPr>
        <p:txBody>
          <a:bodyPr wrap="square" rtlCol="0">
            <a:spAutoFit/>
          </a:bodyPr>
          <a:lstStyle/>
          <a:p>
            <a:r>
              <a:rPr lang="en-US" sz="1200" i="1" dirty="0" smtClean="0"/>
              <a:t>Carbon ladders before (top) and after (bottom) module mounting </a:t>
            </a:r>
          </a:p>
        </p:txBody>
      </p:sp>
      <p:grpSp>
        <p:nvGrpSpPr>
          <p:cNvPr id="4" name="Gruppieren 3"/>
          <p:cNvGrpSpPr/>
          <p:nvPr/>
        </p:nvGrpSpPr>
        <p:grpSpPr>
          <a:xfrm>
            <a:off x="6084168" y="3501008"/>
            <a:ext cx="2647850" cy="2165915"/>
            <a:chOff x="5445621" y="928911"/>
            <a:chExt cx="3557256" cy="2909800"/>
          </a:xfrm>
        </p:grpSpPr>
        <p:pic>
          <p:nvPicPr>
            <p:cNvPr id="27662" name="Grafik 27661"/>
            <p:cNvPicPr>
              <a:picLocks noChangeAspect="1"/>
            </p:cNvPicPr>
            <p:nvPr/>
          </p:nvPicPr>
          <p:blipFill>
            <a:blip r:embed="rId12"/>
            <a:stretch>
              <a:fillRect/>
            </a:stretch>
          </p:blipFill>
          <p:spPr>
            <a:xfrm>
              <a:off x="5445621" y="928911"/>
              <a:ext cx="3511103" cy="1944216"/>
            </a:xfrm>
            <a:prstGeom prst="rect">
              <a:avLst/>
            </a:prstGeom>
          </p:spPr>
        </p:pic>
        <p:sp>
          <p:nvSpPr>
            <p:cNvPr id="3" name="Ellipse 2"/>
            <p:cNvSpPr/>
            <p:nvPr/>
          </p:nvSpPr>
          <p:spPr>
            <a:xfrm>
              <a:off x="8498821" y="2038511"/>
              <a:ext cx="504056" cy="57606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Gerade Verbindung mit Pfeil 5"/>
            <p:cNvCxnSpPr>
              <a:stCxn id="3" idx="4"/>
            </p:cNvCxnSpPr>
            <p:nvPr/>
          </p:nvCxnSpPr>
          <p:spPr>
            <a:xfrm flipH="1">
              <a:off x="8354806" y="2614575"/>
              <a:ext cx="396044" cy="12241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9" name="Gruppieren 18"/>
          <p:cNvGrpSpPr/>
          <p:nvPr/>
        </p:nvGrpSpPr>
        <p:grpSpPr>
          <a:xfrm>
            <a:off x="251520" y="2708920"/>
            <a:ext cx="1440160" cy="1431334"/>
            <a:chOff x="467544" y="2420888"/>
            <a:chExt cx="1800200" cy="1789167"/>
          </a:xfrm>
        </p:grpSpPr>
        <p:pic>
          <p:nvPicPr>
            <p:cNvPr id="27655" name="Grafik 4"/>
            <p:cNvPicPr>
              <a:picLocks noChangeAspect="1"/>
            </p:cNvPicPr>
            <p:nvPr/>
          </p:nvPicPr>
          <p:blipFill>
            <a:blip r:embed="rId13" cstate="print">
              <a:extLst>
                <a:ext uri="{28A0092B-C50C-407E-A947-70E740481C1C}">
                  <a14:useLocalDpi xmlns:a14="http://schemas.microsoft.com/office/drawing/2010/main" val="0"/>
                </a:ext>
              </a:extLst>
            </a:blip>
            <a:srcRect l="11659"/>
            <a:stretch>
              <a:fillRect/>
            </a:stretch>
          </p:blipFill>
          <p:spPr bwMode="auto">
            <a:xfrm>
              <a:off x="467544" y="2420888"/>
              <a:ext cx="1800200" cy="15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p:cNvSpPr txBox="1"/>
            <p:nvPr/>
          </p:nvSpPr>
          <p:spPr>
            <a:xfrm>
              <a:off x="467544" y="3933056"/>
              <a:ext cx="1800200" cy="276999"/>
            </a:xfrm>
            <a:prstGeom prst="rect">
              <a:avLst/>
            </a:prstGeom>
            <a:noFill/>
          </p:spPr>
          <p:txBody>
            <a:bodyPr wrap="square" rtlCol="0">
              <a:spAutoFit/>
            </a:bodyPr>
            <a:lstStyle/>
            <a:p>
              <a:r>
                <a:rPr lang="en-US" sz="1200" i="1" dirty="0" smtClean="0"/>
                <a:t>ROC-side bonding</a:t>
              </a:r>
            </a:p>
          </p:txBody>
        </p:sp>
      </p:grpSp>
      <p:grpSp>
        <p:nvGrpSpPr>
          <p:cNvPr id="21" name="Gruppieren 20"/>
          <p:cNvGrpSpPr/>
          <p:nvPr/>
        </p:nvGrpSpPr>
        <p:grpSpPr>
          <a:xfrm>
            <a:off x="3419872" y="980728"/>
            <a:ext cx="2736304" cy="1196436"/>
            <a:chOff x="1331640" y="858044"/>
            <a:chExt cx="3384376" cy="1479803"/>
          </a:xfrm>
        </p:grpSpPr>
        <p:pic>
          <p:nvPicPr>
            <p:cNvPr id="27656" name="Grafik 7"/>
            <p:cNvPicPr>
              <a:picLocks noChangeAspect="1"/>
            </p:cNvPicPr>
            <p:nvPr/>
          </p:nvPicPr>
          <p:blipFill>
            <a:blip r:embed="rId14" cstate="print">
              <a:extLst>
                <a:ext uri="{28A0092B-C50C-407E-A947-70E740481C1C}">
                  <a14:useLocalDpi xmlns:a14="http://schemas.microsoft.com/office/drawing/2010/main" val="0"/>
                </a:ext>
              </a:extLst>
            </a:blip>
            <a:srcRect t="30132" b="20316"/>
            <a:stretch>
              <a:fillRect/>
            </a:stretch>
          </p:blipFill>
          <p:spPr bwMode="auto">
            <a:xfrm>
              <a:off x="1360612" y="858044"/>
              <a:ext cx="3312368" cy="123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feld 19"/>
            <p:cNvSpPr txBox="1"/>
            <p:nvPr/>
          </p:nvSpPr>
          <p:spPr>
            <a:xfrm>
              <a:off x="1331640" y="2060848"/>
              <a:ext cx="3384376" cy="276999"/>
            </a:xfrm>
            <a:prstGeom prst="rect">
              <a:avLst/>
            </a:prstGeom>
            <a:noFill/>
          </p:spPr>
          <p:txBody>
            <a:bodyPr wrap="square" rtlCol="0">
              <a:spAutoFit/>
            </a:bodyPr>
            <a:lstStyle/>
            <a:p>
              <a:r>
                <a:rPr lang="en-US" sz="1200" i="1" dirty="0" err="1" smtClean="0"/>
                <a:t>Glueing</a:t>
              </a:r>
              <a:r>
                <a:rPr lang="en-US" sz="1200" i="1" dirty="0" smtClean="0"/>
                <a:t> ROCs on FEB-8</a:t>
              </a:r>
            </a:p>
          </p:txBody>
        </p:sp>
      </p:grpSp>
      <p:pic>
        <p:nvPicPr>
          <p:cNvPr id="27657" name="Picture 2" descr="Z:\CSimons\Reinraum\Bilder\04_070212.T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59832" y="2348880"/>
            <a:ext cx="3025105" cy="2016224"/>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ieren 21"/>
          <p:cNvGrpSpPr/>
          <p:nvPr/>
        </p:nvGrpSpPr>
        <p:grpSpPr>
          <a:xfrm>
            <a:off x="1115616" y="1196752"/>
            <a:ext cx="1728192" cy="1440160"/>
            <a:chOff x="1115616" y="1196752"/>
            <a:chExt cx="1728192" cy="1440160"/>
          </a:xfrm>
        </p:grpSpPr>
        <p:pic>
          <p:nvPicPr>
            <p:cNvPr id="31" name="Grafik 6"/>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87624" y="1196752"/>
              <a:ext cx="1584176" cy="1188132"/>
            </a:xfrm>
            <a:prstGeom prst="rect">
              <a:avLst/>
            </a:prstGeom>
          </p:spPr>
        </p:pic>
        <p:sp>
          <p:nvSpPr>
            <p:cNvPr id="7" name="Textfeld 6"/>
            <p:cNvSpPr txBox="1"/>
            <p:nvPr/>
          </p:nvSpPr>
          <p:spPr>
            <a:xfrm>
              <a:off x="1115616" y="2348880"/>
              <a:ext cx="1728192" cy="288032"/>
            </a:xfrm>
            <a:prstGeom prst="rect">
              <a:avLst/>
            </a:prstGeom>
            <a:noFill/>
          </p:spPr>
          <p:txBody>
            <a:bodyPr wrap="square" rtlCol="0">
              <a:spAutoFit/>
            </a:bodyPr>
            <a:lstStyle/>
            <a:p>
              <a:r>
                <a:rPr lang="en-US" sz="1200" i="1" dirty="0" smtClean="0"/>
                <a:t>Sensor-side bonding</a:t>
              </a:r>
            </a:p>
          </p:txBody>
        </p:sp>
      </p:grpSp>
    </p:spTree>
    <p:extLst>
      <p:ext uri="{BB962C8B-B14F-4D97-AF65-F5344CB8AC3E}">
        <p14:creationId xmlns:p14="http://schemas.microsoft.com/office/powerpoint/2010/main" val="961737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Module assembly</a:t>
            </a:r>
            <a:r>
              <a:rPr lang="en-US" dirty="0"/>
              <a:t>: Cu - Al TAB bonding </a:t>
            </a:r>
            <a:r>
              <a:rPr lang="en-US" dirty="0" smtClean="0"/>
              <a:t>	</a:t>
            </a:r>
            <a:endParaRPr lang="en-US" dirty="0"/>
          </a:p>
        </p:txBody>
      </p:sp>
      <p:sp>
        <p:nvSpPr>
          <p:cNvPr id="3" name="Inhaltsplatzhalter 2"/>
          <p:cNvSpPr>
            <a:spLocks noGrp="1"/>
          </p:cNvSpPr>
          <p:nvPr>
            <p:ph idx="1"/>
          </p:nvPr>
        </p:nvSpPr>
        <p:spPr>
          <a:xfrm>
            <a:off x="395536" y="1196752"/>
            <a:ext cx="4752528" cy="2520280"/>
          </a:xfrm>
        </p:spPr>
        <p:txBody>
          <a:bodyPr/>
          <a:lstStyle/>
          <a:p>
            <a:r>
              <a:rPr lang="en-US" dirty="0" smtClean="0"/>
              <a:t>More industry experience with Cu</a:t>
            </a:r>
          </a:p>
          <a:p>
            <a:r>
              <a:rPr lang="en-US" dirty="0" smtClean="0"/>
              <a:t>Combining several cables possible due to higher yield</a:t>
            </a:r>
          </a:p>
          <a:p>
            <a:pPr lvl="1"/>
            <a:r>
              <a:rPr lang="en-US" dirty="0" smtClean="0"/>
              <a:t>Less complex assembly</a:t>
            </a:r>
          </a:p>
          <a:p>
            <a:r>
              <a:rPr lang="en-US" dirty="0" smtClean="0"/>
              <a:t>Cu is hard, can destroy bond pad</a:t>
            </a:r>
          </a:p>
          <a:p>
            <a:r>
              <a:rPr lang="en-US" dirty="0" smtClean="0"/>
              <a:t>Cu - Al TAB bonding requires temperature, which leads to increased oxidation</a:t>
            </a:r>
          </a:p>
          <a:p>
            <a:pPr lvl="1"/>
            <a:r>
              <a:rPr lang="en-US" dirty="0" smtClean="0"/>
              <a:t>Idea: TAB bond on Au bumps</a:t>
            </a:r>
          </a:p>
          <a:p>
            <a:pPr marL="476250" lvl="1" indent="0">
              <a:buNone/>
            </a:pPr>
            <a:endParaRPr lang="en-US" dirty="0" smtClean="0"/>
          </a:p>
        </p:txBody>
      </p:sp>
      <p:sp>
        <p:nvSpPr>
          <p:cNvPr id="4" name="Fußzeilenplatzhalter 3"/>
          <p:cNvSpPr>
            <a:spLocks noGrp="1"/>
          </p:cNvSpPr>
          <p:nvPr>
            <p:ph type="ftr" sz="quarter" idx="10"/>
          </p:nvPr>
        </p:nvSpPr>
        <p:spPr/>
        <p:txBody>
          <a:bodyPr/>
          <a:lstStyle/>
          <a:p>
            <a:r>
              <a:rPr lang="en-US" altLang="de-DE" smtClean="0"/>
              <a:t>Patrick Pfistner – </a:t>
            </a:r>
            <a:r>
              <a:rPr lang="en-GB" smtClean="0"/>
              <a:t>Novel production method for large double-sided microstrip detectors of the CBM Silicon Tracking System at FAIR</a:t>
            </a:r>
          </a:p>
          <a:p>
            <a:endParaRPr lang="en-GB" dirty="0"/>
          </a:p>
        </p:txBody>
      </p:sp>
      <p:sp>
        <p:nvSpPr>
          <p:cNvPr id="5" name="Datumsplatzhalter 4"/>
          <p:cNvSpPr>
            <a:spLocks noGrp="1"/>
          </p:cNvSpPr>
          <p:nvPr>
            <p:ph type="dt" sz="half" idx="11"/>
          </p:nvPr>
        </p:nvSpPr>
        <p:spPr/>
        <p:txBody>
          <a:bodyPr/>
          <a:lstStyle/>
          <a:p>
            <a:fld id="{EEBD31E3-8B4C-4C1C-8525-132EAA0025B1}" type="datetime1">
              <a:rPr lang="de-DE" smtClean="0"/>
              <a:pPr/>
              <a:t>18.09.2018</a:t>
            </a:fld>
            <a:endParaRPr lang="de-DE" dirty="0"/>
          </a:p>
        </p:txBody>
      </p:sp>
      <p:grpSp>
        <p:nvGrpSpPr>
          <p:cNvPr id="13" name="Gruppieren 12"/>
          <p:cNvGrpSpPr/>
          <p:nvPr/>
        </p:nvGrpSpPr>
        <p:grpSpPr>
          <a:xfrm>
            <a:off x="5292080" y="1196752"/>
            <a:ext cx="3384376" cy="2232248"/>
            <a:chOff x="5868144" y="260648"/>
            <a:chExt cx="3384376" cy="2232248"/>
          </a:xfrm>
        </p:grpSpPr>
        <p:pic>
          <p:nvPicPr>
            <p:cNvPr id="11" name="Grafik 10"/>
            <p:cNvPicPr>
              <a:picLocks noChangeAspect="1"/>
            </p:cNvPicPr>
            <p:nvPr/>
          </p:nvPicPr>
          <p:blipFill rotWithShape="1">
            <a:blip r:embed="rId2" cstate="print">
              <a:extLst>
                <a:ext uri="{28A0092B-C50C-407E-A947-70E740481C1C}">
                  <a14:useLocalDpi xmlns:a14="http://schemas.microsoft.com/office/drawing/2010/main" val="0"/>
                </a:ext>
              </a:extLst>
            </a:blip>
            <a:srcRect l="14687" t="26944" r="11666" b="15972"/>
            <a:stretch/>
          </p:blipFill>
          <p:spPr>
            <a:xfrm>
              <a:off x="5868144" y="260648"/>
              <a:ext cx="3344429" cy="1944215"/>
            </a:xfrm>
            <a:prstGeom prst="rect">
              <a:avLst/>
            </a:prstGeom>
          </p:spPr>
        </p:pic>
        <p:sp>
          <p:nvSpPr>
            <p:cNvPr id="12" name="Textfeld 11"/>
            <p:cNvSpPr txBox="1"/>
            <p:nvPr/>
          </p:nvSpPr>
          <p:spPr>
            <a:xfrm>
              <a:off x="5868144" y="2204864"/>
              <a:ext cx="3384376" cy="288032"/>
            </a:xfrm>
            <a:prstGeom prst="rect">
              <a:avLst/>
            </a:prstGeom>
            <a:noFill/>
          </p:spPr>
          <p:txBody>
            <a:bodyPr wrap="square" rtlCol="0">
              <a:spAutoFit/>
            </a:bodyPr>
            <a:lstStyle/>
            <a:p>
              <a:r>
                <a:rPr lang="en-US" sz="1200" i="1" dirty="0" smtClean="0"/>
                <a:t>TAB bonding jig</a:t>
              </a:r>
            </a:p>
          </p:txBody>
        </p:sp>
      </p:grpSp>
      <p:grpSp>
        <p:nvGrpSpPr>
          <p:cNvPr id="44" name="Gruppieren 43"/>
          <p:cNvGrpSpPr/>
          <p:nvPr/>
        </p:nvGrpSpPr>
        <p:grpSpPr>
          <a:xfrm rot="5400000">
            <a:off x="5389953" y="3115105"/>
            <a:ext cx="2549899" cy="3609740"/>
            <a:chOff x="6134996" y="1654255"/>
            <a:chExt cx="3449863" cy="4883766"/>
          </a:xfrm>
        </p:grpSpPr>
        <p:grpSp>
          <p:nvGrpSpPr>
            <p:cNvPr id="42" name="Gruppieren 41"/>
            <p:cNvGrpSpPr/>
            <p:nvPr/>
          </p:nvGrpSpPr>
          <p:grpSpPr>
            <a:xfrm>
              <a:off x="6134996" y="1654255"/>
              <a:ext cx="2896703" cy="4883766"/>
              <a:chOff x="6285848" y="1222207"/>
              <a:chExt cx="2896703" cy="4883766"/>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5849" y="1628151"/>
                <a:ext cx="2896702" cy="3601019"/>
              </a:xfrm>
              <a:prstGeom prst="rect">
                <a:avLst/>
              </a:prstGeom>
            </p:spPr>
          </p:pic>
          <p:sp>
            <p:nvSpPr>
              <p:cNvPr id="14" name="Textfeld 13"/>
              <p:cNvSpPr txBox="1"/>
              <p:nvPr/>
            </p:nvSpPr>
            <p:spPr>
              <a:xfrm rot="16200000">
                <a:off x="5863672" y="1673963"/>
                <a:ext cx="1152128" cy="307776"/>
              </a:xfrm>
              <a:prstGeom prst="rect">
                <a:avLst/>
              </a:prstGeom>
              <a:noFill/>
            </p:spPr>
            <p:txBody>
              <a:bodyPr wrap="square" rtlCol="0">
                <a:spAutoFit/>
              </a:bodyPr>
              <a:lstStyle/>
              <a:p>
                <a:r>
                  <a:rPr lang="en-US" sz="1400" b="1" i="1" dirty="0" smtClean="0"/>
                  <a:t>ROC</a:t>
                </a:r>
              </a:p>
            </p:txBody>
          </p:sp>
          <p:sp>
            <p:nvSpPr>
              <p:cNvPr id="15" name="Textfeld 14"/>
              <p:cNvSpPr txBox="1"/>
              <p:nvPr/>
            </p:nvSpPr>
            <p:spPr>
              <a:xfrm rot="16200000">
                <a:off x="7909546" y="3524993"/>
                <a:ext cx="1152128" cy="307776"/>
              </a:xfrm>
              <a:prstGeom prst="rect">
                <a:avLst/>
              </a:prstGeom>
              <a:noFill/>
            </p:spPr>
            <p:txBody>
              <a:bodyPr wrap="square" rtlCol="0">
                <a:spAutoFit/>
              </a:bodyPr>
              <a:lstStyle/>
              <a:p>
                <a:r>
                  <a:rPr lang="en-US" sz="1400" b="1" i="1" dirty="0" smtClean="0"/>
                  <a:t>µcable</a:t>
                </a:r>
              </a:p>
            </p:txBody>
          </p:sp>
          <p:sp>
            <p:nvSpPr>
              <p:cNvPr id="16" name="Textfeld 15"/>
              <p:cNvSpPr txBox="1"/>
              <p:nvPr/>
            </p:nvSpPr>
            <p:spPr>
              <a:xfrm rot="16200000">
                <a:off x="6646679" y="1793386"/>
                <a:ext cx="1558762" cy="416404"/>
              </a:xfrm>
              <a:prstGeom prst="rect">
                <a:avLst/>
              </a:prstGeom>
              <a:noFill/>
            </p:spPr>
            <p:txBody>
              <a:bodyPr wrap="square" rtlCol="0">
                <a:spAutoFit/>
              </a:bodyPr>
              <a:lstStyle/>
              <a:p>
                <a:r>
                  <a:rPr lang="en-US" sz="1400" b="1" i="1" dirty="0" smtClean="0"/>
                  <a:t>Au bumps</a:t>
                </a:r>
              </a:p>
            </p:txBody>
          </p:sp>
          <p:sp>
            <p:nvSpPr>
              <p:cNvPr id="17" name="Textfeld 16"/>
              <p:cNvSpPr txBox="1"/>
              <p:nvPr/>
            </p:nvSpPr>
            <p:spPr>
              <a:xfrm rot="16200000">
                <a:off x="6094588" y="4816351"/>
                <a:ext cx="2162840" cy="416404"/>
              </a:xfrm>
              <a:prstGeom prst="rect">
                <a:avLst/>
              </a:prstGeom>
              <a:noFill/>
            </p:spPr>
            <p:txBody>
              <a:bodyPr wrap="square" rtlCol="0">
                <a:spAutoFit/>
              </a:bodyPr>
              <a:lstStyle/>
              <a:p>
                <a:r>
                  <a:rPr lang="en-US" sz="1400" b="1" i="1" dirty="0" smtClean="0"/>
                  <a:t>Cu signal lines</a:t>
                </a:r>
              </a:p>
            </p:txBody>
          </p:sp>
          <p:cxnSp>
            <p:nvCxnSpPr>
              <p:cNvPr id="19" name="Gerade Verbindung mit Pfeil 18"/>
              <p:cNvCxnSpPr/>
              <p:nvPr/>
            </p:nvCxnSpPr>
            <p:spPr>
              <a:xfrm flipV="1">
                <a:off x="7789545" y="4674284"/>
                <a:ext cx="504056" cy="3600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flipV="1">
                <a:off x="7573521" y="4674284"/>
                <a:ext cx="504056" cy="3600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V="1">
                <a:off x="7357497" y="4674284"/>
                <a:ext cx="504056" cy="3600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a:off x="7980830" y="2613773"/>
                <a:ext cx="251420" cy="3632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a:off x="7742706" y="2599486"/>
                <a:ext cx="263426" cy="3865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a:off x="7531221" y="2616451"/>
                <a:ext cx="254694" cy="3265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Textfeld 42"/>
            <p:cNvSpPr txBox="1"/>
            <p:nvPr/>
          </p:nvSpPr>
          <p:spPr>
            <a:xfrm rot="16200000">
              <a:off x="7177971" y="3449173"/>
              <a:ext cx="4189170" cy="624606"/>
            </a:xfrm>
            <a:prstGeom prst="rect">
              <a:avLst/>
            </a:prstGeom>
            <a:noFill/>
          </p:spPr>
          <p:txBody>
            <a:bodyPr wrap="square" rtlCol="0">
              <a:spAutoFit/>
            </a:bodyPr>
            <a:lstStyle/>
            <a:p>
              <a:r>
                <a:rPr lang="en-US" sz="1200" i="1" dirty="0" smtClean="0"/>
                <a:t>Schematic top view of TAB bonding on Au bumps</a:t>
              </a:r>
            </a:p>
          </p:txBody>
        </p:sp>
      </p:grpSp>
      <p:grpSp>
        <p:nvGrpSpPr>
          <p:cNvPr id="18" name="Gruppieren 17"/>
          <p:cNvGrpSpPr/>
          <p:nvPr/>
        </p:nvGrpSpPr>
        <p:grpSpPr>
          <a:xfrm>
            <a:off x="755576" y="4437112"/>
            <a:ext cx="3664421" cy="1484237"/>
            <a:chOff x="539552" y="4725145"/>
            <a:chExt cx="3664421" cy="1484237"/>
          </a:xfrm>
        </p:grpSpPr>
        <p:grpSp>
          <p:nvGrpSpPr>
            <p:cNvPr id="7" name="Gruppieren 15"/>
            <p:cNvGrpSpPr>
              <a:grpSpLocks/>
            </p:cNvGrpSpPr>
            <p:nvPr/>
          </p:nvGrpSpPr>
          <p:grpSpPr bwMode="auto">
            <a:xfrm>
              <a:off x="539552" y="4725145"/>
              <a:ext cx="3578559" cy="1484237"/>
              <a:chOff x="9335897" y="22525239"/>
              <a:chExt cx="6485732" cy="2688789"/>
            </a:xfrm>
          </p:grpSpPr>
          <p:pic>
            <p:nvPicPr>
              <p:cNvPr id="8" name="Grafik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5897" y="22525239"/>
                <a:ext cx="6485732" cy="238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p:cNvSpPr>
              <p:nvPr/>
            </p:nvSpPr>
            <p:spPr bwMode="auto">
              <a:xfrm>
                <a:off x="9335899" y="24879494"/>
                <a:ext cx="6422222" cy="33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algn="ctr" eaLnBrk="0" hangingPunct="0">
                  <a:defRPr sz="15600">
                    <a:solidFill>
                      <a:schemeClr val="tx1"/>
                    </a:solidFill>
                    <a:latin typeface="Gill Sans"/>
                    <a:ea typeface="ヒラギノ角ゴ ProN W3"/>
                    <a:cs typeface="ヒラギノ角ゴ ProN W3"/>
                    <a:sym typeface="Gill Sans"/>
                  </a:defRPr>
                </a:lvl1pPr>
                <a:lvl2pPr marL="742950" indent="-285750" algn="ctr" eaLnBrk="0" hangingPunct="0">
                  <a:defRPr sz="15600">
                    <a:solidFill>
                      <a:schemeClr val="tx1"/>
                    </a:solidFill>
                    <a:latin typeface="Gill Sans"/>
                    <a:ea typeface="ヒラギノ角ゴ ProN W3"/>
                    <a:cs typeface="ヒラギノ角ゴ ProN W3"/>
                    <a:sym typeface="Gill Sans"/>
                  </a:defRPr>
                </a:lvl2pPr>
                <a:lvl3pPr marL="1143000" indent="-228600" algn="ctr" eaLnBrk="0" hangingPunct="0">
                  <a:defRPr sz="15600">
                    <a:solidFill>
                      <a:schemeClr val="tx1"/>
                    </a:solidFill>
                    <a:latin typeface="Gill Sans"/>
                    <a:ea typeface="ヒラギノ角ゴ ProN W3"/>
                    <a:cs typeface="ヒラギノ角ゴ ProN W3"/>
                    <a:sym typeface="Gill Sans"/>
                  </a:defRPr>
                </a:lvl3pPr>
                <a:lvl4pPr marL="1600200" indent="-228600" algn="ctr" eaLnBrk="0" hangingPunct="0">
                  <a:defRPr sz="15600">
                    <a:solidFill>
                      <a:schemeClr val="tx1"/>
                    </a:solidFill>
                    <a:latin typeface="Gill Sans"/>
                    <a:ea typeface="ヒラギノ角ゴ ProN W3"/>
                    <a:cs typeface="ヒラギノ角ゴ ProN W3"/>
                    <a:sym typeface="Gill Sans"/>
                  </a:defRPr>
                </a:lvl4pPr>
                <a:lvl5pPr marL="2057400" indent="-228600" algn="ctr" eaLnBrk="0" hangingPunct="0">
                  <a:defRPr sz="156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156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156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156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15600">
                    <a:solidFill>
                      <a:schemeClr val="tx1"/>
                    </a:solidFill>
                    <a:latin typeface="Gill Sans"/>
                    <a:ea typeface="ヒラギノ角ゴ ProN W3"/>
                    <a:cs typeface="ヒラギノ角ゴ ProN W3"/>
                    <a:sym typeface="Gill Sans"/>
                  </a:defRPr>
                </a:lvl9pPr>
              </a:lstStyle>
              <a:p>
                <a:pPr algn="l" eaLnBrk="1" fontAlgn="auto" hangingPunct="1">
                  <a:spcAft>
                    <a:spcPts val="0"/>
                  </a:spcAft>
                  <a:defRPr/>
                </a:pPr>
                <a:r>
                  <a:rPr lang="en-US" altLang="en-US" sz="1200" i="1" kern="0" dirty="0" smtClean="0">
                    <a:latin typeface="+mn-lt"/>
                    <a:sym typeface="Arial Bold"/>
                  </a:rPr>
                  <a:t>Copper </a:t>
                </a:r>
                <a:r>
                  <a:rPr lang="en-US" altLang="en-US" sz="1200" i="1" kern="0" dirty="0" err="1" smtClean="0">
                    <a:latin typeface="+mn-lt"/>
                    <a:sym typeface="Arial Bold"/>
                  </a:rPr>
                  <a:t>microcable</a:t>
                </a:r>
                <a:r>
                  <a:rPr lang="en-US" altLang="en-US" sz="1200" i="1" kern="0" dirty="0" smtClean="0">
                    <a:latin typeface="+mn-lt"/>
                    <a:sym typeface="Arial Bold"/>
                  </a:rPr>
                  <a:t> designed for TAB bonding</a:t>
                </a:r>
                <a:endParaRPr lang="en-US" altLang="en-US" sz="1200" i="1" kern="0" dirty="0">
                  <a:latin typeface="+mn-lt"/>
                  <a:sym typeface="Arial Bold"/>
                </a:endParaRPr>
              </a:p>
            </p:txBody>
          </p:sp>
        </p:grpSp>
        <p:sp>
          <p:nvSpPr>
            <p:cNvPr id="10" name="Rechteck 9"/>
            <p:cNvSpPr/>
            <p:nvPr/>
          </p:nvSpPr>
          <p:spPr>
            <a:xfrm>
              <a:off x="721668" y="5062538"/>
              <a:ext cx="3221682" cy="200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feld 19"/>
            <p:cNvSpPr txBox="1"/>
            <p:nvPr/>
          </p:nvSpPr>
          <p:spPr>
            <a:xfrm>
              <a:off x="2331765" y="4840015"/>
              <a:ext cx="1872208" cy="276999"/>
            </a:xfrm>
            <a:prstGeom prst="rect">
              <a:avLst/>
            </a:prstGeom>
            <a:noFill/>
          </p:spPr>
          <p:txBody>
            <a:bodyPr wrap="square" rtlCol="0">
              <a:spAutoFit/>
            </a:bodyPr>
            <a:lstStyle/>
            <a:p>
              <a:r>
                <a:rPr lang="en-US" sz="1200" b="1" dirty="0" smtClean="0">
                  <a:solidFill>
                    <a:schemeClr val="accent1"/>
                  </a:solidFill>
                </a:rPr>
                <a:t>Window </a:t>
              </a:r>
              <a:r>
                <a:rPr lang="en-US" sz="1200" b="1" dirty="0" err="1" smtClean="0">
                  <a:solidFill>
                    <a:schemeClr val="accent1"/>
                  </a:solidFill>
                </a:rPr>
                <a:t>lasered</a:t>
              </a:r>
              <a:r>
                <a:rPr lang="en-US" sz="1200" b="1" dirty="0" smtClean="0">
                  <a:solidFill>
                    <a:schemeClr val="accent1"/>
                  </a:solidFill>
                </a:rPr>
                <a:t> in PI </a:t>
              </a:r>
            </a:p>
          </p:txBody>
        </p:sp>
      </p:grpSp>
    </p:spTree>
    <p:extLst>
      <p:ext uri="{BB962C8B-B14F-4D97-AF65-F5344CB8AC3E}">
        <p14:creationId xmlns:p14="http://schemas.microsoft.com/office/powerpoint/2010/main" val="2248108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Novel approach: Gold stud – solder process</a:t>
            </a:r>
            <a:endParaRPr lang="en-US" dirty="0"/>
          </a:p>
        </p:txBody>
      </p:sp>
      <p:sp>
        <p:nvSpPr>
          <p:cNvPr id="4" name="Fußzeilenplatzhalter 3"/>
          <p:cNvSpPr>
            <a:spLocks noGrp="1"/>
          </p:cNvSpPr>
          <p:nvPr>
            <p:ph type="ftr" sz="quarter" idx="10"/>
          </p:nvPr>
        </p:nvSpPr>
        <p:spPr/>
        <p:txBody>
          <a:bodyPr/>
          <a:lstStyle/>
          <a:p>
            <a:r>
              <a:rPr lang="en-US" altLang="de-DE" smtClean="0"/>
              <a:t>Patrick Pfistner – </a:t>
            </a:r>
            <a:r>
              <a:rPr lang="en-GB" smtClean="0"/>
              <a:t>Novel production method for large double-sided microstrip detectors of the CBM Silicon Tracking System at FAIR</a:t>
            </a:r>
          </a:p>
          <a:p>
            <a:endParaRPr lang="en-GB" dirty="0"/>
          </a:p>
        </p:txBody>
      </p:sp>
      <p:sp>
        <p:nvSpPr>
          <p:cNvPr id="5" name="Datumsplatzhalter 4"/>
          <p:cNvSpPr>
            <a:spLocks noGrp="1"/>
          </p:cNvSpPr>
          <p:nvPr>
            <p:ph type="dt" sz="half" idx="11"/>
          </p:nvPr>
        </p:nvSpPr>
        <p:spPr/>
        <p:txBody>
          <a:bodyPr/>
          <a:lstStyle/>
          <a:p>
            <a:fld id="{EEBD31E3-8B4C-4C1C-8525-132EAA0025B1}" type="datetime1">
              <a:rPr lang="de-DE" smtClean="0"/>
              <a:pPr/>
              <a:t>18.09.2018</a:t>
            </a:fld>
            <a:endParaRPr lang="de-DE" dirty="0"/>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340768"/>
            <a:ext cx="8245424" cy="4699146"/>
          </a:xfrm>
          <a:prstGeom prst="rect">
            <a:avLst/>
          </a:prstGeom>
        </p:spPr>
      </p:pic>
    </p:spTree>
    <p:extLst>
      <p:ext uri="{BB962C8B-B14F-4D97-AF65-F5344CB8AC3E}">
        <p14:creationId xmlns:p14="http://schemas.microsoft.com/office/powerpoint/2010/main" val="3984969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p:txBody>
          <a:bodyPr/>
          <a:lstStyle/>
          <a:p>
            <a:r>
              <a:rPr lang="de-DE" altLang="en-US" dirty="0" err="1" smtClean="0"/>
              <a:t>Copper</a:t>
            </a:r>
            <a:r>
              <a:rPr lang="de-DE" altLang="en-US" dirty="0" smtClean="0"/>
              <a:t> </a:t>
            </a:r>
            <a:r>
              <a:rPr lang="de-DE" altLang="en-US" dirty="0" err="1" smtClean="0"/>
              <a:t>microcables</a:t>
            </a:r>
            <a:r>
              <a:rPr lang="de-DE" altLang="en-US" dirty="0" smtClean="0"/>
              <a:t> </a:t>
            </a:r>
            <a:r>
              <a:rPr lang="de-DE" altLang="en-US" dirty="0" err="1" smtClean="0"/>
              <a:t>for</a:t>
            </a:r>
            <a:r>
              <a:rPr lang="de-DE" altLang="en-US" dirty="0" smtClean="0"/>
              <a:t> Au-</a:t>
            </a:r>
            <a:r>
              <a:rPr lang="de-DE" altLang="en-US" dirty="0" err="1" smtClean="0"/>
              <a:t>solder</a:t>
            </a:r>
            <a:r>
              <a:rPr lang="de-DE" altLang="en-US" dirty="0" smtClean="0"/>
              <a:t> </a:t>
            </a:r>
            <a:r>
              <a:rPr lang="de-DE" altLang="en-US" dirty="0" err="1" smtClean="0"/>
              <a:t>process</a:t>
            </a:r>
            <a:endParaRPr lang="en-GB" altLang="en-US" dirty="0" smtClean="0"/>
          </a:p>
        </p:txBody>
      </p:sp>
      <p:sp>
        <p:nvSpPr>
          <p:cNvPr id="26629" name="Fußzeilenplatzhalter 3"/>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dirty="0"/>
              <a:t>Patrick Pfistner – </a:t>
            </a:r>
            <a:r>
              <a:rPr lang="en-GB" dirty="0"/>
              <a:t>Novel production method for large double-sided </a:t>
            </a:r>
            <a:r>
              <a:rPr lang="en-GB" dirty="0" err="1"/>
              <a:t>microstrip</a:t>
            </a:r>
            <a:r>
              <a:rPr lang="en-GB" dirty="0"/>
              <a:t> detectors of the CBM Silicon Tracking System at FAIR</a:t>
            </a:r>
          </a:p>
        </p:txBody>
      </p:sp>
      <p:sp>
        <p:nvSpPr>
          <p:cNvPr id="5" name="Datumsplatzhalter 4"/>
          <p:cNvSpPr>
            <a:spLocks noGrp="1"/>
          </p:cNvSpPr>
          <p:nvPr>
            <p:ph type="dt" sz="quarter" idx="11"/>
          </p:nvPr>
        </p:nvSpPr>
        <p:spPr/>
        <p:txBody>
          <a:bodyPr/>
          <a:lstStyle/>
          <a:p>
            <a:pPr>
              <a:defRPr/>
            </a:pPr>
            <a:fld id="{EE3A5C9C-E7DB-4AFB-A4C7-171B4D951954}" type="datetime1">
              <a:rPr lang="de-DE" smtClean="0"/>
              <a:pPr>
                <a:defRPr/>
              </a:pPr>
              <a:t>18.09.2018</a:t>
            </a:fld>
            <a:endParaRPr lang="de-DE" dirty="0"/>
          </a:p>
        </p:txBody>
      </p:sp>
      <p:grpSp>
        <p:nvGrpSpPr>
          <p:cNvPr id="4" name="Gruppieren 3"/>
          <p:cNvGrpSpPr/>
          <p:nvPr/>
        </p:nvGrpSpPr>
        <p:grpSpPr>
          <a:xfrm>
            <a:off x="636439" y="2870737"/>
            <a:ext cx="3405188" cy="1777646"/>
            <a:chOff x="524991" y="3074472"/>
            <a:chExt cx="3405188" cy="1777646"/>
          </a:xfrm>
        </p:grpSpPr>
        <p:pic>
          <p:nvPicPr>
            <p:cNvPr id="26634" name="Grafik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775" y="3074472"/>
              <a:ext cx="2607990" cy="107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Grafik 14"/>
            <p:cNvPicPr>
              <a:picLocks noChangeAspect="1"/>
            </p:cNvPicPr>
            <p:nvPr/>
          </p:nvPicPr>
          <p:blipFill>
            <a:blip r:embed="rId5" cstate="print">
              <a:extLst>
                <a:ext uri="{28A0092B-C50C-407E-A947-70E740481C1C}">
                  <a14:useLocalDpi xmlns:a14="http://schemas.microsoft.com/office/drawing/2010/main" val="0"/>
                </a:ext>
              </a:extLst>
            </a:blip>
            <a:srcRect l="5264" t="8186" b="52409"/>
            <a:stretch>
              <a:fillRect/>
            </a:stretch>
          </p:blipFill>
          <p:spPr bwMode="auto">
            <a:xfrm>
              <a:off x="612775" y="4205067"/>
              <a:ext cx="3317404" cy="64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Ellipse 17"/>
            <p:cNvSpPr/>
            <p:nvPr/>
          </p:nvSpPr>
          <p:spPr>
            <a:xfrm>
              <a:off x="524991" y="3805039"/>
              <a:ext cx="360363" cy="28892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20" name="Gerade Verbindung mit Pfeil 19"/>
            <p:cNvCxnSpPr>
              <a:stCxn id="18" idx="4"/>
            </p:cNvCxnSpPr>
            <p:nvPr/>
          </p:nvCxnSpPr>
          <p:spPr>
            <a:xfrm>
              <a:off x="704379" y="4093964"/>
              <a:ext cx="252412" cy="431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Inhaltsplatzhalter 1"/>
              <p:cNvSpPr>
                <a:spLocks noGrp="1"/>
              </p:cNvSpPr>
              <p:nvPr>
                <p:ph sz="half" idx="2"/>
              </p:nvPr>
            </p:nvSpPr>
            <p:spPr>
              <a:xfrm>
                <a:off x="4908451" y="4873923"/>
                <a:ext cx="3695997" cy="1435398"/>
              </a:xfrm>
            </p:spPr>
            <p:txBody>
              <a:bodyPr/>
              <a:lstStyle/>
              <a:p>
                <a:r>
                  <a:rPr lang="en-GB" sz="1800" dirty="0"/>
                  <a:t>Double layered: half amount of cables </a:t>
                </a:r>
                <a:r>
                  <a:rPr lang="en-GB" sz="1800" dirty="0" smtClean="0"/>
                  <a:t>needed</a:t>
                </a:r>
              </a:p>
              <a:p>
                <a:r>
                  <a:rPr lang="en-GB" sz="1800" dirty="0" smtClean="0"/>
                  <a:t>Capacity </a:t>
                </a:r>
                <a14:m>
                  <m:oMath xmlns:m="http://schemas.openxmlformats.org/officeDocument/2006/math">
                    <m:r>
                      <a:rPr lang="en-GB" sz="1800" i="1" smtClean="0">
                        <a:latin typeface="Cambria Math" panose="02040503050406030204" pitchFamily="18" charset="0"/>
                        <a:ea typeface="Cambria Math" panose="02040503050406030204" pitchFamily="18" charset="0"/>
                      </a:rPr>
                      <m:t>~</m:t>
                    </m:r>
                  </m:oMath>
                </a14:m>
                <a:r>
                  <a:rPr lang="en-GB" sz="1800" dirty="0" smtClean="0"/>
                  <a:t> 0.44pF/cm</a:t>
                </a:r>
              </a:p>
              <a:p>
                <a14:m>
                  <m:oMath xmlns:m="http://schemas.openxmlformats.org/officeDocument/2006/math">
                    <m:sSub>
                      <m:sSubPr>
                        <m:ctrlPr>
                          <a:rPr lang="de-DE" sz="1800" i="1">
                            <a:latin typeface="Cambria Math" panose="02040503050406030204" pitchFamily="18" charset="0"/>
                          </a:rPr>
                        </m:ctrlPr>
                      </m:sSubPr>
                      <m:e>
                        <m:r>
                          <a:rPr lang="de-DE" sz="1800" i="1">
                            <a:latin typeface="Cambria Math" panose="02040503050406030204" pitchFamily="18" charset="0"/>
                          </a:rPr>
                          <m:t>𝑋</m:t>
                        </m:r>
                        <m:r>
                          <a:rPr lang="de-DE" sz="1800" i="1">
                            <a:latin typeface="Cambria Math" panose="02040503050406030204" pitchFamily="18" charset="0"/>
                          </a:rPr>
                          <m:t>/</m:t>
                        </m:r>
                        <m:r>
                          <a:rPr lang="de-DE" sz="1800" i="1">
                            <a:latin typeface="Cambria Math" panose="02040503050406030204" pitchFamily="18" charset="0"/>
                          </a:rPr>
                          <m:t>𝑋</m:t>
                        </m:r>
                      </m:e>
                      <m:sub>
                        <m:r>
                          <a:rPr lang="de-DE" sz="1800" i="1">
                            <a:latin typeface="Cambria Math" panose="02040503050406030204" pitchFamily="18" charset="0"/>
                          </a:rPr>
                          <m:t>0</m:t>
                        </m:r>
                      </m:sub>
                    </m:sSub>
                    <m:r>
                      <a:rPr lang="de-DE" sz="1800" i="1" smtClean="0">
                        <a:latin typeface="Cambria Math" panose="02040503050406030204" pitchFamily="18" charset="0"/>
                        <a:ea typeface="Cambria Math" panose="02040503050406030204" pitchFamily="18" charset="0"/>
                      </a:rPr>
                      <m:t>~</m:t>
                    </m:r>
                  </m:oMath>
                </a14:m>
                <a:r>
                  <a:rPr lang="en-GB" sz="1800" dirty="0" smtClean="0"/>
                  <a:t> 0.05 %</a:t>
                </a:r>
              </a:p>
            </p:txBody>
          </p:sp>
        </mc:Choice>
        <mc:Fallback xmlns="">
          <p:sp>
            <p:nvSpPr>
              <p:cNvPr id="2" name="Inhaltsplatzhalter 1"/>
              <p:cNvSpPr>
                <a:spLocks noGrp="1" noRot="1" noChangeAspect="1" noMove="1" noResize="1" noEditPoints="1" noAdjustHandles="1" noChangeArrowheads="1" noChangeShapeType="1" noTextEdit="1"/>
              </p:cNvSpPr>
              <p:nvPr>
                <p:ph sz="half" idx="2"/>
              </p:nvPr>
            </p:nvSpPr>
            <p:spPr>
              <a:xfrm>
                <a:off x="4908451" y="4873923"/>
                <a:ext cx="3695997" cy="1435398"/>
              </a:xfrm>
              <a:blipFill rotWithShape="0">
                <a:blip r:embed="rId6"/>
                <a:stretch>
                  <a:fillRect t="-5532"/>
                </a:stretch>
              </a:blipFill>
            </p:spPr>
            <p:txBody>
              <a:bodyPr/>
              <a:lstStyle/>
              <a:p>
                <a:r>
                  <a:rPr lang="en-US">
                    <a:noFill/>
                  </a:rPr>
                  <a:t> </a:t>
                </a:r>
              </a:p>
            </p:txBody>
          </p:sp>
        </mc:Fallback>
      </mc:AlternateContent>
      <p:pic>
        <p:nvPicPr>
          <p:cNvPr id="13" name="Grafik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0112" y="2917598"/>
            <a:ext cx="2635774" cy="1780170"/>
          </a:xfrm>
          <a:prstGeom prst="rect">
            <a:avLst/>
          </a:prstGeom>
        </p:spPr>
      </p:pic>
      <p:grpSp>
        <p:nvGrpSpPr>
          <p:cNvPr id="3" name="Gruppieren 2"/>
          <p:cNvGrpSpPr/>
          <p:nvPr/>
        </p:nvGrpSpPr>
        <p:grpSpPr>
          <a:xfrm>
            <a:off x="5292080" y="1132772"/>
            <a:ext cx="3577986" cy="1539859"/>
            <a:chOff x="1089722" y="3629807"/>
            <a:chExt cx="4648086" cy="2000399"/>
          </a:xfrm>
        </p:grpSpPr>
        <p:pic>
          <p:nvPicPr>
            <p:cNvPr id="12" name="Grafik 11"/>
            <p:cNvPicPr>
              <a:picLocks noChangeAspect="1"/>
            </p:cNvPicPr>
            <p:nvPr/>
          </p:nvPicPr>
          <p:blipFill>
            <a:blip r:embed="rId8"/>
            <a:stretch>
              <a:fillRect/>
            </a:stretch>
          </p:blipFill>
          <p:spPr>
            <a:xfrm>
              <a:off x="1211015" y="4038970"/>
              <a:ext cx="4526793" cy="1591236"/>
            </a:xfrm>
            <a:prstGeom prst="rect">
              <a:avLst/>
            </a:prstGeom>
          </p:spPr>
        </p:pic>
        <p:sp>
          <p:nvSpPr>
            <p:cNvPr id="14" name="TextBox 3"/>
            <p:cNvSpPr txBox="1"/>
            <p:nvPr/>
          </p:nvSpPr>
          <p:spPr>
            <a:xfrm>
              <a:off x="1089722" y="3629807"/>
              <a:ext cx="3636335" cy="439809"/>
            </a:xfrm>
            <a:prstGeom prst="rect">
              <a:avLst/>
            </a:prstGeom>
            <a:noFill/>
          </p:spPr>
          <p:txBody>
            <a:bodyPr wrap="none" rtlCol="0">
              <a:spAutoFit/>
            </a:bodyPr>
            <a:lstStyle/>
            <a:p>
              <a:r>
                <a:rPr lang="en-GB" sz="1600" b="1" dirty="0" smtClean="0"/>
                <a:t>FEM simulation (COMSOL)</a:t>
              </a:r>
              <a:endParaRPr lang="en-GB" sz="1600" b="1" dirty="0"/>
            </a:p>
          </p:txBody>
        </p:sp>
      </p:grpSp>
      <p:sp>
        <p:nvSpPr>
          <p:cNvPr id="16" name="Inhaltsplatzhalter 1"/>
          <p:cNvSpPr>
            <a:spLocks noGrp="1"/>
          </p:cNvSpPr>
          <p:nvPr>
            <p:ph sz="half" idx="2"/>
          </p:nvPr>
        </p:nvSpPr>
        <p:spPr>
          <a:xfrm>
            <a:off x="577750" y="4886801"/>
            <a:ext cx="3562201" cy="891890"/>
          </a:xfrm>
        </p:spPr>
        <p:txBody>
          <a:bodyPr/>
          <a:lstStyle/>
          <a:p>
            <a:r>
              <a:rPr lang="en-GB" sz="1800" dirty="0" smtClean="0"/>
              <a:t>Alternative assembly solution </a:t>
            </a:r>
          </a:p>
          <a:p>
            <a:r>
              <a:rPr lang="de-DE" sz="1800" dirty="0"/>
              <a:t>Higher </a:t>
            </a:r>
            <a:r>
              <a:rPr lang="de-DE" sz="1800" dirty="0" err="1"/>
              <a:t>degree</a:t>
            </a:r>
            <a:r>
              <a:rPr lang="de-DE" sz="1800" dirty="0"/>
              <a:t> </a:t>
            </a:r>
            <a:r>
              <a:rPr lang="de-DE" sz="1800" dirty="0" err="1"/>
              <a:t>of</a:t>
            </a:r>
            <a:r>
              <a:rPr lang="de-DE" sz="1800" dirty="0"/>
              <a:t> </a:t>
            </a:r>
            <a:r>
              <a:rPr lang="de-DE" sz="1800" dirty="0" err="1"/>
              <a:t>automization</a:t>
            </a:r>
            <a:endParaRPr lang="de-DE" sz="1800" dirty="0"/>
          </a:p>
          <a:p>
            <a:r>
              <a:rPr lang="de-DE" sz="1800" dirty="0" err="1"/>
              <a:t>Reworking</a:t>
            </a:r>
            <a:r>
              <a:rPr lang="de-DE" sz="1800" dirty="0"/>
              <a:t> </a:t>
            </a:r>
            <a:r>
              <a:rPr lang="de-DE" sz="1800" dirty="0" err="1" smtClean="0"/>
              <a:t>of</a:t>
            </a:r>
            <a:r>
              <a:rPr lang="de-DE" sz="1800" dirty="0" smtClean="0"/>
              <a:t> </a:t>
            </a:r>
            <a:r>
              <a:rPr lang="de-DE" sz="1800" dirty="0" err="1" smtClean="0"/>
              <a:t>full</a:t>
            </a:r>
            <a:r>
              <a:rPr lang="de-DE" sz="1800" dirty="0" smtClean="0"/>
              <a:t> </a:t>
            </a:r>
            <a:r>
              <a:rPr lang="de-DE" sz="1800" dirty="0" err="1" smtClean="0"/>
              <a:t>cable</a:t>
            </a:r>
            <a:endParaRPr lang="en-GB" sz="1800" dirty="0" smtClean="0"/>
          </a:p>
          <a:p>
            <a:pPr marL="0" indent="0">
              <a:buNone/>
            </a:pPr>
            <a:endParaRPr lang="de-DE" dirty="0"/>
          </a:p>
        </p:txBody>
      </p:sp>
      <p:graphicFrame>
        <p:nvGraphicFramePr>
          <p:cNvPr id="6" name="Objekt 5"/>
          <p:cNvGraphicFramePr>
            <a:graphicFrameLocks noChangeAspect="1"/>
          </p:cNvGraphicFramePr>
          <p:nvPr>
            <p:extLst/>
          </p:nvPr>
        </p:nvGraphicFramePr>
        <p:xfrm>
          <a:off x="611560" y="1196752"/>
          <a:ext cx="4438650" cy="1333500"/>
        </p:xfrm>
        <a:graphic>
          <a:graphicData uri="http://schemas.openxmlformats.org/presentationml/2006/ole">
            <mc:AlternateContent xmlns:mc="http://schemas.openxmlformats.org/markup-compatibility/2006">
              <mc:Choice xmlns:v="urn:schemas-microsoft-com:vml" Requires="v">
                <p:oleObj spid="_x0000_s75825" name="Visio" r:id="rId9" imgW="4438835" imgH="1333763" progId="Visio.Drawing.15">
                  <p:embed/>
                </p:oleObj>
              </mc:Choice>
              <mc:Fallback>
                <p:oleObj name="Visio" r:id="rId9" imgW="4438835" imgH="1333763" progId="Visio.Drawing.15">
                  <p:embed/>
                  <p:pic>
                    <p:nvPicPr>
                      <p:cNvPr id="0" name=""/>
                      <p:cNvPicPr/>
                      <p:nvPr/>
                    </p:nvPicPr>
                    <p:blipFill>
                      <a:blip r:embed="rId10"/>
                      <a:stretch>
                        <a:fillRect/>
                      </a:stretch>
                    </p:blipFill>
                    <p:spPr>
                      <a:xfrm>
                        <a:off x="611560" y="1196752"/>
                        <a:ext cx="4438650" cy="1333500"/>
                      </a:xfrm>
                      <a:prstGeom prst="rect">
                        <a:avLst/>
                      </a:prstGeom>
                    </p:spPr>
                  </p:pic>
                </p:oleObj>
              </mc:Fallback>
            </mc:AlternateContent>
          </a:graphicData>
        </a:graphic>
      </p:graphicFrame>
    </p:spTree>
    <p:extLst>
      <p:ext uri="{BB962C8B-B14F-4D97-AF65-F5344CB8AC3E}">
        <p14:creationId xmlns:p14="http://schemas.microsoft.com/office/powerpoint/2010/main" val="3013430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2"/>
          <p:cNvSpPr txBox="1">
            <a:spLocks noGrp="1" noChangeArrowheads="1"/>
          </p:cNvSpPr>
          <p:nvPr/>
        </p:nvSpPr>
        <p:spPr bwMode="auto">
          <a:xfrm>
            <a:off x="1701800" y="6445250"/>
            <a:ext cx="42481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de-DE" sz="900" dirty="0" smtClean="0"/>
              <a:t>Patrick Pfistner – </a:t>
            </a:r>
            <a:r>
              <a:rPr lang="en-GB" sz="900" dirty="0" smtClean="0"/>
              <a:t>Novel production method for large double-sided </a:t>
            </a:r>
            <a:r>
              <a:rPr lang="en-GB" sz="900" dirty="0" err="1" smtClean="0"/>
              <a:t>microstrip</a:t>
            </a:r>
            <a:r>
              <a:rPr lang="en-GB" sz="900" dirty="0" smtClean="0"/>
              <a:t> detectors of the CBM Silicon Tracking System at FAIR</a:t>
            </a:r>
            <a:endParaRPr lang="en-GB" altLang="en-US" sz="900" dirty="0" smtClean="0"/>
          </a:p>
        </p:txBody>
      </p:sp>
      <p:sp>
        <p:nvSpPr>
          <p:cNvPr id="41987" name="Rectangle 2"/>
          <p:cNvSpPr>
            <a:spLocks noGrp="1" noChangeArrowheads="1"/>
          </p:cNvSpPr>
          <p:nvPr>
            <p:ph type="title" idx="4294967295"/>
          </p:nvPr>
        </p:nvSpPr>
        <p:spPr/>
        <p:txBody>
          <a:bodyPr/>
          <a:lstStyle/>
          <a:p>
            <a:pPr eaLnBrk="1" hangingPunct="1"/>
            <a:r>
              <a:rPr lang="de-DE" altLang="de-DE" dirty="0" smtClean="0"/>
              <a:t>ROC </a:t>
            </a:r>
            <a:r>
              <a:rPr lang="de-DE" altLang="de-DE" dirty="0" err="1" smtClean="0"/>
              <a:t>and</a:t>
            </a:r>
            <a:r>
              <a:rPr lang="de-DE" altLang="de-DE" dirty="0" smtClean="0"/>
              <a:t> </a:t>
            </a:r>
            <a:r>
              <a:rPr lang="de-DE" altLang="de-DE" dirty="0" err="1" smtClean="0"/>
              <a:t>sensor</a:t>
            </a:r>
            <a:r>
              <a:rPr lang="de-DE" altLang="de-DE" dirty="0" smtClean="0"/>
              <a:t> </a:t>
            </a:r>
            <a:r>
              <a:rPr lang="de-DE" altLang="de-DE" dirty="0" err="1" smtClean="0"/>
              <a:t>side</a:t>
            </a:r>
            <a:r>
              <a:rPr lang="de-DE" altLang="de-DE" dirty="0" smtClean="0"/>
              <a:t>: Gold </a:t>
            </a:r>
            <a:r>
              <a:rPr lang="de-DE" altLang="de-DE" dirty="0" err="1" smtClean="0"/>
              <a:t>stud</a:t>
            </a:r>
            <a:r>
              <a:rPr lang="de-DE" altLang="de-DE" dirty="0" smtClean="0"/>
              <a:t> </a:t>
            </a:r>
            <a:r>
              <a:rPr lang="de-DE" altLang="de-DE" dirty="0" err="1" smtClean="0"/>
              <a:t>bumping</a:t>
            </a:r>
            <a:endParaRPr lang="de-DE" altLang="de-DE" dirty="0" smtClean="0"/>
          </a:p>
        </p:txBody>
      </p:sp>
      <p:sp>
        <p:nvSpPr>
          <p:cNvPr id="41988" name="Rectangle 3"/>
          <p:cNvSpPr>
            <a:spLocks noGrp="1" noChangeArrowheads="1"/>
          </p:cNvSpPr>
          <p:nvPr>
            <p:ph type="body" idx="4294967295"/>
          </p:nvPr>
        </p:nvSpPr>
        <p:spPr>
          <a:xfrm>
            <a:off x="392113" y="1196975"/>
            <a:ext cx="5403850" cy="4895850"/>
          </a:xfrm>
        </p:spPr>
        <p:txBody>
          <a:bodyPr/>
          <a:lstStyle/>
          <a:p>
            <a:pPr eaLnBrk="1" hangingPunct="1"/>
            <a:r>
              <a:rPr lang="de-DE" altLang="de-DE" dirty="0" err="1" smtClean="0"/>
              <a:t>Iconn</a:t>
            </a:r>
            <a:r>
              <a:rPr lang="de-DE" altLang="de-DE" dirty="0" smtClean="0"/>
              <a:t> ball </a:t>
            </a:r>
            <a:r>
              <a:rPr lang="de-DE" altLang="de-DE" dirty="0" err="1" smtClean="0"/>
              <a:t>wire</a:t>
            </a:r>
            <a:r>
              <a:rPr lang="de-DE" altLang="de-DE" dirty="0" smtClean="0"/>
              <a:t> </a:t>
            </a:r>
            <a:r>
              <a:rPr lang="de-DE" altLang="de-DE" dirty="0" err="1" smtClean="0"/>
              <a:t>bonder</a:t>
            </a:r>
            <a:r>
              <a:rPr lang="de-DE" altLang="de-DE" dirty="0" smtClean="0"/>
              <a:t> </a:t>
            </a:r>
          </a:p>
          <a:p>
            <a:pPr lvl="1" eaLnBrk="1" hangingPunct="1"/>
            <a:r>
              <a:rPr lang="de-DE" altLang="de-DE" dirty="0" smtClean="0"/>
              <a:t>20 </a:t>
            </a:r>
            <a:r>
              <a:rPr lang="de-DE" altLang="de-DE" dirty="0" err="1" smtClean="0"/>
              <a:t>bumps</a:t>
            </a:r>
            <a:r>
              <a:rPr lang="de-DE" altLang="de-DE" dirty="0" smtClean="0"/>
              <a:t>/s</a:t>
            </a:r>
          </a:p>
          <a:p>
            <a:pPr eaLnBrk="1" hangingPunct="1"/>
            <a:r>
              <a:rPr lang="de-DE" altLang="de-DE" dirty="0" smtClean="0"/>
              <a:t>STS </a:t>
            </a:r>
            <a:r>
              <a:rPr lang="de-DE" altLang="de-DE" dirty="0" err="1" smtClean="0"/>
              <a:t>parameters</a:t>
            </a:r>
            <a:endParaRPr lang="de-DE" altLang="de-DE" dirty="0" smtClean="0"/>
          </a:p>
          <a:p>
            <a:pPr lvl="1" eaLnBrk="1" hangingPunct="1"/>
            <a:r>
              <a:rPr lang="de-DE" altLang="de-DE" dirty="0" smtClean="0"/>
              <a:t>25 µm Au </a:t>
            </a:r>
            <a:r>
              <a:rPr lang="de-DE" altLang="de-DE" dirty="0" err="1" smtClean="0"/>
              <a:t>wire</a:t>
            </a:r>
            <a:endParaRPr lang="de-DE" altLang="de-DE" dirty="0" smtClean="0"/>
          </a:p>
          <a:p>
            <a:pPr lvl="1" eaLnBrk="1" hangingPunct="1"/>
            <a:r>
              <a:rPr lang="de-DE" altLang="de-DE" dirty="0" err="1" smtClean="0"/>
              <a:t>Bump</a:t>
            </a:r>
            <a:r>
              <a:rPr lang="de-DE" altLang="de-DE" dirty="0" smtClean="0"/>
              <a:t> </a:t>
            </a:r>
            <a:r>
              <a:rPr lang="de-DE" altLang="de-DE" dirty="0" err="1" smtClean="0"/>
              <a:t>diameter</a:t>
            </a:r>
            <a:r>
              <a:rPr lang="de-DE" altLang="de-DE" dirty="0" smtClean="0"/>
              <a:t> 60 µm</a:t>
            </a:r>
          </a:p>
          <a:p>
            <a:pPr lvl="1" eaLnBrk="1" hangingPunct="1"/>
            <a:r>
              <a:rPr lang="de-DE" altLang="de-DE" dirty="0" err="1" smtClean="0"/>
              <a:t>Bump</a:t>
            </a:r>
            <a:r>
              <a:rPr lang="de-DE" altLang="de-DE" dirty="0" smtClean="0"/>
              <a:t> </a:t>
            </a:r>
            <a:r>
              <a:rPr lang="de-DE" altLang="de-DE" dirty="0" err="1" smtClean="0"/>
              <a:t>height</a:t>
            </a:r>
            <a:r>
              <a:rPr lang="de-DE" altLang="de-DE" dirty="0" smtClean="0"/>
              <a:t>: 30 µm</a:t>
            </a:r>
          </a:p>
          <a:p>
            <a:pPr marL="0" indent="0" eaLnBrk="1" hangingPunct="1">
              <a:buNone/>
            </a:pPr>
            <a:endParaRPr lang="de-DE" altLang="de-DE" dirty="0" smtClean="0"/>
          </a:p>
          <a:p>
            <a:pPr eaLnBrk="1" hangingPunct="1"/>
            <a:endParaRPr lang="de-DE" altLang="de-DE" dirty="0" smtClean="0"/>
          </a:p>
          <a:p>
            <a:pPr eaLnBrk="1" hangingPunct="1"/>
            <a:endParaRPr lang="de-DE" altLang="de-DE" dirty="0" smtClean="0"/>
          </a:p>
          <a:p>
            <a:pPr marL="742950" lvl="1" indent="-285750" eaLnBrk="1" hangingPunct="1">
              <a:buFontTx/>
              <a:buNone/>
            </a:pPr>
            <a:endParaRPr lang="de-DE" altLang="de-DE" dirty="0" smtClean="0"/>
          </a:p>
          <a:p>
            <a:pPr marL="742950" lvl="1" indent="-285750" eaLnBrk="1" hangingPunct="1"/>
            <a:endParaRPr lang="de-DE" altLang="de-DE" dirty="0" smtClean="0"/>
          </a:p>
        </p:txBody>
      </p:sp>
      <p:sp>
        <p:nvSpPr>
          <p:cNvPr id="2" name="Datumsplatzhalter 1"/>
          <p:cNvSpPr txBox="1">
            <a:spLocks noGrp="1"/>
          </p:cNvSpPr>
          <p:nvPr/>
        </p:nvSpPr>
        <p:spPr>
          <a:xfrm>
            <a:off x="612775" y="6443663"/>
            <a:ext cx="1042988" cy="360362"/>
          </a:xfrm>
          <a:prstGeom prst="rect">
            <a:avLst/>
          </a:prstGeom>
          <a:noFill/>
        </p:spPr>
        <p:txBody>
          <a:bodyPr lIns="0" tIns="0" rIns="0" bIns="0"/>
          <a:lstStyle/>
          <a:p>
            <a:pPr eaLnBrk="1" hangingPunct="1">
              <a:defRPr/>
            </a:pPr>
            <a:fld id="{671342AB-2D21-4183-8B98-98B52FD7365F}" type="datetime1">
              <a:rPr lang="de-DE" sz="900">
                <a:solidFill>
                  <a:schemeClr val="tx1">
                    <a:tint val="75000"/>
                  </a:schemeClr>
                </a:solidFill>
              </a:rPr>
              <a:pPr eaLnBrk="1" hangingPunct="1">
                <a:defRPr/>
              </a:pPr>
              <a:t>18.09.2018</a:t>
            </a:fld>
            <a:endParaRPr lang="de-DE" sz="900" dirty="0">
              <a:solidFill>
                <a:schemeClr val="tx1">
                  <a:tint val="75000"/>
                </a:schemeClr>
              </a:solidFill>
            </a:endParaRPr>
          </a:p>
        </p:txBody>
      </p:sp>
      <p:pic>
        <p:nvPicPr>
          <p:cNvPr id="41990" name="Grafik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196752"/>
            <a:ext cx="1728192" cy="230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2" name="Textfeld 5"/>
          <p:cNvSpPr txBox="1">
            <a:spLocks noChangeArrowheads="1"/>
          </p:cNvSpPr>
          <p:nvPr/>
        </p:nvSpPr>
        <p:spPr bwMode="auto">
          <a:xfrm>
            <a:off x="224468" y="5190011"/>
            <a:ext cx="23313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200" i="1" dirty="0"/>
              <a:t>Gold </a:t>
            </a:r>
            <a:r>
              <a:rPr lang="de-DE" altLang="en-US" sz="1200" i="1" dirty="0" err="1"/>
              <a:t>bumps</a:t>
            </a:r>
            <a:r>
              <a:rPr lang="de-DE" altLang="en-US" sz="1200" i="1" dirty="0"/>
              <a:t> (</a:t>
            </a:r>
            <a:r>
              <a:rPr lang="de-DE" altLang="en-US" sz="1200" i="1" dirty="0" err="1"/>
              <a:t>diameter</a:t>
            </a:r>
            <a:r>
              <a:rPr lang="de-DE" altLang="en-US" sz="1200" i="1" dirty="0"/>
              <a:t> 60 </a:t>
            </a:r>
            <a:r>
              <a:rPr lang="de-DE" altLang="en-US" sz="1200" i="1" dirty="0" smtClean="0"/>
              <a:t>µm)</a:t>
            </a:r>
            <a:r>
              <a:rPr lang="en-GB" altLang="en-US" sz="1200" i="1" dirty="0"/>
              <a:t> </a:t>
            </a:r>
            <a:r>
              <a:rPr lang="de-DE" altLang="en-US" sz="1200" i="1" dirty="0" smtClean="0"/>
              <a:t>on STSXYTER</a:t>
            </a:r>
            <a:endParaRPr lang="en-GB" altLang="en-US" sz="1200" i="1" dirty="0"/>
          </a:p>
        </p:txBody>
      </p:sp>
      <p:pic>
        <p:nvPicPr>
          <p:cNvPr id="31752" name="Grafi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8138" y="914400"/>
            <a:ext cx="1560512" cy="21447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Textfeld 5"/>
          <p:cNvSpPr txBox="1">
            <a:spLocks noChangeArrowheads="1"/>
          </p:cNvSpPr>
          <p:nvPr/>
        </p:nvSpPr>
        <p:spPr bwMode="auto">
          <a:xfrm>
            <a:off x="6516216" y="2996952"/>
            <a:ext cx="22780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200" i="1" dirty="0" err="1"/>
              <a:t>Capillary</a:t>
            </a:r>
            <a:r>
              <a:rPr lang="de-DE" altLang="en-US" sz="1200" i="1" dirty="0"/>
              <a:t> </a:t>
            </a:r>
            <a:r>
              <a:rPr lang="de-DE" altLang="en-US" sz="1200" i="1" dirty="0" err="1"/>
              <a:t>with</a:t>
            </a:r>
            <a:r>
              <a:rPr lang="de-DE" altLang="en-US" sz="1200" i="1" dirty="0"/>
              <a:t> </a:t>
            </a:r>
            <a:r>
              <a:rPr lang="de-DE" altLang="en-US" sz="1200" i="1" dirty="0" smtClean="0"/>
              <a:t>Au </a:t>
            </a:r>
            <a:r>
              <a:rPr lang="de-DE" altLang="en-US" sz="1200" i="1" dirty="0" err="1" smtClean="0"/>
              <a:t>wire</a:t>
            </a:r>
            <a:r>
              <a:rPr lang="de-DE" altLang="en-US" sz="1200" i="1" dirty="0" smtClean="0"/>
              <a:t> </a:t>
            </a:r>
            <a:endParaRPr lang="en-GB" altLang="en-US" sz="1200" i="1" dirty="0"/>
          </a:p>
        </p:txBody>
      </p:sp>
      <p:grpSp>
        <p:nvGrpSpPr>
          <p:cNvPr id="6" name="Gruppieren 5"/>
          <p:cNvGrpSpPr/>
          <p:nvPr/>
        </p:nvGrpSpPr>
        <p:grpSpPr>
          <a:xfrm>
            <a:off x="2312700" y="5854412"/>
            <a:ext cx="4824536" cy="400110"/>
            <a:chOff x="798513" y="3890963"/>
            <a:chExt cx="4060825" cy="400110"/>
          </a:xfrm>
        </p:grpSpPr>
        <p:sp>
          <p:nvSpPr>
            <p:cNvPr id="7" name="Pfeil nach rechts 6"/>
            <p:cNvSpPr/>
            <p:nvPr/>
          </p:nvSpPr>
          <p:spPr>
            <a:xfrm>
              <a:off x="798513" y="3898900"/>
              <a:ext cx="857250" cy="322263"/>
            </a:xfrm>
            <a:prstGeom prst="rightArrow">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995" name="Textfeld 7"/>
            <p:cNvSpPr txBox="1">
              <a:spLocks noChangeArrowheads="1"/>
            </p:cNvSpPr>
            <p:nvPr/>
          </p:nvSpPr>
          <p:spPr bwMode="auto">
            <a:xfrm>
              <a:off x="1701800" y="3890963"/>
              <a:ext cx="3157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2000" b="1" dirty="0" smtClean="0"/>
                <a:t>Fast, flexible, </a:t>
              </a:r>
              <a:r>
                <a:rPr lang="de-DE" altLang="en-US" sz="2000" b="1" dirty="0" err="1" smtClean="0"/>
                <a:t>reliable</a:t>
              </a:r>
              <a:endParaRPr lang="en-GB" altLang="en-US" sz="2000" b="1" dirty="0"/>
            </a:p>
          </p:txBody>
        </p:sp>
      </p:grpSp>
      <p:sp>
        <p:nvSpPr>
          <p:cNvPr id="3" name="Ellipse 2"/>
          <p:cNvSpPr/>
          <p:nvPr/>
        </p:nvSpPr>
        <p:spPr>
          <a:xfrm>
            <a:off x="4932040" y="1916832"/>
            <a:ext cx="576139" cy="503337"/>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5" name="Gerade Verbindung mit Pfeil 4"/>
          <p:cNvCxnSpPr>
            <a:stCxn id="3" idx="6"/>
          </p:cNvCxnSpPr>
          <p:nvPr/>
        </p:nvCxnSpPr>
        <p:spPr>
          <a:xfrm flipV="1">
            <a:off x="5508179" y="2132856"/>
            <a:ext cx="1656109" cy="356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000" name="Textfeld 9"/>
          <p:cNvSpPr txBox="1">
            <a:spLocks noChangeArrowheads="1"/>
          </p:cNvSpPr>
          <p:nvPr/>
        </p:nvSpPr>
        <p:spPr bwMode="auto">
          <a:xfrm>
            <a:off x="2886864" y="5190011"/>
            <a:ext cx="33413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200" i="1" dirty="0"/>
              <a:t>Double </a:t>
            </a:r>
            <a:r>
              <a:rPr lang="de-DE" altLang="en-US" sz="1200" i="1" dirty="0" err="1"/>
              <a:t>balls</a:t>
            </a:r>
            <a:r>
              <a:rPr lang="de-DE" altLang="en-US" sz="1200" i="1" dirty="0"/>
              <a:t> </a:t>
            </a:r>
            <a:r>
              <a:rPr lang="de-DE" altLang="en-US" sz="1200" i="1" dirty="0" err="1" smtClean="0"/>
              <a:t>to</a:t>
            </a:r>
            <a:r>
              <a:rPr lang="de-DE" altLang="en-US" sz="1200" i="1" dirty="0" smtClean="0"/>
              <a:t> </a:t>
            </a:r>
            <a:r>
              <a:rPr lang="de-DE" altLang="en-US" sz="1200" i="1" dirty="0" err="1" smtClean="0"/>
              <a:t>improve</a:t>
            </a:r>
            <a:r>
              <a:rPr lang="de-DE" altLang="en-US" sz="1200" i="1" dirty="0" smtClean="0"/>
              <a:t> </a:t>
            </a:r>
            <a:r>
              <a:rPr lang="de-DE" altLang="en-US" sz="1200" i="1" dirty="0" err="1"/>
              <a:t>mechanical</a:t>
            </a:r>
            <a:r>
              <a:rPr lang="de-DE" altLang="en-US" sz="1200" i="1" dirty="0"/>
              <a:t> </a:t>
            </a:r>
            <a:r>
              <a:rPr lang="de-DE" altLang="en-US" sz="1200" i="1" dirty="0" err="1" smtClean="0"/>
              <a:t>strength</a:t>
            </a:r>
            <a:r>
              <a:rPr lang="de-DE" altLang="en-US" sz="1200" i="1" dirty="0" smtClean="0"/>
              <a:t> </a:t>
            </a:r>
            <a:endParaRPr lang="en-GB" altLang="en-US" sz="1200" i="1" dirty="0"/>
          </a:p>
        </p:txBody>
      </p:sp>
      <p:grpSp>
        <p:nvGrpSpPr>
          <p:cNvPr id="12" name="Gruppieren 11"/>
          <p:cNvGrpSpPr/>
          <p:nvPr/>
        </p:nvGrpSpPr>
        <p:grpSpPr>
          <a:xfrm>
            <a:off x="323529" y="3753113"/>
            <a:ext cx="8523994" cy="1456482"/>
            <a:chOff x="209229" y="3958853"/>
            <a:chExt cx="8523994" cy="1456482"/>
          </a:xfrm>
        </p:grpSpPr>
        <p:pic>
          <p:nvPicPr>
            <p:cNvPr id="42001" name="Grafik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573453" y="3594629"/>
              <a:ext cx="1456482" cy="218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9796" y="4323879"/>
              <a:ext cx="3011528" cy="1091456"/>
            </a:xfrm>
            <a:prstGeom prst="rect">
              <a:avLst/>
            </a:prstGeom>
          </p:spPr>
        </p:pic>
        <p:pic>
          <p:nvPicPr>
            <p:cNvPr id="9" name="Grafik 8"/>
            <p:cNvPicPr>
              <a:picLocks noChangeAspect="1"/>
            </p:cNvPicPr>
            <p:nvPr/>
          </p:nvPicPr>
          <p:blipFill rotWithShape="1">
            <a:blip r:embed="rId7">
              <a:extLst>
                <a:ext uri="{28A0092B-C50C-407E-A947-70E740481C1C}">
                  <a14:useLocalDpi xmlns:a14="http://schemas.microsoft.com/office/drawing/2010/main" val="0"/>
                </a:ext>
              </a:extLst>
            </a:blip>
            <a:srcRect l="25098" t="12293" r="29818"/>
            <a:stretch/>
          </p:blipFill>
          <p:spPr>
            <a:xfrm rot="16200000">
              <a:off x="6883584" y="3565696"/>
              <a:ext cx="1323015" cy="2376263"/>
            </a:xfrm>
            <a:prstGeom prst="rect">
              <a:avLst/>
            </a:prstGeom>
          </p:spPr>
        </p:pic>
      </p:grpSp>
      <p:sp>
        <p:nvSpPr>
          <p:cNvPr id="10" name="Textfeld 9"/>
          <p:cNvSpPr txBox="1"/>
          <p:nvPr/>
        </p:nvSpPr>
        <p:spPr>
          <a:xfrm>
            <a:off x="6402680" y="5190011"/>
            <a:ext cx="2736304" cy="276999"/>
          </a:xfrm>
          <a:prstGeom prst="rect">
            <a:avLst/>
          </a:prstGeom>
          <a:noFill/>
        </p:spPr>
        <p:txBody>
          <a:bodyPr wrap="square" rtlCol="0">
            <a:spAutoFit/>
          </a:bodyPr>
          <a:lstStyle/>
          <a:p>
            <a:r>
              <a:rPr lang="en-US" sz="1200" i="1" dirty="0" smtClean="0"/>
              <a:t>Au bump on top of another Au bump </a:t>
            </a:r>
          </a:p>
        </p:txBody>
      </p:sp>
      <p:pic>
        <p:nvPicPr>
          <p:cNvPr id="22" name="Grafik 21"/>
          <p:cNvPicPr>
            <a:picLocks noChangeAspect="1"/>
          </p:cNvPicPr>
          <p:nvPr/>
        </p:nvPicPr>
        <p:blipFill>
          <a:blip r:embed="rId8">
            <a:lum/>
            <a:alphaModFix/>
          </a:blip>
          <a:srcRect/>
          <a:stretch>
            <a:fillRect/>
          </a:stretch>
        </p:blipFill>
        <p:spPr>
          <a:xfrm>
            <a:off x="9972600" y="4653136"/>
            <a:ext cx="2358943" cy="1771022"/>
          </a:xfrm>
          <a:prstGeom prst="rect">
            <a:avLst/>
          </a:prstGeom>
          <a:noFill/>
          <a:ln>
            <a:noFill/>
          </a:ln>
        </p:spPr>
      </p:pic>
    </p:spTree>
    <p:extLst>
      <p:ext uri="{BB962C8B-B14F-4D97-AF65-F5344CB8AC3E}">
        <p14:creationId xmlns:p14="http://schemas.microsoft.com/office/powerpoint/2010/main" val="2622823086"/>
      </p:ext>
    </p:extLst>
  </p:cSld>
  <p:clrMapOvr>
    <a:masterClrMapping/>
  </p:clrMapOvr>
  <p:transition spd="slow" advTm="31656"/>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Cable side: Solder printing and reflow  </a:t>
            </a:r>
            <a:endParaRPr lang="en-US" dirty="0"/>
          </a:p>
        </p:txBody>
      </p:sp>
      <p:sp>
        <p:nvSpPr>
          <p:cNvPr id="4" name="Fußzeilenplatzhalter 3"/>
          <p:cNvSpPr>
            <a:spLocks noGrp="1"/>
          </p:cNvSpPr>
          <p:nvPr>
            <p:ph type="ftr" sz="quarter" idx="10"/>
          </p:nvPr>
        </p:nvSpPr>
        <p:spPr/>
        <p:txBody>
          <a:bodyPr/>
          <a:lstStyle/>
          <a:p>
            <a:pPr>
              <a:defRPr/>
            </a:pPr>
            <a:r>
              <a:rPr lang="en-US" altLang="de-DE" smtClean="0"/>
              <a:t>Patrick Pfistner – </a:t>
            </a:r>
            <a:r>
              <a:rPr lang="en-GB" smtClean="0"/>
              <a:t>Novel production method for large double-sided microstrip detectors of the CBM Silicon Tracking System at FAIR</a:t>
            </a:r>
          </a:p>
          <a:p>
            <a:pPr>
              <a:defRPr/>
            </a:pPr>
            <a:endParaRPr lang="en-GB" dirty="0"/>
          </a:p>
        </p:txBody>
      </p:sp>
      <p:sp>
        <p:nvSpPr>
          <p:cNvPr id="5" name="Datumsplatzhalter 4"/>
          <p:cNvSpPr>
            <a:spLocks noGrp="1"/>
          </p:cNvSpPr>
          <p:nvPr>
            <p:ph type="dt" sz="half" idx="11"/>
          </p:nvPr>
        </p:nvSpPr>
        <p:spPr/>
        <p:txBody>
          <a:bodyPr/>
          <a:lstStyle/>
          <a:p>
            <a:pPr>
              <a:defRPr/>
            </a:pPr>
            <a:fld id="{EEBD31E3-8B4C-4C1C-8525-132EAA0025B1}" type="datetime1">
              <a:rPr lang="de-DE" smtClean="0"/>
              <a:pPr>
                <a:defRPr/>
              </a:pPr>
              <a:t>18.09.2018</a:t>
            </a:fld>
            <a:endParaRPr lang="de-DE" dirty="0"/>
          </a:p>
        </p:txBody>
      </p:sp>
      <p:pic>
        <p:nvPicPr>
          <p:cNvPr id="7" name="Grafik 2"/>
          <p:cNvPicPr>
            <a:picLocks noChangeAspect="1"/>
          </p:cNvPicPr>
          <p:nvPr/>
        </p:nvPicPr>
        <p:blipFill rotWithShape="1">
          <a:blip r:embed="rId2">
            <a:extLst>
              <a:ext uri="{28A0092B-C50C-407E-A947-70E740481C1C}">
                <a14:useLocalDpi xmlns:a14="http://schemas.microsoft.com/office/drawing/2010/main" val="0"/>
              </a:ext>
            </a:extLst>
          </a:blip>
          <a:srcRect l="66394" t="18713" b="50978"/>
          <a:stretch/>
        </p:blipFill>
        <p:spPr bwMode="auto">
          <a:xfrm>
            <a:off x="3059832" y="4797152"/>
            <a:ext cx="3168352" cy="6536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Test4_offset10µmx5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5373216"/>
            <a:ext cx="2481807" cy="9081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Grafik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224" y="5013176"/>
            <a:ext cx="2246590" cy="614761"/>
          </a:xfrm>
          <a:prstGeom prst="rect">
            <a:avLst/>
          </a:prstGeom>
          <a:effectLst>
            <a:softEdge rad="63500"/>
          </a:effectLst>
        </p:spPr>
      </p:pic>
      <p:pic>
        <p:nvPicPr>
          <p:cNvPr id="52" name="Grafik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5013176"/>
            <a:ext cx="2108316" cy="576064"/>
          </a:xfrm>
          <a:prstGeom prst="rect">
            <a:avLst/>
          </a:prstGeom>
          <a:effectLst>
            <a:softEdge rad="63500"/>
          </a:effectLst>
        </p:spPr>
      </p:pic>
      <p:sp>
        <p:nvSpPr>
          <p:cNvPr id="53" name="Textfeld 52"/>
          <p:cNvSpPr txBox="1"/>
          <p:nvPr/>
        </p:nvSpPr>
        <p:spPr>
          <a:xfrm>
            <a:off x="107504" y="4005064"/>
            <a:ext cx="2965028" cy="646331"/>
          </a:xfrm>
          <a:prstGeom prst="rect">
            <a:avLst/>
          </a:prstGeom>
          <a:noFill/>
        </p:spPr>
        <p:txBody>
          <a:bodyPr wrap="square" rtlCol="0">
            <a:spAutoFit/>
          </a:bodyPr>
          <a:lstStyle/>
          <a:p>
            <a:pPr algn="ctr"/>
            <a:r>
              <a:rPr lang="en-US" dirty="0" smtClean="0"/>
              <a:t>1. Bond pads with Au surface finish </a:t>
            </a:r>
          </a:p>
        </p:txBody>
      </p:sp>
      <p:sp>
        <p:nvSpPr>
          <p:cNvPr id="54" name="Textfeld 53"/>
          <p:cNvSpPr txBox="1"/>
          <p:nvPr/>
        </p:nvSpPr>
        <p:spPr>
          <a:xfrm>
            <a:off x="3195464" y="4005064"/>
            <a:ext cx="2740620" cy="646331"/>
          </a:xfrm>
          <a:prstGeom prst="rect">
            <a:avLst/>
          </a:prstGeom>
          <a:noFill/>
        </p:spPr>
        <p:txBody>
          <a:bodyPr wrap="square" rtlCol="0">
            <a:spAutoFit/>
          </a:bodyPr>
          <a:lstStyle/>
          <a:p>
            <a:pPr algn="ctr"/>
            <a:r>
              <a:rPr lang="en-US" dirty="0" smtClean="0"/>
              <a:t>2. After printing type 7 solder paste</a:t>
            </a:r>
          </a:p>
        </p:txBody>
      </p:sp>
      <p:sp>
        <p:nvSpPr>
          <p:cNvPr id="55" name="Textfeld 54"/>
          <p:cNvSpPr txBox="1"/>
          <p:nvPr/>
        </p:nvSpPr>
        <p:spPr>
          <a:xfrm>
            <a:off x="6350869" y="4026272"/>
            <a:ext cx="2592288" cy="646331"/>
          </a:xfrm>
          <a:prstGeom prst="rect">
            <a:avLst/>
          </a:prstGeom>
          <a:noFill/>
        </p:spPr>
        <p:txBody>
          <a:bodyPr wrap="square" rtlCol="0">
            <a:spAutoFit/>
          </a:bodyPr>
          <a:lstStyle/>
          <a:p>
            <a:pPr algn="ctr"/>
            <a:r>
              <a:rPr lang="en-US" dirty="0" smtClean="0"/>
              <a:t>3. After reflow of the solder paste</a:t>
            </a:r>
          </a:p>
        </p:txBody>
      </p:sp>
      <p:cxnSp>
        <p:nvCxnSpPr>
          <p:cNvPr id="57" name="Gerade Verbindung mit Pfeil 56"/>
          <p:cNvCxnSpPr/>
          <p:nvPr/>
        </p:nvCxnSpPr>
        <p:spPr>
          <a:xfrm>
            <a:off x="2555776" y="5301208"/>
            <a:ext cx="43204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9"/>
          <p:cNvCxnSpPr/>
          <p:nvPr/>
        </p:nvCxnSpPr>
        <p:spPr>
          <a:xfrm>
            <a:off x="6156176" y="5301208"/>
            <a:ext cx="43204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62" name="Gruppieren 61"/>
          <p:cNvGrpSpPr/>
          <p:nvPr/>
        </p:nvGrpSpPr>
        <p:grpSpPr>
          <a:xfrm>
            <a:off x="539552" y="1052736"/>
            <a:ext cx="2160240" cy="2581255"/>
            <a:chOff x="611560" y="1052736"/>
            <a:chExt cx="2160240" cy="2581255"/>
          </a:xfrm>
        </p:grpSpPr>
        <p:pic>
          <p:nvPicPr>
            <p:cNvPr id="6" name="Inhaltsplatzhalter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611560" y="1052736"/>
              <a:ext cx="2088232" cy="2267688"/>
            </a:xfrm>
            <a:prstGeom prst="rect">
              <a:avLst/>
            </a:prstGeom>
            <a:noFill/>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feld 60"/>
            <p:cNvSpPr txBox="1"/>
            <p:nvPr/>
          </p:nvSpPr>
          <p:spPr>
            <a:xfrm>
              <a:off x="611560" y="3356992"/>
              <a:ext cx="2160240" cy="276999"/>
            </a:xfrm>
            <a:prstGeom prst="rect">
              <a:avLst/>
            </a:prstGeom>
            <a:noFill/>
          </p:spPr>
          <p:txBody>
            <a:bodyPr wrap="square" rtlCol="0">
              <a:spAutoFit/>
            </a:bodyPr>
            <a:lstStyle/>
            <a:p>
              <a:r>
                <a:rPr lang="en-US" sz="1200" i="1" dirty="0" smtClean="0"/>
                <a:t>Solder printing machine</a:t>
              </a:r>
            </a:p>
          </p:txBody>
        </p:sp>
      </p:grpSp>
      <p:grpSp>
        <p:nvGrpSpPr>
          <p:cNvPr id="9" name="Gruppieren 8"/>
          <p:cNvGrpSpPr/>
          <p:nvPr/>
        </p:nvGrpSpPr>
        <p:grpSpPr>
          <a:xfrm>
            <a:off x="3635896" y="1052736"/>
            <a:ext cx="5065172" cy="2652383"/>
            <a:chOff x="-5509120" y="1628800"/>
            <a:chExt cx="5065172" cy="2652383"/>
          </a:xfrm>
        </p:grpSpPr>
        <p:pic>
          <p:nvPicPr>
            <p:cNvPr id="3" name="Grafik 2"/>
            <p:cNvPicPr>
              <a:picLocks noChangeAspect="1"/>
            </p:cNvPicPr>
            <p:nvPr/>
          </p:nvPicPr>
          <p:blipFill>
            <a:blip r:embed="rId7"/>
            <a:stretch>
              <a:fillRect/>
            </a:stretch>
          </p:blipFill>
          <p:spPr>
            <a:xfrm>
              <a:off x="-4395092" y="1921371"/>
              <a:ext cx="2863563" cy="1881740"/>
            </a:xfrm>
            <a:prstGeom prst="rect">
              <a:avLst/>
            </a:prstGeom>
          </p:spPr>
        </p:pic>
        <p:pic>
          <p:nvPicPr>
            <p:cNvPr id="39" name="Grafik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325441" y="2445121"/>
              <a:ext cx="2592288" cy="959645"/>
            </a:xfrm>
            <a:prstGeom prst="rect">
              <a:avLst/>
            </a:prstGeom>
            <a:effectLst>
              <a:softEdge rad="127000"/>
            </a:effectLst>
          </p:spPr>
        </p:pic>
        <p:pic>
          <p:nvPicPr>
            <p:cNvPr id="40" name="Grafik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2082722" y="2612029"/>
              <a:ext cx="2592289" cy="685259"/>
            </a:xfrm>
            <a:prstGeom prst="rect">
              <a:avLst/>
            </a:prstGeom>
            <a:effectLst>
              <a:softEdge rad="127000"/>
            </a:effectLst>
          </p:spPr>
        </p:pic>
        <p:sp>
          <p:nvSpPr>
            <p:cNvPr id="67" name="Textfeld 66"/>
            <p:cNvSpPr txBox="1"/>
            <p:nvPr/>
          </p:nvSpPr>
          <p:spPr>
            <a:xfrm>
              <a:off x="-4440811" y="3819518"/>
              <a:ext cx="2880320" cy="461665"/>
            </a:xfrm>
            <a:prstGeom prst="rect">
              <a:avLst/>
            </a:prstGeom>
            <a:noFill/>
          </p:spPr>
          <p:txBody>
            <a:bodyPr wrap="square" rtlCol="0">
              <a:spAutoFit/>
            </a:bodyPr>
            <a:lstStyle/>
            <a:p>
              <a:r>
                <a:rPr lang="en-US" sz="1200" i="1" dirty="0" smtClean="0"/>
                <a:t>40 µm stainless steel stencil to print 8 cables simultaneously</a:t>
              </a:r>
            </a:p>
          </p:txBody>
        </p:sp>
        <p:sp>
          <p:nvSpPr>
            <p:cNvPr id="64" name="Rechteck 63"/>
            <p:cNvSpPr/>
            <p:nvPr/>
          </p:nvSpPr>
          <p:spPr>
            <a:xfrm>
              <a:off x="-3398419" y="2436478"/>
              <a:ext cx="216024" cy="434360"/>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hteck 64"/>
            <p:cNvSpPr/>
            <p:nvPr/>
          </p:nvSpPr>
          <p:spPr>
            <a:xfrm>
              <a:off x="-2682139" y="2436478"/>
              <a:ext cx="216024" cy="43436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feld 42"/>
            <p:cNvSpPr txBox="1"/>
            <p:nvPr/>
          </p:nvSpPr>
          <p:spPr>
            <a:xfrm>
              <a:off x="-3720731" y="1731286"/>
              <a:ext cx="1502334" cy="276999"/>
            </a:xfrm>
            <a:prstGeom prst="rect">
              <a:avLst/>
            </a:prstGeom>
            <a:solidFill>
              <a:schemeClr val="accent5">
                <a:lumMod val="40000"/>
                <a:lumOff val="60000"/>
              </a:schemeClr>
            </a:solidFill>
          </p:spPr>
          <p:txBody>
            <a:bodyPr wrap="none" rtlCol="0">
              <a:spAutoFit/>
            </a:bodyPr>
            <a:lstStyle/>
            <a:p>
              <a:r>
                <a:rPr lang="en-US" sz="1200" b="1" dirty="0" err="1" smtClean="0">
                  <a:solidFill>
                    <a:schemeClr val="accent1"/>
                  </a:solidFill>
                </a:rPr>
                <a:t>Lasered</a:t>
              </a:r>
              <a:r>
                <a:rPr lang="en-US" sz="1200" b="1" dirty="0" smtClean="0">
                  <a:solidFill>
                    <a:schemeClr val="accent1"/>
                  </a:solidFill>
                </a:rPr>
                <a:t> openings</a:t>
              </a:r>
            </a:p>
          </p:txBody>
        </p:sp>
        <p:cxnSp>
          <p:nvCxnSpPr>
            <p:cNvPr id="44" name="Gerade Verbindung mit Pfeil 43"/>
            <p:cNvCxnSpPr>
              <a:stCxn id="64" idx="1"/>
            </p:cNvCxnSpPr>
            <p:nvPr/>
          </p:nvCxnSpPr>
          <p:spPr>
            <a:xfrm flipH="1">
              <a:off x="-4584827" y="2653658"/>
              <a:ext cx="1186408" cy="13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a:stCxn id="65" idx="3"/>
            </p:cNvCxnSpPr>
            <p:nvPr/>
          </p:nvCxnSpPr>
          <p:spPr>
            <a:xfrm>
              <a:off x="-2466115" y="2653658"/>
              <a:ext cx="1409680" cy="13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4351711" y="2362267"/>
              <a:ext cx="851515" cy="276999"/>
            </a:xfrm>
            <a:prstGeom prst="rect">
              <a:avLst/>
            </a:prstGeom>
            <a:solidFill>
              <a:schemeClr val="accent5">
                <a:lumMod val="40000"/>
                <a:lumOff val="60000"/>
              </a:schemeClr>
            </a:solidFill>
            <a:ln>
              <a:noFill/>
            </a:ln>
          </p:spPr>
          <p:txBody>
            <a:bodyPr wrap="none" rtlCol="0">
              <a:spAutoFit/>
            </a:bodyPr>
            <a:lstStyle/>
            <a:p>
              <a:r>
                <a:rPr lang="en-US" sz="1200" b="1" dirty="0" err="1" smtClean="0">
                  <a:solidFill>
                    <a:schemeClr val="accent1"/>
                  </a:solidFill>
                </a:rPr>
                <a:t>RoC</a:t>
              </a:r>
              <a:r>
                <a:rPr lang="en-US" sz="1200" b="1" dirty="0" smtClean="0">
                  <a:solidFill>
                    <a:schemeClr val="accent1"/>
                  </a:solidFill>
                </a:rPr>
                <a:t> side</a:t>
              </a:r>
            </a:p>
          </p:txBody>
        </p:sp>
        <p:sp>
          <p:nvSpPr>
            <p:cNvPr id="56" name="Textfeld 55"/>
            <p:cNvSpPr txBox="1"/>
            <p:nvPr/>
          </p:nvSpPr>
          <p:spPr>
            <a:xfrm>
              <a:off x="-2149224" y="2351040"/>
              <a:ext cx="1056700" cy="276999"/>
            </a:xfrm>
            <a:prstGeom prst="rect">
              <a:avLst/>
            </a:prstGeom>
            <a:solidFill>
              <a:schemeClr val="accent5">
                <a:lumMod val="40000"/>
                <a:lumOff val="60000"/>
              </a:schemeClr>
            </a:solidFill>
          </p:spPr>
          <p:txBody>
            <a:bodyPr wrap="none" rtlCol="0">
              <a:spAutoFit/>
            </a:bodyPr>
            <a:lstStyle/>
            <a:p>
              <a:r>
                <a:rPr lang="en-US" sz="1200" b="1" dirty="0" smtClean="0">
                  <a:solidFill>
                    <a:schemeClr val="accent1"/>
                  </a:solidFill>
                </a:rPr>
                <a:t>Sensor side</a:t>
              </a:r>
            </a:p>
          </p:txBody>
        </p:sp>
        <p:cxnSp>
          <p:nvCxnSpPr>
            <p:cNvPr id="58" name="Gerade Verbindung mit Pfeil 57"/>
            <p:cNvCxnSpPr/>
            <p:nvPr/>
          </p:nvCxnSpPr>
          <p:spPr>
            <a:xfrm flipH="1">
              <a:off x="-3288683" y="2019318"/>
              <a:ext cx="288031" cy="3600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p:cNvCxnSpPr/>
            <p:nvPr/>
          </p:nvCxnSpPr>
          <p:spPr>
            <a:xfrm>
              <a:off x="-2928643" y="2019318"/>
              <a:ext cx="360040" cy="3600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849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2"/>
          <p:cNvSpPr txBox="1">
            <a:spLocks noGrp="1" noChangeArrowheads="1"/>
          </p:cNvSpPr>
          <p:nvPr/>
        </p:nvSpPr>
        <p:spPr bwMode="auto">
          <a:xfrm>
            <a:off x="1701800" y="6445250"/>
            <a:ext cx="42481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de-DE" sz="900" dirty="0" smtClean="0"/>
              <a:t>Patrick Pfistner – </a:t>
            </a:r>
            <a:r>
              <a:rPr lang="en-GB" sz="900" dirty="0" smtClean="0"/>
              <a:t>Novel production method for large double-sided </a:t>
            </a:r>
            <a:r>
              <a:rPr lang="en-GB" sz="900" dirty="0" err="1" smtClean="0"/>
              <a:t>microstrip</a:t>
            </a:r>
            <a:r>
              <a:rPr lang="en-GB" sz="900" dirty="0" smtClean="0"/>
              <a:t> detectors of the CBM Silicon Tracking System at FAIR</a:t>
            </a:r>
            <a:endParaRPr lang="en-GB" sz="900" dirty="0"/>
          </a:p>
        </p:txBody>
      </p:sp>
      <p:sp>
        <p:nvSpPr>
          <p:cNvPr id="44035" name="Rectangle 2"/>
          <p:cNvSpPr>
            <a:spLocks noGrp="1" noChangeArrowheads="1"/>
          </p:cNvSpPr>
          <p:nvPr>
            <p:ph type="title" idx="4294967295"/>
          </p:nvPr>
        </p:nvSpPr>
        <p:spPr>
          <a:xfrm>
            <a:off x="390525" y="260648"/>
            <a:ext cx="6911975" cy="561975"/>
          </a:xfrm>
        </p:spPr>
        <p:txBody>
          <a:bodyPr/>
          <a:lstStyle/>
          <a:p>
            <a:pPr eaLnBrk="1" hangingPunct="1"/>
            <a:r>
              <a:rPr lang="de-DE" altLang="de-DE" dirty="0" smtClean="0"/>
              <a:t>1st </a:t>
            </a:r>
            <a:r>
              <a:rPr lang="de-DE" altLang="de-DE" dirty="0" err="1" smtClean="0"/>
              <a:t>interconnection</a:t>
            </a:r>
            <a:r>
              <a:rPr lang="de-DE" altLang="de-DE" dirty="0" smtClean="0"/>
              <a:t>:  ROCs on µ</a:t>
            </a:r>
            <a:r>
              <a:rPr lang="de-DE" altLang="de-DE" dirty="0" err="1" smtClean="0"/>
              <a:t>cables</a:t>
            </a:r>
            <a:endParaRPr lang="de-DE" altLang="de-DE" dirty="0" smtClean="0"/>
          </a:p>
        </p:txBody>
      </p:sp>
      <p:sp>
        <p:nvSpPr>
          <p:cNvPr id="37892" name="Rectangle 3"/>
          <p:cNvSpPr>
            <a:spLocks noGrp="1" noChangeArrowheads="1"/>
          </p:cNvSpPr>
          <p:nvPr>
            <p:ph type="body" idx="4294967295"/>
          </p:nvPr>
        </p:nvSpPr>
        <p:spPr>
          <a:xfrm>
            <a:off x="3203848" y="1196752"/>
            <a:ext cx="3096344" cy="2592288"/>
          </a:xfrm>
        </p:spPr>
        <p:txBody>
          <a:bodyPr/>
          <a:lstStyle/>
          <a:p>
            <a:pPr eaLnBrk="1" hangingPunct="1">
              <a:defRPr/>
            </a:pPr>
            <a:r>
              <a:rPr lang="de-DE" altLang="de-DE" sz="1600" dirty="0" err="1"/>
              <a:t>Femto</a:t>
            </a:r>
            <a:r>
              <a:rPr lang="de-DE" altLang="de-DE" sz="1600" dirty="0"/>
              <a:t> </a:t>
            </a:r>
            <a:r>
              <a:rPr lang="de-DE" altLang="de-DE" sz="1600" dirty="0" err="1"/>
              <a:t>fineplacer</a:t>
            </a:r>
            <a:r>
              <a:rPr lang="de-DE" altLang="de-DE" sz="1600" dirty="0"/>
              <a:t> </a:t>
            </a:r>
            <a:r>
              <a:rPr lang="de-DE" altLang="de-DE" sz="1600" dirty="0" err="1"/>
              <a:t>f</a:t>
            </a:r>
            <a:r>
              <a:rPr lang="de-DE" altLang="de-DE" sz="1600" dirty="0" err="1" smtClean="0"/>
              <a:t>lip</a:t>
            </a:r>
            <a:r>
              <a:rPr lang="de-DE" altLang="de-DE" sz="1600" dirty="0" smtClean="0"/>
              <a:t> </a:t>
            </a:r>
            <a:r>
              <a:rPr lang="de-DE" altLang="de-DE" sz="1600" dirty="0" err="1" smtClean="0"/>
              <a:t>chip</a:t>
            </a:r>
            <a:r>
              <a:rPr lang="de-DE" altLang="de-DE" sz="1600" dirty="0" smtClean="0"/>
              <a:t> </a:t>
            </a:r>
            <a:r>
              <a:rPr lang="de-DE" altLang="de-DE" sz="1600" dirty="0" err="1" smtClean="0"/>
              <a:t>machine</a:t>
            </a:r>
            <a:r>
              <a:rPr lang="de-DE" altLang="de-DE" sz="1600" dirty="0" smtClean="0"/>
              <a:t> (0.5 µm</a:t>
            </a:r>
            <a:r>
              <a:rPr lang="de-DE" altLang="de-DE" sz="1600" dirty="0"/>
              <a:t> </a:t>
            </a:r>
            <a:r>
              <a:rPr lang="de-DE" altLang="de-DE" sz="1600" dirty="0" err="1" smtClean="0"/>
              <a:t>accuracy</a:t>
            </a:r>
            <a:r>
              <a:rPr lang="de-DE" altLang="de-DE" sz="1600" dirty="0" smtClean="0"/>
              <a:t>) </a:t>
            </a:r>
          </a:p>
          <a:p>
            <a:pPr eaLnBrk="1" hangingPunct="1">
              <a:defRPr/>
            </a:pPr>
            <a:r>
              <a:rPr lang="de-DE" altLang="de-DE" sz="1600" dirty="0" smtClean="0"/>
              <a:t>ROC </a:t>
            </a:r>
            <a:r>
              <a:rPr lang="de-DE" altLang="de-DE" sz="1600" dirty="0" err="1" smtClean="0"/>
              <a:t>bonded</a:t>
            </a:r>
            <a:r>
              <a:rPr lang="de-DE" altLang="de-DE" sz="1600" dirty="0" smtClean="0"/>
              <a:t> </a:t>
            </a:r>
            <a:r>
              <a:rPr lang="de-DE" altLang="de-DE" sz="1600" dirty="0" err="1" smtClean="0"/>
              <a:t>onto</a:t>
            </a:r>
            <a:r>
              <a:rPr lang="de-DE" altLang="de-DE" sz="1600" dirty="0" smtClean="0"/>
              <a:t> µ</a:t>
            </a:r>
            <a:r>
              <a:rPr lang="de-DE" altLang="de-DE" sz="1600" dirty="0" err="1" smtClean="0"/>
              <a:t>cable</a:t>
            </a:r>
            <a:endParaRPr lang="de-DE" altLang="de-DE" sz="1600" dirty="0" smtClean="0"/>
          </a:p>
          <a:p>
            <a:pPr eaLnBrk="1" hangingPunct="1">
              <a:defRPr/>
            </a:pPr>
            <a:r>
              <a:rPr lang="de-DE" altLang="de-DE" sz="1600" dirty="0" err="1" smtClean="0"/>
              <a:t>Thermocompression</a:t>
            </a:r>
            <a:r>
              <a:rPr lang="de-DE" altLang="de-DE" sz="1600" dirty="0" smtClean="0"/>
              <a:t> </a:t>
            </a:r>
            <a:r>
              <a:rPr lang="de-DE" altLang="de-DE" sz="1600" dirty="0" err="1" smtClean="0"/>
              <a:t>bonding</a:t>
            </a:r>
            <a:r>
              <a:rPr lang="de-DE" altLang="de-DE" sz="1600" dirty="0" smtClean="0"/>
              <a:t> </a:t>
            </a:r>
            <a:r>
              <a:rPr lang="de-DE" altLang="de-DE" sz="1600" dirty="0" err="1" smtClean="0"/>
              <a:t>process</a:t>
            </a:r>
            <a:r>
              <a:rPr lang="de-DE" altLang="de-DE" sz="1600" dirty="0" smtClean="0"/>
              <a:t> </a:t>
            </a:r>
          </a:p>
          <a:p>
            <a:pPr lvl="1" eaLnBrk="1" hangingPunct="1">
              <a:defRPr/>
            </a:pPr>
            <a:r>
              <a:rPr lang="de-DE" altLang="de-DE" sz="1400" dirty="0" smtClean="0"/>
              <a:t>F = 40 N</a:t>
            </a:r>
          </a:p>
          <a:p>
            <a:pPr lvl="1" eaLnBrk="1" hangingPunct="1">
              <a:defRPr/>
            </a:pPr>
            <a:r>
              <a:rPr lang="de-DE" altLang="de-DE" sz="1400" dirty="0" smtClean="0"/>
              <a:t>T = 230 °C</a:t>
            </a:r>
          </a:p>
          <a:p>
            <a:pPr marL="0" indent="0" eaLnBrk="1" hangingPunct="1">
              <a:buNone/>
              <a:defRPr/>
            </a:pPr>
            <a:endParaRPr lang="de-DE" altLang="de-DE" sz="1600" dirty="0" smtClean="0"/>
          </a:p>
          <a:p>
            <a:pPr marL="0" indent="0" eaLnBrk="1" hangingPunct="1">
              <a:buFontTx/>
              <a:buNone/>
              <a:defRPr/>
            </a:pPr>
            <a:endParaRPr lang="de-DE" altLang="de-DE" sz="1600" dirty="0" smtClean="0"/>
          </a:p>
          <a:p>
            <a:pPr marL="742950" lvl="1" indent="-285750" eaLnBrk="1" hangingPunct="1">
              <a:buFontTx/>
              <a:buNone/>
              <a:defRPr/>
            </a:pPr>
            <a:endParaRPr lang="de-DE" altLang="de-DE" dirty="0" smtClean="0"/>
          </a:p>
          <a:p>
            <a:pPr marL="742950" lvl="1" indent="-285750" eaLnBrk="1" hangingPunct="1">
              <a:defRPr/>
            </a:pPr>
            <a:endParaRPr lang="de-DE" altLang="de-DE" dirty="0" smtClean="0"/>
          </a:p>
        </p:txBody>
      </p:sp>
      <p:sp>
        <p:nvSpPr>
          <p:cNvPr id="2" name="Datumsplatzhalter 1"/>
          <p:cNvSpPr txBox="1">
            <a:spLocks noGrp="1"/>
          </p:cNvSpPr>
          <p:nvPr/>
        </p:nvSpPr>
        <p:spPr>
          <a:xfrm>
            <a:off x="612775" y="6443663"/>
            <a:ext cx="1042988" cy="360362"/>
          </a:xfrm>
          <a:prstGeom prst="rect">
            <a:avLst/>
          </a:prstGeom>
          <a:noFill/>
        </p:spPr>
        <p:txBody>
          <a:bodyPr lIns="0" tIns="0" rIns="0" bIns="0"/>
          <a:lstStyle/>
          <a:p>
            <a:pPr eaLnBrk="1" hangingPunct="1">
              <a:defRPr/>
            </a:pPr>
            <a:fld id="{671342AB-2D21-4183-8B98-98B52FD7365F}" type="datetime1">
              <a:rPr lang="de-DE" sz="900">
                <a:solidFill>
                  <a:schemeClr val="tx1">
                    <a:tint val="75000"/>
                  </a:schemeClr>
                </a:solidFill>
              </a:rPr>
              <a:pPr eaLnBrk="1" hangingPunct="1">
                <a:defRPr/>
              </a:pPr>
              <a:t>18.09.2018</a:t>
            </a:fld>
            <a:endParaRPr lang="de-DE" sz="900" dirty="0">
              <a:solidFill>
                <a:schemeClr val="tx1">
                  <a:tint val="75000"/>
                </a:schemeClr>
              </a:solidFill>
            </a:endParaRPr>
          </a:p>
        </p:txBody>
      </p:sp>
      <p:grpSp>
        <p:nvGrpSpPr>
          <p:cNvPr id="44038" name="Gruppieren 11"/>
          <p:cNvGrpSpPr>
            <a:grpSpLocks/>
          </p:cNvGrpSpPr>
          <p:nvPr/>
        </p:nvGrpSpPr>
        <p:grpSpPr bwMode="auto">
          <a:xfrm>
            <a:off x="395536" y="4437112"/>
            <a:ext cx="2160240" cy="1775308"/>
            <a:chOff x="390525" y="2861835"/>
            <a:chExt cx="4193340" cy="3685922"/>
          </a:xfrm>
        </p:grpSpPr>
        <p:pic>
          <p:nvPicPr>
            <p:cNvPr id="44043" name="Grafik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381" y="2861835"/>
              <a:ext cx="4173484" cy="270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4" name="Textfeld 10"/>
            <p:cNvSpPr txBox="1">
              <a:spLocks noChangeArrowheads="1"/>
            </p:cNvSpPr>
            <p:nvPr/>
          </p:nvSpPr>
          <p:spPr bwMode="auto">
            <a:xfrm>
              <a:off x="390525" y="5589241"/>
              <a:ext cx="4181476" cy="95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200" i="1" dirty="0" err="1" smtClean="0"/>
                <a:t>Bonding</a:t>
              </a:r>
              <a:r>
                <a:rPr lang="de-DE" altLang="en-US" sz="1200" i="1" dirty="0" smtClean="0"/>
                <a:t> </a:t>
              </a:r>
              <a:r>
                <a:rPr lang="de-DE" altLang="en-US" sz="1200" i="1" dirty="0" err="1" smtClean="0"/>
                <a:t>process</a:t>
              </a:r>
              <a:r>
                <a:rPr lang="de-DE" altLang="en-US" sz="1200" i="1" dirty="0"/>
                <a:t>	</a:t>
              </a:r>
              <a:r>
                <a:rPr lang="de-DE" altLang="en-US" sz="1200" i="1" dirty="0" smtClean="0"/>
                <a:t>		 </a:t>
              </a:r>
              <a:endParaRPr lang="en-GB" altLang="en-US" sz="1200" i="1" dirty="0"/>
            </a:p>
          </p:txBody>
        </p:sp>
      </p:grpSp>
      <p:grpSp>
        <p:nvGrpSpPr>
          <p:cNvPr id="44039" name="Gruppieren 13"/>
          <p:cNvGrpSpPr>
            <a:grpSpLocks/>
          </p:cNvGrpSpPr>
          <p:nvPr/>
        </p:nvGrpSpPr>
        <p:grpSpPr bwMode="auto">
          <a:xfrm rot="10800000">
            <a:off x="3563888" y="4005064"/>
            <a:ext cx="2232248" cy="2189857"/>
            <a:chOff x="5332417" y="2360316"/>
            <a:chExt cx="3560386" cy="3490902"/>
          </a:xfrm>
        </p:grpSpPr>
        <p:pic>
          <p:nvPicPr>
            <p:cNvPr id="44041" name="Grafik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8939" y="3072542"/>
              <a:ext cx="3299013" cy="277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Textfeld 12"/>
            <p:cNvSpPr txBox="1">
              <a:spLocks noChangeArrowheads="1"/>
            </p:cNvSpPr>
            <p:nvPr/>
          </p:nvSpPr>
          <p:spPr bwMode="auto">
            <a:xfrm rot="10800000">
              <a:off x="5332417" y="2360316"/>
              <a:ext cx="3560386" cy="73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200" i="1" dirty="0" err="1" smtClean="0"/>
                <a:t>Cu</a:t>
              </a:r>
              <a:r>
                <a:rPr lang="de-DE" altLang="en-US" sz="1200" i="1" dirty="0" smtClean="0"/>
                <a:t> µ</a:t>
              </a:r>
              <a:r>
                <a:rPr lang="de-DE" altLang="en-US" sz="1200" i="1" dirty="0" err="1" smtClean="0"/>
                <a:t>cable</a:t>
              </a:r>
              <a:r>
                <a:rPr lang="de-DE" altLang="en-US" sz="1200" i="1" dirty="0" smtClean="0"/>
                <a:t> </a:t>
              </a:r>
              <a:r>
                <a:rPr lang="de-DE" altLang="en-US" sz="1200" i="1" dirty="0" err="1" smtClean="0"/>
                <a:t>bonded</a:t>
              </a:r>
              <a:r>
                <a:rPr lang="de-DE" altLang="en-US" sz="1200" i="1" dirty="0" smtClean="0"/>
                <a:t> on </a:t>
              </a:r>
              <a:r>
                <a:rPr lang="de-DE" altLang="en-US" sz="1200" i="1" dirty="0" err="1"/>
                <a:t>dummy</a:t>
              </a:r>
              <a:r>
                <a:rPr lang="de-DE" altLang="en-US" sz="1200" i="1" dirty="0"/>
                <a:t> </a:t>
              </a:r>
              <a:r>
                <a:rPr lang="de-DE" altLang="en-US" sz="1200" i="1" dirty="0" smtClean="0"/>
                <a:t>ROC</a:t>
              </a:r>
              <a:endParaRPr lang="en-GB" altLang="en-US" sz="1200" i="1" dirty="0"/>
            </a:p>
          </p:txBody>
        </p:sp>
      </p:grpSp>
      <p:pic>
        <p:nvPicPr>
          <p:cNvPr id="13" name="Inhaltsplatzhalter 5"/>
          <p:cNvPicPr>
            <a:picLocks noGrp="1" noChangeAspect="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6300192" y="4077072"/>
            <a:ext cx="2393946" cy="1524979"/>
          </a:xfrm>
        </p:spPr>
      </p:pic>
      <p:pic>
        <p:nvPicPr>
          <p:cNvPr id="4" name="Grafi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535" y="1196752"/>
            <a:ext cx="2492811" cy="2376264"/>
          </a:xfrm>
          <a:prstGeom prst="rect">
            <a:avLst/>
          </a:prstGeom>
        </p:spPr>
      </p:pic>
      <p:sp>
        <p:nvSpPr>
          <p:cNvPr id="5" name="Textfeld 4"/>
          <p:cNvSpPr txBox="1"/>
          <p:nvPr/>
        </p:nvSpPr>
        <p:spPr>
          <a:xfrm>
            <a:off x="6228184" y="5589240"/>
            <a:ext cx="2592288" cy="461665"/>
          </a:xfrm>
          <a:prstGeom prst="rect">
            <a:avLst/>
          </a:prstGeom>
          <a:noFill/>
        </p:spPr>
        <p:txBody>
          <a:bodyPr wrap="square" rtlCol="0">
            <a:spAutoFit/>
          </a:bodyPr>
          <a:lstStyle/>
          <a:p>
            <a:r>
              <a:rPr lang="en-US" sz="1200" i="1" dirty="0" err="1" smtClean="0"/>
              <a:t>Microcable</a:t>
            </a:r>
            <a:r>
              <a:rPr lang="en-US" sz="1200" i="1" dirty="0" smtClean="0"/>
              <a:t> bonded on STSXYTER		</a:t>
            </a:r>
          </a:p>
        </p:txBody>
      </p:sp>
      <p:grpSp>
        <p:nvGrpSpPr>
          <p:cNvPr id="17" name="Gruppieren 2"/>
          <p:cNvGrpSpPr>
            <a:grpSpLocks/>
          </p:cNvGrpSpPr>
          <p:nvPr/>
        </p:nvGrpSpPr>
        <p:grpSpPr bwMode="auto">
          <a:xfrm>
            <a:off x="6300192" y="1361814"/>
            <a:ext cx="2519996" cy="1995178"/>
            <a:chOff x="3847911" y="1700213"/>
            <a:chExt cx="5119896" cy="4054276"/>
          </a:xfrm>
        </p:grpSpPr>
        <p:pic>
          <p:nvPicPr>
            <p:cNvPr id="18" name="Grafik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04876" y="1700213"/>
              <a:ext cx="4824412" cy="3529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feld 1"/>
            <p:cNvSpPr txBox="1">
              <a:spLocks noChangeArrowheads="1"/>
            </p:cNvSpPr>
            <p:nvPr/>
          </p:nvSpPr>
          <p:spPr bwMode="auto">
            <a:xfrm>
              <a:off x="3847911" y="5191617"/>
              <a:ext cx="5119896" cy="56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200" i="1" dirty="0" smtClean="0"/>
                <a:t>ROC-µ</a:t>
              </a:r>
              <a:r>
                <a:rPr lang="de-DE" altLang="en-US" sz="1200" i="1" dirty="0" err="1" smtClean="0"/>
                <a:t>cable</a:t>
              </a:r>
              <a:r>
                <a:rPr lang="de-DE" altLang="en-US" sz="1200" i="1" dirty="0" smtClean="0"/>
                <a:t> </a:t>
              </a:r>
              <a:r>
                <a:rPr lang="de-DE" altLang="en-US" sz="1200" i="1" dirty="0" err="1" smtClean="0"/>
                <a:t>bonding</a:t>
              </a:r>
              <a:r>
                <a:rPr lang="de-DE" altLang="en-US" sz="1200" i="1" dirty="0" smtClean="0"/>
                <a:t> </a:t>
              </a:r>
              <a:r>
                <a:rPr lang="de-DE" altLang="en-US" sz="1200" i="1" dirty="0" err="1" smtClean="0"/>
                <a:t>profile</a:t>
              </a:r>
              <a:endParaRPr lang="de-DE" altLang="en-US" sz="1200" i="1" dirty="0"/>
            </a:p>
          </p:txBody>
        </p:sp>
      </p:grpSp>
      <p:cxnSp>
        <p:nvCxnSpPr>
          <p:cNvPr id="7" name="Gerade Verbindung mit Pfeil 6"/>
          <p:cNvCxnSpPr/>
          <p:nvPr/>
        </p:nvCxnSpPr>
        <p:spPr>
          <a:xfrm>
            <a:off x="1403648" y="2852936"/>
            <a:ext cx="360040" cy="216024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a:off x="2123728" y="5085184"/>
            <a:ext cx="1512168"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733794"/>
      </p:ext>
    </p:extLst>
  </p:cSld>
  <p:clrMapOvr>
    <a:masterClrMapping/>
  </p:clrMapOvr>
  <p:transition spd="slow" advTm="34046"/>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a:xfrm>
            <a:off x="390525" y="476672"/>
            <a:ext cx="6911975" cy="561975"/>
          </a:xfrm>
        </p:spPr>
        <p:txBody>
          <a:bodyPr/>
          <a:lstStyle/>
          <a:p>
            <a:r>
              <a:rPr lang="de-DE" altLang="de-DE" dirty="0" err="1" smtClean="0"/>
              <a:t>Underfill</a:t>
            </a:r>
            <a:r>
              <a:rPr lang="de-DE" altLang="de-DE" dirty="0" smtClean="0"/>
              <a:t> </a:t>
            </a:r>
            <a:r>
              <a:rPr lang="de-DE" altLang="de-DE" dirty="0" err="1" smtClean="0"/>
              <a:t>for</a:t>
            </a:r>
            <a:r>
              <a:rPr lang="de-DE" altLang="de-DE" dirty="0" smtClean="0"/>
              <a:t> </a:t>
            </a:r>
            <a:r>
              <a:rPr lang="de-DE" altLang="de-DE" dirty="0" err="1" smtClean="0"/>
              <a:t>spark</a:t>
            </a:r>
            <a:r>
              <a:rPr lang="de-DE" altLang="de-DE" dirty="0" smtClean="0"/>
              <a:t> </a:t>
            </a:r>
            <a:r>
              <a:rPr lang="de-DE" altLang="de-DE" dirty="0" err="1" smtClean="0"/>
              <a:t>protection</a:t>
            </a:r>
            <a:r>
              <a:rPr lang="de-DE" altLang="de-DE" dirty="0"/>
              <a:t> </a:t>
            </a:r>
            <a:r>
              <a:rPr lang="de-DE" altLang="de-DE" dirty="0" err="1" smtClean="0"/>
              <a:t>and</a:t>
            </a:r>
            <a:r>
              <a:rPr lang="de-DE" altLang="de-DE" dirty="0" smtClean="0"/>
              <a:t> </a:t>
            </a:r>
            <a:r>
              <a:rPr lang="de-DE" altLang="de-DE" dirty="0" err="1" smtClean="0"/>
              <a:t>improved</a:t>
            </a:r>
            <a:r>
              <a:rPr lang="de-DE" altLang="de-DE" dirty="0" smtClean="0"/>
              <a:t> </a:t>
            </a:r>
            <a:r>
              <a:rPr lang="de-DE" altLang="de-DE" dirty="0" err="1" smtClean="0"/>
              <a:t>mechanical</a:t>
            </a:r>
            <a:r>
              <a:rPr lang="de-DE" altLang="de-DE" dirty="0" smtClean="0"/>
              <a:t> </a:t>
            </a:r>
            <a:r>
              <a:rPr lang="de-DE" altLang="de-DE" dirty="0" err="1" smtClean="0"/>
              <a:t>strength</a:t>
            </a:r>
            <a:endParaRPr lang="en-GB" altLang="de-DE" dirty="0" smtClean="0"/>
          </a:p>
        </p:txBody>
      </p:sp>
      <p:sp>
        <p:nvSpPr>
          <p:cNvPr id="25603" name="Fußzeilenplatzhalter 3"/>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de-DE" dirty="0"/>
              <a:t>Patrick Pfistner – </a:t>
            </a:r>
            <a:r>
              <a:rPr lang="en-GB" dirty="0"/>
              <a:t>Novel production method for large double-sided </a:t>
            </a:r>
            <a:r>
              <a:rPr lang="en-GB" dirty="0" err="1"/>
              <a:t>microstrip</a:t>
            </a:r>
            <a:r>
              <a:rPr lang="en-GB" dirty="0"/>
              <a:t> detectors of the CBM Silicon Tracking System at FAIR</a:t>
            </a:r>
          </a:p>
          <a:p>
            <a:pPr>
              <a:defRPr/>
            </a:pPr>
            <a:r>
              <a:rPr lang="en-GB" dirty="0"/>
              <a:t>   </a:t>
            </a:r>
            <a:br>
              <a:rPr lang="en-GB" dirty="0"/>
            </a:br>
            <a:r>
              <a:rPr lang="en-GB" dirty="0"/>
              <a:t/>
            </a:r>
            <a:br>
              <a:rPr lang="en-GB" dirty="0"/>
            </a:br>
            <a:r>
              <a:rPr lang="en-GB" dirty="0"/>
              <a:t/>
            </a:r>
            <a:br>
              <a:rPr lang="en-GB" dirty="0"/>
            </a:br>
            <a:r>
              <a:rPr lang="en-GB" dirty="0"/>
              <a:t/>
            </a:r>
            <a:br>
              <a:rPr lang="en-GB" dirty="0"/>
            </a:br>
            <a:r>
              <a:rPr lang="en-GB" dirty="0"/>
              <a:t/>
            </a:r>
            <a:br>
              <a:rPr lang="en-GB" dirty="0"/>
            </a:br>
            <a:endParaRPr lang="en-GB" dirty="0"/>
          </a:p>
        </p:txBody>
      </p:sp>
      <p:sp>
        <p:nvSpPr>
          <p:cNvPr id="5" name="Datumsplatzhalter 4"/>
          <p:cNvSpPr>
            <a:spLocks noGrp="1"/>
          </p:cNvSpPr>
          <p:nvPr>
            <p:ph type="dt" sz="quarter" idx="11"/>
          </p:nvPr>
        </p:nvSpPr>
        <p:spPr/>
        <p:txBody>
          <a:bodyPr/>
          <a:lstStyle/>
          <a:p>
            <a:pPr>
              <a:defRPr/>
            </a:pPr>
            <a:fld id="{2ED447CF-DD14-4094-A8D5-DC0B99151D13}" type="datetime1">
              <a:rPr lang="de-DE" smtClean="0"/>
              <a:pPr>
                <a:defRPr/>
              </a:pPr>
              <a:t>18.09.2018</a:t>
            </a:fld>
            <a:endParaRPr lang="de-DE" dirty="0"/>
          </a:p>
        </p:txBody>
      </p:sp>
      <p:sp>
        <p:nvSpPr>
          <p:cNvPr id="46" name="Inhaltsplatzhalter 2"/>
          <p:cNvSpPr>
            <a:spLocks noGrp="1"/>
          </p:cNvSpPr>
          <p:nvPr>
            <p:ph idx="1"/>
          </p:nvPr>
        </p:nvSpPr>
        <p:spPr>
          <a:xfrm>
            <a:off x="319336" y="3679056"/>
            <a:ext cx="6192688" cy="4894262"/>
          </a:xfrm>
        </p:spPr>
        <p:txBody>
          <a:bodyPr/>
          <a:lstStyle/>
          <a:p>
            <a:r>
              <a:rPr lang="de-DE" altLang="de-DE" dirty="0" smtClean="0"/>
              <a:t>LV </a:t>
            </a:r>
            <a:r>
              <a:rPr lang="de-DE" altLang="de-DE" dirty="0" err="1" smtClean="0"/>
              <a:t>cable</a:t>
            </a:r>
            <a:r>
              <a:rPr lang="de-DE" altLang="de-DE" dirty="0" smtClean="0"/>
              <a:t> </a:t>
            </a:r>
            <a:r>
              <a:rPr lang="de-DE" altLang="de-DE" dirty="0" err="1" smtClean="0"/>
              <a:t>has</a:t>
            </a:r>
            <a:r>
              <a:rPr lang="de-DE" altLang="de-DE" dirty="0" smtClean="0"/>
              <a:t> </a:t>
            </a:r>
            <a:r>
              <a:rPr lang="de-DE" altLang="de-DE" dirty="0" err="1" smtClean="0"/>
              <a:t>to</a:t>
            </a:r>
            <a:r>
              <a:rPr lang="de-DE" altLang="de-DE" dirty="0" smtClean="0"/>
              <a:t> </a:t>
            </a:r>
            <a:r>
              <a:rPr lang="de-DE" altLang="de-DE" dirty="0" err="1" smtClean="0"/>
              <a:t>be</a:t>
            </a:r>
            <a:r>
              <a:rPr lang="de-DE" altLang="de-DE" dirty="0" smtClean="0"/>
              <a:t> </a:t>
            </a:r>
            <a:r>
              <a:rPr lang="de-DE" altLang="de-DE" dirty="0" err="1" smtClean="0"/>
              <a:t>protected</a:t>
            </a:r>
            <a:r>
              <a:rPr lang="de-DE" altLang="de-DE" dirty="0" smtClean="0"/>
              <a:t> </a:t>
            </a:r>
            <a:r>
              <a:rPr lang="de-DE" altLang="de-DE" dirty="0" err="1" smtClean="0"/>
              <a:t>from</a:t>
            </a:r>
            <a:r>
              <a:rPr lang="de-DE" altLang="de-DE" dirty="0" smtClean="0"/>
              <a:t> HV on </a:t>
            </a:r>
            <a:r>
              <a:rPr lang="de-DE" altLang="de-DE" dirty="0" err="1" smtClean="0"/>
              <a:t>sensor</a:t>
            </a:r>
            <a:r>
              <a:rPr lang="de-DE" altLang="de-DE" dirty="0" smtClean="0"/>
              <a:t> </a:t>
            </a:r>
            <a:r>
              <a:rPr lang="de-DE" altLang="de-DE" dirty="0" err="1" smtClean="0"/>
              <a:t>edge</a:t>
            </a:r>
            <a:endParaRPr lang="de-DE" altLang="de-DE" dirty="0" smtClean="0"/>
          </a:p>
          <a:p>
            <a:r>
              <a:rPr lang="de-DE" altLang="de-DE" dirty="0" smtClean="0"/>
              <a:t>Small </a:t>
            </a:r>
            <a:r>
              <a:rPr lang="de-DE" altLang="de-DE" dirty="0" err="1" smtClean="0"/>
              <a:t>gap</a:t>
            </a:r>
            <a:r>
              <a:rPr lang="de-DE" altLang="de-DE" dirty="0" smtClean="0"/>
              <a:t>  ~ 20 µm, additional </a:t>
            </a:r>
            <a:r>
              <a:rPr lang="de-DE" altLang="de-DE" dirty="0" err="1" smtClean="0"/>
              <a:t>obstructions</a:t>
            </a:r>
            <a:r>
              <a:rPr lang="de-DE" altLang="de-DE" dirty="0" smtClean="0"/>
              <a:t> </a:t>
            </a:r>
            <a:r>
              <a:rPr lang="de-DE" altLang="de-DE" dirty="0" err="1" smtClean="0"/>
              <a:t>by</a:t>
            </a:r>
            <a:r>
              <a:rPr lang="de-DE" altLang="de-DE" dirty="0" smtClean="0"/>
              <a:t> </a:t>
            </a:r>
            <a:r>
              <a:rPr lang="de-DE" altLang="de-DE" dirty="0" err="1" smtClean="0"/>
              <a:t>gold</a:t>
            </a:r>
            <a:r>
              <a:rPr lang="de-DE" altLang="de-DE" dirty="0" smtClean="0"/>
              <a:t> </a:t>
            </a:r>
            <a:r>
              <a:rPr lang="de-DE" altLang="de-DE" dirty="0" err="1" smtClean="0"/>
              <a:t>bumps</a:t>
            </a:r>
            <a:endParaRPr lang="de-DE" altLang="de-DE" dirty="0" smtClean="0"/>
          </a:p>
          <a:p>
            <a:r>
              <a:rPr lang="de-DE" altLang="de-DE" dirty="0" smtClean="0"/>
              <a:t>First </a:t>
            </a:r>
            <a:r>
              <a:rPr lang="de-DE" altLang="de-DE" dirty="0" err="1" smtClean="0"/>
              <a:t>tests</a:t>
            </a:r>
            <a:r>
              <a:rPr lang="de-DE" altLang="de-DE" dirty="0" smtClean="0"/>
              <a:t> </a:t>
            </a:r>
            <a:r>
              <a:rPr lang="de-DE" altLang="de-DE" dirty="0" err="1" smtClean="0"/>
              <a:t>with</a:t>
            </a:r>
            <a:r>
              <a:rPr lang="de-DE" altLang="de-DE" dirty="0" smtClean="0"/>
              <a:t> </a:t>
            </a:r>
            <a:r>
              <a:rPr lang="de-DE" altLang="de-DE" dirty="0" err="1" smtClean="0"/>
              <a:t>Polytec</a:t>
            </a:r>
            <a:r>
              <a:rPr lang="de-DE" altLang="de-DE" dirty="0" smtClean="0"/>
              <a:t> EP601-LV (</a:t>
            </a:r>
            <a:r>
              <a:rPr lang="de-DE" altLang="de-DE" dirty="0" err="1" smtClean="0"/>
              <a:t>Viscosity</a:t>
            </a:r>
            <a:r>
              <a:rPr lang="de-DE" altLang="de-DE" dirty="0" smtClean="0"/>
              <a:t>: 240 </a:t>
            </a:r>
            <a:r>
              <a:rPr lang="de-DE" altLang="de-DE" dirty="0" err="1" smtClean="0"/>
              <a:t>mPas</a:t>
            </a:r>
            <a:r>
              <a:rPr lang="de-DE" altLang="de-DE" dirty="0" smtClean="0"/>
              <a:t>) </a:t>
            </a:r>
            <a:r>
              <a:rPr lang="de-DE" altLang="de-DE" dirty="0" err="1" smtClean="0"/>
              <a:t>are</a:t>
            </a:r>
            <a:r>
              <a:rPr lang="de-DE" altLang="de-DE" dirty="0" smtClean="0"/>
              <a:t> </a:t>
            </a:r>
            <a:r>
              <a:rPr lang="de-DE" altLang="de-DE" dirty="0" err="1" smtClean="0"/>
              <a:t>encouraging</a:t>
            </a:r>
            <a:endParaRPr lang="de-DE" altLang="de-DE" dirty="0" smtClean="0"/>
          </a:p>
          <a:p>
            <a:r>
              <a:rPr lang="de-DE" altLang="de-DE" dirty="0" err="1" smtClean="0"/>
              <a:t>Optimized</a:t>
            </a:r>
            <a:r>
              <a:rPr lang="de-DE" altLang="de-DE" dirty="0" smtClean="0"/>
              <a:t> </a:t>
            </a:r>
            <a:r>
              <a:rPr lang="de-DE" altLang="de-DE" dirty="0" err="1" smtClean="0"/>
              <a:t>cable</a:t>
            </a:r>
            <a:r>
              <a:rPr lang="de-DE" altLang="de-DE" dirty="0" smtClean="0"/>
              <a:t> </a:t>
            </a:r>
            <a:r>
              <a:rPr lang="de-DE" altLang="de-DE" dirty="0" err="1" smtClean="0"/>
              <a:t>layout</a:t>
            </a:r>
            <a:r>
              <a:rPr lang="de-DE" altLang="de-DE" dirty="0"/>
              <a:t> </a:t>
            </a:r>
            <a:r>
              <a:rPr lang="de-DE" altLang="de-DE" dirty="0" err="1" smtClean="0"/>
              <a:t>for</a:t>
            </a:r>
            <a:r>
              <a:rPr lang="de-DE" altLang="de-DE" dirty="0" smtClean="0"/>
              <a:t> </a:t>
            </a:r>
            <a:r>
              <a:rPr lang="de-DE" altLang="de-DE" dirty="0" err="1" smtClean="0"/>
              <a:t>underfill</a:t>
            </a:r>
            <a:r>
              <a:rPr lang="de-DE" altLang="de-DE" dirty="0" smtClean="0"/>
              <a:t> </a:t>
            </a:r>
            <a:r>
              <a:rPr lang="de-DE" altLang="de-DE" dirty="0" err="1" smtClean="0"/>
              <a:t>application</a:t>
            </a:r>
            <a:r>
              <a:rPr lang="de-DE" altLang="de-DE" dirty="0" smtClean="0"/>
              <a:t> </a:t>
            </a:r>
            <a:r>
              <a:rPr lang="de-DE" altLang="de-DE" dirty="0" err="1" smtClean="0"/>
              <a:t>foreseen</a:t>
            </a:r>
            <a:endParaRPr lang="de-DE" altLang="de-DE" dirty="0" smtClean="0"/>
          </a:p>
        </p:txBody>
      </p:sp>
      <p:grpSp>
        <p:nvGrpSpPr>
          <p:cNvPr id="42" name="Gruppieren 15"/>
          <p:cNvGrpSpPr>
            <a:grpSpLocks/>
          </p:cNvGrpSpPr>
          <p:nvPr/>
        </p:nvGrpSpPr>
        <p:grpSpPr bwMode="auto">
          <a:xfrm>
            <a:off x="310649" y="1299214"/>
            <a:ext cx="2376264" cy="1993213"/>
            <a:chOff x="2051720" y="2996952"/>
            <a:chExt cx="3888433" cy="3261577"/>
          </a:xfrm>
        </p:grpSpPr>
        <p:pic>
          <p:nvPicPr>
            <p:cNvPr id="43" name="Grafik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9" y="2996952"/>
              <a:ext cx="3816424" cy="286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feld 14"/>
            <p:cNvSpPr txBox="1">
              <a:spLocks noChangeArrowheads="1"/>
            </p:cNvSpPr>
            <p:nvPr/>
          </p:nvSpPr>
          <p:spPr bwMode="auto">
            <a:xfrm>
              <a:off x="2051720" y="5805264"/>
              <a:ext cx="3809078" cy="45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z="1200" i="1" dirty="0" err="1"/>
                <a:t>Underfill</a:t>
              </a:r>
              <a:r>
                <a:rPr lang="de-DE" altLang="de-DE" sz="1200" i="1" dirty="0"/>
                <a:t> </a:t>
              </a:r>
              <a:r>
                <a:rPr lang="de-DE" altLang="de-DE" sz="1200" i="1" dirty="0" err="1" smtClean="0"/>
                <a:t>application</a:t>
              </a:r>
              <a:endParaRPr lang="en-GB" altLang="de-DE" sz="1200" i="1" dirty="0"/>
            </a:p>
          </p:txBody>
        </p:sp>
      </p:grpSp>
      <p:grpSp>
        <p:nvGrpSpPr>
          <p:cNvPr id="23" name="Gruppieren 22"/>
          <p:cNvGrpSpPr/>
          <p:nvPr/>
        </p:nvGrpSpPr>
        <p:grpSpPr>
          <a:xfrm>
            <a:off x="5482321" y="1233040"/>
            <a:ext cx="3483419" cy="2099559"/>
            <a:chOff x="547613" y="3168606"/>
            <a:chExt cx="5071005" cy="3056445"/>
          </a:xfrm>
        </p:grpSpPr>
        <p:grpSp>
          <p:nvGrpSpPr>
            <p:cNvPr id="19" name="Gruppieren 18"/>
            <p:cNvGrpSpPr/>
            <p:nvPr/>
          </p:nvGrpSpPr>
          <p:grpSpPr>
            <a:xfrm>
              <a:off x="547613" y="3168606"/>
              <a:ext cx="4861533" cy="2718370"/>
              <a:chOff x="634861" y="3077548"/>
              <a:chExt cx="4861533" cy="2718370"/>
            </a:xfrm>
          </p:grpSpPr>
          <p:pic>
            <p:nvPicPr>
              <p:cNvPr id="40" name="Grafik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55576" y="3212976"/>
                <a:ext cx="4740818" cy="127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rafik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4509120"/>
                <a:ext cx="4737129" cy="127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feld 46"/>
              <p:cNvSpPr txBox="1"/>
              <p:nvPr/>
            </p:nvSpPr>
            <p:spPr>
              <a:xfrm>
                <a:off x="634861" y="3794880"/>
                <a:ext cx="1303806" cy="461665"/>
              </a:xfrm>
              <a:prstGeom prst="rect">
                <a:avLst/>
              </a:prstGeom>
              <a:noFill/>
            </p:spPr>
            <p:txBody>
              <a:bodyPr wrap="square" rtlCol="0">
                <a:spAutoFit/>
              </a:bodyPr>
              <a:lstStyle/>
              <a:p>
                <a:r>
                  <a:rPr lang="en-US" sz="2400" b="1" dirty="0" smtClean="0">
                    <a:solidFill>
                      <a:schemeClr val="accent1"/>
                    </a:solidFill>
                  </a:rPr>
                  <a:t>ROC</a:t>
                </a:r>
              </a:p>
            </p:txBody>
          </p:sp>
          <p:sp>
            <p:nvSpPr>
              <p:cNvPr id="48" name="Textfeld 47"/>
              <p:cNvSpPr txBox="1"/>
              <p:nvPr/>
            </p:nvSpPr>
            <p:spPr>
              <a:xfrm>
                <a:off x="642563" y="4324619"/>
                <a:ext cx="1782042" cy="672071"/>
              </a:xfrm>
              <a:prstGeom prst="rect">
                <a:avLst/>
              </a:prstGeom>
              <a:noFill/>
            </p:spPr>
            <p:txBody>
              <a:bodyPr wrap="square" rtlCol="0">
                <a:spAutoFit/>
              </a:bodyPr>
              <a:lstStyle/>
              <a:p>
                <a:r>
                  <a:rPr lang="en-US" sz="2400" b="1" dirty="0" smtClean="0">
                    <a:solidFill>
                      <a:schemeClr val="accent1"/>
                    </a:solidFill>
                  </a:rPr>
                  <a:t>Cable</a:t>
                </a:r>
              </a:p>
            </p:txBody>
          </p:sp>
          <p:sp>
            <p:nvSpPr>
              <p:cNvPr id="17" name="Rechteck 16"/>
              <p:cNvSpPr/>
              <p:nvPr/>
            </p:nvSpPr>
            <p:spPr>
              <a:xfrm>
                <a:off x="827584" y="3206750"/>
                <a:ext cx="4608512"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hteck 49"/>
              <p:cNvSpPr/>
              <p:nvPr/>
            </p:nvSpPr>
            <p:spPr>
              <a:xfrm>
                <a:off x="971600" y="5373215"/>
                <a:ext cx="4476700" cy="2645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feld 50"/>
              <p:cNvSpPr txBox="1"/>
              <p:nvPr/>
            </p:nvSpPr>
            <p:spPr>
              <a:xfrm>
                <a:off x="2367575" y="3077548"/>
                <a:ext cx="2038411" cy="537657"/>
              </a:xfrm>
              <a:prstGeom prst="rect">
                <a:avLst/>
              </a:prstGeom>
              <a:noFill/>
            </p:spPr>
            <p:txBody>
              <a:bodyPr wrap="square" rtlCol="0">
                <a:spAutoFit/>
              </a:bodyPr>
              <a:lstStyle/>
              <a:p>
                <a:r>
                  <a:rPr lang="en-US" dirty="0" err="1" smtClean="0">
                    <a:solidFill>
                      <a:srgbClr val="FF0000"/>
                    </a:solidFill>
                  </a:rPr>
                  <a:t>Underfill</a:t>
                </a:r>
                <a:endParaRPr lang="en-US" dirty="0" smtClean="0">
                  <a:solidFill>
                    <a:srgbClr val="FF0000"/>
                  </a:solidFill>
                </a:endParaRPr>
              </a:p>
            </p:txBody>
          </p:sp>
          <p:sp>
            <p:nvSpPr>
              <p:cNvPr id="55" name="Textfeld 54"/>
              <p:cNvSpPr txBox="1"/>
              <p:nvPr/>
            </p:nvSpPr>
            <p:spPr>
              <a:xfrm>
                <a:off x="2559603" y="5258261"/>
                <a:ext cx="2508617" cy="537657"/>
              </a:xfrm>
              <a:prstGeom prst="rect">
                <a:avLst/>
              </a:prstGeom>
              <a:noFill/>
            </p:spPr>
            <p:txBody>
              <a:bodyPr wrap="square" rtlCol="0">
                <a:spAutoFit/>
              </a:bodyPr>
              <a:lstStyle/>
              <a:p>
                <a:r>
                  <a:rPr lang="en-US" dirty="0" err="1" smtClean="0">
                    <a:solidFill>
                      <a:srgbClr val="FF0000"/>
                    </a:solidFill>
                  </a:rPr>
                  <a:t>Underfill</a:t>
                </a:r>
                <a:endParaRPr lang="en-US" dirty="0" smtClean="0">
                  <a:solidFill>
                    <a:srgbClr val="FF0000"/>
                  </a:solidFill>
                </a:endParaRPr>
              </a:p>
            </p:txBody>
          </p:sp>
        </p:grpSp>
        <p:sp>
          <p:nvSpPr>
            <p:cNvPr id="22" name="Textfeld 21"/>
            <p:cNvSpPr txBox="1"/>
            <p:nvPr/>
          </p:nvSpPr>
          <p:spPr>
            <a:xfrm>
              <a:off x="554151" y="5821808"/>
              <a:ext cx="5064467" cy="403243"/>
            </a:xfrm>
            <a:prstGeom prst="rect">
              <a:avLst/>
            </a:prstGeom>
            <a:noFill/>
          </p:spPr>
          <p:txBody>
            <a:bodyPr wrap="square" rtlCol="0">
              <a:spAutoFit/>
            </a:bodyPr>
            <a:lstStyle/>
            <a:p>
              <a:r>
                <a:rPr lang="en-US" sz="1200" i="1" dirty="0" smtClean="0"/>
                <a:t>ROC and cable after disconnection</a:t>
              </a:r>
            </a:p>
          </p:txBody>
        </p:sp>
      </p:grpSp>
      <p:grpSp>
        <p:nvGrpSpPr>
          <p:cNvPr id="6" name="Gruppieren 5"/>
          <p:cNvGrpSpPr/>
          <p:nvPr/>
        </p:nvGrpSpPr>
        <p:grpSpPr>
          <a:xfrm>
            <a:off x="6588224" y="3861048"/>
            <a:ext cx="2376264" cy="2515711"/>
            <a:chOff x="6084168" y="3414085"/>
            <a:chExt cx="2520280" cy="2668178"/>
          </a:xfrm>
        </p:grpSpPr>
        <p:grpSp>
          <p:nvGrpSpPr>
            <p:cNvPr id="3" name="Gruppieren 2"/>
            <p:cNvGrpSpPr/>
            <p:nvPr/>
          </p:nvGrpSpPr>
          <p:grpSpPr>
            <a:xfrm>
              <a:off x="6156176" y="3414085"/>
              <a:ext cx="2415900" cy="2319171"/>
              <a:chOff x="8748464" y="4797152"/>
              <a:chExt cx="2415900" cy="2319171"/>
            </a:xfrm>
          </p:grpSpPr>
          <p:pic>
            <p:nvPicPr>
              <p:cNvPr id="2" name="Grafi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8464" y="4797152"/>
                <a:ext cx="2415900" cy="2319171"/>
              </a:xfrm>
              <a:prstGeom prst="rect">
                <a:avLst/>
              </a:prstGeom>
            </p:spPr>
          </p:pic>
          <p:sp>
            <p:nvSpPr>
              <p:cNvPr id="56" name="Textfeld 55"/>
              <p:cNvSpPr txBox="1"/>
              <p:nvPr/>
            </p:nvSpPr>
            <p:spPr>
              <a:xfrm>
                <a:off x="8815644" y="4840290"/>
                <a:ext cx="1303806" cy="208977"/>
              </a:xfrm>
              <a:prstGeom prst="rect">
                <a:avLst/>
              </a:prstGeom>
              <a:noFill/>
            </p:spPr>
            <p:txBody>
              <a:bodyPr wrap="square" rtlCol="0">
                <a:spAutoFit/>
              </a:bodyPr>
              <a:lstStyle/>
              <a:p>
                <a:r>
                  <a:rPr lang="en-US" sz="1200" b="1" dirty="0" smtClean="0"/>
                  <a:t>Sensor</a:t>
                </a:r>
              </a:p>
            </p:txBody>
          </p:sp>
          <p:sp>
            <p:nvSpPr>
              <p:cNvPr id="57" name="Textfeld 56"/>
              <p:cNvSpPr txBox="1"/>
              <p:nvPr/>
            </p:nvSpPr>
            <p:spPr>
              <a:xfrm>
                <a:off x="8977343" y="5609767"/>
                <a:ext cx="1868377" cy="461665"/>
              </a:xfrm>
              <a:prstGeom prst="rect">
                <a:avLst/>
              </a:prstGeom>
              <a:noFill/>
            </p:spPr>
            <p:txBody>
              <a:bodyPr wrap="square" rtlCol="0">
                <a:spAutoFit/>
              </a:bodyPr>
              <a:lstStyle/>
              <a:p>
                <a:pPr algn="ctr"/>
                <a:r>
                  <a:rPr lang="en-US" sz="1200" b="1" dirty="0" smtClean="0"/>
                  <a:t>Application windows for </a:t>
                </a:r>
                <a:r>
                  <a:rPr lang="en-US" sz="1200" b="1" dirty="0" err="1" smtClean="0"/>
                  <a:t>underfill</a:t>
                </a:r>
                <a:endParaRPr lang="en-US" sz="1200" b="1" dirty="0" smtClean="0"/>
              </a:p>
            </p:txBody>
          </p:sp>
          <p:cxnSp>
            <p:nvCxnSpPr>
              <p:cNvPr id="58" name="Gerade Verbindung mit Pfeil 57"/>
              <p:cNvCxnSpPr/>
              <p:nvPr/>
            </p:nvCxnSpPr>
            <p:spPr>
              <a:xfrm>
                <a:off x="9913447" y="6041815"/>
                <a:ext cx="504056" cy="4320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p:cNvCxnSpPr>
                <a:stCxn id="57" idx="2"/>
              </p:cNvCxnSpPr>
              <p:nvPr/>
            </p:nvCxnSpPr>
            <p:spPr>
              <a:xfrm flipH="1">
                <a:off x="8977343" y="6071432"/>
                <a:ext cx="934189" cy="4024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9"/>
              <p:cNvCxnSpPr>
                <a:stCxn id="57" idx="2"/>
              </p:cNvCxnSpPr>
              <p:nvPr/>
            </p:nvCxnSpPr>
            <p:spPr>
              <a:xfrm flipH="1">
                <a:off x="9625415" y="6071432"/>
                <a:ext cx="286117" cy="4024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feld 3"/>
            <p:cNvSpPr txBox="1"/>
            <p:nvPr/>
          </p:nvSpPr>
          <p:spPr>
            <a:xfrm>
              <a:off x="6084168" y="5805264"/>
              <a:ext cx="2520280" cy="276999"/>
            </a:xfrm>
            <a:prstGeom prst="rect">
              <a:avLst/>
            </a:prstGeom>
            <a:noFill/>
          </p:spPr>
          <p:txBody>
            <a:bodyPr wrap="square" rtlCol="0">
              <a:spAutoFit/>
            </a:bodyPr>
            <a:lstStyle/>
            <a:p>
              <a:r>
                <a:rPr lang="en-US" sz="1200" i="1" dirty="0"/>
                <a:t>I</a:t>
              </a:r>
              <a:r>
                <a:rPr lang="en-US" sz="1200" i="1" dirty="0" smtClean="0"/>
                <a:t>mproved cable design</a:t>
              </a:r>
            </a:p>
          </p:txBody>
        </p:sp>
      </p:grpSp>
      <p:pic>
        <p:nvPicPr>
          <p:cNvPr id="61" name="Inhaltsplatzhalter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77180" y="1289251"/>
            <a:ext cx="2430666" cy="177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feld 14"/>
          <p:cNvSpPr txBox="1">
            <a:spLocks noChangeArrowheads="1"/>
          </p:cNvSpPr>
          <p:nvPr/>
        </p:nvSpPr>
        <p:spPr bwMode="auto">
          <a:xfrm>
            <a:off x="2779420" y="3019812"/>
            <a:ext cx="2592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z="1200" i="1" dirty="0" err="1" smtClean="0"/>
              <a:t>Cu</a:t>
            </a:r>
            <a:r>
              <a:rPr lang="de-DE" altLang="de-DE" sz="1200" i="1" dirty="0" smtClean="0"/>
              <a:t> </a:t>
            </a:r>
            <a:r>
              <a:rPr lang="de-DE" altLang="de-DE" sz="1200" i="1" dirty="0" err="1" smtClean="0"/>
              <a:t>cable</a:t>
            </a:r>
            <a:r>
              <a:rPr lang="de-DE" altLang="de-DE" sz="1200" i="1" dirty="0" smtClean="0"/>
              <a:t> on STSXYTER </a:t>
            </a:r>
            <a:r>
              <a:rPr lang="de-DE" altLang="de-DE" sz="1200" i="1" dirty="0" err="1" smtClean="0"/>
              <a:t>protected</a:t>
            </a:r>
            <a:r>
              <a:rPr lang="de-DE" altLang="de-DE" sz="1200" i="1" dirty="0" smtClean="0"/>
              <a:t> </a:t>
            </a:r>
            <a:r>
              <a:rPr lang="de-DE" altLang="de-DE" sz="1200" i="1" dirty="0" err="1" smtClean="0"/>
              <a:t>by</a:t>
            </a:r>
            <a:r>
              <a:rPr lang="de-DE" altLang="de-DE" sz="1200" i="1" dirty="0" smtClean="0"/>
              <a:t> </a:t>
            </a:r>
            <a:r>
              <a:rPr lang="de-DE" altLang="de-DE" sz="1200" i="1" dirty="0" err="1" smtClean="0"/>
              <a:t>underfill</a:t>
            </a:r>
            <a:endParaRPr lang="en-GB" altLang="de-DE" sz="1200" i="1" dirty="0"/>
          </a:p>
        </p:txBody>
      </p:sp>
      <p:sp>
        <p:nvSpPr>
          <p:cNvPr id="7" name="Rechteckiger Pfeil 6"/>
          <p:cNvSpPr/>
          <p:nvPr/>
        </p:nvSpPr>
        <p:spPr>
          <a:xfrm>
            <a:off x="2255044" y="1963564"/>
            <a:ext cx="1008112" cy="432048"/>
          </a:xfrm>
          <a:prstGeom prst="bentArrow">
            <a:avLst>
              <a:gd name="adj1" fmla="val 30879"/>
              <a:gd name="adj2" fmla="val 33818"/>
              <a:gd name="adj3" fmla="val 25000"/>
              <a:gd name="adj4" fmla="val 8162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Rechteckiger Pfeil 62"/>
          <p:cNvSpPr/>
          <p:nvPr/>
        </p:nvSpPr>
        <p:spPr>
          <a:xfrm>
            <a:off x="4499992" y="1916832"/>
            <a:ext cx="1008112" cy="432048"/>
          </a:xfrm>
          <a:prstGeom prst="bentArrow">
            <a:avLst>
              <a:gd name="adj1" fmla="val 30879"/>
              <a:gd name="adj2" fmla="val 33818"/>
              <a:gd name="adj3" fmla="val 25000"/>
              <a:gd name="adj4" fmla="val 8162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36247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a:xfrm>
            <a:off x="1701800" y="6409580"/>
            <a:ext cx="4248150" cy="360363"/>
          </a:xfrm>
        </p:spPr>
        <p:txBody>
          <a:bodyPr/>
          <a:lstStyle/>
          <a:p>
            <a:pPr>
              <a:defRPr/>
            </a:pPr>
            <a:r>
              <a:rPr lang="en-US" altLang="de-DE" dirty="0" smtClean="0"/>
              <a:t>Patrick Pfistner – </a:t>
            </a:r>
            <a:r>
              <a:rPr lang="en-GB" dirty="0" smtClean="0"/>
              <a:t>Novel production method for large double-sided </a:t>
            </a:r>
            <a:r>
              <a:rPr lang="en-GB" dirty="0" err="1" smtClean="0"/>
              <a:t>microstrip</a:t>
            </a:r>
            <a:r>
              <a:rPr lang="en-GB" dirty="0" smtClean="0"/>
              <a:t> detectors of the CBM Silicon Tracking System at FAIR</a:t>
            </a:r>
          </a:p>
          <a:p>
            <a:pPr>
              <a:defRPr/>
            </a:pPr>
            <a:r>
              <a:rPr lang="en-GB" dirty="0" smtClean="0"/>
              <a:t>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endParaRPr lang="en-GB" dirty="0"/>
          </a:p>
        </p:txBody>
      </p:sp>
      <p:sp>
        <p:nvSpPr>
          <p:cNvPr id="2" name="Titel 1"/>
          <p:cNvSpPr>
            <a:spLocks noGrp="1"/>
          </p:cNvSpPr>
          <p:nvPr>
            <p:ph type="title"/>
          </p:nvPr>
        </p:nvSpPr>
        <p:spPr>
          <a:xfrm>
            <a:off x="390525" y="332656"/>
            <a:ext cx="6911975" cy="561975"/>
          </a:xfrm>
        </p:spPr>
        <p:txBody>
          <a:bodyPr/>
          <a:lstStyle/>
          <a:p>
            <a:r>
              <a:rPr lang="en-US" dirty="0" smtClean="0"/>
              <a:t>High mechanical robustness</a:t>
            </a:r>
            <a:endParaRPr lang="en-US" dirty="0"/>
          </a:p>
        </p:txBody>
      </p:sp>
      <p:sp>
        <p:nvSpPr>
          <p:cNvPr id="3" name="Inhaltsplatzhalter 2"/>
          <p:cNvSpPr>
            <a:spLocks noGrp="1"/>
          </p:cNvSpPr>
          <p:nvPr>
            <p:ph idx="1"/>
          </p:nvPr>
        </p:nvSpPr>
        <p:spPr>
          <a:xfrm>
            <a:off x="392113" y="1199034"/>
            <a:ext cx="8356600" cy="4894262"/>
          </a:xfrm>
        </p:spPr>
        <p:txBody>
          <a:bodyPr/>
          <a:lstStyle/>
          <a:p>
            <a:r>
              <a:rPr lang="en-US" smtClean="0"/>
              <a:t>Shear test: </a:t>
            </a:r>
            <a:r>
              <a:rPr lang="en-US" dirty="0" smtClean="0"/>
              <a:t>quantitative measurement of mechanical strength</a:t>
            </a:r>
          </a:p>
          <a:p>
            <a:r>
              <a:rPr lang="en-US" dirty="0" smtClean="0"/>
              <a:t>2-3 kg shear strength without </a:t>
            </a:r>
            <a:r>
              <a:rPr lang="en-US" dirty="0" err="1" smtClean="0"/>
              <a:t>underfill</a:t>
            </a:r>
            <a:endParaRPr lang="en-US" dirty="0" smtClean="0"/>
          </a:p>
          <a:p>
            <a:pPr lvl="1"/>
            <a:r>
              <a:rPr lang="en-US" dirty="0" smtClean="0"/>
              <a:t>Ball lift-off	</a:t>
            </a:r>
            <a:r>
              <a:rPr lang="en-US" dirty="0"/>
              <a:t>	</a:t>
            </a:r>
            <a:r>
              <a:rPr lang="en-US" dirty="0" smtClean="0"/>
              <a:t>gold bump connection is the weak link, not Au-solder</a:t>
            </a:r>
          </a:p>
          <a:p>
            <a:r>
              <a:rPr lang="en-US" dirty="0" smtClean="0"/>
              <a:t>Optimization of bumping parameters should increase mechanical strength further</a:t>
            </a:r>
          </a:p>
          <a:p>
            <a:r>
              <a:rPr lang="en-US" dirty="0" smtClean="0"/>
              <a:t>Cable torn apart outside the connection area after application of </a:t>
            </a:r>
            <a:r>
              <a:rPr lang="en-US" dirty="0" err="1" smtClean="0"/>
              <a:t>underfill</a:t>
            </a:r>
            <a:endParaRPr lang="en-US" dirty="0" smtClean="0"/>
          </a:p>
          <a:p>
            <a:pPr marL="0" indent="0">
              <a:buNone/>
            </a:pPr>
            <a:endParaRPr lang="en-US" dirty="0"/>
          </a:p>
        </p:txBody>
      </p:sp>
      <p:sp>
        <p:nvSpPr>
          <p:cNvPr id="7" name="Pfeil nach rechts 6"/>
          <p:cNvSpPr/>
          <p:nvPr/>
        </p:nvSpPr>
        <p:spPr>
          <a:xfrm>
            <a:off x="2436272" y="1990110"/>
            <a:ext cx="504056" cy="174496"/>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5" name="Datumsplatzhalter 4"/>
          <p:cNvSpPr>
            <a:spLocks noGrp="1"/>
          </p:cNvSpPr>
          <p:nvPr>
            <p:ph type="dt" sz="half" idx="11"/>
          </p:nvPr>
        </p:nvSpPr>
        <p:spPr>
          <a:xfrm>
            <a:off x="612775" y="6597030"/>
            <a:ext cx="1042988" cy="360362"/>
          </a:xfrm>
        </p:spPr>
        <p:txBody>
          <a:bodyPr/>
          <a:lstStyle/>
          <a:p>
            <a:pPr>
              <a:defRPr/>
            </a:pPr>
            <a:fld id="{EEBD31E3-8B4C-4C1C-8525-132EAA0025B1}" type="datetime1">
              <a:rPr lang="de-DE" smtClean="0"/>
              <a:pPr>
                <a:defRPr/>
              </a:pPr>
              <a:t>18.09.2018</a:t>
            </a:fld>
            <a:endParaRPr lang="de-DE" dirty="0"/>
          </a:p>
        </p:txBody>
      </p:sp>
      <p:grpSp>
        <p:nvGrpSpPr>
          <p:cNvPr id="23" name="Gruppieren 22"/>
          <p:cNvGrpSpPr/>
          <p:nvPr/>
        </p:nvGrpSpPr>
        <p:grpSpPr>
          <a:xfrm>
            <a:off x="831776" y="3789040"/>
            <a:ext cx="3052911" cy="2352344"/>
            <a:chOff x="222945" y="3573016"/>
            <a:chExt cx="3340943" cy="2574280"/>
          </a:xfrm>
        </p:grpSpPr>
        <p:grpSp>
          <p:nvGrpSpPr>
            <p:cNvPr id="16" name="Gruppieren 15"/>
            <p:cNvGrpSpPr/>
            <p:nvPr/>
          </p:nvGrpSpPr>
          <p:grpSpPr>
            <a:xfrm>
              <a:off x="323528" y="3573016"/>
              <a:ext cx="3240360" cy="2129729"/>
              <a:chOff x="5292080" y="3789040"/>
              <a:chExt cx="2880320" cy="1893092"/>
            </a:xfrm>
          </p:grpSpPr>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l="16148" t="12996" r="16493" b="24867"/>
              <a:stretch/>
            </p:blipFill>
            <p:spPr>
              <a:xfrm>
                <a:off x="5292080" y="3789040"/>
                <a:ext cx="2736304" cy="1893092"/>
              </a:xfrm>
              <a:prstGeom prst="rect">
                <a:avLst/>
              </a:prstGeom>
            </p:spPr>
          </p:pic>
          <p:grpSp>
            <p:nvGrpSpPr>
              <p:cNvPr id="12" name="Gruppieren 11"/>
              <p:cNvGrpSpPr/>
              <p:nvPr/>
            </p:nvGrpSpPr>
            <p:grpSpPr>
              <a:xfrm>
                <a:off x="6804248" y="4293096"/>
                <a:ext cx="1368152" cy="360040"/>
                <a:chOff x="7596336" y="4653136"/>
                <a:chExt cx="1368152" cy="360040"/>
              </a:xfrm>
            </p:grpSpPr>
            <p:sp>
              <p:nvSpPr>
                <p:cNvPr id="8" name="Textfeld 7"/>
                <p:cNvSpPr txBox="1"/>
                <p:nvPr/>
              </p:nvSpPr>
              <p:spPr>
                <a:xfrm>
                  <a:off x="7596336" y="4653136"/>
                  <a:ext cx="1368152" cy="276999"/>
                </a:xfrm>
                <a:prstGeom prst="rect">
                  <a:avLst/>
                </a:prstGeom>
                <a:noFill/>
              </p:spPr>
              <p:txBody>
                <a:bodyPr wrap="square" rtlCol="0">
                  <a:spAutoFit/>
                </a:bodyPr>
                <a:lstStyle/>
                <a:p>
                  <a:r>
                    <a:rPr lang="en-US" sz="1200" b="1" dirty="0" smtClean="0">
                      <a:solidFill>
                        <a:srgbClr val="FF0000"/>
                      </a:solidFill>
                    </a:rPr>
                    <a:t>Shear direction</a:t>
                  </a:r>
                </a:p>
              </p:txBody>
            </p:sp>
            <p:cxnSp>
              <p:nvCxnSpPr>
                <p:cNvPr id="10" name="Gerade Verbindung mit Pfeil 9"/>
                <p:cNvCxnSpPr/>
                <p:nvPr/>
              </p:nvCxnSpPr>
              <p:spPr>
                <a:xfrm>
                  <a:off x="7812360" y="5013176"/>
                  <a:ext cx="86409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7" name="Textfeld 16"/>
            <p:cNvSpPr txBox="1"/>
            <p:nvPr/>
          </p:nvSpPr>
          <p:spPr>
            <a:xfrm>
              <a:off x="222945" y="5685631"/>
              <a:ext cx="3312368" cy="461665"/>
            </a:xfrm>
            <a:prstGeom prst="rect">
              <a:avLst/>
            </a:prstGeom>
            <a:noFill/>
          </p:spPr>
          <p:txBody>
            <a:bodyPr wrap="square" rtlCol="0">
              <a:spAutoFit/>
            </a:bodyPr>
            <a:lstStyle/>
            <a:p>
              <a:r>
                <a:rPr lang="en-US" sz="1200" i="1" dirty="0" smtClean="0"/>
                <a:t>Shear test setup. Cable is clamped down firmly while the shear tool shears the </a:t>
              </a:r>
              <a:r>
                <a:rPr lang="en-US" sz="1200" i="1" dirty="0" err="1" smtClean="0"/>
                <a:t>RoC</a:t>
              </a:r>
              <a:endParaRPr lang="en-US" sz="1200" i="1" dirty="0" smtClean="0"/>
            </a:p>
          </p:txBody>
        </p:sp>
      </p:grpSp>
      <p:sp>
        <p:nvSpPr>
          <p:cNvPr id="22" name="Textfeld 14"/>
          <p:cNvSpPr txBox="1">
            <a:spLocks noChangeArrowheads="1"/>
          </p:cNvSpPr>
          <p:nvPr/>
        </p:nvSpPr>
        <p:spPr bwMode="auto">
          <a:xfrm>
            <a:off x="4557141" y="5917181"/>
            <a:ext cx="41246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z="1200" i="1" dirty="0" err="1"/>
              <a:t>S</a:t>
            </a:r>
            <a:r>
              <a:rPr lang="de-DE" altLang="de-DE" sz="1200" i="1" dirty="0" err="1" smtClean="0"/>
              <a:t>hear</a:t>
            </a:r>
            <a:r>
              <a:rPr lang="de-DE" altLang="de-DE" sz="1200" i="1" dirty="0" smtClean="0"/>
              <a:t> </a:t>
            </a:r>
            <a:r>
              <a:rPr lang="de-DE" altLang="de-DE" sz="1200" i="1" dirty="0" err="1" smtClean="0"/>
              <a:t>test</a:t>
            </a:r>
            <a:r>
              <a:rPr lang="de-DE" altLang="de-DE" sz="1200" i="1" dirty="0"/>
              <a:t> </a:t>
            </a:r>
            <a:r>
              <a:rPr lang="de-DE" altLang="de-DE" sz="1200" i="1" dirty="0" err="1" smtClean="0"/>
              <a:t>reveals</a:t>
            </a:r>
            <a:r>
              <a:rPr lang="de-DE" altLang="de-DE" sz="1200" i="1" dirty="0" smtClean="0"/>
              <a:t> </a:t>
            </a:r>
            <a:r>
              <a:rPr lang="de-DE" altLang="de-DE" sz="1200" i="1" dirty="0" err="1" smtClean="0"/>
              <a:t>that</a:t>
            </a:r>
            <a:r>
              <a:rPr lang="de-DE" altLang="de-DE" sz="1200" i="1" dirty="0" smtClean="0"/>
              <a:t> </a:t>
            </a:r>
            <a:r>
              <a:rPr lang="de-DE" altLang="de-DE" sz="1200" i="1" dirty="0"/>
              <a:t>a</a:t>
            </a:r>
            <a:r>
              <a:rPr lang="de-DE" altLang="de-DE" sz="1200" i="1" dirty="0" smtClean="0"/>
              <a:t>ll Au </a:t>
            </a:r>
            <a:r>
              <a:rPr lang="de-DE" altLang="de-DE" sz="1200" i="1" dirty="0" err="1" smtClean="0"/>
              <a:t>bumps</a:t>
            </a:r>
            <a:r>
              <a:rPr lang="de-DE" altLang="de-DE" sz="1200" i="1" dirty="0" smtClean="0"/>
              <a:t> </a:t>
            </a:r>
            <a:r>
              <a:rPr lang="de-DE" altLang="de-DE" sz="1200" i="1" dirty="0" err="1" smtClean="0"/>
              <a:t>are</a:t>
            </a:r>
            <a:r>
              <a:rPr lang="de-DE" altLang="de-DE" sz="1200" i="1" dirty="0" smtClean="0"/>
              <a:t> </a:t>
            </a:r>
            <a:r>
              <a:rPr lang="de-DE" altLang="de-DE" sz="1200" i="1" dirty="0" err="1" smtClean="0"/>
              <a:t>lifted</a:t>
            </a:r>
            <a:r>
              <a:rPr lang="de-DE" altLang="de-DE" sz="1200" i="1" dirty="0" smtClean="0"/>
              <a:t> off </a:t>
            </a:r>
            <a:r>
              <a:rPr lang="de-DE" altLang="de-DE" sz="1200" i="1" dirty="0" err="1" smtClean="0"/>
              <a:t>the</a:t>
            </a:r>
            <a:r>
              <a:rPr lang="de-DE" altLang="de-DE" sz="1200" i="1" dirty="0" smtClean="0"/>
              <a:t> ROC </a:t>
            </a:r>
            <a:endParaRPr lang="en-GB" altLang="de-DE" sz="1200" i="1" dirty="0"/>
          </a:p>
        </p:txBody>
      </p:sp>
      <p:grpSp>
        <p:nvGrpSpPr>
          <p:cNvPr id="11" name="Gruppieren 10"/>
          <p:cNvGrpSpPr/>
          <p:nvPr/>
        </p:nvGrpSpPr>
        <p:grpSpPr>
          <a:xfrm>
            <a:off x="4605484" y="3615680"/>
            <a:ext cx="3891595" cy="2328268"/>
            <a:chOff x="4576909" y="3644255"/>
            <a:chExt cx="3891595" cy="2328268"/>
          </a:xfrm>
        </p:grpSpPr>
        <p:grpSp>
          <p:nvGrpSpPr>
            <p:cNvPr id="9" name="Gruppieren 8"/>
            <p:cNvGrpSpPr/>
            <p:nvPr/>
          </p:nvGrpSpPr>
          <p:grpSpPr>
            <a:xfrm>
              <a:off x="4644008" y="3717032"/>
              <a:ext cx="3824496" cy="2255491"/>
              <a:chOff x="4644008" y="2530996"/>
              <a:chExt cx="3824496" cy="2255491"/>
            </a:xfrm>
          </p:grpSpPr>
          <p:pic>
            <p:nvPicPr>
              <p:cNvPr id="20" name="Grafik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2392" y="3671317"/>
                <a:ext cx="3816112" cy="111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530996"/>
                <a:ext cx="3816424" cy="111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feld 17"/>
            <p:cNvSpPr txBox="1"/>
            <p:nvPr/>
          </p:nvSpPr>
          <p:spPr>
            <a:xfrm>
              <a:off x="4586858" y="3644255"/>
              <a:ext cx="1174146" cy="415754"/>
            </a:xfrm>
            <a:prstGeom prst="rect">
              <a:avLst/>
            </a:prstGeom>
            <a:noFill/>
          </p:spPr>
          <p:txBody>
            <a:bodyPr wrap="square" rtlCol="0">
              <a:spAutoFit/>
            </a:bodyPr>
            <a:lstStyle/>
            <a:p>
              <a:r>
                <a:rPr lang="en-US" sz="2400" b="1" dirty="0" smtClean="0">
                  <a:solidFill>
                    <a:schemeClr val="accent1"/>
                  </a:solidFill>
                </a:rPr>
                <a:t>ROC</a:t>
              </a:r>
            </a:p>
          </p:txBody>
        </p:sp>
        <p:sp>
          <p:nvSpPr>
            <p:cNvPr id="24" name="Textfeld 23"/>
            <p:cNvSpPr txBox="1"/>
            <p:nvPr/>
          </p:nvSpPr>
          <p:spPr>
            <a:xfrm>
              <a:off x="4576909" y="4782872"/>
              <a:ext cx="1174146" cy="415754"/>
            </a:xfrm>
            <a:prstGeom prst="rect">
              <a:avLst/>
            </a:prstGeom>
            <a:noFill/>
          </p:spPr>
          <p:txBody>
            <a:bodyPr wrap="square" rtlCol="0">
              <a:spAutoFit/>
            </a:bodyPr>
            <a:lstStyle/>
            <a:p>
              <a:r>
                <a:rPr lang="en-US" sz="2400" b="1" dirty="0" smtClean="0">
                  <a:solidFill>
                    <a:schemeClr val="accent1"/>
                  </a:solidFill>
                </a:rPr>
                <a:t>Cable</a:t>
              </a:r>
            </a:p>
          </p:txBody>
        </p:sp>
      </p:grpSp>
      <p:sp>
        <p:nvSpPr>
          <p:cNvPr id="25" name="Textfeld 24"/>
          <p:cNvSpPr txBox="1"/>
          <p:nvPr/>
        </p:nvSpPr>
        <p:spPr>
          <a:xfrm>
            <a:off x="7140669" y="4496926"/>
            <a:ext cx="1656184" cy="400110"/>
          </a:xfrm>
          <a:prstGeom prst="rect">
            <a:avLst/>
          </a:prstGeom>
          <a:noFill/>
        </p:spPr>
        <p:txBody>
          <a:bodyPr wrap="square" rtlCol="0">
            <a:spAutoFit/>
          </a:bodyPr>
          <a:lstStyle/>
          <a:p>
            <a:r>
              <a:rPr lang="en-US" sz="2000" b="1" dirty="0" smtClean="0">
                <a:solidFill>
                  <a:srgbClr val="FFCC00"/>
                </a:solidFill>
              </a:rPr>
              <a:t>Au bumps</a:t>
            </a:r>
          </a:p>
        </p:txBody>
      </p:sp>
      <p:cxnSp>
        <p:nvCxnSpPr>
          <p:cNvPr id="14" name="Gerade Verbindung mit Pfeil 13"/>
          <p:cNvCxnSpPr/>
          <p:nvPr/>
        </p:nvCxnSpPr>
        <p:spPr>
          <a:xfrm>
            <a:off x="8023860" y="4831080"/>
            <a:ext cx="297180" cy="586740"/>
          </a:xfrm>
          <a:prstGeom prst="straightConnector1">
            <a:avLst/>
          </a:prstGeom>
          <a:ln w="38100">
            <a:solidFill>
              <a:srgbClr val="FFCC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a:off x="7970520" y="4846320"/>
            <a:ext cx="53340" cy="556260"/>
          </a:xfrm>
          <a:prstGeom prst="straightConnector1">
            <a:avLst/>
          </a:prstGeom>
          <a:ln w="38100">
            <a:solidFill>
              <a:srgbClr val="FFCC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37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Outline</a:t>
            </a:r>
            <a:endParaRPr lang="en-GB" dirty="0"/>
          </a:p>
        </p:txBody>
      </p:sp>
      <p:sp>
        <p:nvSpPr>
          <p:cNvPr id="3" name="Inhaltsplatzhalter 2"/>
          <p:cNvSpPr>
            <a:spLocks noGrp="1"/>
          </p:cNvSpPr>
          <p:nvPr>
            <p:ph idx="1"/>
          </p:nvPr>
        </p:nvSpPr>
        <p:spPr/>
        <p:txBody>
          <a:bodyPr/>
          <a:lstStyle/>
          <a:p>
            <a:r>
              <a:rPr lang="de-DE" dirty="0" smtClean="0"/>
              <a:t>Compressed </a:t>
            </a:r>
            <a:r>
              <a:rPr lang="de-DE" dirty="0" err="1" smtClean="0"/>
              <a:t>Baryonic</a:t>
            </a:r>
            <a:r>
              <a:rPr lang="de-DE" dirty="0" smtClean="0"/>
              <a:t> Matter (CBM) </a:t>
            </a:r>
            <a:r>
              <a:rPr lang="de-DE" dirty="0" err="1" smtClean="0"/>
              <a:t>experiment</a:t>
            </a:r>
            <a:r>
              <a:rPr lang="de-DE" dirty="0" smtClean="0"/>
              <a:t> @ FAIR</a:t>
            </a:r>
          </a:p>
          <a:p>
            <a:endParaRPr lang="de-DE" dirty="0" smtClean="0"/>
          </a:p>
          <a:p>
            <a:r>
              <a:rPr lang="de-DE" dirty="0" smtClean="0"/>
              <a:t>Silicon Tracking System (STS)</a:t>
            </a:r>
          </a:p>
          <a:p>
            <a:endParaRPr lang="de-DE" dirty="0" smtClean="0"/>
          </a:p>
          <a:p>
            <a:r>
              <a:rPr lang="en-US" dirty="0" smtClean="0"/>
              <a:t>Detector</a:t>
            </a:r>
            <a:r>
              <a:rPr lang="de-DE" dirty="0" smtClean="0"/>
              <a:t> module </a:t>
            </a:r>
            <a:r>
              <a:rPr lang="de-DE" dirty="0" err="1" smtClean="0"/>
              <a:t>conception</a:t>
            </a:r>
            <a:r>
              <a:rPr lang="de-DE" dirty="0" smtClean="0"/>
              <a:t> </a:t>
            </a:r>
            <a:r>
              <a:rPr lang="de-DE" dirty="0" err="1" smtClean="0"/>
              <a:t>and</a:t>
            </a:r>
            <a:r>
              <a:rPr lang="de-DE" dirty="0" smtClean="0"/>
              <a:t> </a:t>
            </a:r>
            <a:r>
              <a:rPr lang="de-DE" dirty="0" err="1" smtClean="0"/>
              <a:t>its</a:t>
            </a:r>
            <a:r>
              <a:rPr lang="de-DE" dirty="0" smtClean="0"/>
              <a:t> </a:t>
            </a:r>
            <a:r>
              <a:rPr lang="de-DE" dirty="0" err="1" smtClean="0"/>
              <a:t>challenges</a:t>
            </a:r>
            <a:endParaRPr lang="de-DE" dirty="0" smtClean="0"/>
          </a:p>
          <a:p>
            <a:endParaRPr lang="de-DE" dirty="0" smtClean="0"/>
          </a:p>
          <a:p>
            <a:r>
              <a:rPr lang="de-DE" dirty="0" err="1" smtClean="0"/>
              <a:t>Detector</a:t>
            </a:r>
            <a:r>
              <a:rPr lang="de-DE" dirty="0" smtClean="0"/>
              <a:t> </a:t>
            </a:r>
            <a:r>
              <a:rPr lang="de-DE" dirty="0" err="1" smtClean="0"/>
              <a:t>module</a:t>
            </a:r>
            <a:r>
              <a:rPr lang="de-DE" dirty="0" smtClean="0"/>
              <a:t> </a:t>
            </a:r>
            <a:r>
              <a:rPr lang="de-DE" dirty="0" err="1" smtClean="0"/>
              <a:t>production</a:t>
            </a:r>
            <a:r>
              <a:rPr lang="de-DE" dirty="0" smtClean="0"/>
              <a:t> </a:t>
            </a:r>
            <a:r>
              <a:rPr lang="de-DE" dirty="0" err="1" smtClean="0"/>
              <a:t>based</a:t>
            </a:r>
            <a:r>
              <a:rPr lang="de-DE" dirty="0" smtClean="0"/>
              <a:t> on TAB </a:t>
            </a:r>
            <a:r>
              <a:rPr lang="de-DE" dirty="0" err="1" smtClean="0"/>
              <a:t>bonding</a:t>
            </a:r>
            <a:r>
              <a:rPr lang="de-DE" dirty="0" smtClean="0"/>
              <a:t> </a:t>
            </a:r>
          </a:p>
          <a:p>
            <a:endParaRPr lang="de-DE" dirty="0" smtClean="0"/>
          </a:p>
          <a:p>
            <a:r>
              <a:rPr lang="de-DE" dirty="0" err="1" smtClean="0"/>
              <a:t>Novel</a:t>
            </a:r>
            <a:r>
              <a:rPr lang="de-DE" dirty="0" smtClean="0"/>
              <a:t> </a:t>
            </a:r>
            <a:r>
              <a:rPr lang="de-DE" dirty="0" err="1" smtClean="0"/>
              <a:t>detector</a:t>
            </a:r>
            <a:r>
              <a:rPr lang="de-DE" dirty="0" smtClean="0"/>
              <a:t> </a:t>
            </a:r>
            <a:r>
              <a:rPr lang="de-DE" dirty="0" err="1" smtClean="0"/>
              <a:t>module</a:t>
            </a:r>
            <a:r>
              <a:rPr lang="de-DE" dirty="0" smtClean="0"/>
              <a:t> </a:t>
            </a:r>
            <a:r>
              <a:rPr lang="de-DE" dirty="0" err="1" smtClean="0"/>
              <a:t>production</a:t>
            </a:r>
            <a:r>
              <a:rPr lang="de-DE" dirty="0" smtClean="0"/>
              <a:t> </a:t>
            </a:r>
            <a:r>
              <a:rPr lang="de-DE" dirty="0" err="1" smtClean="0"/>
              <a:t>approach</a:t>
            </a:r>
            <a:r>
              <a:rPr lang="de-DE" dirty="0" smtClean="0"/>
              <a:t> </a:t>
            </a:r>
            <a:r>
              <a:rPr lang="de-DE" dirty="0" err="1" smtClean="0"/>
              <a:t>based</a:t>
            </a:r>
            <a:r>
              <a:rPr lang="de-DE" dirty="0" smtClean="0"/>
              <a:t> on Au </a:t>
            </a:r>
            <a:r>
              <a:rPr lang="de-DE" dirty="0" err="1" smtClean="0"/>
              <a:t>stud</a:t>
            </a:r>
            <a:r>
              <a:rPr lang="de-DE" dirty="0" smtClean="0"/>
              <a:t> – </a:t>
            </a:r>
            <a:r>
              <a:rPr lang="de-DE" dirty="0" err="1" smtClean="0"/>
              <a:t>solder</a:t>
            </a:r>
            <a:r>
              <a:rPr lang="de-DE" dirty="0" smtClean="0"/>
              <a:t> </a:t>
            </a:r>
            <a:r>
              <a:rPr lang="de-DE" dirty="0" err="1" smtClean="0"/>
              <a:t>bump</a:t>
            </a:r>
            <a:r>
              <a:rPr lang="de-DE" dirty="0" smtClean="0"/>
              <a:t> </a:t>
            </a:r>
            <a:r>
              <a:rPr lang="de-DE" dirty="0" err="1" smtClean="0"/>
              <a:t>bonding</a:t>
            </a:r>
            <a:r>
              <a:rPr lang="de-DE" dirty="0" smtClean="0"/>
              <a:t> </a:t>
            </a:r>
          </a:p>
          <a:p>
            <a:pPr marL="0" indent="0">
              <a:buNone/>
            </a:pPr>
            <a:endParaRPr lang="de-DE" dirty="0" smtClean="0"/>
          </a:p>
          <a:p>
            <a:endParaRPr lang="de-DE" dirty="0" smtClean="0"/>
          </a:p>
          <a:p>
            <a:endParaRPr lang="en-GB" dirty="0"/>
          </a:p>
        </p:txBody>
      </p:sp>
      <p:sp>
        <p:nvSpPr>
          <p:cNvPr id="4" name="Fußzeilenplatzhalter 3"/>
          <p:cNvSpPr>
            <a:spLocks noGrp="1"/>
          </p:cNvSpPr>
          <p:nvPr>
            <p:ph type="ftr" sz="quarter" idx="10"/>
          </p:nvPr>
        </p:nvSpPr>
        <p:spPr/>
        <p:txBody>
          <a:bodyPr/>
          <a:lstStyle/>
          <a:p>
            <a:r>
              <a:rPr lang="en-US" altLang="de-DE" smtClean="0"/>
              <a:t>Patrick Pfistner – </a:t>
            </a:r>
            <a:r>
              <a:rPr lang="en-GB" smtClean="0"/>
              <a:t>Novel production method for large double-sided microstrip detectors of the CBM Silicon Tracking System at FAIR</a:t>
            </a:r>
          </a:p>
          <a:p>
            <a:endParaRPr lang="en-GB" dirty="0"/>
          </a:p>
        </p:txBody>
      </p:sp>
      <p:sp>
        <p:nvSpPr>
          <p:cNvPr id="5" name="Datumsplatzhalter 4"/>
          <p:cNvSpPr>
            <a:spLocks noGrp="1"/>
          </p:cNvSpPr>
          <p:nvPr>
            <p:ph type="dt" sz="half" idx="11"/>
          </p:nvPr>
        </p:nvSpPr>
        <p:spPr/>
        <p:txBody>
          <a:bodyPr/>
          <a:lstStyle/>
          <a:p>
            <a:fld id="{EEBD31E3-8B4C-4C1C-8525-132EAA0025B1}" type="datetime1">
              <a:rPr lang="de-DE" smtClean="0"/>
              <a:pPr/>
              <a:t>18.09.2018</a:t>
            </a:fld>
            <a:endParaRPr lang="de-DE" dirty="0"/>
          </a:p>
        </p:txBody>
      </p:sp>
    </p:spTree>
    <p:extLst>
      <p:ext uri="{BB962C8B-B14F-4D97-AF65-F5344CB8AC3E}">
        <p14:creationId xmlns:p14="http://schemas.microsoft.com/office/powerpoint/2010/main" val="3626769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a:xfrm>
            <a:off x="323528" y="476672"/>
            <a:ext cx="6911975" cy="561975"/>
          </a:xfrm>
        </p:spPr>
        <p:txBody>
          <a:bodyPr/>
          <a:lstStyle/>
          <a:p>
            <a:r>
              <a:rPr lang="de-DE" altLang="de-DE" dirty="0" smtClean="0"/>
              <a:t>2nd </a:t>
            </a:r>
            <a:r>
              <a:rPr lang="de-DE" altLang="de-DE" dirty="0" err="1" smtClean="0"/>
              <a:t>interconnection</a:t>
            </a:r>
            <a:r>
              <a:rPr lang="de-DE" altLang="de-DE" dirty="0" smtClean="0"/>
              <a:t>: in-house </a:t>
            </a:r>
            <a:r>
              <a:rPr lang="de-DE" altLang="de-DE" dirty="0" err="1" smtClean="0"/>
              <a:t>bonding</a:t>
            </a:r>
            <a:r>
              <a:rPr lang="de-DE" altLang="de-DE" dirty="0" smtClean="0"/>
              <a:t> </a:t>
            </a:r>
            <a:r>
              <a:rPr lang="de-DE" altLang="de-DE" dirty="0" err="1" smtClean="0"/>
              <a:t>machine</a:t>
            </a:r>
            <a:r>
              <a:rPr lang="de-DE" altLang="de-DE" dirty="0" smtClean="0"/>
              <a:t> </a:t>
            </a:r>
            <a:r>
              <a:rPr lang="de-DE" altLang="de-DE" dirty="0" err="1" smtClean="0"/>
              <a:t>for</a:t>
            </a:r>
            <a:r>
              <a:rPr lang="de-DE" altLang="de-DE" dirty="0" smtClean="0"/>
              <a:t> </a:t>
            </a:r>
            <a:r>
              <a:rPr lang="de-DE" altLang="de-DE" dirty="0" err="1" smtClean="0"/>
              <a:t>sensor</a:t>
            </a:r>
            <a:r>
              <a:rPr lang="de-DE" altLang="de-DE" dirty="0" smtClean="0"/>
              <a:t> </a:t>
            </a:r>
            <a:r>
              <a:rPr lang="de-DE" altLang="de-DE" dirty="0" err="1" smtClean="0"/>
              <a:t>side</a:t>
            </a:r>
            <a:endParaRPr lang="en-GB" altLang="de-DE" dirty="0" smtClean="0"/>
          </a:p>
        </p:txBody>
      </p:sp>
      <p:sp>
        <p:nvSpPr>
          <p:cNvPr id="32772" name="Fußzeilenplatzhalter 3"/>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dirty="0"/>
              <a:t>Patrick Pfistner – </a:t>
            </a:r>
            <a:r>
              <a:rPr lang="en-GB" dirty="0"/>
              <a:t>Novel production method for large double-sided </a:t>
            </a:r>
            <a:r>
              <a:rPr lang="en-GB" dirty="0" err="1"/>
              <a:t>microstrip</a:t>
            </a:r>
            <a:r>
              <a:rPr lang="en-GB" dirty="0"/>
              <a:t> detectors of the CBM Silicon Tracking System at FAIR</a:t>
            </a:r>
            <a:endParaRPr lang="en-GB" altLang="en-US" dirty="0"/>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a:xfrm>
                <a:off x="323528" y="1268760"/>
                <a:ext cx="8356600" cy="4032448"/>
              </a:xfrm>
            </p:spPr>
            <p:txBody>
              <a:bodyPr/>
              <a:lstStyle/>
              <a:p>
                <a:pPr>
                  <a:defRPr/>
                </a:pPr>
                <a:r>
                  <a:rPr lang="de-DE" dirty="0" err="1" smtClean="0"/>
                  <a:t>Four</a:t>
                </a:r>
                <a:r>
                  <a:rPr lang="de-DE" dirty="0" smtClean="0"/>
                  <a:t> </a:t>
                </a:r>
                <a:r>
                  <a:rPr lang="de-DE" dirty="0" err="1" smtClean="0"/>
                  <a:t>stepper</a:t>
                </a:r>
                <a:r>
                  <a:rPr lang="de-DE" dirty="0" smtClean="0"/>
                  <a:t> </a:t>
                </a:r>
                <a:r>
                  <a:rPr lang="de-DE" dirty="0" err="1" smtClean="0"/>
                  <a:t>motors</a:t>
                </a:r>
                <a:r>
                  <a:rPr lang="de-DE" dirty="0" smtClean="0"/>
                  <a:t> (</a:t>
                </a:r>
                <a:r>
                  <a:rPr lang="de-DE" dirty="0" err="1" smtClean="0"/>
                  <a:t>x,y,z</a:t>
                </a:r>
                <a:r>
                  <a:rPr lang="de-DE" dirty="0" smtClean="0"/>
                  <a:t>,</a:t>
                </a:r>
                <a14:m>
                  <m:oMath xmlns:m="http://schemas.openxmlformats.org/officeDocument/2006/math">
                    <m:r>
                      <m:rPr>
                        <m:sty m:val="p"/>
                      </m:rPr>
                      <a:rPr lang="el-GR" i="1" smtClean="0">
                        <a:latin typeface="Cambria Math" panose="02040503050406030204" pitchFamily="18" charset="0"/>
                      </a:rPr>
                      <m:t>φ</m:t>
                    </m:r>
                  </m:oMath>
                </a14:m>
                <a:r>
                  <a:rPr lang="de-DE" dirty="0" smtClean="0"/>
                  <a:t>) </a:t>
                </a:r>
                <a:r>
                  <a:rPr lang="de-DE" dirty="0" err="1" smtClean="0"/>
                  <a:t>with</a:t>
                </a:r>
                <a:r>
                  <a:rPr lang="de-DE" dirty="0" smtClean="0"/>
                  <a:t> sub-</a:t>
                </a:r>
                <a:r>
                  <a:rPr lang="de-DE" dirty="0" err="1" smtClean="0"/>
                  <a:t>micron</a:t>
                </a:r>
                <a:r>
                  <a:rPr lang="de-DE" dirty="0" smtClean="0"/>
                  <a:t> </a:t>
                </a:r>
                <a:r>
                  <a:rPr lang="de-DE" dirty="0" err="1" smtClean="0"/>
                  <a:t>resolution</a:t>
                </a:r>
                <a:r>
                  <a:rPr lang="de-DE" dirty="0" smtClean="0"/>
                  <a:t> </a:t>
                </a:r>
              </a:p>
              <a:p>
                <a:pPr lvl="1">
                  <a:defRPr/>
                </a:pPr>
                <a:r>
                  <a:rPr lang="de-DE" dirty="0" smtClean="0"/>
                  <a:t>Bond </a:t>
                </a:r>
                <a:r>
                  <a:rPr lang="de-DE" dirty="0" err="1" smtClean="0"/>
                  <a:t>force</a:t>
                </a:r>
                <a:r>
                  <a:rPr lang="de-DE" dirty="0" smtClean="0"/>
                  <a:t> </a:t>
                </a:r>
                <a:r>
                  <a:rPr lang="de-DE" dirty="0" err="1" smtClean="0"/>
                  <a:t>up</a:t>
                </a:r>
                <a:r>
                  <a:rPr lang="de-DE" dirty="0" smtClean="0"/>
                  <a:t> </a:t>
                </a:r>
                <a:r>
                  <a:rPr lang="de-DE" dirty="0" err="1" smtClean="0"/>
                  <a:t>to</a:t>
                </a:r>
                <a:r>
                  <a:rPr lang="de-DE" dirty="0" smtClean="0"/>
                  <a:t> 100 </a:t>
                </a:r>
                <a:r>
                  <a:rPr lang="de-DE" dirty="0"/>
                  <a:t>N, </a:t>
                </a:r>
                <a:r>
                  <a:rPr lang="de-DE" dirty="0" err="1" smtClean="0"/>
                  <a:t>force</a:t>
                </a:r>
                <a:r>
                  <a:rPr lang="de-DE" dirty="0" smtClean="0"/>
                  <a:t> </a:t>
                </a:r>
                <a:r>
                  <a:rPr lang="de-DE" dirty="0" err="1" smtClean="0"/>
                  <a:t>controlled</a:t>
                </a:r>
                <a:r>
                  <a:rPr lang="de-DE" dirty="0" smtClean="0"/>
                  <a:t> </a:t>
                </a:r>
                <a:r>
                  <a:rPr lang="de-DE" dirty="0" err="1" smtClean="0"/>
                  <a:t>by</a:t>
                </a:r>
                <a:r>
                  <a:rPr lang="de-DE" dirty="0" smtClean="0"/>
                  <a:t> </a:t>
                </a:r>
                <a:r>
                  <a:rPr lang="de-DE" dirty="0" err="1" smtClean="0"/>
                  <a:t>force</a:t>
                </a:r>
                <a:r>
                  <a:rPr lang="de-DE" dirty="0" smtClean="0"/>
                  <a:t> </a:t>
                </a:r>
                <a:r>
                  <a:rPr lang="de-DE" dirty="0" err="1" smtClean="0"/>
                  <a:t>sensor</a:t>
                </a:r>
                <a:endParaRPr lang="de-DE" dirty="0" smtClean="0"/>
              </a:p>
              <a:p>
                <a:pPr>
                  <a:defRPr/>
                </a:pPr>
                <a:r>
                  <a:rPr lang="de-DE" dirty="0" err="1" smtClean="0"/>
                  <a:t>Temperature</a:t>
                </a:r>
                <a:r>
                  <a:rPr lang="de-DE" dirty="0" smtClean="0"/>
                  <a:t> </a:t>
                </a:r>
                <a:r>
                  <a:rPr lang="de-DE" dirty="0" err="1" smtClean="0"/>
                  <a:t>regulated</a:t>
                </a:r>
                <a:r>
                  <a:rPr lang="de-DE" dirty="0" smtClean="0"/>
                  <a:t> </a:t>
                </a:r>
                <a:r>
                  <a:rPr lang="de-DE" dirty="0" err="1" smtClean="0"/>
                  <a:t>heatable</a:t>
                </a:r>
                <a:r>
                  <a:rPr lang="de-DE" dirty="0" smtClean="0"/>
                  <a:t> </a:t>
                </a:r>
                <a:r>
                  <a:rPr lang="de-DE" dirty="0" err="1" smtClean="0"/>
                  <a:t>bond</a:t>
                </a:r>
                <a:r>
                  <a:rPr lang="de-DE" dirty="0" smtClean="0"/>
                  <a:t> </a:t>
                </a:r>
                <a:r>
                  <a:rPr lang="de-DE" dirty="0" err="1" smtClean="0"/>
                  <a:t>head</a:t>
                </a:r>
                <a:r>
                  <a:rPr lang="de-DE" dirty="0" smtClean="0"/>
                  <a:t> </a:t>
                </a:r>
                <a:r>
                  <a:rPr lang="de-DE" dirty="0" err="1" smtClean="0"/>
                  <a:t>and</a:t>
                </a:r>
                <a:r>
                  <a:rPr lang="de-DE" dirty="0" smtClean="0"/>
                  <a:t> </a:t>
                </a:r>
                <a:r>
                  <a:rPr lang="de-DE" dirty="0" err="1" smtClean="0"/>
                  <a:t>sensor</a:t>
                </a:r>
                <a:r>
                  <a:rPr lang="de-DE" dirty="0" smtClean="0"/>
                  <a:t> </a:t>
                </a:r>
                <a:r>
                  <a:rPr lang="de-DE" dirty="0" err="1" smtClean="0"/>
                  <a:t>plate</a:t>
                </a:r>
                <a:endParaRPr lang="de-DE" dirty="0" smtClean="0"/>
              </a:p>
              <a:p>
                <a:pPr>
                  <a:defRPr/>
                </a:pPr>
                <a:r>
                  <a:rPr lang="de-DE" dirty="0" smtClean="0"/>
                  <a:t>Top </a:t>
                </a:r>
                <a:r>
                  <a:rPr lang="de-DE" dirty="0" err="1" smtClean="0"/>
                  <a:t>and</a:t>
                </a:r>
                <a:r>
                  <a:rPr lang="de-DE" dirty="0" smtClean="0"/>
                  <a:t> </a:t>
                </a:r>
                <a:r>
                  <a:rPr lang="de-DE" dirty="0" err="1" smtClean="0"/>
                  <a:t>bottom</a:t>
                </a:r>
                <a:r>
                  <a:rPr lang="de-DE" dirty="0" smtClean="0"/>
                  <a:t> </a:t>
                </a:r>
                <a:r>
                  <a:rPr lang="de-DE" dirty="0" err="1" smtClean="0"/>
                  <a:t>camera</a:t>
                </a:r>
                <a:endParaRPr lang="de-DE" dirty="0" smtClean="0"/>
              </a:p>
              <a:p>
                <a:pPr>
                  <a:defRPr/>
                </a:pPr>
                <a:r>
                  <a:rPr lang="de-DE" dirty="0" err="1" smtClean="0"/>
                  <a:t>Automated</a:t>
                </a:r>
                <a:r>
                  <a:rPr lang="de-DE" dirty="0" smtClean="0"/>
                  <a:t> </a:t>
                </a:r>
                <a:r>
                  <a:rPr lang="de-DE" dirty="0" err="1" smtClean="0"/>
                  <a:t>vacuum</a:t>
                </a:r>
                <a:r>
                  <a:rPr lang="de-DE" dirty="0" smtClean="0"/>
                  <a:t> </a:t>
                </a:r>
                <a:r>
                  <a:rPr lang="de-DE" dirty="0" err="1" smtClean="0"/>
                  <a:t>control</a:t>
                </a:r>
                <a:endParaRPr lang="en-GB" dirty="0" smtClean="0"/>
              </a:p>
              <a:p>
                <a:pPr>
                  <a:defRPr/>
                </a:pPr>
                <a:r>
                  <a:rPr lang="de-DE" dirty="0" smtClean="0"/>
                  <a:t>Syringe </a:t>
                </a:r>
                <a:r>
                  <a:rPr lang="de-DE" dirty="0" err="1" smtClean="0"/>
                  <a:t>for</a:t>
                </a:r>
                <a:r>
                  <a:rPr lang="de-DE" dirty="0" smtClean="0"/>
                  <a:t> </a:t>
                </a:r>
                <a:r>
                  <a:rPr lang="de-DE" dirty="0" err="1" smtClean="0"/>
                  <a:t>underfill</a:t>
                </a:r>
                <a:r>
                  <a:rPr lang="de-DE" dirty="0" smtClean="0"/>
                  <a:t> </a:t>
                </a:r>
                <a:r>
                  <a:rPr lang="de-DE" dirty="0" err="1" smtClean="0"/>
                  <a:t>application</a:t>
                </a:r>
                <a:endParaRPr lang="de-DE" dirty="0" smtClean="0"/>
              </a:p>
              <a:p>
                <a:pPr>
                  <a:defRPr/>
                </a:pPr>
                <a:endParaRPr lang="de-DE" dirty="0" smtClean="0"/>
              </a:p>
              <a:p>
                <a:pPr marL="476250" lvl="1" indent="0">
                  <a:buFontTx/>
                  <a:buNone/>
                  <a:defRPr/>
                </a:pPr>
                <a:endParaRPr lang="de-DE" dirty="0" smtClean="0"/>
              </a:p>
              <a:p>
                <a:pPr marL="476250" lvl="1" indent="0">
                  <a:buFontTx/>
                  <a:buNone/>
                  <a:defRPr/>
                </a:pPr>
                <a:endParaRPr lang="de-DE" dirty="0" smtClean="0"/>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xfrm>
                <a:off x="323528" y="1268760"/>
                <a:ext cx="8356600" cy="4032448"/>
              </a:xfrm>
              <a:blipFill rotWithShape="0">
                <a:blip r:embed="rId3"/>
                <a:stretch>
                  <a:fillRect t="-1813"/>
                </a:stretch>
              </a:blipFill>
            </p:spPr>
            <p:txBody>
              <a:bodyPr/>
              <a:lstStyle/>
              <a:p>
                <a:r>
                  <a:rPr lang="en-US">
                    <a:noFill/>
                  </a:rPr>
                  <a:t> </a:t>
                </a:r>
              </a:p>
            </p:txBody>
          </p:sp>
        </mc:Fallback>
      </mc:AlternateContent>
      <p:sp>
        <p:nvSpPr>
          <p:cNvPr id="5" name="Datumsplatzhalter 4"/>
          <p:cNvSpPr>
            <a:spLocks noGrp="1"/>
          </p:cNvSpPr>
          <p:nvPr>
            <p:ph type="dt" sz="quarter" idx="11"/>
          </p:nvPr>
        </p:nvSpPr>
        <p:spPr/>
        <p:txBody>
          <a:bodyPr/>
          <a:lstStyle/>
          <a:p>
            <a:pPr>
              <a:defRPr/>
            </a:pPr>
            <a:fld id="{2ED447CF-DD14-4094-A8D5-DC0B99151D13}" type="datetime1">
              <a:rPr lang="de-DE" smtClean="0"/>
              <a:pPr>
                <a:defRPr/>
              </a:pPr>
              <a:t>18.09.2018</a:t>
            </a:fld>
            <a:endParaRPr lang="de-DE" dirty="0"/>
          </a:p>
        </p:txBody>
      </p:sp>
      <p:grpSp>
        <p:nvGrpSpPr>
          <p:cNvPr id="32774" name="Gruppieren 22"/>
          <p:cNvGrpSpPr>
            <a:grpSpLocks/>
          </p:cNvGrpSpPr>
          <p:nvPr/>
        </p:nvGrpSpPr>
        <p:grpSpPr bwMode="auto">
          <a:xfrm>
            <a:off x="11268744" y="-2907704"/>
            <a:ext cx="4321176" cy="3240088"/>
            <a:chOff x="4211960" y="2780928"/>
            <a:chExt cx="4320480" cy="3240360"/>
          </a:xfrm>
        </p:grpSpPr>
        <p:pic>
          <p:nvPicPr>
            <p:cNvPr id="32775"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2780928"/>
              <a:ext cx="432048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feld 5"/>
            <p:cNvSpPr txBox="1">
              <a:spLocks noChangeArrowheads="1"/>
            </p:cNvSpPr>
            <p:nvPr/>
          </p:nvSpPr>
          <p:spPr bwMode="auto">
            <a:xfrm>
              <a:off x="5220072" y="2907831"/>
              <a:ext cx="11521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600" b="1">
                  <a:solidFill>
                    <a:srgbClr val="FF0000"/>
                  </a:solidFill>
                </a:rPr>
                <a:t>Camera 1</a:t>
              </a:r>
            </a:p>
          </p:txBody>
        </p:sp>
        <p:sp>
          <p:nvSpPr>
            <p:cNvPr id="32777" name="Textfeld 11"/>
            <p:cNvSpPr txBox="1">
              <a:spLocks noChangeArrowheads="1"/>
            </p:cNvSpPr>
            <p:nvPr/>
          </p:nvSpPr>
          <p:spPr bwMode="auto">
            <a:xfrm>
              <a:off x="6726436" y="5301208"/>
              <a:ext cx="11521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600" b="1" dirty="0" err="1">
                  <a:solidFill>
                    <a:srgbClr val="FF0000"/>
                  </a:solidFill>
                </a:rPr>
                <a:t>Camera</a:t>
              </a:r>
              <a:r>
                <a:rPr lang="de-DE" altLang="en-US" sz="1600" b="1" dirty="0">
                  <a:solidFill>
                    <a:srgbClr val="FF0000"/>
                  </a:solidFill>
                </a:rPr>
                <a:t> 2</a:t>
              </a:r>
            </a:p>
          </p:txBody>
        </p:sp>
        <p:sp>
          <p:nvSpPr>
            <p:cNvPr id="32778" name="Textfeld 12"/>
            <p:cNvSpPr txBox="1">
              <a:spLocks noChangeArrowheads="1"/>
            </p:cNvSpPr>
            <p:nvPr/>
          </p:nvSpPr>
          <p:spPr bwMode="auto">
            <a:xfrm>
              <a:off x="4819708" y="4473155"/>
              <a:ext cx="11521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600" b="1">
                  <a:solidFill>
                    <a:srgbClr val="FF0000"/>
                  </a:solidFill>
                </a:rPr>
                <a:t>Sensor</a:t>
              </a:r>
            </a:p>
          </p:txBody>
        </p:sp>
        <p:sp>
          <p:nvSpPr>
            <p:cNvPr id="32779" name="Textfeld 13"/>
            <p:cNvSpPr txBox="1">
              <a:spLocks noChangeArrowheads="1"/>
            </p:cNvSpPr>
            <p:nvPr/>
          </p:nvSpPr>
          <p:spPr bwMode="auto">
            <a:xfrm>
              <a:off x="4613061" y="3723088"/>
              <a:ext cx="11521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600" b="1">
                  <a:solidFill>
                    <a:srgbClr val="FF0000"/>
                  </a:solidFill>
                </a:rPr>
                <a:t>µCables</a:t>
              </a:r>
            </a:p>
          </p:txBody>
        </p:sp>
        <p:cxnSp>
          <p:nvCxnSpPr>
            <p:cNvPr id="11" name="Gerade Verbindung mit Pfeil 10"/>
            <p:cNvCxnSpPr/>
            <p:nvPr/>
          </p:nvCxnSpPr>
          <p:spPr>
            <a:xfrm flipV="1">
              <a:off x="5724604" y="4436830"/>
              <a:ext cx="576170" cy="2063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5476994" y="4008169"/>
              <a:ext cx="534902" cy="1746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V="1">
              <a:off x="6242045" y="3074641"/>
              <a:ext cx="484110" cy="381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a:stCxn id="32777" idx="1"/>
            </p:cNvCxnSpPr>
            <p:nvPr/>
          </p:nvCxnSpPr>
          <p:spPr>
            <a:xfrm flipH="1" flipV="1">
              <a:off x="6227761" y="5300502"/>
              <a:ext cx="498395" cy="1698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uppieren 8"/>
          <p:cNvGrpSpPr/>
          <p:nvPr/>
        </p:nvGrpSpPr>
        <p:grpSpPr>
          <a:xfrm>
            <a:off x="4534914" y="2815332"/>
            <a:ext cx="4082586" cy="3061940"/>
            <a:chOff x="4355976" y="2780928"/>
            <a:chExt cx="4320480" cy="3240360"/>
          </a:xfrm>
        </p:grpSpPr>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2780928"/>
              <a:ext cx="4320480" cy="3240360"/>
            </a:xfrm>
            <a:prstGeom prst="rect">
              <a:avLst/>
            </a:prstGeom>
          </p:spPr>
        </p:pic>
        <p:grpSp>
          <p:nvGrpSpPr>
            <p:cNvPr id="8" name="Gruppieren 7"/>
            <p:cNvGrpSpPr/>
            <p:nvPr/>
          </p:nvGrpSpPr>
          <p:grpSpPr>
            <a:xfrm>
              <a:off x="4499992" y="3068960"/>
              <a:ext cx="4032632" cy="2817023"/>
              <a:chOff x="4499992" y="3068960"/>
              <a:chExt cx="4032632" cy="2817023"/>
            </a:xfrm>
          </p:grpSpPr>
          <p:sp>
            <p:nvSpPr>
              <p:cNvPr id="32" name="Textfeld 5"/>
              <p:cNvSpPr txBox="1">
                <a:spLocks noChangeArrowheads="1"/>
              </p:cNvSpPr>
              <p:nvPr/>
            </p:nvSpPr>
            <p:spPr bwMode="auto">
              <a:xfrm>
                <a:off x="5436096" y="3068960"/>
                <a:ext cx="15121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600" b="1" dirty="0" smtClean="0">
                    <a:solidFill>
                      <a:srgbClr val="FF0000"/>
                    </a:solidFill>
                  </a:rPr>
                  <a:t>Top </a:t>
                </a:r>
                <a:r>
                  <a:rPr lang="de-DE" altLang="en-US" sz="1600" b="1" dirty="0" err="1">
                    <a:solidFill>
                      <a:srgbClr val="FF0000"/>
                    </a:solidFill>
                  </a:rPr>
                  <a:t>c</a:t>
                </a:r>
                <a:r>
                  <a:rPr lang="de-DE" altLang="en-US" sz="1600" b="1" dirty="0" err="1" smtClean="0">
                    <a:solidFill>
                      <a:srgbClr val="FF0000"/>
                    </a:solidFill>
                  </a:rPr>
                  <a:t>amera</a:t>
                </a:r>
                <a:r>
                  <a:rPr lang="de-DE" altLang="en-US" sz="1600" b="1" dirty="0" smtClean="0">
                    <a:solidFill>
                      <a:srgbClr val="FF0000"/>
                    </a:solidFill>
                  </a:rPr>
                  <a:t> </a:t>
                </a:r>
                <a:endParaRPr lang="de-DE" altLang="en-US" sz="1600" b="1" dirty="0">
                  <a:solidFill>
                    <a:srgbClr val="FF0000"/>
                  </a:solidFill>
                </a:endParaRPr>
              </a:p>
            </p:txBody>
          </p:sp>
          <p:sp>
            <p:nvSpPr>
              <p:cNvPr id="33" name="Textfeld 11"/>
              <p:cNvSpPr txBox="1">
                <a:spLocks noChangeArrowheads="1"/>
              </p:cNvSpPr>
              <p:nvPr/>
            </p:nvSpPr>
            <p:spPr bwMode="auto">
              <a:xfrm>
                <a:off x="7380311" y="5301208"/>
                <a:ext cx="11523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600" b="1" dirty="0" err="1" smtClean="0">
                    <a:solidFill>
                      <a:srgbClr val="FF0000"/>
                    </a:solidFill>
                  </a:rPr>
                  <a:t>Bottom</a:t>
                </a:r>
                <a:r>
                  <a:rPr lang="de-DE" altLang="en-US" sz="1600" b="1" dirty="0" smtClean="0">
                    <a:solidFill>
                      <a:srgbClr val="FF0000"/>
                    </a:solidFill>
                  </a:rPr>
                  <a:t> </a:t>
                </a:r>
                <a:r>
                  <a:rPr lang="de-DE" altLang="en-US" sz="1600" b="1" dirty="0" err="1" smtClean="0">
                    <a:solidFill>
                      <a:srgbClr val="FF0000"/>
                    </a:solidFill>
                  </a:rPr>
                  <a:t>camera</a:t>
                </a:r>
                <a:endParaRPr lang="de-DE" altLang="en-US" sz="1600" b="1" dirty="0">
                  <a:solidFill>
                    <a:srgbClr val="FF0000"/>
                  </a:solidFill>
                </a:endParaRPr>
              </a:p>
            </p:txBody>
          </p:sp>
          <p:sp>
            <p:nvSpPr>
              <p:cNvPr id="34" name="Textfeld 12"/>
              <p:cNvSpPr txBox="1">
                <a:spLocks noChangeArrowheads="1"/>
              </p:cNvSpPr>
              <p:nvPr/>
            </p:nvSpPr>
            <p:spPr bwMode="auto">
              <a:xfrm>
                <a:off x="5940151" y="4365104"/>
                <a:ext cx="1152313" cy="33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600" b="1" dirty="0">
                    <a:solidFill>
                      <a:srgbClr val="FF0000"/>
                    </a:solidFill>
                  </a:rPr>
                  <a:t>Sensor</a:t>
                </a:r>
              </a:p>
            </p:txBody>
          </p:sp>
          <p:sp>
            <p:nvSpPr>
              <p:cNvPr id="35" name="Textfeld 13"/>
              <p:cNvSpPr txBox="1">
                <a:spLocks noChangeArrowheads="1"/>
              </p:cNvSpPr>
              <p:nvPr/>
            </p:nvSpPr>
            <p:spPr bwMode="auto">
              <a:xfrm>
                <a:off x="4644007" y="4149080"/>
                <a:ext cx="1152313" cy="33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600" b="1" dirty="0">
                    <a:solidFill>
                      <a:srgbClr val="FF0000"/>
                    </a:solidFill>
                  </a:rPr>
                  <a:t>µCables</a:t>
                </a:r>
              </a:p>
            </p:txBody>
          </p:sp>
          <p:cxnSp>
            <p:nvCxnSpPr>
              <p:cNvPr id="36" name="Gerade Verbindung mit Pfeil 35"/>
              <p:cNvCxnSpPr/>
              <p:nvPr/>
            </p:nvCxnSpPr>
            <p:spPr bwMode="auto">
              <a:xfrm flipV="1">
                <a:off x="6629168" y="4256774"/>
                <a:ext cx="576263" cy="2063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mit Pfeil 36"/>
              <p:cNvCxnSpPr/>
              <p:nvPr/>
            </p:nvCxnSpPr>
            <p:spPr bwMode="auto">
              <a:xfrm>
                <a:off x="5652120" y="3789040"/>
                <a:ext cx="534988" cy="1746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p:cNvCxnSpPr/>
              <p:nvPr/>
            </p:nvCxnSpPr>
            <p:spPr bwMode="auto">
              <a:xfrm>
                <a:off x="6664548" y="3251076"/>
                <a:ext cx="34017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a:stCxn id="33" idx="1"/>
              </p:cNvCxnSpPr>
              <p:nvPr/>
            </p:nvCxnSpPr>
            <p:spPr bwMode="auto">
              <a:xfrm flipH="1" flipV="1">
                <a:off x="6881557" y="5300505"/>
                <a:ext cx="498754" cy="2930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feld 13"/>
              <p:cNvSpPr txBox="1">
                <a:spLocks noChangeArrowheads="1"/>
              </p:cNvSpPr>
              <p:nvPr/>
            </p:nvSpPr>
            <p:spPr bwMode="auto">
              <a:xfrm>
                <a:off x="4499992" y="3573016"/>
                <a:ext cx="12961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600" b="1" dirty="0" err="1" smtClean="0">
                    <a:solidFill>
                      <a:srgbClr val="FF0000"/>
                    </a:solidFill>
                  </a:rPr>
                  <a:t>Bondhead</a:t>
                </a:r>
                <a:endParaRPr lang="de-DE" altLang="en-US" sz="1600" b="1" dirty="0">
                  <a:solidFill>
                    <a:srgbClr val="FF0000"/>
                  </a:solidFill>
                </a:endParaRPr>
              </a:p>
            </p:txBody>
          </p:sp>
          <p:cxnSp>
            <p:nvCxnSpPr>
              <p:cNvPr id="41" name="Gerade Verbindung mit Pfeil 40"/>
              <p:cNvCxnSpPr/>
              <p:nvPr/>
            </p:nvCxnSpPr>
            <p:spPr bwMode="auto">
              <a:xfrm flipV="1">
                <a:off x="5580111" y="4149080"/>
                <a:ext cx="792088" cy="1440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2" name="Rectangle 3"/>
          <p:cNvSpPr txBox="1">
            <a:spLocks noChangeArrowheads="1"/>
          </p:cNvSpPr>
          <p:nvPr/>
        </p:nvSpPr>
        <p:spPr bwMode="auto">
          <a:xfrm>
            <a:off x="-5077072" y="5013176"/>
            <a:ext cx="46799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14325" indent="-314325" algn="l" rtl="0" eaLnBrk="0" fontAlgn="base" hangingPunct="0">
              <a:spcBef>
                <a:spcPct val="20000"/>
              </a:spcBef>
              <a:spcAft>
                <a:spcPct val="0"/>
              </a:spcAft>
              <a:buBlip>
                <a:blip r:embed="rId6"/>
              </a:buBlip>
              <a:defRPr sz="2000">
                <a:solidFill>
                  <a:schemeClr val="tx1"/>
                </a:solidFill>
                <a:latin typeface="+mn-lt"/>
                <a:ea typeface="+mn-ea"/>
                <a:cs typeface="+mn-cs"/>
              </a:defRPr>
            </a:lvl1pPr>
            <a:lvl2pPr marL="790575" indent="-314325" algn="l" rtl="0" eaLnBrk="0" fontAlgn="base" hangingPunct="0">
              <a:spcBef>
                <a:spcPct val="20000"/>
              </a:spcBef>
              <a:spcAft>
                <a:spcPct val="0"/>
              </a:spcAft>
              <a:buBlip>
                <a:blip r:embed="rId7"/>
              </a:buBlip>
              <a:defRPr>
                <a:solidFill>
                  <a:schemeClr val="tx1"/>
                </a:solidFill>
                <a:latin typeface="+mn-lt"/>
              </a:defRPr>
            </a:lvl2pPr>
            <a:lvl3pPr marL="1209675" indent="-276225" algn="l" rtl="0" eaLnBrk="0" fontAlgn="base" hangingPunct="0">
              <a:spcBef>
                <a:spcPct val="20000"/>
              </a:spcBef>
              <a:spcAft>
                <a:spcPct val="0"/>
              </a:spcAft>
              <a:buBlip>
                <a:blip r:embed="rId8"/>
              </a:buBlip>
              <a:defRPr sz="1600">
                <a:solidFill>
                  <a:schemeClr val="tx1"/>
                </a:solidFill>
                <a:latin typeface="+mn-lt"/>
              </a:defRPr>
            </a:lvl3pPr>
            <a:lvl4pPr marL="1657350" indent="-276225" algn="l" rtl="0" eaLnBrk="0" fontAlgn="base" hangingPunct="0">
              <a:spcBef>
                <a:spcPct val="20000"/>
              </a:spcBef>
              <a:spcAft>
                <a:spcPct val="0"/>
              </a:spcAft>
              <a:buBlip>
                <a:blip r:embed="rId8"/>
              </a:buBlip>
              <a:defRPr sz="1600">
                <a:solidFill>
                  <a:schemeClr val="tx1"/>
                </a:solidFill>
                <a:latin typeface="+mn-lt"/>
              </a:defRPr>
            </a:lvl4pPr>
            <a:lvl5pPr marL="2095500" indent="-276225" algn="l" rtl="0" eaLnBrk="0" fontAlgn="base" hangingPunct="0">
              <a:spcBef>
                <a:spcPct val="20000"/>
              </a:spcBef>
              <a:spcAft>
                <a:spcPct val="0"/>
              </a:spcAft>
              <a:buBlip>
                <a:blip r:embed="rId8"/>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9"/>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9"/>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9"/>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9"/>
              </a:buBlip>
              <a:defRPr sz="1400">
                <a:solidFill>
                  <a:schemeClr val="tx1"/>
                </a:solidFill>
                <a:latin typeface="+mn-lt"/>
              </a:defRPr>
            </a:lvl9pPr>
          </a:lstStyle>
          <a:p>
            <a:pPr eaLnBrk="1" hangingPunct="1">
              <a:defRPr/>
            </a:pPr>
            <a:r>
              <a:rPr lang="de-DE" altLang="de-DE" sz="1600" kern="0" dirty="0" smtClean="0"/>
              <a:t>Sensor </a:t>
            </a:r>
            <a:r>
              <a:rPr lang="de-DE" altLang="de-DE" sz="1600" kern="0" dirty="0" err="1" smtClean="0"/>
              <a:t>too</a:t>
            </a:r>
            <a:r>
              <a:rPr lang="de-DE" altLang="de-DE" sz="1600" kern="0" dirty="0" smtClean="0"/>
              <a:t> </a:t>
            </a:r>
            <a:r>
              <a:rPr lang="de-DE" altLang="de-DE" sz="1600" kern="0" dirty="0" err="1" smtClean="0"/>
              <a:t>big</a:t>
            </a:r>
            <a:r>
              <a:rPr lang="de-DE" altLang="de-DE" sz="1600" kern="0" dirty="0" smtClean="0"/>
              <a:t> </a:t>
            </a:r>
            <a:r>
              <a:rPr lang="de-DE" altLang="de-DE" sz="1600" kern="0" dirty="0" err="1" smtClean="0"/>
              <a:t>to</a:t>
            </a:r>
            <a:r>
              <a:rPr lang="de-DE" altLang="de-DE" sz="1600" kern="0" dirty="0" smtClean="0"/>
              <a:t> </a:t>
            </a:r>
            <a:r>
              <a:rPr lang="de-DE" altLang="de-DE" sz="1600" kern="0" dirty="0" err="1" smtClean="0"/>
              <a:t>be</a:t>
            </a:r>
            <a:r>
              <a:rPr lang="de-DE" altLang="de-DE" sz="1600" kern="0" dirty="0" smtClean="0"/>
              <a:t> </a:t>
            </a:r>
            <a:r>
              <a:rPr lang="de-DE" altLang="de-DE" sz="1600" kern="0" dirty="0" err="1" smtClean="0"/>
              <a:t>handled</a:t>
            </a:r>
            <a:r>
              <a:rPr lang="de-DE" altLang="de-DE" sz="1600" kern="0" dirty="0" smtClean="0"/>
              <a:t> </a:t>
            </a:r>
            <a:r>
              <a:rPr lang="de-DE" altLang="de-DE" sz="1600" kern="0" dirty="0" err="1" smtClean="0"/>
              <a:t>by</a:t>
            </a:r>
            <a:r>
              <a:rPr lang="de-DE" altLang="de-DE" sz="1600" kern="0" dirty="0" smtClean="0"/>
              <a:t> </a:t>
            </a:r>
            <a:r>
              <a:rPr lang="de-DE" altLang="de-DE" sz="1600" kern="0" dirty="0" err="1" smtClean="0"/>
              <a:t>machines</a:t>
            </a:r>
            <a:endParaRPr lang="de-DE" altLang="de-DE" sz="1600" kern="0" dirty="0" smtClean="0"/>
          </a:p>
          <a:p>
            <a:pPr marL="933450" lvl="2" indent="0" eaLnBrk="1" hangingPunct="1">
              <a:buFontTx/>
              <a:buNone/>
              <a:defRPr/>
            </a:pPr>
            <a:r>
              <a:rPr lang="de-DE" altLang="de-DE" sz="1400" kern="0" dirty="0"/>
              <a:t>Sensor on </a:t>
            </a:r>
            <a:r>
              <a:rPr lang="de-DE" altLang="de-DE" sz="1400" kern="0" dirty="0" err="1"/>
              <a:t>table</a:t>
            </a:r>
            <a:r>
              <a:rPr lang="de-DE" altLang="de-DE" sz="1400" kern="0" dirty="0"/>
              <a:t>, </a:t>
            </a:r>
            <a:r>
              <a:rPr lang="de-DE" altLang="de-DE" sz="1400" kern="0" dirty="0" err="1"/>
              <a:t>cable</a:t>
            </a:r>
            <a:r>
              <a:rPr lang="de-DE" altLang="de-DE" sz="1400" kern="0" dirty="0"/>
              <a:t> </a:t>
            </a:r>
            <a:r>
              <a:rPr lang="de-DE" altLang="de-DE" sz="1400" kern="0" dirty="0" err="1"/>
              <a:t>picked</a:t>
            </a:r>
            <a:r>
              <a:rPr lang="de-DE" altLang="de-DE" sz="1400" kern="0" dirty="0"/>
              <a:t> </a:t>
            </a:r>
            <a:r>
              <a:rPr lang="de-DE" altLang="de-DE" sz="1400" kern="0" dirty="0" err="1"/>
              <a:t>up</a:t>
            </a:r>
            <a:r>
              <a:rPr lang="de-DE" altLang="de-DE" sz="1400" kern="0" dirty="0"/>
              <a:t> </a:t>
            </a:r>
            <a:r>
              <a:rPr lang="de-DE" altLang="de-DE" sz="1400" kern="0" dirty="0" err="1"/>
              <a:t>by</a:t>
            </a:r>
            <a:r>
              <a:rPr lang="de-DE" altLang="de-DE" sz="1400" kern="0" dirty="0"/>
              <a:t> </a:t>
            </a:r>
            <a:r>
              <a:rPr lang="de-DE" altLang="de-DE" sz="1400" kern="0" dirty="0" err="1"/>
              <a:t>machine</a:t>
            </a:r>
            <a:endParaRPr lang="de-DE" altLang="de-DE" sz="1400" dirty="0"/>
          </a:p>
          <a:p>
            <a:pPr marL="0" indent="0" eaLnBrk="1" hangingPunct="1">
              <a:buFontTx/>
              <a:buNone/>
              <a:defRPr/>
            </a:pPr>
            <a:endParaRPr lang="de-DE" altLang="de-DE" sz="1600" kern="0" dirty="0" smtClean="0"/>
          </a:p>
          <a:p>
            <a:pPr eaLnBrk="1" hangingPunct="1">
              <a:defRPr/>
            </a:pPr>
            <a:r>
              <a:rPr lang="de-DE" altLang="de-DE" sz="1600" kern="0" dirty="0" err="1" smtClean="0"/>
              <a:t>Very</a:t>
            </a:r>
            <a:r>
              <a:rPr lang="de-DE" altLang="de-DE" sz="1600" kern="0" dirty="0" smtClean="0"/>
              <a:t> </a:t>
            </a:r>
            <a:r>
              <a:rPr lang="de-DE" altLang="de-DE" sz="1600" kern="0" dirty="0" err="1" smtClean="0"/>
              <a:t>challenging</a:t>
            </a:r>
            <a:r>
              <a:rPr lang="de-DE" altLang="de-DE" sz="1600" kern="0" dirty="0" smtClean="0"/>
              <a:t>!</a:t>
            </a:r>
          </a:p>
          <a:p>
            <a:pPr marL="476250" lvl="1" indent="0" eaLnBrk="1" hangingPunct="1">
              <a:buFontTx/>
              <a:buNone/>
              <a:defRPr/>
            </a:pPr>
            <a:r>
              <a:rPr lang="de-DE" altLang="de-DE" sz="1400" kern="0" dirty="0" smtClean="0"/>
              <a:t>	</a:t>
            </a:r>
            <a:endParaRPr lang="de-DE" altLang="de-DE" sz="1600" b="1" kern="0" dirty="0" smtClean="0"/>
          </a:p>
          <a:p>
            <a:pPr marL="0" indent="0" eaLnBrk="1" hangingPunct="1">
              <a:buFontTx/>
              <a:buNone/>
              <a:defRPr/>
            </a:pPr>
            <a:endParaRPr lang="de-DE" altLang="de-DE" sz="1600" kern="0" dirty="0" smtClean="0"/>
          </a:p>
          <a:p>
            <a:pPr marL="742950" lvl="1" indent="-285750" eaLnBrk="1" hangingPunct="1">
              <a:buFontTx/>
              <a:buNone/>
              <a:defRPr/>
            </a:pPr>
            <a:endParaRPr lang="de-DE" altLang="de-DE" kern="0" dirty="0" smtClean="0"/>
          </a:p>
          <a:p>
            <a:pPr marL="457200" lvl="1" indent="0" eaLnBrk="1" hangingPunct="1">
              <a:buFontTx/>
              <a:buNone/>
              <a:defRPr/>
            </a:pPr>
            <a:endParaRPr lang="de-DE" altLang="de-DE" kern="0" dirty="0" smtClean="0"/>
          </a:p>
        </p:txBody>
      </p:sp>
      <p:sp>
        <p:nvSpPr>
          <p:cNvPr id="43" name="Rectangle 3"/>
          <p:cNvSpPr txBox="1">
            <a:spLocks noChangeArrowheads="1"/>
          </p:cNvSpPr>
          <p:nvPr/>
        </p:nvSpPr>
        <p:spPr bwMode="auto">
          <a:xfrm>
            <a:off x="-5869160" y="1268760"/>
            <a:ext cx="4535488"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14325" indent="-314325" algn="l" rtl="0" eaLnBrk="0" fontAlgn="base" hangingPunct="0">
              <a:spcBef>
                <a:spcPct val="20000"/>
              </a:spcBef>
              <a:spcAft>
                <a:spcPct val="0"/>
              </a:spcAft>
              <a:buBlip>
                <a:blip r:embed="rId6"/>
              </a:buBlip>
              <a:defRPr sz="2000">
                <a:solidFill>
                  <a:schemeClr val="tx1"/>
                </a:solidFill>
                <a:latin typeface="+mn-lt"/>
                <a:ea typeface="+mn-ea"/>
                <a:cs typeface="+mn-cs"/>
              </a:defRPr>
            </a:lvl1pPr>
            <a:lvl2pPr marL="790575" indent="-314325" algn="l" rtl="0" eaLnBrk="0" fontAlgn="base" hangingPunct="0">
              <a:spcBef>
                <a:spcPct val="20000"/>
              </a:spcBef>
              <a:spcAft>
                <a:spcPct val="0"/>
              </a:spcAft>
              <a:buBlip>
                <a:blip r:embed="rId7"/>
              </a:buBlip>
              <a:defRPr>
                <a:solidFill>
                  <a:schemeClr val="tx1"/>
                </a:solidFill>
                <a:latin typeface="+mn-lt"/>
              </a:defRPr>
            </a:lvl2pPr>
            <a:lvl3pPr marL="1209675" indent="-276225" algn="l" rtl="0" eaLnBrk="0" fontAlgn="base" hangingPunct="0">
              <a:spcBef>
                <a:spcPct val="20000"/>
              </a:spcBef>
              <a:spcAft>
                <a:spcPct val="0"/>
              </a:spcAft>
              <a:buBlip>
                <a:blip r:embed="rId8"/>
              </a:buBlip>
              <a:defRPr sz="1600">
                <a:solidFill>
                  <a:schemeClr val="tx1"/>
                </a:solidFill>
                <a:latin typeface="+mn-lt"/>
              </a:defRPr>
            </a:lvl3pPr>
            <a:lvl4pPr marL="1657350" indent="-276225" algn="l" rtl="0" eaLnBrk="0" fontAlgn="base" hangingPunct="0">
              <a:spcBef>
                <a:spcPct val="20000"/>
              </a:spcBef>
              <a:spcAft>
                <a:spcPct val="0"/>
              </a:spcAft>
              <a:buBlip>
                <a:blip r:embed="rId8"/>
              </a:buBlip>
              <a:defRPr sz="1600">
                <a:solidFill>
                  <a:schemeClr val="tx1"/>
                </a:solidFill>
                <a:latin typeface="+mn-lt"/>
              </a:defRPr>
            </a:lvl4pPr>
            <a:lvl5pPr marL="2095500" indent="-276225" algn="l" rtl="0" eaLnBrk="0" fontAlgn="base" hangingPunct="0">
              <a:spcBef>
                <a:spcPct val="20000"/>
              </a:spcBef>
              <a:spcAft>
                <a:spcPct val="0"/>
              </a:spcAft>
              <a:buBlip>
                <a:blip r:embed="rId8"/>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9"/>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9"/>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9"/>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9"/>
              </a:buBlip>
              <a:defRPr sz="1400">
                <a:solidFill>
                  <a:schemeClr val="tx1"/>
                </a:solidFill>
                <a:latin typeface="+mn-lt"/>
              </a:defRPr>
            </a:lvl9pPr>
          </a:lstStyle>
          <a:p>
            <a:pPr eaLnBrk="1" hangingPunct="1">
              <a:defRPr/>
            </a:pPr>
            <a:r>
              <a:rPr lang="de-DE" altLang="de-DE" sz="1600" kern="0" dirty="0" smtClean="0"/>
              <a:t>In-house </a:t>
            </a:r>
            <a:r>
              <a:rPr lang="de-DE" altLang="de-DE" sz="1600" kern="0" dirty="0" err="1" smtClean="0"/>
              <a:t>bonding</a:t>
            </a:r>
            <a:r>
              <a:rPr lang="de-DE" altLang="de-DE" sz="1600" kern="0" dirty="0" smtClean="0"/>
              <a:t> </a:t>
            </a:r>
            <a:r>
              <a:rPr lang="de-DE" altLang="de-DE" sz="1600" kern="0" dirty="0" err="1" smtClean="0"/>
              <a:t>machine</a:t>
            </a:r>
            <a:r>
              <a:rPr lang="de-DE" altLang="de-DE" sz="1600" kern="0" dirty="0" smtClean="0"/>
              <a:t> </a:t>
            </a:r>
            <a:r>
              <a:rPr lang="de-DE" altLang="de-DE" sz="1600" kern="0" dirty="0" err="1" smtClean="0"/>
              <a:t>currently</a:t>
            </a:r>
            <a:r>
              <a:rPr lang="de-DE" altLang="de-DE" sz="1600" kern="0" dirty="0" smtClean="0"/>
              <a:t> </a:t>
            </a:r>
            <a:r>
              <a:rPr lang="de-DE" altLang="de-DE" sz="1600" kern="0" dirty="0" err="1" smtClean="0"/>
              <a:t>under</a:t>
            </a:r>
            <a:r>
              <a:rPr lang="de-DE" altLang="de-DE" sz="1600" kern="0" dirty="0" smtClean="0"/>
              <a:t> </a:t>
            </a:r>
            <a:r>
              <a:rPr lang="de-DE" altLang="de-DE" sz="1600" kern="0" dirty="0" err="1" smtClean="0"/>
              <a:t>construction</a:t>
            </a:r>
            <a:endParaRPr lang="de-DE" altLang="de-DE" sz="1600" kern="0" dirty="0" smtClean="0"/>
          </a:p>
          <a:p>
            <a:pPr marL="893763" lvl="2" eaLnBrk="1" hangingPunct="1">
              <a:defRPr/>
            </a:pPr>
            <a:r>
              <a:rPr lang="de-DE" altLang="de-DE" sz="1400" dirty="0" smtClean="0"/>
              <a:t>Fixed, </a:t>
            </a:r>
            <a:r>
              <a:rPr lang="de-DE" altLang="de-DE" sz="1400" dirty="0" err="1" smtClean="0"/>
              <a:t>heatable</a:t>
            </a:r>
            <a:r>
              <a:rPr lang="de-DE" altLang="de-DE" sz="1400" dirty="0" smtClean="0"/>
              <a:t> </a:t>
            </a:r>
            <a:r>
              <a:rPr lang="de-DE" altLang="de-DE" sz="1400" dirty="0" err="1" smtClean="0"/>
              <a:t>bond</a:t>
            </a:r>
            <a:r>
              <a:rPr lang="de-DE" altLang="de-DE" sz="1400" dirty="0" smtClean="0"/>
              <a:t> </a:t>
            </a:r>
            <a:r>
              <a:rPr lang="de-DE" altLang="de-DE" sz="1400" dirty="0" err="1" smtClean="0"/>
              <a:t>head</a:t>
            </a:r>
            <a:endParaRPr lang="de-DE" altLang="de-DE" sz="1400" dirty="0" smtClean="0"/>
          </a:p>
          <a:p>
            <a:pPr marL="893763" lvl="2" eaLnBrk="1" hangingPunct="1">
              <a:defRPr/>
            </a:pPr>
            <a:r>
              <a:rPr lang="de-DE" altLang="de-DE" sz="1400" dirty="0" err="1" smtClean="0"/>
              <a:t>Screw</a:t>
            </a:r>
            <a:r>
              <a:rPr lang="de-DE" altLang="de-DE" sz="1400" dirty="0" smtClean="0"/>
              <a:t>-on </a:t>
            </a:r>
            <a:r>
              <a:rPr lang="de-DE" altLang="de-DE" sz="1400" dirty="0" err="1" smtClean="0"/>
              <a:t>vacuum</a:t>
            </a:r>
            <a:r>
              <a:rPr lang="de-DE" altLang="de-DE" sz="1400" dirty="0" smtClean="0"/>
              <a:t> </a:t>
            </a:r>
            <a:r>
              <a:rPr lang="de-DE" altLang="de-DE" sz="1400" dirty="0" err="1" smtClean="0"/>
              <a:t>plates</a:t>
            </a:r>
            <a:r>
              <a:rPr lang="de-DE" altLang="de-DE" sz="1400" dirty="0" smtClean="0"/>
              <a:t> </a:t>
            </a:r>
            <a:r>
              <a:rPr lang="de-DE" altLang="de-DE" sz="1400" dirty="0" err="1" smtClean="0"/>
              <a:t>for</a:t>
            </a:r>
            <a:r>
              <a:rPr lang="de-DE" altLang="de-DE" sz="1400" dirty="0" smtClean="0"/>
              <a:t> </a:t>
            </a:r>
            <a:r>
              <a:rPr lang="de-DE" altLang="de-DE" sz="1400" dirty="0" err="1" smtClean="0"/>
              <a:t>cable</a:t>
            </a:r>
            <a:r>
              <a:rPr lang="de-DE" altLang="de-DE" sz="1400" dirty="0" smtClean="0"/>
              <a:t> </a:t>
            </a:r>
            <a:r>
              <a:rPr lang="de-DE" altLang="de-DE" sz="1400" dirty="0" err="1" smtClean="0"/>
              <a:t>fixation</a:t>
            </a:r>
            <a:endParaRPr lang="de-DE" altLang="de-DE" sz="1400" dirty="0" smtClean="0"/>
          </a:p>
          <a:p>
            <a:pPr marL="893763" lvl="2" eaLnBrk="1" hangingPunct="1">
              <a:defRPr/>
            </a:pPr>
            <a:r>
              <a:rPr lang="de-DE" altLang="de-DE" sz="1400" dirty="0" err="1" smtClean="0"/>
              <a:t>Heatable</a:t>
            </a:r>
            <a:r>
              <a:rPr lang="de-DE" altLang="de-DE" sz="1400" dirty="0" smtClean="0"/>
              <a:t> </a:t>
            </a:r>
            <a:r>
              <a:rPr lang="de-DE" altLang="de-DE" sz="1400" dirty="0" err="1" smtClean="0"/>
              <a:t>table</a:t>
            </a:r>
            <a:r>
              <a:rPr lang="de-DE" altLang="de-DE" sz="1400" dirty="0" smtClean="0"/>
              <a:t> </a:t>
            </a:r>
            <a:r>
              <a:rPr lang="de-DE" altLang="de-DE" sz="1400" dirty="0" err="1" smtClean="0"/>
              <a:t>moving</a:t>
            </a:r>
            <a:r>
              <a:rPr lang="de-DE" altLang="de-DE" sz="1400" dirty="0" smtClean="0"/>
              <a:t> in </a:t>
            </a:r>
            <a:r>
              <a:rPr lang="de-DE" altLang="de-DE" sz="1400" dirty="0" err="1" smtClean="0"/>
              <a:t>x,y,z</a:t>
            </a:r>
            <a:r>
              <a:rPr lang="de-DE" altLang="de-DE" sz="1400" dirty="0" smtClean="0"/>
              <a:t> </a:t>
            </a:r>
            <a:r>
              <a:rPr lang="de-DE" altLang="de-DE" sz="1400" dirty="0" err="1" smtClean="0"/>
              <a:t>and</a:t>
            </a:r>
            <a:r>
              <a:rPr lang="de-DE" altLang="de-DE" sz="1400" dirty="0" smtClean="0"/>
              <a:t> </a:t>
            </a:r>
            <a:r>
              <a:rPr lang="de-DE" altLang="de-DE" sz="1400" dirty="0" err="1" smtClean="0"/>
              <a:t>phi</a:t>
            </a:r>
            <a:r>
              <a:rPr lang="de-DE" altLang="de-DE" sz="1400" dirty="0" smtClean="0"/>
              <a:t> </a:t>
            </a:r>
            <a:r>
              <a:rPr lang="de-DE" altLang="de-DE" sz="1400" dirty="0" err="1" smtClean="0"/>
              <a:t>with</a:t>
            </a:r>
            <a:r>
              <a:rPr lang="de-DE" altLang="de-DE" sz="1400" dirty="0" smtClean="0"/>
              <a:t> </a:t>
            </a:r>
            <a:r>
              <a:rPr lang="de-DE" altLang="de-DE" sz="1400" dirty="0" err="1" smtClean="0"/>
              <a:t>submicron</a:t>
            </a:r>
            <a:r>
              <a:rPr lang="de-DE" altLang="de-DE" sz="1400" dirty="0" smtClean="0"/>
              <a:t> </a:t>
            </a:r>
            <a:r>
              <a:rPr lang="de-DE" altLang="de-DE" sz="1400" dirty="0" err="1" smtClean="0"/>
              <a:t>precision</a:t>
            </a:r>
            <a:endParaRPr lang="de-DE" altLang="de-DE" sz="1400" dirty="0" smtClean="0"/>
          </a:p>
          <a:p>
            <a:pPr marL="893763" lvl="2" eaLnBrk="1" hangingPunct="1">
              <a:defRPr/>
            </a:pPr>
            <a:r>
              <a:rPr lang="de-DE" altLang="de-DE" sz="1400" dirty="0" smtClean="0"/>
              <a:t>Bond </a:t>
            </a:r>
            <a:r>
              <a:rPr lang="de-DE" altLang="de-DE" sz="1400" dirty="0" err="1" smtClean="0"/>
              <a:t>force</a:t>
            </a:r>
            <a:r>
              <a:rPr lang="de-DE" altLang="de-DE" sz="1400" dirty="0" smtClean="0"/>
              <a:t> </a:t>
            </a:r>
            <a:r>
              <a:rPr lang="de-DE" altLang="de-DE" sz="1400" dirty="0" err="1" smtClean="0"/>
              <a:t>up</a:t>
            </a:r>
            <a:r>
              <a:rPr lang="de-DE" altLang="de-DE" sz="1400" dirty="0" smtClean="0"/>
              <a:t> </a:t>
            </a:r>
            <a:r>
              <a:rPr lang="de-DE" altLang="de-DE" sz="1400" dirty="0" err="1" smtClean="0"/>
              <a:t>to</a:t>
            </a:r>
            <a:r>
              <a:rPr lang="de-DE" altLang="de-DE" sz="1400" dirty="0" smtClean="0"/>
              <a:t> 100 N</a:t>
            </a:r>
          </a:p>
          <a:p>
            <a:pPr marL="893763" lvl="2" eaLnBrk="1" hangingPunct="1">
              <a:defRPr/>
            </a:pPr>
            <a:r>
              <a:rPr lang="de-DE" altLang="de-DE" sz="1400" dirty="0" err="1" smtClean="0"/>
              <a:t>Two-camera</a:t>
            </a:r>
            <a:r>
              <a:rPr lang="de-DE" altLang="de-DE" sz="1400" dirty="0" smtClean="0"/>
              <a:t> </a:t>
            </a:r>
            <a:r>
              <a:rPr lang="de-DE" altLang="de-DE" sz="1400" dirty="0" err="1" smtClean="0"/>
              <a:t>system</a:t>
            </a:r>
            <a:r>
              <a:rPr lang="de-DE" altLang="de-DE" sz="1400" dirty="0" smtClean="0"/>
              <a:t> </a:t>
            </a:r>
            <a:r>
              <a:rPr lang="de-DE" altLang="de-DE" sz="1400" dirty="0" err="1" smtClean="0"/>
              <a:t>for</a:t>
            </a:r>
            <a:r>
              <a:rPr lang="de-DE" altLang="de-DE" sz="1400" dirty="0" smtClean="0"/>
              <a:t> </a:t>
            </a:r>
            <a:r>
              <a:rPr lang="de-DE" altLang="de-DE" sz="1400" dirty="0" err="1" smtClean="0"/>
              <a:t>alignment</a:t>
            </a:r>
            <a:r>
              <a:rPr lang="de-DE" altLang="de-DE" sz="1400" dirty="0" smtClean="0"/>
              <a:t> </a:t>
            </a:r>
            <a:r>
              <a:rPr lang="de-DE" altLang="de-DE" sz="1400" dirty="0" err="1" smtClean="0"/>
              <a:t>of</a:t>
            </a:r>
            <a:r>
              <a:rPr lang="de-DE" altLang="de-DE" sz="1400" dirty="0" smtClean="0"/>
              <a:t> </a:t>
            </a:r>
            <a:r>
              <a:rPr lang="de-DE" altLang="de-DE" sz="1400" dirty="0" err="1" smtClean="0"/>
              <a:t>cable</a:t>
            </a:r>
            <a:r>
              <a:rPr lang="de-DE" altLang="de-DE" sz="1400" dirty="0" smtClean="0"/>
              <a:t> </a:t>
            </a:r>
            <a:r>
              <a:rPr lang="de-DE" altLang="de-DE" sz="1400" dirty="0" err="1" smtClean="0"/>
              <a:t>and</a:t>
            </a:r>
            <a:r>
              <a:rPr lang="de-DE" altLang="de-DE" sz="1400" dirty="0" smtClean="0"/>
              <a:t> </a:t>
            </a:r>
            <a:r>
              <a:rPr lang="de-DE" altLang="de-DE" sz="1400" dirty="0" err="1" smtClean="0"/>
              <a:t>sensor</a:t>
            </a:r>
            <a:r>
              <a:rPr lang="de-DE" altLang="de-DE" sz="1400" dirty="0" smtClean="0"/>
              <a:t>  </a:t>
            </a:r>
          </a:p>
          <a:p>
            <a:pPr marL="893763" lvl="2" eaLnBrk="1" hangingPunct="1">
              <a:defRPr/>
            </a:pPr>
            <a:r>
              <a:rPr lang="de-DE" altLang="de-DE" sz="1400" dirty="0" err="1" smtClean="0"/>
              <a:t>Built</a:t>
            </a:r>
            <a:r>
              <a:rPr lang="de-DE" altLang="de-DE" sz="1400" dirty="0" smtClean="0"/>
              <a:t>-in </a:t>
            </a:r>
            <a:r>
              <a:rPr lang="de-DE" altLang="de-DE" sz="1400" dirty="0" err="1" smtClean="0"/>
              <a:t>syringe</a:t>
            </a:r>
            <a:r>
              <a:rPr lang="de-DE" altLang="de-DE" sz="1400" dirty="0" smtClean="0"/>
              <a:t> </a:t>
            </a:r>
            <a:r>
              <a:rPr lang="de-DE" altLang="de-DE" sz="1400" dirty="0" err="1" smtClean="0"/>
              <a:t>for</a:t>
            </a:r>
            <a:r>
              <a:rPr lang="de-DE" altLang="de-DE" sz="1400" dirty="0" smtClean="0"/>
              <a:t> </a:t>
            </a:r>
            <a:r>
              <a:rPr lang="de-DE" altLang="de-DE" sz="1400" dirty="0" err="1" smtClean="0"/>
              <a:t>automated</a:t>
            </a:r>
            <a:r>
              <a:rPr lang="de-DE" altLang="de-DE" sz="1400" dirty="0" smtClean="0"/>
              <a:t> </a:t>
            </a:r>
            <a:r>
              <a:rPr lang="de-DE" altLang="de-DE" sz="1400" dirty="0" err="1" smtClean="0"/>
              <a:t>underfill</a:t>
            </a:r>
            <a:r>
              <a:rPr lang="de-DE" altLang="de-DE" sz="1400" dirty="0" smtClean="0"/>
              <a:t> </a:t>
            </a:r>
            <a:r>
              <a:rPr lang="de-DE" altLang="de-DE" sz="1400" dirty="0" err="1" smtClean="0"/>
              <a:t>application</a:t>
            </a:r>
            <a:endParaRPr lang="de-DE" altLang="de-DE" sz="1400" dirty="0" smtClean="0"/>
          </a:p>
          <a:p>
            <a:pPr marL="893763" lvl="2" eaLnBrk="1" hangingPunct="1">
              <a:defRPr/>
            </a:pPr>
            <a:r>
              <a:rPr lang="de-DE" altLang="de-DE" sz="1400" dirty="0" smtClean="0"/>
              <a:t>N2 </a:t>
            </a:r>
            <a:r>
              <a:rPr lang="de-DE" altLang="de-DE" sz="1400" dirty="0" err="1" smtClean="0"/>
              <a:t>reflow</a:t>
            </a:r>
            <a:r>
              <a:rPr lang="de-DE" altLang="de-DE" sz="1400" dirty="0" smtClean="0"/>
              <a:t> </a:t>
            </a:r>
            <a:r>
              <a:rPr lang="de-DE" altLang="de-DE" sz="1400" dirty="0" err="1" smtClean="0"/>
              <a:t>process</a:t>
            </a:r>
            <a:r>
              <a:rPr lang="de-DE" altLang="de-DE" sz="1400" dirty="0" smtClean="0"/>
              <a:t> </a:t>
            </a:r>
            <a:r>
              <a:rPr lang="de-DE" altLang="de-DE" sz="1400" dirty="0" err="1" smtClean="0"/>
              <a:t>possible</a:t>
            </a:r>
            <a:endParaRPr lang="de-DE" altLang="de-DE" sz="1400" dirty="0" smtClean="0"/>
          </a:p>
        </p:txBody>
      </p:sp>
      <p:sp>
        <p:nvSpPr>
          <p:cNvPr id="7" name="Textfeld 6"/>
          <p:cNvSpPr txBox="1"/>
          <p:nvPr/>
        </p:nvSpPr>
        <p:spPr>
          <a:xfrm>
            <a:off x="1054438" y="5677409"/>
            <a:ext cx="3019375" cy="646331"/>
          </a:xfrm>
          <a:prstGeom prst="rect">
            <a:avLst/>
          </a:prstGeom>
          <a:noFill/>
        </p:spPr>
        <p:txBody>
          <a:bodyPr wrap="square" rtlCol="0">
            <a:spAutoFit/>
          </a:bodyPr>
          <a:lstStyle/>
          <a:p>
            <a:r>
              <a:rPr lang="en-US" sz="1200" i="1" dirty="0" smtClean="0"/>
              <a:t>Image of sensor dummy bond pads (left) and </a:t>
            </a:r>
            <a:r>
              <a:rPr lang="en-US" sz="1200" i="1" dirty="0"/>
              <a:t>cable bond </a:t>
            </a:r>
            <a:r>
              <a:rPr lang="en-US" sz="1200" i="1" dirty="0" smtClean="0"/>
              <a:t>pads (right) taken by  implemented cameras</a:t>
            </a:r>
          </a:p>
        </p:txBody>
      </p:sp>
      <p:pic>
        <p:nvPicPr>
          <p:cNvPr id="6" name="Grafik 5"/>
          <p:cNvPicPr>
            <a:picLocks noChangeAspect="1"/>
          </p:cNvPicPr>
          <p:nvPr/>
        </p:nvPicPr>
        <p:blipFill rotWithShape="1">
          <a:blip r:embed="rId10" cstate="print">
            <a:extLst>
              <a:ext uri="{28A0092B-C50C-407E-A947-70E740481C1C}">
                <a14:useLocalDpi xmlns:a14="http://schemas.microsoft.com/office/drawing/2010/main" val="0"/>
              </a:ext>
            </a:extLst>
          </a:blip>
          <a:srcRect t="12020" b="8403"/>
          <a:stretch/>
        </p:blipFill>
        <p:spPr>
          <a:xfrm rot="5400000">
            <a:off x="794768" y="4185042"/>
            <a:ext cx="1911708" cy="1217042"/>
          </a:xfrm>
          <a:prstGeom prst="rect">
            <a:avLst/>
          </a:prstGeom>
        </p:spPr>
      </p:pic>
      <p:pic>
        <p:nvPicPr>
          <p:cNvPr id="4" name="Grafik 3"/>
          <p:cNvPicPr>
            <a:picLocks noChangeAspect="1"/>
          </p:cNvPicPr>
          <p:nvPr/>
        </p:nvPicPr>
        <p:blipFill rotWithShape="1">
          <a:blip r:embed="rId11" cstate="print">
            <a:extLst>
              <a:ext uri="{28A0092B-C50C-407E-A947-70E740481C1C}">
                <a14:useLocalDpi xmlns:a14="http://schemas.microsoft.com/office/drawing/2010/main" val="0"/>
              </a:ext>
            </a:extLst>
          </a:blip>
          <a:srcRect t="9193" r="44711"/>
          <a:stretch/>
        </p:blipFill>
        <p:spPr>
          <a:xfrm>
            <a:off x="2366237" y="3837705"/>
            <a:ext cx="1388149" cy="1907370"/>
          </a:xfrm>
          <a:prstGeom prst="rect">
            <a:avLst/>
          </a:prstGeom>
        </p:spPr>
      </p:pic>
    </p:spTree>
    <p:extLst>
      <p:ext uri="{BB962C8B-B14F-4D97-AF65-F5344CB8AC3E}">
        <p14:creationId xmlns:p14="http://schemas.microsoft.com/office/powerpoint/2010/main" val="518084203"/>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Summary </a:t>
            </a:r>
            <a:endParaRPr lang="de-DE" dirty="0"/>
          </a:p>
        </p:txBody>
      </p:sp>
      <p:sp>
        <p:nvSpPr>
          <p:cNvPr id="3" name="Inhaltsplatzhalter 2"/>
          <p:cNvSpPr>
            <a:spLocks noGrp="1"/>
          </p:cNvSpPr>
          <p:nvPr>
            <p:ph idx="1"/>
          </p:nvPr>
        </p:nvSpPr>
        <p:spPr/>
        <p:txBody>
          <a:bodyPr/>
          <a:lstStyle/>
          <a:p>
            <a:r>
              <a:rPr lang="de-DE" dirty="0" err="1" smtClean="0"/>
              <a:t>Very</a:t>
            </a:r>
            <a:r>
              <a:rPr lang="de-DE" dirty="0" smtClean="0"/>
              <a:t> </a:t>
            </a:r>
            <a:r>
              <a:rPr lang="de-DE" dirty="0" err="1" smtClean="0"/>
              <a:t>low</a:t>
            </a:r>
            <a:r>
              <a:rPr lang="de-DE" dirty="0" smtClean="0"/>
              <a:t> material </a:t>
            </a:r>
            <a:r>
              <a:rPr lang="de-DE" dirty="0" err="1" smtClean="0"/>
              <a:t>budget</a:t>
            </a:r>
            <a:r>
              <a:rPr lang="de-DE" dirty="0" smtClean="0"/>
              <a:t> </a:t>
            </a:r>
            <a:r>
              <a:rPr lang="de-DE" dirty="0" err="1" smtClean="0"/>
              <a:t>requirements</a:t>
            </a:r>
            <a:r>
              <a:rPr lang="de-DE" dirty="0" smtClean="0"/>
              <a:t> </a:t>
            </a:r>
            <a:r>
              <a:rPr lang="de-DE" dirty="0" err="1" smtClean="0"/>
              <a:t>for</a:t>
            </a:r>
            <a:r>
              <a:rPr lang="de-DE" dirty="0" smtClean="0"/>
              <a:t> </a:t>
            </a:r>
            <a:r>
              <a:rPr lang="de-DE" dirty="0" err="1" smtClean="0"/>
              <a:t>the</a:t>
            </a:r>
            <a:r>
              <a:rPr lang="de-DE" dirty="0" smtClean="0"/>
              <a:t> STS </a:t>
            </a:r>
            <a:r>
              <a:rPr lang="de-DE" dirty="0" err="1" smtClean="0"/>
              <a:t>force</a:t>
            </a:r>
            <a:r>
              <a:rPr lang="de-DE" dirty="0" smtClean="0"/>
              <a:t> </a:t>
            </a:r>
            <a:r>
              <a:rPr lang="de-DE" dirty="0" err="1" smtClean="0"/>
              <a:t>the</a:t>
            </a:r>
            <a:r>
              <a:rPr lang="de-DE" dirty="0" smtClean="0"/>
              <a:t> </a:t>
            </a:r>
            <a:r>
              <a:rPr lang="de-DE" dirty="0" err="1" smtClean="0"/>
              <a:t>readout</a:t>
            </a:r>
            <a:r>
              <a:rPr lang="de-DE" dirty="0" smtClean="0"/>
              <a:t> </a:t>
            </a:r>
            <a:r>
              <a:rPr lang="de-DE" dirty="0" err="1" smtClean="0"/>
              <a:t>electronics</a:t>
            </a:r>
            <a:r>
              <a:rPr lang="de-DE" dirty="0" smtClean="0"/>
              <a:t> outside </a:t>
            </a:r>
            <a:r>
              <a:rPr lang="de-DE" dirty="0" err="1" smtClean="0"/>
              <a:t>the</a:t>
            </a:r>
            <a:r>
              <a:rPr lang="de-DE" dirty="0" smtClean="0"/>
              <a:t> beam </a:t>
            </a:r>
            <a:r>
              <a:rPr lang="de-DE" dirty="0" err="1" smtClean="0"/>
              <a:t>aperture</a:t>
            </a:r>
            <a:r>
              <a:rPr lang="de-DE" dirty="0" smtClean="0"/>
              <a:t> </a:t>
            </a:r>
            <a:r>
              <a:rPr lang="de-DE" dirty="0" err="1" smtClean="0"/>
              <a:t>which</a:t>
            </a:r>
            <a:r>
              <a:rPr lang="de-DE" dirty="0" smtClean="0"/>
              <a:t> </a:t>
            </a:r>
            <a:r>
              <a:rPr lang="de-DE" dirty="0" err="1" smtClean="0"/>
              <a:t>leads</a:t>
            </a:r>
            <a:r>
              <a:rPr lang="de-DE" dirty="0" smtClean="0"/>
              <a:t> </a:t>
            </a:r>
            <a:r>
              <a:rPr lang="de-DE" dirty="0" err="1" smtClean="0"/>
              <a:t>to</a:t>
            </a:r>
            <a:r>
              <a:rPr lang="de-DE" dirty="0" smtClean="0"/>
              <a:t> a </a:t>
            </a:r>
            <a:r>
              <a:rPr lang="de-DE" dirty="0" err="1" smtClean="0"/>
              <a:t>complex</a:t>
            </a:r>
            <a:r>
              <a:rPr lang="de-DE" dirty="0" smtClean="0"/>
              <a:t> </a:t>
            </a:r>
            <a:r>
              <a:rPr lang="de-DE" dirty="0" err="1" smtClean="0"/>
              <a:t>detector</a:t>
            </a:r>
            <a:r>
              <a:rPr lang="de-DE" dirty="0" smtClean="0"/>
              <a:t> </a:t>
            </a:r>
            <a:r>
              <a:rPr lang="de-DE" dirty="0" err="1" smtClean="0"/>
              <a:t>module</a:t>
            </a:r>
            <a:r>
              <a:rPr lang="de-DE" dirty="0" smtClean="0"/>
              <a:t> </a:t>
            </a:r>
            <a:r>
              <a:rPr lang="de-DE" dirty="0" err="1" smtClean="0"/>
              <a:t>conception</a:t>
            </a:r>
            <a:endParaRPr lang="de-DE" dirty="0" smtClean="0"/>
          </a:p>
          <a:p>
            <a:pPr marL="0" indent="0">
              <a:buNone/>
            </a:pPr>
            <a:endParaRPr lang="de-DE" dirty="0" smtClean="0"/>
          </a:p>
          <a:p>
            <a:r>
              <a:rPr lang="de-DE" dirty="0" err="1" smtClean="0"/>
              <a:t>Detector</a:t>
            </a:r>
            <a:r>
              <a:rPr lang="de-DE" dirty="0" smtClean="0"/>
              <a:t> </a:t>
            </a:r>
            <a:r>
              <a:rPr lang="de-DE" dirty="0" err="1" smtClean="0"/>
              <a:t>module</a:t>
            </a:r>
            <a:r>
              <a:rPr lang="de-DE" dirty="0" smtClean="0"/>
              <a:t> </a:t>
            </a:r>
            <a:r>
              <a:rPr lang="de-DE" dirty="0" err="1"/>
              <a:t>p</a:t>
            </a:r>
            <a:r>
              <a:rPr lang="de-DE" dirty="0" err="1" smtClean="0"/>
              <a:t>roduction</a:t>
            </a:r>
            <a:r>
              <a:rPr lang="de-DE" dirty="0" smtClean="0"/>
              <a:t> </a:t>
            </a:r>
            <a:r>
              <a:rPr lang="de-DE" dirty="0" err="1" smtClean="0"/>
              <a:t>is</a:t>
            </a:r>
            <a:r>
              <a:rPr lang="de-DE" dirty="0" smtClean="0"/>
              <a:t> </a:t>
            </a:r>
            <a:r>
              <a:rPr lang="de-DE" dirty="0" err="1" smtClean="0"/>
              <a:t>divided</a:t>
            </a:r>
            <a:r>
              <a:rPr lang="de-DE" dirty="0" smtClean="0"/>
              <a:t> </a:t>
            </a:r>
            <a:r>
              <a:rPr lang="de-DE" dirty="0" err="1" smtClean="0"/>
              <a:t>internationally</a:t>
            </a:r>
            <a:r>
              <a:rPr lang="de-DE" dirty="0" smtClean="0"/>
              <a:t> </a:t>
            </a:r>
            <a:r>
              <a:rPr lang="de-DE" dirty="0" err="1" smtClean="0"/>
              <a:t>between</a:t>
            </a:r>
            <a:r>
              <a:rPr lang="de-DE" dirty="0" smtClean="0"/>
              <a:t> </a:t>
            </a:r>
            <a:r>
              <a:rPr lang="de-DE" dirty="0" err="1" smtClean="0"/>
              <a:t>three</a:t>
            </a:r>
            <a:r>
              <a:rPr lang="de-DE" dirty="0" smtClean="0"/>
              <a:t> </a:t>
            </a:r>
            <a:r>
              <a:rPr lang="de-DE" dirty="0" err="1" smtClean="0"/>
              <a:t>institutes</a:t>
            </a:r>
            <a:endParaRPr lang="de-DE" dirty="0" smtClean="0"/>
          </a:p>
          <a:p>
            <a:endParaRPr lang="de-DE" dirty="0" smtClean="0"/>
          </a:p>
          <a:p>
            <a:r>
              <a:rPr lang="de-DE" dirty="0" smtClean="0"/>
              <a:t>Al – Al TAB </a:t>
            </a:r>
            <a:r>
              <a:rPr lang="de-DE" dirty="0" err="1" smtClean="0"/>
              <a:t>bonding</a:t>
            </a:r>
            <a:r>
              <a:rPr lang="de-DE" dirty="0"/>
              <a:t> </a:t>
            </a:r>
            <a:r>
              <a:rPr lang="de-DE" dirty="0" err="1" smtClean="0"/>
              <a:t>as</a:t>
            </a:r>
            <a:r>
              <a:rPr lang="de-DE" dirty="0" smtClean="0"/>
              <a:t> </a:t>
            </a:r>
            <a:r>
              <a:rPr lang="de-DE" dirty="0" err="1" smtClean="0"/>
              <a:t>primary</a:t>
            </a:r>
            <a:r>
              <a:rPr lang="de-DE" dirty="0" smtClean="0"/>
              <a:t> </a:t>
            </a:r>
            <a:r>
              <a:rPr lang="de-DE" dirty="0" err="1" smtClean="0"/>
              <a:t>interconnection</a:t>
            </a:r>
            <a:r>
              <a:rPr lang="de-DE" dirty="0" smtClean="0"/>
              <a:t> </a:t>
            </a:r>
            <a:r>
              <a:rPr lang="de-DE" dirty="0" err="1" smtClean="0"/>
              <a:t>technology</a:t>
            </a:r>
            <a:endParaRPr lang="de-DE" dirty="0" smtClean="0"/>
          </a:p>
          <a:p>
            <a:endParaRPr lang="de-DE" dirty="0" smtClean="0"/>
          </a:p>
          <a:p>
            <a:r>
              <a:rPr lang="de-DE" dirty="0" smtClean="0"/>
              <a:t>A </a:t>
            </a:r>
            <a:r>
              <a:rPr lang="de-DE" dirty="0" err="1" smtClean="0"/>
              <a:t>novel</a:t>
            </a:r>
            <a:r>
              <a:rPr lang="de-DE" dirty="0" smtClean="0"/>
              <a:t> high-</a:t>
            </a:r>
            <a:r>
              <a:rPr lang="de-DE" dirty="0" err="1" smtClean="0"/>
              <a:t>density</a:t>
            </a:r>
            <a:r>
              <a:rPr lang="de-DE" dirty="0" smtClean="0"/>
              <a:t> </a:t>
            </a:r>
            <a:r>
              <a:rPr lang="de-DE" dirty="0" err="1" smtClean="0"/>
              <a:t>interconnection</a:t>
            </a:r>
            <a:r>
              <a:rPr lang="de-DE" dirty="0" smtClean="0"/>
              <a:t> </a:t>
            </a:r>
            <a:r>
              <a:rPr lang="de-DE" dirty="0" err="1" smtClean="0"/>
              <a:t>method</a:t>
            </a:r>
            <a:r>
              <a:rPr lang="de-DE" dirty="0" smtClean="0"/>
              <a:t> </a:t>
            </a:r>
            <a:r>
              <a:rPr lang="de-DE" dirty="0" err="1" smtClean="0"/>
              <a:t>for</a:t>
            </a:r>
            <a:r>
              <a:rPr lang="de-DE" dirty="0" smtClean="0"/>
              <a:t> large double-</a:t>
            </a:r>
            <a:r>
              <a:rPr lang="de-DE" dirty="0" err="1" smtClean="0"/>
              <a:t>sided</a:t>
            </a:r>
            <a:r>
              <a:rPr lang="de-DE" dirty="0" smtClean="0"/>
              <a:t> </a:t>
            </a:r>
            <a:r>
              <a:rPr lang="de-DE" dirty="0" err="1" smtClean="0"/>
              <a:t>microstrip</a:t>
            </a:r>
            <a:r>
              <a:rPr lang="de-DE" dirty="0" smtClean="0"/>
              <a:t> </a:t>
            </a:r>
            <a:r>
              <a:rPr lang="de-DE" dirty="0" err="1" smtClean="0"/>
              <a:t>sensors</a:t>
            </a:r>
            <a:r>
              <a:rPr lang="de-DE" dirty="0" smtClean="0"/>
              <a:t> </a:t>
            </a:r>
            <a:r>
              <a:rPr lang="de-DE" dirty="0" err="1" smtClean="0"/>
              <a:t>has</a:t>
            </a:r>
            <a:r>
              <a:rPr lang="de-DE" dirty="0" smtClean="0"/>
              <a:t> </a:t>
            </a:r>
            <a:r>
              <a:rPr lang="de-DE" dirty="0" err="1" smtClean="0"/>
              <a:t>been</a:t>
            </a:r>
            <a:r>
              <a:rPr lang="de-DE" dirty="0" smtClean="0"/>
              <a:t> </a:t>
            </a:r>
            <a:r>
              <a:rPr lang="de-DE" dirty="0" err="1" smtClean="0"/>
              <a:t>developed</a:t>
            </a:r>
            <a:r>
              <a:rPr lang="de-DE" dirty="0" smtClean="0"/>
              <a:t> </a:t>
            </a:r>
          </a:p>
          <a:p>
            <a:endParaRPr lang="de-DE" dirty="0" smtClean="0"/>
          </a:p>
          <a:p>
            <a:r>
              <a:rPr lang="de-DE" dirty="0" smtClean="0"/>
              <a:t>Au </a:t>
            </a:r>
            <a:r>
              <a:rPr lang="de-DE" dirty="0" err="1" smtClean="0"/>
              <a:t>stud</a:t>
            </a:r>
            <a:r>
              <a:rPr lang="de-DE" dirty="0"/>
              <a:t> </a:t>
            </a:r>
            <a:r>
              <a:rPr lang="de-DE" dirty="0" smtClean="0"/>
              <a:t>– </a:t>
            </a:r>
            <a:r>
              <a:rPr lang="de-DE" dirty="0" err="1" smtClean="0"/>
              <a:t>solder</a:t>
            </a:r>
            <a:r>
              <a:rPr lang="de-DE" dirty="0" smtClean="0"/>
              <a:t> </a:t>
            </a:r>
            <a:r>
              <a:rPr lang="de-DE" dirty="0" err="1" smtClean="0"/>
              <a:t>process</a:t>
            </a:r>
            <a:r>
              <a:rPr lang="de-DE" dirty="0" smtClean="0"/>
              <a:t> </a:t>
            </a:r>
            <a:r>
              <a:rPr lang="de-DE" dirty="0" err="1" smtClean="0"/>
              <a:t>enables</a:t>
            </a:r>
            <a:r>
              <a:rPr lang="de-DE" dirty="0" smtClean="0"/>
              <a:t> a </a:t>
            </a:r>
            <a:r>
              <a:rPr lang="de-DE" dirty="0" err="1" smtClean="0"/>
              <a:t>new</a:t>
            </a:r>
            <a:r>
              <a:rPr lang="de-DE" dirty="0" smtClean="0"/>
              <a:t> </a:t>
            </a:r>
            <a:r>
              <a:rPr lang="de-DE" dirty="0" err="1" smtClean="0"/>
              <a:t>bonding</a:t>
            </a:r>
            <a:r>
              <a:rPr lang="de-DE" dirty="0" smtClean="0"/>
              <a:t> </a:t>
            </a:r>
            <a:r>
              <a:rPr lang="de-DE" dirty="0" err="1" smtClean="0"/>
              <a:t>technology</a:t>
            </a:r>
            <a:r>
              <a:rPr lang="de-DE" dirty="0" smtClean="0"/>
              <a:t> </a:t>
            </a:r>
            <a:r>
              <a:rPr lang="de-DE" dirty="0" err="1" smtClean="0"/>
              <a:t>of</a:t>
            </a:r>
            <a:r>
              <a:rPr lang="de-DE" dirty="0" smtClean="0"/>
              <a:t> ASIC </a:t>
            </a:r>
            <a:r>
              <a:rPr lang="de-DE" dirty="0" err="1" smtClean="0"/>
              <a:t>and</a:t>
            </a:r>
            <a:r>
              <a:rPr lang="de-DE" dirty="0" smtClean="0"/>
              <a:t> </a:t>
            </a:r>
            <a:r>
              <a:rPr lang="de-DE" dirty="0" err="1" smtClean="0"/>
              <a:t>sensor</a:t>
            </a:r>
            <a:r>
              <a:rPr lang="de-DE" dirty="0" smtClean="0"/>
              <a:t> on </a:t>
            </a:r>
            <a:r>
              <a:rPr lang="de-DE" dirty="0" err="1" smtClean="0"/>
              <a:t>flex</a:t>
            </a:r>
            <a:r>
              <a:rPr lang="de-DE" dirty="0" smtClean="0"/>
              <a:t> </a:t>
            </a:r>
            <a:r>
              <a:rPr lang="de-DE" dirty="0" err="1" smtClean="0"/>
              <a:t>microcable</a:t>
            </a:r>
            <a:endParaRPr lang="de-DE" dirty="0"/>
          </a:p>
          <a:p>
            <a:pPr marL="0" indent="0">
              <a:buNone/>
            </a:pPr>
            <a:endParaRPr lang="de-DE" dirty="0"/>
          </a:p>
        </p:txBody>
      </p:sp>
      <p:sp>
        <p:nvSpPr>
          <p:cNvPr id="4" name="Fußzeilenplatzhalter 3"/>
          <p:cNvSpPr>
            <a:spLocks noGrp="1"/>
          </p:cNvSpPr>
          <p:nvPr>
            <p:ph type="ftr" sz="quarter" idx="10"/>
          </p:nvPr>
        </p:nvSpPr>
        <p:spPr/>
        <p:txBody>
          <a:bodyPr/>
          <a:lstStyle/>
          <a:p>
            <a:pPr>
              <a:defRPr/>
            </a:pPr>
            <a:r>
              <a:rPr lang="en-US" altLang="de-DE" smtClean="0"/>
              <a:t>Patrick Pfistner – </a:t>
            </a:r>
            <a:r>
              <a:rPr lang="en-GB" smtClean="0"/>
              <a:t>Novel production method for large double-sided microstrip detectors of the CBM Silicon Tracking System at FAIR</a:t>
            </a:r>
          </a:p>
          <a:p>
            <a:pPr>
              <a:defRPr/>
            </a:pPr>
            <a:endParaRPr lang="en-GB" dirty="0"/>
          </a:p>
        </p:txBody>
      </p:sp>
      <p:sp>
        <p:nvSpPr>
          <p:cNvPr id="5" name="Datumsplatzhalter 4"/>
          <p:cNvSpPr>
            <a:spLocks noGrp="1"/>
          </p:cNvSpPr>
          <p:nvPr>
            <p:ph type="dt" sz="half" idx="11"/>
          </p:nvPr>
        </p:nvSpPr>
        <p:spPr/>
        <p:txBody>
          <a:bodyPr/>
          <a:lstStyle/>
          <a:p>
            <a:pPr>
              <a:defRPr/>
            </a:pPr>
            <a:fld id="{EEBD31E3-8B4C-4C1C-8525-132EAA0025B1}" type="datetime1">
              <a:rPr lang="de-DE" smtClean="0"/>
              <a:pPr>
                <a:defRPr/>
              </a:pPr>
              <a:t>18.09.2018</a:t>
            </a:fld>
            <a:endParaRPr lang="de-DE" dirty="0"/>
          </a:p>
        </p:txBody>
      </p:sp>
    </p:spTree>
    <p:extLst>
      <p:ext uri="{BB962C8B-B14F-4D97-AF65-F5344CB8AC3E}">
        <p14:creationId xmlns:p14="http://schemas.microsoft.com/office/powerpoint/2010/main" val="2903004241"/>
      </p:ext>
    </p:extLst>
  </p:cSld>
  <p:clrMapOvr>
    <a:masterClrMapping/>
  </p:clrMapOvr>
  <mc:AlternateContent xmlns:mc="http://schemas.openxmlformats.org/markup-compatibility/2006" xmlns:p14="http://schemas.microsoft.com/office/powerpoint/2010/main">
    <mc:Choice Requires="p14">
      <p:transition spd="slow" p14:dur="2000" advTm="54311"/>
    </mc:Choice>
    <mc:Fallback xmlns="">
      <p:transition spd="slow" advTm="5431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lgn="ctr">
              <a:defRPr/>
            </a:pPr>
            <a:r>
              <a:rPr lang="en-US" altLang="de-DE" dirty="0" smtClean="0"/>
              <a:t>Patrick Pfistner – </a:t>
            </a:r>
            <a:r>
              <a:rPr lang="en-GB" dirty="0" smtClean="0"/>
              <a:t>Novel production method for large double-sided </a:t>
            </a:r>
            <a:r>
              <a:rPr lang="en-GB" dirty="0" err="1" smtClean="0"/>
              <a:t>microstrip</a:t>
            </a:r>
            <a:r>
              <a:rPr lang="en-GB" dirty="0" smtClean="0"/>
              <a:t> detectors of the CBM Silicon Tracking System at FAIR</a:t>
            </a:r>
          </a:p>
          <a:p>
            <a:pPr>
              <a:defRPr/>
            </a:pPr>
            <a:endParaRPr lang="en-GB" dirty="0"/>
          </a:p>
        </p:txBody>
      </p:sp>
      <p:sp>
        <p:nvSpPr>
          <p:cNvPr id="5" name="Datumsplatzhalter 4"/>
          <p:cNvSpPr>
            <a:spLocks noGrp="1"/>
          </p:cNvSpPr>
          <p:nvPr>
            <p:ph type="dt" sz="half" idx="11"/>
          </p:nvPr>
        </p:nvSpPr>
        <p:spPr/>
        <p:txBody>
          <a:bodyPr/>
          <a:lstStyle/>
          <a:p>
            <a:pPr>
              <a:defRPr/>
            </a:pPr>
            <a:fld id="{EEBD31E3-8B4C-4C1C-8525-132EAA0025B1}" type="datetime1">
              <a:rPr lang="de-DE" smtClean="0"/>
              <a:pPr>
                <a:defRPr/>
              </a:pPr>
              <a:t>18.09.2018</a:t>
            </a:fld>
            <a:endParaRPr lang="de-DE" dirty="0"/>
          </a:p>
        </p:txBody>
      </p:sp>
      <p:sp>
        <p:nvSpPr>
          <p:cNvPr id="6" name="Titel 5"/>
          <p:cNvSpPr>
            <a:spLocks noGrp="1"/>
          </p:cNvSpPr>
          <p:nvPr>
            <p:ph type="title" idx="4294967295"/>
          </p:nvPr>
        </p:nvSpPr>
        <p:spPr>
          <a:xfrm>
            <a:off x="827584" y="2420888"/>
            <a:ext cx="7488832" cy="1362075"/>
          </a:xfrm>
        </p:spPr>
        <p:txBody>
          <a:bodyPr/>
          <a:lstStyle/>
          <a:p>
            <a:pPr algn="ctr"/>
            <a:r>
              <a:rPr lang="en-US" sz="3600" dirty="0" smtClean="0"/>
              <a:t>Thank you for your attention!</a:t>
            </a:r>
            <a:endParaRPr lang="en-US" sz="3600" dirty="0"/>
          </a:p>
        </p:txBody>
      </p:sp>
    </p:spTree>
    <p:extLst>
      <p:ext uri="{BB962C8B-B14F-4D97-AF65-F5344CB8AC3E}">
        <p14:creationId xmlns:p14="http://schemas.microsoft.com/office/powerpoint/2010/main" val="2650073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lgn="ctr">
              <a:defRPr/>
            </a:pPr>
            <a:r>
              <a:rPr lang="en-US" altLang="de-DE" dirty="0" smtClean="0"/>
              <a:t>Patrick Pfistner – </a:t>
            </a:r>
            <a:r>
              <a:rPr lang="en-GB" dirty="0" smtClean="0"/>
              <a:t>Novel production method for large double-sided </a:t>
            </a:r>
            <a:r>
              <a:rPr lang="en-GB" dirty="0" err="1" smtClean="0"/>
              <a:t>microstrip</a:t>
            </a:r>
            <a:r>
              <a:rPr lang="en-GB" dirty="0" smtClean="0"/>
              <a:t> detectors of the CBM Silicon Tracking System at FAIR</a:t>
            </a:r>
          </a:p>
          <a:p>
            <a:pPr>
              <a:defRPr/>
            </a:pPr>
            <a:endParaRPr lang="en-GB" dirty="0"/>
          </a:p>
        </p:txBody>
      </p:sp>
      <p:sp>
        <p:nvSpPr>
          <p:cNvPr id="5" name="Datumsplatzhalter 4"/>
          <p:cNvSpPr>
            <a:spLocks noGrp="1"/>
          </p:cNvSpPr>
          <p:nvPr>
            <p:ph type="dt" sz="half" idx="11"/>
          </p:nvPr>
        </p:nvSpPr>
        <p:spPr/>
        <p:txBody>
          <a:bodyPr/>
          <a:lstStyle/>
          <a:p>
            <a:pPr>
              <a:defRPr/>
            </a:pPr>
            <a:fld id="{EEBD31E3-8B4C-4C1C-8525-132EAA0025B1}" type="datetime1">
              <a:rPr lang="de-DE" smtClean="0"/>
              <a:pPr>
                <a:defRPr/>
              </a:pPr>
              <a:t>18.09.2018</a:t>
            </a:fld>
            <a:endParaRPr lang="de-DE" dirty="0"/>
          </a:p>
        </p:txBody>
      </p:sp>
      <p:sp>
        <p:nvSpPr>
          <p:cNvPr id="31" name="Titel 5"/>
          <p:cNvSpPr txBox="1">
            <a:spLocks/>
          </p:cNvSpPr>
          <p:nvPr/>
        </p:nvSpPr>
        <p:spPr bwMode="auto">
          <a:xfrm>
            <a:off x="979984" y="2573288"/>
            <a:ext cx="748883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pPr algn="ctr"/>
            <a:r>
              <a:rPr lang="en-US" sz="3600" kern="0" dirty="0" smtClean="0"/>
              <a:t>Backup slides</a:t>
            </a:r>
            <a:endParaRPr lang="en-US" sz="3600" kern="0" dirty="0"/>
          </a:p>
        </p:txBody>
      </p:sp>
    </p:spTree>
    <p:extLst>
      <p:ext uri="{BB962C8B-B14F-4D97-AF65-F5344CB8AC3E}">
        <p14:creationId xmlns:p14="http://schemas.microsoft.com/office/powerpoint/2010/main" val="1437768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pPr>
              <a:defRPr/>
            </a:pPr>
            <a:r>
              <a:rPr lang="en-US" altLang="de-DE" smtClean="0"/>
              <a:t>Prof. Max Mustermann - Title</a:t>
            </a:r>
            <a:endParaRPr lang="en-US" altLang="de-DE"/>
          </a:p>
        </p:txBody>
      </p:sp>
      <p:sp>
        <p:nvSpPr>
          <p:cNvPr id="3" name="Datumsplatzhalter 2"/>
          <p:cNvSpPr>
            <a:spLocks noGrp="1"/>
          </p:cNvSpPr>
          <p:nvPr>
            <p:ph type="dt" sz="half" idx="11"/>
          </p:nvPr>
        </p:nvSpPr>
        <p:spPr/>
        <p:txBody>
          <a:bodyPr/>
          <a:lstStyle/>
          <a:p>
            <a:pPr>
              <a:defRPr/>
            </a:pPr>
            <a:fld id="{FD665CAB-FB04-45EE-8B00-47B62961A974}" type="datetime1">
              <a:rPr lang="de-DE" smtClean="0"/>
              <a:pPr>
                <a:defRPr/>
              </a:pPr>
              <a:t>18.09.2018</a:t>
            </a:fld>
            <a:endParaRPr lang="de-DE" dirty="0"/>
          </a:p>
        </p:txBody>
      </p:sp>
      <p:pic>
        <p:nvPicPr>
          <p:cNvPr id="4" name="Grafik 3"/>
          <p:cNvPicPr>
            <a:picLocks noChangeAspect="1"/>
          </p:cNvPicPr>
          <p:nvPr/>
        </p:nvPicPr>
        <p:blipFill>
          <a:blip r:embed="rId2"/>
          <a:stretch>
            <a:fillRect/>
          </a:stretch>
        </p:blipFill>
        <p:spPr>
          <a:xfrm>
            <a:off x="1835696" y="836712"/>
            <a:ext cx="5212399" cy="5301208"/>
          </a:xfrm>
          <a:prstGeom prst="rect">
            <a:avLst/>
          </a:prstGeom>
        </p:spPr>
      </p:pic>
      <p:sp>
        <p:nvSpPr>
          <p:cNvPr id="5" name="Titel 4"/>
          <p:cNvSpPr txBox="1">
            <a:spLocks/>
          </p:cNvSpPr>
          <p:nvPr/>
        </p:nvSpPr>
        <p:spPr>
          <a:xfrm>
            <a:off x="390525" y="333375"/>
            <a:ext cx="6911975" cy="561975"/>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r>
              <a:rPr lang="en-US" kern="0" dirty="0" smtClean="0"/>
              <a:t>Station sizes</a:t>
            </a:r>
            <a:endParaRPr lang="en-US" kern="0" dirty="0"/>
          </a:p>
        </p:txBody>
      </p:sp>
    </p:spTree>
    <p:extLst>
      <p:ext uri="{BB962C8B-B14F-4D97-AF65-F5344CB8AC3E}">
        <p14:creationId xmlns:p14="http://schemas.microsoft.com/office/powerpoint/2010/main" val="4206962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dirty="0" smtClean="0"/>
              <a:t>Sensor sizes</a:t>
            </a:r>
            <a:endParaRPr lang="en-US" dirty="0"/>
          </a:p>
        </p:txBody>
      </p:sp>
      <p:sp>
        <p:nvSpPr>
          <p:cNvPr id="2" name="Fußzeilenplatzhalter 1"/>
          <p:cNvSpPr>
            <a:spLocks noGrp="1"/>
          </p:cNvSpPr>
          <p:nvPr>
            <p:ph type="ftr" sz="quarter" idx="10"/>
          </p:nvPr>
        </p:nvSpPr>
        <p:spPr/>
        <p:txBody>
          <a:bodyPr/>
          <a:lstStyle/>
          <a:p>
            <a:r>
              <a:rPr lang="en-US" altLang="de-DE" dirty="0"/>
              <a:t>Patrick Pfistner – </a:t>
            </a:r>
            <a:r>
              <a:rPr lang="en-GB" dirty="0"/>
              <a:t>Novel production method for large double-sided </a:t>
            </a:r>
            <a:r>
              <a:rPr lang="en-GB" dirty="0" err="1"/>
              <a:t>microstrip</a:t>
            </a:r>
            <a:r>
              <a:rPr lang="en-GB" dirty="0"/>
              <a:t> detectors of the CBM Silicon Tracking System at FAIR</a:t>
            </a:r>
          </a:p>
        </p:txBody>
      </p:sp>
      <p:sp>
        <p:nvSpPr>
          <p:cNvPr id="3" name="Datumsplatzhalter 2"/>
          <p:cNvSpPr>
            <a:spLocks noGrp="1"/>
          </p:cNvSpPr>
          <p:nvPr>
            <p:ph type="dt" sz="half" idx="11"/>
          </p:nvPr>
        </p:nvSpPr>
        <p:spPr/>
        <p:txBody>
          <a:bodyPr/>
          <a:lstStyle/>
          <a:p>
            <a:pPr>
              <a:defRPr/>
            </a:pPr>
            <a:fld id="{FD665CAB-FB04-45EE-8B00-47B62961A974}" type="datetime1">
              <a:rPr lang="de-DE" smtClean="0"/>
              <a:pPr>
                <a:defRPr/>
              </a:pPr>
              <a:t>18.09.2018</a:t>
            </a:fld>
            <a:endParaRPr lang="de-DE" dirty="0"/>
          </a:p>
        </p:txBody>
      </p:sp>
      <p:pic>
        <p:nvPicPr>
          <p:cNvPr id="2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6428" b="31765"/>
          <a:stretch/>
        </p:blipFill>
        <p:spPr bwMode="auto">
          <a:xfrm>
            <a:off x="5296276" y="4456730"/>
            <a:ext cx="1485524" cy="143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852" t="20474" r="33574" b="31765"/>
          <a:stretch/>
        </p:blipFill>
        <p:spPr bwMode="auto">
          <a:xfrm>
            <a:off x="3633757" y="4888703"/>
            <a:ext cx="1485610" cy="100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058" t="40727" b="31765"/>
          <a:stretch/>
        </p:blipFill>
        <p:spPr bwMode="auto">
          <a:xfrm>
            <a:off x="1987598" y="5315985"/>
            <a:ext cx="1501910" cy="58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13"/>
          <p:cNvSpPr/>
          <p:nvPr/>
        </p:nvSpPr>
        <p:spPr>
          <a:xfrm>
            <a:off x="5384063" y="5895201"/>
            <a:ext cx="1207382" cy="276999"/>
          </a:xfrm>
          <a:prstGeom prst="rect">
            <a:avLst/>
          </a:prstGeom>
        </p:spPr>
        <p:txBody>
          <a:bodyPr wrap="none">
            <a:spAutoFit/>
          </a:bodyPr>
          <a:lstStyle/>
          <a:p>
            <a:r>
              <a:rPr lang="en-US" sz="1200" dirty="0"/>
              <a:t>6.2 cm × </a:t>
            </a:r>
            <a:r>
              <a:rPr lang="en-US" sz="1200" dirty="0" smtClean="0"/>
              <a:t>6.2 cm </a:t>
            </a:r>
            <a:endParaRPr lang="en-US" sz="1200" dirty="0"/>
          </a:p>
        </p:txBody>
      </p:sp>
      <p:sp>
        <p:nvSpPr>
          <p:cNvPr id="27" name="Rectangle 14"/>
          <p:cNvSpPr/>
          <p:nvPr/>
        </p:nvSpPr>
        <p:spPr>
          <a:xfrm>
            <a:off x="3728024" y="5895201"/>
            <a:ext cx="1207382" cy="276999"/>
          </a:xfrm>
          <a:prstGeom prst="rect">
            <a:avLst/>
          </a:prstGeom>
        </p:spPr>
        <p:txBody>
          <a:bodyPr wrap="none">
            <a:spAutoFit/>
          </a:bodyPr>
          <a:lstStyle/>
          <a:p>
            <a:r>
              <a:rPr lang="en-US" sz="1200" dirty="0"/>
              <a:t>6.2 cm × 4</a:t>
            </a:r>
            <a:r>
              <a:rPr lang="en-US" sz="1200" dirty="0" smtClean="0"/>
              <a:t>.2 cm </a:t>
            </a:r>
            <a:endParaRPr lang="en-US" sz="1200" dirty="0"/>
          </a:p>
        </p:txBody>
      </p:sp>
      <p:sp>
        <p:nvSpPr>
          <p:cNvPr id="28" name="Rectangle 15"/>
          <p:cNvSpPr/>
          <p:nvPr/>
        </p:nvSpPr>
        <p:spPr>
          <a:xfrm>
            <a:off x="2077981" y="5895201"/>
            <a:ext cx="1207382" cy="276999"/>
          </a:xfrm>
          <a:prstGeom prst="rect">
            <a:avLst/>
          </a:prstGeom>
        </p:spPr>
        <p:txBody>
          <a:bodyPr wrap="none">
            <a:spAutoFit/>
          </a:bodyPr>
          <a:lstStyle/>
          <a:p>
            <a:r>
              <a:rPr lang="en-US" sz="1200" dirty="0"/>
              <a:t>6.2 cm × 2</a:t>
            </a:r>
            <a:r>
              <a:rPr lang="en-US" sz="1200" dirty="0" smtClean="0"/>
              <a:t>.2 cm </a:t>
            </a:r>
            <a:endParaRPr lang="en-US" sz="1200" dirty="0"/>
          </a:p>
        </p:txBody>
      </p:sp>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058" t="40727" b="31765"/>
          <a:stretch/>
        </p:blipFill>
        <p:spPr bwMode="auto">
          <a:xfrm>
            <a:off x="1104513" y="5315985"/>
            <a:ext cx="678736" cy="58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914400" y="5895201"/>
            <a:ext cx="1100558" cy="461665"/>
          </a:xfrm>
          <a:prstGeom prst="rect">
            <a:avLst/>
          </a:prstGeom>
        </p:spPr>
        <p:txBody>
          <a:bodyPr wrap="none">
            <a:spAutoFit/>
          </a:bodyPr>
          <a:lstStyle/>
          <a:p>
            <a:pPr algn="ctr"/>
            <a:r>
              <a:rPr lang="en-US" sz="1200" dirty="0" smtClean="0"/>
              <a:t>few sizes, </a:t>
            </a:r>
            <a:br>
              <a:rPr lang="en-US" sz="1200" dirty="0" smtClean="0"/>
            </a:br>
            <a:r>
              <a:rPr lang="en-US" sz="1200" dirty="0" smtClean="0"/>
              <a:t>small numbers</a:t>
            </a:r>
            <a:endParaRPr lang="en-US" sz="1200" dirty="0"/>
          </a:p>
        </p:txBody>
      </p:sp>
      <p:pic>
        <p:nvPicPr>
          <p:cNvPr id="3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16" r="66428" b="32588"/>
          <a:stretch/>
        </p:blipFill>
        <p:spPr bwMode="auto">
          <a:xfrm>
            <a:off x="6972676" y="3208696"/>
            <a:ext cx="1485524" cy="2687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2"/>
          <p:cNvSpPr/>
          <p:nvPr/>
        </p:nvSpPr>
        <p:spPr>
          <a:xfrm>
            <a:off x="7068126" y="5895201"/>
            <a:ext cx="1285929" cy="276999"/>
          </a:xfrm>
          <a:prstGeom prst="rect">
            <a:avLst/>
          </a:prstGeom>
        </p:spPr>
        <p:txBody>
          <a:bodyPr wrap="none">
            <a:spAutoFit/>
          </a:bodyPr>
          <a:lstStyle/>
          <a:p>
            <a:r>
              <a:rPr lang="en-US" sz="1200" dirty="0"/>
              <a:t>6.2 cm × </a:t>
            </a:r>
            <a:r>
              <a:rPr lang="en-US" sz="1200" dirty="0" smtClean="0"/>
              <a:t>12.4 cm </a:t>
            </a:r>
            <a:endParaRPr lang="en-US" sz="1200" dirty="0"/>
          </a:p>
        </p:txBody>
      </p:sp>
      <p:sp>
        <p:nvSpPr>
          <p:cNvPr id="35" name="TextBox 1"/>
          <p:cNvSpPr txBox="1"/>
          <p:nvPr/>
        </p:nvSpPr>
        <p:spPr>
          <a:xfrm>
            <a:off x="914400" y="4858699"/>
            <a:ext cx="1066800" cy="523220"/>
          </a:xfrm>
          <a:prstGeom prst="rect">
            <a:avLst/>
          </a:prstGeom>
          <a:noFill/>
        </p:spPr>
        <p:txBody>
          <a:bodyPr wrap="square" rtlCol="0">
            <a:spAutoFit/>
          </a:bodyPr>
          <a:lstStyle/>
          <a:p>
            <a:pPr algn="ctr"/>
            <a:r>
              <a:rPr lang="en-US" sz="1400" dirty="0" smtClean="0"/>
              <a:t>fill gaps at beam hole</a:t>
            </a:r>
          </a:p>
        </p:txBody>
      </p:sp>
      <p:sp>
        <p:nvSpPr>
          <p:cNvPr id="36" name="TextBox 18"/>
          <p:cNvSpPr txBox="1"/>
          <p:nvPr/>
        </p:nvSpPr>
        <p:spPr>
          <a:xfrm>
            <a:off x="6972677" y="2667000"/>
            <a:ext cx="1381378" cy="523220"/>
          </a:xfrm>
          <a:prstGeom prst="rect">
            <a:avLst/>
          </a:prstGeom>
          <a:noFill/>
        </p:spPr>
        <p:txBody>
          <a:bodyPr wrap="square" rtlCol="0">
            <a:spAutoFit/>
          </a:bodyPr>
          <a:lstStyle/>
          <a:p>
            <a:pPr algn="ctr"/>
            <a:r>
              <a:rPr lang="en-US" sz="1400" dirty="0" smtClean="0"/>
              <a:t>outer parts of large stations</a:t>
            </a:r>
          </a:p>
        </p:txBody>
      </p:sp>
      <p:sp>
        <p:nvSpPr>
          <p:cNvPr id="37" name="TextBox 20"/>
          <p:cNvSpPr txBox="1"/>
          <p:nvPr/>
        </p:nvSpPr>
        <p:spPr>
          <a:xfrm>
            <a:off x="1921497" y="4362254"/>
            <a:ext cx="1974130" cy="523220"/>
          </a:xfrm>
          <a:prstGeom prst="rect">
            <a:avLst/>
          </a:prstGeom>
          <a:noFill/>
        </p:spPr>
        <p:txBody>
          <a:bodyPr wrap="square" rtlCol="0">
            <a:spAutoFit/>
          </a:bodyPr>
          <a:lstStyle/>
          <a:p>
            <a:pPr algn="ctr"/>
            <a:r>
              <a:rPr lang="en-US" sz="1400" dirty="0" smtClean="0"/>
              <a:t>standard sensors throughout the stations</a:t>
            </a:r>
          </a:p>
        </p:txBody>
      </p:sp>
      <p:cxnSp>
        <p:nvCxnSpPr>
          <p:cNvPr id="38" name="Straight Arrow Connector 7"/>
          <p:cNvCxnSpPr>
            <a:stCxn id="37" idx="2"/>
          </p:cNvCxnSpPr>
          <p:nvPr/>
        </p:nvCxnSpPr>
        <p:spPr>
          <a:xfrm flipH="1">
            <a:off x="2708933" y="4885474"/>
            <a:ext cx="199629" cy="4305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9"/>
          <p:cNvCxnSpPr/>
          <p:nvPr/>
        </p:nvCxnSpPr>
        <p:spPr>
          <a:xfrm>
            <a:off x="3116480" y="4921853"/>
            <a:ext cx="517277" cy="1984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22"/>
          <p:cNvCxnSpPr/>
          <p:nvPr/>
        </p:nvCxnSpPr>
        <p:spPr>
          <a:xfrm>
            <a:off x="3810000" y="4552522"/>
            <a:ext cx="1309367" cy="1077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38"/>
          <p:cNvSpPr txBox="1"/>
          <p:nvPr/>
        </p:nvSpPr>
        <p:spPr>
          <a:xfrm>
            <a:off x="539552" y="1268760"/>
            <a:ext cx="1372397" cy="307777"/>
          </a:xfrm>
          <a:prstGeom prst="rect">
            <a:avLst/>
          </a:prstGeom>
          <a:noFill/>
        </p:spPr>
        <p:txBody>
          <a:bodyPr wrap="square" rtlCol="0">
            <a:spAutoFit/>
          </a:bodyPr>
          <a:lstStyle/>
          <a:p>
            <a:pPr algn="ctr"/>
            <a:r>
              <a:rPr lang="en-US" sz="1400" dirty="0" smtClean="0"/>
              <a:t>STS 1</a:t>
            </a:r>
            <a:endParaRPr lang="en-US" sz="1400" dirty="0"/>
          </a:p>
        </p:txBody>
      </p:sp>
      <p:cxnSp>
        <p:nvCxnSpPr>
          <p:cNvPr id="43" name="Straight Arrow Connector 6"/>
          <p:cNvCxnSpPr/>
          <p:nvPr/>
        </p:nvCxnSpPr>
        <p:spPr>
          <a:xfrm>
            <a:off x="8610600" y="3208696"/>
            <a:ext cx="0" cy="268650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4" name="Rectangle 31"/>
          <p:cNvSpPr/>
          <p:nvPr/>
        </p:nvSpPr>
        <p:spPr>
          <a:xfrm rot="5400000">
            <a:off x="8312979" y="4414023"/>
            <a:ext cx="892360" cy="276999"/>
          </a:xfrm>
          <a:prstGeom prst="rect">
            <a:avLst/>
          </a:prstGeom>
        </p:spPr>
        <p:txBody>
          <a:bodyPr wrap="none">
            <a:spAutoFit/>
          </a:bodyPr>
          <a:lstStyle/>
          <a:p>
            <a:r>
              <a:rPr lang="en-US" sz="1200" dirty="0" smtClean="0"/>
              <a:t>strip length</a:t>
            </a:r>
            <a:endParaRPr lang="en-US" sz="1200" dirty="0"/>
          </a:p>
        </p:txBody>
      </p:sp>
      <p:pic>
        <p:nvPicPr>
          <p:cNvPr id="47" name="Picture 2" descr="C:\Users\jheuser\Desktop\118_sts_v16a_station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620688"/>
            <a:ext cx="3874703" cy="32180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jheuser\Desktop\111_sts_v16a_station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556792"/>
            <a:ext cx="1740426" cy="1443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21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4" name="Fußzeilenplatzhalter 3"/>
          <p:cNvSpPr>
            <a:spLocks noGrp="1"/>
          </p:cNvSpPr>
          <p:nvPr>
            <p:ph type="ftr" sz="quarter" idx="10"/>
          </p:nvPr>
        </p:nvSpPr>
        <p:spPr/>
        <p:txBody>
          <a:bodyPr/>
          <a:lstStyle/>
          <a:p>
            <a:pPr>
              <a:defRPr/>
            </a:pPr>
            <a:r>
              <a:rPr lang="en-US" altLang="de-DE" smtClean="0"/>
              <a:t>Patrick Pfistner – </a:t>
            </a:r>
            <a:r>
              <a:rPr lang="en-GB" smtClean="0"/>
              <a:t>Novel production method for large double-sided microstrip detectors of the CBM Silicon Tracking System at FAIR</a:t>
            </a:r>
          </a:p>
          <a:p>
            <a:pPr>
              <a:defRPr/>
            </a:pPr>
            <a:endParaRPr lang="en-GB" dirty="0"/>
          </a:p>
        </p:txBody>
      </p:sp>
      <p:sp>
        <p:nvSpPr>
          <p:cNvPr id="5" name="Datumsplatzhalter 4"/>
          <p:cNvSpPr>
            <a:spLocks noGrp="1"/>
          </p:cNvSpPr>
          <p:nvPr>
            <p:ph type="dt" sz="half" idx="11"/>
          </p:nvPr>
        </p:nvSpPr>
        <p:spPr/>
        <p:txBody>
          <a:bodyPr/>
          <a:lstStyle/>
          <a:p>
            <a:pPr>
              <a:defRPr/>
            </a:pPr>
            <a:fld id="{EEBD31E3-8B4C-4C1C-8525-132EAA0025B1}" type="datetime1">
              <a:rPr lang="de-DE" smtClean="0"/>
              <a:pPr>
                <a:defRPr/>
              </a:pPr>
              <a:t>18.09.2018</a:t>
            </a:fld>
            <a:endParaRPr lang="de-DE" dirty="0"/>
          </a:p>
        </p:txBody>
      </p:sp>
      <p:sp>
        <p:nvSpPr>
          <p:cNvPr id="6" name="Rectangle 8"/>
          <p:cNvSpPr>
            <a:spLocks noChangeArrowheads="1"/>
          </p:cNvSpPr>
          <p:nvPr/>
        </p:nvSpPr>
        <p:spPr bwMode="auto">
          <a:xfrm>
            <a:off x="381000" y="3365942"/>
            <a:ext cx="2149948" cy="307777"/>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en-US" sz="1400" dirty="0">
                <a:solidFill>
                  <a:srgbClr val="333399"/>
                </a:solidFill>
              </a:rPr>
              <a:t>NIM A 568 (2006) 301–308</a:t>
            </a:r>
          </a:p>
        </p:txBody>
      </p:sp>
      <p:sp>
        <p:nvSpPr>
          <p:cNvPr id="7" name="Rectangle 12"/>
          <p:cNvSpPr>
            <a:spLocks noChangeArrowheads="1"/>
          </p:cNvSpPr>
          <p:nvPr/>
        </p:nvSpPr>
        <p:spPr bwMode="auto">
          <a:xfrm>
            <a:off x="448362" y="2667000"/>
            <a:ext cx="3253476" cy="81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a:spcBef>
                <a:spcPct val="20000"/>
              </a:spcBef>
              <a:buClr>
                <a:srgbClr val="0066CC"/>
              </a:buClr>
              <a:buFont typeface="Wingdings" pitchFamily="2" charset="2"/>
              <a:defRPr sz="2400">
                <a:solidFill>
                  <a:srgbClr val="00599D"/>
                </a:solidFill>
                <a:latin typeface="Arial" pitchFamily="34" charset="0"/>
              </a:defRPr>
            </a:lvl1pPr>
            <a:lvl2pPr marL="433388" indent="-266700" algn="l">
              <a:spcBef>
                <a:spcPct val="20000"/>
              </a:spcBef>
              <a:buClr>
                <a:srgbClr val="FF9900"/>
              </a:buClr>
              <a:buSzPct val="140000"/>
              <a:buFont typeface="Wingdings" pitchFamily="2" charset="2"/>
              <a:buChar char="§"/>
              <a:defRPr sz="2000">
                <a:solidFill>
                  <a:schemeClr val="tx1"/>
                </a:solidFill>
                <a:latin typeface="Arial" pitchFamily="34" charset="0"/>
              </a:defRPr>
            </a:lvl2pPr>
            <a:lvl3pPr marL="547688" algn="l">
              <a:spcBef>
                <a:spcPct val="20000"/>
              </a:spcBef>
              <a:defRPr>
                <a:solidFill>
                  <a:schemeClr val="tx1"/>
                </a:solidFill>
                <a:latin typeface="Arial" pitchFamily="34" charset="0"/>
              </a:defRPr>
            </a:lvl3pPr>
            <a:lvl4pPr marL="714375" indent="-20638" algn="l">
              <a:spcBef>
                <a:spcPct val="20000"/>
              </a:spcBef>
              <a:defRPr sz="1600" i="1">
                <a:solidFill>
                  <a:srgbClr val="990000"/>
                </a:solidFill>
                <a:latin typeface="Arial" pitchFamily="34" charset="0"/>
              </a:defRPr>
            </a:lvl4pPr>
            <a:lvl5pPr marL="2143125" indent="-1247775" algn="l">
              <a:spcBef>
                <a:spcPct val="20000"/>
              </a:spcBef>
              <a:defRPr sz="1600">
                <a:solidFill>
                  <a:srgbClr val="0066CC"/>
                </a:solidFill>
                <a:latin typeface="Arial" pitchFamily="34" charset="0"/>
              </a:defRPr>
            </a:lvl5pPr>
            <a:lvl6pPr marL="2600325" indent="-1247775" fontAlgn="base">
              <a:spcBef>
                <a:spcPct val="20000"/>
              </a:spcBef>
              <a:spcAft>
                <a:spcPct val="0"/>
              </a:spcAft>
              <a:defRPr sz="1600">
                <a:solidFill>
                  <a:srgbClr val="0066CC"/>
                </a:solidFill>
                <a:latin typeface="Arial" pitchFamily="34" charset="0"/>
              </a:defRPr>
            </a:lvl6pPr>
            <a:lvl7pPr marL="3057525" indent="-1247775" fontAlgn="base">
              <a:spcBef>
                <a:spcPct val="20000"/>
              </a:spcBef>
              <a:spcAft>
                <a:spcPct val="0"/>
              </a:spcAft>
              <a:defRPr sz="1600">
                <a:solidFill>
                  <a:srgbClr val="0066CC"/>
                </a:solidFill>
                <a:latin typeface="Arial" pitchFamily="34" charset="0"/>
              </a:defRPr>
            </a:lvl7pPr>
            <a:lvl8pPr marL="3514725" indent="-1247775" fontAlgn="base">
              <a:spcBef>
                <a:spcPct val="20000"/>
              </a:spcBef>
              <a:spcAft>
                <a:spcPct val="0"/>
              </a:spcAft>
              <a:defRPr sz="1600">
                <a:solidFill>
                  <a:srgbClr val="0066CC"/>
                </a:solidFill>
                <a:latin typeface="Arial" pitchFamily="34" charset="0"/>
              </a:defRPr>
            </a:lvl8pPr>
            <a:lvl9pPr marL="3971925" indent="-1247775" fontAlgn="base">
              <a:spcBef>
                <a:spcPct val="20000"/>
              </a:spcBef>
              <a:spcAft>
                <a:spcPct val="0"/>
              </a:spcAft>
              <a:defRPr sz="1600">
                <a:solidFill>
                  <a:srgbClr val="0066CC"/>
                </a:solidFill>
                <a:latin typeface="Arial" pitchFamily="34" charset="0"/>
              </a:defRPr>
            </a:lvl9pPr>
          </a:lstStyle>
          <a:p>
            <a:r>
              <a:rPr lang="de-DE" altLang="en-US" sz="1400" b="1" dirty="0">
                <a:solidFill>
                  <a:schemeClr val="tx1"/>
                </a:solidFill>
                <a:latin typeface="+mn-lt"/>
              </a:rPr>
              <a:t>n-XYTER </a:t>
            </a:r>
            <a:r>
              <a:rPr lang="de-DE" altLang="en-US" sz="1400" b="1" dirty="0" err="1">
                <a:solidFill>
                  <a:schemeClr val="tx1"/>
                </a:solidFill>
                <a:latin typeface="+mn-lt"/>
              </a:rPr>
              <a:t>chip</a:t>
            </a:r>
            <a:endParaRPr lang="de-DE" altLang="en-US" sz="1400" b="1" dirty="0">
              <a:solidFill>
                <a:schemeClr val="tx1"/>
              </a:solidFill>
              <a:latin typeface="+mn-lt"/>
            </a:endParaRPr>
          </a:p>
          <a:p>
            <a:pPr>
              <a:lnSpc>
                <a:spcPct val="90000"/>
              </a:lnSpc>
            </a:pPr>
            <a:r>
              <a:rPr lang="en-US" altLang="en-US" sz="1400" dirty="0">
                <a:solidFill>
                  <a:schemeClr val="tx1"/>
                </a:solidFill>
                <a:latin typeface="+mn-lt"/>
              </a:rPr>
              <a:t>- from a neutron imaging project</a:t>
            </a:r>
            <a:endParaRPr lang="de-DE" altLang="en-US" sz="1400" dirty="0">
              <a:solidFill>
                <a:schemeClr val="tx1"/>
              </a:solidFill>
              <a:latin typeface="+mn-lt"/>
            </a:endParaRPr>
          </a:p>
          <a:p>
            <a:pPr>
              <a:lnSpc>
                <a:spcPct val="90000"/>
              </a:lnSpc>
            </a:pPr>
            <a:r>
              <a:rPr lang="en-US" altLang="en-US" sz="1400" dirty="0">
                <a:solidFill>
                  <a:schemeClr val="tx1"/>
                </a:solidFill>
                <a:latin typeface="+mn-lt"/>
              </a:rPr>
              <a:t>- used for current </a:t>
            </a:r>
            <a:r>
              <a:rPr lang="en-US" altLang="en-US" sz="1400" dirty="0" smtClean="0">
                <a:solidFill>
                  <a:schemeClr val="tx1"/>
                </a:solidFill>
                <a:latin typeface="+mn-lt"/>
              </a:rPr>
              <a:t>prototyping (v1, v2.0)</a:t>
            </a:r>
            <a:endParaRPr lang="de-DE" altLang="en-US" sz="1400" dirty="0">
              <a:solidFill>
                <a:schemeClr val="tx1"/>
              </a:solidFill>
              <a:latin typeface="+mn-lt"/>
            </a:endParaRPr>
          </a:p>
        </p:txBody>
      </p:sp>
      <p:pic>
        <p:nvPicPr>
          <p:cNvPr id="8" name="Picture 13" descr="testboard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021" t="6973" r="28832" b="36772"/>
          <a:stretch/>
        </p:blipFill>
        <p:spPr bwMode="auto">
          <a:xfrm>
            <a:off x="388098" y="1195750"/>
            <a:ext cx="1687002" cy="139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2"/>
          <p:cNvGrpSpPr>
            <a:grpSpLocks noChangeAspect="1"/>
          </p:cNvGrpSpPr>
          <p:nvPr/>
        </p:nvGrpSpPr>
        <p:grpSpPr>
          <a:xfrm>
            <a:off x="3740184" y="1447800"/>
            <a:ext cx="2965416" cy="2297390"/>
            <a:chOff x="4800600" y="1741409"/>
            <a:chExt cx="3713162" cy="2876689"/>
          </a:xfrm>
        </p:grpSpPr>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92623"/>
              <a:ext cx="3713162" cy="2321169"/>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16"/>
            <p:cNvSpPr txBox="1">
              <a:spLocks noChangeArrowheads="1"/>
            </p:cNvSpPr>
            <p:nvPr/>
          </p:nvSpPr>
          <p:spPr bwMode="auto">
            <a:xfrm>
              <a:off x="5418500" y="1741409"/>
              <a:ext cx="2351746" cy="42392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600" dirty="0"/>
                <a:t>30 ns rise time</a:t>
              </a:r>
              <a:endParaRPr lang="de-DE" altLang="en-US" sz="1600" dirty="0"/>
            </a:p>
          </p:txBody>
        </p:sp>
        <p:sp>
          <p:nvSpPr>
            <p:cNvPr id="12" name="Text Box 17"/>
            <p:cNvSpPr txBox="1">
              <a:spLocks noChangeArrowheads="1"/>
            </p:cNvSpPr>
            <p:nvPr/>
          </p:nvSpPr>
          <p:spPr bwMode="auto">
            <a:xfrm>
              <a:off x="5659328" y="4194176"/>
              <a:ext cx="2480332" cy="42392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600" dirty="0" smtClean="0"/>
                <a:t>170 </a:t>
              </a:r>
              <a:r>
                <a:rPr lang="en-US" altLang="en-US" sz="1600" dirty="0"/>
                <a:t>ns rise time</a:t>
              </a:r>
              <a:endParaRPr lang="de-DE" altLang="en-US" sz="1600" dirty="0"/>
            </a:p>
          </p:txBody>
        </p:sp>
      </p:grpSp>
      <p:sp>
        <p:nvSpPr>
          <p:cNvPr id="13" name="TextBox 13"/>
          <p:cNvSpPr txBox="1"/>
          <p:nvPr/>
        </p:nvSpPr>
        <p:spPr>
          <a:xfrm>
            <a:off x="6705600" y="1617077"/>
            <a:ext cx="2316538" cy="1077218"/>
          </a:xfrm>
          <a:prstGeom prst="rect">
            <a:avLst/>
          </a:prstGeom>
          <a:noFill/>
        </p:spPr>
        <p:txBody>
          <a:bodyPr wrap="square" rtlCol="0">
            <a:spAutoFit/>
          </a:bodyPr>
          <a:lstStyle/>
          <a:p>
            <a:r>
              <a:rPr lang="en-US" sz="1600" dirty="0" smtClean="0"/>
              <a:t>self-triggering:  </a:t>
            </a:r>
            <a:br>
              <a:rPr lang="en-US" sz="1600" dirty="0" smtClean="0"/>
            </a:br>
            <a:r>
              <a:rPr lang="en-US" sz="1600" dirty="0" smtClean="0"/>
              <a:t>channels deliver stream of ADC values above threshold + timestamp</a:t>
            </a:r>
            <a:endParaRPr lang="en-US" sz="1600" dirty="0"/>
          </a:p>
        </p:txBody>
      </p:sp>
      <p:sp>
        <p:nvSpPr>
          <p:cNvPr id="14" name="TextBox 14"/>
          <p:cNvSpPr txBox="1"/>
          <p:nvPr/>
        </p:nvSpPr>
        <p:spPr>
          <a:xfrm>
            <a:off x="2590800" y="1828800"/>
            <a:ext cx="1143000" cy="584775"/>
          </a:xfrm>
          <a:prstGeom prst="rect">
            <a:avLst/>
          </a:prstGeom>
          <a:noFill/>
        </p:spPr>
        <p:txBody>
          <a:bodyPr wrap="square" rtlCol="0">
            <a:spAutoFit/>
          </a:bodyPr>
          <a:lstStyle/>
          <a:p>
            <a:r>
              <a:rPr lang="en-US" sz="1600" dirty="0" smtClean="0"/>
              <a:t>128 channels</a:t>
            </a:r>
            <a:endParaRPr lang="en-US" sz="1600" dirty="0"/>
          </a:p>
        </p:txBody>
      </p:sp>
      <p:sp>
        <p:nvSpPr>
          <p:cNvPr id="15" name="Rectangle 12"/>
          <p:cNvSpPr>
            <a:spLocks noChangeArrowheads="1"/>
          </p:cNvSpPr>
          <p:nvPr/>
        </p:nvSpPr>
        <p:spPr bwMode="auto">
          <a:xfrm>
            <a:off x="439380" y="5844487"/>
            <a:ext cx="3253476" cy="50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a:spcBef>
                <a:spcPct val="20000"/>
              </a:spcBef>
              <a:buClr>
                <a:srgbClr val="0066CC"/>
              </a:buClr>
              <a:buFont typeface="Wingdings" pitchFamily="2" charset="2"/>
              <a:defRPr sz="2400">
                <a:solidFill>
                  <a:srgbClr val="00599D"/>
                </a:solidFill>
                <a:latin typeface="Arial" pitchFamily="34" charset="0"/>
              </a:defRPr>
            </a:lvl1pPr>
            <a:lvl2pPr marL="433388" indent="-266700" algn="l">
              <a:spcBef>
                <a:spcPct val="20000"/>
              </a:spcBef>
              <a:buClr>
                <a:srgbClr val="FF9900"/>
              </a:buClr>
              <a:buSzPct val="140000"/>
              <a:buFont typeface="Wingdings" pitchFamily="2" charset="2"/>
              <a:buChar char="§"/>
              <a:defRPr sz="2000">
                <a:solidFill>
                  <a:schemeClr val="tx1"/>
                </a:solidFill>
                <a:latin typeface="Arial" pitchFamily="34" charset="0"/>
              </a:defRPr>
            </a:lvl2pPr>
            <a:lvl3pPr marL="547688" algn="l">
              <a:spcBef>
                <a:spcPct val="20000"/>
              </a:spcBef>
              <a:defRPr>
                <a:solidFill>
                  <a:schemeClr val="tx1"/>
                </a:solidFill>
                <a:latin typeface="Arial" pitchFamily="34" charset="0"/>
              </a:defRPr>
            </a:lvl3pPr>
            <a:lvl4pPr marL="714375" indent="-20638" algn="l">
              <a:spcBef>
                <a:spcPct val="20000"/>
              </a:spcBef>
              <a:defRPr sz="1600" i="1">
                <a:solidFill>
                  <a:srgbClr val="990000"/>
                </a:solidFill>
                <a:latin typeface="Arial" pitchFamily="34" charset="0"/>
              </a:defRPr>
            </a:lvl4pPr>
            <a:lvl5pPr marL="2143125" indent="-1247775" algn="l">
              <a:spcBef>
                <a:spcPct val="20000"/>
              </a:spcBef>
              <a:defRPr sz="1600">
                <a:solidFill>
                  <a:srgbClr val="0066CC"/>
                </a:solidFill>
                <a:latin typeface="Arial" pitchFamily="34" charset="0"/>
              </a:defRPr>
            </a:lvl5pPr>
            <a:lvl6pPr marL="2600325" indent="-1247775" fontAlgn="base">
              <a:spcBef>
                <a:spcPct val="20000"/>
              </a:spcBef>
              <a:spcAft>
                <a:spcPct val="0"/>
              </a:spcAft>
              <a:defRPr sz="1600">
                <a:solidFill>
                  <a:srgbClr val="0066CC"/>
                </a:solidFill>
                <a:latin typeface="Arial" pitchFamily="34" charset="0"/>
              </a:defRPr>
            </a:lvl6pPr>
            <a:lvl7pPr marL="3057525" indent="-1247775" fontAlgn="base">
              <a:spcBef>
                <a:spcPct val="20000"/>
              </a:spcBef>
              <a:spcAft>
                <a:spcPct val="0"/>
              </a:spcAft>
              <a:defRPr sz="1600">
                <a:solidFill>
                  <a:srgbClr val="0066CC"/>
                </a:solidFill>
                <a:latin typeface="Arial" pitchFamily="34" charset="0"/>
              </a:defRPr>
            </a:lvl7pPr>
            <a:lvl8pPr marL="3514725" indent="-1247775" fontAlgn="base">
              <a:spcBef>
                <a:spcPct val="20000"/>
              </a:spcBef>
              <a:spcAft>
                <a:spcPct val="0"/>
              </a:spcAft>
              <a:defRPr sz="1600">
                <a:solidFill>
                  <a:srgbClr val="0066CC"/>
                </a:solidFill>
                <a:latin typeface="Arial" pitchFamily="34" charset="0"/>
              </a:defRPr>
            </a:lvl8pPr>
            <a:lvl9pPr marL="3971925" indent="-1247775" fontAlgn="base">
              <a:spcBef>
                <a:spcPct val="20000"/>
              </a:spcBef>
              <a:spcAft>
                <a:spcPct val="0"/>
              </a:spcAft>
              <a:defRPr sz="1600">
                <a:solidFill>
                  <a:srgbClr val="0066CC"/>
                </a:solidFill>
                <a:latin typeface="Arial" pitchFamily="34" charset="0"/>
              </a:defRPr>
            </a:lvl9pPr>
          </a:lstStyle>
          <a:p>
            <a:r>
              <a:rPr lang="de-DE" altLang="en-US" sz="1400" b="1" dirty="0" smtClean="0">
                <a:solidFill>
                  <a:schemeClr val="tx1"/>
                </a:solidFill>
                <a:latin typeface="+mn-lt"/>
              </a:rPr>
              <a:t>STS-XYTER </a:t>
            </a:r>
            <a:r>
              <a:rPr lang="de-DE" altLang="en-US" sz="1400" b="1" dirty="0" err="1">
                <a:solidFill>
                  <a:schemeClr val="tx1"/>
                </a:solidFill>
                <a:latin typeface="+mn-lt"/>
              </a:rPr>
              <a:t>chip</a:t>
            </a:r>
            <a:endParaRPr lang="de-DE" altLang="en-US" sz="1400" b="1" dirty="0">
              <a:solidFill>
                <a:schemeClr val="tx1"/>
              </a:solidFill>
              <a:latin typeface="+mn-lt"/>
            </a:endParaRPr>
          </a:p>
          <a:p>
            <a:pPr>
              <a:lnSpc>
                <a:spcPct val="90000"/>
              </a:lnSpc>
            </a:pPr>
            <a:r>
              <a:rPr lang="en-US" altLang="en-US" sz="1400" dirty="0" smtClean="0">
                <a:solidFill>
                  <a:schemeClr val="tx1"/>
                </a:solidFill>
                <a:latin typeface="+mn-lt"/>
              </a:rPr>
              <a:t>- dedicated development for STS, now v2.0 </a:t>
            </a:r>
            <a:endParaRPr lang="de-DE" altLang="en-US" sz="1400" dirty="0">
              <a:solidFill>
                <a:schemeClr val="tx1"/>
              </a:solidFill>
              <a:latin typeface="+mn-lt"/>
            </a:endParaRPr>
          </a:p>
        </p:txBody>
      </p:sp>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772029" y="4191000"/>
            <a:ext cx="3314571" cy="20171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 name="TextBox 19"/>
          <p:cNvSpPr txBox="1"/>
          <p:nvPr/>
        </p:nvSpPr>
        <p:spPr>
          <a:xfrm>
            <a:off x="7239000" y="4191000"/>
            <a:ext cx="1783138" cy="2092881"/>
          </a:xfrm>
          <a:prstGeom prst="rect">
            <a:avLst/>
          </a:prstGeom>
          <a:noFill/>
        </p:spPr>
        <p:txBody>
          <a:bodyPr wrap="square" rtlCol="0">
            <a:spAutoFit/>
          </a:bodyPr>
          <a:lstStyle/>
          <a:p>
            <a:endParaRPr lang="en-US" sz="600" dirty="0"/>
          </a:p>
          <a:p>
            <a:r>
              <a:rPr lang="en-US" sz="1600" dirty="0" smtClean="0"/>
              <a:t>per channel: </a:t>
            </a:r>
            <a:br>
              <a:rPr lang="en-US" sz="1600" dirty="0" smtClean="0"/>
            </a:br>
            <a:r>
              <a:rPr lang="en-US" sz="1600" dirty="0" smtClean="0"/>
              <a:t>two-stage internal trigger</a:t>
            </a:r>
          </a:p>
          <a:p>
            <a:endParaRPr lang="en-US" sz="600" dirty="0"/>
          </a:p>
          <a:p>
            <a:r>
              <a:rPr lang="en-US" sz="1600" dirty="0" smtClean="0"/>
              <a:t>adapted to high capacitive load</a:t>
            </a:r>
          </a:p>
          <a:p>
            <a:endParaRPr lang="en-US" sz="600" dirty="0"/>
          </a:p>
          <a:p>
            <a:r>
              <a:rPr lang="en-US" sz="1600" dirty="0" smtClean="0"/>
              <a:t>back-end GBT compatible</a:t>
            </a:r>
            <a:endParaRPr lang="en-US" sz="1600" dirty="0"/>
          </a:p>
        </p:txBody>
      </p:sp>
      <p:pic>
        <p:nvPicPr>
          <p:cNvPr id="18" name="Picture 2" descr="C:\Users\jheuser\Desktop\STS_XYTER_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4158006"/>
            <a:ext cx="2132710" cy="159953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
          <p:cNvSpPr/>
          <p:nvPr/>
        </p:nvSpPr>
        <p:spPr>
          <a:xfrm>
            <a:off x="2618018" y="4191000"/>
            <a:ext cx="963381" cy="584775"/>
          </a:xfrm>
          <a:prstGeom prst="rect">
            <a:avLst/>
          </a:prstGeom>
        </p:spPr>
        <p:txBody>
          <a:bodyPr wrap="square">
            <a:spAutoFit/>
          </a:bodyPr>
          <a:lstStyle/>
          <a:p>
            <a:r>
              <a:rPr lang="en-US" sz="1600" dirty="0"/>
              <a:t>128 channels</a:t>
            </a:r>
          </a:p>
        </p:txBody>
      </p:sp>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5221378"/>
            <a:ext cx="351207" cy="623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9727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p:txBody>
          <a:bodyPr/>
          <a:lstStyle/>
          <a:p>
            <a:r>
              <a:rPr lang="de-DE" altLang="en-US" smtClean="0"/>
              <a:t>Silicon Tracking System (STS) design constraints </a:t>
            </a:r>
            <a:endParaRPr lang="en-GB" altLang="en-US" smtClean="0"/>
          </a:p>
        </p:txBody>
      </p:sp>
      <p:sp>
        <p:nvSpPr>
          <p:cNvPr id="21507" name="Inhaltsplatzhalter 2"/>
          <p:cNvSpPr>
            <a:spLocks noGrp="1"/>
          </p:cNvSpPr>
          <p:nvPr>
            <p:ph idx="1"/>
          </p:nvPr>
        </p:nvSpPr>
        <p:spPr>
          <a:xfrm>
            <a:off x="395288" y="1125538"/>
            <a:ext cx="8356600" cy="5111750"/>
          </a:xfrm>
        </p:spPr>
        <p:txBody>
          <a:bodyPr/>
          <a:lstStyle/>
          <a:p>
            <a:pPr>
              <a:defRPr/>
            </a:pPr>
            <a:r>
              <a:rPr lang="de-DE" altLang="en-US" sz="1800" dirty="0" err="1" smtClean="0"/>
              <a:t>Coverage</a:t>
            </a:r>
            <a:endParaRPr lang="de-DE" altLang="en-US" sz="1800" dirty="0" smtClean="0"/>
          </a:p>
          <a:p>
            <a:pPr lvl="1">
              <a:defRPr/>
            </a:pPr>
            <a:r>
              <a:rPr lang="en-US" sz="1600" dirty="0"/>
              <a:t>aperture 2.5° &lt; </a:t>
            </a:r>
            <a:r>
              <a:rPr lang="en-US" sz="1600" dirty="0">
                <a:sym typeface="Symbol"/>
              </a:rPr>
              <a:t> &lt; </a:t>
            </a:r>
            <a:r>
              <a:rPr lang="en-US" sz="1600" dirty="0"/>
              <a:t>25° </a:t>
            </a:r>
            <a:endParaRPr lang="de-DE" altLang="en-US" dirty="0" smtClean="0"/>
          </a:p>
          <a:p>
            <a:pPr>
              <a:defRPr/>
            </a:pPr>
            <a:r>
              <a:rPr lang="de-DE" altLang="en-US" sz="1800" dirty="0" err="1" smtClean="0"/>
              <a:t>No</a:t>
            </a:r>
            <a:r>
              <a:rPr lang="de-DE" altLang="en-US" sz="1800" dirty="0" smtClean="0"/>
              <a:t> </a:t>
            </a:r>
            <a:r>
              <a:rPr lang="de-DE" altLang="en-US" sz="1800" dirty="0" err="1" smtClean="0"/>
              <a:t>event</a:t>
            </a:r>
            <a:r>
              <a:rPr lang="de-DE" altLang="en-US" sz="1800" dirty="0" smtClean="0"/>
              <a:t> pile-</a:t>
            </a:r>
            <a:r>
              <a:rPr lang="de-DE" altLang="en-US" sz="1800" dirty="0" err="1" smtClean="0"/>
              <a:t>up</a:t>
            </a:r>
            <a:endParaRPr lang="de-DE" altLang="en-US" sz="1800" dirty="0" smtClean="0"/>
          </a:p>
          <a:p>
            <a:pPr>
              <a:defRPr/>
            </a:pPr>
            <a:r>
              <a:rPr lang="de-DE" altLang="en-US" sz="1800" dirty="0" err="1" smtClean="0"/>
              <a:t>Efficient</a:t>
            </a:r>
            <a:r>
              <a:rPr lang="de-DE" altLang="en-US" sz="1800" dirty="0" smtClean="0"/>
              <a:t> </a:t>
            </a:r>
            <a:r>
              <a:rPr lang="de-DE" altLang="en-US" sz="1800" dirty="0" err="1" smtClean="0"/>
              <a:t>hit</a:t>
            </a:r>
            <a:r>
              <a:rPr lang="de-DE" altLang="en-US" sz="1800" dirty="0" smtClean="0"/>
              <a:t> &amp; </a:t>
            </a:r>
            <a:r>
              <a:rPr lang="de-DE" altLang="en-US" sz="1800" dirty="0" err="1" smtClean="0"/>
              <a:t>track</a:t>
            </a:r>
            <a:r>
              <a:rPr lang="de-DE" altLang="en-US" sz="1800" dirty="0" smtClean="0"/>
              <a:t> </a:t>
            </a:r>
            <a:r>
              <a:rPr lang="de-DE" altLang="en-US" sz="1800" dirty="0" err="1" smtClean="0"/>
              <a:t>reconstruction</a:t>
            </a:r>
            <a:r>
              <a:rPr lang="de-DE" altLang="en-US" sz="1800" dirty="0" smtClean="0"/>
              <a:t> </a:t>
            </a:r>
          </a:p>
          <a:p>
            <a:pPr>
              <a:defRPr/>
            </a:pPr>
            <a:r>
              <a:rPr lang="de-DE" altLang="en-US" sz="1800" dirty="0" smtClean="0"/>
              <a:t>Minimum </a:t>
            </a:r>
            <a:r>
              <a:rPr lang="de-DE" altLang="en-US" sz="1800" dirty="0" err="1" smtClean="0"/>
              <a:t>granularity</a:t>
            </a:r>
            <a:r>
              <a:rPr lang="de-DE" altLang="en-US" sz="1800" dirty="0" smtClean="0"/>
              <a:t> </a:t>
            </a:r>
          </a:p>
          <a:p>
            <a:pPr lvl="1">
              <a:defRPr/>
            </a:pPr>
            <a:r>
              <a:rPr lang="de-DE" altLang="en-US" sz="1600" dirty="0" smtClean="0"/>
              <a:t>l</a:t>
            </a:r>
            <a:r>
              <a:rPr lang="en-US" sz="1600" dirty="0" err="1" smtClean="0">
                <a:sym typeface="Symbol"/>
              </a:rPr>
              <a:t>argest</a:t>
            </a:r>
            <a:r>
              <a:rPr lang="en-US" sz="1600" dirty="0" smtClean="0">
                <a:sym typeface="Symbol"/>
              </a:rPr>
              <a:t> </a:t>
            </a:r>
            <a:r>
              <a:rPr lang="en-US" sz="1600" dirty="0">
                <a:sym typeface="Symbol"/>
              </a:rPr>
              <a:t>read-out pitch compatible with the required spatial resolution  </a:t>
            </a:r>
          </a:p>
          <a:p>
            <a:pPr lvl="1">
              <a:defRPr/>
            </a:pPr>
            <a:r>
              <a:rPr lang="en-US" sz="1600" dirty="0">
                <a:sym typeface="Symbol"/>
              </a:rPr>
              <a:t>maximum strip length compatible with </a:t>
            </a:r>
            <a:r>
              <a:rPr lang="en-US" sz="1600" dirty="0" smtClean="0">
                <a:sym typeface="Symbol"/>
              </a:rPr>
              <a:t>hit </a:t>
            </a:r>
            <a:r>
              <a:rPr lang="en-US" sz="1600" dirty="0">
                <a:sym typeface="Symbol"/>
              </a:rPr>
              <a:t>occupancy and S/N </a:t>
            </a:r>
            <a:r>
              <a:rPr lang="en-US" sz="1600" dirty="0" smtClean="0">
                <a:sym typeface="Symbol"/>
              </a:rPr>
              <a:t>performance</a:t>
            </a:r>
            <a:endParaRPr lang="de-DE" altLang="en-US" dirty="0" smtClean="0"/>
          </a:p>
          <a:p>
            <a:pPr>
              <a:defRPr/>
            </a:pPr>
            <a:r>
              <a:rPr lang="de-DE" altLang="en-US" sz="1800" dirty="0" smtClean="0"/>
              <a:t>Radiation </a:t>
            </a:r>
            <a:r>
              <a:rPr lang="de-DE" altLang="en-US" sz="1800" dirty="0" err="1" smtClean="0"/>
              <a:t>hardness</a:t>
            </a:r>
            <a:endParaRPr lang="de-DE" altLang="en-US" sz="1800" dirty="0" smtClean="0"/>
          </a:p>
          <a:p>
            <a:pPr>
              <a:defRPr/>
            </a:pPr>
            <a:r>
              <a:rPr lang="de-DE" altLang="en-US" sz="1800" dirty="0" smtClean="0"/>
              <a:t>Integration, </a:t>
            </a:r>
            <a:r>
              <a:rPr lang="de-DE" altLang="en-US" sz="1800" dirty="0" err="1" smtClean="0"/>
              <a:t>maintenance</a:t>
            </a:r>
            <a:endParaRPr lang="de-DE" altLang="en-US" sz="1800" dirty="0" smtClean="0"/>
          </a:p>
          <a:p>
            <a:pPr lvl="1">
              <a:defRPr/>
            </a:pPr>
            <a:r>
              <a:rPr lang="de-DE" altLang="en-US" sz="1400" dirty="0" err="1" smtClean="0"/>
              <a:t>Confined</a:t>
            </a:r>
            <a:r>
              <a:rPr lang="de-DE" altLang="en-US" sz="1400" dirty="0" smtClean="0"/>
              <a:t> </a:t>
            </a:r>
            <a:r>
              <a:rPr lang="de-DE" altLang="en-US" sz="1400" dirty="0" err="1" smtClean="0"/>
              <a:t>space</a:t>
            </a:r>
            <a:r>
              <a:rPr lang="de-DE" altLang="en-US" sz="1400" dirty="0" smtClean="0"/>
              <a:t> </a:t>
            </a:r>
            <a:r>
              <a:rPr lang="de-DE" altLang="en-US" sz="1400" dirty="0" err="1" smtClean="0"/>
              <a:t>inside</a:t>
            </a:r>
            <a:r>
              <a:rPr lang="de-DE" altLang="en-US" sz="1400" dirty="0" smtClean="0"/>
              <a:t> </a:t>
            </a:r>
            <a:r>
              <a:rPr lang="de-DE" altLang="en-US" sz="1400" dirty="0" err="1" smtClean="0"/>
              <a:t>dipole</a:t>
            </a:r>
            <a:r>
              <a:rPr lang="de-DE" altLang="en-US" sz="1400" dirty="0" smtClean="0"/>
              <a:t> </a:t>
            </a:r>
            <a:r>
              <a:rPr lang="de-DE" altLang="en-US" sz="1400" dirty="0" err="1" smtClean="0"/>
              <a:t>magnet</a:t>
            </a:r>
            <a:endParaRPr lang="de-DE" altLang="en-US" sz="1400" dirty="0" smtClean="0"/>
          </a:p>
          <a:p>
            <a:pPr lvl="1">
              <a:defRPr/>
            </a:pPr>
            <a:r>
              <a:rPr lang="de-DE" altLang="en-US" sz="1400" dirty="0" err="1" smtClean="0"/>
              <a:t>Cooling</a:t>
            </a:r>
            <a:endParaRPr lang="de-DE" altLang="en-US" sz="1400" dirty="0" smtClean="0"/>
          </a:p>
          <a:p>
            <a:pPr lvl="1">
              <a:defRPr/>
            </a:pPr>
            <a:r>
              <a:rPr lang="de-DE" altLang="en-US" sz="1400" dirty="0" err="1" smtClean="0"/>
              <a:t>Extraction</a:t>
            </a:r>
            <a:r>
              <a:rPr lang="de-DE" altLang="en-US" sz="1400" dirty="0" smtClean="0"/>
              <a:t> </a:t>
            </a:r>
            <a:r>
              <a:rPr lang="de-DE" altLang="en-US" sz="1400" dirty="0" err="1" smtClean="0"/>
              <a:t>possibility</a:t>
            </a:r>
            <a:endParaRPr lang="de-DE" altLang="en-US" sz="1400" dirty="0" smtClean="0"/>
          </a:p>
          <a:p>
            <a:pPr>
              <a:defRPr/>
            </a:pPr>
            <a:r>
              <a:rPr lang="de-DE" altLang="en-US" sz="1800" dirty="0" err="1" smtClean="0"/>
              <a:t>Momentum</a:t>
            </a:r>
            <a:r>
              <a:rPr lang="de-DE" altLang="en-US" sz="1800" dirty="0" smtClean="0"/>
              <a:t> </a:t>
            </a:r>
            <a:r>
              <a:rPr lang="de-DE" altLang="en-US" sz="1800" dirty="0" err="1" smtClean="0"/>
              <a:t>resolution</a:t>
            </a:r>
            <a:r>
              <a:rPr lang="de-DE" altLang="en-US" sz="1800" dirty="0" smtClean="0"/>
              <a:t> </a:t>
            </a:r>
          </a:p>
          <a:p>
            <a:pPr lvl="1">
              <a:defRPr/>
            </a:pPr>
            <a:r>
              <a:rPr lang="en-US" altLang="en-US" sz="1400" dirty="0" smtClean="0">
                <a:sym typeface="Arial Bold"/>
              </a:rPr>
              <a:t> </a:t>
            </a:r>
            <a:r>
              <a:rPr lang="el-GR" altLang="en-US" sz="1400" dirty="0" smtClean="0">
                <a:sym typeface="Arial Bold"/>
              </a:rPr>
              <a:t>Δ</a:t>
            </a:r>
            <a:r>
              <a:rPr lang="de-DE" altLang="en-US" sz="1400" dirty="0" smtClean="0">
                <a:sym typeface="Arial Bold"/>
              </a:rPr>
              <a:t>p/p ~ 1%</a:t>
            </a:r>
          </a:p>
          <a:p>
            <a:pPr lvl="1">
              <a:defRPr/>
            </a:pPr>
            <a:r>
              <a:rPr lang="en-US" sz="1400" dirty="0"/>
              <a:t>material budget per station </a:t>
            </a:r>
            <a:r>
              <a:rPr lang="en-US" sz="1400" dirty="0" smtClean="0"/>
              <a:t>0.3 - </a:t>
            </a:r>
            <a:r>
              <a:rPr lang="en-US" sz="1400" dirty="0"/>
              <a:t>~1% </a:t>
            </a:r>
            <a:r>
              <a:rPr lang="en-US" sz="1400" dirty="0" smtClean="0"/>
              <a:t>X</a:t>
            </a:r>
            <a:r>
              <a:rPr lang="en-US" sz="1400" baseline="-25000" dirty="0" smtClean="0"/>
              <a:t>0</a:t>
            </a:r>
          </a:p>
          <a:p>
            <a:pPr marL="476250" lvl="1" indent="0">
              <a:buFontTx/>
              <a:buNone/>
              <a:defRPr/>
            </a:pPr>
            <a:endParaRPr lang="de-DE" altLang="en-US" sz="800" dirty="0" smtClean="0">
              <a:sym typeface="Arial Bold"/>
            </a:endParaRPr>
          </a:p>
          <a:p>
            <a:pPr marL="476250" lvl="1" indent="0">
              <a:buFontTx/>
              <a:buNone/>
              <a:defRPr/>
            </a:pPr>
            <a:r>
              <a:rPr lang="de-DE" altLang="en-US" dirty="0" smtClean="0">
                <a:sym typeface="Arial Bold"/>
              </a:rPr>
              <a:t> 	</a:t>
            </a:r>
            <a:endParaRPr lang="de-DE" altLang="en-US" dirty="0" smtClean="0"/>
          </a:p>
          <a:p>
            <a:pPr lvl="1">
              <a:defRPr/>
            </a:pPr>
            <a:endParaRPr lang="de-DE" altLang="en-US" dirty="0" smtClean="0"/>
          </a:p>
          <a:p>
            <a:pPr marL="476250" lvl="1" indent="0">
              <a:buFontTx/>
              <a:buNone/>
              <a:defRPr/>
            </a:pPr>
            <a:endParaRPr lang="de-DE" altLang="en-US" dirty="0" smtClean="0"/>
          </a:p>
          <a:p>
            <a:pPr>
              <a:defRPr/>
            </a:pPr>
            <a:endParaRPr lang="en-GB" altLang="en-US" dirty="0" smtClean="0"/>
          </a:p>
        </p:txBody>
      </p:sp>
      <p:sp>
        <p:nvSpPr>
          <p:cNvPr id="21508" name="Fußzeilenplatzhalter 3"/>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dirty="0"/>
              <a:t>Patrick Pfistner – </a:t>
            </a:r>
            <a:r>
              <a:rPr lang="en-GB" dirty="0"/>
              <a:t>Novel production method for large double-sided </a:t>
            </a:r>
            <a:r>
              <a:rPr lang="en-GB" dirty="0" err="1"/>
              <a:t>microstrip</a:t>
            </a:r>
            <a:r>
              <a:rPr lang="en-GB" dirty="0"/>
              <a:t> detectors of the CBM Silicon Tracking System at FAIR</a:t>
            </a:r>
          </a:p>
        </p:txBody>
      </p:sp>
      <p:sp>
        <p:nvSpPr>
          <p:cNvPr id="5" name="Datumsplatzhalter 4"/>
          <p:cNvSpPr>
            <a:spLocks noGrp="1"/>
          </p:cNvSpPr>
          <p:nvPr>
            <p:ph type="dt" sz="quarter" idx="11"/>
          </p:nvPr>
        </p:nvSpPr>
        <p:spPr/>
        <p:txBody>
          <a:bodyPr/>
          <a:lstStyle/>
          <a:p>
            <a:pPr>
              <a:defRPr/>
            </a:pPr>
            <a:fld id="{D1C3F0A8-2FE6-4CA2-9077-4A9533BF0650}" type="datetime1">
              <a:rPr lang="de-DE" smtClean="0"/>
              <a:pPr>
                <a:defRPr/>
              </a:pPr>
              <a:t>18.09.2018</a:t>
            </a:fld>
            <a:endParaRPr lang="de-DE" dirty="0"/>
          </a:p>
        </p:txBody>
      </p:sp>
      <p:sp>
        <p:nvSpPr>
          <p:cNvPr id="2" name="Pfeil nach rechts 1"/>
          <p:cNvSpPr/>
          <p:nvPr/>
        </p:nvSpPr>
        <p:spPr>
          <a:xfrm>
            <a:off x="971550" y="5732463"/>
            <a:ext cx="504825" cy="288925"/>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Textfeld 3"/>
          <p:cNvSpPr txBox="1"/>
          <p:nvPr/>
        </p:nvSpPr>
        <p:spPr>
          <a:xfrm>
            <a:off x="1476375" y="5732463"/>
            <a:ext cx="6767513" cy="554037"/>
          </a:xfrm>
          <a:prstGeom prst="rect">
            <a:avLst/>
          </a:prstGeom>
          <a:noFill/>
        </p:spPr>
        <p:txBody>
          <a:bodyPr>
            <a:spAutoFit/>
          </a:bodyPr>
          <a:lstStyle/>
          <a:p>
            <a:pPr>
              <a:defRPr/>
            </a:pPr>
            <a:r>
              <a:rPr lang="de-DE" altLang="en-US" kern="0" dirty="0">
                <a:sym typeface="Arial Bold"/>
              </a:rPr>
              <a:t>Read-out </a:t>
            </a:r>
            <a:r>
              <a:rPr lang="de-DE" altLang="en-US" kern="0" dirty="0" err="1">
                <a:sym typeface="Arial Bold"/>
              </a:rPr>
              <a:t>electronics</a:t>
            </a:r>
            <a:r>
              <a:rPr lang="de-DE" altLang="en-US" kern="0" dirty="0">
                <a:sym typeface="Arial Bold"/>
              </a:rPr>
              <a:t> must </a:t>
            </a:r>
            <a:r>
              <a:rPr lang="de-DE" altLang="en-US" kern="0" dirty="0" err="1">
                <a:sym typeface="Arial Bold"/>
              </a:rPr>
              <a:t>be</a:t>
            </a:r>
            <a:r>
              <a:rPr lang="de-DE" altLang="en-US" kern="0" dirty="0">
                <a:sym typeface="Arial Bold"/>
              </a:rPr>
              <a:t> </a:t>
            </a:r>
            <a:r>
              <a:rPr lang="de-DE" altLang="en-US" kern="0" dirty="0" err="1">
                <a:sym typeface="Arial Bold"/>
              </a:rPr>
              <a:t>located</a:t>
            </a:r>
            <a:r>
              <a:rPr lang="de-DE" altLang="en-US" kern="0" dirty="0">
                <a:sym typeface="Arial Bold"/>
              </a:rPr>
              <a:t> outside </a:t>
            </a:r>
            <a:r>
              <a:rPr lang="de-DE" altLang="en-US" kern="0" dirty="0" err="1">
                <a:sym typeface="Arial Bold"/>
              </a:rPr>
              <a:t>the</a:t>
            </a:r>
            <a:r>
              <a:rPr lang="de-DE" altLang="en-US" kern="0" dirty="0">
                <a:sym typeface="Arial Bold"/>
              </a:rPr>
              <a:t> beam </a:t>
            </a:r>
            <a:r>
              <a:rPr lang="de-DE" altLang="en-US" kern="0" dirty="0" err="1">
                <a:sym typeface="Arial Bold"/>
              </a:rPr>
              <a:t>aperture</a:t>
            </a:r>
            <a:r>
              <a:rPr lang="de-DE" altLang="en-US" kern="0" dirty="0">
                <a:sym typeface="Arial Bold"/>
              </a:rPr>
              <a:t>!</a:t>
            </a:r>
          </a:p>
          <a:p>
            <a:pPr>
              <a:defRPr/>
            </a:pPr>
            <a:endParaRPr lang="en-GB" sz="1200" i="1" dirty="0"/>
          </a:p>
        </p:txBody>
      </p:sp>
    </p:spTree>
    <p:extLst>
      <p:ext uri="{BB962C8B-B14F-4D97-AF65-F5344CB8AC3E}">
        <p14:creationId xmlns:p14="http://schemas.microsoft.com/office/powerpoint/2010/main" val="2871764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p:txBody>
          <a:bodyPr/>
          <a:lstStyle/>
          <a:p>
            <a:r>
              <a:rPr lang="de-DE" altLang="de-DE" smtClean="0"/>
              <a:t>Underfill breakdown test</a:t>
            </a:r>
            <a:endParaRPr lang="en-GB" altLang="de-DE" smtClean="0"/>
          </a:p>
        </p:txBody>
      </p:sp>
      <p:sp>
        <p:nvSpPr>
          <p:cNvPr id="3" name="Inhaltsplatzhalter 2"/>
          <p:cNvSpPr>
            <a:spLocks noGrp="1" noRot="1" noChangeAspect="1" noMove="1" noResize="1" noEditPoints="1" noAdjustHandles="1" noChangeArrowheads="1" noChangeShapeType="1" noTextEdit="1"/>
          </p:cNvSpPr>
          <p:nvPr>
            <p:ph idx="1"/>
          </p:nvPr>
        </p:nvSpPr>
        <p:spPr>
          <a:xfrm>
            <a:off x="392113" y="1198563"/>
            <a:ext cx="5332015" cy="4894262"/>
          </a:xfrm>
          <a:blipFill rotWithShape="0">
            <a:blip r:embed="rId2"/>
            <a:stretch>
              <a:fillRect t="-1496"/>
            </a:stretch>
          </a:blipFill>
          <a:extLst/>
        </p:spPr>
        <p:txBody>
          <a:bodyPr/>
          <a:lstStyle/>
          <a:p>
            <a:pPr>
              <a:defRPr/>
            </a:pPr>
            <a:r>
              <a:rPr lang="en-GB" dirty="0">
                <a:noFill/>
              </a:rPr>
              <a:t> </a:t>
            </a:r>
          </a:p>
        </p:txBody>
      </p:sp>
      <p:sp>
        <p:nvSpPr>
          <p:cNvPr id="26628" name="Fußzeilenplatzhalter 3"/>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mtClean="0"/>
              <a:t>Status of KIT gold bump –solder process</a:t>
            </a:r>
            <a:endParaRPr lang="en-GB" altLang="de-DE" smtClean="0"/>
          </a:p>
        </p:txBody>
      </p:sp>
      <p:sp>
        <p:nvSpPr>
          <p:cNvPr id="5" name="Datumsplatzhalter 4"/>
          <p:cNvSpPr>
            <a:spLocks noGrp="1"/>
          </p:cNvSpPr>
          <p:nvPr>
            <p:ph type="dt" sz="quarter" idx="11"/>
          </p:nvPr>
        </p:nvSpPr>
        <p:spPr/>
        <p:txBody>
          <a:bodyPr/>
          <a:lstStyle/>
          <a:p>
            <a:pPr>
              <a:defRPr/>
            </a:pPr>
            <a:fld id="{2ED447CF-DD14-4094-A8D5-DC0B99151D13}" type="datetime1">
              <a:rPr lang="de-DE" smtClean="0"/>
              <a:pPr>
                <a:defRPr/>
              </a:pPr>
              <a:t>18.09.2018</a:t>
            </a:fld>
            <a:endParaRPr lang="de-DE" dirty="0"/>
          </a:p>
        </p:txBody>
      </p:sp>
      <p:pic>
        <p:nvPicPr>
          <p:cNvPr id="26630" name="Grafik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997200"/>
            <a:ext cx="68580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Grafik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625" y="1052513"/>
            <a:ext cx="330200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2" name="Gruppieren 13"/>
          <p:cNvGrpSpPr>
            <a:grpSpLocks/>
          </p:cNvGrpSpPr>
          <p:nvPr/>
        </p:nvGrpSpPr>
        <p:grpSpPr bwMode="auto">
          <a:xfrm>
            <a:off x="5148263" y="3219450"/>
            <a:ext cx="3311525" cy="2803525"/>
            <a:chOff x="5148064" y="3218807"/>
            <a:chExt cx="3312368" cy="2804812"/>
          </a:xfrm>
        </p:grpSpPr>
        <p:cxnSp>
          <p:nvCxnSpPr>
            <p:cNvPr id="4" name="Gerader Verbinder 3"/>
            <p:cNvCxnSpPr/>
            <p:nvPr/>
          </p:nvCxnSpPr>
          <p:spPr>
            <a:xfrm>
              <a:off x="5949955" y="3218807"/>
              <a:ext cx="2510477" cy="14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a:off x="5148064" y="5960090"/>
              <a:ext cx="3167868" cy="6035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a:off x="8072983" y="3233102"/>
              <a:ext cx="30170" cy="279051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644" name="Textfeld 12"/>
            <p:cNvSpPr txBox="1">
              <a:spLocks noChangeArrowheads="1"/>
            </p:cNvSpPr>
            <p:nvPr/>
          </p:nvSpPr>
          <p:spPr bwMode="auto">
            <a:xfrm rot="-5400000">
              <a:off x="7574497" y="4318277"/>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i="1">
                  <a:solidFill>
                    <a:schemeClr val="accent1"/>
                  </a:solidFill>
                </a:rPr>
                <a:t>8mm</a:t>
              </a:r>
            </a:p>
          </p:txBody>
        </p:sp>
      </p:grpSp>
      <p:sp>
        <p:nvSpPr>
          <p:cNvPr id="26633" name="Textfeld 13"/>
          <p:cNvSpPr txBox="1">
            <a:spLocks noChangeArrowheads="1"/>
          </p:cNvSpPr>
          <p:nvPr/>
        </p:nvSpPr>
        <p:spPr bwMode="auto">
          <a:xfrm>
            <a:off x="463550" y="6008688"/>
            <a:ext cx="48974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z="1200" i="1"/>
              <a:t>top view</a:t>
            </a:r>
            <a:endParaRPr lang="en-GB" altLang="de-DE" sz="1200" i="1"/>
          </a:p>
        </p:txBody>
      </p:sp>
      <p:sp>
        <p:nvSpPr>
          <p:cNvPr id="26634" name="Textfeld 13"/>
          <p:cNvSpPr txBox="1">
            <a:spLocks noChangeArrowheads="1"/>
          </p:cNvSpPr>
          <p:nvPr/>
        </p:nvSpPr>
        <p:spPr bwMode="auto">
          <a:xfrm>
            <a:off x="5508625" y="2406650"/>
            <a:ext cx="48958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z="1200" i="1"/>
              <a:t>side view</a:t>
            </a:r>
            <a:endParaRPr lang="en-GB" altLang="de-DE" sz="1200" i="1"/>
          </a:p>
        </p:txBody>
      </p:sp>
      <p:sp>
        <p:nvSpPr>
          <p:cNvPr id="26635" name="Textfeld 1"/>
          <p:cNvSpPr txBox="1">
            <a:spLocks noChangeArrowheads="1"/>
          </p:cNvSpPr>
          <p:nvPr/>
        </p:nvSpPr>
        <p:spPr bwMode="auto">
          <a:xfrm>
            <a:off x="1366838" y="3368675"/>
            <a:ext cx="88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600" b="1">
                <a:solidFill>
                  <a:srgbClr val="FF0000"/>
                </a:solidFill>
              </a:rPr>
              <a:t>Kapton</a:t>
            </a:r>
          </a:p>
        </p:txBody>
      </p:sp>
      <p:sp>
        <p:nvSpPr>
          <p:cNvPr id="26636" name="Textfeld 15"/>
          <p:cNvSpPr txBox="1">
            <a:spLocks noChangeArrowheads="1"/>
          </p:cNvSpPr>
          <p:nvPr/>
        </p:nvSpPr>
        <p:spPr bwMode="auto">
          <a:xfrm>
            <a:off x="3741738" y="3984625"/>
            <a:ext cx="10175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600" b="1">
                <a:solidFill>
                  <a:srgbClr val="FF0000"/>
                </a:solidFill>
              </a:rPr>
              <a:t>Underfill</a:t>
            </a:r>
          </a:p>
        </p:txBody>
      </p:sp>
      <p:sp>
        <p:nvSpPr>
          <p:cNvPr id="26637" name="Textfeld 16"/>
          <p:cNvSpPr txBox="1">
            <a:spLocks noChangeArrowheads="1"/>
          </p:cNvSpPr>
          <p:nvPr/>
        </p:nvSpPr>
        <p:spPr bwMode="auto">
          <a:xfrm>
            <a:off x="2047875" y="4991100"/>
            <a:ext cx="1485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600" b="1">
                <a:solidFill>
                  <a:srgbClr val="FF0000"/>
                </a:solidFill>
              </a:rPr>
              <a:t>Air inclusion </a:t>
            </a:r>
          </a:p>
        </p:txBody>
      </p:sp>
      <p:cxnSp>
        <p:nvCxnSpPr>
          <p:cNvPr id="7" name="Gerade Verbindung mit Pfeil 6"/>
          <p:cNvCxnSpPr/>
          <p:nvPr/>
        </p:nvCxnSpPr>
        <p:spPr>
          <a:xfrm flipV="1">
            <a:off x="2047875" y="3178175"/>
            <a:ext cx="682625" cy="2111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1020763" y="3846513"/>
            <a:ext cx="635000" cy="20986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a:off x="3119438" y="5357813"/>
            <a:ext cx="622300" cy="698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67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p:txBody>
          <a:bodyPr/>
          <a:lstStyle/>
          <a:p>
            <a:r>
              <a:rPr lang="de-DE" altLang="en-US" smtClean="0"/>
              <a:t>Fundamental questions of QCD</a:t>
            </a:r>
            <a:endParaRPr lang="en-GB" altLang="en-US" smtClean="0"/>
          </a:p>
        </p:txBody>
      </p:sp>
      <p:sp>
        <p:nvSpPr>
          <p:cNvPr id="18435" name="Inhaltsplatzhalter 2"/>
          <p:cNvSpPr>
            <a:spLocks noGrp="1"/>
          </p:cNvSpPr>
          <p:nvPr>
            <p:ph idx="1"/>
          </p:nvPr>
        </p:nvSpPr>
        <p:spPr/>
        <p:txBody>
          <a:bodyPr/>
          <a:lstStyle/>
          <a:p>
            <a:r>
              <a:rPr lang="en-US" altLang="en-US" smtClean="0"/>
              <a:t>What is the equation of state of QCD matter at high net-baryon densities, and what are the relevant degrees of freedom at these densities? (</a:t>
            </a:r>
            <a:r>
              <a:rPr lang="en-US" altLang="en-US" smtClean="0">
                <a:sym typeface="Symbol" panose="05050102010706020507" pitchFamily="18" charset="2"/>
              </a:rPr>
              <a:t> </a:t>
            </a:r>
            <a:r>
              <a:rPr lang="de-DE" altLang="en-US" smtClean="0"/>
              <a:t>core collapse supernovae, neutron stars, early universe).</a:t>
            </a:r>
          </a:p>
          <a:p>
            <a:r>
              <a:rPr lang="en-US" altLang="en-US" smtClean="0"/>
              <a:t>Is there a phase transition from hadronic to quark-gluon matter, or a region of phase coexistence and a critical  point? Do exotic QCD phases like quarkyonic matter exist?</a:t>
            </a:r>
            <a:endParaRPr lang="de-DE" altLang="en-US" smtClean="0"/>
          </a:p>
          <a:p>
            <a:r>
              <a:rPr lang="en-US" altLang="en-US" smtClean="0"/>
              <a:t>To what extent are the properties of hadrons modified in dense baryonic matter? Are we able to find indications of chiral symmetry restoration? (</a:t>
            </a:r>
            <a:r>
              <a:rPr lang="en-US" altLang="en-US" smtClean="0">
                <a:sym typeface="Symbol" panose="05050102010706020507" pitchFamily="18" charset="2"/>
              </a:rPr>
              <a:t> origin of hadron masses, i.e. of the visible universe).</a:t>
            </a:r>
            <a:endParaRPr lang="de-DE" altLang="en-US" smtClean="0"/>
          </a:p>
          <a:p>
            <a:r>
              <a:rPr lang="en-US" altLang="en-US" smtClean="0"/>
              <a:t>How far can we extend the chart of nuclei towards the third (strange) dimension by producing single and double strange hypernuclei? Does strange matter exist in the form of heavy multi-strange objects?</a:t>
            </a:r>
          </a:p>
          <a:p>
            <a:endParaRPr lang="de-DE" altLang="en-US" smtClean="0"/>
          </a:p>
        </p:txBody>
      </p:sp>
      <p:sp>
        <p:nvSpPr>
          <p:cNvPr id="18436" name="Fußzeilenplatzhalter 3"/>
          <p:cNvSpPr>
            <a:spLocks noGrp="1"/>
          </p:cNvSpPr>
          <p:nvPr>
            <p:ph type="ftr"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smtClean="0"/>
              <a:t>Patrick Pfistner – </a:t>
            </a:r>
            <a:r>
              <a:rPr lang="en-GB" altLang="en-US" smtClean="0"/>
              <a:t>The CBM experiment</a:t>
            </a:r>
          </a:p>
        </p:txBody>
      </p:sp>
      <p:sp>
        <p:nvSpPr>
          <p:cNvPr id="5" name="Datumsplatzhalter 4"/>
          <p:cNvSpPr>
            <a:spLocks noGrp="1"/>
          </p:cNvSpPr>
          <p:nvPr>
            <p:ph type="dt" sz="quarter" idx="11"/>
          </p:nvPr>
        </p:nvSpPr>
        <p:spPr/>
        <p:txBody>
          <a:bodyPr/>
          <a:lstStyle/>
          <a:p>
            <a:fld id="{4DD98F3A-9781-4F6A-93D0-B9E98BF7D96F}" type="datetime1">
              <a:rPr lang="de-DE" smtClean="0"/>
              <a:pPr/>
              <a:t>18.09.2018</a:t>
            </a:fld>
            <a:endParaRPr lang="de-DE"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r>
              <a:rPr lang="de-DE" altLang="en-US" smtClean="0"/>
              <a:t>Facility for Antiproton and Ion Research (FAIR)</a:t>
            </a:r>
            <a:endParaRPr lang="en-GB" altLang="en-US" smtClean="0"/>
          </a:p>
        </p:txBody>
      </p:sp>
      <p:pic>
        <p:nvPicPr>
          <p:cNvPr id="2" name="Inhaltsplatzhalter 1" title="sdffg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27984" y="1124744"/>
            <a:ext cx="4248472" cy="2124236"/>
          </a:xfrm>
          <a:effectLst>
            <a:softEdge rad="127000"/>
          </a:effectLst>
        </p:spPr>
      </p:pic>
      <p:sp>
        <p:nvSpPr>
          <p:cNvPr id="33795" name="Fußzeilenplatzhalter 3"/>
          <p:cNvSpPr>
            <a:spLocks noGrp="1"/>
          </p:cNvSpPr>
          <p:nvPr>
            <p:ph type="ftr"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smtClean="0"/>
              <a:t>Patrick Pfistner – </a:t>
            </a:r>
            <a:r>
              <a:rPr lang="en-GB" smtClean="0"/>
              <a:t>Novel production method for large double-sided microstrip detectors of the CBM Silicon Tracking System at FAIR</a:t>
            </a:r>
            <a:endParaRPr lang="en-GB" dirty="0"/>
          </a:p>
        </p:txBody>
      </p:sp>
      <p:sp>
        <p:nvSpPr>
          <p:cNvPr id="5" name="Datumsplatzhalter 4"/>
          <p:cNvSpPr>
            <a:spLocks noGrp="1"/>
          </p:cNvSpPr>
          <p:nvPr>
            <p:ph type="dt" sz="quarter" idx="11"/>
          </p:nvPr>
        </p:nvSpPr>
        <p:spPr/>
        <p:txBody>
          <a:bodyPr/>
          <a:lstStyle/>
          <a:p>
            <a:fld id="{D1C3F0A8-2FE6-4CA2-9077-4A9533BF0650}" type="datetime1">
              <a:rPr lang="de-DE" smtClean="0"/>
              <a:pPr/>
              <a:t>18.09.2018</a:t>
            </a:fld>
            <a:endParaRPr lang="de-DE" dirty="0"/>
          </a:p>
        </p:txBody>
      </p:sp>
      <p:sp>
        <p:nvSpPr>
          <p:cNvPr id="33798" name="Textfeld 11"/>
          <p:cNvSpPr txBox="1">
            <a:spLocks noChangeArrowheads="1"/>
          </p:cNvSpPr>
          <p:nvPr/>
        </p:nvSpPr>
        <p:spPr bwMode="auto">
          <a:xfrm>
            <a:off x="4716016" y="3140968"/>
            <a:ext cx="47195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800" i="1" dirty="0"/>
              <a:t>https://res.cloudinary.com/wired-de/iu/s--5kacTFBm--/c_fill,f_auto,h_450,q_auto:good,w_900/fair_gsi_credits_fairjan_schafer.jpg.jpg</a:t>
            </a:r>
          </a:p>
        </p:txBody>
      </p:sp>
      <p:grpSp>
        <p:nvGrpSpPr>
          <p:cNvPr id="33799" name="Gruppieren 15"/>
          <p:cNvGrpSpPr>
            <a:grpSpLocks/>
          </p:cNvGrpSpPr>
          <p:nvPr/>
        </p:nvGrpSpPr>
        <p:grpSpPr bwMode="auto">
          <a:xfrm>
            <a:off x="323850" y="981075"/>
            <a:ext cx="3856038" cy="3217863"/>
            <a:chOff x="323528" y="908720"/>
            <a:chExt cx="3856940" cy="3218874"/>
          </a:xfrm>
        </p:grpSpPr>
        <p:pic>
          <p:nvPicPr>
            <p:cNvPr id="33802" name="Grafik 5"/>
            <p:cNvPicPr>
              <a:picLocks noChangeAspect="1"/>
            </p:cNvPicPr>
            <p:nvPr/>
          </p:nvPicPr>
          <p:blipFill>
            <a:blip r:embed="rId4">
              <a:extLst>
                <a:ext uri="{28A0092B-C50C-407E-A947-70E740481C1C}">
                  <a14:useLocalDpi xmlns:a14="http://schemas.microsoft.com/office/drawing/2010/main" val="0"/>
                </a:ext>
              </a:extLst>
            </a:blip>
            <a:srcRect l="6075" t="5280" r="8855" b="5399"/>
            <a:stretch>
              <a:fillRect/>
            </a:stretch>
          </p:blipFill>
          <p:spPr bwMode="auto">
            <a:xfrm>
              <a:off x="323528" y="908720"/>
              <a:ext cx="3856940"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Textfeld 13"/>
            <p:cNvSpPr txBox="1">
              <a:spLocks noChangeArrowheads="1"/>
            </p:cNvSpPr>
            <p:nvPr/>
          </p:nvSpPr>
          <p:spPr bwMode="auto">
            <a:xfrm>
              <a:off x="323528" y="3789040"/>
              <a:ext cx="37444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800" i="1"/>
                <a:t>https://www.gsi.de/fileadmin/_processed_/8/9/csm_FAIR-beschriftet_MSV_DE_Feb18_4408267c7b.gif</a:t>
              </a:r>
            </a:p>
          </p:txBody>
        </p:sp>
      </p:grpSp>
      <p:grpSp>
        <p:nvGrpSpPr>
          <p:cNvPr id="4" name="Gruppieren 3"/>
          <p:cNvGrpSpPr/>
          <p:nvPr/>
        </p:nvGrpSpPr>
        <p:grpSpPr>
          <a:xfrm>
            <a:off x="3864496" y="3789040"/>
            <a:ext cx="3887639" cy="2448248"/>
            <a:chOff x="2987824" y="3789040"/>
            <a:chExt cx="3887639" cy="2448248"/>
          </a:xfrm>
        </p:grpSpPr>
        <p:sp>
          <p:nvSpPr>
            <p:cNvPr id="33800" name="Textfeld 14"/>
            <p:cNvSpPr txBox="1">
              <a:spLocks noChangeArrowheads="1"/>
            </p:cNvSpPr>
            <p:nvPr/>
          </p:nvSpPr>
          <p:spPr bwMode="auto">
            <a:xfrm>
              <a:off x="3348038" y="6021388"/>
              <a:ext cx="35274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800" i="1" dirty="0"/>
                <a:t>https://fair-center.de/typo3temp/pics/5510babc84.jpg</a:t>
              </a:r>
            </a:p>
          </p:txBody>
        </p:sp>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7824" y="3789040"/>
              <a:ext cx="3419296" cy="2271933"/>
            </a:xfrm>
            <a:prstGeom prst="rect">
              <a:avLst/>
            </a:prstGeom>
            <a:ln>
              <a:noFill/>
            </a:ln>
            <a:effectLst>
              <a:softEdge rad="112500"/>
            </a:effectLst>
          </p:spPr>
        </p:pic>
      </p:grpSp>
      <p:grpSp>
        <p:nvGrpSpPr>
          <p:cNvPr id="22" name="Gruppieren 21"/>
          <p:cNvGrpSpPr/>
          <p:nvPr/>
        </p:nvGrpSpPr>
        <p:grpSpPr>
          <a:xfrm>
            <a:off x="7375996" y="4877668"/>
            <a:ext cx="1835696" cy="1202650"/>
            <a:chOff x="7386540" y="4149080"/>
            <a:chExt cx="1835696" cy="1202650"/>
          </a:xfrm>
        </p:grpSpPr>
        <p:sp>
          <p:nvSpPr>
            <p:cNvPr id="3" name="Rechteck 2"/>
            <p:cNvSpPr/>
            <p:nvPr/>
          </p:nvSpPr>
          <p:spPr>
            <a:xfrm>
              <a:off x="7452320" y="5013176"/>
              <a:ext cx="1488192" cy="338554"/>
            </a:xfrm>
            <a:prstGeom prst="rect">
              <a:avLst/>
            </a:prstGeom>
          </p:spPr>
          <p:txBody>
            <a:bodyPr wrap="square">
              <a:spAutoFit/>
            </a:bodyPr>
            <a:lstStyle/>
            <a:p>
              <a:r>
                <a:rPr lang="en-GB" sz="800" dirty="0" smtClean="0">
                  <a:hlinkClick r:id="rId6"/>
                </a:rPr>
                <a:t>https://</a:t>
              </a:r>
              <a:r>
                <a:rPr lang="en-GB" sz="800" dirty="0" smtClean="0">
                  <a:hlinkClick r:id="rId7" tooltip="blab"/>
                </a:rPr>
                <a:t>Drone video of FAIR construction site June 2018</a:t>
              </a:r>
              <a:r>
                <a:rPr lang="en-GB" sz="800" dirty="0" smtClean="0">
                  <a:hlinkClick r:id="rId6"/>
                </a:rPr>
                <a:t>- </a:t>
              </a:r>
              <a:endParaRPr lang="en-US" sz="800" dirty="0"/>
            </a:p>
          </p:txBody>
        </p:sp>
        <p:sp>
          <p:nvSpPr>
            <p:cNvPr id="20" name="Textfeld 19"/>
            <p:cNvSpPr txBox="1"/>
            <p:nvPr/>
          </p:nvSpPr>
          <p:spPr>
            <a:xfrm>
              <a:off x="7386540" y="4149080"/>
              <a:ext cx="1835696" cy="461665"/>
            </a:xfrm>
            <a:prstGeom prst="rect">
              <a:avLst/>
            </a:prstGeom>
            <a:noFill/>
          </p:spPr>
          <p:txBody>
            <a:bodyPr wrap="square" rtlCol="0">
              <a:spAutoFit/>
            </a:bodyPr>
            <a:lstStyle/>
            <a:p>
              <a:r>
                <a:rPr lang="en-US" sz="1200" i="1" dirty="0" smtClean="0"/>
                <a:t>Link to drone video of FAIR construction site</a:t>
              </a:r>
            </a:p>
          </p:txBody>
        </p:sp>
        <p:sp>
          <p:nvSpPr>
            <p:cNvPr id="21" name="Pfeil nach unten 20"/>
            <p:cNvSpPr/>
            <p:nvPr/>
          </p:nvSpPr>
          <p:spPr>
            <a:xfrm>
              <a:off x="8085152" y="4596368"/>
              <a:ext cx="216024" cy="432048"/>
            </a:xfrm>
            <a:prstGeom prst="down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Ellipse 5"/>
          <p:cNvSpPr/>
          <p:nvPr/>
        </p:nvSpPr>
        <p:spPr>
          <a:xfrm>
            <a:off x="3059832" y="1988840"/>
            <a:ext cx="864096" cy="50405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feld 7"/>
          <p:cNvSpPr txBox="1"/>
          <p:nvPr/>
        </p:nvSpPr>
        <p:spPr>
          <a:xfrm>
            <a:off x="3707904" y="1772816"/>
            <a:ext cx="1512168" cy="400110"/>
          </a:xfrm>
          <a:prstGeom prst="rect">
            <a:avLst/>
          </a:prstGeom>
          <a:noFill/>
        </p:spPr>
        <p:txBody>
          <a:bodyPr wrap="square" rtlCol="0">
            <a:spAutoFit/>
          </a:bodyPr>
          <a:lstStyle/>
          <a:p>
            <a:r>
              <a:rPr lang="en-US" sz="2000" b="1" dirty="0" smtClean="0">
                <a:solidFill>
                  <a:schemeClr val="accent1"/>
                </a:solidFill>
              </a:rPr>
              <a:t>CBM</a:t>
            </a:r>
          </a:p>
        </p:txBody>
      </p:sp>
      <p:sp>
        <p:nvSpPr>
          <p:cNvPr id="23" name="Inhaltsplatzhalter 2"/>
          <p:cNvSpPr txBox="1">
            <a:spLocks/>
          </p:cNvSpPr>
          <p:nvPr/>
        </p:nvSpPr>
        <p:spPr bwMode="auto">
          <a:xfrm>
            <a:off x="272728" y="4525888"/>
            <a:ext cx="3672408"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14325" indent="-314325" algn="l" rtl="0" eaLnBrk="0" fontAlgn="base" hangingPunct="0">
              <a:spcBef>
                <a:spcPct val="20000"/>
              </a:spcBef>
              <a:spcAft>
                <a:spcPct val="0"/>
              </a:spcAft>
              <a:buBlip>
                <a:blip r:embed="rId8"/>
              </a:buBlip>
              <a:defRPr sz="2000">
                <a:solidFill>
                  <a:schemeClr val="tx1"/>
                </a:solidFill>
                <a:latin typeface="+mn-lt"/>
                <a:ea typeface="+mn-ea"/>
                <a:cs typeface="+mn-cs"/>
              </a:defRPr>
            </a:lvl1pPr>
            <a:lvl2pPr marL="790575" indent="-314325" algn="l" rtl="0" eaLnBrk="0" fontAlgn="base" hangingPunct="0">
              <a:spcBef>
                <a:spcPct val="20000"/>
              </a:spcBef>
              <a:spcAft>
                <a:spcPct val="0"/>
              </a:spcAft>
              <a:buBlip>
                <a:blip r:embed="rId9"/>
              </a:buBlip>
              <a:defRPr>
                <a:solidFill>
                  <a:schemeClr val="tx1"/>
                </a:solidFill>
                <a:latin typeface="+mn-lt"/>
              </a:defRPr>
            </a:lvl2pPr>
            <a:lvl3pPr marL="1209675" indent="-276225" algn="l" rtl="0" eaLnBrk="0" fontAlgn="base" hangingPunct="0">
              <a:spcBef>
                <a:spcPct val="20000"/>
              </a:spcBef>
              <a:spcAft>
                <a:spcPct val="0"/>
              </a:spcAft>
              <a:buBlip>
                <a:blip r:embed="rId10"/>
              </a:buBlip>
              <a:defRPr sz="1600">
                <a:solidFill>
                  <a:schemeClr val="tx1"/>
                </a:solidFill>
                <a:latin typeface="+mn-lt"/>
              </a:defRPr>
            </a:lvl3pPr>
            <a:lvl4pPr marL="1657350" indent="-276225" algn="l" rtl="0" eaLnBrk="0" fontAlgn="base" hangingPunct="0">
              <a:spcBef>
                <a:spcPct val="20000"/>
              </a:spcBef>
              <a:spcAft>
                <a:spcPct val="0"/>
              </a:spcAft>
              <a:buBlip>
                <a:blip r:embed="rId10"/>
              </a:buBlip>
              <a:defRPr sz="1600">
                <a:solidFill>
                  <a:schemeClr val="tx1"/>
                </a:solidFill>
                <a:latin typeface="+mn-lt"/>
              </a:defRPr>
            </a:lvl4pPr>
            <a:lvl5pPr marL="2095500" indent="-276225" algn="l" rtl="0" eaLnBrk="0" fontAlgn="base" hangingPunct="0">
              <a:spcBef>
                <a:spcPct val="20000"/>
              </a:spcBef>
              <a:spcAft>
                <a:spcPct val="0"/>
              </a:spcAft>
              <a:buBlip>
                <a:blip r:embed="rId10"/>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11"/>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11"/>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11"/>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11"/>
              </a:buBlip>
              <a:defRPr sz="1400">
                <a:solidFill>
                  <a:schemeClr val="tx1"/>
                </a:solidFill>
                <a:latin typeface="+mn-lt"/>
              </a:defRPr>
            </a:lvl9pPr>
          </a:lstStyle>
          <a:p>
            <a:r>
              <a:rPr lang="de-DE" altLang="en-US" kern="0" dirty="0" smtClean="0"/>
              <a:t>CBM </a:t>
            </a:r>
            <a:r>
              <a:rPr lang="de-DE" altLang="en-US" kern="0" dirty="0" err="1" smtClean="0"/>
              <a:t>one</a:t>
            </a:r>
            <a:r>
              <a:rPr lang="de-DE" altLang="en-US" kern="0" dirty="0"/>
              <a:t> </a:t>
            </a:r>
            <a:r>
              <a:rPr lang="de-DE" altLang="en-US" kern="0" dirty="0" err="1" smtClean="0"/>
              <a:t>of</a:t>
            </a:r>
            <a:r>
              <a:rPr lang="de-DE" altLang="en-US" kern="0" dirty="0" smtClean="0"/>
              <a:t> </a:t>
            </a:r>
            <a:r>
              <a:rPr lang="de-DE" altLang="en-US" kern="0" dirty="0" err="1" smtClean="0"/>
              <a:t>the</a:t>
            </a:r>
            <a:r>
              <a:rPr lang="de-DE" altLang="en-US" kern="0" dirty="0" smtClean="0"/>
              <a:t> </a:t>
            </a:r>
            <a:r>
              <a:rPr lang="de-DE" altLang="en-US" kern="0" dirty="0" err="1" smtClean="0"/>
              <a:t>major</a:t>
            </a:r>
            <a:r>
              <a:rPr lang="de-DE" altLang="en-US" kern="0" dirty="0" smtClean="0"/>
              <a:t> </a:t>
            </a:r>
            <a:r>
              <a:rPr lang="de-DE" altLang="en-US" kern="0" dirty="0" err="1" smtClean="0"/>
              <a:t>scientific</a:t>
            </a:r>
            <a:r>
              <a:rPr lang="de-DE" altLang="en-US" kern="0" dirty="0" smtClean="0"/>
              <a:t> </a:t>
            </a:r>
            <a:r>
              <a:rPr lang="de-DE" altLang="en-US" kern="0" dirty="0" err="1" smtClean="0"/>
              <a:t>programs</a:t>
            </a:r>
            <a:r>
              <a:rPr lang="de-DE" altLang="en-US" kern="0" dirty="0" smtClean="0"/>
              <a:t> at FAIR</a:t>
            </a:r>
          </a:p>
          <a:p>
            <a:r>
              <a:rPr lang="en-US" altLang="en-US" dirty="0"/>
              <a:t>highest baryon densities at still moderate temperatures</a:t>
            </a:r>
          </a:p>
          <a:p>
            <a:pPr marL="0" indent="0">
              <a:buNone/>
            </a:pPr>
            <a:endParaRPr lang="de-DE" altLang="en-US" kern="0" dirty="0" smtClean="0"/>
          </a:p>
        </p:txBody>
      </p:sp>
    </p:spTree>
    <p:extLst>
      <p:ext uri="{BB962C8B-B14F-4D97-AF65-F5344CB8AC3E}">
        <p14:creationId xmlns:p14="http://schemas.microsoft.com/office/powerpoint/2010/main" val="2448749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p:txBody>
          <a:bodyPr/>
          <a:lstStyle/>
          <a:p>
            <a:r>
              <a:rPr lang="de-DE" altLang="en-US" smtClean="0"/>
              <a:t>QCD phase diagram at very high T</a:t>
            </a:r>
            <a:endParaRPr lang="en-GB" altLang="en-US" smtClean="0"/>
          </a:p>
        </p:txBody>
      </p:sp>
      <p:sp>
        <p:nvSpPr>
          <p:cNvPr id="20487" name="Inhaltsplatzhalter 2"/>
          <p:cNvSpPr>
            <a:spLocks noGrp="1"/>
          </p:cNvSpPr>
          <p:nvPr>
            <p:ph idx="1"/>
          </p:nvPr>
        </p:nvSpPr>
        <p:spPr>
          <a:xfrm>
            <a:off x="395536" y="1052736"/>
            <a:ext cx="8356600" cy="4894262"/>
          </a:xfrm>
        </p:spPr>
        <p:txBody>
          <a:bodyPr/>
          <a:lstStyle/>
          <a:p>
            <a:r>
              <a:rPr lang="de-DE" altLang="en-US" dirty="0" smtClean="0"/>
              <a:t>N </a:t>
            </a:r>
            <a:r>
              <a:rPr lang="de-DE" altLang="en-US" dirty="0" err="1" smtClean="0"/>
              <a:t>of</a:t>
            </a:r>
            <a:r>
              <a:rPr lang="de-DE" altLang="en-US" dirty="0" smtClean="0"/>
              <a:t> </a:t>
            </a:r>
            <a:r>
              <a:rPr lang="de-DE" altLang="en-US" dirty="0" err="1" smtClean="0"/>
              <a:t>baryons</a:t>
            </a:r>
            <a:r>
              <a:rPr lang="de-DE" altLang="en-US" dirty="0" smtClean="0"/>
              <a:t> </a:t>
            </a:r>
            <a:r>
              <a:rPr lang="de-DE" altLang="en-US" dirty="0" smtClean="0">
                <a:sym typeface="Symbol" panose="05050102010706020507" pitchFamily="18" charset="2"/>
              </a:rPr>
              <a:t> N </a:t>
            </a:r>
            <a:r>
              <a:rPr lang="de-DE" altLang="en-US" dirty="0" err="1" smtClean="0">
                <a:sym typeface="Symbol" panose="05050102010706020507" pitchFamily="18" charset="2"/>
              </a:rPr>
              <a:t>of</a:t>
            </a:r>
            <a:r>
              <a:rPr lang="de-DE" altLang="en-US" dirty="0" smtClean="0">
                <a:sym typeface="Symbol" panose="05050102010706020507" pitchFamily="18" charset="2"/>
              </a:rPr>
              <a:t> </a:t>
            </a:r>
            <a:r>
              <a:rPr lang="de-DE" altLang="en-US" dirty="0" err="1" smtClean="0"/>
              <a:t>antibaryons</a:t>
            </a:r>
            <a:r>
              <a:rPr lang="de-DE" altLang="en-US" dirty="0" smtClean="0"/>
              <a:t>; </a:t>
            </a:r>
            <a:r>
              <a:rPr lang="de-DE" altLang="en-US" dirty="0" err="1" smtClean="0"/>
              <a:t>early</a:t>
            </a:r>
            <a:r>
              <a:rPr lang="de-DE" altLang="en-US" dirty="0" smtClean="0"/>
              <a:t> </a:t>
            </a:r>
            <a:r>
              <a:rPr lang="de-DE" altLang="en-US" dirty="0" err="1" smtClean="0"/>
              <a:t>universe</a:t>
            </a:r>
            <a:r>
              <a:rPr lang="de-DE" altLang="en-US" dirty="0" smtClean="0"/>
              <a:t> </a:t>
            </a:r>
          </a:p>
          <a:p>
            <a:r>
              <a:rPr lang="de-DE" altLang="en-US" dirty="0" smtClean="0">
                <a:sym typeface="Wingdings" panose="05000000000000000000" pitchFamily="2" charset="2"/>
              </a:rPr>
              <a:t>L-</a:t>
            </a:r>
            <a:r>
              <a:rPr lang="de-DE" altLang="en-US" dirty="0" smtClean="0"/>
              <a:t>QCD </a:t>
            </a:r>
            <a:r>
              <a:rPr lang="de-DE" altLang="en-US" dirty="0" err="1" smtClean="0"/>
              <a:t>finds</a:t>
            </a:r>
            <a:r>
              <a:rPr lang="de-DE" altLang="en-US" dirty="0" smtClean="0"/>
              <a:t> smooth </a:t>
            </a:r>
            <a:r>
              <a:rPr lang="de-DE" altLang="en-US" dirty="0" err="1" smtClean="0"/>
              <a:t>crossover</a:t>
            </a:r>
            <a:r>
              <a:rPr lang="de-DE" altLang="en-US" dirty="0" smtClean="0"/>
              <a:t> </a:t>
            </a:r>
            <a:r>
              <a:rPr lang="de-DE" altLang="en-US" dirty="0" err="1" smtClean="0"/>
              <a:t>from</a:t>
            </a:r>
            <a:r>
              <a:rPr lang="de-DE" altLang="en-US" dirty="0" smtClean="0"/>
              <a:t> </a:t>
            </a:r>
            <a:r>
              <a:rPr lang="de-DE" altLang="en-US" dirty="0" err="1" smtClean="0"/>
              <a:t>hadronic</a:t>
            </a:r>
            <a:r>
              <a:rPr lang="de-DE" altLang="en-US" dirty="0" smtClean="0"/>
              <a:t> matter </a:t>
            </a:r>
            <a:r>
              <a:rPr lang="de-DE" altLang="en-US" dirty="0" err="1" smtClean="0"/>
              <a:t>to</a:t>
            </a:r>
            <a:r>
              <a:rPr lang="de-DE" altLang="en-US" dirty="0" smtClean="0"/>
              <a:t> Quark-</a:t>
            </a:r>
            <a:r>
              <a:rPr lang="de-DE" altLang="en-US" dirty="0" err="1" smtClean="0"/>
              <a:t>Gluon</a:t>
            </a:r>
            <a:r>
              <a:rPr lang="de-DE" altLang="en-US" dirty="0" smtClean="0"/>
              <a:t> Plasma</a:t>
            </a:r>
          </a:p>
          <a:p>
            <a:r>
              <a:rPr lang="de-DE" altLang="en-US" dirty="0" smtClean="0"/>
              <a:t>ALICE, ATLAS, CMS at LHC; STAR, PHENIX at RHIC</a:t>
            </a:r>
          </a:p>
          <a:p>
            <a:endParaRPr lang="en-GB" altLang="en-US" dirty="0" smtClean="0"/>
          </a:p>
        </p:txBody>
      </p:sp>
      <p:sp>
        <p:nvSpPr>
          <p:cNvPr id="20483" name="Fußzeilenplatzhalter 3"/>
          <p:cNvSpPr>
            <a:spLocks noGrp="1"/>
          </p:cNvSpPr>
          <p:nvPr>
            <p:ph type="ftr"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smtClean="0"/>
              <a:t>Patrick Pfistner – </a:t>
            </a:r>
            <a:r>
              <a:rPr lang="en-GB" altLang="en-US" smtClean="0"/>
              <a:t>The CBM experiment</a:t>
            </a:r>
          </a:p>
        </p:txBody>
      </p:sp>
      <p:sp>
        <p:nvSpPr>
          <p:cNvPr id="5" name="Datumsplatzhalter 4"/>
          <p:cNvSpPr>
            <a:spLocks noGrp="1"/>
          </p:cNvSpPr>
          <p:nvPr>
            <p:ph type="dt" sz="quarter" idx="11"/>
          </p:nvPr>
        </p:nvSpPr>
        <p:spPr/>
        <p:txBody>
          <a:bodyPr/>
          <a:lstStyle/>
          <a:p>
            <a:fld id="{4DD98F3A-9781-4F6A-93D0-B9E98BF7D96F}" type="datetime1">
              <a:rPr lang="de-DE" smtClean="0"/>
              <a:pPr/>
              <a:t>18.09.2018</a:t>
            </a:fld>
            <a:endParaRPr lang="de-DE" dirty="0"/>
          </a:p>
        </p:txBody>
      </p:sp>
      <p:grpSp>
        <p:nvGrpSpPr>
          <p:cNvPr id="20485" name="Group 2"/>
          <p:cNvGrpSpPr>
            <a:grpSpLocks/>
          </p:cNvGrpSpPr>
          <p:nvPr/>
        </p:nvGrpSpPr>
        <p:grpSpPr bwMode="auto">
          <a:xfrm>
            <a:off x="179388" y="2276475"/>
            <a:ext cx="8388350" cy="4248150"/>
            <a:chOff x="782" y="2808"/>
            <a:chExt cx="8592" cy="4900"/>
          </a:xfrm>
        </p:grpSpPr>
        <p:pic>
          <p:nvPicPr>
            <p:cNvPr id="20488"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6983"/>
            <a:stretch>
              <a:fillRect/>
            </a:stretch>
          </p:blipFill>
          <p:spPr bwMode="auto">
            <a:xfrm>
              <a:off x="782" y="2808"/>
              <a:ext cx="8592" cy="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9" name="Text Box 4"/>
            <p:cNvSpPr txBox="1">
              <a:spLocks noChangeArrowheads="1"/>
            </p:cNvSpPr>
            <p:nvPr/>
          </p:nvSpPr>
          <p:spPr bwMode="auto">
            <a:xfrm>
              <a:off x="1388" y="7200"/>
              <a:ext cx="4114" cy="3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4"/>
                </a:buBlip>
                <a:defRPr sz="2000">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sz="1600">
                  <a:solidFill>
                    <a:schemeClr val="tx1"/>
                  </a:solidFill>
                  <a:latin typeface="Arial" panose="020B0604020202020204" pitchFamily="34" charset="0"/>
                </a:defRPr>
              </a:lvl3pPr>
              <a:lvl4pPr marL="1600200" indent="-228600">
                <a:spcBef>
                  <a:spcPct val="20000"/>
                </a:spcBef>
                <a:buBlip>
                  <a:blip r:embed="rId6"/>
                </a:buBlip>
                <a:defRPr sz="1600">
                  <a:solidFill>
                    <a:schemeClr val="tx1"/>
                  </a:solidFill>
                  <a:latin typeface="Arial" panose="020B0604020202020204" pitchFamily="34" charset="0"/>
                </a:defRPr>
              </a:lvl4pPr>
              <a:lvl5pPr marL="2057400" indent="-228600">
                <a:spcBef>
                  <a:spcPct val="20000"/>
                </a:spcBef>
                <a:buBlip>
                  <a:blip r:embed="rId6"/>
                </a:buBlip>
                <a:defRPr sz="1600">
                  <a:solidFill>
                    <a:schemeClr val="tx1"/>
                  </a:solidFill>
                  <a:latin typeface="Arial" panose="020B0604020202020204" pitchFamily="34" charset="0"/>
                </a:defRPr>
              </a:lvl5pPr>
              <a:lvl6pPr marL="2514600" indent="-228600" eaLnBrk="0" fontAlgn="base" hangingPunct="0">
                <a:spcBef>
                  <a:spcPct val="20000"/>
                </a:spcBef>
                <a:spcAft>
                  <a:spcPct val="0"/>
                </a:spcAft>
                <a:buBlip>
                  <a:blip r:embed="rId6"/>
                </a:buBlip>
                <a:defRPr sz="1600">
                  <a:solidFill>
                    <a:schemeClr val="tx1"/>
                  </a:solidFill>
                  <a:latin typeface="Arial" panose="020B0604020202020204" pitchFamily="34" charset="0"/>
                </a:defRPr>
              </a:lvl6pPr>
              <a:lvl7pPr marL="2971800" indent="-228600" eaLnBrk="0" fontAlgn="base" hangingPunct="0">
                <a:spcBef>
                  <a:spcPct val="20000"/>
                </a:spcBef>
                <a:spcAft>
                  <a:spcPct val="0"/>
                </a:spcAft>
                <a:buBlip>
                  <a:blip r:embed="rId6"/>
                </a:buBlip>
                <a:defRPr sz="1600">
                  <a:solidFill>
                    <a:schemeClr val="tx1"/>
                  </a:solidFill>
                  <a:latin typeface="Arial" panose="020B0604020202020204" pitchFamily="34" charset="0"/>
                </a:defRPr>
              </a:lvl7pPr>
              <a:lvl8pPr marL="3429000" indent="-228600" eaLnBrk="0" fontAlgn="base" hangingPunct="0">
                <a:spcBef>
                  <a:spcPct val="20000"/>
                </a:spcBef>
                <a:spcAft>
                  <a:spcPct val="0"/>
                </a:spcAft>
                <a:buBlip>
                  <a:blip r:embed="rId6"/>
                </a:buBlip>
                <a:defRPr sz="1600">
                  <a:solidFill>
                    <a:schemeClr val="tx1"/>
                  </a:solidFill>
                  <a:latin typeface="Arial" panose="020B0604020202020204" pitchFamily="34" charset="0"/>
                </a:defRPr>
              </a:lvl8pPr>
              <a:lvl9pPr marL="3886200" indent="-228600" eaLnBrk="0" fontAlgn="base" hangingPunct="0">
                <a:spcBef>
                  <a:spcPct val="20000"/>
                </a:spcBef>
                <a:spcAft>
                  <a:spcPct val="0"/>
                </a:spcAft>
                <a:buBlip>
                  <a:blip r:embed="rId6"/>
                </a:buBlip>
                <a:defRPr sz="1600">
                  <a:solidFill>
                    <a:schemeClr val="tx1"/>
                  </a:solidFill>
                  <a:latin typeface="Arial" panose="020B0604020202020204" pitchFamily="34" charset="0"/>
                </a:defRPr>
              </a:lvl9pPr>
            </a:lstStyle>
            <a:p>
              <a:pPr eaLnBrk="1">
                <a:lnSpc>
                  <a:spcPct val="93000"/>
                </a:lnSpc>
                <a:spcBef>
                  <a:spcPct val="0"/>
                </a:spcBef>
                <a:buClr>
                  <a:srgbClr val="000000"/>
                </a:buClr>
                <a:buFontTx/>
                <a:buNone/>
              </a:pPr>
              <a:r>
                <a:rPr lang="de-DE" altLang="en-US" sz="1400" i="1">
                  <a:solidFill>
                    <a:srgbClr val="000000"/>
                  </a:solidFill>
                  <a:cs typeface="Arial" panose="020B0604020202020204" pitchFamily="34" charset="0"/>
                </a:rPr>
                <a:t>Courtesy of  </a:t>
              </a:r>
              <a:r>
                <a:rPr lang="de-DE" altLang="en-US" sz="1400" i="1">
                  <a:solidFill>
                    <a:srgbClr val="000000"/>
                  </a:solidFill>
                </a:rPr>
                <a:t>K. Fukushima &amp; T</a:t>
              </a:r>
              <a:r>
                <a:rPr lang="de-DE" altLang="en-US" sz="1400" i="1">
                  <a:solidFill>
                    <a:srgbClr val="000000"/>
                  </a:solidFill>
                  <a:cs typeface="Arial" panose="020B0604020202020204" pitchFamily="34" charset="0"/>
                </a:rPr>
                <a:t>. Hatsuda</a:t>
              </a:r>
            </a:p>
          </p:txBody>
        </p:sp>
      </p:grpSp>
      <p:sp>
        <p:nvSpPr>
          <p:cNvPr id="9" name="Ellipse 8"/>
          <p:cNvSpPr/>
          <p:nvPr/>
        </p:nvSpPr>
        <p:spPr>
          <a:xfrm>
            <a:off x="611188" y="2492375"/>
            <a:ext cx="2160587" cy="1584325"/>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p:txBody>
          <a:bodyPr/>
          <a:lstStyle/>
          <a:p>
            <a:r>
              <a:rPr lang="de-DE" altLang="en-US" smtClean="0"/>
              <a:t>CBM physics cases</a:t>
            </a:r>
            <a:endParaRPr lang="en-GB" altLang="en-US" smtClean="0"/>
          </a:p>
        </p:txBody>
      </p:sp>
      <p:sp>
        <p:nvSpPr>
          <p:cNvPr id="3" name="Inhaltsplatzhalter 2"/>
          <p:cNvSpPr>
            <a:spLocks noGrp="1" noRot="1" noChangeAspect="1" noMove="1" noResize="1" noEditPoints="1" noAdjustHandles="1" noChangeArrowheads="1" noChangeShapeType="1" noTextEdit="1"/>
          </p:cNvSpPr>
          <p:nvPr>
            <p:ph idx="1"/>
          </p:nvPr>
        </p:nvSpPr>
        <p:spPr>
          <a:blipFill rotWithShape="0">
            <a:blip r:embed="rId2"/>
            <a:stretch>
              <a:fillRect l="-73" t="-1494" r="-584" b="-1619"/>
            </a:stretch>
          </a:blipFill>
        </p:spPr>
        <p:txBody>
          <a:bodyPr/>
          <a:lstStyle/>
          <a:p>
            <a:r>
              <a:rPr lang="en-GB" smtClean="0"/>
              <a:t> </a:t>
            </a:r>
            <a:endParaRPr lang="en-GB"/>
          </a:p>
        </p:txBody>
      </p:sp>
      <p:sp>
        <p:nvSpPr>
          <p:cNvPr id="24580" name="Fußzeilenplatzhalter 3"/>
          <p:cNvSpPr>
            <a:spLocks noGrp="1"/>
          </p:cNvSpPr>
          <p:nvPr>
            <p:ph type="ftr"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smtClean="0"/>
              <a:t>Patrick Pfistner – </a:t>
            </a:r>
            <a:r>
              <a:rPr lang="en-GB" altLang="en-US" smtClean="0"/>
              <a:t>The CBM experiment</a:t>
            </a:r>
          </a:p>
        </p:txBody>
      </p:sp>
      <p:sp>
        <p:nvSpPr>
          <p:cNvPr id="5" name="Datumsplatzhalter 4"/>
          <p:cNvSpPr>
            <a:spLocks noGrp="1"/>
          </p:cNvSpPr>
          <p:nvPr>
            <p:ph type="dt" sz="quarter" idx="11"/>
          </p:nvPr>
        </p:nvSpPr>
        <p:spPr/>
        <p:txBody>
          <a:bodyPr/>
          <a:lstStyle/>
          <a:p>
            <a:fld id="{4DD98F3A-9781-4F6A-93D0-B9E98BF7D96F}" type="datetime1">
              <a:rPr lang="de-DE" smtClean="0"/>
              <a:pPr/>
              <a:t>18.09.2018</a:t>
            </a:fld>
            <a:endParaRPr lang="de-DE"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p:cNvPicPr>
            <a:picLocks noChangeAspect="1"/>
          </p:cNvPicPr>
          <p:nvPr/>
        </p:nvPicPr>
        <p:blipFill>
          <a:blip r:embed="rId3">
            <a:extLst>
              <a:ext uri="{28A0092B-C50C-407E-A947-70E740481C1C}">
                <a14:useLocalDpi xmlns:a14="http://schemas.microsoft.com/office/drawing/2010/main" val="0"/>
              </a:ext>
            </a:extLst>
          </a:blip>
          <a:srcRect t="2490"/>
          <a:stretch>
            <a:fillRect/>
          </a:stretch>
        </p:blipFill>
        <p:spPr bwMode="auto">
          <a:xfrm>
            <a:off x="1403350" y="836613"/>
            <a:ext cx="5616575"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el 1"/>
          <p:cNvSpPr>
            <a:spLocks noGrp="1"/>
          </p:cNvSpPr>
          <p:nvPr>
            <p:ph type="title"/>
          </p:nvPr>
        </p:nvSpPr>
        <p:spPr/>
        <p:txBody>
          <a:bodyPr/>
          <a:lstStyle/>
          <a:p>
            <a:r>
              <a:rPr lang="de-DE" altLang="en-US" smtClean="0"/>
              <a:t>Heavy ion collisions and observables</a:t>
            </a:r>
            <a:endParaRPr lang="en-GB" altLang="en-US" smtClean="0"/>
          </a:p>
        </p:txBody>
      </p:sp>
      <p:sp>
        <p:nvSpPr>
          <p:cNvPr id="14" name="Inhaltsplatzhalter 13"/>
          <p:cNvSpPr>
            <a:spLocks noGrp="1"/>
          </p:cNvSpPr>
          <p:nvPr>
            <p:ph idx="1"/>
          </p:nvPr>
        </p:nvSpPr>
        <p:spPr/>
        <p:txBody>
          <a:bodyPr/>
          <a:lstStyle/>
          <a:p>
            <a:endParaRPr lang="en-US"/>
          </a:p>
        </p:txBody>
      </p:sp>
      <p:sp>
        <p:nvSpPr>
          <p:cNvPr id="25604" name="Fußzeilenplatzhalter 3"/>
          <p:cNvSpPr>
            <a:spLocks noGrp="1"/>
          </p:cNvSpPr>
          <p:nvPr>
            <p:ph type="ftr"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smtClean="0"/>
              <a:t>Patrick Pfistner – </a:t>
            </a:r>
            <a:r>
              <a:rPr lang="en-GB" altLang="en-US" smtClean="0"/>
              <a:t>The CBM experiment</a:t>
            </a:r>
          </a:p>
        </p:txBody>
      </p:sp>
      <p:sp>
        <p:nvSpPr>
          <p:cNvPr id="5" name="Datumsplatzhalter 4"/>
          <p:cNvSpPr>
            <a:spLocks noGrp="1"/>
          </p:cNvSpPr>
          <p:nvPr>
            <p:ph type="dt" sz="quarter" idx="11"/>
          </p:nvPr>
        </p:nvSpPr>
        <p:spPr/>
        <p:txBody>
          <a:bodyPr/>
          <a:lstStyle/>
          <a:p>
            <a:fld id="{D1C3F0A8-2FE6-4CA2-9077-4A9533BF0650}" type="datetime1">
              <a:rPr lang="de-DE" smtClean="0"/>
              <a:pPr/>
              <a:t>18.09.2018</a:t>
            </a:fld>
            <a:endParaRPr lang="de-DE" dirty="0"/>
          </a:p>
        </p:txBody>
      </p:sp>
      <p:sp>
        <p:nvSpPr>
          <p:cNvPr id="44" name="Inhaltsplatzhalter 2"/>
          <p:cNvSpPr txBox="1">
            <a:spLocks noRot="1" noChangeAspect="1" noMove="1" noResize="1" noEditPoints="1" noAdjustHandles="1" noChangeArrowheads="1" noChangeShapeType="1" noTextEdit="1"/>
          </p:cNvSpPr>
          <p:nvPr/>
        </p:nvSpPr>
        <p:spPr bwMode="auto">
          <a:xfrm>
            <a:off x="395536" y="3861048"/>
            <a:ext cx="8568952" cy="2880320"/>
          </a:xfrm>
          <a:prstGeom prst="rect">
            <a:avLst/>
          </a:prstGeom>
          <a:blipFill rotWithShape="0">
            <a:blip r:embed="rId4"/>
            <a:stretch>
              <a:fillRect l="-71" t="-2748"/>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noFill/>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r>
              <a:rPr lang="de-DE" altLang="en-US" smtClean="0"/>
              <a:t>Baryon densities in central Au+Au collisions</a:t>
            </a:r>
            <a:endParaRPr lang="en-GB" altLang="en-US" smtClean="0"/>
          </a:p>
        </p:txBody>
      </p:sp>
      <p:sp>
        <p:nvSpPr>
          <p:cNvPr id="14" name="Inhaltsplatzhalter 13"/>
          <p:cNvSpPr>
            <a:spLocks noGrp="1"/>
          </p:cNvSpPr>
          <p:nvPr>
            <p:ph idx="1"/>
          </p:nvPr>
        </p:nvSpPr>
        <p:spPr/>
        <p:txBody>
          <a:bodyPr/>
          <a:lstStyle/>
          <a:p>
            <a:endParaRPr lang="en-US"/>
          </a:p>
        </p:txBody>
      </p:sp>
      <p:sp>
        <p:nvSpPr>
          <p:cNvPr id="27651" name="Fußzeilenplatzhalter 3"/>
          <p:cNvSpPr>
            <a:spLocks noGrp="1"/>
          </p:cNvSpPr>
          <p:nvPr>
            <p:ph type="ftr"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smtClean="0"/>
              <a:t>Patrick Pfistner – </a:t>
            </a:r>
            <a:r>
              <a:rPr lang="en-GB" altLang="en-US" smtClean="0"/>
              <a:t>The CBM experiment</a:t>
            </a:r>
          </a:p>
        </p:txBody>
      </p:sp>
      <p:sp>
        <p:nvSpPr>
          <p:cNvPr id="5" name="Datumsplatzhalter 4"/>
          <p:cNvSpPr>
            <a:spLocks noGrp="1"/>
          </p:cNvSpPr>
          <p:nvPr>
            <p:ph type="dt" sz="quarter" idx="11"/>
          </p:nvPr>
        </p:nvSpPr>
        <p:spPr/>
        <p:txBody>
          <a:bodyPr/>
          <a:lstStyle/>
          <a:p>
            <a:fld id="{4DD98F3A-9781-4F6A-93D0-B9E98BF7D96F}" type="datetime1">
              <a:rPr lang="de-DE" smtClean="0"/>
              <a:pPr/>
              <a:t>18.09.2018</a:t>
            </a:fld>
            <a:endParaRPr lang="de-DE" dirty="0"/>
          </a:p>
        </p:txBody>
      </p:sp>
      <p:pic>
        <p:nvPicPr>
          <p:cNvPr id="27653" name="Picture 2" descr="Q:\Eigene Dateien\cbm\documents\Physics Book\CBM-BOOK\Part3\Figs\rho-eps-10C.jpg"/>
          <p:cNvPicPr>
            <a:picLocks noChangeAspect="1" noChangeArrowheads="1"/>
          </p:cNvPicPr>
          <p:nvPr/>
        </p:nvPicPr>
        <p:blipFill>
          <a:blip r:embed="rId3">
            <a:extLst>
              <a:ext uri="{28A0092B-C50C-407E-A947-70E740481C1C}">
                <a14:useLocalDpi xmlns:a14="http://schemas.microsoft.com/office/drawing/2010/main" val="0"/>
              </a:ext>
            </a:extLst>
          </a:blip>
          <a:srcRect t="10483" r="7893"/>
          <a:stretch>
            <a:fillRect/>
          </a:stretch>
        </p:blipFill>
        <p:spPr bwMode="auto">
          <a:xfrm>
            <a:off x="4787900" y="3644900"/>
            <a:ext cx="3384550"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3" descr="Q:\Eigene Dateien\cbm\documents\Physics Book\CBM-BOOK\Part3\Figs\rho-eps-05C.jpg"/>
          <p:cNvPicPr>
            <a:picLocks noChangeAspect="1" noChangeArrowheads="1"/>
          </p:cNvPicPr>
          <p:nvPr/>
        </p:nvPicPr>
        <p:blipFill>
          <a:blip r:embed="rId4">
            <a:extLst>
              <a:ext uri="{28A0092B-C50C-407E-A947-70E740481C1C}">
                <a14:useLocalDpi xmlns:a14="http://schemas.microsoft.com/office/drawing/2010/main" val="0"/>
              </a:ext>
            </a:extLst>
          </a:blip>
          <a:srcRect t="9048" r="8766"/>
          <a:stretch>
            <a:fillRect/>
          </a:stretch>
        </p:blipFill>
        <p:spPr bwMode="auto">
          <a:xfrm>
            <a:off x="539750" y="3573463"/>
            <a:ext cx="338455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feld 14"/>
          <p:cNvSpPr txBox="1">
            <a:spLocks noChangeArrowheads="1"/>
          </p:cNvSpPr>
          <p:nvPr/>
        </p:nvSpPr>
        <p:spPr bwMode="auto">
          <a:xfrm>
            <a:off x="107950" y="6165850"/>
            <a:ext cx="2987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000">
                <a:solidFill>
                  <a:srgbClr val="000000"/>
                </a:solidFill>
              </a:rPr>
              <a:t>I.C. Arsene et al., Phys. Rev. C 75, 24902 (2007) </a:t>
            </a:r>
          </a:p>
        </p:txBody>
      </p:sp>
      <p:grpSp>
        <p:nvGrpSpPr>
          <p:cNvPr id="27656" name="Gruppieren 5"/>
          <p:cNvGrpSpPr>
            <a:grpSpLocks/>
          </p:cNvGrpSpPr>
          <p:nvPr/>
        </p:nvGrpSpPr>
        <p:grpSpPr bwMode="auto">
          <a:xfrm>
            <a:off x="4572000" y="836613"/>
            <a:ext cx="3529013" cy="2603500"/>
            <a:chOff x="4572000" y="1152139"/>
            <a:chExt cx="3882772" cy="2865120"/>
          </a:xfrm>
        </p:grpSpPr>
        <p:pic>
          <p:nvPicPr>
            <p:cNvPr id="27661" name="Picture 5" descr="Q:\Eigene Dateien\cbm\documents\Physics Book\CBM-BOOK\Part3\Figs\rho-10.jpg"/>
            <p:cNvPicPr>
              <a:picLocks noChangeAspect="1" noChangeArrowheads="1"/>
            </p:cNvPicPr>
            <p:nvPr/>
          </p:nvPicPr>
          <p:blipFill>
            <a:blip r:embed="rId5">
              <a:extLst>
                <a:ext uri="{28A0092B-C50C-407E-A947-70E740481C1C}">
                  <a14:useLocalDpi xmlns:a14="http://schemas.microsoft.com/office/drawing/2010/main" val="0"/>
                </a:ext>
              </a:extLst>
            </a:blip>
            <a:srcRect t="7318" r="7640" b="4485"/>
            <a:stretch>
              <a:fillRect/>
            </a:stretch>
          </p:blipFill>
          <p:spPr bwMode="auto">
            <a:xfrm>
              <a:off x="4572000" y="1152139"/>
              <a:ext cx="3882772" cy="286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662" name="Gerade Verbindung 7"/>
            <p:cNvCxnSpPr>
              <a:cxnSpLocks noChangeShapeType="1"/>
            </p:cNvCxnSpPr>
            <p:nvPr/>
          </p:nvCxnSpPr>
          <p:spPr bwMode="auto">
            <a:xfrm>
              <a:off x="5076056" y="2348880"/>
              <a:ext cx="3240360" cy="0"/>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63" name="Textfeld 16"/>
            <p:cNvSpPr txBox="1">
              <a:spLocks noChangeArrowheads="1"/>
            </p:cNvSpPr>
            <p:nvPr/>
          </p:nvSpPr>
          <p:spPr bwMode="auto">
            <a:xfrm>
              <a:off x="5126682" y="1627580"/>
              <a:ext cx="702426" cy="44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2000">
                  <a:solidFill>
                    <a:srgbClr val="FF0000"/>
                  </a:solidFill>
                </a:rPr>
                <a:t>8 </a:t>
              </a:r>
              <a:r>
                <a:rPr lang="el-GR" altLang="en-US" sz="2000">
                  <a:solidFill>
                    <a:srgbClr val="FF0000"/>
                  </a:solidFill>
                </a:rPr>
                <a:t>ρ</a:t>
              </a:r>
              <a:r>
                <a:rPr lang="de-DE" altLang="en-US" sz="2000" baseline="-25000">
                  <a:solidFill>
                    <a:srgbClr val="FF0000"/>
                  </a:solidFill>
                </a:rPr>
                <a:t>0</a:t>
              </a:r>
            </a:p>
          </p:txBody>
        </p:sp>
      </p:grpSp>
      <p:grpSp>
        <p:nvGrpSpPr>
          <p:cNvPr id="27657" name="Gruppieren 2"/>
          <p:cNvGrpSpPr>
            <a:grpSpLocks/>
          </p:cNvGrpSpPr>
          <p:nvPr/>
        </p:nvGrpSpPr>
        <p:grpSpPr bwMode="auto">
          <a:xfrm>
            <a:off x="395288" y="908050"/>
            <a:ext cx="3455987" cy="2549525"/>
            <a:chOff x="462780" y="1200434"/>
            <a:chExt cx="3791272" cy="2796540"/>
          </a:xfrm>
        </p:grpSpPr>
        <p:pic>
          <p:nvPicPr>
            <p:cNvPr id="27658" name="Picture 4" descr="Q:\Eigene Dateien\cbm\documents\Physics Book\CBM-BOOK\Part3\Figs\rho-05.jpg"/>
            <p:cNvPicPr>
              <a:picLocks noChangeAspect="1" noChangeArrowheads="1"/>
            </p:cNvPicPr>
            <p:nvPr/>
          </p:nvPicPr>
          <p:blipFill>
            <a:blip r:embed="rId6">
              <a:extLst>
                <a:ext uri="{28A0092B-C50C-407E-A947-70E740481C1C}">
                  <a14:useLocalDpi xmlns:a14="http://schemas.microsoft.com/office/drawing/2010/main" val="0"/>
                </a:ext>
              </a:extLst>
            </a:blip>
            <a:srcRect t="7138" r="7738" b="4790"/>
            <a:stretch>
              <a:fillRect/>
            </a:stretch>
          </p:blipFill>
          <p:spPr bwMode="auto">
            <a:xfrm>
              <a:off x="462780" y="1200434"/>
              <a:ext cx="3791272" cy="279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659" name="Gerade Verbindung 17"/>
            <p:cNvCxnSpPr>
              <a:cxnSpLocks noChangeShapeType="1"/>
            </p:cNvCxnSpPr>
            <p:nvPr/>
          </p:nvCxnSpPr>
          <p:spPr bwMode="auto">
            <a:xfrm>
              <a:off x="910230" y="2852936"/>
              <a:ext cx="3229722" cy="0"/>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60" name="Textfeld 18"/>
            <p:cNvSpPr txBox="1">
              <a:spLocks noChangeArrowheads="1"/>
            </p:cNvSpPr>
            <p:nvPr/>
          </p:nvSpPr>
          <p:spPr bwMode="auto">
            <a:xfrm>
              <a:off x="1015674" y="2069267"/>
              <a:ext cx="700162" cy="43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2000">
                  <a:solidFill>
                    <a:srgbClr val="FF0000"/>
                  </a:solidFill>
                </a:rPr>
                <a:t>5 </a:t>
              </a:r>
              <a:r>
                <a:rPr lang="el-GR" altLang="en-US" sz="2000">
                  <a:solidFill>
                    <a:srgbClr val="FF0000"/>
                  </a:solidFill>
                </a:rPr>
                <a:t>ρ</a:t>
              </a:r>
              <a:r>
                <a:rPr lang="de-DE" altLang="en-US" sz="2000" baseline="-25000">
                  <a:solidFill>
                    <a:srgbClr val="FF0000"/>
                  </a:solidFill>
                </a:rPr>
                <a:t>0</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nhaltsplatzhalter 2"/>
          <p:cNvSpPr txBox="1">
            <a:spLocks/>
          </p:cNvSpPr>
          <p:nvPr/>
        </p:nvSpPr>
        <p:spPr bwMode="auto">
          <a:xfrm>
            <a:off x="250825" y="1052513"/>
            <a:ext cx="83566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14325" indent="-314325" algn="l" rtl="0" eaLnBrk="0" fontAlgn="base" hangingPunct="0">
              <a:spcBef>
                <a:spcPct val="20000"/>
              </a:spcBef>
              <a:spcAft>
                <a:spcPct val="0"/>
              </a:spcAft>
              <a:buBlip>
                <a:blip r:embed="rId3"/>
              </a:buBlip>
              <a:defRPr sz="2000">
                <a:solidFill>
                  <a:schemeClr val="tx1"/>
                </a:solidFill>
                <a:latin typeface="+mn-lt"/>
                <a:ea typeface="+mn-ea"/>
                <a:cs typeface="+mn-cs"/>
              </a:defRPr>
            </a:lvl1pPr>
            <a:lvl2pPr marL="790575" indent="-314325" algn="l" rtl="0" eaLnBrk="0" fontAlgn="base" hangingPunct="0">
              <a:spcBef>
                <a:spcPct val="20000"/>
              </a:spcBef>
              <a:spcAft>
                <a:spcPct val="0"/>
              </a:spcAft>
              <a:buBlip>
                <a:blip r:embed="rId4"/>
              </a:buBlip>
              <a:defRPr>
                <a:solidFill>
                  <a:schemeClr val="tx1"/>
                </a:solidFill>
                <a:latin typeface="+mn-lt"/>
              </a:defRPr>
            </a:lvl2pPr>
            <a:lvl3pPr marL="1209675" indent="-276225" algn="l" rtl="0" eaLnBrk="0" fontAlgn="base" hangingPunct="0">
              <a:spcBef>
                <a:spcPct val="20000"/>
              </a:spcBef>
              <a:spcAft>
                <a:spcPct val="0"/>
              </a:spcAft>
              <a:buBlip>
                <a:blip r:embed="rId5"/>
              </a:buBlip>
              <a:defRPr sz="1600">
                <a:solidFill>
                  <a:schemeClr val="tx1"/>
                </a:solidFill>
                <a:latin typeface="+mn-lt"/>
              </a:defRPr>
            </a:lvl3pPr>
            <a:lvl4pPr marL="1657350" indent="-276225" algn="l" rtl="0" eaLnBrk="0" fontAlgn="base" hangingPunct="0">
              <a:spcBef>
                <a:spcPct val="20000"/>
              </a:spcBef>
              <a:spcAft>
                <a:spcPct val="0"/>
              </a:spcAft>
              <a:buBlip>
                <a:blip r:embed="rId5"/>
              </a:buBlip>
              <a:defRPr sz="1600">
                <a:solidFill>
                  <a:schemeClr val="tx1"/>
                </a:solidFill>
                <a:latin typeface="+mn-lt"/>
              </a:defRPr>
            </a:lvl4pPr>
            <a:lvl5pPr marL="2095500" indent="-276225" algn="l" rtl="0" eaLnBrk="0" fontAlgn="base" hangingPunct="0">
              <a:spcBef>
                <a:spcPct val="20000"/>
              </a:spcBef>
              <a:spcAft>
                <a:spcPct val="0"/>
              </a:spcAft>
              <a:buBlip>
                <a:blip r:embed="rId5"/>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6"/>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6"/>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6"/>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6"/>
              </a:buBlip>
              <a:defRPr sz="1400">
                <a:solidFill>
                  <a:schemeClr val="tx1"/>
                </a:solidFill>
                <a:latin typeface="+mn-lt"/>
              </a:defRPr>
            </a:lvl9pPr>
          </a:lstStyle>
          <a:p>
            <a:pPr>
              <a:spcBef>
                <a:spcPct val="0"/>
              </a:spcBef>
              <a:defRPr/>
            </a:pPr>
            <a:r>
              <a:rPr lang="en-GB" kern="0" dirty="0" smtClean="0"/>
              <a:t>Combination of  </a:t>
            </a:r>
            <a:r>
              <a:rPr lang="en-GB" kern="0" dirty="0"/>
              <a:t>a </a:t>
            </a:r>
            <a:r>
              <a:rPr lang="en-GB" kern="0" dirty="0" smtClean="0"/>
              <a:t>large-acceptance fast </a:t>
            </a:r>
            <a:r>
              <a:rPr lang="en-GB" kern="0" dirty="0"/>
              <a:t>detector and a high-speed data read-out system with high-luminosity beams</a:t>
            </a:r>
            <a:r>
              <a:rPr lang="en-GB" kern="0" dirty="0" smtClean="0"/>
              <a:t>.</a:t>
            </a:r>
          </a:p>
          <a:p>
            <a:pPr>
              <a:spcBef>
                <a:spcPct val="0"/>
              </a:spcBef>
              <a:defRPr/>
            </a:pPr>
            <a:r>
              <a:rPr lang="de-DE" kern="0" dirty="0" smtClean="0"/>
              <a:t>Rate </a:t>
            </a:r>
            <a:r>
              <a:rPr lang="de-DE" kern="0" dirty="0" err="1" smtClean="0"/>
              <a:t>capability</a:t>
            </a:r>
            <a:r>
              <a:rPr lang="de-DE" kern="0" dirty="0" smtClean="0"/>
              <a:t> </a:t>
            </a:r>
            <a:r>
              <a:rPr lang="de-DE" kern="0" dirty="0" err="1" smtClean="0"/>
              <a:t>is</a:t>
            </a:r>
            <a:r>
              <a:rPr lang="de-DE" kern="0" dirty="0" smtClean="0"/>
              <a:t> </a:t>
            </a:r>
            <a:r>
              <a:rPr lang="de-DE" kern="0" dirty="0" err="1" smtClean="0"/>
              <a:t>key</a:t>
            </a:r>
            <a:r>
              <a:rPr lang="de-DE" kern="0" dirty="0" smtClean="0"/>
              <a:t> </a:t>
            </a:r>
            <a:r>
              <a:rPr lang="de-DE" kern="0" dirty="0" err="1" smtClean="0"/>
              <a:t>feature</a:t>
            </a:r>
            <a:r>
              <a:rPr lang="de-DE" kern="0" dirty="0" smtClean="0"/>
              <a:t> </a:t>
            </a:r>
            <a:r>
              <a:rPr lang="de-DE" kern="0" dirty="0" err="1" smtClean="0"/>
              <a:t>to</a:t>
            </a:r>
            <a:r>
              <a:rPr lang="de-DE" kern="0" dirty="0" smtClean="0"/>
              <a:t> </a:t>
            </a:r>
            <a:r>
              <a:rPr lang="de-DE" kern="0" dirty="0" err="1" smtClean="0"/>
              <a:t>measure</a:t>
            </a:r>
            <a:r>
              <a:rPr lang="de-DE" kern="0" dirty="0" smtClean="0"/>
              <a:t> observables </a:t>
            </a:r>
            <a:r>
              <a:rPr lang="de-DE" kern="0" dirty="0" err="1" smtClean="0"/>
              <a:t>with</a:t>
            </a:r>
            <a:r>
              <a:rPr lang="de-DE" kern="0" dirty="0" smtClean="0"/>
              <a:t> high </a:t>
            </a:r>
            <a:r>
              <a:rPr lang="de-DE" kern="0" dirty="0" err="1" smtClean="0"/>
              <a:t>precision</a:t>
            </a:r>
            <a:r>
              <a:rPr lang="de-DE" kern="0" dirty="0" smtClean="0"/>
              <a:t> </a:t>
            </a:r>
            <a:endParaRPr lang="en-GB" kern="0" dirty="0" smtClean="0"/>
          </a:p>
          <a:p>
            <a:pPr>
              <a:spcBef>
                <a:spcPct val="0"/>
              </a:spcBef>
              <a:defRPr/>
            </a:pPr>
            <a:endParaRPr lang="en-GB" kern="0" dirty="0"/>
          </a:p>
          <a:p>
            <a:pPr>
              <a:spcBef>
                <a:spcPct val="0"/>
              </a:spcBef>
              <a:defRPr/>
            </a:pPr>
            <a:endParaRPr lang="en-GB" kern="0" dirty="0">
              <a:sym typeface="Symbol" pitchFamily="18" charset="2"/>
            </a:endParaRPr>
          </a:p>
          <a:p>
            <a:pPr marL="0" indent="0">
              <a:spcBef>
                <a:spcPct val="0"/>
              </a:spcBef>
              <a:buFontTx/>
              <a:buNone/>
              <a:defRPr/>
            </a:pPr>
            <a:r>
              <a:rPr lang="en-GB" kern="0" dirty="0" smtClean="0">
                <a:sym typeface="Symbol" pitchFamily="18" charset="2"/>
              </a:rPr>
              <a:t>      </a:t>
            </a:r>
          </a:p>
        </p:txBody>
      </p:sp>
      <p:sp>
        <p:nvSpPr>
          <p:cNvPr id="29699" name="Titel 1"/>
          <p:cNvSpPr>
            <a:spLocks noGrp="1"/>
          </p:cNvSpPr>
          <p:nvPr>
            <p:ph type="title"/>
          </p:nvPr>
        </p:nvSpPr>
        <p:spPr/>
        <p:txBody>
          <a:bodyPr/>
          <a:lstStyle/>
          <a:p>
            <a:r>
              <a:rPr lang="de-DE" altLang="en-US" smtClean="0"/>
              <a:t>Experimental challenges</a:t>
            </a:r>
            <a:endParaRPr lang="en-GB" altLang="en-US" smtClean="0"/>
          </a:p>
        </p:txBody>
      </p:sp>
      <p:sp>
        <p:nvSpPr>
          <p:cNvPr id="29700" name="Fußzeilenplatzhalter 3"/>
          <p:cNvSpPr>
            <a:spLocks noGrp="1"/>
          </p:cNvSpPr>
          <p:nvPr>
            <p:ph type="ftr"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smtClean="0"/>
              <a:t>Patrick Pfistner – </a:t>
            </a:r>
            <a:r>
              <a:rPr lang="en-GB" altLang="en-US" smtClean="0"/>
              <a:t>The CBM experiment</a:t>
            </a:r>
          </a:p>
        </p:txBody>
      </p:sp>
      <p:sp>
        <p:nvSpPr>
          <p:cNvPr id="5" name="Datumsplatzhalter 4"/>
          <p:cNvSpPr>
            <a:spLocks noGrp="1"/>
          </p:cNvSpPr>
          <p:nvPr>
            <p:ph type="dt" sz="quarter" idx="11"/>
          </p:nvPr>
        </p:nvSpPr>
        <p:spPr/>
        <p:txBody>
          <a:bodyPr/>
          <a:lstStyle/>
          <a:p>
            <a:fld id="{4DD98F3A-9781-4F6A-93D0-B9E98BF7D96F}" type="datetime1">
              <a:rPr lang="de-DE" smtClean="0"/>
              <a:pPr/>
              <a:t>18.09.2018</a:t>
            </a:fld>
            <a:endParaRPr lang="de-DE" dirty="0"/>
          </a:p>
        </p:txBody>
      </p:sp>
      <p:grpSp>
        <p:nvGrpSpPr>
          <p:cNvPr id="29702" name="Gruppieren 19"/>
          <p:cNvGrpSpPr>
            <a:grpSpLocks/>
          </p:cNvGrpSpPr>
          <p:nvPr/>
        </p:nvGrpSpPr>
        <p:grpSpPr bwMode="auto">
          <a:xfrm>
            <a:off x="250825" y="2492375"/>
            <a:ext cx="3846513" cy="3457575"/>
            <a:chOff x="1619672" y="1412776"/>
            <a:chExt cx="5383063" cy="4838700"/>
          </a:xfrm>
        </p:grpSpPr>
        <p:pic>
          <p:nvPicPr>
            <p:cNvPr id="29706" name="Picture 2" descr="multiplicity_4AGeV"/>
            <p:cNvPicPr>
              <a:picLocks noChangeAspect="1" noChangeArrowheads="1"/>
            </p:cNvPicPr>
            <p:nvPr/>
          </p:nvPicPr>
          <p:blipFill>
            <a:blip r:embed="rId7">
              <a:extLst>
                <a:ext uri="{28A0092B-C50C-407E-A947-70E740481C1C}">
                  <a14:useLocalDpi xmlns:a14="http://schemas.microsoft.com/office/drawing/2010/main" val="0"/>
                </a:ext>
              </a:extLst>
            </a:blip>
            <a:srcRect l="172" t="3239" r="2304" b="4710"/>
            <a:stretch>
              <a:fillRect/>
            </a:stretch>
          </p:blipFill>
          <p:spPr bwMode="auto">
            <a:xfrm>
              <a:off x="1619672" y="1412776"/>
              <a:ext cx="53830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feld 7"/>
            <p:cNvSpPr txBox="1">
              <a:spLocks noChangeArrowheads="1"/>
            </p:cNvSpPr>
            <p:nvPr/>
          </p:nvSpPr>
          <p:spPr bwMode="auto">
            <a:xfrm>
              <a:off x="2426122" y="3529707"/>
              <a:ext cx="2040330" cy="10340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400"/>
                <a:t>extremely high</a:t>
              </a:r>
            </a:p>
            <a:p>
              <a:r>
                <a:rPr lang="de-DE" altLang="en-US" sz="1400"/>
                <a:t>interaction rates</a:t>
              </a:r>
            </a:p>
            <a:p>
              <a:r>
                <a:rPr lang="de-DE" altLang="en-US" sz="1400"/>
                <a:t>required !</a:t>
              </a:r>
            </a:p>
          </p:txBody>
        </p:sp>
        <p:cxnSp>
          <p:nvCxnSpPr>
            <p:cNvPr id="29708" name="Gerade Verbindung mit Pfeil 8"/>
            <p:cNvCxnSpPr>
              <a:cxnSpLocks noChangeShapeType="1"/>
            </p:cNvCxnSpPr>
            <p:nvPr/>
          </p:nvCxnSpPr>
          <p:spPr bwMode="auto">
            <a:xfrm>
              <a:off x="5076056" y="3717032"/>
              <a:ext cx="0" cy="1728192"/>
            </a:xfrm>
            <a:prstGeom prst="straightConnector1">
              <a:avLst/>
            </a:prstGeom>
            <a:noFill/>
            <a:ln w="381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709" name="Textfeld 9"/>
            <p:cNvSpPr txBox="1">
              <a:spLocks noChangeArrowheads="1"/>
            </p:cNvSpPr>
            <p:nvPr/>
          </p:nvSpPr>
          <p:spPr bwMode="auto">
            <a:xfrm>
              <a:off x="4341441" y="4638576"/>
              <a:ext cx="765685" cy="8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600">
                  <a:solidFill>
                    <a:srgbClr val="FF0000"/>
                  </a:solidFill>
                </a:rPr>
                <a:t>e</a:t>
              </a:r>
              <a:r>
                <a:rPr lang="de-DE" altLang="en-US" sz="1600" baseline="30000">
                  <a:solidFill>
                    <a:srgbClr val="FF0000"/>
                  </a:solidFill>
                </a:rPr>
                <a:t>+</a:t>
              </a:r>
              <a:r>
                <a:rPr lang="de-DE" altLang="en-US" sz="1600">
                  <a:solidFill>
                    <a:srgbClr val="FF0000"/>
                  </a:solidFill>
                </a:rPr>
                <a:t>e</a:t>
              </a:r>
              <a:r>
                <a:rPr lang="de-DE" altLang="en-US" sz="1600" baseline="30000">
                  <a:solidFill>
                    <a:srgbClr val="FF0000"/>
                  </a:solidFill>
                </a:rPr>
                <a:t>-</a:t>
              </a:r>
            </a:p>
            <a:p>
              <a:r>
                <a:rPr lang="el-GR" altLang="en-US" sz="1600">
                  <a:solidFill>
                    <a:srgbClr val="FF0000"/>
                  </a:solidFill>
                </a:rPr>
                <a:t>μ</a:t>
              </a:r>
              <a:r>
                <a:rPr lang="de-DE" altLang="en-US" sz="1600" baseline="30000">
                  <a:solidFill>
                    <a:srgbClr val="FF0000"/>
                  </a:solidFill>
                </a:rPr>
                <a:t>+</a:t>
              </a:r>
              <a:r>
                <a:rPr lang="el-GR" altLang="en-US" sz="1600">
                  <a:solidFill>
                    <a:srgbClr val="FF0000"/>
                  </a:solidFill>
                </a:rPr>
                <a:t>μ</a:t>
              </a:r>
              <a:r>
                <a:rPr lang="de-DE" altLang="en-US" sz="1600" baseline="30000">
                  <a:solidFill>
                    <a:srgbClr val="FF0000"/>
                  </a:solidFill>
                </a:rPr>
                <a:t>-</a:t>
              </a:r>
            </a:p>
          </p:txBody>
        </p:sp>
        <p:sp>
          <p:nvSpPr>
            <p:cNvPr id="29710" name="Raute 10"/>
            <p:cNvSpPr>
              <a:spLocks noChangeArrowheads="1"/>
            </p:cNvSpPr>
            <p:nvPr/>
          </p:nvSpPr>
          <p:spPr bwMode="auto">
            <a:xfrm>
              <a:off x="5004048" y="5445224"/>
              <a:ext cx="144016" cy="144016"/>
            </a:xfrm>
            <a:prstGeom prst="diamond">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solidFill>
                  <a:srgbClr val="000000"/>
                </a:solidFill>
              </a:endParaRPr>
            </a:p>
          </p:txBody>
        </p:sp>
        <p:sp>
          <p:nvSpPr>
            <p:cNvPr id="29711" name="Raute 11"/>
            <p:cNvSpPr>
              <a:spLocks noChangeArrowheads="1"/>
            </p:cNvSpPr>
            <p:nvPr/>
          </p:nvSpPr>
          <p:spPr bwMode="auto">
            <a:xfrm>
              <a:off x="4932040" y="3501008"/>
              <a:ext cx="288032" cy="216024"/>
            </a:xfrm>
            <a:prstGeom prst="diamond">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solidFill>
                  <a:srgbClr val="000000"/>
                </a:solidFill>
              </a:endParaRPr>
            </a:p>
          </p:txBody>
        </p:sp>
      </p:grpSp>
      <p:sp>
        <p:nvSpPr>
          <p:cNvPr id="29703" name="Textfeld 6"/>
          <p:cNvSpPr txBox="1">
            <a:spLocks noChangeArrowheads="1"/>
          </p:cNvSpPr>
          <p:nvPr/>
        </p:nvSpPr>
        <p:spPr bwMode="auto">
          <a:xfrm>
            <a:off x="323850" y="5876925"/>
            <a:ext cx="29289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200">
                <a:solidFill>
                  <a:srgbClr val="000000"/>
                </a:solidFill>
                <a:latin typeface="Tahoma" panose="020B0604030504040204" pitchFamily="34" charset="0"/>
                <a:cs typeface="Tahoma" panose="020B0604030504040204" pitchFamily="34" charset="0"/>
              </a:rPr>
              <a:t>Statistical model, A. Andronic, priv. com.</a:t>
            </a:r>
          </a:p>
        </p:txBody>
      </p:sp>
      <p:pic>
        <p:nvPicPr>
          <p:cNvPr id="29704" name="Picture 2" descr="C:\Users\senger\AppData\Local\Microsoft\Windows\Temporary Internet Files\Content.Outlook\JE4H31NI\InteractionRates_withStarFt_BM.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32363" y="2492375"/>
            <a:ext cx="3833812"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p:txBody>
          <a:bodyPr/>
          <a:lstStyle/>
          <a:p>
            <a:r>
              <a:rPr lang="de-DE" altLang="en-US" smtClean="0"/>
              <a:t>Discovery potential</a:t>
            </a:r>
            <a:endParaRPr lang="en-GB" altLang="en-US" smtClean="0"/>
          </a:p>
        </p:txBody>
      </p:sp>
      <p:sp>
        <p:nvSpPr>
          <p:cNvPr id="31748" name="Fußzeilenplatzhalter 3"/>
          <p:cNvSpPr>
            <a:spLocks noGrp="1"/>
          </p:cNvSpPr>
          <p:nvPr>
            <p:ph type="ftr"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smtClean="0"/>
              <a:t>Patrick Pfistner – </a:t>
            </a:r>
            <a:r>
              <a:rPr lang="en-GB" altLang="en-US" smtClean="0"/>
              <a:t>The CBM experiment</a:t>
            </a:r>
          </a:p>
        </p:txBody>
      </p:sp>
      <p:sp>
        <p:nvSpPr>
          <p:cNvPr id="5" name="Datumsplatzhalter 4"/>
          <p:cNvSpPr>
            <a:spLocks noGrp="1"/>
          </p:cNvSpPr>
          <p:nvPr>
            <p:ph type="dt" sz="quarter" idx="11"/>
          </p:nvPr>
        </p:nvSpPr>
        <p:spPr/>
        <p:txBody>
          <a:bodyPr/>
          <a:lstStyle/>
          <a:p>
            <a:fld id="{4DD98F3A-9781-4F6A-93D0-B9E98BF7D96F}" type="datetime1">
              <a:rPr lang="de-DE" smtClean="0"/>
              <a:pPr/>
              <a:t>18.09.2018</a:t>
            </a:fld>
            <a:endParaRPr lang="de-DE" dirty="0"/>
          </a:p>
        </p:txBody>
      </p:sp>
      <p:grpSp>
        <p:nvGrpSpPr>
          <p:cNvPr id="31750" name="Gruppieren 18"/>
          <p:cNvGrpSpPr>
            <a:grpSpLocks/>
          </p:cNvGrpSpPr>
          <p:nvPr/>
        </p:nvGrpSpPr>
        <p:grpSpPr bwMode="auto">
          <a:xfrm>
            <a:off x="4140200" y="1412875"/>
            <a:ext cx="4608513" cy="3152775"/>
            <a:chOff x="9828584" y="4725144"/>
            <a:chExt cx="4203510" cy="2876463"/>
          </a:xfrm>
        </p:grpSpPr>
        <p:pic>
          <p:nvPicPr>
            <p:cNvPr id="317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8584" y="4725144"/>
              <a:ext cx="4203510" cy="287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bgerundetes Rechteck 14"/>
            <p:cNvSpPr/>
            <p:nvPr/>
          </p:nvSpPr>
          <p:spPr>
            <a:xfrm>
              <a:off x="10477283" y="6597887"/>
              <a:ext cx="1007800" cy="359196"/>
            </a:xfrm>
            <a:prstGeom prst="roundRect">
              <a:avLst>
                <a:gd name="adj" fmla="val 259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Abgerundetes Rechteck 15"/>
            <p:cNvSpPr/>
            <p:nvPr/>
          </p:nvSpPr>
          <p:spPr>
            <a:xfrm>
              <a:off x="10763984" y="4868533"/>
              <a:ext cx="721098" cy="2286976"/>
            </a:xfrm>
            <a:prstGeom prst="roundRect">
              <a:avLst>
                <a:gd name="adj" fmla="val 218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763" name="Textfeld 16"/>
            <p:cNvSpPr txBox="1">
              <a:spLocks noChangeArrowheads="1"/>
            </p:cNvSpPr>
            <p:nvPr/>
          </p:nvSpPr>
          <p:spPr bwMode="auto">
            <a:xfrm>
              <a:off x="10748102" y="5381942"/>
              <a:ext cx="864096" cy="3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000">
                  <a:solidFill>
                    <a:srgbClr val="FF0000"/>
                  </a:solidFill>
                </a:rPr>
                <a:t>CBM energy range</a:t>
              </a:r>
              <a:endParaRPr lang="en-GB" altLang="en-US" sz="1000">
                <a:solidFill>
                  <a:srgbClr val="FF0000"/>
                </a:solidFill>
              </a:endParaRPr>
            </a:p>
          </p:txBody>
        </p:sp>
      </p:grpSp>
      <p:grpSp>
        <p:nvGrpSpPr>
          <p:cNvPr id="31751" name="Gruppieren 19"/>
          <p:cNvGrpSpPr>
            <a:grpSpLocks/>
          </p:cNvGrpSpPr>
          <p:nvPr/>
        </p:nvGrpSpPr>
        <p:grpSpPr bwMode="auto">
          <a:xfrm>
            <a:off x="179388" y="1412875"/>
            <a:ext cx="4043362" cy="3001963"/>
            <a:chOff x="9082621" y="-171399"/>
            <a:chExt cx="5142056" cy="3818082"/>
          </a:xfrm>
        </p:grpSpPr>
        <p:grpSp>
          <p:nvGrpSpPr>
            <p:cNvPr id="31755" name="Gruppieren 12"/>
            <p:cNvGrpSpPr>
              <a:grpSpLocks/>
            </p:cNvGrpSpPr>
            <p:nvPr/>
          </p:nvGrpSpPr>
          <p:grpSpPr bwMode="auto">
            <a:xfrm>
              <a:off x="9540552" y="-171399"/>
              <a:ext cx="3932400" cy="3816424"/>
              <a:chOff x="9540552" y="-171400"/>
              <a:chExt cx="4507016" cy="4374093"/>
            </a:xfrm>
          </p:grpSpPr>
          <p:pic>
            <p:nvPicPr>
              <p:cNvPr id="317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40552" y="-171400"/>
                <a:ext cx="4507016" cy="4374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eck 10"/>
              <p:cNvSpPr/>
              <p:nvPr/>
            </p:nvSpPr>
            <p:spPr>
              <a:xfrm>
                <a:off x="10332299" y="43814"/>
                <a:ext cx="217504" cy="3672501"/>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759" name="Textfeld 11"/>
              <p:cNvSpPr txBox="1">
                <a:spLocks noChangeArrowheads="1"/>
              </p:cNvSpPr>
              <p:nvPr/>
            </p:nvSpPr>
            <p:spPr bwMode="auto">
              <a:xfrm>
                <a:off x="10620673" y="44624"/>
                <a:ext cx="1614086" cy="68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1000">
                    <a:solidFill>
                      <a:srgbClr val="FF0000"/>
                    </a:solidFill>
                  </a:rPr>
                  <a:t>CBM energy range</a:t>
                </a:r>
                <a:endParaRPr lang="en-GB" altLang="en-US" sz="1000">
                  <a:solidFill>
                    <a:srgbClr val="FF0000"/>
                  </a:solidFill>
                </a:endParaRPr>
              </a:p>
            </p:txBody>
          </p:sp>
        </p:grpSp>
        <p:sp>
          <p:nvSpPr>
            <p:cNvPr id="31756" name="Rectangle 6"/>
            <p:cNvSpPr>
              <a:spLocks noChangeArrowheads="1"/>
            </p:cNvSpPr>
            <p:nvPr/>
          </p:nvSpPr>
          <p:spPr bwMode="auto">
            <a:xfrm>
              <a:off x="9082621" y="3400462"/>
              <a:ext cx="514205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de-DE" altLang="en-US" sz="1000">
                  <a:solidFill>
                    <a:srgbClr val="14425D"/>
                  </a:solidFill>
                  <a:cs typeface="Arial" panose="020B0604020202020204" pitchFamily="34" charset="0"/>
                </a:rPr>
                <a:t>A. Andronic et al., Phys. Lett. B697 (2011) 203</a:t>
              </a:r>
            </a:p>
          </p:txBody>
        </p:sp>
      </p:grpSp>
      <p:sp>
        <p:nvSpPr>
          <p:cNvPr id="18" name="Textfeld 17"/>
          <p:cNvSpPr txBox="1">
            <a:spLocks noRot="1" noChangeAspect="1" noMove="1" noResize="1" noEditPoints="1" noAdjustHandles="1" noChangeArrowheads="1" noChangeShapeType="1" noTextEdit="1"/>
          </p:cNvSpPr>
          <p:nvPr/>
        </p:nvSpPr>
        <p:spPr>
          <a:xfrm>
            <a:off x="4788024" y="1052736"/>
            <a:ext cx="3672408" cy="461665"/>
          </a:xfrm>
          <a:prstGeom prst="rect">
            <a:avLst/>
          </a:prstGeom>
          <a:blipFill rotWithShape="0">
            <a:blip r:embed="rId5"/>
            <a:stretch>
              <a:fillRect t="-2667" b="-9333"/>
            </a:stretch>
          </a:blipFill>
        </p:spPr>
        <p:txBody>
          <a:bodyPr/>
          <a:lstStyle/>
          <a:p>
            <a:pPr>
              <a:defRPr/>
            </a:pPr>
            <a:r>
              <a:rPr lang="en-GB">
                <a:noFill/>
              </a:rPr>
              <a:t> </a:t>
            </a:r>
          </a:p>
        </p:txBody>
      </p:sp>
      <p:sp>
        <p:nvSpPr>
          <p:cNvPr id="31753" name="Textfeld 20"/>
          <p:cNvSpPr txBox="1">
            <a:spLocks noChangeArrowheads="1"/>
          </p:cNvSpPr>
          <p:nvPr/>
        </p:nvSpPr>
        <p:spPr bwMode="auto">
          <a:xfrm>
            <a:off x="539750" y="1052513"/>
            <a:ext cx="352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de-DE" altLang="en-US" sz="1200"/>
              <a:t>Hypernuclei yields at midrapidity for central collisions (thermal model)</a:t>
            </a:r>
            <a:endParaRPr lang="en-GB" altLang="en-US" sz="1200"/>
          </a:p>
        </p:txBody>
      </p:sp>
      <p:sp>
        <p:nvSpPr>
          <p:cNvPr id="22" name="Inhaltsplatzhalter 2"/>
          <p:cNvSpPr txBox="1">
            <a:spLocks noRot="1" noChangeAspect="1" noMove="1" noResize="1" noEditPoints="1" noAdjustHandles="1" noChangeArrowheads="1" noChangeShapeType="1" noTextEdit="1"/>
          </p:cNvSpPr>
          <p:nvPr/>
        </p:nvSpPr>
        <p:spPr bwMode="auto">
          <a:xfrm>
            <a:off x="251520" y="4725144"/>
            <a:ext cx="4320480" cy="1800200"/>
          </a:xfrm>
          <a:prstGeom prst="rect">
            <a:avLst/>
          </a:prstGeom>
          <a:blipFill rotWithShape="0">
            <a:blip r:embed="rId6"/>
            <a:stretch>
              <a:fillRect t="-4407"/>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noFill/>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p:cNvSpPr>
            <a:spLocks noGrp="1"/>
          </p:cNvSpPr>
          <p:nvPr>
            <p:ph type="title"/>
          </p:nvPr>
        </p:nvSpPr>
        <p:spPr/>
        <p:txBody>
          <a:bodyPr/>
          <a:lstStyle/>
          <a:p>
            <a:r>
              <a:rPr lang="de-DE" altLang="en-US" smtClean="0"/>
              <a:t>Summary</a:t>
            </a:r>
            <a:endParaRPr lang="en-GB" altLang="en-US" smtClean="0"/>
          </a:p>
        </p:txBody>
      </p:sp>
      <p:sp>
        <p:nvSpPr>
          <p:cNvPr id="38915" name="Inhaltsplatzhalter 4"/>
          <p:cNvSpPr>
            <a:spLocks noGrp="1"/>
          </p:cNvSpPr>
          <p:nvPr>
            <p:ph idx="1"/>
          </p:nvPr>
        </p:nvSpPr>
        <p:spPr/>
        <p:txBody>
          <a:bodyPr/>
          <a:lstStyle/>
          <a:p>
            <a:r>
              <a:rPr lang="en-GB" dirty="0" smtClean="0"/>
              <a:t>model calculations predict the creation of strongly interacting QCD matter at extreme values of density, similar to neutron star core densities. </a:t>
            </a:r>
          </a:p>
          <a:p>
            <a:r>
              <a:rPr lang="en-GB" dirty="0" smtClean="0"/>
              <a:t>opportunity to explore the QCD phase diagram in the region of high net-baryon densities, to study the equation of state, to search for phase transitions, chiral symmetry restoration, and exotic forms of (strange) QCD matter with a dedicated experiment.</a:t>
            </a:r>
          </a:p>
          <a:p>
            <a:r>
              <a:rPr lang="en-GB" dirty="0" smtClean="0"/>
              <a:t>Measurement of the collective behaviour of hadrons, together with rare diagnostic probes such as multi-strange hyperons, charmed particles and vector mesons decaying into lepton pairs with unprecedented precision and statistics</a:t>
            </a:r>
          </a:p>
          <a:p>
            <a:r>
              <a:rPr lang="de-DE" dirty="0" err="1" smtClean="0"/>
              <a:t>Reaction</a:t>
            </a:r>
            <a:r>
              <a:rPr lang="de-DE" dirty="0" smtClean="0"/>
              <a:t> </a:t>
            </a:r>
            <a:r>
              <a:rPr lang="de-DE" dirty="0" err="1" smtClean="0"/>
              <a:t>rates</a:t>
            </a:r>
            <a:r>
              <a:rPr lang="de-DE" dirty="0" smtClean="0"/>
              <a:t> </a:t>
            </a:r>
            <a:r>
              <a:rPr lang="de-DE" dirty="0" err="1" smtClean="0"/>
              <a:t>up</a:t>
            </a:r>
            <a:r>
              <a:rPr lang="de-DE" dirty="0" smtClean="0"/>
              <a:t> </a:t>
            </a:r>
            <a:r>
              <a:rPr lang="de-DE" dirty="0" err="1" smtClean="0"/>
              <a:t>to</a:t>
            </a:r>
            <a:r>
              <a:rPr lang="de-DE" dirty="0" smtClean="0"/>
              <a:t> 10MHz </a:t>
            </a:r>
            <a:r>
              <a:rPr lang="en-GB" dirty="0" smtClean="0"/>
              <a:t> requires very fast and radiation hard detectors, a novel data read-out and analysis concept including free streaming front-end electronics.</a:t>
            </a:r>
          </a:p>
          <a:p>
            <a:endParaRPr lang="en-GB" dirty="0" smtClean="0"/>
          </a:p>
          <a:p>
            <a:endParaRPr lang="en-GB" dirty="0" smtClean="0"/>
          </a:p>
          <a:p>
            <a:endParaRPr lang="en-GB" altLang="en-US" dirty="0" smtClean="0"/>
          </a:p>
          <a:p>
            <a:pPr lvl="1"/>
            <a:endParaRPr lang="en-GB" altLang="en-US" dirty="0" smtClean="0"/>
          </a:p>
          <a:p>
            <a:endParaRPr lang="en-GB" altLang="en-US" dirty="0" smtClean="0"/>
          </a:p>
          <a:p>
            <a:endParaRPr lang="de-DE" altLang="en-US" dirty="0" smtClean="0"/>
          </a:p>
          <a:p>
            <a:endParaRPr lang="en-GB" altLang="en-US" dirty="0" smtClean="0"/>
          </a:p>
        </p:txBody>
      </p:sp>
      <p:sp>
        <p:nvSpPr>
          <p:cNvPr id="40964" name="Fußzeilenplatzhalter 2"/>
          <p:cNvSpPr>
            <a:spLocks noGrp="1"/>
          </p:cNvSpPr>
          <p:nvPr>
            <p:ph type="ftr"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smtClean="0"/>
              <a:t>Patrick Pfistner </a:t>
            </a:r>
            <a:r>
              <a:rPr lang="en-GB" altLang="en-US" smtClean="0"/>
              <a:t>The CBM experiment</a:t>
            </a:r>
            <a:endParaRPr lang="en-US" altLang="de-DE" smtClean="0"/>
          </a:p>
        </p:txBody>
      </p:sp>
      <p:sp>
        <p:nvSpPr>
          <p:cNvPr id="4" name="Datumsplatzhalter 3"/>
          <p:cNvSpPr>
            <a:spLocks noGrp="1"/>
          </p:cNvSpPr>
          <p:nvPr>
            <p:ph type="dt" sz="quarter" idx="11"/>
          </p:nvPr>
        </p:nvSpPr>
        <p:spPr/>
        <p:txBody>
          <a:bodyPr/>
          <a:lstStyle/>
          <a:p>
            <a:fld id="{39B7ABB0-14BB-4F8F-B543-8700391D1071}" type="datetime1">
              <a:rPr lang="de-DE" smtClean="0"/>
              <a:pPr/>
              <a:t>18.09.2018</a:t>
            </a:fld>
            <a:endParaRPr lang="de-DE"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l="62305" t="55769" r="5415" b="15831"/>
          <a:stretch>
            <a:fillRect/>
          </a:stretch>
        </p:blipFill>
        <p:spPr bwMode="auto">
          <a:xfrm>
            <a:off x="323850" y="3644900"/>
            <a:ext cx="374332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p:cNvSpPr txBox="1">
            <a:spLocks noChangeArrowheads="1"/>
          </p:cNvSpPr>
          <p:nvPr/>
        </p:nvSpPr>
        <p:spPr bwMode="auto">
          <a:xfrm>
            <a:off x="4427538" y="1412875"/>
            <a:ext cx="4465637" cy="4032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de-DE" altLang="en-US" sz="800">
              <a:solidFill>
                <a:srgbClr val="000000"/>
              </a:solidFill>
              <a:sym typeface="Symbol" panose="05050102010706020507" pitchFamily="18" charset="2"/>
            </a:endParaRPr>
          </a:p>
          <a:p>
            <a:r>
              <a:rPr lang="de-DE" altLang="en-US" sz="2400">
                <a:solidFill>
                  <a:srgbClr val="000000"/>
                </a:solidFill>
                <a:sym typeface="Symbol" panose="05050102010706020507" pitchFamily="18" charset="2"/>
              </a:rPr>
              <a:t>s</a:t>
            </a:r>
            <a:r>
              <a:rPr lang="de-DE" altLang="en-US" sz="2400" baseline="-25000">
                <a:solidFill>
                  <a:srgbClr val="000000"/>
                </a:solidFill>
                <a:sym typeface="Symbol" panose="05050102010706020507" pitchFamily="18" charset="2"/>
              </a:rPr>
              <a:t>NN</a:t>
            </a:r>
            <a:r>
              <a:rPr lang="de-DE" altLang="en-US" sz="2400">
                <a:solidFill>
                  <a:srgbClr val="000000"/>
                </a:solidFill>
                <a:sym typeface="Symbol" panose="05050102010706020507" pitchFamily="18" charset="2"/>
              </a:rPr>
              <a:t> = (E</a:t>
            </a:r>
            <a:r>
              <a:rPr lang="de-DE" altLang="en-US" sz="2400" baseline="-25000">
                <a:solidFill>
                  <a:srgbClr val="000000"/>
                </a:solidFill>
                <a:sym typeface="Symbol" panose="05050102010706020507" pitchFamily="18" charset="2"/>
              </a:rPr>
              <a:t>1</a:t>
            </a:r>
            <a:r>
              <a:rPr lang="de-DE" altLang="en-US" sz="2400">
                <a:solidFill>
                  <a:srgbClr val="000000"/>
                </a:solidFill>
                <a:sym typeface="Symbol" panose="05050102010706020507" pitchFamily="18" charset="2"/>
              </a:rPr>
              <a:t> + E</a:t>
            </a:r>
            <a:r>
              <a:rPr lang="de-DE" altLang="en-US" sz="2400" baseline="-25000">
                <a:solidFill>
                  <a:srgbClr val="000000"/>
                </a:solidFill>
                <a:sym typeface="Symbol" panose="05050102010706020507" pitchFamily="18" charset="2"/>
              </a:rPr>
              <a:t>2</a:t>
            </a:r>
            <a:r>
              <a:rPr lang="de-DE" altLang="en-US" sz="2400">
                <a:solidFill>
                  <a:srgbClr val="000000"/>
                </a:solidFill>
                <a:sym typeface="Symbol" panose="05050102010706020507" pitchFamily="18" charset="2"/>
              </a:rPr>
              <a:t>)</a:t>
            </a:r>
            <a:r>
              <a:rPr lang="de-DE" altLang="en-US" sz="2400" baseline="30000">
                <a:solidFill>
                  <a:srgbClr val="000000"/>
                </a:solidFill>
                <a:sym typeface="Symbol" panose="05050102010706020507" pitchFamily="18" charset="2"/>
              </a:rPr>
              <a:t>2</a:t>
            </a:r>
            <a:r>
              <a:rPr lang="de-DE" altLang="en-US" sz="2400">
                <a:solidFill>
                  <a:srgbClr val="000000"/>
                </a:solidFill>
                <a:sym typeface="Symbol" panose="05050102010706020507" pitchFamily="18" charset="2"/>
              </a:rPr>
              <a:t> – (</a:t>
            </a:r>
            <a:r>
              <a:rPr lang="de-DE" altLang="en-US" sz="2400" b="1">
                <a:solidFill>
                  <a:srgbClr val="000000"/>
                </a:solidFill>
                <a:sym typeface="Symbol" panose="05050102010706020507" pitchFamily="18" charset="2"/>
              </a:rPr>
              <a:t>p</a:t>
            </a:r>
            <a:r>
              <a:rPr lang="de-DE" altLang="en-US" sz="2400" b="1" baseline="-25000">
                <a:solidFill>
                  <a:srgbClr val="000000"/>
                </a:solidFill>
                <a:sym typeface="Symbol" panose="05050102010706020507" pitchFamily="18" charset="2"/>
              </a:rPr>
              <a:t>1</a:t>
            </a:r>
            <a:r>
              <a:rPr lang="de-DE" altLang="en-US" sz="2400">
                <a:solidFill>
                  <a:srgbClr val="000000"/>
                </a:solidFill>
                <a:sym typeface="Symbol" panose="05050102010706020507" pitchFamily="18" charset="2"/>
              </a:rPr>
              <a:t> + </a:t>
            </a:r>
            <a:r>
              <a:rPr lang="de-DE" altLang="en-US" sz="2400" b="1">
                <a:solidFill>
                  <a:srgbClr val="000000"/>
                </a:solidFill>
                <a:sym typeface="Symbol" panose="05050102010706020507" pitchFamily="18" charset="2"/>
              </a:rPr>
              <a:t>p</a:t>
            </a:r>
            <a:r>
              <a:rPr lang="de-DE" altLang="en-US" sz="2400" b="1" baseline="-25000">
                <a:solidFill>
                  <a:srgbClr val="000000"/>
                </a:solidFill>
                <a:sym typeface="Symbol" panose="05050102010706020507" pitchFamily="18" charset="2"/>
              </a:rPr>
              <a:t>2</a:t>
            </a:r>
            <a:r>
              <a:rPr lang="de-DE" altLang="en-US" sz="2400">
                <a:solidFill>
                  <a:srgbClr val="000000"/>
                </a:solidFill>
                <a:sym typeface="Symbol" panose="05050102010706020507" pitchFamily="18" charset="2"/>
              </a:rPr>
              <a:t>)</a:t>
            </a:r>
            <a:r>
              <a:rPr lang="de-DE" altLang="en-US" sz="2400" baseline="30000">
                <a:solidFill>
                  <a:srgbClr val="000000"/>
                </a:solidFill>
                <a:sym typeface="Symbol" panose="05050102010706020507" pitchFamily="18" charset="2"/>
              </a:rPr>
              <a:t>2 </a:t>
            </a:r>
          </a:p>
          <a:p>
            <a:endParaRPr lang="de-DE" altLang="en-US" sz="2400">
              <a:solidFill>
                <a:srgbClr val="000000"/>
              </a:solidFill>
              <a:sym typeface="Symbol" panose="05050102010706020507" pitchFamily="18" charset="2"/>
            </a:endParaRPr>
          </a:p>
          <a:p>
            <a:r>
              <a:rPr lang="de-DE" altLang="en-US" sz="2400">
                <a:solidFill>
                  <a:srgbClr val="000000"/>
                </a:solidFill>
                <a:sym typeface="Symbol" panose="05050102010706020507" pitchFamily="18" charset="2"/>
              </a:rPr>
              <a:t>collider: </a:t>
            </a:r>
          </a:p>
          <a:p>
            <a:r>
              <a:rPr lang="de-DE" altLang="en-US" sz="2400" b="1">
                <a:solidFill>
                  <a:srgbClr val="000000"/>
                </a:solidFill>
                <a:sym typeface="Symbol" panose="05050102010706020507" pitchFamily="18" charset="2"/>
              </a:rPr>
              <a:t>p</a:t>
            </a:r>
            <a:r>
              <a:rPr lang="de-DE" altLang="en-US" sz="2400" b="1" baseline="-25000">
                <a:solidFill>
                  <a:srgbClr val="000000"/>
                </a:solidFill>
                <a:sym typeface="Symbol" panose="05050102010706020507" pitchFamily="18" charset="2"/>
              </a:rPr>
              <a:t>1</a:t>
            </a:r>
            <a:r>
              <a:rPr lang="de-DE" altLang="en-US" sz="2400">
                <a:solidFill>
                  <a:srgbClr val="000000"/>
                </a:solidFill>
                <a:sym typeface="Symbol" panose="05050102010706020507" pitchFamily="18" charset="2"/>
              </a:rPr>
              <a:t> + </a:t>
            </a:r>
            <a:r>
              <a:rPr lang="de-DE" altLang="en-US" sz="2400" b="1">
                <a:solidFill>
                  <a:srgbClr val="000000"/>
                </a:solidFill>
                <a:sym typeface="Symbol" panose="05050102010706020507" pitchFamily="18" charset="2"/>
              </a:rPr>
              <a:t>p</a:t>
            </a:r>
            <a:r>
              <a:rPr lang="de-DE" altLang="en-US" sz="2400" b="1" baseline="-25000">
                <a:solidFill>
                  <a:srgbClr val="000000"/>
                </a:solidFill>
                <a:sym typeface="Symbol" panose="05050102010706020507" pitchFamily="18" charset="2"/>
              </a:rPr>
              <a:t>2</a:t>
            </a:r>
            <a:r>
              <a:rPr lang="de-DE" altLang="en-US" sz="2400">
                <a:solidFill>
                  <a:srgbClr val="000000"/>
                </a:solidFill>
                <a:sym typeface="Symbol" panose="05050102010706020507" pitchFamily="18" charset="2"/>
              </a:rPr>
              <a:t> = 0   </a:t>
            </a:r>
            <a:r>
              <a:rPr lang="de-DE" altLang="en-US" sz="2400">
                <a:solidFill>
                  <a:srgbClr val="000000"/>
                </a:solidFill>
                <a:cs typeface="Arial" panose="020B0604020202020204" pitchFamily="34" charset="0"/>
                <a:sym typeface="Symbol" panose="05050102010706020507" pitchFamily="18" charset="2"/>
              </a:rPr>
              <a:t>→ </a:t>
            </a:r>
            <a:r>
              <a:rPr lang="de-DE" altLang="en-US" sz="2400" b="1">
                <a:solidFill>
                  <a:srgbClr val="FF3300"/>
                </a:solidFill>
                <a:sym typeface="Symbol" panose="05050102010706020507" pitchFamily="18" charset="2"/>
              </a:rPr>
              <a:t></a:t>
            </a:r>
            <a:r>
              <a:rPr lang="de-DE" altLang="en-US" sz="2400">
                <a:solidFill>
                  <a:srgbClr val="FF3300"/>
                </a:solidFill>
                <a:sym typeface="Symbol" panose="05050102010706020507" pitchFamily="18" charset="2"/>
              </a:rPr>
              <a:t>s</a:t>
            </a:r>
            <a:r>
              <a:rPr lang="de-DE" altLang="en-US" sz="2400" baseline="-25000">
                <a:solidFill>
                  <a:srgbClr val="FF3300"/>
                </a:solidFill>
                <a:sym typeface="Symbol" panose="05050102010706020507" pitchFamily="18" charset="2"/>
              </a:rPr>
              <a:t>NN </a:t>
            </a:r>
            <a:r>
              <a:rPr lang="de-DE" altLang="en-US" sz="2400">
                <a:solidFill>
                  <a:srgbClr val="FF3300"/>
                </a:solidFill>
                <a:sym typeface="Symbol" panose="05050102010706020507" pitchFamily="18" charset="2"/>
              </a:rPr>
              <a:t>= E</a:t>
            </a:r>
            <a:r>
              <a:rPr lang="de-DE" altLang="en-US" sz="2400" baseline="-25000">
                <a:solidFill>
                  <a:srgbClr val="FF3300"/>
                </a:solidFill>
                <a:sym typeface="Symbol" panose="05050102010706020507" pitchFamily="18" charset="2"/>
              </a:rPr>
              <a:t>1</a:t>
            </a:r>
            <a:r>
              <a:rPr lang="de-DE" altLang="en-US" sz="2400">
                <a:solidFill>
                  <a:srgbClr val="FF3300"/>
                </a:solidFill>
                <a:sym typeface="Symbol" panose="05050102010706020507" pitchFamily="18" charset="2"/>
              </a:rPr>
              <a:t> + E</a:t>
            </a:r>
            <a:r>
              <a:rPr lang="de-DE" altLang="en-US" sz="2400" baseline="-25000">
                <a:solidFill>
                  <a:srgbClr val="FF3300"/>
                </a:solidFill>
                <a:sym typeface="Symbol" panose="05050102010706020507" pitchFamily="18" charset="2"/>
              </a:rPr>
              <a:t>2</a:t>
            </a:r>
          </a:p>
          <a:p>
            <a:endParaRPr lang="de-DE" altLang="en-US" sz="2400" baseline="-25000">
              <a:solidFill>
                <a:srgbClr val="FF3300"/>
              </a:solidFill>
              <a:sym typeface="Symbol" panose="05050102010706020507" pitchFamily="18" charset="2"/>
            </a:endParaRPr>
          </a:p>
          <a:p>
            <a:r>
              <a:rPr lang="de-DE" altLang="en-US" sz="2400">
                <a:solidFill>
                  <a:srgbClr val="000000"/>
                </a:solidFill>
                <a:sym typeface="Symbol" panose="05050102010706020507" pitchFamily="18" charset="2"/>
              </a:rPr>
              <a:t>fixed target: E</a:t>
            </a:r>
            <a:r>
              <a:rPr lang="de-DE" altLang="en-US" sz="2400" baseline="-25000">
                <a:solidFill>
                  <a:srgbClr val="000000"/>
                </a:solidFill>
                <a:sym typeface="Symbol" panose="05050102010706020507" pitchFamily="18" charset="2"/>
              </a:rPr>
              <a:t>2</a:t>
            </a:r>
            <a:r>
              <a:rPr lang="de-DE" altLang="en-US" sz="2400">
                <a:solidFill>
                  <a:srgbClr val="000000"/>
                </a:solidFill>
                <a:sym typeface="Symbol" panose="05050102010706020507" pitchFamily="18" charset="2"/>
              </a:rPr>
              <a:t> = m, </a:t>
            </a:r>
            <a:r>
              <a:rPr lang="de-DE" altLang="en-US" sz="2400" b="1">
                <a:solidFill>
                  <a:srgbClr val="000000"/>
                </a:solidFill>
                <a:sym typeface="Symbol" panose="05050102010706020507" pitchFamily="18" charset="2"/>
              </a:rPr>
              <a:t>p</a:t>
            </a:r>
            <a:r>
              <a:rPr lang="de-DE" altLang="en-US" sz="2400" b="1" baseline="-25000">
                <a:solidFill>
                  <a:srgbClr val="000000"/>
                </a:solidFill>
                <a:sym typeface="Symbol" panose="05050102010706020507" pitchFamily="18" charset="2"/>
              </a:rPr>
              <a:t>2</a:t>
            </a:r>
            <a:r>
              <a:rPr lang="de-DE" altLang="en-US" sz="2400">
                <a:solidFill>
                  <a:srgbClr val="000000"/>
                </a:solidFill>
                <a:sym typeface="Symbol" panose="05050102010706020507" pitchFamily="18" charset="2"/>
              </a:rPr>
              <a:t> = 0 </a:t>
            </a:r>
          </a:p>
          <a:p>
            <a:endParaRPr lang="de-DE" altLang="en-US" sz="800">
              <a:solidFill>
                <a:srgbClr val="000000"/>
              </a:solidFill>
              <a:sym typeface="Symbol" panose="05050102010706020507" pitchFamily="18" charset="2"/>
            </a:endParaRPr>
          </a:p>
          <a:p>
            <a:r>
              <a:rPr lang="de-DE" altLang="en-US" sz="2400">
                <a:solidFill>
                  <a:srgbClr val="000000"/>
                </a:solidFill>
                <a:sym typeface="Symbol" panose="05050102010706020507" pitchFamily="18" charset="2"/>
              </a:rPr>
              <a:t>s</a:t>
            </a:r>
            <a:r>
              <a:rPr lang="de-DE" altLang="en-US" sz="2400" baseline="-25000">
                <a:solidFill>
                  <a:srgbClr val="000000"/>
                </a:solidFill>
                <a:sym typeface="Symbol" panose="05050102010706020507" pitchFamily="18" charset="2"/>
              </a:rPr>
              <a:t>NN</a:t>
            </a:r>
            <a:r>
              <a:rPr lang="de-DE" altLang="en-US" sz="2400">
                <a:solidFill>
                  <a:srgbClr val="000000"/>
                </a:solidFill>
                <a:sym typeface="Symbol" panose="05050102010706020507" pitchFamily="18" charset="2"/>
              </a:rPr>
              <a:t> = (E</a:t>
            </a:r>
            <a:r>
              <a:rPr lang="de-DE" altLang="en-US" sz="2400" baseline="-25000">
                <a:solidFill>
                  <a:srgbClr val="000000"/>
                </a:solidFill>
                <a:sym typeface="Symbol" panose="05050102010706020507" pitchFamily="18" charset="2"/>
              </a:rPr>
              <a:t>kin</a:t>
            </a:r>
            <a:r>
              <a:rPr lang="de-DE" altLang="en-US" sz="2400">
                <a:solidFill>
                  <a:srgbClr val="000000"/>
                </a:solidFill>
                <a:sym typeface="Symbol" panose="05050102010706020507" pitchFamily="18" charset="2"/>
              </a:rPr>
              <a:t>+ 2m)</a:t>
            </a:r>
            <a:r>
              <a:rPr lang="de-DE" altLang="en-US" sz="2400" baseline="30000">
                <a:solidFill>
                  <a:srgbClr val="000000"/>
                </a:solidFill>
                <a:sym typeface="Symbol" panose="05050102010706020507" pitchFamily="18" charset="2"/>
              </a:rPr>
              <a:t>2</a:t>
            </a:r>
            <a:r>
              <a:rPr lang="de-DE" altLang="en-US" sz="2400">
                <a:solidFill>
                  <a:srgbClr val="000000"/>
                </a:solidFill>
                <a:sym typeface="Symbol" panose="05050102010706020507" pitchFamily="18" charset="2"/>
              </a:rPr>
              <a:t> – </a:t>
            </a:r>
            <a:r>
              <a:rPr lang="de-DE" altLang="en-US" sz="2400" b="1">
                <a:solidFill>
                  <a:srgbClr val="000000"/>
                </a:solidFill>
                <a:sym typeface="Symbol" panose="05050102010706020507" pitchFamily="18" charset="2"/>
              </a:rPr>
              <a:t>p</a:t>
            </a:r>
            <a:r>
              <a:rPr lang="de-DE" altLang="en-US" sz="2400" b="1" baseline="-25000">
                <a:solidFill>
                  <a:srgbClr val="000000"/>
                </a:solidFill>
                <a:sym typeface="Symbol" panose="05050102010706020507" pitchFamily="18" charset="2"/>
              </a:rPr>
              <a:t>1</a:t>
            </a:r>
            <a:r>
              <a:rPr lang="de-DE" altLang="en-US" sz="2400" b="1" baseline="30000">
                <a:solidFill>
                  <a:srgbClr val="000000"/>
                </a:solidFill>
                <a:sym typeface="Symbol" panose="05050102010706020507" pitchFamily="18" charset="2"/>
              </a:rPr>
              <a:t>2</a:t>
            </a:r>
            <a:endParaRPr lang="de-DE" altLang="en-US" sz="2400" baseline="30000">
              <a:solidFill>
                <a:srgbClr val="000000"/>
              </a:solidFill>
              <a:sym typeface="Symbol" panose="05050102010706020507" pitchFamily="18" charset="2"/>
            </a:endParaRPr>
          </a:p>
          <a:p>
            <a:endParaRPr lang="de-DE" altLang="en-US" sz="800">
              <a:solidFill>
                <a:srgbClr val="000000"/>
              </a:solidFill>
              <a:sym typeface="Symbol" panose="05050102010706020507" pitchFamily="18" charset="2"/>
            </a:endParaRPr>
          </a:p>
          <a:p>
            <a:r>
              <a:rPr lang="de-DE" altLang="en-US" sz="2400">
                <a:solidFill>
                  <a:srgbClr val="000000"/>
                </a:solidFill>
                <a:sym typeface="Symbol" panose="05050102010706020507" pitchFamily="18" charset="2"/>
              </a:rPr>
              <a:t>s</a:t>
            </a:r>
            <a:r>
              <a:rPr lang="de-DE" altLang="en-US" sz="2400" baseline="-25000">
                <a:solidFill>
                  <a:srgbClr val="000000"/>
                </a:solidFill>
                <a:sym typeface="Symbol" panose="05050102010706020507" pitchFamily="18" charset="2"/>
              </a:rPr>
              <a:t>NN</a:t>
            </a:r>
            <a:r>
              <a:rPr lang="de-DE" altLang="en-US" sz="2400">
                <a:solidFill>
                  <a:srgbClr val="000000"/>
                </a:solidFill>
                <a:sym typeface="Symbol" panose="05050102010706020507" pitchFamily="18" charset="2"/>
              </a:rPr>
              <a:t> =</a:t>
            </a:r>
            <a:r>
              <a:rPr lang="de-DE" altLang="en-US" sz="2400" baseline="-25000">
                <a:solidFill>
                  <a:srgbClr val="000000"/>
                </a:solidFill>
                <a:sym typeface="Symbol" panose="05050102010706020507" pitchFamily="18" charset="2"/>
              </a:rPr>
              <a:t> </a:t>
            </a:r>
            <a:r>
              <a:rPr lang="de-DE" altLang="en-US" sz="2400">
                <a:solidFill>
                  <a:srgbClr val="000000"/>
                </a:solidFill>
                <a:sym typeface="Symbol" panose="05050102010706020507" pitchFamily="18" charset="2"/>
              </a:rPr>
              <a:t> 2m</a:t>
            </a:r>
            <a:r>
              <a:rPr lang="en-US" altLang="en-US" sz="2400">
                <a:solidFill>
                  <a:srgbClr val="000000"/>
                </a:solidFill>
                <a:cs typeface="Arial" panose="020B0604020202020204" pitchFamily="34" charset="0"/>
                <a:sym typeface="Symbol" panose="05050102010706020507" pitchFamily="18" charset="2"/>
              </a:rPr>
              <a:t>·</a:t>
            </a:r>
            <a:r>
              <a:rPr lang="de-DE" altLang="en-US" sz="2400">
                <a:solidFill>
                  <a:srgbClr val="000000"/>
                </a:solidFill>
                <a:sym typeface="Symbol" panose="05050102010706020507" pitchFamily="18" charset="2"/>
              </a:rPr>
              <a:t>(E</a:t>
            </a:r>
            <a:r>
              <a:rPr lang="de-DE" altLang="en-US" sz="2400" baseline="-25000">
                <a:solidFill>
                  <a:srgbClr val="000000"/>
                </a:solidFill>
                <a:sym typeface="Symbol" panose="05050102010706020507" pitchFamily="18" charset="2"/>
              </a:rPr>
              <a:t>kin</a:t>
            </a:r>
            <a:r>
              <a:rPr lang="de-DE" altLang="en-US" sz="2400">
                <a:solidFill>
                  <a:srgbClr val="000000"/>
                </a:solidFill>
                <a:sym typeface="Symbol" panose="05050102010706020507" pitchFamily="18" charset="2"/>
              </a:rPr>
              <a:t>+ 2m)</a:t>
            </a:r>
          </a:p>
          <a:p>
            <a:endParaRPr lang="de-DE" altLang="en-US" sz="800">
              <a:solidFill>
                <a:srgbClr val="000000"/>
              </a:solidFill>
              <a:sym typeface="Symbol" panose="05050102010706020507" pitchFamily="18" charset="2"/>
            </a:endParaRPr>
          </a:p>
          <a:p>
            <a:r>
              <a:rPr lang="de-DE" altLang="en-US" sz="2400">
                <a:solidFill>
                  <a:srgbClr val="000000"/>
                </a:solidFill>
                <a:sym typeface="Symbol" panose="05050102010706020507" pitchFamily="18" charset="2"/>
              </a:rPr>
              <a:t>for E</a:t>
            </a:r>
            <a:r>
              <a:rPr lang="de-DE" altLang="en-US" sz="2400" baseline="-25000">
                <a:solidFill>
                  <a:srgbClr val="000000"/>
                </a:solidFill>
                <a:sym typeface="Symbol" panose="05050102010706020507" pitchFamily="18" charset="2"/>
              </a:rPr>
              <a:t>kin</a:t>
            </a:r>
            <a:r>
              <a:rPr lang="de-DE" altLang="en-US" sz="2400">
                <a:solidFill>
                  <a:srgbClr val="000000"/>
                </a:solidFill>
                <a:sym typeface="Symbol" panose="05050102010706020507" pitchFamily="18" charset="2"/>
              </a:rPr>
              <a:t>&gt;&gt; m : </a:t>
            </a:r>
            <a:r>
              <a:rPr lang="de-DE" altLang="en-US" sz="2400" b="1">
                <a:solidFill>
                  <a:srgbClr val="FF3300"/>
                </a:solidFill>
                <a:sym typeface="Symbol" panose="05050102010706020507" pitchFamily="18" charset="2"/>
              </a:rPr>
              <a:t></a:t>
            </a:r>
            <a:r>
              <a:rPr lang="de-DE" altLang="en-US" sz="2400">
                <a:solidFill>
                  <a:srgbClr val="FF3300"/>
                </a:solidFill>
                <a:sym typeface="Symbol" panose="05050102010706020507" pitchFamily="18" charset="2"/>
              </a:rPr>
              <a:t>s</a:t>
            </a:r>
            <a:r>
              <a:rPr lang="de-DE" altLang="en-US" sz="2400" baseline="-25000">
                <a:solidFill>
                  <a:srgbClr val="FF3300"/>
                </a:solidFill>
                <a:sym typeface="Symbol" panose="05050102010706020507" pitchFamily="18" charset="2"/>
              </a:rPr>
              <a:t>NN</a:t>
            </a:r>
            <a:r>
              <a:rPr lang="de-DE" altLang="en-US" sz="2400">
                <a:solidFill>
                  <a:srgbClr val="FF3300"/>
                </a:solidFill>
                <a:sym typeface="Symbol" panose="05050102010706020507" pitchFamily="18" charset="2"/>
              </a:rPr>
              <a:t> = 1.4</a:t>
            </a:r>
            <a:r>
              <a:rPr lang="en-US" altLang="en-US" sz="2400">
                <a:solidFill>
                  <a:srgbClr val="FF3300"/>
                </a:solidFill>
                <a:cs typeface="Arial" panose="020B0604020202020204" pitchFamily="34" charset="0"/>
                <a:sym typeface="Symbol" panose="05050102010706020507" pitchFamily="18" charset="2"/>
              </a:rPr>
              <a:t>·</a:t>
            </a:r>
            <a:r>
              <a:rPr lang="de-DE" altLang="en-US" sz="2400" b="1">
                <a:solidFill>
                  <a:srgbClr val="FF3300"/>
                </a:solidFill>
                <a:sym typeface="Symbol" panose="05050102010706020507" pitchFamily="18" charset="2"/>
              </a:rPr>
              <a:t></a:t>
            </a:r>
            <a:r>
              <a:rPr lang="de-DE" altLang="en-US" sz="2400">
                <a:solidFill>
                  <a:srgbClr val="FF3300"/>
                </a:solidFill>
                <a:sym typeface="Symbol" panose="05050102010706020507" pitchFamily="18" charset="2"/>
              </a:rPr>
              <a:t> E</a:t>
            </a:r>
            <a:r>
              <a:rPr lang="de-DE" altLang="en-US" sz="2400" baseline="-25000">
                <a:solidFill>
                  <a:srgbClr val="FF3300"/>
                </a:solidFill>
                <a:sym typeface="Symbol" panose="05050102010706020507" pitchFamily="18" charset="2"/>
              </a:rPr>
              <a:t>kin</a:t>
            </a:r>
            <a:endParaRPr lang="de-DE" altLang="en-US" sz="2400">
              <a:solidFill>
                <a:srgbClr val="FF3300"/>
              </a:solidFill>
              <a:sym typeface="Symbol" panose="05050102010706020507" pitchFamily="18" charset="2"/>
            </a:endParaRPr>
          </a:p>
          <a:p>
            <a:endParaRPr lang="de-DE" altLang="en-US" sz="2400" baseline="30000">
              <a:solidFill>
                <a:srgbClr val="000000"/>
              </a:solidFill>
              <a:sym typeface="Symbol" panose="05050102010706020507" pitchFamily="18" charset="2"/>
            </a:endParaRPr>
          </a:p>
        </p:txBody>
      </p:sp>
      <p:sp>
        <p:nvSpPr>
          <p:cNvPr id="500740" name="Text Box 4"/>
          <p:cNvSpPr txBox="1">
            <a:spLocks noChangeArrowheads="1"/>
          </p:cNvSpPr>
          <p:nvPr/>
        </p:nvSpPr>
        <p:spPr bwMode="auto">
          <a:xfrm>
            <a:off x="-468313" y="115888"/>
            <a:ext cx="9144001" cy="461962"/>
          </a:xfrm>
          <a:prstGeom prst="rect">
            <a:avLst/>
          </a:prstGeom>
          <a:noFill/>
          <a:ln>
            <a:noFill/>
          </a:ln>
          <a:effectLst/>
          <a:extLst/>
        </p:spPr>
        <p:txBody>
          <a:bodyPr>
            <a:spAutoFit/>
          </a:bodyPr>
          <a:lstStyle/>
          <a:p>
            <a:pPr algn="ctr">
              <a:defRPr/>
            </a:pPr>
            <a:r>
              <a:rPr lang="de-DE" altLang="en-US" sz="2400" b="1" dirty="0" err="1">
                <a:latin typeface="+mn-lt"/>
                <a:ea typeface="Tahoma" panose="020B0604030504040204" pitchFamily="34" charset="0"/>
                <a:cs typeface="Tahoma" panose="020B0604030504040204" pitchFamily="34" charset="0"/>
              </a:rPr>
              <a:t>Collider</a:t>
            </a:r>
            <a:r>
              <a:rPr lang="de-DE" altLang="en-US" sz="2400" b="1" dirty="0">
                <a:latin typeface="+mn-lt"/>
                <a:ea typeface="Tahoma" panose="020B0604030504040204" pitchFamily="34" charset="0"/>
                <a:cs typeface="Tahoma" panose="020B0604030504040204" pitchFamily="34" charset="0"/>
              </a:rPr>
              <a:t> vs. </a:t>
            </a:r>
            <a:r>
              <a:rPr lang="de-DE" altLang="en-US" sz="2400" b="1" dirty="0" err="1">
                <a:latin typeface="+mn-lt"/>
                <a:ea typeface="Tahoma" panose="020B0604030504040204" pitchFamily="34" charset="0"/>
                <a:cs typeface="Tahoma" panose="020B0604030504040204" pitchFamily="34" charset="0"/>
              </a:rPr>
              <a:t>fixed</a:t>
            </a:r>
            <a:r>
              <a:rPr lang="de-DE" altLang="en-US" sz="2400" b="1" dirty="0">
                <a:latin typeface="+mn-lt"/>
                <a:ea typeface="Tahoma" panose="020B0604030504040204" pitchFamily="34" charset="0"/>
                <a:cs typeface="Tahoma" panose="020B0604030504040204" pitchFamily="34" charset="0"/>
              </a:rPr>
              <a:t> </a:t>
            </a:r>
            <a:r>
              <a:rPr lang="de-DE" altLang="en-US" sz="2400" b="1" dirty="0" err="1">
                <a:latin typeface="+mn-lt"/>
                <a:ea typeface="Tahoma" panose="020B0604030504040204" pitchFamily="34" charset="0"/>
                <a:cs typeface="Tahoma" panose="020B0604030504040204" pitchFamily="34" charset="0"/>
              </a:rPr>
              <a:t>target</a:t>
            </a:r>
            <a:r>
              <a:rPr lang="de-DE" altLang="en-US" sz="2400" b="1" dirty="0">
                <a:latin typeface="+mn-lt"/>
                <a:ea typeface="Tahoma" panose="020B0604030504040204" pitchFamily="34" charset="0"/>
                <a:cs typeface="Tahoma" panose="020B0604030504040204" pitchFamily="34" charset="0"/>
              </a:rPr>
              <a:t> </a:t>
            </a:r>
            <a:r>
              <a:rPr lang="de-DE" altLang="en-US" sz="2400" b="1" dirty="0" err="1">
                <a:latin typeface="+mn-lt"/>
                <a:ea typeface="Tahoma" panose="020B0604030504040204" pitchFamily="34" charset="0"/>
                <a:cs typeface="Tahoma" panose="020B0604030504040204" pitchFamily="34" charset="0"/>
              </a:rPr>
              <a:t>experiments</a:t>
            </a:r>
            <a:endParaRPr lang="de-DE" altLang="en-US" sz="2400" b="1" dirty="0">
              <a:latin typeface="+mn-lt"/>
              <a:ea typeface="Tahoma" panose="020B0604030504040204" pitchFamily="34" charset="0"/>
              <a:cs typeface="Tahoma" panose="020B0604030504040204" pitchFamily="34" charset="0"/>
            </a:endParaRPr>
          </a:p>
        </p:txBody>
      </p:sp>
      <p:pic>
        <p:nvPicPr>
          <p:cNvPr id="50181" name="Picture 2"/>
          <p:cNvPicPr>
            <a:picLocks noChangeAspect="1" noChangeArrowheads="1"/>
          </p:cNvPicPr>
          <p:nvPr/>
        </p:nvPicPr>
        <p:blipFill>
          <a:blip r:embed="rId2">
            <a:extLst>
              <a:ext uri="{28A0092B-C50C-407E-A947-70E740481C1C}">
                <a14:useLocalDpi xmlns:a14="http://schemas.microsoft.com/office/drawing/2010/main" val="0"/>
              </a:ext>
            </a:extLst>
          </a:blip>
          <a:srcRect l="62682" t="23180" r="7303" b="48288"/>
          <a:stretch>
            <a:fillRect/>
          </a:stretch>
        </p:blipFill>
        <p:spPr bwMode="auto">
          <a:xfrm>
            <a:off x="395288" y="1052513"/>
            <a:ext cx="34940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p:txBody>
          <a:bodyPr/>
          <a:lstStyle/>
          <a:p>
            <a:r>
              <a:rPr lang="de-DE" altLang="en-US" dirty="0" smtClean="0"/>
              <a:t>CBM </a:t>
            </a:r>
            <a:r>
              <a:rPr lang="de-DE" altLang="en-US" dirty="0" err="1" smtClean="0"/>
              <a:t>experiment</a:t>
            </a:r>
            <a:r>
              <a:rPr lang="de-DE" altLang="en-US" dirty="0" smtClean="0"/>
              <a:t> at FAIR</a:t>
            </a:r>
            <a:endParaRPr lang="en-GB" altLang="en-US" dirty="0" smtClean="0"/>
          </a:p>
        </p:txBody>
      </p:sp>
      <p:sp>
        <p:nvSpPr>
          <p:cNvPr id="35843" name="Fußzeilenplatzhalter 3"/>
          <p:cNvSpPr>
            <a:spLocks noGrp="1"/>
          </p:cNvSpPr>
          <p:nvPr>
            <p:ph type="ftr"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smtClean="0"/>
              <a:t>Patrick Pfistner – </a:t>
            </a:r>
            <a:r>
              <a:rPr lang="en-GB" smtClean="0"/>
              <a:t>Novel production method for large double-sided microstrip detectors of the CBM Silicon Tracking System at FAIR</a:t>
            </a:r>
            <a:endParaRPr lang="en-GB" dirty="0"/>
          </a:p>
        </p:txBody>
      </p:sp>
      <p:sp>
        <p:nvSpPr>
          <p:cNvPr id="5" name="Datumsplatzhalter 4"/>
          <p:cNvSpPr>
            <a:spLocks noGrp="1"/>
          </p:cNvSpPr>
          <p:nvPr>
            <p:ph type="dt" sz="quarter" idx="11"/>
          </p:nvPr>
        </p:nvSpPr>
        <p:spPr/>
        <p:txBody>
          <a:bodyPr/>
          <a:lstStyle/>
          <a:p>
            <a:fld id="{D1C3F0A8-2FE6-4CA2-9077-4A9533BF0650}" type="datetime1">
              <a:rPr lang="de-DE" smtClean="0"/>
              <a:pPr/>
              <a:t>18.09.2018</a:t>
            </a:fld>
            <a:endParaRPr lang="de-DE" dirty="0"/>
          </a:p>
        </p:txBody>
      </p:sp>
      <p:pic>
        <p:nvPicPr>
          <p:cNvPr id="3584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100138"/>
            <a:ext cx="7475810" cy="387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nhaltsplatzhalter 2"/>
          <p:cNvSpPr>
            <a:spLocks noGrp="1"/>
          </p:cNvSpPr>
          <p:nvPr>
            <p:ph idx="1"/>
          </p:nvPr>
        </p:nvSpPr>
        <p:spPr>
          <a:xfrm>
            <a:off x="467544" y="5229200"/>
            <a:ext cx="3672408" cy="1152128"/>
          </a:xfrm>
        </p:spPr>
        <p:txBody>
          <a:bodyPr/>
          <a:lstStyle/>
          <a:p>
            <a:r>
              <a:rPr lang="de-DE" altLang="en-US" dirty="0" smtClean="0"/>
              <a:t>Heavy </a:t>
            </a:r>
            <a:r>
              <a:rPr lang="de-DE" altLang="en-US" dirty="0" err="1" smtClean="0"/>
              <a:t>ions</a:t>
            </a:r>
            <a:r>
              <a:rPr lang="de-DE" altLang="en-US" dirty="0" smtClean="0"/>
              <a:t>, </a:t>
            </a:r>
            <a:r>
              <a:rPr lang="de-DE" altLang="en-US" dirty="0" err="1" smtClean="0"/>
              <a:t>especially</a:t>
            </a:r>
            <a:r>
              <a:rPr lang="de-DE" altLang="en-US" dirty="0" smtClean="0"/>
              <a:t> Au</a:t>
            </a:r>
          </a:p>
          <a:p>
            <a:r>
              <a:rPr lang="de-DE" altLang="en-US" dirty="0" smtClean="0"/>
              <a:t>High rate, </a:t>
            </a:r>
            <a:r>
              <a:rPr lang="de-DE" altLang="en-US" dirty="0" err="1" smtClean="0"/>
              <a:t>fixed</a:t>
            </a:r>
            <a:r>
              <a:rPr lang="de-DE" altLang="en-US" dirty="0" smtClean="0"/>
              <a:t> </a:t>
            </a:r>
            <a:r>
              <a:rPr lang="de-DE" altLang="en-US" dirty="0" err="1" smtClean="0"/>
              <a:t>target</a:t>
            </a:r>
            <a:endParaRPr lang="de-DE" altLang="en-US" dirty="0" smtClean="0"/>
          </a:p>
        </p:txBody>
      </p:sp>
      <p:sp>
        <p:nvSpPr>
          <p:cNvPr id="7" name="Inhaltsplatzhalter 2"/>
          <p:cNvSpPr txBox="1">
            <a:spLocks/>
          </p:cNvSpPr>
          <p:nvPr/>
        </p:nvSpPr>
        <p:spPr bwMode="auto">
          <a:xfrm>
            <a:off x="4067944" y="5229200"/>
            <a:ext cx="4968552"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14325" indent="-314325" algn="l" rtl="0" eaLnBrk="0" fontAlgn="base" hangingPunct="0">
              <a:spcBef>
                <a:spcPct val="20000"/>
              </a:spcBef>
              <a:spcAft>
                <a:spcPct val="0"/>
              </a:spcAft>
              <a:buBlip>
                <a:blip r:embed="rId4"/>
              </a:buBlip>
              <a:defRPr sz="2000">
                <a:solidFill>
                  <a:schemeClr val="tx1"/>
                </a:solidFill>
                <a:latin typeface="+mn-lt"/>
                <a:ea typeface="+mn-ea"/>
                <a:cs typeface="+mn-cs"/>
              </a:defRPr>
            </a:lvl1pPr>
            <a:lvl2pPr marL="790575" indent="-314325" algn="l" rtl="0" eaLnBrk="0" fontAlgn="base" hangingPunct="0">
              <a:spcBef>
                <a:spcPct val="20000"/>
              </a:spcBef>
              <a:spcAft>
                <a:spcPct val="0"/>
              </a:spcAft>
              <a:buBlip>
                <a:blip r:embed="rId5"/>
              </a:buBlip>
              <a:defRPr>
                <a:solidFill>
                  <a:schemeClr val="tx1"/>
                </a:solidFill>
                <a:latin typeface="+mn-lt"/>
              </a:defRPr>
            </a:lvl2pPr>
            <a:lvl3pPr marL="1209675" indent="-276225" algn="l" rtl="0" eaLnBrk="0" fontAlgn="base" hangingPunct="0">
              <a:spcBef>
                <a:spcPct val="20000"/>
              </a:spcBef>
              <a:spcAft>
                <a:spcPct val="0"/>
              </a:spcAft>
              <a:buBlip>
                <a:blip r:embed="rId6"/>
              </a:buBlip>
              <a:defRPr sz="1600">
                <a:solidFill>
                  <a:schemeClr val="tx1"/>
                </a:solidFill>
                <a:latin typeface="+mn-lt"/>
              </a:defRPr>
            </a:lvl3pPr>
            <a:lvl4pPr marL="1657350" indent="-276225" algn="l" rtl="0" eaLnBrk="0" fontAlgn="base" hangingPunct="0">
              <a:spcBef>
                <a:spcPct val="20000"/>
              </a:spcBef>
              <a:spcAft>
                <a:spcPct val="0"/>
              </a:spcAft>
              <a:buBlip>
                <a:blip r:embed="rId6"/>
              </a:buBlip>
              <a:defRPr sz="1600">
                <a:solidFill>
                  <a:schemeClr val="tx1"/>
                </a:solidFill>
                <a:latin typeface="+mn-lt"/>
              </a:defRPr>
            </a:lvl4pPr>
            <a:lvl5pPr marL="2095500" indent="-276225" algn="l" rtl="0" eaLnBrk="0" fontAlgn="base" hangingPunct="0">
              <a:spcBef>
                <a:spcPct val="20000"/>
              </a:spcBef>
              <a:spcAft>
                <a:spcPct val="0"/>
              </a:spcAft>
              <a:buBlip>
                <a:blip r:embed="rId6"/>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7"/>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7"/>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7"/>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7"/>
              </a:buBlip>
              <a:defRPr sz="1400">
                <a:solidFill>
                  <a:schemeClr val="tx1"/>
                </a:solidFill>
                <a:latin typeface="+mn-lt"/>
              </a:defRPr>
            </a:lvl9pPr>
          </a:lstStyle>
          <a:p>
            <a:r>
              <a:rPr lang="de-DE" altLang="en-US" kern="0" dirty="0" err="1" smtClean="0"/>
              <a:t>Unprecedented</a:t>
            </a:r>
            <a:r>
              <a:rPr lang="de-DE" altLang="en-US" kern="0" dirty="0" smtClean="0"/>
              <a:t> </a:t>
            </a:r>
            <a:r>
              <a:rPr lang="de-DE" altLang="en-US" kern="0" dirty="0" err="1" smtClean="0"/>
              <a:t>precision</a:t>
            </a:r>
            <a:r>
              <a:rPr lang="de-DE" altLang="en-US" kern="0" dirty="0" smtClean="0"/>
              <a:t> </a:t>
            </a:r>
            <a:r>
              <a:rPr lang="de-DE" altLang="en-US" kern="0" dirty="0" err="1" smtClean="0"/>
              <a:t>and</a:t>
            </a:r>
            <a:r>
              <a:rPr lang="de-DE" altLang="en-US" kern="0" dirty="0" smtClean="0"/>
              <a:t> </a:t>
            </a:r>
            <a:r>
              <a:rPr lang="de-DE" altLang="en-US" kern="0" dirty="0" err="1" smtClean="0"/>
              <a:t>statistics</a:t>
            </a:r>
            <a:endParaRPr lang="de-DE" altLang="en-US" kern="0" dirty="0" smtClean="0"/>
          </a:p>
          <a:p>
            <a:r>
              <a:rPr lang="de-DE" altLang="en-US" kern="0" dirty="0" smtClean="0"/>
              <a:t>Exploration </a:t>
            </a:r>
            <a:r>
              <a:rPr lang="de-DE" altLang="en-US" kern="0" dirty="0" err="1" smtClean="0"/>
              <a:t>of</a:t>
            </a:r>
            <a:r>
              <a:rPr lang="de-DE" altLang="en-US" kern="0" dirty="0" smtClean="0"/>
              <a:t> </a:t>
            </a:r>
            <a:r>
              <a:rPr lang="de-DE" altLang="en-US" kern="0" dirty="0" err="1" smtClean="0"/>
              <a:t>new</a:t>
            </a:r>
            <a:r>
              <a:rPr lang="de-DE" altLang="en-US" kern="0" dirty="0" smtClean="0"/>
              <a:t> </a:t>
            </a:r>
            <a:r>
              <a:rPr lang="de-DE" altLang="en-US" kern="0" dirty="0" err="1" smtClean="0"/>
              <a:t>energy</a:t>
            </a:r>
            <a:r>
              <a:rPr lang="de-DE" altLang="en-US" kern="0" dirty="0" smtClean="0"/>
              <a:t> </a:t>
            </a:r>
            <a:r>
              <a:rPr lang="de-DE" altLang="en-US" kern="0" dirty="0" err="1" smtClean="0"/>
              <a:t>range</a:t>
            </a:r>
            <a:endParaRPr lang="de-DE" altLang="en-US" kern="0" dirty="0" smtClean="0"/>
          </a:p>
          <a:p>
            <a:pPr marL="0" indent="0">
              <a:buNone/>
            </a:pPr>
            <a:endParaRPr lang="de-DE" altLang="en-US" kern="0" dirty="0" smtClean="0"/>
          </a:p>
        </p:txBody>
      </p:sp>
    </p:spTree>
    <p:extLst>
      <p:ext uri="{BB962C8B-B14F-4D97-AF65-F5344CB8AC3E}">
        <p14:creationId xmlns:p14="http://schemas.microsoft.com/office/powerpoint/2010/main" val="337435199"/>
      </p:ext>
    </p:extLst>
  </p:cSld>
  <p:clrMapOvr>
    <a:masterClrMapping/>
  </p:clrMapOvr>
  <mc:AlternateContent xmlns:mc="http://schemas.openxmlformats.org/markup-compatibility/2006" xmlns:p14="http://schemas.microsoft.com/office/powerpoint/2010/main">
    <mc:Choice Requires="p14">
      <p:transition spd="slow" p14:dur="2000" advTm="53455"/>
    </mc:Choice>
    <mc:Fallback xmlns="">
      <p:transition spd="slow" advTm="53455"/>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senger\AppData\Local\Microsoft\Windows\Temporary Internet Files\Content.Outlook\JE4H31NI\CBM_Detektor_Mann.jpg"/>
          <p:cNvPicPr>
            <a:picLocks noChangeAspect="1" noChangeArrowheads="1"/>
          </p:cNvPicPr>
          <p:nvPr/>
        </p:nvPicPr>
        <p:blipFill>
          <a:blip r:embed="rId3">
            <a:extLst>
              <a:ext uri="{28A0092B-C50C-407E-A947-70E740481C1C}">
                <a14:useLocalDpi xmlns:a14="http://schemas.microsoft.com/office/drawing/2010/main" val="0"/>
              </a:ext>
            </a:extLst>
          </a:blip>
          <a:srcRect l="24606" r="8205"/>
          <a:stretch>
            <a:fillRect/>
          </a:stretch>
        </p:blipFill>
        <p:spPr bwMode="auto">
          <a:xfrm>
            <a:off x="1042988" y="908050"/>
            <a:ext cx="7153275" cy="539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itel 1"/>
          <p:cNvSpPr>
            <a:spLocks noGrp="1"/>
          </p:cNvSpPr>
          <p:nvPr>
            <p:ph type="title"/>
          </p:nvPr>
        </p:nvSpPr>
        <p:spPr/>
        <p:txBody>
          <a:bodyPr/>
          <a:lstStyle/>
          <a:p>
            <a:r>
              <a:rPr lang="de-DE" altLang="en-US" dirty="0" smtClean="0"/>
              <a:t>CBM </a:t>
            </a:r>
            <a:r>
              <a:rPr lang="de-DE" altLang="en-US" dirty="0" err="1" smtClean="0"/>
              <a:t>detectors</a:t>
            </a:r>
            <a:r>
              <a:rPr lang="de-DE" altLang="en-US" dirty="0" smtClean="0"/>
              <a:t> </a:t>
            </a:r>
            <a:endParaRPr lang="en-GB" altLang="en-US" dirty="0" smtClean="0"/>
          </a:p>
        </p:txBody>
      </p:sp>
      <p:sp>
        <p:nvSpPr>
          <p:cNvPr id="37892" name="Fußzeilenplatzhalter 3"/>
          <p:cNvSpPr>
            <a:spLocks noGrp="1"/>
          </p:cNvSpPr>
          <p:nvPr>
            <p:ph type="ftr"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dirty="0" smtClean="0"/>
              <a:t>Patrick Pfistner – </a:t>
            </a:r>
            <a:r>
              <a:rPr lang="en-GB" dirty="0" smtClean="0"/>
              <a:t>Novel production method for large double-sided </a:t>
            </a:r>
            <a:r>
              <a:rPr lang="en-GB" dirty="0" err="1" smtClean="0"/>
              <a:t>microstrip</a:t>
            </a:r>
            <a:r>
              <a:rPr lang="en-GB" dirty="0" smtClean="0"/>
              <a:t> detectors of the CBM Silicon Tracking System at FAIR</a:t>
            </a:r>
            <a:endParaRPr lang="en-GB" dirty="0"/>
          </a:p>
        </p:txBody>
      </p:sp>
      <p:sp>
        <p:nvSpPr>
          <p:cNvPr id="5" name="Datumsplatzhalter 4"/>
          <p:cNvSpPr>
            <a:spLocks noGrp="1"/>
          </p:cNvSpPr>
          <p:nvPr>
            <p:ph type="dt" sz="quarter" idx="11"/>
          </p:nvPr>
        </p:nvSpPr>
        <p:spPr/>
        <p:txBody>
          <a:bodyPr/>
          <a:lstStyle/>
          <a:p>
            <a:fld id="{D1C3F0A8-2FE6-4CA2-9077-4A9533BF0650}" type="datetime1">
              <a:rPr lang="de-DE" smtClean="0"/>
              <a:pPr/>
              <a:t>18.09.2018</a:t>
            </a:fld>
            <a:endParaRPr lang="de-DE" dirty="0"/>
          </a:p>
        </p:txBody>
      </p:sp>
      <p:sp>
        <p:nvSpPr>
          <p:cNvPr id="37894" name="Textfeld 6"/>
          <p:cNvSpPr txBox="1">
            <a:spLocks noChangeArrowheads="1"/>
          </p:cNvSpPr>
          <p:nvPr/>
        </p:nvSpPr>
        <p:spPr bwMode="auto">
          <a:xfrm>
            <a:off x="6948488" y="1268413"/>
            <a:ext cx="792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2400">
                <a:solidFill>
                  <a:schemeClr val="accent1"/>
                </a:solidFill>
              </a:rPr>
              <a:t>TOF</a:t>
            </a:r>
          </a:p>
        </p:txBody>
      </p:sp>
      <p:sp>
        <p:nvSpPr>
          <p:cNvPr id="37895" name="Textfeld 10"/>
          <p:cNvSpPr txBox="1">
            <a:spLocks noChangeArrowheads="1"/>
          </p:cNvSpPr>
          <p:nvPr/>
        </p:nvSpPr>
        <p:spPr bwMode="auto">
          <a:xfrm>
            <a:off x="3348038" y="1773238"/>
            <a:ext cx="782637" cy="461962"/>
          </a:xfrm>
          <a:prstGeom prst="rect">
            <a:avLst/>
          </a:prstGeom>
          <a:noFill/>
          <a:ln w="444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2400" b="1">
                <a:solidFill>
                  <a:schemeClr val="accent1"/>
                </a:solidFill>
              </a:rPr>
              <a:t>STS</a:t>
            </a:r>
          </a:p>
        </p:txBody>
      </p:sp>
      <p:sp>
        <p:nvSpPr>
          <p:cNvPr id="37896" name="Textfeld 11"/>
          <p:cNvSpPr txBox="1">
            <a:spLocks noChangeArrowheads="1"/>
          </p:cNvSpPr>
          <p:nvPr/>
        </p:nvSpPr>
        <p:spPr bwMode="auto">
          <a:xfrm>
            <a:off x="4356100" y="1628775"/>
            <a:ext cx="938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2400">
                <a:solidFill>
                  <a:schemeClr val="accent1"/>
                </a:solidFill>
              </a:rPr>
              <a:t>RICH</a:t>
            </a:r>
          </a:p>
        </p:txBody>
      </p:sp>
      <p:sp>
        <p:nvSpPr>
          <p:cNvPr id="37897" name="Textfeld 13"/>
          <p:cNvSpPr txBox="1">
            <a:spLocks noChangeArrowheads="1"/>
          </p:cNvSpPr>
          <p:nvPr/>
        </p:nvSpPr>
        <p:spPr bwMode="auto">
          <a:xfrm>
            <a:off x="4932363" y="1052513"/>
            <a:ext cx="817562" cy="461962"/>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2400">
                <a:solidFill>
                  <a:schemeClr val="accent1"/>
                </a:solidFill>
              </a:rPr>
              <a:t>TRD</a:t>
            </a:r>
          </a:p>
        </p:txBody>
      </p:sp>
      <p:sp>
        <p:nvSpPr>
          <p:cNvPr id="37898" name="Textfeld 14"/>
          <p:cNvSpPr txBox="1">
            <a:spLocks noChangeArrowheads="1"/>
          </p:cNvSpPr>
          <p:nvPr/>
        </p:nvSpPr>
        <p:spPr bwMode="auto">
          <a:xfrm>
            <a:off x="4140200" y="5373688"/>
            <a:ext cx="1347788" cy="830262"/>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2400">
                <a:solidFill>
                  <a:schemeClr val="accent1"/>
                </a:solidFill>
              </a:rPr>
              <a:t>Muon</a:t>
            </a:r>
          </a:p>
          <a:p>
            <a:r>
              <a:rPr lang="de-DE" altLang="en-US" sz="2400">
                <a:solidFill>
                  <a:schemeClr val="accent1"/>
                </a:solidFill>
              </a:rPr>
              <a:t>Detector</a:t>
            </a:r>
          </a:p>
        </p:txBody>
      </p:sp>
      <p:cxnSp>
        <p:nvCxnSpPr>
          <p:cNvPr id="21" name="Gerade Verbindung mit Pfeil 20"/>
          <p:cNvCxnSpPr/>
          <p:nvPr/>
        </p:nvCxnSpPr>
        <p:spPr>
          <a:xfrm>
            <a:off x="3563938" y="2246313"/>
            <a:ext cx="288925" cy="7921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flipH="1">
            <a:off x="4572000" y="2060575"/>
            <a:ext cx="73025" cy="863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flipH="1">
            <a:off x="5435600" y="1412875"/>
            <a:ext cx="73025" cy="863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flipH="1">
            <a:off x="7308850" y="1700213"/>
            <a:ext cx="73025" cy="8651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flipV="1">
            <a:off x="5076825" y="3933825"/>
            <a:ext cx="188913" cy="13684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779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a:lstStyle/>
          <a:p>
            <a:r>
              <a:rPr lang="de-DE" altLang="en-US" smtClean="0"/>
              <a:t>STS system view</a:t>
            </a:r>
            <a:endParaRPr lang="en-GB" altLang="en-US" smtClean="0"/>
          </a:p>
        </p:txBody>
      </p:sp>
      <mc:AlternateContent xmlns:mc="http://schemas.openxmlformats.org/markup-compatibility/2006" xmlns:a14="http://schemas.microsoft.com/office/drawing/2010/main">
        <mc:Choice Requires="a14">
          <p:sp>
            <p:nvSpPr>
              <p:cNvPr id="23555" name="Inhaltsplatzhalter 2"/>
              <p:cNvSpPr>
                <a:spLocks noGrp="1"/>
              </p:cNvSpPr>
              <p:nvPr>
                <p:ph idx="1"/>
              </p:nvPr>
            </p:nvSpPr>
            <p:spPr>
              <a:xfrm>
                <a:off x="3851920" y="3861048"/>
                <a:ext cx="4895850" cy="1295400"/>
              </a:xfrm>
            </p:spPr>
            <p:txBody>
              <a:bodyPr/>
              <a:lstStyle/>
              <a:p>
                <a:r>
                  <a:rPr lang="de-DE" altLang="en-US" dirty="0" smtClean="0"/>
                  <a:t>Eight </a:t>
                </a:r>
                <a:r>
                  <a:rPr lang="de-DE" altLang="en-US" dirty="0" err="1" smtClean="0"/>
                  <a:t>tracking</a:t>
                </a:r>
                <a:r>
                  <a:rPr lang="de-DE" altLang="en-US" dirty="0" smtClean="0"/>
                  <a:t> </a:t>
                </a:r>
                <a:r>
                  <a:rPr lang="de-DE" altLang="en-US" dirty="0" err="1" smtClean="0"/>
                  <a:t>stations</a:t>
                </a:r>
                <a:r>
                  <a:rPr lang="de-DE" altLang="en-US" dirty="0" smtClean="0"/>
                  <a:t> 0.3 m </a:t>
                </a:r>
                <a:r>
                  <a:rPr lang="de-DE" altLang="en-US" dirty="0" err="1" smtClean="0"/>
                  <a:t>to</a:t>
                </a:r>
                <a:r>
                  <a:rPr lang="de-DE" altLang="en-US" dirty="0" smtClean="0"/>
                  <a:t> 1 m </a:t>
                </a:r>
                <a:r>
                  <a:rPr lang="de-DE" altLang="en-US" dirty="0" err="1" smtClean="0"/>
                  <a:t>downstream</a:t>
                </a:r>
                <a:r>
                  <a:rPr lang="de-DE" altLang="en-US" dirty="0" smtClean="0"/>
                  <a:t> </a:t>
                </a:r>
                <a:r>
                  <a:rPr lang="de-DE" altLang="en-US" dirty="0" err="1" smtClean="0"/>
                  <a:t>of</a:t>
                </a:r>
                <a:r>
                  <a:rPr lang="de-DE" altLang="en-US" dirty="0" smtClean="0"/>
                  <a:t> </a:t>
                </a:r>
                <a:r>
                  <a:rPr lang="de-DE" altLang="en-US" dirty="0" err="1" smtClean="0"/>
                  <a:t>the</a:t>
                </a:r>
                <a:r>
                  <a:rPr lang="de-DE" altLang="en-US" dirty="0" smtClean="0"/>
                  <a:t> </a:t>
                </a:r>
                <a:r>
                  <a:rPr lang="de-DE" altLang="en-US" dirty="0" err="1" smtClean="0"/>
                  <a:t>target</a:t>
                </a:r>
                <a:endParaRPr lang="de-DE" altLang="en-US" dirty="0" smtClean="0"/>
              </a:p>
              <a:p>
                <a:r>
                  <a:rPr lang="de-DE" altLang="en-US" dirty="0" smtClean="0"/>
                  <a:t>Total sensitive </a:t>
                </a:r>
                <a:r>
                  <a:rPr lang="de-DE" altLang="en-US" dirty="0" err="1" smtClean="0"/>
                  <a:t>area</a:t>
                </a:r>
                <a:r>
                  <a:rPr lang="de-DE" altLang="en-US" dirty="0" smtClean="0"/>
                  <a:t> </a:t>
                </a:r>
                <a14:m>
                  <m:oMath xmlns:m="http://schemas.openxmlformats.org/officeDocument/2006/math">
                    <m:r>
                      <a:rPr lang="de-DE" altLang="en-US" i="1" smtClean="0">
                        <a:latin typeface="Cambria Math" panose="02040503050406030204" pitchFamily="18" charset="0"/>
                        <a:ea typeface="Cambria Math" panose="02040503050406030204" pitchFamily="18" charset="0"/>
                      </a:rPr>
                      <m:t>≈</m:t>
                    </m:r>
                    <m:sSup>
                      <m:sSupPr>
                        <m:ctrlPr>
                          <a:rPr lang="de-DE" altLang="en-US" i="1" smtClean="0">
                            <a:latin typeface="Cambria Math" panose="02040503050406030204" pitchFamily="18" charset="0"/>
                          </a:rPr>
                        </m:ctrlPr>
                      </m:sSupPr>
                      <m:e>
                        <m:r>
                          <a:rPr lang="de-DE" altLang="en-US" b="0" i="0" smtClean="0">
                            <a:latin typeface="Cambria Math" panose="02040503050406030204" pitchFamily="18" charset="0"/>
                          </a:rPr>
                          <m:t> 4 </m:t>
                        </m:r>
                        <m:r>
                          <m:rPr>
                            <m:sty m:val="p"/>
                          </m:rPr>
                          <a:rPr lang="de-DE" altLang="en-US" b="0" i="0" smtClean="0">
                            <a:latin typeface="Cambria Math" panose="02040503050406030204" pitchFamily="18" charset="0"/>
                          </a:rPr>
                          <m:t>m</m:t>
                        </m:r>
                      </m:e>
                      <m:sup>
                        <m:r>
                          <a:rPr lang="de-DE" altLang="en-US" b="0" i="0" smtClean="0">
                            <a:latin typeface="Cambria Math" panose="02040503050406030204" pitchFamily="18" charset="0"/>
                          </a:rPr>
                          <m:t>2</m:t>
                        </m:r>
                      </m:sup>
                    </m:sSup>
                  </m:oMath>
                </a14:m>
                <a:endParaRPr lang="de-DE" altLang="en-US" dirty="0" smtClean="0"/>
              </a:p>
              <a:p>
                <a:r>
                  <a:rPr lang="de-DE" altLang="en-US" dirty="0" err="1" smtClean="0"/>
                  <a:t>Very</a:t>
                </a:r>
                <a:r>
                  <a:rPr lang="de-DE" altLang="en-US" dirty="0" smtClean="0"/>
                  <a:t> </a:t>
                </a:r>
                <a:r>
                  <a:rPr lang="de-DE" altLang="en-US" dirty="0" err="1" smtClean="0"/>
                  <a:t>low</a:t>
                </a:r>
                <a:r>
                  <a:rPr lang="de-DE" altLang="en-US" dirty="0" smtClean="0"/>
                  <a:t> material </a:t>
                </a:r>
                <a:r>
                  <a:rPr lang="de-DE" altLang="en-US" dirty="0" err="1" smtClean="0"/>
                  <a:t>budget</a:t>
                </a:r>
                <a:endParaRPr lang="de-DE" altLang="en-US" dirty="0" smtClean="0"/>
              </a:p>
              <a:p>
                <a:pPr lvl="1"/>
                <a:r>
                  <a:rPr lang="de-DE" altLang="en-US" dirty="0" smtClean="0"/>
                  <a:t> per </a:t>
                </a:r>
                <a:r>
                  <a:rPr lang="de-DE" altLang="en-US" dirty="0" err="1" smtClean="0"/>
                  <a:t>station</a:t>
                </a:r>
                <a:r>
                  <a:rPr lang="de-DE" altLang="en-US" dirty="0" smtClean="0"/>
                  <a:t>: </a:t>
                </a:r>
                <a14:m>
                  <m:oMath xmlns:m="http://schemas.openxmlformats.org/officeDocument/2006/math">
                    <m:sSub>
                      <m:sSubPr>
                        <m:ctrlPr>
                          <a:rPr lang="de-DE" altLang="en-US" i="1" smtClean="0">
                            <a:latin typeface="Cambria Math" panose="02040503050406030204" pitchFamily="18" charset="0"/>
                          </a:rPr>
                        </m:ctrlPr>
                      </m:sSubPr>
                      <m:e>
                        <m:r>
                          <a:rPr lang="de-DE" altLang="en-US" b="0" i="1" smtClean="0">
                            <a:latin typeface="Cambria Math" panose="02040503050406030204" pitchFamily="18" charset="0"/>
                          </a:rPr>
                          <m:t>𝑋</m:t>
                        </m:r>
                        <m:r>
                          <a:rPr lang="de-DE" altLang="en-US" b="0" i="1" smtClean="0">
                            <a:latin typeface="Cambria Math" panose="02040503050406030204" pitchFamily="18" charset="0"/>
                          </a:rPr>
                          <m:t>/</m:t>
                        </m:r>
                        <m:r>
                          <a:rPr lang="de-DE" altLang="en-US" b="0" i="1" smtClean="0">
                            <a:latin typeface="Cambria Math" panose="02040503050406030204" pitchFamily="18" charset="0"/>
                          </a:rPr>
                          <m:t>𝑋</m:t>
                        </m:r>
                      </m:e>
                      <m:sub>
                        <m:r>
                          <a:rPr lang="de-DE" altLang="en-US" b="0" i="1" smtClean="0">
                            <a:latin typeface="Cambria Math" panose="02040503050406030204" pitchFamily="18" charset="0"/>
                          </a:rPr>
                          <m:t>0</m:t>
                        </m:r>
                      </m:sub>
                    </m:sSub>
                    <m:r>
                      <a:rPr lang="de-DE" altLang="en-US" i="1" smtClean="0">
                        <a:latin typeface="Cambria Math" panose="02040503050406030204" pitchFamily="18" charset="0"/>
                        <a:ea typeface="Cambria Math" panose="02040503050406030204" pitchFamily="18" charset="0"/>
                      </a:rPr>
                      <m:t>&lt;</m:t>
                    </m:r>
                    <m:r>
                      <a:rPr lang="de-DE" altLang="en-US" b="0" i="1" smtClean="0">
                        <a:latin typeface="Cambria Math" panose="02040503050406030204" pitchFamily="18" charset="0"/>
                        <a:ea typeface="Cambria Math" panose="02040503050406030204" pitchFamily="18" charset="0"/>
                      </a:rPr>
                      <m:t>1%</m:t>
                    </m:r>
                  </m:oMath>
                </a14:m>
                <a:endParaRPr lang="de-DE" altLang="en-US" b="0" dirty="0" smtClean="0">
                  <a:ea typeface="Cambria Math" panose="02040503050406030204" pitchFamily="18" charset="0"/>
                </a:endParaRPr>
              </a:p>
              <a:p>
                <a:r>
                  <a:rPr lang="de-DE" altLang="en-US" b="0" dirty="0" smtClean="0">
                    <a:ea typeface="Cambria Math" panose="02040503050406030204" pitchFamily="18" charset="0"/>
                  </a:rPr>
                  <a:t> </a:t>
                </a:r>
                <a:r>
                  <a:rPr lang="de-DE" altLang="en-US" dirty="0" smtClean="0"/>
                  <a:t>Lifetime </a:t>
                </a:r>
                <a:r>
                  <a:rPr lang="de-DE" altLang="en-US" dirty="0" err="1" smtClean="0"/>
                  <a:t>fluence</a:t>
                </a:r>
                <a:r>
                  <a:rPr lang="de-DE" altLang="en-US" dirty="0" smtClean="0"/>
                  <a:t> </a:t>
                </a:r>
                <a14:m>
                  <m:oMath xmlns:m="http://schemas.openxmlformats.org/officeDocument/2006/math">
                    <m:sSup>
                      <m:sSupPr>
                        <m:ctrlPr>
                          <a:rPr lang="de-DE" altLang="en-US" i="1" smtClean="0">
                            <a:latin typeface="Cambria Math" panose="02040503050406030204" pitchFamily="18" charset="0"/>
                          </a:rPr>
                        </m:ctrlPr>
                      </m:sSupPr>
                      <m:e>
                        <m:r>
                          <a:rPr lang="de-DE" altLang="en-US" b="0" i="0" smtClean="0">
                            <a:latin typeface="Cambria Math" panose="02040503050406030204" pitchFamily="18" charset="0"/>
                          </a:rPr>
                          <m:t>1 </m:t>
                        </m:r>
                        <m:r>
                          <m:rPr>
                            <m:sty m:val="p"/>
                          </m:rPr>
                          <a:rPr lang="de-DE" altLang="en-US" b="0" i="0" smtClean="0">
                            <a:latin typeface="Cambria Math" panose="02040503050406030204" pitchFamily="18" charset="0"/>
                          </a:rPr>
                          <m:t>x</m:t>
                        </m:r>
                        <m:r>
                          <a:rPr lang="de-DE" altLang="en-US" b="0" i="0" smtClean="0">
                            <a:latin typeface="Cambria Math" panose="02040503050406030204" pitchFamily="18" charset="0"/>
                          </a:rPr>
                          <m:t> 10</m:t>
                        </m:r>
                      </m:e>
                      <m:sup>
                        <m:r>
                          <a:rPr lang="de-DE" altLang="en-US" b="0" i="0" smtClean="0">
                            <a:latin typeface="Cambria Math" panose="02040503050406030204" pitchFamily="18" charset="0"/>
                          </a:rPr>
                          <m:t>14 </m:t>
                        </m:r>
                      </m:sup>
                    </m:sSup>
                    <m:sSub>
                      <m:sSubPr>
                        <m:ctrlPr>
                          <a:rPr lang="de-DE" altLang="en-US" i="1" smtClean="0">
                            <a:latin typeface="Cambria Math" panose="02040503050406030204" pitchFamily="18" charset="0"/>
                          </a:rPr>
                        </m:ctrlPr>
                      </m:sSubPr>
                      <m:e>
                        <m:r>
                          <m:rPr>
                            <m:sty m:val="p"/>
                          </m:rPr>
                          <a:rPr lang="de-DE" altLang="en-US" b="0" i="0" smtClean="0">
                            <a:latin typeface="Cambria Math" panose="02040503050406030204" pitchFamily="18" charset="0"/>
                          </a:rPr>
                          <m:t>n</m:t>
                        </m:r>
                      </m:e>
                      <m:sub>
                        <m:r>
                          <m:rPr>
                            <m:sty m:val="p"/>
                          </m:rPr>
                          <a:rPr lang="de-DE" altLang="en-US" b="0" i="0" smtClean="0">
                            <a:latin typeface="Cambria Math" panose="02040503050406030204" pitchFamily="18" charset="0"/>
                          </a:rPr>
                          <m:t>eq</m:t>
                        </m:r>
                      </m:sub>
                    </m:sSub>
                    <m:sSup>
                      <m:sSupPr>
                        <m:ctrlPr>
                          <a:rPr lang="de-DE" altLang="en-US" i="1" smtClean="0">
                            <a:latin typeface="Cambria Math" panose="02040503050406030204" pitchFamily="18" charset="0"/>
                          </a:rPr>
                        </m:ctrlPr>
                      </m:sSupPr>
                      <m:e>
                        <m:r>
                          <m:rPr>
                            <m:sty m:val="p"/>
                          </m:rPr>
                          <a:rPr lang="de-DE" altLang="en-US" b="0" i="0" smtClean="0">
                            <a:latin typeface="Cambria Math" panose="02040503050406030204" pitchFamily="18" charset="0"/>
                          </a:rPr>
                          <m:t>cm</m:t>
                        </m:r>
                      </m:e>
                      <m:sup>
                        <m:r>
                          <a:rPr lang="de-DE" altLang="en-US" b="0" i="0" smtClean="0">
                            <a:latin typeface="Cambria Math" panose="02040503050406030204" pitchFamily="18" charset="0"/>
                          </a:rPr>
                          <m:t>−2</m:t>
                        </m:r>
                      </m:sup>
                    </m:sSup>
                  </m:oMath>
                </a14:m>
                <a:endParaRPr lang="de-DE" altLang="en-US" dirty="0" smtClean="0"/>
              </a:p>
            </p:txBody>
          </p:sp>
        </mc:Choice>
        <mc:Fallback xmlns="">
          <p:sp>
            <p:nvSpPr>
              <p:cNvPr id="23555" name="Inhaltsplatzhalter 2"/>
              <p:cNvSpPr>
                <a:spLocks noGrp="1" noRot="1" noChangeAspect="1" noMove="1" noResize="1" noEditPoints="1" noAdjustHandles="1" noChangeArrowheads="1" noChangeShapeType="1" noTextEdit="1"/>
              </p:cNvSpPr>
              <p:nvPr>
                <p:ph idx="1"/>
              </p:nvPr>
            </p:nvSpPr>
            <p:spPr>
              <a:xfrm>
                <a:off x="3851920" y="3861048"/>
                <a:ext cx="4895850" cy="1295400"/>
              </a:xfrm>
              <a:blipFill rotWithShape="0">
                <a:blip r:embed="rId3"/>
                <a:stretch>
                  <a:fillRect l="-125" t="-5634" b="-69953"/>
                </a:stretch>
              </a:blipFill>
            </p:spPr>
            <p:txBody>
              <a:bodyPr/>
              <a:lstStyle/>
              <a:p>
                <a:r>
                  <a:rPr lang="en-US">
                    <a:noFill/>
                  </a:rPr>
                  <a:t> </a:t>
                </a:r>
              </a:p>
            </p:txBody>
          </p:sp>
        </mc:Fallback>
      </mc:AlternateContent>
      <p:sp>
        <p:nvSpPr>
          <p:cNvPr id="23556" name="Fußzeilenplatzhalter 3"/>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dirty="0"/>
              <a:t>Patrick Pfistner – </a:t>
            </a:r>
            <a:r>
              <a:rPr lang="en-GB" dirty="0"/>
              <a:t>Novel production method for large double-sided </a:t>
            </a:r>
            <a:r>
              <a:rPr lang="en-GB" dirty="0" err="1"/>
              <a:t>microstrip</a:t>
            </a:r>
            <a:r>
              <a:rPr lang="en-GB" dirty="0"/>
              <a:t> detectors of the CBM Silicon Tracking System at FAIR</a:t>
            </a:r>
          </a:p>
        </p:txBody>
      </p:sp>
      <p:sp>
        <p:nvSpPr>
          <p:cNvPr id="5" name="Datumsplatzhalter 4"/>
          <p:cNvSpPr>
            <a:spLocks noGrp="1"/>
          </p:cNvSpPr>
          <p:nvPr>
            <p:ph type="dt" sz="quarter" idx="11"/>
          </p:nvPr>
        </p:nvSpPr>
        <p:spPr/>
        <p:txBody>
          <a:bodyPr/>
          <a:lstStyle/>
          <a:p>
            <a:pPr>
              <a:defRPr/>
            </a:pPr>
            <a:fld id="{D1C3F0A8-2FE6-4CA2-9077-4A9533BF0650}" type="datetime1">
              <a:rPr lang="de-DE" smtClean="0"/>
              <a:pPr>
                <a:defRPr/>
              </a:pPr>
              <a:t>18.09.2018</a:t>
            </a:fld>
            <a:endParaRPr lang="de-DE" dirty="0"/>
          </a:p>
        </p:txBody>
      </p:sp>
      <p:grpSp>
        <p:nvGrpSpPr>
          <p:cNvPr id="23558" name="Group 7"/>
          <p:cNvGrpSpPr>
            <a:grpSpLocks/>
          </p:cNvGrpSpPr>
          <p:nvPr/>
        </p:nvGrpSpPr>
        <p:grpSpPr bwMode="auto">
          <a:xfrm>
            <a:off x="4483224" y="1031528"/>
            <a:ext cx="3257128" cy="2372072"/>
            <a:chOff x="4499992" y="1683550"/>
            <a:chExt cx="4855308" cy="3922857"/>
          </a:xfrm>
        </p:grpSpPr>
        <p:pic>
          <p:nvPicPr>
            <p:cNvPr id="235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683550"/>
              <a:ext cx="3672071" cy="3922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8"/>
            <p:cNvCxnSpPr/>
            <p:nvPr/>
          </p:nvCxnSpPr>
          <p:spPr>
            <a:xfrm>
              <a:off x="8228808" y="1961373"/>
              <a:ext cx="0" cy="3384674"/>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3575" name="TextBox 11"/>
            <p:cNvSpPr txBox="1">
              <a:spLocks noChangeArrowheads="1"/>
            </p:cNvSpPr>
            <p:nvPr/>
          </p:nvSpPr>
          <p:spPr bwMode="auto">
            <a:xfrm>
              <a:off x="8252783" y="3266722"/>
              <a:ext cx="1102517" cy="7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t>1 m</a:t>
              </a:r>
              <a:endParaRPr lang="de-DE" altLang="en-US" sz="2400" b="1" dirty="0"/>
            </a:p>
          </p:txBody>
        </p:sp>
      </p:grpSp>
      <p:sp>
        <p:nvSpPr>
          <p:cNvPr id="23559" name="Textfeld 14"/>
          <p:cNvSpPr txBox="1">
            <a:spLocks noChangeArrowheads="1"/>
          </p:cNvSpPr>
          <p:nvPr/>
        </p:nvSpPr>
        <p:spPr bwMode="auto">
          <a:xfrm>
            <a:off x="5724128" y="620688"/>
            <a:ext cx="936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t>STS</a:t>
            </a:r>
          </a:p>
        </p:txBody>
      </p:sp>
      <p:sp>
        <p:nvSpPr>
          <p:cNvPr id="12" name="Rectangle 2"/>
          <p:cNvSpPr/>
          <p:nvPr/>
        </p:nvSpPr>
        <p:spPr>
          <a:xfrm>
            <a:off x="2762250" y="1914525"/>
            <a:ext cx="263525" cy="1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3562" name="Gruppieren 22541"/>
          <p:cNvGrpSpPr>
            <a:grpSpLocks/>
          </p:cNvGrpSpPr>
          <p:nvPr/>
        </p:nvGrpSpPr>
        <p:grpSpPr bwMode="auto">
          <a:xfrm>
            <a:off x="251520" y="1341439"/>
            <a:ext cx="2520280" cy="3767094"/>
            <a:chOff x="20793" y="1340768"/>
            <a:chExt cx="3021361" cy="4514802"/>
          </a:xfrm>
        </p:grpSpPr>
        <p:pic>
          <p:nvPicPr>
            <p:cNvPr id="16" name="Picture 4" descr="F:\Work\CBM\STS-TDR\STS-TDR_Final-Full_3Dec2012\integration\system-integration\figs\CBM_STS_pic-overwiew-dimetric.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421" r="8724"/>
            <a:stretch/>
          </p:blipFill>
          <p:spPr bwMode="auto">
            <a:xfrm>
              <a:off x="179512" y="2060848"/>
              <a:ext cx="2862642" cy="3218677"/>
            </a:xfrm>
            <a:prstGeom prst="roundRect">
              <a:avLst>
                <a:gd name="adj" fmla="val 0"/>
              </a:avLst>
            </a:prstGeom>
            <a:solidFill>
              <a:srgbClr val="FFFFFF">
                <a:shade val="85000"/>
              </a:srgbClr>
            </a:solidFill>
            <a:ln>
              <a:noFill/>
            </a:ln>
            <a:effectLst/>
            <a:extLst/>
          </p:spPr>
        </p:pic>
        <p:sp>
          <p:nvSpPr>
            <p:cNvPr id="23565" name="TextBox 30"/>
            <p:cNvSpPr txBox="1">
              <a:spLocks noChangeArrowheads="1"/>
            </p:cNvSpPr>
            <p:nvPr/>
          </p:nvSpPr>
          <p:spPr bwMode="auto">
            <a:xfrm>
              <a:off x="179512" y="2132856"/>
              <a:ext cx="1368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target</a:t>
              </a:r>
              <a:endParaRPr lang="de-DE" altLang="en-US" sz="2400"/>
            </a:p>
          </p:txBody>
        </p:sp>
        <p:cxnSp>
          <p:nvCxnSpPr>
            <p:cNvPr id="27" name="Gerade Verbindung mit Pfeil 26"/>
            <p:cNvCxnSpPr/>
            <p:nvPr/>
          </p:nvCxnSpPr>
          <p:spPr>
            <a:xfrm>
              <a:off x="683954" y="2564784"/>
              <a:ext cx="431940" cy="9366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567" name="Textfeld 16"/>
            <p:cNvSpPr txBox="1">
              <a:spLocks noChangeArrowheads="1"/>
            </p:cNvSpPr>
            <p:nvPr/>
          </p:nvSpPr>
          <p:spPr bwMode="auto">
            <a:xfrm>
              <a:off x="611559" y="5373216"/>
              <a:ext cx="1075985" cy="482354"/>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2400" dirty="0"/>
                <a:t>MVD</a:t>
              </a:r>
            </a:p>
          </p:txBody>
        </p:sp>
        <p:cxnSp>
          <p:nvCxnSpPr>
            <p:cNvPr id="41" name="Gerade Verbindung mit Pfeil 40"/>
            <p:cNvCxnSpPr/>
            <p:nvPr/>
          </p:nvCxnSpPr>
          <p:spPr>
            <a:xfrm flipV="1">
              <a:off x="1056688" y="3583775"/>
              <a:ext cx="151327" cy="1912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569" name="Textfeld 10"/>
            <p:cNvSpPr txBox="1">
              <a:spLocks noChangeArrowheads="1"/>
            </p:cNvSpPr>
            <p:nvPr/>
          </p:nvSpPr>
          <p:spPr bwMode="auto">
            <a:xfrm>
              <a:off x="1547664" y="1340768"/>
              <a:ext cx="1042954" cy="482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en-US" sz="2400" b="1" dirty="0"/>
                <a:t>STS</a:t>
              </a:r>
            </a:p>
          </p:txBody>
        </p:sp>
        <p:cxnSp>
          <p:nvCxnSpPr>
            <p:cNvPr id="45" name="Gerade Verbindung mit Pfeil 44"/>
            <p:cNvCxnSpPr/>
            <p:nvPr/>
          </p:nvCxnSpPr>
          <p:spPr>
            <a:xfrm>
              <a:off x="1979773" y="1774174"/>
              <a:ext cx="14136" cy="13745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571" name="TextBox 30"/>
            <p:cNvSpPr txBox="1">
              <a:spLocks noChangeArrowheads="1"/>
            </p:cNvSpPr>
            <p:nvPr/>
          </p:nvSpPr>
          <p:spPr bwMode="auto">
            <a:xfrm>
              <a:off x="20793" y="4274179"/>
              <a:ext cx="1553457" cy="55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t>beam</a:t>
              </a:r>
              <a:endParaRPr lang="de-DE" altLang="en-US" sz="2400" dirty="0"/>
            </a:p>
          </p:txBody>
        </p:sp>
        <p:cxnSp>
          <p:nvCxnSpPr>
            <p:cNvPr id="48" name="Gerade Verbindung mit Pfeil 47"/>
            <p:cNvCxnSpPr/>
            <p:nvPr/>
          </p:nvCxnSpPr>
          <p:spPr>
            <a:xfrm flipV="1">
              <a:off x="539444" y="3644331"/>
              <a:ext cx="0" cy="7207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2533" name="Gerade Verbindung mit Pfeil 22532"/>
          <p:cNvCxnSpPr>
            <a:endCxn id="23573" idx="1"/>
          </p:cNvCxnSpPr>
          <p:nvPr/>
        </p:nvCxnSpPr>
        <p:spPr>
          <a:xfrm flipV="1">
            <a:off x="2265363" y="2217564"/>
            <a:ext cx="2217861" cy="76535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093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Inhaltsplatzhalter 2"/>
          <p:cNvSpPr txBox="1">
            <a:spLocks/>
          </p:cNvSpPr>
          <p:nvPr/>
        </p:nvSpPr>
        <p:spPr bwMode="auto">
          <a:xfrm>
            <a:off x="521976" y="4169573"/>
            <a:ext cx="4895850"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14325" indent="-314325" algn="l" rtl="0" eaLnBrk="0" fontAlgn="base" hangingPunct="0">
              <a:spcBef>
                <a:spcPct val="20000"/>
              </a:spcBef>
              <a:spcAft>
                <a:spcPct val="0"/>
              </a:spcAft>
              <a:buBlip>
                <a:blip r:embed="rId3"/>
              </a:buBlip>
              <a:defRPr sz="2000">
                <a:solidFill>
                  <a:schemeClr val="tx1"/>
                </a:solidFill>
                <a:latin typeface="+mn-lt"/>
                <a:ea typeface="+mn-ea"/>
                <a:cs typeface="+mn-cs"/>
              </a:defRPr>
            </a:lvl1pPr>
            <a:lvl2pPr marL="790575" indent="-314325" algn="l" rtl="0" eaLnBrk="0" fontAlgn="base" hangingPunct="0">
              <a:spcBef>
                <a:spcPct val="20000"/>
              </a:spcBef>
              <a:spcAft>
                <a:spcPct val="0"/>
              </a:spcAft>
              <a:buBlip>
                <a:blip r:embed="rId4"/>
              </a:buBlip>
              <a:defRPr>
                <a:solidFill>
                  <a:schemeClr val="tx1"/>
                </a:solidFill>
                <a:latin typeface="+mn-lt"/>
              </a:defRPr>
            </a:lvl2pPr>
            <a:lvl3pPr marL="1209675" indent="-276225" algn="l" rtl="0" eaLnBrk="0" fontAlgn="base" hangingPunct="0">
              <a:spcBef>
                <a:spcPct val="20000"/>
              </a:spcBef>
              <a:spcAft>
                <a:spcPct val="0"/>
              </a:spcAft>
              <a:buBlip>
                <a:blip r:embed="rId5"/>
              </a:buBlip>
              <a:defRPr sz="1600">
                <a:solidFill>
                  <a:schemeClr val="tx1"/>
                </a:solidFill>
                <a:latin typeface="+mn-lt"/>
              </a:defRPr>
            </a:lvl3pPr>
            <a:lvl4pPr marL="1657350" indent="-276225" algn="l" rtl="0" eaLnBrk="0" fontAlgn="base" hangingPunct="0">
              <a:spcBef>
                <a:spcPct val="20000"/>
              </a:spcBef>
              <a:spcAft>
                <a:spcPct val="0"/>
              </a:spcAft>
              <a:buBlip>
                <a:blip r:embed="rId5"/>
              </a:buBlip>
              <a:defRPr sz="1600">
                <a:solidFill>
                  <a:schemeClr val="tx1"/>
                </a:solidFill>
                <a:latin typeface="+mn-lt"/>
              </a:defRPr>
            </a:lvl4pPr>
            <a:lvl5pPr marL="2095500" indent="-276225" algn="l" rtl="0" eaLnBrk="0" fontAlgn="base" hangingPunct="0">
              <a:spcBef>
                <a:spcPct val="20000"/>
              </a:spcBef>
              <a:spcAft>
                <a:spcPct val="0"/>
              </a:spcAft>
              <a:buBlip>
                <a:blip r:embed="rId5"/>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6"/>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6"/>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6"/>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6"/>
              </a:buBlip>
              <a:defRPr sz="1400">
                <a:solidFill>
                  <a:schemeClr val="tx1"/>
                </a:solidFill>
                <a:latin typeface="+mn-lt"/>
              </a:defRPr>
            </a:lvl9pPr>
          </a:lstStyle>
          <a:p>
            <a:r>
              <a:rPr lang="de-DE" altLang="en-US" sz="1600" kern="0" dirty="0" smtClean="0"/>
              <a:t>Double-</a:t>
            </a:r>
            <a:r>
              <a:rPr lang="de-DE" altLang="en-US" sz="1600" kern="0" dirty="0" err="1" smtClean="0"/>
              <a:t>sided</a:t>
            </a:r>
            <a:r>
              <a:rPr lang="de-DE" altLang="en-US" sz="1600" kern="0" dirty="0" smtClean="0"/>
              <a:t> </a:t>
            </a:r>
            <a:r>
              <a:rPr lang="de-DE" altLang="en-US" sz="1600" kern="0" dirty="0" err="1" smtClean="0"/>
              <a:t>microstrip</a:t>
            </a:r>
            <a:r>
              <a:rPr lang="de-DE" altLang="en-US" sz="1600" kern="0" dirty="0" smtClean="0"/>
              <a:t> </a:t>
            </a:r>
            <a:r>
              <a:rPr lang="de-DE" altLang="en-US" sz="1600" kern="0" dirty="0" err="1" smtClean="0"/>
              <a:t>sensor</a:t>
            </a:r>
            <a:endParaRPr lang="de-DE" altLang="en-US" sz="1600" kern="0" dirty="0" smtClean="0"/>
          </a:p>
          <a:p>
            <a:pPr lvl="1"/>
            <a:r>
              <a:rPr lang="de-DE" altLang="en-US" sz="1400" kern="0" dirty="0" smtClean="0"/>
              <a:t>Pitch: 58µm</a:t>
            </a:r>
          </a:p>
          <a:p>
            <a:pPr lvl="1"/>
            <a:r>
              <a:rPr lang="de-DE" altLang="en-US" sz="1400" kern="0" dirty="0" smtClean="0"/>
              <a:t>2 x 1024 </a:t>
            </a:r>
            <a:r>
              <a:rPr lang="de-DE" altLang="en-US" sz="1400" kern="0" dirty="0" err="1" smtClean="0"/>
              <a:t>channels</a:t>
            </a:r>
            <a:endParaRPr lang="de-DE" altLang="en-US" sz="1400" kern="0" dirty="0" smtClean="0"/>
          </a:p>
          <a:p>
            <a:r>
              <a:rPr lang="de-DE" altLang="en-US" sz="1600" kern="0" dirty="0" smtClean="0"/>
              <a:t>2 x 8/16 </a:t>
            </a:r>
            <a:r>
              <a:rPr lang="de-DE" altLang="en-US" sz="1600" kern="0" dirty="0" err="1" smtClean="0"/>
              <a:t>low</a:t>
            </a:r>
            <a:r>
              <a:rPr lang="de-DE" altLang="en-US" sz="1600" kern="0" dirty="0" smtClean="0"/>
              <a:t> </a:t>
            </a:r>
            <a:r>
              <a:rPr lang="de-DE" altLang="en-US" sz="1600" kern="0" dirty="0" err="1" smtClean="0"/>
              <a:t>mass</a:t>
            </a:r>
            <a:r>
              <a:rPr lang="de-DE" altLang="en-US" sz="1600" kern="0" dirty="0" smtClean="0"/>
              <a:t> </a:t>
            </a:r>
            <a:r>
              <a:rPr lang="de-DE" altLang="en-US" sz="1600" kern="0" dirty="0" err="1" smtClean="0"/>
              <a:t>microcables</a:t>
            </a:r>
            <a:endParaRPr lang="de-DE" altLang="en-US" sz="1600" kern="0" dirty="0" smtClean="0"/>
          </a:p>
          <a:p>
            <a:r>
              <a:rPr lang="de-DE" altLang="en-US" sz="1600" kern="0" dirty="0" smtClean="0"/>
              <a:t>2 x 8 STS-XYTER ASICs</a:t>
            </a:r>
          </a:p>
          <a:p>
            <a:r>
              <a:rPr lang="de-DE" altLang="en-US" sz="1600" kern="0" dirty="0" smtClean="0"/>
              <a:t>2 FEB-8 </a:t>
            </a:r>
          </a:p>
        </p:txBody>
      </p:sp>
      <p:sp>
        <p:nvSpPr>
          <p:cNvPr id="24578" name="Titel 1"/>
          <p:cNvSpPr>
            <a:spLocks noGrp="1"/>
          </p:cNvSpPr>
          <p:nvPr>
            <p:ph type="title"/>
          </p:nvPr>
        </p:nvSpPr>
        <p:spPr>
          <a:xfrm>
            <a:off x="365125" y="257175"/>
            <a:ext cx="6911975" cy="561975"/>
          </a:xfrm>
        </p:spPr>
        <p:txBody>
          <a:bodyPr/>
          <a:lstStyle/>
          <a:p>
            <a:r>
              <a:rPr lang="de-DE" altLang="en-US" dirty="0" smtClean="0"/>
              <a:t>STS </a:t>
            </a:r>
            <a:r>
              <a:rPr lang="de-DE" altLang="en-US" dirty="0" err="1" smtClean="0"/>
              <a:t>structure</a:t>
            </a:r>
            <a:endParaRPr lang="en-GB" altLang="en-US" dirty="0" smtClean="0"/>
          </a:p>
        </p:txBody>
      </p:sp>
      <p:sp>
        <p:nvSpPr>
          <p:cNvPr id="24580" name="Fußzeilenplatzhalter 3"/>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dirty="0"/>
              <a:t>Patrick Pfistner – </a:t>
            </a:r>
            <a:r>
              <a:rPr lang="en-GB" dirty="0"/>
              <a:t>Novel production method for large double-sided </a:t>
            </a:r>
            <a:r>
              <a:rPr lang="en-GB" dirty="0" err="1"/>
              <a:t>microstrip</a:t>
            </a:r>
            <a:r>
              <a:rPr lang="en-GB" dirty="0"/>
              <a:t> detectors of the CBM Silicon Tracking System at FAIR</a:t>
            </a:r>
          </a:p>
        </p:txBody>
      </p:sp>
      <p:sp>
        <p:nvSpPr>
          <p:cNvPr id="5" name="Datumsplatzhalter 4"/>
          <p:cNvSpPr>
            <a:spLocks noGrp="1"/>
          </p:cNvSpPr>
          <p:nvPr>
            <p:ph type="dt" sz="quarter" idx="11"/>
          </p:nvPr>
        </p:nvSpPr>
        <p:spPr/>
        <p:txBody>
          <a:bodyPr/>
          <a:lstStyle/>
          <a:p>
            <a:pPr>
              <a:defRPr/>
            </a:pPr>
            <a:fld id="{EE3A5C9C-E7DB-4AFB-A4C7-171B4D951954}" type="datetime1">
              <a:rPr lang="de-DE" smtClean="0"/>
              <a:pPr>
                <a:defRPr/>
              </a:pPr>
              <a:t>18.09.2018</a:t>
            </a:fld>
            <a:endParaRPr lang="de-DE" dirty="0"/>
          </a:p>
        </p:txBody>
      </p:sp>
      <p:pic>
        <p:nvPicPr>
          <p:cNvPr id="2458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428" y="1158900"/>
            <a:ext cx="2016224" cy="2154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583" name="Gruppieren 17"/>
          <p:cNvGrpSpPr>
            <a:grpSpLocks/>
          </p:cNvGrpSpPr>
          <p:nvPr/>
        </p:nvGrpSpPr>
        <p:grpSpPr bwMode="auto">
          <a:xfrm>
            <a:off x="5755373" y="736517"/>
            <a:ext cx="1140727" cy="2844883"/>
            <a:chOff x="5940152" y="764704"/>
            <a:chExt cx="1107324" cy="2641799"/>
          </a:xfrm>
        </p:grpSpPr>
        <p:pic>
          <p:nvPicPr>
            <p:cNvPr id="2460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2200" y="980728"/>
              <a:ext cx="374601" cy="242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602" name="TextBox 15"/>
            <p:cNvSpPr txBox="1">
              <a:spLocks noChangeArrowheads="1"/>
            </p:cNvSpPr>
            <p:nvPr/>
          </p:nvSpPr>
          <p:spPr bwMode="auto">
            <a:xfrm>
              <a:off x="5940152" y="764704"/>
              <a:ext cx="11073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dirty="0"/>
                <a:t>L</a:t>
              </a:r>
              <a:r>
                <a:rPr lang="en-US" altLang="en-US" sz="1600" dirty="0" smtClean="0"/>
                <a:t>adder</a:t>
              </a:r>
              <a:endParaRPr lang="en-US" altLang="en-US" sz="1600" dirty="0"/>
            </a:p>
          </p:txBody>
        </p:sp>
      </p:grpSp>
      <p:pic>
        <p:nvPicPr>
          <p:cNvPr id="24585" name="Picture 19"/>
          <p:cNvPicPr preferRelativeResize="0">
            <a:picLocks noGrp="1"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30708">
            <a:off x="3543625" y="4196259"/>
            <a:ext cx="3833812"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6" name="Gruppieren 16"/>
          <p:cNvGrpSpPr>
            <a:grpSpLocks/>
          </p:cNvGrpSpPr>
          <p:nvPr/>
        </p:nvGrpSpPr>
        <p:grpSpPr bwMode="auto">
          <a:xfrm>
            <a:off x="3475268" y="836712"/>
            <a:ext cx="1312755" cy="2744787"/>
            <a:chOff x="3203847" y="1124744"/>
            <a:chExt cx="1313747" cy="2744195"/>
          </a:xfrm>
        </p:grpSpPr>
        <p:pic>
          <p:nvPicPr>
            <p:cNvPr id="24599"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5856" y="1412776"/>
              <a:ext cx="1008151" cy="245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600" name="TextBox 15"/>
            <p:cNvSpPr txBox="1">
              <a:spLocks noChangeArrowheads="1"/>
            </p:cNvSpPr>
            <p:nvPr/>
          </p:nvSpPr>
          <p:spPr bwMode="auto">
            <a:xfrm>
              <a:off x="3203847" y="1124744"/>
              <a:ext cx="1313747" cy="33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dirty="0" smtClean="0"/>
                <a:t>Half-station</a:t>
              </a:r>
              <a:endParaRPr lang="en-US" altLang="en-US" sz="1600" dirty="0"/>
            </a:p>
          </p:txBody>
        </p:sp>
      </p:grpSp>
      <p:cxnSp>
        <p:nvCxnSpPr>
          <p:cNvPr id="20" name="Gerade Verbindung mit Pfeil 19"/>
          <p:cNvCxnSpPr/>
          <p:nvPr/>
        </p:nvCxnSpPr>
        <p:spPr>
          <a:xfrm flipV="1">
            <a:off x="4932040" y="2336181"/>
            <a:ext cx="896586" cy="1751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591" name="TextBox 15"/>
          <p:cNvSpPr txBox="1">
            <a:spLocks noChangeArrowheads="1"/>
          </p:cNvSpPr>
          <p:nvPr/>
        </p:nvSpPr>
        <p:spPr bwMode="auto">
          <a:xfrm>
            <a:off x="3581464" y="3737524"/>
            <a:ext cx="2952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a:t>Detector module</a:t>
            </a:r>
          </a:p>
        </p:txBody>
      </p:sp>
      <p:grpSp>
        <p:nvGrpSpPr>
          <p:cNvPr id="6" name="Gruppieren 5"/>
          <p:cNvGrpSpPr/>
          <p:nvPr/>
        </p:nvGrpSpPr>
        <p:grpSpPr>
          <a:xfrm>
            <a:off x="3796276" y="4298053"/>
            <a:ext cx="4536504" cy="1850722"/>
            <a:chOff x="5508625" y="4450829"/>
            <a:chExt cx="4536504" cy="1850722"/>
          </a:xfrm>
        </p:grpSpPr>
        <p:sp>
          <p:nvSpPr>
            <p:cNvPr id="24587" name="TextBox 15"/>
            <p:cNvSpPr txBox="1">
              <a:spLocks noChangeArrowheads="1"/>
            </p:cNvSpPr>
            <p:nvPr/>
          </p:nvSpPr>
          <p:spPr bwMode="auto">
            <a:xfrm>
              <a:off x="6660753" y="5314925"/>
              <a:ext cx="136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b="1" dirty="0" err="1"/>
                <a:t>Microcables</a:t>
              </a:r>
              <a:endParaRPr lang="en-US" altLang="en-US" sz="1600" b="1" dirty="0"/>
            </a:p>
          </p:txBody>
        </p:sp>
        <p:sp>
          <p:nvSpPr>
            <p:cNvPr id="24592" name="TextBox 15"/>
            <p:cNvSpPr txBox="1">
              <a:spLocks noChangeArrowheads="1"/>
            </p:cNvSpPr>
            <p:nvPr/>
          </p:nvSpPr>
          <p:spPr bwMode="auto">
            <a:xfrm>
              <a:off x="7956897" y="5962997"/>
              <a:ext cx="13681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b="1" dirty="0" smtClean="0"/>
                <a:t>2 x 8 ASICs</a:t>
              </a:r>
              <a:endParaRPr lang="en-US" altLang="en-US" sz="1600" b="1" dirty="0"/>
            </a:p>
          </p:txBody>
        </p:sp>
        <p:sp>
          <p:nvSpPr>
            <p:cNvPr id="24593" name="TextBox 15"/>
            <p:cNvSpPr txBox="1">
              <a:spLocks noChangeArrowheads="1"/>
            </p:cNvSpPr>
            <p:nvPr/>
          </p:nvSpPr>
          <p:spPr bwMode="auto">
            <a:xfrm>
              <a:off x="5508625" y="5589588"/>
              <a:ext cx="11064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b="1" dirty="0"/>
                <a:t>Sensor</a:t>
              </a:r>
            </a:p>
          </p:txBody>
        </p:sp>
        <p:sp>
          <p:nvSpPr>
            <p:cNvPr id="24594" name="TextBox 15"/>
            <p:cNvSpPr txBox="1">
              <a:spLocks noChangeArrowheads="1"/>
            </p:cNvSpPr>
            <p:nvPr/>
          </p:nvSpPr>
          <p:spPr bwMode="auto">
            <a:xfrm>
              <a:off x="8388945" y="4450829"/>
              <a:ext cx="16561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b="1" dirty="0" smtClean="0"/>
                <a:t>Front-end board (FEB)</a:t>
              </a:r>
              <a:endParaRPr lang="en-US" altLang="en-US" sz="1600" b="1" dirty="0"/>
            </a:p>
          </p:txBody>
        </p:sp>
        <p:cxnSp>
          <p:nvCxnSpPr>
            <p:cNvPr id="33" name="Gerade Verbindung mit Pfeil 32"/>
            <p:cNvCxnSpPr/>
            <p:nvPr/>
          </p:nvCxnSpPr>
          <p:spPr>
            <a:xfrm flipH="1">
              <a:off x="8259688" y="4731246"/>
              <a:ext cx="374650" cy="1365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p:nvPr/>
          </p:nvCxnSpPr>
          <p:spPr>
            <a:xfrm flipV="1">
              <a:off x="8532961" y="5402263"/>
              <a:ext cx="142727" cy="5607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p:cNvCxnSpPr/>
            <p:nvPr/>
          </p:nvCxnSpPr>
          <p:spPr>
            <a:xfrm flipH="1" flipV="1">
              <a:off x="8474075" y="5257801"/>
              <a:ext cx="58886" cy="7051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p:cNvCxnSpPr/>
            <p:nvPr/>
          </p:nvCxnSpPr>
          <p:spPr>
            <a:xfrm flipH="1" flipV="1">
              <a:off x="8316913" y="5475290"/>
              <a:ext cx="221654" cy="4885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3" name="Bogen 12"/>
          <p:cNvSpPr/>
          <p:nvPr/>
        </p:nvSpPr>
        <p:spPr>
          <a:xfrm>
            <a:off x="5927273" y="2129940"/>
            <a:ext cx="2304256" cy="2016224"/>
          </a:xfrm>
          <a:prstGeom prst="arc">
            <a:avLst>
              <a:gd name="adj1" fmla="val 16200000"/>
              <a:gd name="adj2" fmla="val 3841049"/>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Grafik 1"/>
          <p:cNvPicPr>
            <a:picLocks noChangeAspect="1"/>
          </p:cNvPicPr>
          <p:nvPr/>
        </p:nvPicPr>
        <p:blipFill>
          <a:blip r:embed="rId11"/>
          <a:stretch>
            <a:fillRect/>
          </a:stretch>
        </p:blipFill>
        <p:spPr>
          <a:xfrm>
            <a:off x="-2916831" y="-387424"/>
            <a:ext cx="1584176" cy="3520123"/>
          </a:xfrm>
          <a:prstGeom prst="rect">
            <a:avLst/>
          </a:prstGeom>
        </p:spPr>
      </p:pic>
      <p:sp>
        <p:nvSpPr>
          <p:cNvPr id="3" name="Rechteck 2"/>
          <p:cNvSpPr/>
          <p:nvPr/>
        </p:nvSpPr>
        <p:spPr>
          <a:xfrm>
            <a:off x="4300220" y="1238280"/>
            <a:ext cx="203200" cy="21538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Gerade Verbindung mit Pfeil 38"/>
          <p:cNvCxnSpPr/>
          <p:nvPr/>
        </p:nvCxnSpPr>
        <p:spPr>
          <a:xfrm flipV="1">
            <a:off x="2483768" y="2336181"/>
            <a:ext cx="896586" cy="1751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Inhaltsplatzhalter 2"/>
          <p:cNvSpPr txBox="1">
            <a:spLocks/>
          </p:cNvSpPr>
          <p:nvPr/>
        </p:nvSpPr>
        <p:spPr bwMode="auto">
          <a:xfrm>
            <a:off x="6696075" y="1268760"/>
            <a:ext cx="48958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14325" indent="-314325" algn="l" rtl="0" eaLnBrk="0" fontAlgn="base" hangingPunct="0">
              <a:spcBef>
                <a:spcPct val="20000"/>
              </a:spcBef>
              <a:spcAft>
                <a:spcPct val="0"/>
              </a:spcAft>
              <a:buBlip>
                <a:blip r:embed="rId3"/>
              </a:buBlip>
              <a:defRPr sz="2000">
                <a:solidFill>
                  <a:schemeClr val="tx1"/>
                </a:solidFill>
                <a:latin typeface="+mn-lt"/>
                <a:ea typeface="+mn-ea"/>
                <a:cs typeface="+mn-cs"/>
              </a:defRPr>
            </a:lvl1pPr>
            <a:lvl2pPr marL="790575" indent="-314325" algn="l" rtl="0" eaLnBrk="0" fontAlgn="base" hangingPunct="0">
              <a:spcBef>
                <a:spcPct val="20000"/>
              </a:spcBef>
              <a:spcAft>
                <a:spcPct val="0"/>
              </a:spcAft>
              <a:buBlip>
                <a:blip r:embed="rId4"/>
              </a:buBlip>
              <a:defRPr>
                <a:solidFill>
                  <a:schemeClr val="tx1"/>
                </a:solidFill>
                <a:latin typeface="+mn-lt"/>
              </a:defRPr>
            </a:lvl2pPr>
            <a:lvl3pPr marL="1209675" indent="-276225" algn="l" rtl="0" eaLnBrk="0" fontAlgn="base" hangingPunct="0">
              <a:spcBef>
                <a:spcPct val="20000"/>
              </a:spcBef>
              <a:spcAft>
                <a:spcPct val="0"/>
              </a:spcAft>
              <a:buBlip>
                <a:blip r:embed="rId5"/>
              </a:buBlip>
              <a:defRPr sz="1600">
                <a:solidFill>
                  <a:schemeClr val="tx1"/>
                </a:solidFill>
                <a:latin typeface="+mn-lt"/>
              </a:defRPr>
            </a:lvl3pPr>
            <a:lvl4pPr marL="1657350" indent="-276225" algn="l" rtl="0" eaLnBrk="0" fontAlgn="base" hangingPunct="0">
              <a:spcBef>
                <a:spcPct val="20000"/>
              </a:spcBef>
              <a:spcAft>
                <a:spcPct val="0"/>
              </a:spcAft>
              <a:buBlip>
                <a:blip r:embed="rId5"/>
              </a:buBlip>
              <a:defRPr sz="1600">
                <a:solidFill>
                  <a:schemeClr val="tx1"/>
                </a:solidFill>
                <a:latin typeface="+mn-lt"/>
              </a:defRPr>
            </a:lvl4pPr>
            <a:lvl5pPr marL="2095500" indent="-276225" algn="l" rtl="0" eaLnBrk="0" fontAlgn="base" hangingPunct="0">
              <a:spcBef>
                <a:spcPct val="20000"/>
              </a:spcBef>
              <a:spcAft>
                <a:spcPct val="0"/>
              </a:spcAft>
              <a:buBlip>
                <a:blip r:embed="rId5"/>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6"/>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6"/>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6"/>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6"/>
              </a:buBlip>
              <a:defRPr sz="1400">
                <a:solidFill>
                  <a:schemeClr val="tx1"/>
                </a:solidFill>
                <a:latin typeface="+mn-lt"/>
              </a:defRPr>
            </a:lvl9pPr>
          </a:lstStyle>
          <a:p>
            <a:r>
              <a:rPr lang="de-DE" altLang="en-US" sz="1600" kern="0" dirty="0"/>
              <a:t>17 </a:t>
            </a:r>
            <a:r>
              <a:rPr lang="de-DE" altLang="en-US" sz="1600" kern="0" dirty="0" err="1"/>
              <a:t>ladder</a:t>
            </a:r>
            <a:r>
              <a:rPr lang="de-DE" altLang="en-US" sz="1600" kern="0" dirty="0"/>
              <a:t> </a:t>
            </a:r>
            <a:r>
              <a:rPr lang="de-DE" altLang="en-US" sz="1600" kern="0" dirty="0" err="1"/>
              <a:t>variations</a:t>
            </a:r>
            <a:endParaRPr lang="de-DE" altLang="en-US" sz="1600" kern="0" dirty="0"/>
          </a:p>
        </p:txBody>
      </p:sp>
    </p:spTree>
    <p:extLst>
      <p:ext uri="{BB962C8B-B14F-4D97-AF65-F5344CB8AC3E}">
        <p14:creationId xmlns:p14="http://schemas.microsoft.com/office/powerpoint/2010/main" val="916671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0525" y="188640"/>
            <a:ext cx="6911975" cy="561975"/>
          </a:xfrm>
        </p:spPr>
        <p:txBody>
          <a:bodyPr/>
          <a:lstStyle/>
          <a:p>
            <a:r>
              <a:rPr lang="en-US" dirty="0" smtClean="0"/>
              <a:t>Module components</a:t>
            </a:r>
            <a:endParaRPr lang="en-US" dirty="0"/>
          </a:p>
        </p:txBody>
      </p:sp>
      <p:sp>
        <p:nvSpPr>
          <p:cNvPr id="4" name="Fußzeilenplatzhalter 3"/>
          <p:cNvSpPr>
            <a:spLocks noGrp="1"/>
          </p:cNvSpPr>
          <p:nvPr>
            <p:ph type="ftr" sz="quarter" idx="10"/>
          </p:nvPr>
        </p:nvSpPr>
        <p:spPr/>
        <p:txBody>
          <a:bodyPr/>
          <a:lstStyle/>
          <a:p>
            <a:pPr>
              <a:defRPr/>
            </a:pPr>
            <a:r>
              <a:rPr lang="en-US" altLang="de-DE" smtClean="0"/>
              <a:t>Patrick Pfistner – </a:t>
            </a:r>
            <a:r>
              <a:rPr lang="en-GB" smtClean="0"/>
              <a:t>Novel production method for large double-sided microstrip detectors of the CBM Silicon Tracking System at FAIR</a:t>
            </a:r>
          </a:p>
          <a:p>
            <a:pPr>
              <a:defRPr/>
            </a:pPr>
            <a:endParaRPr lang="en-GB" dirty="0"/>
          </a:p>
        </p:txBody>
      </p:sp>
      <p:sp>
        <p:nvSpPr>
          <p:cNvPr id="5" name="Datumsplatzhalter 4"/>
          <p:cNvSpPr>
            <a:spLocks noGrp="1"/>
          </p:cNvSpPr>
          <p:nvPr>
            <p:ph type="dt" sz="half" idx="11"/>
          </p:nvPr>
        </p:nvSpPr>
        <p:spPr/>
        <p:txBody>
          <a:bodyPr/>
          <a:lstStyle/>
          <a:p>
            <a:pPr>
              <a:defRPr/>
            </a:pPr>
            <a:fld id="{EEBD31E3-8B4C-4C1C-8525-132EAA0025B1}" type="datetime1">
              <a:rPr lang="de-DE" smtClean="0"/>
              <a:pPr>
                <a:defRPr/>
              </a:pPr>
              <a:t>18.09.2018</a:t>
            </a:fld>
            <a:endParaRPr lang="de-DE" dirty="0"/>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8541568"/>
            <a:ext cx="3704845" cy="439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uppieren 15"/>
          <p:cNvGrpSpPr/>
          <p:nvPr/>
        </p:nvGrpSpPr>
        <p:grpSpPr>
          <a:xfrm>
            <a:off x="179512" y="836712"/>
            <a:ext cx="4413771" cy="3382635"/>
            <a:chOff x="179512" y="836712"/>
            <a:chExt cx="4413771" cy="3382635"/>
          </a:xfrm>
        </p:grpSpPr>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836712"/>
              <a:ext cx="4197747" cy="3012963"/>
            </a:xfrm>
            <a:prstGeom prst="rect">
              <a:avLst/>
            </a:prstGeom>
          </p:spPr>
        </p:pic>
        <p:sp>
          <p:nvSpPr>
            <p:cNvPr id="15" name="Textfeld 14"/>
            <p:cNvSpPr txBox="1"/>
            <p:nvPr/>
          </p:nvSpPr>
          <p:spPr>
            <a:xfrm>
              <a:off x="179512" y="3573016"/>
              <a:ext cx="3384376" cy="646331"/>
            </a:xfrm>
            <a:prstGeom prst="rect">
              <a:avLst/>
            </a:prstGeom>
            <a:noFill/>
          </p:spPr>
          <p:txBody>
            <a:bodyPr wrap="square" rtlCol="0">
              <a:spAutoFit/>
            </a:bodyPr>
            <a:lstStyle/>
            <a:p>
              <a:r>
                <a:rPr lang="en-US" sz="1200" i="1" dirty="0" smtClean="0"/>
                <a:t>Double-sided silicon </a:t>
              </a:r>
              <a:r>
                <a:rPr lang="en-US" sz="1200" i="1" dirty="0" err="1" smtClean="0"/>
                <a:t>microstrip</a:t>
              </a:r>
              <a:r>
                <a:rPr lang="en-US" sz="1200" i="1" dirty="0" smtClean="0"/>
                <a:t> sensors. Thickness: 300 µm. Sizes: 62 mm x 22, 42, 62, 124 mm</a:t>
              </a:r>
            </a:p>
          </p:txBody>
        </p:sp>
      </p:grpSp>
      <p:grpSp>
        <p:nvGrpSpPr>
          <p:cNvPr id="18" name="Gruppieren 17"/>
          <p:cNvGrpSpPr/>
          <p:nvPr/>
        </p:nvGrpSpPr>
        <p:grpSpPr>
          <a:xfrm>
            <a:off x="5508104" y="1268760"/>
            <a:ext cx="2966988" cy="2524348"/>
            <a:chOff x="5580112" y="1052736"/>
            <a:chExt cx="2592288" cy="2116108"/>
          </a:xfrm>
        </p:grpSpPr>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931145" y="773711"/>
              <a:ext cx="1646813" cy="2204864"/>
            </a:xfrm>
            <a:prstGeom prst="rect">
              <a:avLst/>
            </a:prstGeom>
          </p:spPr>
        </p:pic>
        <p:sp>
          <p:nvSpPr>
            <p:cNvPr id="17" name="Textfeld 16"/>
            <p:cNvSpPr txBox="1"/>
            <p:nvPr/>
          </p:nvSpPr>
          <p:spPr>
            <a:xfrm>
              <a:off x="5580112" y="2707179"/>
              <a:ext cx="2592288" cy="461665"/>
            </a:xfrm>
            <a:prstGeom prst="rect">
              <a:avLst/>
            </a:prstGeom>
            <a:noFill/>
          </p:spPr>
          <p:txBody>
            <a:bodyPr wrap="square" rtlCol="0">
              <a:spAutoFit/>
            </a:bodyPr>
            <a:lstStyle/>
            <a:p>
              <a:r>
                <a:rPr lang="en-US" sz="1200" i="1" dirty="0" smtClean="0"/>
                <a:t>STS-XYTER readout ASIC with 128 channels. Size: 7 mm x 10 mm</a:t>
              </a:r>
            </a:p>
          </p:txBody>
        </p:sp>
      </p:grpSp>
      <p:grpSp>
        <p:nvGrpSpPr>
          <p:cNvPr id="20" name="Gruppieren 19"/>
          <p:cNvGrpSpPr/>
          <p:nvPr/>
        </p:nvGrpSpPr>
        <p:grpSpPr>
          <a:xfrm>
            <a:off x="539552" y="4797152"/>
            <a:ext cx="3312368" cy="1339918"/>
            <a:chOff x="362083" y="4581128"/>
            <a:chExt cx="3312368" cy="1339918"/>
          </a:xfrm>
        </p:grpSpPr>
        <p:pic>
          <p:nvPicPr>
            <p:cNvPr id="13" name="Grafi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536" y="4581128"/>
              <a:ext cx="3240360" cy="1086781"/>
            </a:xfrm>
            <a:prstGeom prst="rect">
              <a:avLst/>
            </a:prstGeom>
          </p:spPr>
        </p:pic>
        <p:sp>
          <p:nvSpPr>
            <p:cNvPr id="19" name="Textfeld 18"/>
            <p:cNvSpPr txBox="1"/>
            <p:nvPr/>
          </p:nvSpPr>
          <p:spPr>
            <a:xfrm>
              <a:off x="362083" y="5644047"/>
              <a:ext cx="3312368" cy="276999"/>
            </a:xfrm>
            <a:prstGeom prst="rect">
              <a:avLst/>
            </a:prstGeom>
            <a:noFill/>
          </p:spPr>
          <p:txBody>
            <a:bodyPr wrap="square" rtlCol="0">
              <a:spAutoFit/>
            </a:bodyPr>
            <a:lstStyle/>
            <a:p>
              <a:r>
                <a:rPr lang="en-US" sz="1200" i="1" dirty="0" smtClean="0"/>
                <a:t>FEB-8 readout board dummy</a:t>
              </a:r>
            </a:p>
          </p:txBody>
        </p:sp>
      </p:grpSp>
      <p:grpSp>
        <p:nvGrpSpPr>
          <p:cNvPr id="24" name="Gruppieren 23"/>
          <p:cNvGrpSpPr/>
          <p:nvPr/>
        </p:nvGrpSpPr>
        <p:grpSpPr>
          <a:xfrm>
            <a:off x="4499992" y="4077072"/>
            <a:ext cx="4320480" cy="2189857"/>
            <a:chOff x="4427984" y="3573016"/>
            <a:chExt cx="4320480" cy="2189857"/>
          </a:xfrm>
        </p:grpSpPr>
        <p:grpSp>
          <p:nvGrpSpPr>
            <p:cNvPr id="22" name="Gruppieren 21"/>
            <p:cNvGrpSpPr/>
            <p:nvPr/>
          </p:nvGrpSpPr>
          <p:grpSpPr>
            <a:xfrm>
              <a:off x="4499992" y="3573016"/>
              <a:ext cx="4248472" cy="1751217"/>
              <a:chOff x="4499992" y="3861048"/>
              <a:chExt cx="4248472" cy="1751217"/>
            </a:xfrm>
          </p:grpSpPr>
          <p:pic>
            <p:nvPicPr>
              <p:cNvPr id="12" name="Grafi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4499992" y="3861048"/>
                <a:ext cx="4248472" cy="317763"/>
              </a:xfrm>
              <a:prstGeom prst="rect">
                <a:avLst/>
              </a:prstGeom>
            </p:spPr>
          </p:pic>
          <p:pic>
            <p:nvPicPr>
              <p:cNvPr id="21" name="Grafik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9992" y="4221088"/>
                <a:ext cx="4239949" cy="1391177"/>
              </a:xfrm>
              <a:prstGeom prst="rect">
                <a:avLst/>
              </a:prstGeom>
            </p:spPr>
          </p:pic>
        </p:grpSp>
        <p:sp>
          <p:nvSpPr>
            <p:cNvPr id="23" name="Textfeld 22"/>
            <p:cNvSpPr txBox="1"/>
            <p:nvPr/>
          </p:nvSpPr>
          <p:spPr>
            <a:xfrm>
              <a:off x="4427984" y="5301208"/>
              <a:ext cx="4231413" cy="461665"/>
            </a:xfrm>
            <a:prstGeom prst="rect">
              <a:avLst/>
            </a:prstGeom>
            <a:noFill/>
          </p:spPr>
          <p:txBody>
            <a:bodyPr wrap="square" rtlCol="0">
              <a:spAutoFit/>
            </a:bodyPr>
            <a:lstStyle/>
            <a:p>
              <a:r>
                <a:rPr lang="en-US" sz="1200" i="1" dirty="0" smtClean="0"/>
                <a:t>Low mass </a:t>
              </a:r>
              <a:r>
                <a:rPr lang="en-US" sz="1200" i="1" dirty="0" err="1" smtClean="0"/>
                <a:t>microcables</a:t>
              </a:r>
              <a:r>
                <a:rPr lang="en-US" sz="1200" i="1" dirty="0" smtClean="0"/>
                <a:t> with varying length. Top: single cable. Bottom: sheet of 8 cables. Pitch:116 µm  </a:t>
              </a:r>
            </a:p>
          </p:txBody>
        </p:sp>
      </p:grpSp>
    </p:spTree>
    <p:extLst>
      <p:ext uri="{BB962C8B-B14F-4D97-AF65-F5344CB8AC3E}">
        <p14:creationId xmlns:p14="http://schemas.microsoft.com/office/powerpoint/2010/main" val="488670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0525" y="333375"/>
            <a:ext cx="6911975" cy="561975"/>
          </a:xfrm>
        </p:spPr>
        <p:txBody>
          <a:bodyPr/>
          <a:lstStyle/>
          <a:p>
            <a:r>
              <a:rPr lang="en-US" smtClean="0"/>
              <a:t>STS numbers	</a:t>
            </a:r>
            <a:endParaRPr lang="en-US" dirty="0"/>
          </a:p>
        </p:txBody>
      </p:sp>
      <p:graphicFrame>
        <p:nvGraphicFramePr>
          <p:cNvPr id="6" name="Inhaltsplatzhalter 5"/>
          <p:cNvGraphicFramePr>
            <a:graphicFrameLocks noGrp="1"/>
          </p:cNvGraphicFramePr>
          <p:nvPr>
            <p:ph idx="1"/>
            <p:extLst/>
          </p:nvPr>
        </p:nvGraphicFramePr>
        <p:xfrm>
          <a:off x="390525" y="1124744"/>
          <a:ext cx="8356600" cy="2966720"/>
        </p:xfrm>
        <a:graphic>
          <a:graphicData uri="http://schemas.openxmlformats.org/drawingml/2006/table">
            <a:tbl>
              <a:tblPr firstRow="1" bandRow="1">
                <a:tableStyleId>{5C22544A-7EE6-4342-B048-85BDC9FD1C3A}</a:tableStyleId>
              </a:tblPr>
              <a:tblGrid>
                <a:gridCol w="4178300">
                  <a:extLst>
                    <a:ext uri="{9D8B030D-6E8A-4147-A177-3AD203B41FA5}">
                      <a16:colId xmlns:a16="http://schemas.microsoft.com/office/drawing/2014/main" xmlns="" val="20000"/>
                    </a:ext>
                  </a:extLst>
                </a:gridCol>
                <a:gridCol w="4178300">
                  <a:extLst>
                    <a:ext uri="{9D8B030D-6E8A-4147-A177-3AD203B41FA5}">
                      <a16:colId xmlns:a16="http://schemas.microsoft.com/office/drawing/2014/main" xmlns="" val="20001"/>
                    </a:ext>
                  </a:extLst>
                </a:gridCol>
              </a:tblGrid>
              <a:tr h="370840">
                <a:tc>
                  <a:txBody>
                    <a:bodyPr/>
                    <a:lstStyle/>
                    <a:p>
                      <a:r>
                        <a:rPr lang="en-US" dirty="0" smtClean="0"/>
                        <a:t>Part</a:t>
                      </a:r>
                      <a:endParaRPr lang="en-US" dirty="0"/>
                    </a:p>
                  </a:txBody>
                  <a:tcPr/>
                </a:tc>
                <a:tc>
                  <a:txBody>
                    <a:bodyPr/>
                    <a:lstStyle/>
                    <a:p>
                      <a:r>
                        <a:rPr lang="en-US" dirty="0" smtClean="0"/>
                        <a:t>Quantity</a:t>
                      </a:r>
                      <a:endParaRPr lang="en-US" dirty="0"/>
                    </a:p>
                  </a:txBody>
                  <a:tcPr/>
                </a:tc>
                <a:extLst>
                  <a:ext uri="{0D108BD9-81ED-4DB2-BD59-A6C34878D82A}">
                    <a16:rowId xmlns:a16="http://schemas.microsoft.com/office/drawing/2014/main" xmlns="" val="10000"/>
                  </a:ext>
                </a:extLst>
              </a:tr>
              <a:tr h="370840">
                <a:tc>
                  <a:txBody>
                    <a:bodyPr/>
                    <a:lstStyle/>
                    <a:p>
                      <a:r>
                        <a:rPr lang="en-US" dirty="0" smtClean="0"/>
                        <a:t>Stations</a:t>
                      </a:r>
                      <a:endParaRPr lang="en-US" dirty="0"/>
                    </a:p>
                  </a:txBody>
                  <a:tcPr/>
                </a:tc>
                <a:tc>
                  <a:txBody>
                    <a:bodyPr/>
                    <a:lstStyle/>
                    <a:p>
                      <a:r>
                        <a:rPr lang="en-US" dirty="0" smtClean="0"/>
                        <a:t>8</a:t>
                      </a:r>
                      <a:endParaRPr lang="en-US" dirty="0"/>
                    </a:p>
                  </a:txBody>
                  <a:tcPr/>
                </a:tc>
                <a:extLst>
                  <a:ext uri="{0D108BD9-81ED-4DB2-BD59-A6C34878D82A}">
                    <a16:rowId xmlns:a16="http://schemas.microsoft.com/office/drawing/2014/main" xmlns=""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Ladders</a:t>
                      </a:r>
                    </a:p>
                  </a:txBody>
                  <a:tcPr/>
                </a:tc>
                <a:tc>
                  <a:txBody>
                    <a:bodyPr/>
                    <a:lstStyle/>
                    <a:p>
                      <a:r>
                        <a:rPr lang="de-DE" altLang="en-US" dirty="0" smtClean="0"/>
                        <a:t>106</a:t>
                      </a:r>
                      <a:endParaRPr lang="en-US" dirty="0"/>
                    </a:p>
                  </a:txBody>
                  <a:tcPr/>
                </a:tc>
                <a:extLst>
                  <a:ext uri="{0D108BD9-81ED-4DB2-BD59-A6C34878D82A}">
                    <a16:rowId xmlns:a16="http://schemas.microsoft.com/office/drawing/2014/main" xmlns="" val="10002"/>
                  </a:ext>
                </a:extLst>
              </a:tr>
              <a:tr h="370840">
                <a:tc>
                  <a:txBody>
                    <a:bodyPr/>
                    <a:lstStyle/>
                    <a:p>
                      <a:r>
                        <a:rPr lang="en-US" dirty="0" smtClean="0"/>
                        <a:t>Modules</a:t>
                      </a:r>
                      <a:endParaRPr lang="en-US" dirty="0"/>
                    </a:p>
                  </a:txBody>
                  <a:tcPr/>
                </a:tc>
                <a:tc>
                  <a:txBody>
                    <a:bodyPr/>
                    <a:lstStyle/>
                    <a:p>
                      <a:r>
                        <a:rPr lang="en-US" dirty="0" smtClean="0"/>
                        <a:t>896</a:t>
                      </a:r>
                      <a:endParaRPr lang="en-US" dirty="0"/>
                    </a:p>
                  </a:txBody>
                  <a:tcPr/>
                </a:tc>
                <a:extLst>
                  <a:ext uri="{0D108BD9-81ED-4DB2-BD59-A6C34878D82A}">
                    <a16:rowId xmlns:a16="http://schemas.microsoft.com/office/drawing/2014/main" xmlns=""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Frontend</a:t>
                      </a:r>
                      <a:r>
                        <a:rPr lang="en-US" baseline="0" dirty="0" smtClean="0"/>
                        <a:t> boards (</a:t>
                      </a:r>
                      <a:r>
                        <a:rPr lang="en-US" dirty="0" smtClean="0"/>
                        <a:t>FEB)</a:t>
                      </a:r>
                    </a:p>
                  </a:txBody>
                  <a:tcPr/>
                </a:tc>
                <a:tc>
                  <a:txBody>
                    <a:bodyPr/>
                    <a:lstStyle/>
                    <a:p>
                      <a:r>
                        <a:rPr lang="en-US" dirty="0" smtClean="0"/>
                        <a:t>1792	</a:t>
                      </a:r>
                    </a:p>
                  </a:txBody>
                  <a:tcPr/>
                </a:tc>
                <a:extLst>
                  <a:ext uri="{0D108BD9-81ED-4DB2-BD59-A6C34878D82A}">
                    <a16:rowId xmlns:a16="http://schemas.microsoft.com/office/drawing/2014/main" xmlns=""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STS XYTER ASICs</a:t>
                      </a:r>
                    </a:p>
                  </a:txBody>
                  <a:tcPr/>
                </a:tc>
                <a:tc>
                  <a:txBody>
                    <a:bodyPr/>
                    <a:lstStyle/>
                    <a:p>
                      <a:r>
                        <a:rPr lang="de-DE" altLang="en-US" dirty="0" smtClean="0"/>
                        <a:t>14</a:t>
                      </a:r>
                      <a:r>
                        <a:rPr lang="de-DE" altLang="en-US" baseline="0" dirty="0" smtClean="0"/>
                        <a:t> </a:t>
                      </a:r>
                      <a:r>
                        <a:rPr lang="de-DE" altLang="en-US" dirty="0" smtClean="0"/>
                        <a:t>336</a:t>
                      </a:r>
                      <a:endParaRPr lang="en-US" dirty="0"/>
                    </a:p>
                  </a:txBody>
                  <a:tcPr/>
                </a:tc>
                <a:extLst>
                  <a:ext uri="{0D108BD9-81ED-4DB2-BD59-A6C34878D82A}">
                    <a16:rowId xmlns:a16="http://schemas.microsoft.com/office/drawing/2014/main" xmlns=""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Microcables</a:t>
                      </a:r>
                      <a:endParaRPr lang="en-US" dirty="0" smtClean="0"/>
                    </a:p>
                  </a:txBody>
                  <a:tcPr/>
                </a:tc>
                <a:tc>
                  <a:txBody>
                    <a:bodyPr/>
                    <a:lstStyle/>
                    <a:p>
                      <a:r>
                        <a:rPr lang="de-DE" altLang="en-US" dirty="0" smtClean="0"/>
                        <a:t>14</a:t>
                      </a:r>
                      <a:r>
                        <a:rPr lang="de-DE" altLang="en-US" baseline="0" dirty="0" smtClean="0"/>
                        <a:t> </a:t>
                      </a:r>
                      <a:r>
                        <a:rPr lang="de-DE" altLang="en-US" dirty="0" smtClean="0"/>
                        <a:t>336 </a:t>
                      </a:r>
                      <a:r>
                        <a:rPr lang="de-DE" altLang="en-US" dirty="0" err="1" smtClean="0"/>
                        <a:t>or</a:t>
                      </a:r>
                      <a:r>
                        <a:rPr lang="de-DE" altLang="en-US" dirty="0" smtClean="0"/>
                        <a:t> 28</a:t>
                      </a:r>
                      <a:r>
                        <a:rPr lang="de-DE" altLang="en-US" baseline="0" dirty="0" smtClean="0"/>
                        <a:t> </a:t>
                      </a:r>
                      <a:r>
                        <a:rPr lang="de-DE" altLang="en-US" dirty="0" smtClean="0"/>
                        <a:t>672 </a:t>
                      </a:r>
                      <a:endParaRPr lang="en-US" dirty="0"/>
                    </a:p>
                  </a:txBody>
                  <a:tcPr/>
                </a:tc>
                <a:extLst>
                  <a:ext uri="{0D108BD9-81ED-4DB2-BD59-A6C34878D82A}">
                    <a16:rowId xmlns:a16="http://schemas.microsoft.com/office/drawing/2014/main" xmlns="" val="10006"/>
                  </a:ext>
                </a:extLst>
              </a:tr>
              <a:tr h="370840">
                <a:tc>
                  <a:txBody>
                    <a:bodyPr/>
                    <a:lstStyle/>
                    <a:p>
                      <a:r>
                        <a:rPr lang="en-US" dirty="0" smtClean="0"/>
                        <a:t>Channels</a:t>
                      </a:r>
                      <a:endParaRPr lang="en-US" dirty="0"/>
                    </a:p>
                  </a:txBody>
                  <a:tcPr/>
                </a:tc>
                <a:tc>
                  <a:txBody>
                    <a:bodyPr/>
                    <a:lstStyle/>
                    <a:p>
                      <a:r>
                        <a:rPr lang="en-US" dirty="0" smtClean="0"/>
                        <a:t>1.8</a:t>
                      </a:r>
                      <a:r>
                        <a:rPr lang="en-US" baseline="0" dirty="0" smtClean="0"/>
                        <a:t> million</a:t>
                      </a:r>
                      <a:endParaRPr lang="en-US" dirty="0"/>
                    </a:p>
                  </a:txBody>
                  <a:tcPr/>
                </a:tc>
                <a:extLst>
                  <a:ext uri="{0D108BD9-81ED-4DB2-BD59-A6C34878D82A}">
                    <a16:rowId xmlns:a16="http://schemas.microsoft.com/office/drawing/2014/main" xmlns="" val="10007"/>
                  </a:ext>
                </a:extLst>
              </a:tr>
            </a:tbl>
          </a:graphicData>
        </a:graphic>
      </p:graphicFrame>
      <p:sp>
        <p:nvSpPr>
          <p:cNvPr id="4" name="Fußzeilenplatzhalter 3"/>
          <p:cNvSpPr>
            <a:spLocks noGrp="1"/>
          </p:cNvSpPr>
          <p:nvPr>
            <p:ph type="ftr" sz="quarter" idx="10"/>
          </p:nvPr>
        </p:nvSpPr>
        <p:spPr/>
        <p:txBody>
          <a:bodyPr/>
          <a:lstStyle/>
          <a:p>
            <a:r>
              <a:rPr lang="en-US" altLang="de-DE" smtClean="0"/>
              <a:t>Patrick Pfistner – </a:t>
            </a:r>
            <a:r>
              <a:rPr lang="en-GB" smtClean="0"/>
              <a:t>Novel production method for large double-sided microstrip detectors of the CBM Silicon Tracking System at FAIR</a:t>
            </a:r>
          </a:p>
          <a:p>
            <a:endParaRPr lang="en-GB" dirty="0"/>
          </a:p>
        </p:txBody>
      </p:sp>
      <p:sp>
        <p:nvSpPr>
          <p:cNvPr id="5" name="Datumsplatzhalter 4"/>
          <p:cNvSpPr>
            <a:spLocks noGrp="1"/>
          </p:cNvSpPr>
          <p:nvPr>
            <p:ph type="dt" sz="half" idx="11"/>
          </p:nvPr>
        </p:nvSpPr>
        <p:spPr/>
        <p:txBody>
          <a:bodyPr/>
          <a:lstStyle/>
          <a:p>
            <a:fld id="{EEBD31E3-8B4C-4C1C-8525-132EAA0025B1}" type="datetime1">
              <a:rPr lang="de-DE" smtClean="0"/>
              <a:pPr/>
              <a:t>18.09.2018</a:t>
            </a:fld>
            <a:endParaRPr lang="de-DE" dirty="0"/>
          </a:p>
        </p:txBody>
      </p:sp>
      <p:sp>
        <p:nvSpPr>
          <p:cNvPr id="7" name="Inhaltsplatzhalter 2"/>
          <p:cNvSpPr txBox="1">
            <a:spLocks/>
          </p:cNvSpPr>
          <p:nvPr/>
        </p:nvSpPr>
        <p:spPr bwMode="auto">
          <a:xfrm>
            <a:off x="415925" y="4221088"/>
            <a:ext cx="82835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14325" indent="-314325" algn="l" rtl="0" eaLnBrk="0" fontAlgn="base" hangingPunct="0">
              <a:spcBef>
                <a:spcPct val="20000"/>
              </a:spcBef>
              <a:spcAft>
                <a:spcPct val="0"/>
              </a:spcAft>
              <a:buBlip>
                <a:blip r:embed="rId3"/>
              </a:buBlip>
              <a:defRPr sz="2000">
                <a:solidFill>
                  <a:schemeClr val="tx1"/>
                </a:solidFill>
                <a:latin typeface="+mn-lt"/>
                <a:ea typeface="+mn-ea"/>
                <a:cs typeface="+mn-cs"/>
              </a:defRPr>
            </a:lvl1pPr>
            <a:lvl2pPr marL="790575" indent="-314325" algn="l" rtl="0" eaLnBrk="0" fontAlgn="base" hangingPunct="0">
              <a:spcBef>
                <a:spcPct val="20000"/>
              </a:spcBef>
              <a:spcAft>
                <a:spcPct val="0"/>
              </a:spcAft>
              <a:buBlip>
                <a:blip r:embed="rId4"/>
              </a:buBlip>
              <a:defRPr>
                <a:solidFill>
                  <a:schemeClr val="tx1"/>
                </a:solidFill>
                <a:latin typeface="+mn-lt"/>
              </a:defRPr>
            </a:lvl2pPr>
            <a:lvl3pPr marL="1209675" indent="-276225" algn="l" rtl="0" eaLnBrk="0" fontAlgn="base" hangingPunct="0">
              <a:spcBef>
                <a:spcPct val="20000"/>
              </a:spcBef>
              <a:spcAft>
                <a:spcPct val="0"/>
              </a:spcAft>
              <a:buBlip>
                <a:blip r:embed="rId5"/>
              </a:buBlip>
              <a:defRPr sz="1600">
                <a:solidFill>
                  <a:schemeClr val="tx1"/>
                </a:solidFill>
                <a:latin typeface="+mn-lt"/>
              </a:defRPr>
            </a:lvl3pPr>
            <a:lvl4pPr marL="1657350" indent="-276225" algn="l" rtl="0" eaLnBrk="0" fontAlgn="base" hangingPunct="0">
              <a:spcBef>
                <a:spcPct val="20000"/>
              </a:spcBef>
              <a:spcAft>
                <a:spcPct val="0"/>
              </a:spcAft>
              <a:buBlip>
                <a:blip r:embed="rId5"/>
              </a:buBlip>
              <a:defRPr sz="1600">
                <a:solidFill>
                  <a:schemeClr val="tx1"/>
                </a:solidFill>
                <a:latin typeface="+mn-lt"/>
              </a:defRPr>
            </a:lvl4pPr>
            <a:lvl5pPr marL="2095500" indent="-276225" algn="l" rtl="0" eaLnBrk="0" fontAlgn="base" hangingPunct="0">
              <a:spcBef>
                <a:spcPct val="20000"/>
              </a:spcBef>
              <a:spcAft>
                <a:spcPct val="0"/>
              </a:spcAft>
              <a:buBlip>
                <a:blip r:embed="rId5"/>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6"/>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6"/>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6"/>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6"/>
              </a:buBlip>
              <a:defRPr sz="1400">
                <a:solidFill>
                  <a:schemeClr val="tx1"/>
                </a:solidFill>
                <a:latin typeface="+mn-lt"/>
              </a:defRPr>
            </a:lvl9pPr>
          </a:lstStyle>
          <a:p>
            <a:r>
              <a:rPr lang="de-DE" altLang="en-US" kern="0" dirty="0" err="1" smtClean="0"/>
              <a:t>Three</a:t>
            </a:r>
            <a:r>
              <a:rPr lang="de-DE" altLang="en-US" kern="0" dirty="0" smtClean="0"/>
              <a:t> </a:t>
            </a:r>
            <a:r>
              <a:rPr lang="de-DE" altLang="en-US" kern="0" dirty="0" err="1" smtClean="0"/>
              <a:t>module</a:t>
            </a:r>
            <a:r>
              <a:rPr lang="de-DE" altLang="en-US" kern="0" dirty="0" smtClean="0"/>
              <a:t> </a:t>
            </a:r>
            <a:r>
              <a:rPr lang="de-DE" altLang="en-US" kern="0" dirty="0" err="1" smtClean="0"/>
              <a:t>production</a:t>
            </a:r>
            <a:r>
              <a:rPr lang="de-DE" altLang="en-US" kern="0" dirty="0" smtClean="0"/>
              <a:t> </a:t>
            </a:r>
            <a:r>
              <a:rPr lang="de-DE" altLang="en-US" kern="0" dirty="0" err="1" smtClean="0"/>
              <a:t>centers</a:t>
            </a:r>
            <a:endParaRPr lang="de-DE" altLang="en-US" kern="0" dirty="0" smtClean="0"/>
          </a:p>
          <a:p>
            <a:pPr lvl="1"/>
            <a:r>
              <a:rPr lang="de-DE" altLang="en-US" kern="0" dirty="0" smtClean="0"/>
              <a:t>JINR (50 </a:t>
            </a:r>
            <a:r>
              <a:rPr lang="de-DE" altLang="en-US" kern="0" dirty="0" err="1" smtClean="0"/>
              <a:t>of</a:t>
            </a:r>
            <a:r>
              <a:rPr lang="de-DE" altLang="en-US" kern="0" dirty="0" smtClean="0"/>
              <a:t> 120 %), </a:t>
            </a:r>
            <a:r>
              <a:rPr lang="de-DE" altLang="en-US" kern="0" dirty="0" err="1" smtClean="0"/>
              <a:t>stations</a:t>
            </a:r>
            <a:r>
              <a:rPr lang="de-DE" altLang="en-US" kern="0" dirty="0" smtClean="0"/>
              <a:t> 1 - 4</a:t>
            </a:r>
          </a:p>
          <a:p>
            <a:pPr lvl="1"/>
            <a:r>
              <a:rPr lang="de-DE" altLang="en-US" kern="0" dirty="0" smtClean="0"/>
              <a:t>KIT (40 </a:t>
            </a:r>
            <a:r>
              <a:rPr lang="de-DE" altLang="en-US" kern="0" dirty="0" err="1" smtClean="0"/>
              <a:t>of</a:t>
            </a:r>
            <a:r>
              <a:rPr lang="de-DE" altLang="en-US" kern="0" dirty="0" smtClean="0"/>
              <a:t> 120%), </a:t>
            </a:r>
            <a:r>
              <a:rPr lang="de-DE" altLang="en-US" kern="0" dirty="0" err="1" smtClean="0"/>
              <a:t>stations</a:t>
            </a:r>
            <a:r>
              <a:rPr lang="de-DE" altLang="en-US" kern="0" dirty="0" smtClean="0"/>
              <a:t> 5 - 8 			</a:t>
            </a:r>
          </a:p>
          <a:p>
            <a:pPr lvl="1"/>
            <a:r>
              <a:rPr lang="de-DE" altLang="en-US" kern="0" dirty="0" smtClean="0"/>
              <a:t>GSI (30 </a:t>
            </a:r>
            <a:r>
              <a:rPr lang="de-DE" altLang="en-US" kern="0" dirty="0" err="1" smtClean="0"/>
              <a:t>of</a:t>
            </a:r>
            <a:r>
              <a:rPr lang="de-DE" altLang="en-US" kern="0" dirty="0" smtClean="0"/>
              <a:t> 120 %), </a:t>
            </a:r>
            <a:r>
              <a:rPr lang="de-DE" altLang="en-US" kern="0" dirty="0" err="1" smtClean="0"/>
              <a:t>stations</a:t>
            </a:r>
            <a:r>
              <a:rPr lang="de-DE" altLang="en-US" kern="0" dirty="0" smtClean="0"/>
              <a:t> 5 - 8 </a:t>
            </a:r>
          </a:p>
          <a:p>
            <a:r>
              <a:rPr lang="de-DE" altLang="en-US" kern="0" dirty="0" smtClean="0"/>
              <a:t>Module </a:t>
            </a:r>
            <a:r>
              <a:rPr lang="de-DE" altLang="en-US" kern="0" dirty="0" err="1"/>
              <a:t>p</a:t>
            </a:r>
            <a:r>
              <a:rPr lang="de-DE" altLang="en-US" kern="0" dirty="0" err="1" smtClean="0"/>
              <a:t>roduction</a:t>
            </a:r>
            <a:r>
              <a:rPr lang="de-DE" altLang="en-US" kern="0" dirty="0" smtClean="0"/>
              <a:t> </a:t>
            </a:r>
            <a:r>
              <a:rPr lang="de-DE" altLang="en-US" kern="0" dirty="0" err="1" smtClean="0"/>
              <a:t>schedule</a:t>
            </a:r>
            <a:r>
              <a:rPr lang="de-DE" altLang="en-US" kern="0" dirty="0" smtClean="0"/>
              <a:t>: Sep. 2019 – June 2021</a:t>
            </a:r>
          </a:p>
          <a:p>
            <a:r>
              <a:rPr lang="de-DE" altLang="en-US" kern="0" dirty="0" err="1" smtClean="0"/>
              <a:t>Detector</a:t>
            </a:r>
            <a:r>
              <a:rPr lang="de-DE" altLang="en-US" kern="0" dirty="0" smtClean="0"/>
              <a:t> </a:t>
            </a:r>
            <a:r>
              <a:rPr lang="de-DE" altLang="en-US" kern="0" dirty="0" err="1" smtClean="0"/>
              <a:t>finished</a:t>
            </a:r>
            <a:r>
              <a:rPr lang="de-DE" altLang="en-US" kern="0" dirty="0" smtClean="0"/>
              <a:t> </a:t>
            </a:r>
            <a:r>
              <a:rPr lang="de-DE" altLang="en-US" kern="0" dirty="0" err="1" smtClean="0"/>
              <a:t>beginning</a:t>
            </a:r>
            <a:r>
              <a:rPr lang="de-DE" altLang="en-US" kern="0" dirty="0" smtClean="0"/>
              <a:t> </a:t>
            </a:r>
            <a:r>
              <a:rPr lang="de-DE" altLang="en-US" kern="0" dirty="0" err="1" smtClean="0"/>
              <a:t>of</a:t>
            </a:r>
            <a:r>
              <a:rPr lang="de-DE" altLang="en-US" kern="0" dirty="0" smtClean="0"/>
              <a:t> 2024</a:t>
            </a:r>
          </a:p>
          <a:p>
            <a:pPr marL="0" indent="0">
              <a:buFontTx/>
              <a:buNone/>
            </a:pPr>
            <a:endParaRPr lang="de-DE" altLang="en-US" kern="0" dirty="0" smtClean="0"/>
          </a:p>
          <a:p>
            <a:endParaRPr lang="de-DE" altLang="en-US" kern="0" dirty="0" smtClean="0"/>
          </a:p>
          <a:p>
            <a:endParaRPr lang="de-DE" altLang="en-US" kern="0" dirty="0" smtClean="0"/>
          </a:p>
          <a:p>
            <a:endParaRPr lang="de-DE" altLang="en-US" kern="0" dirty="0" smtClean="0"/>
          </a:p>
          <a:p>
            <a:pPr lvl="1">
              <a:buFontTx/>
              <a:buAutoNum type="arabicPeriod"/>
            </a:pPr>
            <a:endParaRPr lang="en-GB" altLang="en-US" kern="0" dirty="0" smtClean="0"/>
          </a:p>
        </p:txBody>
      </p:sp>
    </p:spTree>
    <p:extLst>
      <p:ext uri="{BB962C8B-B14F-4D97-AF65-F5344CB8AC3E}">
        <p14:creationId xmlns:p14="http://schemas.microsoft.com/office/powerpoint/2010/main" val="3338987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KIT-PPT_Master_en_2016">
  <a:themeElements>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200" i="1" dirty="0" smtClean="0"/>
        </a:defPPr>
      </a:lstStyle>
    </a:txDef>
  </a:objectDefaults>
  <a:extraClrSchemeLst>
    <a:extraClrScheme>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KIT-PPT_Master_en_2016</Template>
  <TotalTime>0</TotalTime>
  <Words>4767</Words>
  <Application>Microsoft Office PowerPoint</Application>
  <PresentationFormat>Bildschirmpräsentation (4:3)</PresentationFormat>
  <Paragraphs>705</Paragraphs>
  <Slides>37</Slides>
  <Notes>24</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37</vt:i4>
      </vt:variant>
    </vt:vector>
  </HeadingPairs>
  <TitlesOfParts>
    <vt:vector size="46" baseType="lpstr">
      <vt:lpstr>Arial</vt:lpstr>
      <vt:lpstr>Arial Bold</vt:lpstr>
      <vt:lpstr>Cambria Math</vt:lpstr>
      <vt:lpstr>Symbol</vt:lpstr>
      <vt:lpstr>Tahoma</vt:lpstr>
      <vt:lpstr>Wingdings</vt:lpstr>
      <vt:lpstr>ヒラギノ角ゴ ProN W3</vt:lpstr>
      <vt:lpstr>KIT-PPT_Master_en_2016</vt:lpstr>
      <vt:lpstr>Visio</vt:lpstr>
      <vt:lpstr>PowerPoint-Präsentation</vt:lpstr>
      <vt:lpstr>Outline</vt:lpstr>
      <vt:lpstr>Facility for Antiproton and Ion Research (FAIR)</vt:lpstr>
      <vt:lpstr>CBM experiment at FAIR</vt:lpstr>
      <vt:lpstr>CBM detectors </vt:lpstr>
      <vt:lpstr>STS system view</vt:lpstr>
      <vt:lpstr>STS structure</vt:lpstr>
      <vt:lpstr>Module components</vt:lpstr>
      <vt:lpstr>STS numbers </vt:lpstr>
      <vt:lpstr> Module assembly: Al – Al TAB bonding</vt:lpstr>
      <vt:lpstr>Module assembly: TAB bonding @ GSI</vt:lpstr>
      <vt:lpstr>Module assembly: Cu - Al TAB bonding  </vt:lpstr>
      <vt:lpstr>Novel approach: Gold stud – solder process</vt:lpstr>
      <vt:lpstr>Copper microcables for Au-solder process</vt:lpstr>
      <vt:lpstr>ROC and sensor side: Gold stud bumping</vt:lpstr>
      <vt:lpstr>Cable side: Solder printing and reflow  </vt:lpstr>
      <vt:lpstr>1st interconnection:  ROCs on µcables</vt:lpstr>
      <vt:lpstr>Underfill for spark protection and improved mechanical strength</vt:lpstr>
      <vt:lpstr>High mechanical robustness</vt:lpstr>
      <vt:lpstr>2nd interconnection: in-house bonding machine for sensor side</vt:lpstr>
      <vt:lpstr>Summary </vt:lpstr>
      <vt:lpstr>Thank you for your attention!</vt:lpstr>
      <vt:lpstr>PowerPoint-Präsentation</vt:lpstr>
      <vt:lpstr>PowerPoint-Präsentation</vt:lpstr>
      <vt:lpstr>Sensor sizes</vt:lpstr>
      <vt:lpstr>PowerPoint-Präsentation</vt:lpstr>
      <vt:lpstr>Silicon Tracking System (STS) design constraints </vt:lpstr>
      <vt:lpstr>Underfill breakdown test</vt:lpstr>
      <vt:lpstr>Fundamental questions of QCD</vt:lpstr>
      <vt:lpstr>QCD phase diagram at very high T</vt:lpstr>
      <vt:lpstr>CBM physics cases</vt:lpstr>
      <vt:lpstr>Heavy ion collisions and observables</vt:lpstr>
      <vt:lpstr>Baryon densities in central Au+Au collisions</vt:lpstr>
      <vt:lpstr>Experimental challenges</vt:lpstr>
      <vt:lpstr>Discovery potential</vt:lpstr>
      <vt:lpstr>Summary</vt:lpstr>
      <vt:lpstr>PowerPoint-Präsentation</vt:lpstr>
    </vt:vector>
  </TitlesOfParts>
  <Company>VIT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Kopf, Eva Juliane (SEK)</dc:creator>
  <cp:lastModifiedBy>Pfistner, Patrick (IPE)</cp:lastModifiedBy>
  <cp:revision>689</cp:revision>
  <dcterms:created xsi:type="dcterms:W3CDTF">2017-08-22T14:21:01Z</dcterms:created>
  <dcterms:modified xsi:type="dcterms:W3CDTF">2018-09-18T08:19:23Z</dcterms:modified>
</cp:coreProperties>
</file>