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8" r:id="rId3"/>
    <p:sldId id="377" r:id="rId4"/>
    <p:sldId id="379" r:id="rId5"/>
    <p:sldId id="382" r:id="rId6"/>
    <p:sldId id="353" r:id="rId7"/>
    <p:sldId id="422" r:id="rId8"/>
    <p:sldId id="272" r:id="rId9"/>
    <p:sldId id="418" r:id="rId10"/>
    <p:sldId id="270" r:id="rId11"/>
    <p:sldId id="345" r:id="rId12"/>
    <p:sldId id="320" r:id="rId13"/>
    <p:sldId id="401" r:id="rId14"/>
    <p:sldId id="342" r:id="rId15"/>
    <p:sldId id="374" r:id="rId16"/>
    <p:sldId id="423" r:id="rId17"/>
    <p:sldId id="395" r:id="rId18"/>
    <p:sldId id="396" r:id="rId19"/>
    <p:sldId id="399" r:id="rId20"/>
    <p:sldId id="424" r:id="rId21"/>
    <p:sldId id="428" r:id="rId22"/>
    <p:sldId id="316" r:id="rId23"/>
    <p:sldId id="430" r:id="rId24"/>
    <p:sldId id="366" r:id="rId25"/>
    <p:sldId id="432" r:id="rId26"/>
    <p:sldId id="344" r:id="rId27"/>
    <p:sldId id="410" r:id="rId28"/>
    <p:sldId id="411" r:id="rId29"/>
    <p:sldId id="431" r:id="rId30"/>
    <p:sldId id="415" r:id="rId31"/>
    <p:sldId id="416" r:id="rId32"/>
    <p:sldId id="383" r:id="rId33"/>
    <p:sldId id="419" r:id="rId34"/>
    <p:sldId id="405" r:id="rId35"/>
    <p:sldId id="406" r:id="rId36"/>
    <p:sldId id="408" r:id="rId37"/>
    <p:sldId id="404" r:id="rId38"/>
    <p:sldId id="297" r:id="rId39"/>
    <p:sldId id="299" r:id="rId40"/>
    <p:sldId id="427" r:id="rId41"/>
    <p:sldId id="385" r:id="rId42"/>
    <p:sldId id="397" r:id="rId43"/>
    <p:sldId id="413" r:id="rId44"/>
    <p:sldId id="414" r:id="rId45"/>
    <p:sldId id="426" r:id="rId46"/>
    <p:sldId id="429" r:id="rId47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ce ramstein" initials="B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9900"/>
    <a:srgbClr val="FF6600"/>
    <a:srgbClr val="F8AEE5"/>
    <a:srgbClr val="00CC66"/>
    <a:srgbClr val="00CCFF"/>
    <a:srgbClr val="00FFFF"/>
    <a:srgbClr val="666633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 autoAdjust="0"/>
    <p:restoredTop sz="90674" autoAdjust="0"/>
  </p:normalViewPr>
  <p:slideViewPr>
    <p:cSldViewPr>
      <p:cViewPr varScale="1">
        <p:scale>
          <a:sx n="54" d="100"/>
          <a:sy n="54" d="100"/>
        </p:scale>
        <p:origin x="-128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D4EB-CB6C-493E-A08C-B09780950C40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745D-9E8C-4B8B-A45E-95313C7A3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0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ED14-0E54-4079-A412-BEE45B797D58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6205-5FA5-4D62-B52E-551FC86F0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4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43’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3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2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HADES data crucial to </a:t>
            </a:r>
            <a:r>
              <a:rPr lang="fr-FR" dirty="0" err="1" smtClean="0"/>
              <a:t>determine</a:t>
            </a:r>
            <a:r>
              <a:rPr lang="fr-FR" dirty="0" smtClean="0"/>
              <a:t> the rho contribution</a:t>
            </a:r>
          </a:p>
          <a:p>
            <a:r>
              <a:rPr lang="fr-FR" dirty="0" err="1" smtClean="0"/>
              <a:t>Calculate</a:t>
            </a:r>
            <a:r>
              <a:rPr lang="fr-FR" dirty="0" smtClean="0"/>
              <a:t> N(1520)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pi+pi</a:t>
            </a:r>
            <a:r>
              <a:rPr lang="fr-FR" baseline="0" dirty="0" smtClean="0"/>
              <a:t>-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25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0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1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1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93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93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50’’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8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4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  <p:extLst>
      <p:ext uri="{BB962C8B-B14F-4D97-AF65-F5344CB8AC3E}">
        <p14:creationId xmlns:p14="http://schemas.microsoft.com/office/powerpoint/2010/main" val="213187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1FBCB45-4CEB-407D-A58A-2F7FBEFE0909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10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1187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EBAC08-6A7D-4B00-A5D4-3698B09B3B5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1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6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D70253E-CFC6-4BF0-B7C2-44A4E354D5E1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11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7623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5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Refqire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: photon-point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6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3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76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1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4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4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7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2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580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00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arxiv.org/abs/arXiv:1503.07763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Time-Like </a:t>
            </a:r>
            <a:r>
              <a:rPr lang="en-US" dirty="0"/>
              <a:t>Baryon Transitions </a:t>
            </a:r>
            <a:r>
              <a:rPr lang="en-US" dirty="0" smtClean="0"/>
              <a:t>studies with HADES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8834404" cy="10081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Béatrice Ramstein, IPN Orsay, France</a:t>
            </a:r>
          </a:p>
          <a:p>
            <a:r>
              <a:rPr lang="fr-FR" i="1" dirty="0"/>
              <a:t>f</a:t>
            </a:r>
            <a:r>
              <a:rPr lang="fr-FR" i="1" dirty="0" smtClean="0"/>
              <a:t>or the HADES collaboration </a:t>
            </a:r>
          </a:p>
          <a:p>
            <a:endParaRPr lang="fr-FR" dirty="0" smtClean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08367" y="4461637"/>
            <a:ext cx="2707939" cy="1865635"/>
            <a:chOff x="0" y="0"/>
            <a:chExt cx="2303" cy="1402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9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4644" y="-24555"/>
            <a:ext cx="13293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IN2P3Filaire-Q_SignV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" y="7196"/>
            <a:ext cx="1301302" cy="7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www.bibs.u-psud.fr/images/logo_PSUD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-27384"/>
            <a:ext cx="1158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719524" y="4690433"/>
            <a:ext cx="2016125" cy="1178425"/>
            <a:chOff x="1680" y="1554"/>
            <a:chExt cx="1248" cy="816"/>
          </a:xfrm>
        </p:grpSpPr>
        <p:sp>
          <p:nvSpPr>
            <p:cNvPr id="12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0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2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</a:t>
            </a:fld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49396" y="3982747"/>
            <a:ext cx="5948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EMMI-RRTF  October 23, 2018, GSI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24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09432" y="628416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EB23E7-1C76-4914-B670-14324F3FEBC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0168"/>
            <a:ext cx="86407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The Collaboration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1545" y="4764930"/>
            <a:ext cx="5794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GSI</a:t>
            </a: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286445" y="948852"/>
            <a:ext cx="8713787" cy="5761038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2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20" y="2821830"/>
            <a:ext cx="2447925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5982" y="5269755"/>
            <a:ext cx="2181225" cy="1217613"/>
            <a:chOff x="340" y="3294"/>
            <a:chExt cx="1374" cy="767"/>
          </a:xfrm>
        </p:grpSpPr>
        <p:pic>
          <p:nvPicPr>
            <p:cNvPr id="1628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12900"/>
            <a:stretch>
              <a:fillRect/>
            </a:stretch>
          </p:blipFill>
          <p:spPr bwMode="auto">
            <a:xfrm>
              <a:off x="340" y="3294"/>
              <a:ext cx="1375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357" y="3326"/>
              <a:ext cx="284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SIS</a:t>
              </a:r>
            </a:p>
          </p:txBody>
        </p:sp>
      </p:grp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3707507" y="1237505"/>
            <a:ext cx="525621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 smtClean="0">
                <a:solidFill>
                  <a:srgbClr val="080808"/>
                </a:solidFill>
              </a:rPr>
              <a:t>Cracow</a:t>
            </a:r>
            <a:r>
              <a:rPr lang="de-DE" sz="1400" b="1" dirty="0" smtClean="0">
                <a:solidFill>
                  <a:srgbClr val="080808"/>
                </a:solidFill>
              </a:rPr>
              <a:t>  </a:t>
            </a:r>
            <a:r>
              <a:rPr lang="de-DE" sz="1400" b="1" dirty="0">
                <a:solidFill>
                  <a:srgbClr val="080808"/>
                </a:solidFill>
              </a:rPr>
              <a:t>(Univ.), </a:t>
            </a:r>
            <a:r>
              <a:rPr lang="de-DE" sz="1400" b="1" dirty="0" err="1">
                <a:solidFill>
                  <a:srgbClr val="080808"/>
                </a:solidFill>
              </a:rPr>
              <a:t>Poland</a:t>
            </a:r>
            <a:endParaRPr lang="de-DE" sz="1400" b="1" dirty="0">
              <a:solidFill>
                <a:srgbClr val="080808"/>
              </a:solidFill>
            </a:endParaRP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Darmstadt  (GSI), Germany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Dresden (FZD),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Dubna</a:t>
            </a:r>
            <a:r>
              <a:rPr lang="de-DE" sz="1400" b="1" dirty="0">
                <a:solidFill>
                  <a:srgbClr val="080808"/>
                </a:solidFill>
              </a:rPr>
              <a:t>  (JINR), </a:t>
            </a:r>
            <a:r>
              <a:rPr lang="de-DE" sz="1400" b="1" dirty="0" err="1" smtClean="0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Frankfurt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Giessen</a:t>
            </a:r>
            <a:r>
              <a:rPr lang="de-DE" sz="1400" b="1" dirty="0">
                <a:solidFill>
                  <a:srgbClr val="080808"/>
                </a:solidFill>
              </a:rPr>
              <a:t>  (Univ.), </a:t>
            </a:r>
            <a:r>
              <a:rPr lang="de-DE" sz="1400" b="1" dirty="0" smtClean="0">
                <a:solidFill>
                  <a:srgbClr val="080808"/>
                </a:solidFill>
              </a:rPr>
              <a:t>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Jülich (FZJ), Germany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München  </a:t>
            </a:r>
            <a:r>
              <a:rPr lang="de-DE" sz="1400" b="1" dirty="0">
                <a:solidFill>
                  <a:srgbClr val="080808"/>
                </a:solidFill>
              </a:rPr>
              <a:t>(</a:t>
            </a:r>
            <a:r>
              <a:rPr lang="en-US" sz="1400" b="1" dirty="0">
                <a:solidFill>
                  <a:srgbClr val="080808"/>
                </a:solidFill>
              </a:rPr>
              <a:t>TUM</a:t>
            </a:r>
            <a:r>
              <a:rPr lang="de-DE" sz="1400" b="1" dirty="0">
                <a:solidFill>
                  <a:srgbClr val="080808"/>
                </a:solidFill>
              </a:rPr>
              <a:t>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Moscow</a:t>
            </a:r>
            <a:r>
              <a:rPr lang="de-DE" sz="1400" b="1" dirty="0">
                <a:solidFill>
                  <a:srgbClr val="080808"/>
                </a:solidFill>
              </a:rPr>
              <a:t>  (</a:t>
            </a:r>
            <a:r>
              <a:rPr lang="de-DE" sz="1400" b="1" dirty="0" err="1">
                <a:solidFill>
                  <a:srgbClr val="080808"/>
                </a:solidFill>
              </a:rPr>
              <a:t>ITEP,MEPhI,RAS</a:t>
            </a:r>
            <a:r>
              <a:rPr lang="de-DE" sz="1400" b="1" dirty="0">
                <a:solidFill>
                  <a:srgbClr val="080808"/>
                </a:solidFill>
              </a:rPr>
              <a:t>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Nicosia  (Univ.), </a:t>
            </a:r>
            <a:r>
              <a:rPr lang="de-DE" sz="1400" b="1" dirty="0" err="1">
                <a:solidFill>
                  <a:srgbClr val="080808"/>
                </a:solidFill>
              </a:rPr>
              <a:t>Cyprus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Orsay</a:t>
            </a:r>
            <a:r>
              <a:rPr lang="de-DE" sz="1400" b="1" dirty="0">
                <a:solidFill>
                  <a:srgbClr val="080808"/>
                </a:solidFill>
              </a:rPr>
              <a:t> (IPN), France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Rez</a:t>
            </a:r>
            <a:r>
              <a:rPr lang="de-DE" sz="1400" b="1" dirty="0">
                <a:solidFill>
                  <a:srgbClr val="080808"/>
                </a:solidFill>
              </a:rPr>
              <a:t>  (CAS, NPI), Czech Rep.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Sant</a:t>
            </a:r>
            <a:r>
              <a:rPr lang="de-DE" sz="1400" b="1" dirty="0">
                <a:solidFill>
                  <a:srgbClr val="080808"/>
                </a:solidFill>
              </a:rPr>
              <a:t>. de </a:t>
            </a:r>
            <a:r>
              <a:rPr lang="de-DE" sz="1400" b="1" dirty="0" err="1">
                <a:solidFill>
                  <a:srgbClr val="080808"/>
                </a:solidFill>
              </a:rPr>
              <a:t>Compostela</a:t>
            </a:r>
            <a:r>
              <a:rPr lang="de-DE" sz="1400" b="1" dirty="0">
                <a:solidFill>
                  <a:srgbClr val="080808"/>
                </a:solidFill>
              </a:rPr>
              <a:t>  (Univ.), Spain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Wuppertal (BUG), Germany </a:t>
            </a:r>
            <a:endParaRPr lang="de-DE" sz="1400" b="1" dirty="0">
              <a:solidFill>
                <a:srgbClr val="080808"/>
              </a:solidFill>
            </a:endParaRPr>
          </a:p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Coimbra</a:t>
            </a:r>
            <a:r>
              <a:rPr lang="de-DE" sz="1400" b="1" dirty="0">
                <a:solidFill>
                  <a:srgbClr val="080808"/>
                </a:solidFill>
              </a:rPr>
              <a:t> (Univ.), LIP, Portugal</a:t>
            </a:r>
          </a:p>
        </p:txBody>
      </p:sp>
      <p:pic>
        <p:nvPicPr>
          <p:cNvPr id="1628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545" y="1021605"/>
            <a:ext cx="273685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0988" y="2492423"/>
            <a:ext cx="237648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104900" cy="971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Hades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experimental</a:t>
            </a:r>
            <a:r>
              <a:rPr lang="fr-F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program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7073" y="1052736"/>
            <a:ext cx="9756576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dense and hot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matter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studies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C+C  1 and 2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Ar+KCl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1.75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Au+Au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1.25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cold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at normal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nuclear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density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p+Nb 3.5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+W/C 1.7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/c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Dilepton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emission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in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lementary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collisions pp,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dp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and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 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eference to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heavy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-ion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spectra</a:t>
            </a: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Dalitz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decays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of baryon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resonances</a:t>
            </a: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Simultaneous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measurements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of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hadronic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channels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(inclusive and exclusive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meson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production 1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, 2, 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,  ,…)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Production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mechanism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Baryon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spectroscopy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 (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baryonic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resonance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couplings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,..)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Partial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ave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Analysis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pp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pn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n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p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0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….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strangeness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measurement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program: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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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(1385),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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(1405),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p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correlations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sym typeface="Symbol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                         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321" y="2348880"/>
            <a:ext cx="8893175" cy="2599854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8460432" y="6260874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4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72544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070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39584" y="-278011"/>
            <a:ext cx="10423167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sym typeface="Symbol"/>
              </a:rPr>
              <a:t>(1232)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Dalitz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decay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branching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ratio and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form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factors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692696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pp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ppe</a:t>
            </a:r>
            <a:r>
              <a:rPr lang="fr-FR" sz="2000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sz="2000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E=1.25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GeV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</a:t>
            </a:r>
            <a:endParaRPr lang="fr-FR" dirty="0" smtClean="0"/>
          </a:p>
        </p:txBody>
      </p:sp>
      <p:cxnSp>
        <p:nvCxnSpPr>
          <p:cNvPr id="35" name="Connecteur droit 34"/>
          <p:cNvCxnSpPr/>
          <p:nvPr/>
        </p:nvCxnSpPr>
        <p:spPr>
          <a:xfrm>
            <a:off x="3926609" y="4146625"/>
            <a:ext cx="316442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35070" y="1776860"/>
            <a:ext cx="20843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π</a:t>
            </a:r>
            <a:r>
              <a:rPr lang="fr-FR" dirty="0" smtClean="0">
                <a:solidFill>
                  <a:srgbClr val="0000CC"/>
                </a:solidFill>
              </a:rPr>
              <a:t>° </a:t>
            </a:r>
            <a:r>
              <a:rPr lang="fr-FR" dirty="0" err="1" smtClean="0">
                <a:solidFill>
                  <a:srgbClr val="0000CC"/>
                </a:solidFill>
              </a:rPr>
              <a:t>Dalitz</a:t>
            </a:r>
            <a:r>
              <a:rPr lang="fr-FR" dirty="0" smtClean="0">
                <a:solidFill>
                  <a:srgbClr val="0000CC"/>
                </a:solidFill>
              </a:rPr>
              <a:t>: </a:t>
            </a:r>
            <a:r>
              <a:rPr lang="el-GR" dirty="0" smtClean="0">
                <a:solidFill>
                  <a:srgbClr val="0000CC"/>
                </a:solidFill>
              </a:rPr>
              <a:t>π</a:t>
            </a:r>
            <a:r>
              <a:rPr lang="fr-FR" dirty="0" smtClean="0">
                <a:solidFill>
                  <a:srgbClr val="0000CC"/>
                </a:solidFill>
              </a:rPr>
              <a:t>°</a:t>
            </a:r>
            <a:r>
              <a:rPr lang="el-GR" dirty="0" smtClean="0">
                <a:solidFill>
                  <a:srgbClr val="0000CC"/>
                </a:solidFill>
              </a:rPr>
              <a:t> </a:t>
            </a:r>
            <a:r>
              <a:rPr lang="fr-FR" dirty="0" smtClean="0">
                <a:solidFill>
                  <a:srgbClr val="0000CC"/>
                </a:solidFill>
                <a:sym typeface="Symbol"/>
              </a:rPr>
              <a:t>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0000CC"/>
                </a:solidFill>
                <a:sym typeface="Symbol"/>
              </a:rPr>
              <a:t>-</a:t>
            </a:r>
            <a:endParaRPr lang="fr-FR" baseline="30000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860" y="4733423"/>
            <a:ext cx="2926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HADES, </a:t>
            </a:r>
            <a:r>
              <a:rPr lang="en-US" sz="1400" i="1" dirty="0" err="1"/>
              <a:t>Phys.Rev</a:t>
            </a:r>
            <a:r>
              <a:rPr lang="en-US" sz="1400" i="1" dirty="0"/>
              <a:t>. C95 (2017) </a:t>
            </a:r>
            <a:r>
              <a:rPr lang="en-US" sz="1400" i="1" dirty="0" smtClean="0"/>
              <a:t>065205</a:t>
            </a:r>
            <a:endParaRPr lang="fr-FR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" y="2109629"/>
            <a:ext cx="4346316" cy="2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onnecteur droit avec flèche 49"/>
          <p:cNvCxnSpPr/>
          <p:nvPr/>
        </p:nvCxnSpPr>
        <p:spPr>
          <a:xfrm flipH="1">
            <a:off x="1763688" y="2146193"/>
            <a:ext cx="140499" cy="67538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4945"/>
            <a:ext cx="3026446" cy="243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 flipH="1">
            <a:off x="4084830" y="2556773"/>
            <a:ext cx="1482987" cy="138557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55001" y="1124744"/>
            <a:ext cx="52531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D"/>
            </a:pPr>
            <a:r>
              <a:rPr lang="fr-FR" sz="1600" dirty="0" smtClean="0">
                <a:sym typeface="Symbol"/>
              </a:rPr>
              <a:t>and </a:t>
            </a:r>
            <a:r>
              <a:rPr lang="fr-FR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production </a:t>
            </a:r>
            <a:r>
              <a:rPr lang="fr-FR" sz="1600" dirty="0">
                <a:sym typeface="Symbol"/>
              </a:rPr>
              <a:t>cross section </a:t>
            </a:r>
            <a:r>
              <a:rPr lang="fr-FR" sz="1600" dirty="0" err="1">
                <a:sym typeface="Symbol"/>
              </a:rPr>
              <a:t>deduced</a:t>
            </a:r>
            <a:r>
              <a:rPr lang="fr-FR" sz="1600" dirty="0">
                <a:sym typeface="Symbol"/>
              </a:rPr>
              <a:t> from PWA </a:t>
            </a:r>
          </a:p>
          <a:p>
            <a:r>
              <a:rPr lang="fr-FR" sz="1600" dirty="0" smtClean="0">
                <a:sym typeface="Symbol"/>
              </a:rPr>
              <a:t>of </a:t>
            </a:r>
            <a:r>
              <a:rPr lang="fr-FR" sz="1600" dirty="0">
                <a:sym typeface="Symbol"/>
              </a:rPr>
              <a:t>one pion production </a:t>
            </a:r>
            <a:r>
              <a:rPr lang="fr-FR" sz="1600" dirty="0" err="1">
                <a:sym typeface="Symbol"/>
              </a:rPr>
              <a:t>channels</a:t>
            </a:r>
            <a:r>
              <a:rPr lang="fr-FR" sz="1600" dirty="0">
                <a:sym typeface="Symbol"/>
              </a:rPr>
              <a:t> 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</a:t>
            </a:r>
            <a:r>
              <a:rPr lang="fr-FR" sz="1400" i="1" dirty="0" smtClean="0"/>
              <a:t>HADES</a:t>
            </a:r>
            <a:r>
              <a:rPr lang="en-US" sz="1400" i="1" dirty="0" smtClean="0"/>
              <a:t>, </a:t>
            </a:r>
            <a:r>
              <a:rPr lang="en-US" sz="1400" i="1" dirty="0"/>
              <a:t>Eur. Phys. J. A 51 (2015) 137</a:t>
            </a:r>
            <a:endParaRPr lang="en-US" sz="1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4996697" y="3087985"/>
            <a:ext cx="397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Deviation</a:t>
            </a:r>
            <a:r>
              <a:rPr lang="fr-FR" dirty="0" smtClean="0"/>
              <a:t> from « point-</a:t>
            </a:r>
            <a:r>
              <a:rPr lang="fr-FR" dirty="0" err="1" smtClean="0"/>
              <a:t>like</a:t>
            </a:r>
            <a:r>
              <a:rPr lang="fr-FR" dirty="0" smtClean="0"/>
              <a:t> » transition </a:t>
            </a:r>
            <a:endParaRPr lang="en-US" dirty="0"/>
          </a:p>
        </p:txBody>
      </p:sp>
      <p:sp>
        <p:nvSpPr>
          <p:cNvPr id="87" name="ZoneTexte 86"/>
          <p:cNvSpPr txBox="1"/>
          <p:nvPr/>
        </p:nvSpPr>
        <p:spPr>
          <a:xfrm>
            <a:off x="5704106" y="2477080"/>
            <a:ext cx="2593399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smtClean="0">
                <a:solidFill>
                  <a:srgbClr val="00B050"/>
                </a:solidFill>
              </a:rPr>
              <a:t>       pp </a:t>
            </a:r>
            <a:r>
              <a:rPr lang="fr-FR" sz="1400" dirty="0" err="1" smtClean="0">
                <a:solidFill>
                  <a:srgbClr val="00B050"/>
                </a:solidFill>
              </a:rPr>
              <a:t>Bremsstrahlung</a:t>
            </a:r>
            <a:r>
              <a:rPr lang="fr-FR" sz="1400" dirty="0" smtClean="0">
                <a:solidFill>
                  <a:srgbClr val="00B050"/>
                </a:solidFill>
              </a:rPr>
              <a:t>  </a:t>
            </a:r>
            <a:r>
              <a:rPr lang="fr-FR" sz="1200" i="1" dirty="0" err="1" smtClean="0">
                <a:solidFill>
                  <a:srgbClr val="00B050"/>
                </a:solidFill>
              </a:rPr>
              <a:t>Shyam</a:t>
            </a:r>
            <a:r>
              <a:rPr lang="fr-FR" sz="1200" i="1" dirty="0" smtClean="0">
                <a:solidFill>
                  <a:srgbClr val="00B050"/>
                </a:solidFill>
              </a:rPr>
              <a:t> and   Mosel, , PRC82 (2010)062201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23773" y="190970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704106" y="2625620"/>
            <a:ext cx="259426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2578" y="5518973"/>
            <a:ext cx="679167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sym typeface="Symbol"/>
              </a:rPr>
              <a:t> first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measurement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of (1232)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Dalitz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decay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branching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ratio  </a:t>
            </a:r>
          </a:p>
          <a:p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/>
              <a:t>BR( </a:t>
            </a:r>
            <a:r>
              <a:rPr lang="en-US" dirty="0">
                <a:sym typeface="Symbol"/>
              </a:rPr>
              <a:t>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/>
              <a:t>) = 4.19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0.42 (model)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0.46 (syst.)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0.34 (stat.)  10</a:t>
            </a:r>
            <a:r>
              <a:rPr lang="en-US" baseline="30000" dirty="0"/>
              <a:t>-5</a:t>
            </a:r>
            <a:r>
              <a:rPr lang="en-US" dirty="0"/>
              <a:t>.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97360" y="6865639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HADES </a:t>
            </a:r>
            <a:r>
              <a:rPr lang="en-US" sz="1400" i="1" dirty="0" smtClean="0"/>
              <a:t>coll., </a:t>
            </a:r>
            <a:r>
              <a:rPr lang="en-US" sz="1400" b="1" i="1" dirty="0" err="1"/>
              <a:t>Phys.Rev</a:t>
            </a:r>
            <a:r>
              <a:rPr lang="en-US" sz="1400" b="1" i="1" dirty="0"/>
              <a:t>. C95 (2017) </a:t>
            </a:r>
            <a:r>
              <a:rPr lang="en-US" sz="1400" b="1" i="1" dirty="0" smtClean="0"/>
              <a:t>065205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863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0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237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2"/>
                </a:solidFill>
                <a:sym typeface="Symbol"/>
              </a:rPr>
              <a:t>(1232) </a:t>
            </a:r>
            <a:r>
              <a:rPr lang="fr-FR" sz="3200" dirty="0" err="1">
                <a:solidFill>
                  <a:schemeClr val="tx2"/>
                </a:solidFill>
                <a:sym typeface="Symbol"/>
              </a:rPr>
              <a:t>Dalitz</a:t>
            </a:r>
            <a:r>
              <a:rPr lang="fr-FR" sz="3200" dirty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decay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angular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distributions and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branching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ratio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6282" y="818115"/>
            <a:ext cx="749842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pp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ppe</a:t>
            </a:r>
            <a:r>
              <a:rPr lang="fr-FR" sz="2000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sz="2000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E=1.25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GeV</a:t>
            </a:r>
            <a:endParaRPr lang="fr-FR" sz="2000" dirty="0" smtClean="0">
              <a:solidFill>
                <a:srgbClr val="FFFF00"/>
              </a:solidFill>
              <a:sym typeface="Symbol"/>
            </a:endParaRPr>
          </a:p>
          <a:p>
            <a:endParaRPr lang="fr-FR" sz="2000" dirty="0"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7" y="2532112"/>
            <a:ext cx="2433166" cy="18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7207696" y="2532112"/>
            <a:ext cx="1612776" cy="1760984"/>
            <a:chOff x="4512" y="576"/>
            <a:chExt cx="1152" cy="1296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23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3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3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35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3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8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3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1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42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34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32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4280267" y="1969628"/>
            <a:ext cx="3505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3" y="2277426"/>
            <a:ext cx="2740840" cy="20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9918" y="1196752"/>
            <a:ext cx="406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resonant</a:t>
            </a:r>
            <a:r>
              <a:rPr lang="fr-FR" dirty="0" smtClean="0"/>
              <a:t> </a:t>
            </a:r>
            <a:r>
              <a:rPr lang="fr-FR" dirty="0" err="1" smtClean="0"/>
              <a:t>Bremsstrahlung</a:t>
            </a:r>
            <a:r>
              <a:rPr lang="fr-FR" dirty="0" smtClean="0"/>
              <a:t> </a:t>
            </a:r>
            <a:r>
              <a:rPr lang="fr-FR" dirty="0" err="1" smtClean="0"/>
              <a:t>subtracted</a:t>
            </a:r>
            <a:endParaRPr lang="fr-FR" dirty="0" smtClean="0"/>
          </a:p>
          <a:p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7" name="pole tekstowe 9"/>
          <p:cNvSpPr txBox="1"/>
          <p:nvPr/>
        </p:nvSpPr>
        <p:spPr>
          <a:xfrm>
            <a:off x="4280267" y="4509120"/>
            <a:ext cx="486373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Only transverse </a:t>
            </a:r>
            <a:r>
              <a:rPr lang="en-US" dirty="0" smtClean="0">
                <a:solidFill>
                  <a:schemeClr val="accent4"/>
                </a:solidFill>
                <a:sym typeface="Symbol"/>
              </a:rPr>
              <a:t>: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>
                <a:solidFill>
                  <a:schemeClr val="accent4"/>
                </a:solidFill>
                <a:sym typeface="Symbol" pitchFamily="18" charset="2"/>
              </a:rPr>
              <a:t>/d</a:t>
            </a:r>
            <a:r>
              <a:rPr lang="el-GR" dirty="0">
                <a:solidFill>
                  <a:schemeClr val="accent4"/>
                </a:solidFill>
                <a:sym typeface="Symbol" pitchFamily="18" charset="2"/>
              </a:rPr>
              <a:t>Ω</a:t>
            </a:r>
            <a:r>
              <a:rPr lang="fr-FR" baseline="-25000" dirty="0">
                <a:solidFill>
                  <a:schemeClr val="accent4"/>
                </a:solidFill>
                <a:sym typeface="Symbol" pitchFamily="18" charset="2"/>
              </a:rPr>
              <a:t>e</a:t>
            </a:r>
            <a:r>
              <a:rPr lang="en-US" dirty="0">
                <a:solidFill>
                  <a:schemeClr val="accent4"/>
                </a:solidFill>
              </a:rPr>
              <a:t>~ 1+cos</a:t>
            </a:r>
            <a:r>
              <a:rPr lang="en-US" baseline="30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  <a:sym typeface="Symbol" pitchFamily="18" charset="2"/>
              </a:rPr>
              <a:t></a:t>
            </a:r>
            <a:endParaRPr lang="fr-FR" sz="1800" dirty="0" smtClean="0">
              <a:solidFill>
                <a:schemeClr val="accent4"/>
              </a:solidFill>
            </a:endParaRPr>
          </a:p>
          <a:p>
            <a:r>
              <a:rPr lang="fr-FR" sz="1800" dirty="0" smtClean="0">
                <a:solidFill>
                  <a:srgbClr val="FF0000"/>
                </a:solidFill>
              </a:rPr>
              <a:t>Fit </a:t>
            </a:r>
            <a:r>
              <a:rPr lang="fr-FR" sz="1800" dirty="0" err="1" smtClean="0">
                <a:solidFill>
                  <a:srgbClr val="FF0000"/>
                </a:solidFill>
              </a:rPr>
              <a:t>result</a:t>
            </a:r>
            <a:r>
              <a:rPr lang="fr-FR" sz="1800" dirty="0" smtClean="0">
                <a:solidFill>
                  <a:srgbClr val="FF0000"/>
                </a:solidFill>
              </a:rPr>
              <a:t> : </a:t>
            </a:r>
            <a:r>
              <a:rPr lang="pl-PL" sz="1800" dirty="0" smtClean="0">
                <a:solidFill>
                  <a:srgbClr val="FF0000"/>
                </a:solidFill>
              </a:rPr>
              <a:t>d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/dcos ~ 1 + B cos</a:t>
            </a:r>
            <a:r>
              <a:rPr lang="pl-PL" sz="1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B=1.170.34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0514" y="4395108"/>
            <a:ext cx="401068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     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scaled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 contribution from </a:t>
            </a:r>
          </a:p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pppp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(PWA)</a:t>
            </a:r>
          </a:p>
          <a:p>
            <a:r>
              <a:rPr lang="fr-FR" dirty="0" smtClean="0">
                <a:solidFill>
                  <a:srgbClr val="002060"/>
                </a:solidFill>
                <a:sym typeface="Symbol"/>
              </a:rPr>
              <a:t>      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Dalitz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decay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simulation (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Ramalho&amp;Pena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form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factor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02524" y="4581128"/>
            <a:ext cx="26502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9512" y="5157192"/>
            <a:ext cx="2650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22853" y="1844824"/>
            <a:ext cx="14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 Production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4664704" y="5221069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HADES </a:t>
            </a:r>
            <a:r>
              <a:rPr lang="en-US" sz="1400" i="1" dirty="0" smtClean="0"/>
              <a:t>coll., </a:t>
            </a:r>
            <a:r>
              <a:rPr lang="en-US" sz="1400" b="1" i="1" dirty="0" err="1"/>
              <a:t>Phys.Rev</a:t>
            </a:r>
            <a:r>
              <a:rPr lang="en-US" sz="1400" b="1" i="1" dirty="0"/>
              <a:t>. C95 (2017) </a:t>
            </a:r>
            <a:r>
              <a:rPr lang="en-US" sz="1400" b="1" i="1" dirty="0" smtClean="0"/>
              <a:t>065205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5546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67744" y="1556792"/>
            <a:ext cx="724739" cy="15874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/>
          <a:p>
            <a:pPr>
              <a:defRPr/>
            </a:pPr>
            <a:fld id="{65F2AA30-C606-4F3B-BEC8-22AE7B09929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1393966" y="-24482"/>
            <a:ext cx="12035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</a:t>
            </a:r>
            <a:r>
              <a:rPr lang="en-US" sz="32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Dilepton</a:t>
            </a: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production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from higher lying resonances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62891" y="3308791"/>
            <a:ext cx="2993961" cy="120032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Dalitz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decays </a:t>
            </a:r>
            <a:r>
              <a:rPr lang="en-US" dirty="0">
                <a:solidFill>
                  <a:schemeClr val="bg2"/>
                </a:solidFill>
              </a:rPr>
              <a:t>of point-like</a:t>
            </a:r>
          </a:p>
          <a:p>
            <a:r>
              <a:rPr lang="en-US" dirty="0">
                <a:solidFill>
                  <a:schemeClr val="bg2"/>
                </a:solidFill>
              </a:rPr>
              <a:t> baryonic resonances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constrained by </a:t>
            </a:r>
            <a:r>
              <a:rPr lang="en-US" dirty="0" smtClean="0">
                <a:solidFill>
                  <a:srgbClr val="FF0000"/>
                </a:solidFill>
              </a:rPr>
              <a:t>pp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 </a:t>
            </a:r>
            <a:r>
              <a:rPr lang="fr-FR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 </a:t>
            </a:r>
          </a:p>
          <a:p>
            <a:r>
              <a:rPr lang="fr-FR" dirty="0" err="1" smtClean="0">
                <a:solidFill>
                  <a:schemeClr val="bg2"/>
                </a:solidFill>
              </a:rPr>
              <a:t>channels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9223" y="4643844"/>
            <a:ext cx="1768561" cy="369332"/>
          </a:xfrm>
          <a:prstGeom prst="rect">
            <a:avLst/>
          </a:prstGeom>
          <a:solidFill>
            <a:schemeClr val="tx1"/>
          </a:solidFill>
          <a:ln w="38100"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Perpetua"/>
              </a:rPr>
              <a:t>+ “direct” </a:t>
            </a:r>
            <a:r>
              <a:rPr lang="el-GR" dirty="0" smtClean="0">
                <a:solidFill>
                  <a:srgbClr val="990000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chemeClr val="bg2"/>
                </a:solidFill>
                <a:latin typeface="Times New Roman"/>
                <a:cs typeface="Times New Roman"/>
              </a:rPr>
              <a:t> and </a:t>
            </a:r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  <a:latin typeface="Perpetua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3341220" y="1011985"/>
            <a:ext cx="2670940" cy="5153319"/>
            <a:chOff x="3463217" y="1054307"/>
            <a:chExt cx="2670940" cy="5153319"/>
          </a:xfrm>
        </p:grpSpPr>
        <p:sp>
          <p:nvSpPr>
            <p:cNvPr id="37" name="Rectangle 36"/>
            <p:cNvSpPr/>
            <p:nvPr/>
          </p:nvSpPr>
          <p:spPr>
            <a:xfrm>
              <a:off x="3463217" y="1054307"/>
              <a:ext cx="2670940" cy="51533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516" r="5765"/>
            <a:stretch/>
          </p:blipFill>
          <p:spPr bwMode="auto">
            <a:xfrm>
              <a:off x="3478653" y="1245471"/>
              <a:ext cx="2583496" cy="26072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/>
            <a:stretch/>
          </p:blipFill>
          <p:spPr bwMode="auto">
            <a:xfrm>
              <a:off x="3463217" y="3794708"/>
              <a:ext cx="2583496" cy="2412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023139" y="3903370"/>
              <a:ext cx="894994" cy="3291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26921" y="2714973"/>
              <a:ext cx="323878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179201" y="2297590"/>
              <a:ext cx="349380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038383" y="2880309"/>
              <a:ext cx="298375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CC6600"/>
                  </a:solidFill>
                  <a:latin typeface="Times New Roman"/>
                  <a:cs typeface="Times New Roman"/>
                </a:rPr>
                <a:t>ρ</a:t>
              </a:r>
              <a:endParaRPr lang="fr-FR" dirty="0">
                <a:solidFill>
                  <a:srgbClr val="CC66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485007" y="2184268"/>
              <a:ext cx="335036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8792" y="5058743"/>
              <a:ext cx="349380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34400" y="5055498"/>
              <a:ext cx="335036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70119" y="5346775"/>
              <a:ext cx="323878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995934" y="1124743"/>
              <a:ext cx="894994" cy="3291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</p:grpSp>
      <p:cxnSp>
        <p:nvCxnSpPr>
          <p:cNvPr id="28" name="Connecteur droit avec flèche 12"/>
          <p:cNvCxnSpPr>
            <a:cxnSpLocks noChangeShapeType="1"/>
          </p:cNvCxnSpPr>
          <p:nvPr/>
        </p:nvCxnSpPr>
        <p:spPr bwMode="auto">
          <a:xfrm flipH="1">
            <a:off x="4528581" y="1772813"/>
            <a:ext cx="1605994" cy="355914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0" name="ZoneTexte 29"/>
          <p:cNvSpPr txBox="1"/>
          <p:nvPr/>
        </p:nvSpPr>
        <p:spPr>
          <a:xfrm>
            <a:off x="6216312" y="1052736"/>
            <a:ext cx="2535309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Effect of electromagnetic</a:t>
            </a:r>
          </a:p>
          <a:p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ransition </a:t>
            </a:r>
            <a:r>
              <a:rPr lang="fr-FR" dirty="0" smtClean="0">
                <a:solidFill>
                  <a:schemeClr val="bg2"/>
                </a:solidFill>
              </a:rPr>
              <a:t>FF for </a:t>
            </a:r>
            <a:r>
              <a:rPr lang="en-US" dirty="0" smtClean="0">
                <a:solidFill>
                  <a:schemeClr val="bg2"/>
                </a:solidFill>
              </a:rPr>
              <a:t>light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baryonic 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resonances  </a:t>
            </a:r>
            <a:r>
              <a:rPr lang="en-US" dirty="0">
                <a:solidFill>
                  <a:schemeClr val="bg2"/>
                </a:solidFill>
              </a:rPr>
              <a:t>(N(1520</a:t>
            </a:r>
            <a:r>
              <a:rPr lang="en-US" dirty="0" smtClean="0">
                <a:solidFill>
                  <a:schemeClr val="bg2"/>
                </a:solidFill>
              </a:rPr>
              <a:t>),…)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4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/>
              <a:t>G. </a:t>
            </a:r>
            <a:r>
              <a:rPr lang="fr-FR" sz="1400" i="1" dirty="0" err="1"/>
              <a:t>Agakishiev</a:t>
            </a:r>
            <a:r>
              <a:rPr lang="fr-FR" sz="1400" i="1" dirty="0"/>
              <a:t> et al. 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 </a:t>
            </a:r>
            <a:r>
              <a:rPr lang="fr-FR" sz="1400" dirty="0" err="1" smtClean="0"/>
              <a:t>Eur.Phys.J</a:t>
            </a:r>
            <a:r>
              <a:rPr lang="fr-FR" sz="1400" dirty="0"/>
              <a:t>. A50 (2014) 8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3912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24200" y="639125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B. Ramstein   </a:t>
            </a:r>
            <a:endParaRPr lang="fr-FR" dirty="0"/>
          </a:p>
        </p:txBody>
      </p:sp>
      <p:pic>
        <p:nvPicPr>
          <p:cNvPr id="35" name="Picture 5" descr="resonance"/>
          <p:cNvPicPr>
            <a:picLocks noChangeAspect="1" noChangeArrowheads="1"/>
          </p:cNvPicPr>
          <p:nvPr/>
        </p:nvPicPr>
        <p:blipFill rotWithShape="1">
          <a:blip r:embed="rId5" cstate="print"/>
          <a:srcRect l="50000" t="-7673"/>
          <a:stretch/>
        </p:blipFill>
        <p:spPr bwMode="auto">
          <a:xfrm>
            <a:off x="6792475" y="2381142"/>
            <a:ext cx="965994" cy="8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6253943" y="3232212"/>
            <a:ext cx="2823209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Inclusive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production </a:t>
            </a:r>
          </a:p>
          <a:p>
            <a:r>
              <a:rPr lang="fr-FR" dirty="0" err="1">
                <a:solidFill>
                  <a:schemeClr val="bg1"/>
                </a:solidFill>
              </a:rPr>
              <a:t>r</a:t>
            </a:r>
            <a:r>
              <a:rPr lang="fr-FR" dirty="0" err="1" smtClean="0">
                <a:solidFill>
                  <a:schemeClr val="bg1"/>
                </a:solidFill>
              </a:rPr>
              <a:t>eproduced</a:t>
            </a:r>
            <a:r>
              <a:rPr lang="fr-FR" dirty="0" smtClean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resonance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1"/>
                </a:solidFill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couplings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1124744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</a:t>
            </a:r>
            <a:r>
              <a:rPr lang="fr-FR" sz="2000" dirty="0" err="1" smtClean="0"/>
              <a:t>+p</a:t>
            </a:r>
            <a:r>
              <a:rPr lang="fr-FR" sz="2000" dirty="0" smtClean="0"/>
              <a:t> </a:t>
            </a:r>
            <a:r>
              <a:rPr lang="fr-FR" sz="2000" dirty="0" smtClean="0">
                <a:sym typeface="Symbol"/>
              </a:rPr>
              <a:t>pp 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err="1" smtClean="0">
                <a:sym typeface="Symbol"/>
              </a:rPr>
              <a:t>+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smtClean="0">
                <a:sym typeface="Symbol"/>
              </a:rPr>
              <a:t> -  </a:t>
            </a:r>
            <a:r>
              <a:rPr lang="fr-FR" sz="2000" dirty="0" smtClean="0"/>
              <a:t>3.5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6480720" y="6165304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/>
              <a:t>J. </a:t>
            </a:r>
            <a:r>
              <a:rPr lang="nl-NL" sz="1400" i="1" dirty="0" err="1" smtClean="0"/>
              <a:t>Weil</a:t>
            </a:r>
            <a:r>
              <a:rPr lang="nl-NL" sz="1400" i="1" dirty="0" smtClean="0"/>
              <a:t>, et al., EPJA 48, 111 (2012)</a:t>
            </a:r>
            <a:endParaRPr lang="fr-FR" sz="1400" i="1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3166562" y="2364112"/>
            <a:ext cx="829374" cy="10041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51520" y="3501008"/>
            <a:ext cx="222935" cy="0"/>
          </a:xfrm>
          <a:prstGeom prst="line">
            <a:avLst/>
          </a:prstGeom>
          <a:ln w="19050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6554897" y="4155542"/>
            <a:ext cx="2221300" cy="2028144"/>
            <a:chOff x="6554897" y="4155542"/>
            <a:chExt cx="2221300" cy="2028144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4897" y="4155542"/>
              <a:ext cx="2221300" cy="202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7619247" y="4167118"/>
              <a:ext cx="650869" cy="1250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Connecteur droit avec flèche 12"/>
          <p:cNvCxnSpPr>
            <a:cxnSpLocks noChangeShapeType="1"/>
          </p:cNvCxnSpPr>
          <p:nvPr/>
        </p:nvCxnSpPr>
        <p:spPr bwMode="auto">
          <a:xfrm flipH="1">
            <a:off x="4528583" y="2128730"/>
            <a:ext cx="1725359" cy="2364619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9481" r="54949" b="63185"/>
          <a:stretch/>
        </p:blipFill>
        <p:spPr bwMode="auto">
          <a:xfrm>
            <a:off x="2344483" y="1573264"/>
            <a:ext cx="648000" cy="15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</a:t>
            </a:r>
            <a:r>
              <a:rPr lang="fr-FR" dirty="0">
                <a:solidFill>
                  <a:schemeClr val="tx2"/>
                </a:solidFill>
                <a:sym typeface="Symbol"/>
              </a:rPr>
              <a:t> production 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channels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: </a:t>
            </a:r>
            <a:br>
              <a:rPr lang="fr-FR" dirty="0" smtClean="0">
                <a:solidFill>
                  <a:schemeClr val="tx2"/>
                </a:solidFill>
                <a:sym typeface="Symbol"/>
              </a:rPr>
            </a:br>
            <a:r>
              <a:rPr lang="fr-FR" sz="3600" i="1" dirty="0" err="1" smtClean="0">
                <a:solidFill>
                  <a:schemeClr val="tx2"/>
                </a:solidFill>
                <a:sym typeface="Symbol"/>
              </a:rPr>
              <a:t>constraints</a:t>
            </a:r>
            <a:r>
              <a:rPr lang="fr-FR" sz="3600" i="1" dirty="0" smtClean="0">
                <a:solidFill>
                  <a:schemeClr val="tx2"/>
                </a:solidFill>
                <a:sym typeface="Symbol"/>
              </a:rPr>
              <a:t> on baryon </a:t>
            </a:r>
            <a:r>
              <a:rPr lang="fr-FR" sz="3600" i="1" dirty="0" err="1" smtClean="0">
                <a:solidFill>
                  <a:schemeClr val="tx2"/>
                </a:solidFill>
                <a:sym typeface="Symbol"/>
              </a:rPr>
              <a:t>resonance</a:t>
            </a:r>
            <a:r>
              <a:rPr lang="fr-FR" sz="3600" i="1" dirty="0" smtClean="0">
                <a:solidFill>
                  <a:schemeClr val="tx2"/>
                </a:solidFill>
                <a:sym typeface="Symbol"/>
              </a:rPr>
              <a:t> cocktail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15</a:t>
            </a:fld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90" y="2175927"/>
            <a:ext cx="5698303" cy="31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5701842"/>
            <a:ext cx="578064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smtClean="0">
                <a:solidFill>
                  <a:schemeClr val="tx2"/>
                </a:solidFill>
              </a:rPr>
              <a:t>Important </a:t>
            </a:r>
            <a:r>
              <a:rPr lang="fr-FR" b="1" i="1" dirty="0" err="1" smtClean="0">
                <a:solidFill>
                  <a:schemeClr val="tx2"/>
                </a:solidFill>
              </a:rPr>
              <a:t>constraints</a:t>
            </a:r>
            <a:r>
              <a:rPr lang="fr-FR" b="1" i="1" dirty="0" smtClean="0">
                <a:solidFill>
                  <a:schemeClr val="tx2"/>
                </a:solidFill>
              </a:rPr>
              <a:t> for </a:t>
            </a:r>
            <a:r>
              <a:rPr lang="fr-FR" b="1" i="1" dirty="0" err="1" smtClean="0">
                <a:solidFill>
                  <a:schemeClr val="tx2"/>
                </a:solidFill>
              </a:rPr>
              <a:t>dilepton</a:t>
            </a:r>
            <a:r>
              <a:rPr lang="fr-FR" b="1" i="1" dirty="0" smtClean="0">
                <a:solidFill>
                  <a:schemeClr val="tx2"/>
                </a:solidFill>
              </a:rPr>
              <a:t>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7183" y="1599863"/>
            <a:ext cx="575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of one and two baryon production cross sections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377183" y="1199753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pp</a:t>
            </a:r>
            <a:r>
              <a:rPr lang="fr-FR" sz="2000" dirty="0" err="1" smtClean="0">
                <a:sym typeface="Symbol"/>
              </a:rPr>
              <a:t>pp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+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-  </a:t>
            </a:r>
            <a:r>
              <a:rPr lang="fr-FR" sz="2000" dirty="0" smtClean="0">
                <a:sym typeface="Symbol"/>
              </a:rPr>
              <a:t>E=3.5 </a:t>
            </a:r>
            <a:r>
              <a:rPr lang="fr-FR" sz="2000" dirty="0" err="1" smtClean="0">
                <a:sym typeface="Symbol"/>
              </a:rPr>
              <a:t>GeV</a:t>
            </a:r>
            <a:r>
              <a:rPr lang="fr-FR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607190" y="5322694"/>
            <a:ext cx="482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Belounnas</a:t>
            </a:r>
            <a:r>
              <a:rPr lang="en-US" sz="1600" dirty="0" smtClean="0"/>
              <a:t> et al., HADES coll. , </a:t>
            </a:r>
            <a:r>
              <a:rPr lang="en-US" sz="1600" dirty="0" err="1" smtClean="0"/>
              <a:t>Pos</a:t>
            </a:r>
            <a:r>
              <a:rPr lang="en-US" sz="1600" dirty="0" smtClean="0"/>
              <a:t>(HADRON2017)213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 rot="1402008">
            <a:off x="5882692" y="2332598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0894" y="3174584"/>
            <a:ext cx="1301190" cy="259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6834" y="2530239"/>
            <a:ext cx="1301190" cy="259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94" y="-243408"/>
            <a:ext cx="8615906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2</a:t>
            </a:r>
            <a:r>
              <a:rPr lang="fr-FR" dirty="0">
                <a:solidFill>
                  <a:schemeClr val="tx2"/>
                </a:solidFill>
                <a:sym typeface="Symbol"/>
              </a:rPr>
              <a:t> production </a:t>
            </a:r>
            <a:r>
              <a:rPr lang="fr-FR" dirty="0" err="1">
                <a:solidFill>
                  <a:schemeClr val="tx2"/>
                </a:solidFill>
                <a:sym typeface="Symbol"/>
              </a:rPr>
              <a:t>channels</a:t>
            </a:r>
            <a:r>
              <a:rPr lang="fr-FR" dirty="0">
                <a:solidFill>
                  <a:schemeClr val="tx2"/>
                </a:solidFill>
                <a:sym typeface="Symbol"/>
              </a:rPr>
              <a:t>: </a:t>
            </a:r>
            <a:r>
              <a:rPr lang="fr-FR" sz="3600" i="1" dirty="0" smtClean="0">
                <a:solidFill>
                  <a:schemeClr val="tx2"/>
                </a:solidFill>
                <a:sym typeface="Symbol"/>
              </a:rPr>
              <a:t> production</a:t>
            </a:r>
            <a:endParaRPr lang="en-US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" y="4290432"/>
            <a:ext cx="1700055" cy="15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7504" y="3869910"/>
            <a:ext cx="41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“direct”   production angular distribution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7309"/>
            <a:ext cx="2232248" cy="218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1" y="1437897"/>
            <a:ext cx="3513066" cy="23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493" y="2357742"/>
            <a:ext cx="576064" cy="153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158546" y="920583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pp</a:t>
            </a:r>
            <a:r>
              <a:rPr lang="fr-FR" sz="2000" dirty="0" err="1" smtClean="0">
                <a:sym typeface="Symbol"/>
              </a:rPr>
              <a:t>pp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+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-  </a:t>
            </a:r>
            <a:r>
              <a:rPr lang="fr-FR" sz="2000" dirty="0" smtClean="0">
                <a:sym typeface="Symbol"/>
              </a:rPr>
              <a:t>E=3.5 </a:t>
            </a:r>
            <a:r>
              <a:rPr lang="fr-FR" sz="2000" dirty="0" err="1" smtClean="0">
                <a:sym typeface="Symbol"/>
              </a:rPr>
              <a:t>GeV</a:t>
            </a:r>
            <a:r>
              <a:rPr lang="fr-FR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451622" y="2265989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92D050"/>
                </a:solidFill>
                <a:sym typeface="Symbol"/>
              </a:rPr>
              <a:t>ppRp</a:t>
            </a:r>
            <a:endParaRPr lang="en-US" sz="1400" baseline="-25000" dirty="0">
              <a:solidFill>
                <a:srgbClr val="92D050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411760" y="2285734"/>
            <a:ext cx="869149" cy="307777"/>
            <a:chOff x="1758635" y="2276872"/>
            <a:chExt cx="869149" cy="307777"/>
          </a:xfrm>
        </p:grpSpPr>
        <p:sp>
          <p:nvSpPr>
            <p:cNvPr id="17" name="Rectangle 16"/>
            <p:cNvSpPr/>
            <p:nvPr/>
          </p:nvSpPr>
          <p:spPr>
            <a:xfrm>
              <a:off x="1869604" y="2372916"/>
              <a:ext cx="648072" cy="1538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758635" y="2276872"/>
              <a:ext cx="869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002060"/>
                  </a:solidFill>
                  <a:sym typeface="Symbol"/>
                </a:rPr>
                <a:t>ppR</a:t>
              </a:r>
              <a:r>
                <a:rPr lang="fr-FR" sz="1400" baseline="-25000" dirty="0" smtClean="0">
                  <a:solidFill>
                    <a:srgbClr val="002060"/>
                  </a:solidFill>
                  <a:sym typeface="Symbol"/>
                </a:rPr>
                <a:t>1</a:t>
              </a:r>
              <a:r>
                <a:rPr lang="fr-FR" sz="1400" dirty="0" smtClean="0">
                  <a:solidFill>
                    <a:srgbClr val="002060"/>
                  </a:solidFill>
                  <a:sym typeface="Symbol"/>
                </a:rPr>
                <a:t>R</a:t>
              </a:r>
              <a:r>
                <a:rPr lang="fr-FR" sz="1400" baseline="-25000" dirty="0" smtClean="0">
                  <a:solidFill>
                    <a:srgbClr val="002060"/>
                  </a:solidFill>
                  <a:sym typeface="Symbol"/>
                </a:rPr>
                <a:t>2</a:t>
              </a:r>
              <a:endParaRPr lang="en-US" sz="1400" baseline="-25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962355" y="3053528"/>
            <a:ext cx="648072" cy="153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35496" y="3130472"/>
            <a:ext cx="120898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D60093"/>
                </a:solidFill>
                <a:sym typeface="Symbol"/>
              </a:rPr>
              <a:t>ppRp</a:t>
            </a:r>
            <a:r>
              <a:rPr lang="fr-FR" sz="1400" dirty="0" err="1">
                <a:solidFill>
                  <a:srgbClr val="D60093"/>
                </a:solidFill>
                <a:sym typeface="Symbol"/>
              </a:rPr>
              <a:t>pp</a:t>
            </a:r>
            <a:r>
              <a:rPr lang="fr-FR" sz="1400" dirty="0">
                <a:solidFill>
                  <a:srgbClr val="D60093"/>
                </a:solidFill>
                <a:sym typeface="Symbol"/>
              </a:rPr>
              <a:t></a:t>
            </a:r>
            <a:endParaRPr lang="en-US" sz="1400" baseline="-25000" dirty="0">
              <a:solidFill>
                <a:srgbClr val="D60093"/>
              </a:solidFill>
            </a:endParaRPr>
          </a:p>
          <a:p>
            <a:endParaRPr lang="en-US" sz="1400" baseline="-25000" dirty="0">
              <a:solidFill>
                <a:srgbClr val="D60093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05948" y="2482013"/>
            <a:ext cx="1301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D60093"/>
                </a:solidFill>
                <a:sym typeface="Symbol"/>
              </a:rPr>
              <a:t>d</a:t>
            </a:r>
            <a:r>
              <a:rPr lang="fr-FR" sz="1400" dirty="0" smtClean="0">
                <a:solidFill>
                  <a:srgbClr val="D60093"/>
                </a:solidFill>
                <a:sym typeface="Symbol"/>
              </a:rPr>
              <a:t>irect </a:t>
            </a:r>
            <a:r>
              <a:rPr lang="fr-FR" sz="1400" dirty="0" err="1" smtClean="0">
                <a:solidFill>
                  <a:srgbClr val="D60093"/>
                </a:solidFill>
                <a:sym typeface="Symbol"/>
              </a:rPr>
              <a:t>pppp</a:t>
            </a:r>
            <a:r>
              <a:rPr lang="fr-FR" sz="1400" dirty="0" smtClean="0">
                <a:solidFill>
                  <a:srgbClr val="D60093"/>
                </a:solidFill>
                <a:sym typeface="Symbol"/>
              </a:rPr>
              <a:t></a:t>
            </a:r>
            <a:endParaRPr lang="en-US" sz="1400" baseline="-25000" dirty="0">
              <a:solidFill>
                <a:srgbClr val="D60093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244481" y="3293846"/>
            <a:ext cx="763308" cy="7796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131840" y="2789790"/>
            <a:ext cx="628700" cy="292997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821793" y="2973524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FF9900"/>
                </a:solidFill>
                <a:sym typeface="Symbol"/>
              </a:rPr>
              <a:t>pppp</a:t>
            </a:r>
            <a:r>
              <a:rPr lang="fr-FR" sz="1400" dirty="0" smtClean="0">
                <a:solidFill>
                  <a:srgbClr val="FF9900"/>
                </a:solidFill>
                <a:sym typeface="Symbol"/>
              </a:rPr>
              <a:t></a:t>
            </a:r>
            <a:endParaRPr lang="en-US" sz="1400" baseline="-25000" dirty="0">
              <a:solidFill>
                <a:srgbClr val="FF99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860032" y="3207416"/>
            <a:ext cx="381213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Preliminary</a:t>
            </a:r>
          </a:p>
          <a:p>
            <a:r>
              <a:rPr lang="en-US" dirty="0" smtClean="0">
                <a:sym typeface="Symbol"/>
              </a:rPr>
              <a:t>= 125  25 b (BW  only)</a:t>
            </a:r>
          </a:p>
          <a:p>
            <a:r>
              <a:rPr lang="en-US" dirty="0">
                <a:sym typeface="Symbol"/>
              </a:rPr>
              <a:t></a:t>
            </a:r>
            <a:r>
              <a:rPr lang="en-US" dirty="0" smtClean="0">
                <a:sym typeface="Symbol"/>
              </a:rPr>
              <a:t>= 249  62 </a:t>
            </a:r>
            <a:r>
              <a:rPr lang="en-US" dirty="0">
                <a:sym typeface="Symbol"/>
              </a:rPr>
              <a:t>b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(including RN  with Bonn-</a:t>
            </a:r>
            <a:r>
              <a:rPr lang="en-US" dirty="0" err="1" smtClean="0">
                <a:sym typeface="Symbol"/>
              </a:rPr>
              <a:t>Gatchina</a:t>
            </a:r>
            <a:r>
              <a:rPr lang="en-US" dirty="0" smtClean="0">
                <a:sym typeface="Symbol"/>
              </a:rPr>
              <a:t> </a:t>
            </a:r>
          </a:p>
          <a:p>
            <a:r>
              <a:rPr lang="en-US" dirty="0" smtClean="0">
                <a:sym typeface="Symbol"/>
              </a:rPr>
              <a:t>couplings)</a:t>
            </a:r>
          </a:p>
          <a:p>
            <a:r>
              <a:rPr lang="fr-FR" dirty="0" smtClean="0">
                <a:sym typeface="Symbol"/>
              </a:rPr>
              <a:t>Consistent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previous</a:t>
            </a:r>
            <a:r>
              <a:rPr lang="fr-FR" dirty="0" smtClean="0">
                <a:sym typeface="Symbol"/>
              </a:rPr>
              <a:t> data (DISTO)</a:t>
            </a:r>
          </a:p>
          <a:p>
            <a:r>
              <a:rPr lang="fr-FR" dirty="0" smtClean="0">
                <a:sym typeface="Symbol"/>
              </a:rPr>
              <a:t> and  HADES 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analysis</a:t>
            </a:r>
            <a:endParaRPr lang="fr-FR" dirty="0" smtClean="0">
              <a:sym typeface="Symbo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80087"/>
            <a:ext cx="5029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ZoneTexte 1024"/>
          <p:cNvSpPr txBox="1"/>
          <p:nvPr/>
        </p:nvSpPr>
        <p:spPr>
          <a:xfrm>
            <a:off x="2176885" y="5238741"/>
            <a:ext cx="125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/>
              </a:rPr>
              <a:t>Preliminary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Pion beam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 GSI</a:t>
            </a:r>
            <a:r>
              <a:rPr lang="en-US" dirty="0" smtClean="0">
                <a:solidFill>
                  <a:prstClr val="white"/>
                </a:solidFill>
              </a:rPr>
              <a:t>    </a:t>
            </a:r>
            <a:br>
              <a:rPr lang="en-US" dirty="0" smtClean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12334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B. Ramstein   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9200"/>
            <a:ext cx="4233087" cy="14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0547" y="3580715"/>
            <a:ext cx="3515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2 Double-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ilicon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endParaRPr lang="fr-FR" dirty="0"/>
          </a:p>
          <a:p>
            <a:r>
              <a:rPr lang="en-US" dirty="0" smtClean="0"/>
              <a:t>     100 x100mm</a:t>
            </a:r>
            <a:r>
              <a:rPr lang="en-US" baseline="30000" dirty="0" smtClean="0"/>
              <a:t>2</a:t>
            </a:r>
            <a:r>
              <a:rPr lang="en-US" dirty="0"/>
              <a:t>, 300μm thick</a:t>
            </a:r>
          </a:p>
          <a:p>
            <a:r>
              <a:rPr lang="fr-FR" dirty="0" smtClean="0"/>
              <a:t>     2 x128 </a:t>
            </a:r>
            <a:r>
              <a:rPr lang="fr-FR" dirty="0" err="1" smtClean="0"/>
              <a:t>channels</a:t>
            </a:r>
            <a:endParaRPr lang="fr-FR" dirty="0" smtClean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0406" y="2255374"/>
            <a:ext cx="3207458" cy="92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         GSI pion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momentum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0.6 &lt; p &lt;</a:t>
            </a:r>
            <a:r>
              <a:rPr lang="pl-PL" b="1" dirty="0" smtClean="0">
                <a:solidFill>
                  <a:prstClr val="black"/>
                </a:solidFill>
              </a:rPr>
              <a:t>1.</a:t>
            </a:r>
            <a:r>
              <a:rPr lang="fr-FR" b="1" dirty="0" smtClean="0">
                <a:solidFill>
                  <a:prstClr val="black"/>
                </a:solidFill>
              </a:rPr>
              <a:t>7</a:t>
            </a:r>
            <a:r>
              <a:rPr lang="pl-PL" b="1" dirty="0" smtClean="0">
                <a:solidFill>
                  <a:prstClr val="black"/>
                </a:solidFill>
              </a:rPr>
              <a:t>  GeV/c</a:t>
            </a:r>
            <a:endParaRPr lang="en-US" b="1" dirty="0" smtClean="0">
              <a:solidFill>
                <a:prstClr val="black"/>
              </a:solidFill>
            </a:endParaRP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      pion flux ~  10</a:t>
            </a:r>
            <a:r>
              <a:rPr lang="fr-FR" b="1" baseline="30000" dirty="0" smtClean="0">
                <a:solidFill>
                  <a:prstClr val="black"/>
                </a:solidFill>
              </a:rPr>
              <a:t>6</a:t>
            </a:r>
            <a:r>
              <a:rPr lang="fr-FR" b="1" dirty="0" smtClean="0">
                <a:solidFill>
                  <a:prstClr val="black"/>
                </a:solidFill>
              </a:rPr>
              <a:t>/s at 1 </a:t>
            </a:r>
            <a:r>
              <a:rPr lang="fr-FR" b="1" dirty="0" err="1" smtClean="0">
                <a:solidFill>
                  <a:prstClr val="black"/>
                </a:solidFill>
              </a:rPr>
              <a:t>GeV</a:t>
            </a:r>
            <a:r>
              <a:rPr lang="fr-FR" b="1" dirty="0" smtClean="0">
                <a:solidFill>
                  <a:prstClr val="black"/>
                </a:solidFill>
              </a:rPr>
              <a:t>/c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9624" y="1684700"/>
            <a:ext cx="2006318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Pion </a:t>
            </a:r>
            <a:r>
              <a:rPr lang="fr-FR" b="1" dirty="0" err="1">
                <a:solidFill>
                  <a:srgbClr val="FF0000"/>
                </a:solidFill>
              </a:rPr>
              <a:t>beam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tracker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1912" y="1684700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Diamond</a:t>
            </a:r>
            <a:r>
              <a:rPr lang="fr-FR" dirty="0" smtClean="0"/>
              <a:t> detectors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00547" y="4770041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Pion </a:t>
            </a:r>
            <a:r>
              <a:rPr lang="fr-FR" dirty="0" err="1" smtClean="0">
                <a:latin typeface="Arial"/>
                <a:cs typeface="Arial"/>
              </a:rPr>
              <a:t>momentum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acceptance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  <a:sym typeface="Symbol"/>
              </a:rPr>
              <a:t>=2%</a:t>
            </a:r>
            <a:endParaRPr lang="fr-FR" dirty="0" smtClean="0">
              <a:latin typeface="Arial"/>
              <a:cs typeface="Arial"/>
            </a:endParaRPr>
          </a:p>
          <a:p>
            <a:r>
              <a:rPr lang="fr-FR" dirty="0" err="1" smtClean="0">
                <a:latin typeface="Arial"/>
                <a:cs typeface="Arial"/>
              </a:rPr>
              <a:t>Resolution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fr-FR" dirty="0" smtClean="0">
                <a:latin typeface="Arial"/>
                <a:cs typeface="Arial"/>
              </a:rPr>
              <a:t>p/p </a:t>
            </a:r>
            <a:r>
              <a:rPr lang="fr-FR" dirty="0" smtClean="0">
                <a:latin typeface="Times New Roman"/>
                <a:cs typeface="Times New Roman"/>
              </a:rPr>
              <a:t>&lt; 0.3%</a:t>
            </a:r>
            <a:endParaRPr lang="fr-FR" dirty="0"/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812360" y="2360081"/>
            <a:ext cx="1195771" cy="1112044"/>
            <a:chOff x="0" y="0"/>
            <a:chExt cx="2303" cy="1402"/>
          </a:xfrm>
        </p:grpSpPr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8" name="Connecteur droit avec flèche 17"/>
          <p:cNvCxnSpPr>
            <a:stCxn id="1026" idx="3"/>
          </p:cNvCxnSpPr>
          <p:nvPr/>
        </p:nvCxnSpPr>
        <p:spPr>
          <a:xfrm flipH="1" flipV="1">
            <a:off x="7164288" y="2608029"/>
            <a:ext cx="560679" cy="220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173806" y="1914534"/>
            <a:ext cx="83484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HADES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55946" y="3472125"/>
            <a:ext cx="2231214" cy="2126407"/>
            <a:chOff x="458765" y="4365104"/>
            <a:chExt cx="2231214" cy="2126407"/>
          </a:xfrm>
        </p:grpSpPr>
        <p:sp>
          <p:nvSpPr>
            <p:cNvPr id="21" name="Rectangle 20"/>
            <p:cNvSpPr/>
            <p:nvPr/>
          </p:nvSpPr>
          <p:spPr>
            <a:xfrm>
              <a:off x="458765" y="4365104"/>
              <a:ext cx="2231214" cy="2117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458765" y="4365104"/>
              <a:ext cx="2231214" cy="2126407"/>
              <a:chOff x="107504" y="1963167"/>
              <a:chExt cx="3657600" cy="3144322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1963167"/>
                <a:ext cx="3657600" cy="287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Łącznik prosty ze strzałką 20"/>
              <p:cNvCxnSpPr>
                <a:cxnSpLocks noChangeShapeType="1"/>
              </p:cNvCxnSpPr>
              <p:nvPr/>
            </p:nvCxnSpPr>
            <p:spPr bwMode="auto">
              <a:xfrm>
                <a:off x="2125217" y="2417192"/>
                <a:ext cx="315912" cy="128587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26" name="Łącznik prosty ze strzałką 22"/>
              <p:cNvCxnSpPr>
                <a:cxnSpLocks noChangeShapeType="1"/>
              </p:cNvCxnSpPr>
              <p:nvPr/>
            </p:nvCxnSpPr>
            <p:spPr bwMode="auto">
              <a:xfrm flipV="1">
                <a:off x="2144267" y="2590229"/>
                <a:ext cx="314325" cy="193675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32" name="Connecteur droit avec flèche 31"/>
              <p:cNvCxnSpPr/>
              <p:nvPr/>
            </p:nvCxnSpPr>
            <p:spPr>
              <a:xfrm rot="5400000" flipH="1" flipV="1">
                <a:off x="1517204" y="4495229"/>
                <a:ext cx="2286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3" name="ZoneTexte 30"/>
              <p:cNvSpPr txBox="1">
                <a:spLocks noChangeArrowheads="1"/>
              </p:cNvSpPr>
              <p:nvPr/>
            </p:nvSpPr>
            <p:spPr bwMode="auto">
              <a:xfrm>
                <a:off x="2164903" y="4547617"/>
                <a:ext cx="609600" cy="54613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99"/>
                    </a:solidFill>
                  </a:rPr>
                  <a:t>ω</a:t>
                </a:r>
                <a:endParaRPr lang="fr-FR" kern="0" dirty="0" smtClean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4" name="ZoneTexte 31"/>
              <p:cNvSpPr txBox="1">
                <a:spLocks noChangeArrowheads="1"/>
              </p:cNvSpPr>
              <p:nvPr/>
            </p:nvSpPr>
            <p:spPr bwMode="auto">
              <a:xfrm>
                <a:off x="1379089" y="4561357"/>
                <a:ext cx="457200" cy="546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80"/>
                    </a:solidFill>
                  </a:rPr>
                  <a:t>η</a:t>
                </a:r>
                <a:endParaRPr lang="fr-FR" kern="0" dirty="0" smtClean="0">
                  <a:solidFill>
                    <a:srgbClr val="000080"/>
                  </a:solidFill>
                </a:endParaRP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 rot="16200000" flipV="1">
                <a:off x="2217291" y="4480942"/>
                <a:ext cx="201613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414513" y="3933056"/>
            <a:ext cx="99724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2162" y="4336073"/>
            <a:ext cx="2724720" cy="2106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20028" y="4549407"/>
            <a:ext cx="2422219" cy="1873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651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Pion </a:t>
            </a:r>
            <a:r>
              <a:rPr lang="fr-FR" dirty="0" err="1" smtClean="0">
                <a:solidFill>
                  <a:schemeClr val="tx2"/>
                </a:solidFill>
              </a:rPr>
              <a:t>beam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experiment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with</a:t>
            </a:r>
            <a:r>
              <a:rPr lang="fr-FR" dirty="0" smtClean="0">
                <a:solidFill>
                  <a:schemeClr val="tx2"/>
                </a:solidFill>
              </a:rPr>
              <a:t> HADES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18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2162" y="836712"/>
            <a:ext cx="8236302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              </a:t>
            </a:r>
            <a:r>
              <a:rPr lang="fr-FR" dirty="0"/>
              <a:t>2014 </a:t>
            </a:r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endParaRPr lang="fr-FR" dirty="0"/>
          </a:p>
          <a:p>
            <a:r>
              <a:rPr lang="fr-FR" dirty="0"/>
              <a:t>                        </a:t>
            </a:r>
            <a:r>
              <a:rPr lang="fr-FR" dirty="0" smtClean="0"/>
              <a:t>  </a:t>
            </a:r>
            <a:r>
              <a:rPr lang="fr-FR" dirty="0"/>
              <a:t>Use of </a:t>
            </a:r>
            <a:r>
              <a:rPr lang="fr-FR" dirty="0" err="1"/>
              <a:t>Polyethylene</a:t>
            </a:r>
            <a:r>
              <a:rPr lang="fr-FR" dirty="0"/>
              <a:t> (CH</a:t>
            </a:r>
            <a:r>
              <a:rPr lang="fr-FR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n</a:t>
            </a:r>
            <a:r>
              <a:rPr lang="fr-FR" dirty="0"/>
              <a:t> and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 smtClean="0"/>
              <a:t>targets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Motivations: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>
                <a:solidFill>
                  <a:srgbClr val="FFFF00"/>
                </a:solidFill>
              </a:rPr>
              <a:t>N(1520) </a:t>
            </a:r>
            <a:r>
              <a:rPr lang="fr-FR" dirty="0" err="1"/>
              <a:t>region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+</a:t>
            </a:r>
            <a:r>
              <a:rPr lang="en-US" dirty="0">
                <a:sym typeface="Symbol"/>
              </a:rPr>
              <a:t>  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/>
              <a:t>-</a:t>
            </a:r>
            <a:r>
              <a:rPr lang="en-US" dirty="0">
                <a:sym typeface="Symbol"/>
              </a:rPr>
              <a:t></a:t>
            </a:r>
            <a:r>
              <a:rPr lang="en-US" dirty="0" smtClean="0"/>
              <a:t>° production in an energy scan (4 measurements </a:t>
            </a:r>
            <a:r>
              <a:rPr lang="en-US" dirty="0" smtClean="0">
                <a:sym typeface="Symbol"/>
              </a:rPr>
              <a:t>s=</a:t>
            </a:r>
            <a:r>
              <a:rPr lang="en-US" dirty="0" smtClean="0"/>
              <a:t>1.46-1.55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      Improve  database </a:t>
            </a:r>
            <a:r>
              <a:rPr lang="en-US" dirty="0" smtClean="0"/>
              <a:t>for baryon spectroscopy: 2</a:t>
            </a:r>
            <a:r>
              <a:rPr lang="en-US" dirty="0" smtClean="0">
                <a:sym typeface="Symbol"/>
              </a:rPr>
              <a:t>N =N,N,  </a:t>
            </a:r>
            <a:r>
              <a:rPr lang="en-US" dirty="0" err="1" smtClean="0">
                <a:sym typeface="Symbol"/>
              </a:rPr>
              <a:t>branchings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production </a:t>
            </a:r>
            <a:r>
              <a:rPr lang="en-US" dirty="0">
                <a:sym typeface="Symbol"/>
              </a:rPr>
              <a:t>s=</a:t>
            </a:r>
            <a:r>
              <a:rPr lang="en-US" dirty="0" smtClean="0"/>
              <a:t>1.49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it-IT" dirty="0" smtClean="0"/>
              <a:t>     Resonance </a:t>
            </a:r>
            <a:r>
              <a:rPr lang="it-IT" dirty="0"/>
              <a:t>Dalitz decays R→Ne</a:t>
            </a:r>
            <a:r>
              <a:rPr lang="it-IT" baseline="30000" dirty="0"/>
              <a:t>+</a:t>
            </a:r>
            <a:r>
              <a:rPr lang="it-IT" dirty="0"/>
              <a:t>e</a:t>
            </a:r>
            <a:r>
              <a:rPr lang="it-IT" baseline="30000" dirty="0"/>
              <a:t>-</a:t>
            </a:r>
            <a:endParaRPr lang="it-IT" dirty="0"/>
          </a:p>
          <a:p>
            <a:r>
              <a:rPr lang="en-US" baseline="30000" dirty="0"/>
              <a:t>     </a:t>
            </a:r>
            <a:r>
              <a:rPr lang="en-US" baseline="30000" dirty="0" smtClean="0"/>
              <a:t>              </a:t>
            </a:r>
            <a:r>
              <a:rPr lang="en-US" dirty="0"/>
              <a:t>(Link to time-like transition electromagnetic structure</a:t>
            </a:r>
            <a:r>
              <a:rPr lang="en-US" dirty="0" smtClean="0"/>
              <a:t>)</a:t>
            </a:r>
          </a:p>
          <a:p>
            <a:r>
              <a:rPr lang="fr-FR" dirty="0" smtClean="0"/>
              <a:t>              </a:t>
            </a:r>
            <a:r>
              <a:rPr lang="fr-FR" dirty="0" smtClean="0">
                <a:solidFill>
                  <a:srgbClr val="FFFF00"/>
                </a:solidFill>
              </a:rPr>
              <a:t>No </a:t>
            </a:r>
            <a:r>
              <a:rPr lang="fr-FR" dirty="0" err="1" smtClean="0">
                <a:solidFill>
                  <a:srgbClr val="FFFF00"/>
                </a:solidFill>
              </a:rPr>
              <a:t>existing</a:t>
            </a:r>
            <a:r>
              <a:rPr lang="fr-FR" dirty="0" smtClean="0">
                <a:solidFill>
                  <a:srgbClr val="FFFF00"/>
                </a:solidFill>
              </a:rPr>
              <a:t> data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8245" y="1196752"/>
            <a:ext cx="650811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6660232" y="3161286"/>
            <a:ext cx="1759263" cy="1109106"/>
            <a:chOff x="1834" y="1593"/>
            <a:chExt cx="1089" cy="768"/>
          </a:xfrm>
        </p:grpSpPr>
        <p:sp>
          <p:nvSpPr>
            <p:cNvPr id="11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21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22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3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5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12162" y="1556792"/>
            <a:ext cx="8236302" cy="2696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3347864" y="4656622"/>
            <a:ext cx="2906373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2"/>
                </a:solidFill>
              </a:rPr>
              <a:t>Subtraction</a:t>
            </a:r>
            <a:r>
              <a:rPr lang="fr-FR" dirty="0">
                <a:solidFill>
                  <a:schemeClr val="bg2"/>
                </a:solidFill>
              </a:rPr>
              <a:t> of C </a:t>
            </a:r>
            <a:r>
              <a:rPr lang="fr-FR" dirty="0" smtClean="0">
                <a:solidFill>
                  <a:schemeClr val="bg2"/>
                </a:solidFill>
              </a:rPr>
              <a:t>contribution</a:t>
            </a:r>
          </a:p>
          <a:p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                     and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Normalisation </a:t>
            </a:r>
            <a:r>
              <a:rPr lang="fr-FR" dirty="0" err="1" smtClean="0">
                <a:solidFill>
                  <a:schemeClr val="bg2"/>
                </a:solidFill>
              </a:rPr>
              <a:t>using</a:t>
            </a:r>
            <a:r>
              <a:rPr lang="fr-FR" dirty="0" smtClean="0">
                <a:solidFill>
                  <a:schemeClr val="bg2"/>
                </a:solidFill>
              </a:rPr>
              <a:t>  </a:t>
            </a:r>
          </a:p>
          <a:p>
            <a:r>
              <a:rPr lang="el-GR" dirty="0" smtClean="0">
                <a:solidFill>
                  <a:schemeClr val="bg2"/>
                </a:solidFill>
              </a:rPr>
              <a:t>π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+p </a:t>
            </a:r>
            <a:r>
              <a:rPr lang="fr-FR" dirty="0" err="1" smtClean="0">
                <a:solidFill>
                  <a:schemeClr val="bg2"/>
                </a:solidFill>
              </a:rPr>
              <a:t>elastic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scattering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2" y="4336073"/>
            <a:ext cx="2724720" cy="20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19"/>
          <p:cNvPicPr/>
          <p:nvPr/>
        </p:nvPicPr>
        <p:blipFill rotWithShape="1">
          <a:blip r:embed="rId3"/>
          <a:srcRect r="50000" b="50000"/>
          <a:stretch/>
        </p:blipFill>
        <p:spPr>
          <a:xfrm>
            <a:off x="6420028" y="4549407"/>
            <a:ext cx="2422219" cy="1629858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8021278" y="4941168"/>
            <a:ext cx="49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SAID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data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43363" y="6114782"/>
            <a:ext cx="6559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sym typeface="Symbol"/>
              </a:rPr>
              <a:t>(</a:t>
            </a:r>
            <a:r>
              <a:rPr lang="en-US" sz="1400" dirty="0" err="1" smtClean="0">
                <a:solidFill>
                  <a:schemeClr val="bg1"/>
                </a:solidFill>
                <a:sym typeface="Symbol"/>
              </a:rPr>
              <a:t>deg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1680" y="6165304"/>
            <a:ext cx="107798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sym typeface="Symbol"/>
              </a:rPr>
              <a:t>MM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(GeV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/c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7" grpId="0" animBg="1"/>
      <p:bldP spid="8" grpId="0"/>
      <p:bldP spid="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Bonn-Gatchina Partial </a:t>
            </a:r>
            <a:r>
              <a:rPr lang="fr-FR" sz="3600" dirty="0" err="1">
                <a:solidFill>
                  <a:schemeClr val="tx2"/>
                </a:solidFill>
              </a:rPr>
              <a:t>W</a:t>
            </a:r>
            <a:r>
              <a:rPr lang="fr-FR" sz="3600" dirty="0" err="1" smtClean="0">
                <a:solidFill>
                  <a:schemeClr val="tx2"/>
                </a:solidFill>
              </a:rPr>
              <a:t>ave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Analysis</a:t>
            </a:r>
            <a:r>
              <a:rPr lang="fr-FR" sz="3600" dirty="0" smtClean="0">
                <a:solidFill>
                  <a:schemeClr val="tx2"/>
                </a:solidFill>
              </a:rPr>
              <a:t> in  </a:t>
            </a:r>
            <a:br>
              <a:rPr lang="fr-FR" sz="3600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2</a:t>
            </a:r>
            <a:r>
              <a:rPr lang="fr-FR" sz="3600" dirty="0" smtClean="0">
                <a:solidFill>
                  <a:schemeClr val="tx2"/>
                </a:solidFill>
                <a:sym typeface="Symbol"/>
              </a:rPr>
              <a:t> production </a:t>
            </a:r>
            <a:r>
              <a:rPr lang="fr-FR" sz="3600" dirty="0" err="1" smtClean="0">
                <a:solidFill>
                  <a:schemeClr val="tx2"/>
                </a:solidFill>
                <a:sym typeface="Symbol"/>
              </a:rPr>
              <a:t>channels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6186" y="5662989"/>
            <a:ext cx="836830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sym typeface="Symbol"/>
              </a:rPr>
              <a:t>New HADES data are crucial for the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determination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of the 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  <a:sym typeface="Symbol"/>
              </a:rPr>
              <a:t>Still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no data on 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between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1.54 and 1.75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(part of HADES future program)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31840" y="1353542"/>
            <a:ext cx="58326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FF00"/>
                </a:solidFill>
              </a:rPr>
              <a:t>collaboration </a:t>
            </a:r>
            <a:r>
              <a:rPr lang="fr-FR" dirty="0" err="1">
                <a:solidFill>
                  <a:srgbClr val="FFFF00"/>
                </a:solidFill>
              </a:rPr>
              <a:t>with</a:t>
            </a:r>
            <a:r>
              <a:rPr lang="fr-FR" dirty="0">
                <a:solidFill>
                  <a:srgbClr val="FFFF00"/>
                </a:solidFill>
              </a:rPr>
              <a:t> A. </a:t>
            </a:r>
            <a:r>
              <a:rPr lang="fr-FR" dirty="0" err="1" smtClean="0">
                <a:solidFill>
                  <a:srgbClr val="FFFF00"/>
                </a:solidFill>
              </a:rPr>
              <a:t>Sarantsev</a:t>
            </a:r>
            <a:r>
              <a:rPr lang="fr-FR" dirty="0" smtClean="0">
                <a:solidFill>
                  <a:srgbClr val="FFFF00"/>
                </a:solidFill>
              </a:rPr>
              <a:t> (</a:t>
            </a:r>
            <a:r>
              <a:rPr lang="fr-FR" dirty="0" err="1" smtClean="0">
                <a:solidFill>
                  <a:srgbClr val="FFFF00"/>
                </a:solidFill>
              </a:rPr>
              <a:t>see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next</a:t>
            </a:r>
            <a:r>
              <a:rPr lang="fr-FR" dirty="0" smtClean="0">
                <a:solidFill>
                  <a:srgbClr val="FFFF00"/>
                </a:solidFill>
              </a:rPr>
              <a:t> talk)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HADES data (</a:t>
            </a:r>
            <a:r>
              <a:rPr lang="el-GR" dirty="0"/>
              <a:t>π</a:t>
            </a:r>
            <a:r>
              <a:rPr lang="fr-FR" baseline="30000" dirty="0"/>
              <a:t>-</a:t>
            </a:r>
            <a:r>
              <a:rPr lang="fr-FR" dirty="0"/>
              <a:t>p</a:t>
            </a:r>
            <a:r>
              <a:rPr lang="el-GR" dirty="0">
                <a:sym typeface="Symbol"/>
              </a:rPr>
              <a:t></a:t>
            </a:r>
            <a:r>
              <a:rPr lang="fr-FR" dirty="0">
                <a:sym typeface="Symbol"/>
              </a:rPr>
              <a:t> n</a:t>
            </a:r>
            <a:r>
              <a:rPr lang="el-GR" dirty="0"/>
              <a:t>π</a:t>
            </a:r>
            <a:r>
              <a:rPr lang="fr-FR" baseline="30000" dirty="0"/>
              <a:t>+</a:t>
            </a:r>
            <a:r>
              <a:rPr lang="el-GR" dirty="0"/>
              <a:t>π</a:t>
            </a:r>
            <a:r>
              <a:rPr lang="fr-FR" baseline="30000" dirty="0" smtClean="0"/>
              <a:t>-</a:t>
            </a:r>
            <a:r>
              <a:rPr lang="fr-FR" dirty="0" smtClean="0"/>
              <a:t>  and  </a:t>
            </a:r>
            <a:r>
              <a:rPr lang="el-GR" dirty="0" smtClean="0"/>
              <a:t>π</a:t>
            </a:r>
            <a:r>
              <a:rPr lang="fr-FR" baseline="30000" dirty="0"/>
              <a:t>-</a:t>
            </a:r>
            <a:r>
              <a:rPr lang="fr-FR" dirty="0"/>
              <a:t>p</a:t>
            </a:r>
            <a:r>
              <a:rPr lang="el-GR" dirty="0">
                <a:sym typeface="Symbol"/>
              </a:rPr>
              <a:t>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p</a:t>
            </a:r>
            <a:r>
              <a:rPr lang="el-GR" dirty="0" smtClean="0"/>
              <a:t>π</a:t>
            </a:r>
            <a:r>
              <a:rPr lang="fr-FR" baseline="30000" dirty="0" smtClean="0"/>
              <a:t>0</a:t>
            </a:r>
            <a:r>
              <a:rPr lang="el-GR" dirty="0" smtClean="0"/>
              <a:t>π</a:t>
            </a:r>
            <a:r>
              <a:rPr lang="fr-FR" baseline="30000" dirty="0"/>
              <a:t>- </a:t>
            </a:r>
            <a:r>
              <a:rPr lang="fr-FR" baseline="30000" dirty="0" smtClean="0"/>
              <a:t> </a:t>
            </a:r>
            <a:r>
              <a:rPr lang="fr-FR" dirty="0" smtClean="0"/>
              <a:t>at 4 </a:t>
            </a:r>
            <a:r>
              <a:rPr lang="fr-FR" dirty="0" err="1" smtClean="0"/>
              <a:t>energies</a:t>
            </a:r>
            <a:r>
              <a:rPr lang="fr-FR" dirty="0" smtClean="0"/>
              <a:t> ) </a:t>
            </a:r>
            <a:r>
              <a:rPr lang="fr-FR" dirty="0"/>
              <a:t> </a:t>
            </a:r>
          </a:p>
          <a:p>
            <a:r>
              <a:rPr lang="fr-FR" dirty="0" smtClean="0"/>
              <a:t>  + </a:t>
            </a:r>
            <a:r>
              <a:rPr lang="fr-FR" dirty="0"/>
              <a:t>photon </a:t>
            </a:r>
            <a:r>
              <a:rPr lang="fr-FR" dirty="0" smtClean="0"/>
              <a:t>(CB-ELSA,MAMI) and pion (Crystal Ball)  </a:t>
            </a:r>
            <a:r>
              <a:rPr lang="fr-FR" dirty="0"/>
              <a:t>data </a:t>
            </a:r>
            <a:r>
              <a:rPr lang="fr-FR" dirty="0" smtClean="0"/>
              <a:t>base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851920" y="3523948"/>
            <a:ext cx="25922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   e.g. N(1520</a:t>
            </a:r>
            <a:r>
              <a:rPr lang="en-US" b="1" dirty="0">
                <a:sym typeface="Symbol"/>
              </a:rPr>
              <a:t>):  </a:t>
            </a:r>
          </a:p>
          <a:p>
            <a:r>
              <a:rPr lang="en-US" b="1" dirty="0">
                <a:sym typeface="Symbol"/>
              </a:rPr>
              <a:t>   </a:t>
            </a:r>
            <a:r>
              <a:rPr lang="en-US" b="1" dirty="0">
                <a:solidFill>
                  <a:srgbClr val="FFFF00"/>
                </a:solidFill>
                <a:sym typeface="Symbol"/>
              </a:rPr>
              <a:t>N coupling =122 %</a:t>
            </a:r>
          </a:p>
          <a:p>
            <a:r>
              <a:rPr lang="fr-FR" b="1" dirty="0">
                <a:sym typeface="Symbol"/>
              </a:rPr>
              <a:t>      PDG 2015 : 15-25%</a:t>
            </a:r>
          </a:p>
          <a:p>
            <a:r>
              <a:rPr lang="fr-FR" b="1" dirty="0">
                <a:sym typeface="Symbol"/>
              </a:rPr>
              <a:t>      PDG 2016 : no info</a:t>
            </a:r>
            <a:endParaRPr lang="en-US" b="1" dirty="0">
              <a:sym typeface="Symb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8192" y="2520132"/>
            <a:ext cx="543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Extraction of </a:t>
            </a:r>
            <a:r>
              <a:rPr lang="fr-FR" dirty="0" smtClean="0">
                <a:sym typeface="Symbol"/>
              </a:rPr>
              <a:t>N, N, N  components in the </a:t>
            </a:r>
            <a:r>
              <a:rPr lang="fr-FR" dirty="0" err="1" smtClean="0">
                <a:sym typeface="Symbol"/>
              </a:rPr>
              <a:t>different</a:t>
            </a:r>
            <a:r>
              <a:rPr lang="fr-FR" dirty="0" smtClean="0">
                <a:sym typeface="Symbol"/>
              </a:rPr>
              <a:t> </a:t>
            </a:r>
          </a:p>
          <a:p>
            <a:r>
              <a:rPr lang="fr-FR" dirty="0" smtClean="0">
                <a:sym typeface="Symbol"/>
              </a:rPr>
              <a:t>partial </a:t>
            </a:r>
            <a:r>
              <a:rPr lang="fr-FR" dirty="0" err="1" smtClean="0">
                <a:sym typeface="Symbol"/>
              </a:rPr>
              <a:t>waves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-108520" y="980728"/>
            <a:ext cx="367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HADES data </a:t>
            </a:r>
            <a:r>
              <a:rPr lang="fr-FR" dirty="0" err="1" smtClean="0"/>
              <a:t>corrected</a:t>
            </a:r>
            <a:r>
              <a:rPr lang="fr-FR" dirty="0" smtClean="0"/>
              <a:t> for </a:t>
            </a:r>
            <a:r>
              <a:rPr lang="fr-FR" dirty="0" err="1" smtClean="0"/>
              <a:t>acceptance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 bwMode="auto">
          <a:xfrm>
            <a:off x="150216" y="1423801"/>
            <a:ext cx="3088619" cy="40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69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8820472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 Introduction </a:t>
            </a: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  <a:ea typeface="+mn-ea"/>
              </a:rPr>
              <a:t>       General motivations of the HADES </a:t>
            </a:r>
            <a:r>
              <a:rPr lang="fr-FR" sz="2000" b="1" dirty="0" err="1" smtClean="0">
                <a:solidFill>
                  <a:schemeClr val="tx2"/>
                </a:solidFill>
                <a:ea typeface="+mn-ea"/>
              </a:rPr>
              <a:t>experiment</a:t>
            </a: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Access to  time-</a:t>
            </a:r>
            <a:r>
              <a:rPr lang="fr-FR" sz="2000" b="1" dirty="0" err="1" smtClean="0">
                <a:solidFill>
                  <a:schemeClr val="tx2"/>
                </a:solidFill>
              </a:rPr>
              <a:t>like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electromagnetic</a:t>
            </a:r>
            <a:r>
              <a:rPr lang="fr-FR" sz="2000" b="1" dirty="0" smtClean="0">
                <a:solidFill>
                  <a:schemeClr val="tx2"/>
                </a:solidFill>
              </a:rPr>
              <a:t>  baryon transitions 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 b="1" dirty="0" smtClean="0"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>
                <a:ea typeface="+mn-ea"/>
              </a:rPr>
              <a:t>from </a:t>
            </a:r>
            <a:r>
              <a:rPr lang="fr-FR" sz="2000" b="1" dirty="0" smtClean="0"/>
              <a:t>pp</a:t>
            </a:r>
            <a:r>
              <a:rPr lang="fr-FR" sz="2000" b="1" dirty="0" smtClean="0">
                <a:ea typeface="+mn-ea"/>
              </a:rPr>
              <a:t> and </a:t>
            </a:r>
            <a:r>
              <a:rPr lang="fr-FR" sz="2000" b="1" dirty="0" err="1" smtClean="0">
                <a:ea typeface="+mn-ea"/>
              </a:rPr>
              <a:t>pn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reactions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HADES at GSI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 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/>
              <a:t>Preliminary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</a:t>
            </a:r>
            <a:r>
              <a:rPr lang="fr-FR" sz="2000" b="1" dirty="0" err="1" smtClean="0">
                <a:ea typeface="+mn-ea"/>
              </a:rPr>
              <a:t>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the GSI pion </a:t>
            </a:r>
            <a:r>
              <a:rPr lang="fr-FR" sz="2000" b="1" dirty="0" err="1" smtClean="0">
                <a:ea typeface="+mn-ea"/>
              </a:rPr>
              <a:t>beam</a:t>
            </a:r>
            <a:endParaRPr lang="fr-FR" sz="2000" b="1" dirty="0" smtClean="0">
              <a:ea typeface="+mn-ea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/>
              <a:t> Prospects for </a:t>
            </a:r>
            <a:r>
              <a:rPr lang="fr-FR" sz="2000" b="1" dirty="0" err="1" smtClean="0"/>
              <a:t>hyperon</a:t>
            </a:r>
            <a:r>
              <a:rPr lang="fr-FR" sz="2000" b="1" dirty="0" smtClean="0"/>
              <a:t> transitions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/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/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 Conclusions</a:t>
            </a:r>
            <a:endParaRPr lang="fr-FR" sz="2000" b="1" dirty="0"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36297" y="-27733"/>
            <a:ext cx="1908532" cy="1369457"/>
            <a:chOff x="0" y="-29"/>
            <a:chExt cx="2304" cy="143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-29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6660331" y="2394591"/>
            <a:ext cx="2016125" cy="1178425"/>
            <a:chOff x="1680" y="1554"/>
            <a:chExt cx="1248" cy="816"/>
          </a:xfrm>
        </p:grpSpPr>
        <p:sp>
          <p:nvSpPr>
            <p:cNvPr id="16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22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23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4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6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7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2"/>
          <a:stretch/>
        </p:blipFill>
        <p:spPr bwMode="auto">
          <a:xfrm>
            <a:off x="179512" y="764704"/>
            <a:ext cx="3536487" cy="35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99992" y="692696"/>
            <a:ext cx="409663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= </a:t>
            </a:r>
            <a:r>
              <a:rPr lang="en-US" dirty="0" err="1"/>
              <a:t>N</a:t>
            </a:r>
            <a:r>
              <a:rPr lang="en-US" baseline="-25000" dirty="0" err="1"/>
              <a:t>e+e</a:t>
            </a:r>
            <a:r>
              <a:rPr lang="en-US" baseline="-25000" dirty="0"/>
              <a:t>- </a:t>
            </a:r>
            <a:r>
              <a:rPr lang="en-US" dirty="0" smtClean="0"/>
              <a:t>-CB </a:t>
            </a:r>
          </a:p>
          <a:p>
            <a:r>
              <a:rPr lang="en-US" dirty="0" smtClean="0"/>
              <a:t>CB: same-event </a:t>
            </a:r>
            <a:r>
              <a:rPr lang="en-US" dirty="0"/>
              <a:t>like-sign </a:t>
            </a:r>
            <a:r>
              <a:rPr lang="en-US" dirty="0" smtClean="0"/>
              <a:t>pairs </a:t>
            </a:r>
          </a:p>
          <a:p>
            <a:endParaRPr lang="en-US" dirty="0"/>
          </a:p>
          <a:p>
            <a:r>
              <a:rPr lang="en-US" dirty="0"/>
              <a:t>CB rejection cuts: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Fitted tracks with unfitted tracks </a:t>
            </a:r>
            <a:r>
              <a:rPr lang="en-US" dirty="0"/>
              <a:t>in the</a:t>
            </a:r>
          </a:p>
          <a:p>
            <a:r>
              <a:rPr lang="en-US" dirty="0"/>
              <a:t>vicinity of 4° are excluded from</a:t>
            </a:r>
          </a:p>
          <a:p>
            <a:r>
              <a:rPr lang="en-US" dirty="0"/>
              <a:t>further </a:t>
            </a:r>
            <a:r>
              <a:rPr lang="en-US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opening </a:t>
            </a:r>
            <a:r>
              <a:rPr lang="en-US" dirty="0"/>
              <a:t>angle &gt; </a:t>
            </a:r>
            <a:r>
              <a:rPr lang="en-US" dirty="0" smtClean="0"/>
              <a:t>9°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0" y="-27384"/>
            <a:ext cx="9143999" cy="7143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3200" dirty="0" smtClean="0"/>
              <a:t>               Data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: Signal extraction</a:t>
            </a:r>
            <a:endParaRPr lang="en-US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6011996"/>
            <a:ext cx="67687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N.B. </a:t>
            </a:r>
            <a:r>
              <a:rPr lang="fr-FR" dirty="0" err="1" smtClean="0"/>
              <a:t>Measurement</a:t>
            </a:r>
            <a:r>
              <a:rPr lang="fr-FR" dirty="0" smtClean="0"/>
              <a:t> on CH2 </a:t>
            </a:r>
            <a:r>
              <a:rPr lang="fr-FR" dirty="0" err="1" smtClean="0"/>
              <a:t>target</a:t>
            </a:r>
            <a:r>
              <a:rPr lang="fr-FR" dirty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 (d</a:t>
            </a:r>
            <a:r>
              <a:rPr lang="fr-FR" dirty="0" smtClean="0">
                <a:sym typeface="Symbol"/>
              </a:rPr>
              <a:t>/</a:t>
            </a:r>
            <a:r>
              <a:rPr lang="fr-FR" dirty="0" err="1" smtClean="0">
                <a:sym typeface="Symbol"/>
              </a:rPr>
              <a:t>dM</a:t>
            </a:r>
            <a:r>
              <a:rPr lang="fr-FR" dirty="0" smtClean="0">
                <a:sym typeface="Symbol"/>
              </a:rPr>
              <a:t>)</a:t>
            </a:r>
            <a:r>
              <a:rPr lang="fr-FR" baseline="-25000" dirty="0" smtClean="0">
                <a:sym typeface="Symbol"/>
              </a:rPr>
              <a:t>H</a:t>
            </a:r>
            <a:r>
              <a:rPr lang="fr-FR" dirty="0" smtClean="0">
                <a:sym typeface="Symbol"/>
              </a:rPr>
              <a:t>+0.5 </a:t>
            </a:r>
            <a:r>
              <a:rPr lang="fr-FR" dirty="0"/>
              <a:t>(d</a:t>
            </a:r>
            <a:r>
              <a:rPr lang="fr-FR" dirty="0" smtClean="0">
                <a:sym typeface="Symbol"/>
              </a:rPr>
              <a:t>/</a:t>
            </a:r>
            <a:r>
              <a:rPr lang="fr-FR" dirty="0" err="1" smtClean="0">
                <a:sym typeface="Symbol"/>
              </a:rPr>
              <a:t>dM</a:t>
            </a:r>
            <a:r>
              <a:rPr lang="fr-FR" dirty="0" smtClean="0">
                <a:sym typeface="Symbol"/>
              </a:rPr>
              <a:t>)</a:t>
            </a:r>
            <a:r>
              <a:rPr lang="fr-FR" baseline="-25000" dirty="0" smtClean="0">
                <a:sym typeface="Symbol"/>
              </a:rPr>
              <a:t>C</a:t>
            </a:r>
            <a:r>
              <a:rPr lang="fr-FR" dirty="0" smtClean="0">
                <a:sym typeface="Symbol"/>
              </a:rPr>
              <a:t>                                               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21/02/2018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HADES CM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365104"/>
            <a:ext cx="34899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backtracking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Signal (M&lt;140 MeV/c</a:t>
            </a:r>
            <a:r>
              <a:rPr lang="en-US" baseline="30000" dirty="0"/>
              <a:t>2</a:t>
            </a:r>
            <a:r>
              <a:rPr lang="en-US" dirty="0"/>
              <a:t>) = 13138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Signal (M&gt;140 MeV/c</a:t>
            </a:r>
            <a:r>
              <a:rPr lang="en-US" baseline="30000" dirty="0"/>
              <a:t>2</a:t>
            </a:r>
            <a:r>
              <a:rPr lang="en-US" dirty="0"/>
              <a:t>) = 3300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1500 in the </a:t>
            </a:r>
            <a:r>
              <a:rPr lang="fr-FR" dirty="0" err="1"/>
              <a:t>missing</a:t>
            </a:r>
            <a:r>
              <a:rPr lang="fr-FR" dirty="0"/>
              <a:t> mass </a:t>
            </a:r>
            <a:r>
              <a:rPr lang="fr-FR" dirty="0" err="1"/>
              <a:t>cut</a:t>
            </a:r>
            <a:r>
              <a:rPr lang="fr-FR" dirty="0"/>
              <a:t> </a:t>
            </a:r>
          </a:p>
          <a:p>
            <a:r>
              <a:rPr lang="fr-FR" dirty="0" err="1"/>
              <a:t>corresponding</a:t>
            </a:r>
            <a:r>
              <a:rPr lang="fr-FR" dirty="0"/>
              <a:t> to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p</a:t>
            </a:r>
            <a:r>
              <a:rPr lang="fr-FR" dirty="0" err="1" smtClean="0">
                <a:sym typeface="Symbol"/>
              </a:rPr>
              <a:t>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endParaRPr lang="en-US" baseline="300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07533"/>
              </p:ext>
            </p:extLst>
          </p:nvPr>
        </p:nvGraphicFramePr>
        <p:xfrm>
          <a:off x="4594713" y="3068960"/>
          <a:ext cx="429776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543"/>
                <a:gridCol w="864096"/>
                <a:gridCol w="1152128"/>
              </a:tblGrid>
              <a:tr h="1390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</a:t>
                      </a:r>
                      <a:r>
                        <a:rPr lang="fr-FR" dirty="0" err="1" smtClean="0"/>
                        <a:t>Syst</a:t>
                      </a:r>
                      <a:r>
                        <a:rPr lang="fr-FR" dirty="0" smtClean="0"/>
                        <a:t>. </a:t>
                      </a:r>
                      <a:r>
                        <a:rPr lang="fr-FR" dirty="0" err="1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Corr.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Uncorr</a:t>
                      </a:r>
                      <a:r>
                        <a:rPr lang="fr-FR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Event </a:t>
                      </a:r>
                      <a:r>
                        <a:rPr lang="fr-FR" dirty="0" err="1" smtClean="0"/>
                        <a:t>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   </a:t>
                      </a:r>
                      <a:r>
                        <a:rPr lang="fr-FR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10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Comb</a:t>
                      </a:r>
                      <a:r>
                        <a:rPr lang="fr-FR" dirty="0" smtClean="0"/>
                        <a:t>.</a:t>
                      </a:r>
                      <a:r>
                        <a:rPr lang="fr-FR" baseline="0" dirty="0" smtClean="0"/>
                        <a:t> 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5%*S/B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normalization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RAW </a:t>
                      </a:r>
                      <a:r>
                        <a:rPr lang="fr-FR" b="1" dirty="0" err="1" smtClean="0"/>
                        <a:t>spectra</a:t>
                      </a:r>
                      <a:endParaRPr lang="en-US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18 %</a:t>
                      </a:r>
                      <a:endParaRPr lang="en-US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10-20%</a:t>
                      </a:r>
                      <a:endParaRPr lang="en-US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Digitizers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2-10%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Eff</a:t>
                      </a:r>
                      <a:r>
                        <a:rPr lang="fr-FR" b="1" dirty="0" smtClean="0"/>
                        <a:t>. </a:t>
                      </a:r>
                      <a:r>
                        <a:rPr lang="fr-FR" b="1" dirty="0" err="1" smtClean="0"/>
                        <a:t>Corrected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spectra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    21%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10-22%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Inputs for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pXe</a:t>
            </a:r>
            <a:r>
              <a:rPr lang="fr-FR" baseline="30000" dirty="0" err="1" smtClean="0">
                <a:solidFill>
                  <a:schemeClr val="tx2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from PWA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2828" y="6381328"/>
            <a:ext cx="2133600" cy="365125"/>
          </a:xfrm>
        </p:spPr>
        <p:txBody>
          <a:bodyPr/>
          <a:lstStyle/>
          <a:p>
            <a:r>
              <a:rPr lang="en-US" smtClean="0"/>
              <a:t>RRTF, GSI, October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40682" y="638132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21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002866" y="2607295"/>
            <a:ext cx="2601581" cy="2511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2867" y="2607295"/>
            <a:ext cx="2409864" cy="23579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s(MeV)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-252536" y="5457998"/>
            <a:ext cx="36724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      off-shell  production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in </a:t>
            </a:r>
            <a:r>
              <a:rPr lang="en-GB" dirty="0">
                <a:sym typeface="Symbol" panose="05050102010706020507" pitchFamily="18" charset="2"/>
              </a:rPr>
              <a:t></a:t>
            </a:r>
            <a:r>
              <a:rPr lang="pl-PL" baseline="30000" dirty="0">
                <a:sym typeface="Symbol" panose="05050102010706020507" pitchFamily="18" charset="2"/>
              </a:rPr>
              <a:t>-</a:t>
            </a:r>
            <a:r>
              <a:rPr lang="pl-PL" dirty="0">
                <a:sym typeface="Symbol" panose="05050102010706020507" pitchFamily="18" charset="2"/>
              </a:rPr>
              <a:t>p</a:t>
            </a:r>
            <a:endParaRPr lang="en-US" dirty="0" smtClean="0">
              <a:sym typeface="Symbol"/>
            </a:endParaRP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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</a:t>
            </a:r>
            <a:r>
              <a:rPr lang="en-US" dirty="0">
                <a:solidFill>
                  <a:srgbClr val="FFFF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.3 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at 0.69 GeV/c</a:t>
            </a:r>
          </a:p>
          <a:p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     </a:t>
            </a:r>
            <a:r>
              <a:rPr lang="fr-FR" dirty="0" smtClean="0"/>
              <a:t>t-</a:t>
            </a:r>
            <a:r>
              <a:rPr lang="fr-FR" dirty="0" err="1" smtClean="0"/>
              <a:t>channel</a:t>
            </a:r>
            <a:r>
              <a:rPr lang="fr-FR" dirty="0" smtClean="0"/>
              <a:t> </a:t>
            </a:r>
            <a:r>
              <a:rPr lang="fr-FR" dirty="0"/>
              <a:t>contribution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small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40" y="2634447"/>
            <a:ext cx="2095191" cy="20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6969"/>
            <a:ext cx="2477370" cy="22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3826066" y="2730170"/>
            <a:ext cx="116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err="1">
                <a:solidFill>
                  <a:schemeClr val="bg1"/>
                </a:solidFill>
                <a:sym typeface="Symbol"/>
              </a:rPr>
              <a:t>pn</a:t>
            </a:r>
            <a:r>
              <a:rPr lang="fr-FR" dirty="0">
                <a:solidFill>
                  <a:schemeClr val="bg1"/>
                </a:solidFill>
                <a:sym typeface="Symbol"/>
              </a:rPr>
              <a:t> </a:t>
            </a:r>
            <a:r>
              <a:rPr lang="fr-FR" baseline="30000" dirty="0">
                <a:solidFill>
                  <a:schemeClr val="bg1"/>
                </a:solidFill>
                <a:sym typeface="Symbol"/>
              </a:rPr>
              <a:t>0</a:t>
            </a:r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227912" y="4289963"/>
            <a:ext cx="248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production f</a:t>
            </a:r>
            <a:r>
              <a:rPr lang="fr-FR" dirty="0" smtClean="0">
                <a:sym typeface="Symbol"/>
              </a:rPr>
              <a:t>rom PWA</a:t>
            </a: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pn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 </a:t>
            </a:r>
            <a:endParaRPr lang="fr-FR" dirty="0" smtClean="0">
              <a:sym typeface="Symbol"/>
            </a:endParaRP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pn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 smtClean="0">
                <a:sym typeface="Symbol"/>
              </a:rPr>
              <a:t>0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  <a:endParaRPr lang="fr-FR" dirty="0">
              <a:sym typeface="Symbol"/>
            </a:endParaRP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</a:t>
            </a:r>
            <a:r>
              <a:rPr lang="fr-FR" dirty="0" err="1" smtClean="0">
                <a:sym typeface="Symbol"/>
              </a:rPr>
              <a:t>p</a:t>
            </a:r>
            <a:r>
              <a:rPr lang="fr-FR" dirty="0" smtClean="0">
                <a:sym typeface="Symbol"/>
              </a:rPr>
              <a:t> 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795994" y="5258825"/>
            <a:ext cx="2633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C</a:t>
            </a:r>
            <a:r>
              <a:rPr lang="fr-FR" dirty="0" smtClean="0">
                <a:sym typeface="Symbol"/>
              </a:rPr>
              <a:t>ross section for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p n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(detailed balance)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input for 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>
                <a:sym typeface="Symbol"/>
              </a:rPr>
              <a:t>-</a:t>
            </a:r>
            <a:r>
              <a:rPr lang="en-US" dirty="0">
                <a:sym typeface="Symbol"/>
              </a:rPr>
              <a:t>p </a:t>
            </a:r>
            <a:r>
              <a:rPr lang="en-US" dirty="0" smtClean="0">
                <a:sym typeface="Symbol"/>
              </a:rPr>
              <a:t>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-</a:t>
            </a:r>
            <a:r>
              <a:rPr lang="en-US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65135" y="357301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/>
              </a:rPr>
              <a:t>n</a:t>
            </a:r>
            <a:r>
              <a:rPr lang="en-US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p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236296" y="3479303"/>
            <a:ext cx="0" cy="110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16200000">
            <a:off x="5827499" y="3433350"/>
            <a:ext cx="72006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(b)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6105" y="4705462"/>
            <a:ext cx="98616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s(MeV)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0176" y="3122191"/>
            <a:ext cx="45635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7690644" y="3058039"/>
            <a:ext cx="10008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 smtClean="0">
                <a:solidFill>
                  <a:schemeClr val="bg1"/>
                </a:solidFill>
                <a:sym typeface="Symbol"/>
              </a:rPr>
              <a:t>Meson</a:t>
            </a:r>
            <a:r>
              <a:rPr lang="fr-FR" sz="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600" dirty="0" smtClean="0">
                <a:solidFill>
                  <a:schemeClr val="bg1"/>
                </a:solidFill>
              </a:rPr>
              <a:t>exchange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22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2218239" cy="2314120"/>
          </a:xfrm>
          <a:prstGeom prst="rect">
            <a:avLst/>
          </a:prstGeom>
        </p:spPr>
      </p:pic>
      <p:pic>
        <p:nvPicPr>
          <p:cNvPr id="23" name="Obraz 9"/>
          <p:cNvPicPr>
            <a:picLocks noChangeAspect="1"/>
          </p:cNvPicPr>
          <p:nvPr/>
        </p:nvPicPr>
        <p:blipFill rotWithShape="1">
          <a:blip r:embed="rId6"/>
          <a:srcRect l="-1" r="1613"/>
          <a:stretch/>
        </p:blipFill>
        <p:spPr>
          <a:xfrm>
            <a:off x="323528" y="3379907"/>
            <a:ext cx="2218239" cy="2097255"/>
          </a:xfrm>
          <a:prstGeom prst="rect">
            <a:avLst/>
          </a:prstGeom>
        </p:spPr>
      </p:pic>
      <p:sp>
        <p:nvSpPr>
          <p:cNvPr id="24" name="Prostokąt 16"/>
          <p:cNvSpPr/>
          <p:nvPr/>
        </p:nvSpPr>
        <p:spPr>
          <a:xfrm>
            <a:off x="785675" y="2429599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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+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- 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Prostokąt 16"/>
          <p:cNvSpPr/>
          <p:nvPr/>
        </p:nvSpPr>
        <p:spPr>
          <a:xfrm>
            <a:off x="684165" y="346093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</a:t>
            </a:r>
            <a:r>
              <a:rPr lang="fr-FR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fr-FR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0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pole tekstowe 6"/>
          <p:cNvSpPr txBox="1"/>
          <p:nvPr/>
        </p:nvSpPr>
        <p:spPr>
          <a:xfrm>
            <a:off x="1480680" y="1956902"/>
            <a:ext cx="179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 - </a:t>
            </a:r>
            <a:r>
              <a:rPr lang="pl-PL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total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-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(D13+..)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-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(S11+..)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(P33+..</a:t>
            </a:r>
            <a:endParaRPr lang="pl-PL" sz="8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1883891">
            <a:off x="1939114" y="1052156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42" grpId="0"/>
      <p:bldP spid="39" grpId="0"/>
      <p:bldP spid="40" grpId="0"/>
      <p:bldP spid="43" grpId="0"/>
      <p:bldP spid="8" grpId="0" animBg="1"/>
      <p:bldP spid="13" grpId="0" animBg="1"/>
      <p:bldP spid="18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655"/>
            <a:ext cx="4094278" cy="407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Inclusive </a:t>
            </a:r>
            <a:r>
              <a:rPr lang="fr-FR" dirty="0" err="1" smtClean="0">
                <a:solidFill>
                  <a:schemeClr val="tx2"/>
                </a:solidFill>
              </a:rPr>
              <a:t>e</a:t>
            </a:r>
            <a:r>
              <a:rPr lang="fr-FR" baseline="30000" dirty="0" err="1" smtClean="0">
                <a:solidFill>
                  <a:schemeClr val="tx2"/>
                </a:solidFill>
              </a:rPr>
              <a:t>+</a:t>
            </a:r>
            <a:r>
              <a:rPr lang="fr-FR" dirty="0" err="1" smtClean="0">
                <a:solidFill>
                  <a:schemeClr val="tx2"/>
                </a:solidFill>
              </a:rPr>
              <a:t>e</a:t>
            </a:r>
            <a:r>
              <a:rPr lang="fr-FR" baseline="30000" dirty="0" smtClean="0">
                <a:solidFill>
                  <a:schemeClr val="tx2"/>
                </a:solidFill>
              </a:rPr>
              <a:t>-</a:t>
            </a:r>
            <a:r>
              <a:rPr lang="fr-FR" dirty="0" smtClean="0">
                <a:solidFill>
                  <a:schemeClr val="tx2"/>
                </a:solidFill>
              </a:rPr>
              <a:t> production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19872" y="5085184"/>
            <a:ext cx="554461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Strong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η</a:t>
            </a:r>
            <a:r>
              <a:rPr lang="fr-FR" dirty="0">
                <a:solidFill>
                  <a:schemeClr val="bg1"/>
                </a:solidFill>
              </a:rPr>
              <a:t> contribution 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Cocktail of point-</a:t>
            </a:r>
            <a:r>
              <a:rPr lang="fr-FR" dirty="0" err="1" smtClean="0">
                <a:solidFill>
                  <a:schemeClr val="bg1"/>
                </a:solidFill>
              </a:rPr>
              <a:t>like</a:t>
            </a:r>
            <a:r>
              <a:rPr lang="fr-FR" dirty="0" smtClean="0">
                <a:solidFill>
                  <a:schemeClr val="bg1"/>
                </a:solidFill>
              </a:rPr>
              <a:t> sources </a:t>
            </a:r>
            <a:r>
              <a:rPr lang="fr-FR" dirty="0" err="1" smtClean="0">
                <a:solidFill>
                  <a:schemeClr val="bg1"/>
                </a:solidFill>
              </a:rPr>
              <a:t>underestimates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yield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at high invariant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Satisfactory</a:t>
            </a:r>
            <a:r>
              <a:rPr lang="fr-FR" dirty="0" smtClean="0">
                <a:solidFill>
                  <a:schemeClr val="bg1"/>
                </a:solidFill>
              </a:rPr>
              <a:t> description </a:t>
            </a:r>
            <a:r>
              <a:rPr lang="fr-FR" dirty="0" err="1" smtClean="0">
                <a:solidFill>
                  <a:schemeClr val="bg1"/>
                </a:solidFill>
              </a:rPr>
              <a:t>adding</a:t>
            </a:r>
            <a:r>
              <a:rPr lang="fr-FR" dirty="0" smtClean="0">
                <a:solidFill>
                  <a:schemeClr val="bg1"/>
                </a:solidFill>
              </a:rPr>
              <a:t> off-</a:t>
            </a:r>
            <a:r>
              <a:rPr lang="fr-FR" dirty="0" err="1" smtClean="0">
                <a:solidFill>
                  <a:schemeClr val="bg1"/>
                </a:solidFill>
              </a:rPr>
              <a:t>shell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 contribution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3968" y="1052736"/>
            <a:ext cx="51065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PLUTO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sz="1600" i="1" dirty="0" err="1" smtClean="0"/>
              <a:t>Fröhlich</a:t>
            </a:r>
            <a:r>
              <a:rPr lang="fr-FR" sz="1600" i="1" dirty="0" smtClean="0"/>
              <a:t> et al, POS (2007) 076</a:t>
            </a:r>
          </a:p>
          <a:p>
            <a:r>
              <a:rPr lang="el-GR" i="1" dirty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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  </a:t>
            </a:r>
            <a:r>
              <a:rPr lang="fr-FR" dirty="0" smtClean="0">
                <a:sym typeface="Symbol"/>
              </a:rPr>
              <a:t>(SAID)  </a:t>
            </a:r>
            <a:r>
              <a:rPr lang="fr-FR" dirty="0">
                <a:sym typeface="Symbol"/>
              </a:rPr>
              <a:t> 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(</a:t>
            </a:r>
            <a:r>
              <a:rPr lang="fr-FR" dirty="0" err="1" smtClean="0"/>
              <a:t>Landolt-Börnstein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sym typeface="Symbol"/>
              </a:rPr>
              <a:t></a:t>
            </a:r>
            <a:r>
              <a:rPr lang="fr-FR" dirty="0" smtClean="0">
                <a:sym typeface="Symbol"/>
              </a:rPr>
              <a:t> contribution from PWA (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pn</a:t>
            </a:r>
            <a:r>
              <a:rPr lang="fr-FR" dirty="0" smtClean="0">
                <a:sym typeface="Symbol"/>
              </a:rPr>
              <a:t> 1.3 mb)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effective</a:t>
            </a:r>
            <a:r>
              <a:rPr lang="fr-FR" dirty="0" smtClean="0"/>
              <a:t> point-</a:t>
            </a:r>
            <a:r>
              <a:rPr lang="fr-FR" dirty="0" err="1" smtClean="0"/>
              <a:t>like</a:t>
            </a:r>
            <a:r>
              <a:rPr lang="fr-FR" dirty="0" smtClean="0"/>
              <a:t> contribution  </a:t>
            </a:r>
            <a:r>
              <a:rPr lang="fr-FR" dirty="0" err="1" smtClean="0"/>
              <a:t>deduced</a:t>
            </a:r>
            <a:r>
              <a:rPr lang="fr-FR" dirty="0" smtClean="0"/>
              <a:t> from</a:t>
            </a:r>
          </a:p>
          <a:p>
            <a:r>
              <a:rPr lang="fr-FR" dirty="0" smtClean="0">
                <a:sym typeface="Symbol"/>
              </a:rPr>
              <a:t>n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p 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distribution as </a:t>
            </a:r>
            <a:r>
              <a:rPr lang="fr-FR" dirty="0" smtClean="0">
                <a:solidFill>
                  <a:srgbClr val="FFFF00"/>
                </a:solidFill>
              </a:rPr>
              <a:t>N(1520)</a:t>
            </a:r>
            <a:r>
              <a:rPr lang="fr-FR" baseline="30000" dirty="0" smtClean="0">
                <a:solidFill>
                  <a:srgbClr val="FFFF00"/>
                </a:solidFill>
              </a:rPr>
              <a:t>0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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n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</a:t>
            </a:r>
            <a:endParaRPr lang="fr-FR" dirty="0"/>
          </a:p>
          <a:p>
            <a:r>
              <a:rPr lang="el-GR" i="1" dirty="0" smtClean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C: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quasi-free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distr</a:t>
            </a:r>
            <a:r>
              <a:rPr lang="fr-FR" dirty="0" smtClean="0"/>
              <a:t>. of </a:t>
            </a:r>
          </a:p>
          <a:p>
            <a:r>
              <a:rPr lang="fr-FR" dirty="0" err="1"/>
              <a:t>n</a:t>
            </a:r>
            <a:r>
              <a:rPr lang="fr-FR" dirty="0" err="1" smtClean="0"/>
              <a:t>ucleons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) </a:t>
            </a:r>
            <a:r>
              <a:rPr lang="fr-FR" dirty="0" err="1" smtClean="0"/>
              <a:t>scaled</a:t>
            </a:r>
            <a:r>
              <a:rPr lang="fr-FR" dirty="0" smtClean="0"/>
              <a:t> </a:t>
            </a:r>
            <a:r>
              <a:rPr lang="fr-FR" dirty="0"/>
              <a:t>to  </a:t>
            </a:r>
            <a:r>
              <a:rPr lang="fr-FR" dirty="0">
                <a:sym typeface="Symbol"/>
              </a:rPr>
              <a:t></a:t>
            </a:r>
            <a:r>
              <a:rPr lang="fr-FR" baseline="-25000" dirty="0">
                <a:sym typeface="Symbol"/>
              </a:rPr>
              <a:t>C </a:t>
            </a:r>
            <a:r>
              <a:rPr lang="fr-FR" dirty="0">
                <a:sym typeface="Symbol"/>
              </a:rPr>
              <a:t>/</a:t>
            </a:r>
            <a:r>
              <a:rPr lang="fr-FR" baseline="-25000" dirty="0">
                <a:sym typeface="Symbol"/>
              </a:rPr>
              <a:t>H </a:t>
            </a:r>
            <a:r>
              <a:rPr lang="fr-FR" dirty="0" smtClean="0">
                <a:sym typeface="Symbol"/>
              </a:rPr>
              <a:t></a:t>
            </a:r>
            <a:r>
              <a:rPr lang="fr-FR" dirty="0">
                <a:sym typeface="Symbol"/>
              </a:rPr>
              <a:t>4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              </a:t>
            </a:r>
          </a:p>
          <a:p>
            <a:r>
              <a:rPr lang="fr-FR" dirty="0" smtClean="0">
                <a:sym typeface="Symbol"/>
              </a:rPr>
              <a:t>Simulations </a:t>
            </a:r>
            <a:r>
              <a:rPr lang="fr-FR" dirty="0" err="1" smtClean="0">
                <a:sym typeface="Symbol"/>
              </a:rPr>
              <a:t>filtered</a:t>
            </a:r>
            <a:r>
              <a:rPr lang="fr-FR" dirty="0" smtClean="0">
                <a:sym typeface="Symbol"/>
              </a:rPr>
              <a:t> by </a:t>
            </a:r>
            <a:r>
              <a:rPr lang="fr-FR" dirty="0" err="1" smtClean="0">
                <a:sym typeface="Symbol"/>
              </a:rPr>
              <a:t>acceptance</a:t>
            </a:r>
            <a:endParaRPr lang="fr-FR" dirty="0">
              <a:sym typeface="Symb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9310" y="4797152"/>
            <a:ext cx="3148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Measurement</a:t>
            </a:r>
            <a:r>
              <a:rPr lang="fr-FR" dirty="0"/>
              <a:t> on CH2 </a:t>
            </a:r>
            <a:r>
              <a:rPr lang="fr-FR" dirty="0" err="1"/>
              <a:t>target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(d</a:t>
            </a:r>
            <a:r>
              <a:rPr lang="fr-FR" dirty="0">
                <a:sym typeface="Symbol"/>
              </a:rPr>
              <a:t>/</a:t>
            </a:r>
            <a:r>
              <a:rPr lang="fr-FR" dirty="0" err="1">
                <a:sym typeface="Symbol"/>
              </a:rPr>
              <a:t>dM</a:t>
            </a:r>
            <a:r>
              <a:rPr lang="fr-FR" dirty="0">
                <a:sym typeface="Symbol"/>
              </a:rPr>
              <a:t>)</a:t>
            </a:r>
            <a:r>
              <a:rPr lang="fr-FR" baseline="-25000" dirty="0">
                <a:sym typeface="Symbol"/>
              </a:rPr>
              <a:t>H</a:t>
            </a:r>
            <a:r>
              <a:rPr lang="fr-FR" dirty="0">
                <a:sym typeface="Symbol"/>
              </a:rPr>
              <a:t>+0.5 </a:t>
            </a:r>
            <a:r>
              <a:rPr lang="fr-FR" dirty="0"/>
              <a:t>(d</a:t>
            </a:r>
            <a:r>
              <a:rPr lang="fr-FR" dirty="0">
                <a:sym typeface="Symbol"/>
              </a:rPr>
              <a:t>/</a:t>
            </a:r>
            <a:r>
              <a:rPr lang="fr-FR" dirty="0" err="1">
                <a:sym typeface="Symbol"/>
              </a:rPr>
              <a:t>dM</a:t>
            </a:r>
            <a:r>
              <a:rPr lang="fr-FR" dirty="0">
                <a:sym typeface="Symbol"/>
              </a:rPr>
              <a:t>)</a:t>
            </a:r>
            <a:r>
              <a:rPr lang="fr-FR" baseline="-25000" dirty="0">
                <a:sym typeface="Symbol"/>
              </a:rPr>
              <a:t>C</a:t>
            </a:r>
            <a:endParaRPr lang="fr-FR" dirty="0">
              <a:sym typeface="Symbol"/>
            </a:endParaRPr>
          </a:p>
          <a:p>
            <a:r>
              <a:rPr lang="fr-FR" dirty="0">
                <a:sym typeface="Symbol"/>
              </a:rPr>
              <a:t>  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</a:t>
            </a:r>
            <a:r>
              <a:rPr lang="fr-FR" baseline="-25000" dirty="0">
                <a:sym typeface="Symbol"/>
              </a:rPr>
              <a:t>C </a:t>
            </a:r>
            <a:r>
              <a:rPr lang="fr-FR" dirty="0">
                <a:sym typeface="Symbol"/>
              </a:rPr>
              <a:t> 4 </a:t>
            </a:r>
            <a:r>
              <a:rPr lang="fr-FR" baseline="-25000" dirty="0" smtClean="0">
                <a:sym typeface="Symbol"/>
              </a:rPr>
              <a:t>H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(M&lt;140 MeV/c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b="1" dirty="0"/>
              <a:t>13138</a:t>
            </a:r>
            <a:endParaRPr lang="en-US" sz="2400" dirty="0"/>
          </a:p>
          <a:p>
            <a:r>
              <a:rPr lang="en-US" dirty="0" smtClean="0"/>
              <a:t>Signal </a:t>
            </a:r>
            <a:r>
              <a:rPr lang="en-US" dirty="0"/>
              <a:t>(M&gt;140 MeV/c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b="1" dirty="0" smtClean="0"/>
              <a:t>3300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647474" y="27089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33"/>
                </a:solidFill>
                <a:sym typeface="Symbol"/>
              </a:rPr>
              <a:t></a:t>
            </a:r>
            <a:endParaRPr lang="en-US" dirty="0">
              <a:solidFill>
                <a:srgbClr val="66663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2458" y="13676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CCFF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00CCFF"/>
                </a:solidFill>
                <a:sym typeface="Symbol"/>
              </a:rPr>
              <a:t>0</a:t>
            </a:r>
            <a:r>
              <a:rPr lang="fr-FR" dirty="0">
                <a:solidFill>
                  <a:srgbClr val="00CCFF"/>
                </a:solidFill>
                <a:sym typeface="Symbol"/>
              </a:rPr>
              <a:t>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40214" y="101382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r>
              <a:rPr lang="fr-FR" dirty="0">
                <a:solidFill>
                  <a:srgbClr val="00CC66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00CC66"/>
                </a:solidFill>
                <a:sym typeface="Symbol"/>
              </a:rPr>
              <a:t>0</a:t>
            </a:r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endParaRPr lang="fr-FR" dirty="0">
              <a:solidFill>
                <a:srgbClr val="00CC66"/>
              </a:solidFill>
              <a:sym typeface="Symbol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140214" y="1272536"/>
            <a:ext cx="119418" cy="140240"/>
          </a:xfrm>
          <a:prstGeom prst="straightConnector1">
            <a:avLst/>
          </a:prstGeom>
          <a:ln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068209" y="1552365"/>
            <a:ext cx="270108" cy="14844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99592" y="191683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AEE5"/>
                </a:solidFill>
                <a:sym typeface="Symbol"/>
              </a:rPr>
              <a:t></a:t>
            </a:r>
            <a:endParaRPr lang="en-US" dirty="0">
              <a:solidFill>
                <a:srgbClr val="F8AEE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0627" y="1072822"/>
            <a:ext cx="747185" cy="916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2428895" y="1988840"/>
            <a:ext cx="270897" cy="929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883891">
            <a:off x="841637" y="3201532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43907" y="1019490"/>
            <a:ext cx="155356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+CH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X</a:t>
            </a:r>
          </a:p>
          <a:p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p=0.69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05951" y="16288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« N(1520) 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" y="1549116"/>
            <a:ext cx="3994807" cy="396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60650" y="1849874"/>
            <a:ext cx="866775" cy="1049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N(1520) and N(1535) contributions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3968" y="1052736"/>
            <a:ext cx="49089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PLUTO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sz="1600" i="1" dirty="0" err="1" smtClean="0"/>
              <a:t>Fröhlich</a:t>
            </a:r>
            <a:r>
              <a:rPr lang="fr-FR" sz="1600" i="1" dirty="0" smtClean="0"/>
              <a:t> et al, POS (2007) 076</a:t>
            </a:r>
          </a:p>
          <a:p>
            <a:r>
              <a:rPr lang="el-GR" i="1" dirty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Meson</a:t>
            </a:r>
            <a:r>
              <a:rPr lang="fr-FR" dirty="0"/>
              <a:t> production: </a:t>
            </a:r>
            <a:r>
              <a:rPr lang="fr-FR" dirty="0" err="1" smtClean="0"/>
              <a:t>Landolt-Börnstein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            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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    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</a:t>
            </a: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Symbol"/>
              </a:rPr>
              <a:t> contribution from </a:t>
            </a:r>
            <a:r>
              <a:rPr lang="fr-FR" dirty="0" smtClean="0">
                <a:sym typeface="Symbol"/>
              </a:rPr>
              <a:t>PWA</a:t>
            </a: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N(1520) and N(1535) contributions from PWA</a:t>
            </a:r>
          </a:p>
          <a:p>
            <a:r>
              <a:rPr lang="fr-FR" dirty="0">
                <a:solidFill>
                  <a:srgbClr val="FFFF00"/>
                </a:solidFill>
              </a:rPr>
              <a:t>i</a:t>
            </a:r>
            <a:r>
              <a:rPr lang="fr-FR" dirty="0" smtClean="0">
                <a:solidFill>
                  <a:srgbClr val="FFFF00"/>
                </a:solidFill>
              </a:rPr>
              <a:t>n 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p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reactions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+ real 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couplings</a:t>
            </a:r>
            <a:r>
              <a:rPr lang="fr-FR" dirty="0" smtClean="0">
                <a:sym typeface="Symbol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Symbol"/>
              </a:rPr>
              <a:t>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N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on-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resonant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contributions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missing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 </a:t>
            </a:r>
          </a:p>
          <a:p>
            <a:endParaRPr lang="fr-FR" dirty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</p:txBody>
      </p:sp>
      <p:sp>
        <p:nvSpPr>
          <p:cNvPr id="13" name="ZoneTexte 12"/>
          <p:cNvSpPr txBox="1"/>
          <p:nvPr/>
        </p:nvSpPr>
        <p:spPr>
          <a:xfrm rot="1883891">
            <a:off x="2970963" y="1520567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3441774"/>
            <a:ext cx="4062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</a:p>
          <a:p>
            <a:r>
              <a:rPr lang="fr-FR" dirty="0" smtClean="0"/>
              <a:t>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factor for </a:t>
            </a:r>
          </a:p>
          <a:p>
            <a:r>
              <a:rPr lang="fr-FR" dirty="0" smtClean="0"/>
              <a:t>N(1520)</a:t>
            </a:r>
            <a:r>
              <a:rPr lang="fr-FR" dirty="0" smtClean="0">
                <a:sym typeface="Symbol"/>
              </a:rPr>
              <a:t> N transition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4293096"/>
            <a:ext cx="40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G. </a:t>
            </a:r>
            <a:r>
              <a:rPr lang="fr-FR" sz="1600" i="1" dirty="0" err="1" smtClean="0"/>
              <a:t>Ramalho</a:t>
            </a:r>
            <a:r>
              <a:rPr lang="fr-FR" sz="1600" i="1" dirty="0" smtClean="0"/>
              <a:t> and T. </a:t>
            </a:r>
            <a:r>
              <a:rPr lang="fr-FR" sz="1600" i="1" dirty="0" err="1" smtClean="0"/>
              <a:t>Pena</a:t>
            </a:r>
            <a:r>
              <a:rPr lang="fr-FR" sz="1600" i="1" dirty="0" smtClean="0"/>
              <a:t> Phys. </a:t>
            </a:r>
            <a:r>
              <a:rPr lang="fr-FR" sz="1600" i="1" dirty="0" err="1" smtClean="0"/>
              <a:t>ReV</a:t>
            </a:r>
            <a:r>
              <a:rPr lang="fr-FR" sz="1600" i="1" dirty="0" smtClean="0"/>
              <a:t>. D 95014003</a:t>
            </a:r>
            <a:endParaRPr lang="en-US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403648" y="3504138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N(1520)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69237" y="4129335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N(1535)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60650" y="352331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33"/>
                </a:solidFill>
                <a:sym typeface="Symbol"/>
              </a:rPr>
              <a:t></a:t>
            </a:r>
            <a:endParaRPr lang="en-US" dirty="0">
              <a:solidFill>
                <a:srgbClr val="66663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75823" y="21820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CCFF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00CCFF"/>
                </a:solidFill>
                <a:sym typeface="Symbol"/>
              </a:rPr>
              <a:t>0</a:t>
            </a:r>
            <a:r>
              <a:rPr lang="fr-FR" dirty="0">
                <a:solidFill>
                  <a:srgbClr val="00CCFF"/>
                </a:solidFill>
                <a:sym typeface="Symbol"/>
              </a:rPr>
              <a:t>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90276" y="184987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r>
              <a:rPr lang="fr-FR" dirty="0">
                <a:solidFill>
                  <a:srgbClr val="00CC66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00CC66"/>
                </a:solidFill>
                <a:sym typeface="Symbol"/>
              </a:rPr>
              <a:t>0</a:t>
            </a:r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endParaRPr lang="fr-FR" dirty="0">
              <a:solidFill>
                <a:srgbClr val="00CC66"/>
              </a:solidFill>
              <a:sym typeface="Symbol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088731" y="2115498"/>
            <a:ext cx="119418" cy="140240"/>
          </a:xfrm>
          <a:prstGeom prst="straightConnector1">
            <a:avLst/>
          </a:prstGeom>
          <a:ln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1118732" y="2508784"/>
            <a:ext cx="270108" cy="14844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983867" y="1862453"/>
            <a:ext cx="155356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+CH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X</a:t>
            </a:r>
          </a:p>
          <a:p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p=0.69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9592" y="29156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AEE5"/>
                </a:solidFill>
                <a:sym typeface="Symbol"/>
              </a:rPr>
              <a:t></a:t>
            </a:r>
            <a:endParaRPr lang="en-US" dirty="0">
              <a:solidFill>
                <a:srgbClr val="F8AE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az 7"/>
          <p:cNvPicPr>
            <a:picLocks noChangeAspect="1"/>
          </p:cNvPicPr>
          <p:nvPr/>
        </p:nvPicPr>
        <p:blipFill rotWithShape="1">
          <a:blip r:embed="rId2"/>
          <a:srcRect t="6817"/>
          <a:stretch/>
        </p:blipFill>
        <p:spPr>
          <a:xfrm>
            <a:off x="6893943" y="3285496"/>
            <a:ext cx="2250057" cy="1625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17463" y="1060091"/>
            <a:ext cx="3160728" cy="32185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54" y="1280477"/>
            <a:ext cx="3012945" cy="26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07504" y="1213979"/>
            <a:ext cx="2808021" cy="19694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4" y="1280477"/>
            <a:ext cx="2209252" cy="18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Exclusive </a:t>
            </a:r>
            <a:r>
              <a:rPr lang="fr-FR" sz="3600" dirty="0" err="1" smtClean="0">
                <a:solidFill>
                  <a:schemeClr val="tx2"/>
                </a:solidFill>
              </a:rPr>
              <a:t>e</a:t>
            </a:r>
            <a:r>
              <a:rPr lang="fr-FR" sz="3600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3600" dirty="0" err="1" smtClean="0">
                <a:solidFill>
                  <a:schemeClr val="tx2"/>
                </a:solidFill>
              </a:rPr>
              <a:t>e</a:t>
            </a:r>
            <a:r>
              <a:rPr lang="fr-FR" sz="3600" baseline="30000" dirty="0" smtClean="0">
                <a:solidFill>
                  <a:schemeClr val="tx2"/>
                </a:solidFill>
              </a:rPr>
              <a:t>-</a:t>
            </a:r>
            <a:r>
              <a:rPr lang="fr-FR" sz="3600" dirty="0" smtClean="0">
                <a:solidFill>
                  <a:schemeClr val="tx2"/>
                </a:solidFill>
              </a:rPr>
              <a:t> production </a:t>
            </a:r>
            <a:r>
              <a:rPr lang="fr-FR" sz="3600" dirty="0" err="1" smtClean="0">
                <a:solidFill>
                  <a:schemeClr val="tx2"/>
                </a:solidFill>
              </a:rPr>
              <a:t>with</a:t>
            </a:r>
            <a:r>
              <a:rPr lang="fr-FR" sz="3600" dirty="0" smtClean="0">
                <a:solidFill>
                  <a:schemeClr val="tx2"/>
                </a:solidFill>
              </a:rPr>
              <a:t> pion </a:t>
            </a:r>
            <a:r>
              <a:rPr lang="fr-FR" sz="3600" dirty="0" err="1" smtClean="0">
                <a:solidFill>
                  <a:schemeClr val="tx2"/>
                </a:solidFill>
              </a:rPr>
              <a:t>beams</a:t>
            </a: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3956093" y="1075410"/>
            <a:ext cx="2659348" cy="2333998"/>
            <a:chOff x="4763033" y="368619"/>
            <a:chExt cx="2449354" cy="2191499"/>
          </a:xfrm>
        </p:grpSpPr>
        <p:grpSp>
          <p:nvGrpSpPr>
            <p:cNvPr id="23" name="Groupe 22"/>
            <p:cNvGrpSpPr/>
            <p:nvPr/>
          </p:nvGrpSpPr>
          <p:grpSpPr>
            <a:xfrm>
              <a:off x="5222686" y="368619"/>
              <a:ext cx="1989701" cy="848644"/>
              <a:chOff x="5205047" y="465317"/>
              <a:chExt cx="1989701" cy="8486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639104" y="657864"/>
                <a:ext cx="555644" cy="6560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205047" y="465317"/>
                <a:ext cx="1885881" cy="28898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bg1"/>
                    </a:solidFill>
                  </a:rPr>
                  <a:t>0.9 &lt;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miss</a:t>
                </a:r>
                <a:r>
                  <a:rPr lang="fr-FR" sz="1400" baseline="-25000" dirty="0" err="1" smtClean="0">
                    <a:solidFill>
                      <a:schemeClr val="bg1"/>
                    </a:solidFill>
                  </a:rPr>
                  <a:t>ee</a:t>
                </a:r>
                <a:r>
                  <a:rPr lang="fr-FR" sz="1400" dirty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&lt; 1.03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 rot="1883891">
              <a:off x="4763033" y="2213335"/>
              <a:ext cx="1160528" cy="346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preliminary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07504" y="5363924"/>
            <a:ext cx="8838020" cy="369332"/>
          </a:xfrm>
          <a:prstGeom prst="rect">
            <a:avLst/>
          </a:prstGeom>
          <a:solidFill>
            <a:srgbClr val="DEECE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  <a:sym typeface="Symbol"/>
              </a:rPr>
              <a:t>Empirical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way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of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taking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into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account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VDM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form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factors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for baryon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decays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20272" y="1262978"/>
            <a:ext cx="165792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+mj-lt"/>
              </a:rPr>
              <a:t>Total</a:t>
            </a:r>
          </a:p>
          <a:p>
            <a:r>
              <a:rPr lang="el-GR" dirty="0" smtClean="0">
                <a:solidFill>
                  <a:srgbClr val="92D050"/>
                </a:solidFill>
                <a:latin typeface="+mj-lt"/>
              </a:rPr>
              <a:t>π</a:t>
            </a:r>
            <a:r>
              <a:rPr lang="fr-FR" baseline="30000" dirty="0">
                <a:solidFill>
                  <a:srgbClr val="92D050"/>
                </a:solidFill>
                <a:latin typeface="+mj-lt"/>
              </a:rPr>
              <a:t>0 </a:t>
            </a:r>
            <a:r>
              <a:rPr lang="fr-FR" dirty="0" smtClean="0">
                <a:solidFill>
                  <a:srgbClr val="92D050"/>
                </a:solidFill>
                <a:latin typeface="+mj-lt"/>
                <a:sym typeface="Symbol"/>
              </a:rPr>
              <a:t></a:t>
            </a:r>
            <a:r>
              <a:rPr lang="fr-FR" dirty="0" err="1" smtClean="0">
                <a:solidFill>
                  <a:srgbClr val="92D050"/>
                </a:solidFill>
                <a:latin typeface="+mj-lt"/>
                <a:sym typeface="Symbol"/>
              </a:rPr>
              <a:t>e</a:t>
            </a:r>
            <a:r>
              <a:rPr lang="fr-FR" baseline="30000" dirty="0" err="1" smtClean="0">
                <a:solidFill>
                  <a:srgbClr val="92D050"/>
                </a:solidFill>
                <a:latin typeface="+mj-lt"/>
                <a:sym typeface="Symbol"/>
              </a:rPr>
              <a:t>+</a:t>
            </a:r>
            <a:r>
              <a:rPr lang="fr-FR" dirty="0" err="1" smtClean="0">
                <a:solidFill>
                  <a:srgbClr val="92D050"/>
                </a:solidFill>
                <a:latin typeface="+mj-lt"/>
                <a:sym typeface="Symbol"/>
              </a:rPr>
              <a:t>e</a:t>
            </a:r>
            <a:r>
              <a:rPr lang="fr-FR" baseline="30000" dirty="0" smtClean="0">
                <a:solidFill>
                  <a:srgbClr val="92D050"/>
                </a:solidFill>
                <a:latin typeface="+mj-lt"/>
                <a:sym typeface="Symbol"/>
              </a:rPr>
              <a:t>-</a:t>
            </a:r>
            <a:r>
              <a:rPr lang="el-GR" dirty="0" smtClean="0">
                <a:solidFill>
                  <a:srgbClr val="92D050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 smtClean="0">
              <a:solidFill>
                <a:srgbClr val="92D050"/>
              </a:solidFill>
              <a:latin typeface="+mj-lt"/>
              <a:cs typeface="Times New Roman"/>
              <a:sym typeface="Symbol"/>
            </a:endParaRPr>
          </a:p>
          <a:p>
            <a:r>
              <a:rPr lang="el-GR" dirty="0" smtClean="0">
                <a:solidFill>
                  <a:srgbClr val="FF66CC"/>
                </a:solidFill>
                <a:latin typeface="+mj-lt"/>
              </a:rPr>
              <a:t>η</a:t>
            </a:r>
            <a:r>
              <a:rPr lang="fr-FR" dirty="0" smtClean="0">
                <a:solidFill>
                  <a:srgbClr val="FF66CC"/>
                </a:solidFill>
                <a:latin typeface="+mj-lt"/>
                <a:sym typeface="Symbol"/>
              </a:rPr>
              <a:t></a:t>
            </a:r>
            <a:r>
              <a:rPr lang="fr-FR" dirty="0">
                <a:solidFill>
                  <a:srgbClr val="FF66CC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FF66CC"/>
                </a:solidFill>
                <a:latin typeface="+mj-lt"/>
                <a:sym typeface="Symbol"/>
              </a:rPr>
              <a:t>+</a:t>
            </a:r>
            <a:r>
              <a:rPr lang="fr-FR" dirty="0">
                <a:solidFill>
                  <a:srgbClr val="FF66CC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FF66CC"/>
                </a:solidFill>
                <a:latin typeface="+mj-lt"/>
                <a:sym typeface="Symbol"/>
              </a:rPr>
              <a:t>-</a:t>
            </a:r>
            <a:r>
              <a:rPr lang="el-GR" dirty="0">
                <a:solidFill>
                  <a:srgbClr val="FF66CC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>
              <a:solidFill>
                <a:srgbClr val="FF66CC"/>
              </a:solidFill>
              <a:latin typeface="+mj-lt"/>
              <a:cs typeface="Times New Roman"/>
              <a:sym typeface="Symbol"/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N(1520)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sym typeface="Symbol"/>
              </a:rPr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023269" y="1367868"/>
            <a:ext cx="1208985" cy="33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sym typeface="Symbol"/>
              </a:rPr>
              <a:t>π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5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24</a:t>
            </a:fld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2199248" y="2318822"/>
            <a:ext cx="6523429" cy="2910378"/>
            <a:chOff x="2229119" y="2008724"/>
            <a:chExt cx="6523429" cy="2910378"/>
          </a:xfrm>
        </p:grpSpPr>
        <p:grpSp>
          <p:nvGrpSpPr>
            <p:cNvPr id="57" name="Groupe 56"/>
            <p:cNvGrpSpPr/>
            <p:nvPr/>
          </p:nvGrpSpPr>
          <p:grpSpPr>
            <a:xfrm>
              <a:off x="2229119" y="2008724"/>
              <a:ext cx="6523429" cy="2592149"/>
              <a:chOff x="2229119" y="2008724"/>
              <a:chExt cx="6523429" cy="2592149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2229119" y="3551530"/>
                <a:ext cx="1150501" cy="6463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Off-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shell</a:t>
                </a:r>
                <a:endParaRPr lang="fr-FR" dirty="0" smtClean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r>
                  <a:rPr lang="el-GR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ρ</a:t>
                </a:r>
                <a:r>
                  <a:rPr lang="el-GR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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+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-</a:t>
                </a:r>
                <a:r>
                  <a:rPr lang="fr-FR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 </a:t>
                </a:r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flipH="1" flipV="1">
                <a:off x="2560234" y="3968500"/>
                <a:ext cx="682250" cy="2291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7452320" y="4293096"/>
                <a:ext cx="13002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inv</a:t>
                </a:r>
                <a:r>
                  <a:rPr lang="el-GR" sz="1400" baseline="-25000" dirty="0" smtClean="0">
                    <a:solidFill>
                      <a:schemeClr val="bg1"/>
                    </a:solidFill>
                  </a:rPr>
                  <a:t>ππ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>
                    <a:solidFill>
                      <a:schemeClr val="bg1"/>
                    </a:solidFill>
                  </a:rPr>
                  <a:t>(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)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flipV="1">
                <a:off x="3242484" y="2008724"/>
                <a:ext cx="2769676" cy="1542806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5826007" y="3995772"/>
              <a:ext cx="1097807" cy="9233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Off-</a:t>
              </a:r>
              <a:r>
                <a:rPr lang="fr-FR" dirty="0" err="1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shell</a:t>
              </a:r>
              <a:endParaRPr lang="fr-FR" dirty="0" smtClean="0">
                <a:solidFill>
                  <a:schemeClr val="accent2"/>
                </a:solidFill>
                <a:latin typeface="Times New Roman"/>
                <a:cs typeface="Times New Roman"/>
              </a:endParaRPr>
            </a:p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ρ</a:t>
              </a:r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π</a:t>
              </a:r>
              <a:r>
                <a:rPr lang="fr-FR" baseline="30000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+</a:t>
              </a:r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π</a:t>
              </a:r>
              <a:r>
                <a:rPr lang="fr-FR" baseline="30000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-</a:t>
              </a:r>
            </a:p>
            <a:p>
              <a:r>
                <a:rPr lang="fr-F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I=1 </a:t>
              </a:r>
              <a:endParaRPr lang="fr-FR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0" name="Connecteur droit avec flèche 59"/>
            <p:cNvCxnSpPr>
              <a:stCxn id="59" idx="3"/>
            </p:cNvCxnSpPr>
            <p:nvPr/>
          </p:nvCxnSpPr>
          <p:spPr>
            <a:xfrm flipV="1">
              <a:off x="6923814" y="4131771"/>
              <a:ext cx="1125028" cy="32566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7380312" y="3543427"/>
            <a:ext cx="582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PWA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07504" y="2432134"/>
            <a:ext cx="1347532" cy="3799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sym typeface="Symbol"/>
              </a:rPr>
              <a:t>π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2843808" y="2142141"/>
            <a:ext cx="873655" cy="318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57470" y="1268536"/>
            <a:ext cx="2058056" cy="1164783"/>
            <a:chOff x="616453" y="3003645"/>
            <a:chExt cx="1846455" cy="1125224"/>
          </a:xfrm>
        </p:grpSpPr>
        <p:sp>
          <p:nvSpPr>
            <p:cNvPr id="40" name="ZoneTexte 39"/>
            <p:cNvSpPr txBox="1"/>
            <p:nvPr/>
          </p:nvSpPr>
          <p:spPr>
            <a:xfrm>
              <a:off x="616453" y="3003645"/>
              <a:ext cx="1846455" cy="35378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M</a:t>
              </a:r>
              <a:r>
                <a:rPr lang="fr-FR" sz="1400" baseline="30000" dirty="0" err="1" smtClean="0">
                  <a:solidFill>
                    <a:schemeClr val="bg1"/>
                  </a:solidFill>
                </a:rPr>
                <a:t>inv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ee</a:t>
              </a:r>
              <a:r>
                <a:rPr lang="fr-FR" sz="1400" dirty="0" smtClean="0">
                  <a:solidFill>
                    <a:schemeClr val="bg1"/>
                  </a:solidFill>
                </a:rPr>
                <a:t>  &gt; </a:t>
              </a:r>
              <a:r>
                <a:rPr lang="fr-FR" sz="1400" dirty="0">
                  <a:solidFill>
                    <a:schemeClr val="bg1"/>
                  </a:solidFill>
                </a:rPr>
                <a:t>0.12 </a:t>
              </a:r>
              <a:r>
                <a:rPr lang="fr-FR" sz="1400" dirty="0" err="1">
                  <a:solidFill>
                    <a:schemeClr val="bg1"/>
                  </a:solidFill>
                </a:rPr>
                <a:t>GeV</a:t>
              </a:r>
              <a:r>
                <a:rPr lang="fr-FR" sz="1400" dirty="0">
                  <a:solidFill>
                    <a:schemeClr val="bg1"/>
                  </a:solidFill>
                </a:rPr>
                <a:t>/c</a:t>
              </a:r>
              <a:r>
                <a:rPr lang="fr-FR" sz="1400" baseline="30000" dirty="0">
                  <a:solidFill>
                    <a:schemeClr val="bg1"/>
                  </a:solidFill>
                </a:rPr>
                <a:t>2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endParaRPr lang="fr-FR" sz="14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V="1">
              <a:off x="779142" y="3861676"/>
              <a:ext cx="373437" cy="26719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756356" y="4490312"/>
            <a:ext cx="48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Vector Dominance Model </a:t>
            </a:r>
          </a:p>
          <a:p>
            <a:r>
              <a:rPr lang="it-IT" dirty="0" smtClean="0"/>
              <a:t>(d</a:t>
            </a:r>
            <a:r>
              <a:rPr lang="it-IT" dirty="0" smtClean="0">
                <a:sym typeface="Symbol"/>
              </a:rPr>
              <a:t>/dM</a:t>
            </a:r>
            <a:r>
              <a:rPr lang="it-IT" baseline="-25000" dirty="0" smtClean="0">
                <a:sym typeface="Symbol"/>
              </a:rPr>
              <a:t>ee</a:t>
            </a:r>
            <a:r>
              <a:rPr lang="it-IT" dirty="0" smtClean="0">
                <a:sym typeface="Symbol"/>
              </a:rPr>
              <a:t>)</a:t>
            </a:r>
            <a:r>
              <a:rPr lang="it-IT" dirty="0" smtClean="0"/>
              <a:t>= </a:t>
            </a:r>
            <a:r>
              <a:rPr lang="it-IT" dirty="0"/>
              <a:t>(d</a:t>
            </a:r>
            <a:r>
              <a:rPr lang="it-IT" dirty="0">
                <a:sym typeface="Symbol"/>
              </a:rPr>
              <a:t>/</a:t>
            </a:r>
            <a:r>
              <a:rPr lang="it-IT" dirty="0" smtClean="0">
                <a:sym typeface="Symbol"/>
              </a:rPr>
              <a:t>dM</a:t>
            </a:r>
            <a:r>
              <a:rPr lang="it-IT" baseline="-25000" dirty="0" smtClean="0">
                <a:sym typeface="Symbol"/>
              </a:rPr>
              <a:t></a:t>
            </a:r>
            <a:r>
              <a:rPr lang="it-IT" dirty="0" smtClean="0"/>
              <a:t> )* BR(M</a:t>
            </a:r>
            <a:r>
              <a:rPr lang="it-IT" baseline="-25000" dirty="0" smtClean="0"/>
              <a:t>ee</a:t>
            </a:r>
            <a:r>
              <a:rPr lang="it-IT" dirty="0" smtClean="0"/>
              <a:t>=M</a:t>
            </a:r>
            <a:r>
              <a:rPr lang="it-IT" baseline="-25000" dirty="0" smtClean="0">
                <a:sym typeface="Symbol"/>
              </a:rPr>
              <a:t></a:t>
            </a:r>
            <a:r>
              <a:rPr lang="it-IT" dirty="0" smtClean="0"/>
              <a:t>) * (M</a:t>
            </a:r>
            <a:r>
              <a:rPr lang="it-IT" baseline="-25000" dirty="0" smtClean="0">
                <a:sym typeface="Symbol"/>
              </a:rPr>
              <a:t></a:t>
            </a:r>
            <a:r>
              <a:rPr lang="it-IT" dirty="0" smtClean="0"/>
              <a:t>/M</a:t>
            </a:r>
            <a:r>
              <a:rPr lang="it-IT" baseline="-25000" dirty="0" smtClean="0"/>
              <a:t>ee</a:t>
            </a:r>
            <a:r>
              <a:rPr lang="it-IT" dirty="0" smtClean="0"/>
              <a:t>)</a:t>
            </a:r>
            <a:r>
              <a:rPr lang="it-IT" baseline="30000" dirty="0" smtClean="0"/>
              <a:t>3</a:t>
            </a:r>
            <a:endParaRPr lang="en-US" baseline="300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5148064" y="4622128"/>
            <a:ext cx="852599" cy="811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98"/>
          <p:cNvGrpSpPr>
            <a:grpSpLocks/>
          </p:cNvGrpSpPr>
          <p:nvPr/>
        </p:nvGrpSpPr>
        <p:grpSpPr bwMode="auto">
          <a:xfrm>
            <a:off x="-36512" y="3183387"/>
            <a:ext cx="1749570" cy="1220303"/>
            <a:chOff x="1992" y="1704"/>
            <a:chExt cx="1605" cy="1097"/>
          </a:xfrm>
          <a:noFill/>
        </p:grpSpPr>
        <p:sp>
          <p:nvSpPr>
            <p:cNvPr id="69" name="Rectangle 113"/>
            <p:cNvSpPr>
              <a:spLocks noChangeArrowheads="1"/>
            </p:cNvSpPr>
            <p:nvPr/>
          </p:nvSpPr>
          <p:spPr bwMode="auto">
            <a:xfrm>
              <a:off x="1992" y="1704"/>
              <a:ext cx="1605" cy="1097"/>
            </a:xfrm>
            <a:prstGeom prst="rect">
              <a:avLst/>
            </a:prstGeom>
            <a:grpFill/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1" name="AutoShape 100"/>
            <p:cNvSpPr>
              <a:spLocks noChangeArrowheads="1"/>
            </p:cNvSpPr>
            <p:nvPr/>
          </p:nvSpPr>
          <p:spPr bwMode="auto">
            <a:xfrm rot="1800000">
              <a:off x="2743" y="2162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grpFill/>
            <a:ln w="3816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>
              <a:off x="3060" y="2292"/>
              <a:ext cx="180" cy="110"/>
            </a:xfrm>
            <a:prstGeom prst="line">
              <a:avLst/>
            </a:prstGeom>
            <a:grp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flipV="1">
              <a:off x="3032" y="2162"/>
              <a:ext cx="200" cy="101"/>
            </a:xfrm>
            <a:prstGeom prst="line">
              <a:avLst/>
            </a:prstGeom>
            <a:grp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5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514" y="2173"/>
              <a:ext cx="419" cy="2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latin typeface="Symbol" pitchFamily="18" charset="2"/>
                </a:rPr>
                <a:t></a:t>
              </a:r>
              <a:r>
                <a:rPr lang="en-US" sz="2000" b="1" baseline="30000" dirty="0">
                  <a:latin typeface="Symbol" pitchFamily="18" charset="2"/>
                </a:rPr>
                <a:t></a:t>
              </a:r>
            </a:p>
          </p:txBody>
        </p:sp>
        <p:sp>
          <p:nvSpPr>
            <p:cNvPr id="76" name="Text Box 105"/>
            <p:cNvSpPr txBox="1">
              <a:spLocks noChangeArrowheads="1"/>
            </p:cNvSpPr>
            <p:nvPr/>
          </p:nvSpPr>
          <p:spPr bwMode="auto">
            <a:xfrm>
              <a:off x="3097" y="1956"/>
              <a:ext cx="232" cy="25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/>
                <a:t>e</a:t>
              </a:r>
              <a:r>
                <a:rPr lang="en-US" baseline="30000"/>
                <a:t>+</a:t>
              </a:r>
            </a:p>
          </p:txBody>
        </p: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2982" y="2352"/>
              <a:ext cx="213" cy="25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78" name="Oval 110"/>
            <p:cNvSpPr>
              <a:spLocks noChangeArrowheads="1"/>
            </p:cNvSpPr>
            <p:nvPr/>
          </p:nvSpPr>
          <p:spPr bwMode="auto">
            <a:xfrm>
              <a:off x="2411" y="1942"/>
              <a:ext cx="63" cy="86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81" name="Line 99"/>
          <p:cNvSpPr>
            <a:spLocks noChangeShapeType="1"/>
          </p:cNvSpPr>
          <p:nvPr/>
        </p:nvSpPr>
        <p:spPr bwMode="auto">
          <a:xfrm>
            <a:off x="416959" y="3463712"/>
            <a:ext cx="359995" cy="156843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261307" y="36756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endParaRPr lang="en-US" dirty="0"/>
          </a:p>
        </p:txBody>
      </p:sp>
      <p:sp>
        <p:nvSpPr>
          <p:cNvPr id="84" name="Oval 110"/>
          <p:cNvSpPr>
            <a:spLocks noChangeArrowheads="1"/>
          </p:cNvSpPr>
          <p:nvPr/>
        </p:nvSpPr>
        <p:spPr bwMode="auto">
          <a:xfrm>
            <a:off x="778162" y="3631815"/>
            <a:ext cx="70799" cy="45719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73932" y="3530600"/>
            <a:ext cx="359995" cy="156843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748698" y="1060091"/>
            <a:ext cx="0" cy="203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403648" y="1167163"/>
            <a:ext cx="0" cy="203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511514" y="3285496"/>
            <a:ext cx="13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1500 </a:t>
            </a:r>
            <a:r>
              <a:rPr lang="fr-FR" dirty="0" err="1" smtClean="0"/>
              <a:t>events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 rot="1883891">
            <a:off x="8027615" y="3383964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1883891">
            <a:off x="1891341" y="2014980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395463" y="292406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ym typeface="Symbol"/>
              </a:rPr>
              <a:t>π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p</a:t>
            </a:r>
            <a:r>
              <a:rPr lang="el-GR" dirty="0" smtClean="0">
                <a:sym typeface="Symbol"/>
              </a:rPr>
              <a:t></a:t>
            </a:r>
            <a:r>
              <a:rPr lang="fr-FR" dirty="0" smtClean="0">
                <a:sym typeface="Symbol"/>
              </a:rPr>
              <a:t>n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endParaRPr lang="fr-FR" baseline="30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323528" y="5786100"/>
            <a:ext cx="268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Federico </a:t>
            </a:r>
            <a:r>
              <a:rPr lang="it-IT" sz="1400" i="1" dirty="0" smtClean="0"/>
              <a:t>Scozzi  et al. (HADES coll.)</a:t>
            </a:r>
            <a:endParaRPr lang="it-IT" sz="1400" i="1" dirty="0"/>
          </a:p>
          <a:p>
            <a:r>
              <a:rPr lang="it-IT" sz="1400" i="1" dirty="0"/>
              <a:t>EPJ Web Conf., 137 (2017) </a:t>
            </a:r>
            <a:r>
              <a:rPr lang="it-IT" sz="1400" i="1" dirty="0" smtClean="0"/>
              <a:t>05023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6179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  <p:bldP spid="8" grpId="0" animBg="1"/>
      <p:bldP spid="81" grpId="0" animBg="1"/>
      <p:bldP spid="83" grpId="0"/>
      <p:bldP spid="84" grpId="0" animBg="1"/>
      <p:bldP spid="85" grpId="0" animBg="1"/>
      <p:bldP spid="51" grpId="0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err="1">
                <a:solidFill>
                  <a:schemeClr val="tx2"/>
                </a:solidFill>
              </a:rPr>
              <a:t>e</a:t>
            </a:r>
            <a:r>
              <a:rPr lang="fr-FR" sz="3200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3200" dirty="0" err="1" smtClean="0">
                <a:solidFill>
                  <a:schemeClr val="tx2"/>
                </a:solidFill>
              </a:rPr>
              <a:t>e</a:t>
            </a:r>
            <a:r>
              <a:rPr lang="fr-FR" sz="3200" baseline="30000" dirty="0" smtClean="0">
                <a:solidFill>
                  <a:schemeClr val="tx2"/>
                </a:solidFill>
              </a:rPr>
              <a:t>-</a:t>
            </a:r>
            <a:r>
              <a:rPr lang="fr-FR" sz="3200" dirty="0" smtClean="0">
                <a:solidFill>
                  <a:schemeClr val="tx2"/>
                </a:solidFill>
              </a:rPr>
              <a:t> exclusive production: </a:t>
            </a:r>
            <a:r>
              <a:rPr lang="fr-FR" sz="3200" dirty="0" err="1" smtClean="0">
                <a:solidFill>
                  <a:schemeClr val="tx2"/>
                </a:solidFill>
              </a:rPr>
              <a:t>comparison</a:t>
            </a:r>
            <a:r>
              <a:rPr lang="fr-FR" sz="3200" dirty="0" smtClean="0">
                <a:solidFill>
                  <a:schemeClr val="tx2"/>
                </a:solidFill>
              </a:rPr>
              <a:t> to </a:t>
            </a:r>
            <a:r>
              <a:rPr lang="fr-FR" sz="3200" dirty="0" err="1" smtClean="0">
                <a:solidFill>
                  <a:schemeClr val="tx2"/>
                </a:solidFill>
              </a:rPr>
              <a:t>models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25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2" y="980728"/>
            <a:ext cx="2176869" cy="205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626" y="3068960"/>
            <a:ext cx="36372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Arial" charset="0"/>
              </a:rPr>
              <a:t>Cocktails from resonance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models </a:t>
            </a:r>
          </a:p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      (</a:t>
            </a:r>
            <a:r>
              <a:rPr lang="en-US" dirty="0" err="1" smtClean="0">
                <a:solidFill>
                  <a:srgbClr val="FFFF00"/>
                </a:solidFill>
                <a:cs typeface="Arial" charset="0"/>
              </a:rPr>
              <a:t>GiBUU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)</a:t>
            </a:r>
            <a:endParaRPr lang="fr-FR" dirty="0" smtClean="0"/>
          </a:p>
          <a:p>
            <a:r>
              <a:rPr lang="fr-FR" dirty="0" smtClean="0"/>
              <a:t>N(1520)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fr-FR" dirty="0">
                <a:sym typeface="Symbol"/>
              </a:rPr>
              <a:t> n</a:t>
            </a:r>
            <a:r>
              <a:rPr lang="fr-FR" dirty="0" smtClean="0">
                <a:sym typeface="Symbol"/>
              </a:rPr>
              <a:t></a:t>
            </a:r>
            <a:r>
              <a:rPr lang="fr-FR" dirty="0" err="1">
                <a:sym typeface="Symbol"/>
              </a:rPr>
              <a:t>n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</a:p>
          <a:p>
            <a:r>
              <a:rPr lang="fr-FR" dirty="0" err="1" smtClean="0"/>
              <a:t>Overestimates</a:t>
            </a:r>
            <a:r>
              <a:rPr lang="fr-FR" dirty="0" smtClean="0"/>
              <a:t> contribution </a:t>
            </a:r>
            <a:r>
              <a:rPr lang="fr-FR" dirty="0"/>
              <a:t>at </a:t>
            </a:r>
            <a:r>
              <a:rPr lang="fr-FR" dirty="0" err="1"/>
              <a:t>low</a:t>
            </a:r>
            <a:r>
              <a:rPr lang="fr-FR" dirty="0"/>
              <a:t> q</a:t>
            </a:r>
            <a:r>
              <a:rPr lang="fr-FR" baseline="30000" dirty="0"/>
              <a:t>2</a:t>
            </a:r>
            <a:endParaRPr lang="en-US" baseline="30000" dirty="0"/>
          </a:p>
          <a:p>
            <a:r>
              <a:rPr lang="fr-FR" dirty="0" smtClean="0">
                <a:sym typeface="Symbol"/>
              </a:rPr>
              <a:t>(</a:t>
            </a:r>
            <a:r>
              <a:rPr lang="fr-FR" dirty="0" err="1" smtClean="0">
                <a:sym typeface="Symbol"/>
              </a:rPr>
              <a:t>related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too</a:t>
            </a:r>
            <a:r>
              <a:rPr lang="fr-FR" dirty="0" smtClean="0">
                <a:sym typeface="Symbol"/>
              </a:rPr>
              <a:t> large </a:t>
            </a:r>
          </a:p>
          <a:p>
            <a:r>
              <a:rPr lang="fr-FR" dirty="0" smtClean="0">
                <a:sym typeface="Symbol"/>
              </a:rPr>
              <a:t>radiative 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 BR (R</a:t>
            </a:r>
            <a:r>
              <a:rPr lang="fr-FR" dirty="0" smtClean="0"/>
              <a:t> </a:t>
            </a:r>
            <a:r>
              <a:rPr lang="fr-FR" dirty="0">
                <a:sym typeface="Symbol"/>
              </a:rPr>
              <a:t> N </a:t>
            </a:r>
            <a:r>
              <a:rPr lang="fr-FR" dirty="0" smtClean="0">
                <a:sym typeface="Symbol"/>
              </a:rPr>
              <a:t>) in</a:t>
            </a:r>
          </a:p>
          <a:p>
            <a:r>
              <a:rPr lang="fr-FR" dirty="0" smtClean="0">
                <a:sym typeface="Symbol"/>
              </a:rPr>
              <a:t>pure VDM </a:t>
            </a:r>
            <a:r>
              <a:rPr lang="fr-FR" dirty="0" err="1" smtClean="0">
                <a:sym typeface="Symbol"/>
              </a:rPr>
              <a:t>models</a:t>
            </a:r>
            <a:r>
              <a:rPr lang="fr-FR" dirty="0" smtClean="0">
                <a:sym typeface="Symbol"/>
              </a:rPr>
              <a:t>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69" y="1742336"/>
            <a:ext cx="2588903" cy="19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23928" y="836712"/>
            <a:ext cx="4536504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FF00"/>
                </a:solidFill>
              </a:rPr>
              <a:t>Lagrangian</a:t>
            </a:r>
            <a:r>
              <a:rPr lang="fr-FR" dirty="0" smtClean="0">
                <a:solidFill>
                  <a:srgbClr val="FFFF00"/>
                </a:solidFill>
              </a:rPr>
              <a:t> model</a:t>
            </a:r>
            <a:r>
              <a:rPr lang="fr-FR" dirty="0" smtClean="0"/>
              <a:t> : real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 + VDM </a:t>
            </a:r>
            <a:r>
              <a:rPr lang="fr-FR" dirty="0" err="1" smtClean="0">
                <a:latin typeface="Times New Roman"/>
                <a:cs typeface="Times New Roman"/>
              </a:rPr>
              <a:t>coupling</a:t>
            </a:r>
            <a:endParaRPr lang="fr-FR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  </a:t>
            </a:r>
          </a:p>
          <a:p>
            <a:endParaRPr lang="fr-FR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Large Born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term</a:t>
            </a:r>
            <a:endParaRPr lang="fr-FR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fr-FR" i="1" dirty="0" smtClean="0"/>
          </a:p>
          <a:p>
            <a:r>
              <a:rPr lang="fr-FR" sz="1400" i="1" dirty="0" err="1" smtClean="0"/>
              <a:t>Zetenyi</a:t>
            </a:r>
            <a:r>
              <a:rPr lang="fr-FR" sz="1400" i="1" dirty="0" smtClean="0"/>
              <a:t> </a:t>
            </a:r>
            <a:r>
              <a:rPr lang="fr-FR" sz="1400" i="1" dirty="0"/>
              <a:t>and </a:t>
            </a:r>
            <a:r>
              <a:rPr lang="fr-FR" sz="1400" i="1" dirty="0" smtClean="0"/>
              <a:t>Wolf</a:t>
            </a:r>
          </a:p>
          <a:p>
            <a:r>
              <a:rPr lang="fr-FR" sz="1400" i="1" dirty="0" smtClean="0"/>
              <a:t>Phys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C 86 (2012) </a:t>
            </a:r>
            <a:r>
              <a:rPr lang="fr-FR" sz="1400" i="1" dirty="0" smtClean="0"/>
              <a:t>065209</a:t>
            </a:r>
            <a:endParaRPr lang="fr-FR" sz="1600" i="1" baseline="30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057630" y="3938860"/>
            <a:ext cx="4762842" cy="24314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 channel model based on 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ω</a:t>
            </a:r>
            <a:r>
              <a:rPr lang="fr-FR" dirty="0" smtClean="0">
                <a:solidFill>
                  <a:srgbClr val="FFFF00"/>
                </a:solidFill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couplings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Destructive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interference</a:t>
            </a:r>
          </a:p>
          <a:p>
            <a:r>
              <a:rPr lang="fr-FR" i="1" dirty="0" smtClean="0">
                <a:cs typeface="Arial" charset="0"/>
              </a:rPr>
              <a:t>  </a:t>
            </a:r>
            <a:r>
              <a:rPr lang="fr-FR" i="1" dirty="0" err="1" smtClean="0">
                <a:cs typeface="Arial" charset="0"/>
              </a:rPr>
              <a:t>too</a:t>
            </a:r>
            <a:r>
              <a:rPr lang="fr-FR" i="1" dirty="0" smtClean="0">
                <a:cs typeface="Arial" charset="0"/>
              </a:rPr>
              <a:t> </a:t>
            </a:r>
            <a:r>
              <a:rPr lang="fr-FR" i="1" dirty="0" err="1" smtClean="0">
                <a:cs typeface="Arial" charset="0"/>
              </a:rPr>
              <a:t>low</a:t>
            </a:r>
            <a:r>
              <a:rPr lang="fr-FR" i="1" dirty="0" smtClean="0">
                <a:cs typeface="Arial" charset="0"/>
              </a:rPr>
              <a:t> </a:t>
            </a:r>
            <a:r>
              <a:rPr lang="fr-FR" i="1" dirty="0" err="1" smtClean="0">
                <a:cs typeface="Arial" charset="0"/>
              </a:rPr>
              <a:t>e</a:t>
            </a:r>
            <a:r>
              <a:rPr lang="fr-FR" i="1" baseline="30000" dirty="0" err="1" smtClean="0">
                <a:cs typeface="Arial" charset="0"/>
              </a:rPr>
              <a:t>+</a:t>
            </a:r>
            <a:r>
              <a:rPr lang="fr-FR" i="1" dirty="0" err="1" smtClean="0">
                <a:cs typeface="Arial" charset="0"/>
              </a:rPr>
              <a:t>e</a:t>
            </a:r>
            <a:r>
              <a:rPr lang="fr-FR" i="1" baseline="30000" dirty="0" smtClean="0">
                <a:cs typeface="Arial" charset="0"/>
              </a:rPr>
              <a:t>-</a:t>
            </a:r>
            <a:r>
              <a:rPr lang="fr-FR" i="1" dirty="0" smtClean="0">
                <a:cs typeface="Arial" charset="0"/>
              </a:rPr>
              <a:t> </a:t>
            </a:r>
            <a:r>
              <a:rPr lang="fr-FR" i="1" dirty="0" err="1" smtClean="0">
                <a:cs typeface="Arial" charset="0"/>
              </a:rPr>
              <a:t>yield</a:t>
            </a:r>
            <a:endParaRPr lang="en-US" i="1" dirty="0" smtClean="0">
              <a:cs typeface="Arial" charset="0"/>
            </a:endParaRPr>
          </a:p>
          <a:p>
            <a:endParaRPr lang="en-US" i="1" dirty="0">
              <a:cs typeface="Arial" charset="0"/>
            </a:endParaRPr>
          </a:p>
          <a:p>
            <a:endParaRPr lang="fr-FR" i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B. Kaempfer , A Titov , R.Reznik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NPA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721(2003)583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2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. Lutz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, B. Friman, M. S</a:t>
            </a:r>
            <a:r>
              <a:rPr lang="en-US" sz="1200" i="1" dirty="0" err="1">
                <a:latin typeface="Arial" pitchFamily="34" charset="0"/>
                <a:cs typeface="Arial" pitchFamily="34" charset="0"/>
              </a:rPr>
              <a:t>oyeu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NPA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713 (2003)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97–118</a:t>
            </a:r>
            <a:endParaRPr lang="en-GB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051" y="4268122"/>
            <a:ext cx="2086172" cy="132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4" y="1254655"/>
            <a:ext cx="1456825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2479" y="3204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Information on time-</a:t>
            </a:r>
            <a:r>
              <a:rPr lang="fr-FR" sz="3600" dirty="0" err="1" smtClean="0">
                <a:solidFill>
                  <a:schemeClr val="tx2"/>
                </a:solidFill>
              </a:rPr>
              <a:t>like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electromagnetic</a:t>
            </a:r>
            <a:r>
              <a:rPr lang="fr-FR" sz="3600" dirty="0" smtClean="0">
                <a:solidFill>
                  <a:schemeClr val="tx2"/>
                </a:solidFill>
              </a:rPr>
              <a:t> structure from </a:t>
            </a:r>
            <a:r>
              <a:rPr lang="fr-FR" sz="3600" dirty="0" err="1" smtClean="0">
                <a:solidFill>
                  <a:schemeClr val="tx2"/>
                </a:solidFill>
              </a:rPr>
              <a:t>angular</a:t>
            </a:r>
            <a:r>
              <a:rPr lang="fr-FR" sz="3600" dirty="0" smtClean="0">
                <a:solidFill>
                  <a:schemeClr val="tx2"/>
                </a:solidFill>
              </a:rPr>
              <a:t> distributions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26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8" y="1296186"/>
            <a:ext cx="3435774" cy="10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8600" y="2611649"/>
            <a:ext cx="42378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 </a:t>
            </a:r>
            <a:r>
              <a:rPr lang="fr-FR" dirty="0" err="1" smtClean="0"/>
              <a:t>density</a:t>
            </a:r>
            <a:r>
              <a:rPr lang="fr-FR" dirty="0" smtClean="0"/>
              <a:t> matrix </a:t>
            </a:r>
            <a:r>
              <a:rPr lang="fr-FR" dirty="0" err="1" smtClean="0"/>
              <a:t>formalism</a:t>
            </a:r>
            <a:r>
              <a:rPr lang="fr-FR" dirty="0" smtClean="0"/>
              <a:t>: </a:t>
            </a:r>
          </a:p>
          <a:p>
            <a:r>
              <a:rPr lang="fr-FR" sz="1600" i="1" dirty="0" err="1" smtClean="0"/>
              <a:t>E.Speranza</a:t>
            </a:r>
            <a:r>
              <a:rPr lang="fr-FR" sz="1600" i="1" dirty="0" smtClean="0"/>
              <a:t> et al.  </a:t>
            </a:r>
            <a:r>
              <a:rPr lang="en-US" sz="1600" i="1" dirty="0" err="1"/>
              <a:t>Phys.Lett</a:t>
            </a:r>
            <a:r>
              <a:rPr lang="en-US" sz="1600" i="1" dirty="0"/>
              <a:t>. B764 (2017) </a:t>
            </a:r>
            <a:r>
              <a:rPr lang="en-US" sz="1600" i="1" dirty="0" smtClean="0"/>
              <a:t>282-288</a:t>
            </a:r>
          </a:p>
          <a:p>
            <a:r>
              <a:rPr lang="fr-FR" sz="1600" i="1" dirty="0" smtClean="0"/>
              <a:t>A. </a:t>
            </a:r>
            <a:r>
              <a:rPr lang="fr-FR" sz="1600" i="1" dirty="0" err="1" smtClean="0"/>
              <a:t>Sarantsev</a:t>
            </a:r>
            <a:r>
              <a:rPr lang="fr-FR" sz="1600" i="1" dirty="0" smtClean="0"/>
              <a:t> (ECT* meeting, May2017)</a:t>
            </a:r>
            <a:endParaRPr lang="en-US" sz="1600" i="1" dirty="0"/>
          </a:p>
          <a:p>
            <a:r>
              <a:rPr lang="fr-FR" sz="1600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4572000" y="2724752"/>
            <a:ext cx="4392488" cy="828675"/>
            <a:chOff x="5305329" y="4501357"/>
            <a:chExt cx="3981995" cy="828675"/>
          </a:xfrm>
        </p:grpSpPr>
        <p:sp>
          <p:nvSpPr>
            <p:cNvPr id="18" name="Rectangle 17"/>
            <p:cNvSpPr/>
            <p:nvPr/>
          </p:nvSpPr>
          <p:spPr>
            <a:xfrm>
              <a:off x="5305329" y="4501357"/>
              <a:ext cx="3981995" cy="828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54494" y="4676366"/>
              <a:ext cx="263282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240" y="4501357"/>
              <a:ext cx="17430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727976" y="2852936"/>
                <a:ext cx="2724344" cy="58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fr-FR" sz="2000" b="0" i="1" baseline="30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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𝑑𝑀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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sym typeface="Symbol"/>
                  </a:rPr>
                  <a:t> </a:t>
                </a:r>
                <a:r>
                  <a:rPr lang="fr-FR" sz="2000" dirty="0">
                    <a:solidFill>
                      <a:schemeClr val="bg1"/>
                    </a:solidFill>
                  </a:rPr>
                  <a:t> |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A|</a:t>
                </a:r>
                <a:r>
                  <a:rPr lang="fr-FR" sz="20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=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76" y="2852936"/>
                <a:ext cx="2724344" cy="5893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188679" y="3789040"/>
            <a:ext cx="8775808" cy="576064"/>
            <a:chOff x="107504" y="4941168"/>
            <a:chExt cx="8108101" cy="576064"/>
          </a:xfrm>
        </p:grpSpPr>
        <p:sp>
          <p:nvSpPr>
            <p:cNvPr id="12" name="Rectangle 11"/>
            <p:cNvSpPr/>
            <p:nvPr/>
          </p:nvSpPr>
          <p:spPr>
            <a:xfrm>
              <a:off x="188680" y="4941168"/>
              <a:ext cx="8026925" cy="576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941168"/>
              <a:ext cx="810810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699792" y="3789040"/>
            <a:ext cx="432048" cy="59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79236" y="3849000"/>
            <a:ext cx="541236" cy="57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80272" y="3834432"/>
            <a:ext cx="523976" cy="54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76541" y="4680984"/>
            <a:ext cx="78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independent</a:t>
            </a:r>
            <a:r>
              <a:rPr lang="fr-FR" dirty="0" smtClean="0"/>
              <a:t>  </a:t>
            </a:r>
            <a:r>
              <a:rPr lang="fr-FR" dirty="0" err="1" smtClean="0">
                <a:solidFill>
                  <a:srgbClr val="FFFF00"/>
                </a:solidFill>
              </a:rPr>
              <a:t>density</a:t>
            </a:r>
            <a:r>
              <a:rPr lang="fr-FR" dirty="0" smtClean="0">
                <a:solidFill>
                  <a:srgbClr val="FFFF00"/>
                </a:solidFill>
              </a:rPr>
              <a:t> matrix </a:t>
            </a:r>
            <a:r>
              <a:rPr lang="fr-FR" dirty="0" err="1" smtClean="0">
                <a:solidFill>
                  <a:srgbClr val="FFFF00"/>
                </a:solidFill>
              </a:rPr>
              <a:t>elements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11 </a:t>
            </a:r>
            <a:r>
              <a:rPr lang="fr-FR" baseline="-25000" dirty="0" smtClean="0">
                <a:sym typeface="Symbol"/>
              </a:rPr>
              <a:t>, </a:t>
            </a:r>
            <a:r>
              <a:rPr lang="fr-FR" dirty="0" smtClean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10,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1-1 </a:t>
            </a:r>
            <a:r>
              <a:rPr lang="fr-FR" dirty="0" smtClean="0">
                <a:sym typeface="Symbol"/>
              </a:rPr>
              <a:t> 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d</a:t>
            </a:r>
            <a:r>
              <a:rPr lang="fr-FR" dirty="0" err="1" smtClean="0">
                <a:solidFill>
                  <a:srgbClr val="FFFF00"/>
                </a:solidFill>
              </a:rPr>
              <a:t>epending</a:t>
            </a:r>
            <a:r>
              <a:rPr lang="fr-FR" dirty="0" smtClean="0">
                <a:solidFill>
                  <a:srgbClr val="FFFF00"/>
                </a:solidFill>
              </a:rPr>
              <a:t> on  </a:t>
            </a:r>
            <a:r>
              <a:rPr lang="fr-FR" dirty="0" err="1" smtClean="0">
                <a:solidFill>
                  <a:srgbClr val="FFFF00"/>
                </a:solidFill>
              </a:rPr>
              <a:t>M</a:t>
            </a:r>
            <a:r>
              <a:rPr lang="fr-FR" baseline="-25000" dirty="0" err="1" smtClean="0">
                <a:solidFill>
                  <a:srgbClr val="FFFF00"/>
                </a:solidFill>
              </a:rPr>
              <a:t>ee</a:t>
            </a:r>
            <a:r>
              <a:rPr lang="fr-FR" dirty="0" smtClean="0">
                <a:solidFill>
                  <a:srgbClr val="FFFF00"/>
                </a:solidFill>
              </a:rPr>
              <a:t> and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</a:t>
            </a:r>
            <a:r>
              <a:rPr lang="fr-FR" baseline="-25000" dirty="0" smtClean="0">
                <a:solidFill>
                  <a:srgbClr val="FFFF00"/>
                </a:solidFill>
                <a:sym typeface="Symbol"/>
              </a:rPr>
              <a:t></a:t>
            </a: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con</a:t>
            </a:r>
            <a:r>
              <a:rPr lang="fr-FR" dirty="0" err="1" smtClean="0"/>
              <a:t>tain</a:t>
            </a:r>
            <a:r>
              <a:rPr lang="fr-FR" dirty="0" smtClean="0"/>
              <a:t> information on </a:t>
            </a:r>
            <a:r>
              <a:rPr lang="fr-FR" dirty="0" err="1" smtClean="0"/>
              <a:t>electromagnetic</a:t>
            </a:r>
            <a:r>
              <a:rPr lang="fr-FR" dirty="0" smtClean="0"/>
              <a:t> structure </a:t>
            </a:r>
          </a:p>
          <a:p>
            <a:r>
              <a:rPr lang="fr-FR" dirty="0" smtClean="0"/>
              <a:t>            </a:t>
            </a:r>
            <a:r>
              <a:rPr lang="fr-FR" dirty="0" err="1" smtClean="0"/>
              <a:t>e.g</a:t>
            </a:r>
            <a:r>
              <a:rPr lang="fr-FR" dirty="0" smtClean="0"/>
              <a:t>. pure transverse (E/M):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11 </a:t>
            </a:r>
            <a:r>
              <a:rPr lang="fr-FR" dirty="0" smtClean="0">
                <a:sym typeface="Symbol"/>
              </a:rPr>
              <a:t>=1/2</a:t>
            </a:r>
            <a:r>
              <a:rPr lang="fr-FR" baseline="-25000" dirty="0" smtClean="0">
                <a:sym typeface="Symbol"/>
              </a:rPr>
              <a:t>, 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10 </a:t>
            </a:r>
            <a:r>
              <a:rPr lang="fr-FR" baseline="-250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=0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>
                <a:solidFill>
                  <a:srgbClr val="FFFF00"/>
                </a:solidFill>
              </a:rPr>
              <a:t>helicity</a:t>
            </a:r>
            <a:r>
              <a:rPr lang="fr-FR" dirty="0" smtClean="0">
                <a:solidFill>
                  <a:srgbClr val="FFFF00"/>
                </a:solidFill>
              </a:rPr>
              <a:t> amplitudes and/or </a:t>
            </a:r>
            <a:r>
              <a:rPr lang="fr-FR" dirty="0" err="1" smtClean="0">
                <a:solidFill>
                  <a:srgbClr val="FFFF00"/>
                </a:solidFill>
              </a:rPr>
              <a:t>form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factors</a:t>
            </a:r>
            <a:endParaRPr lang="fr-FR" dirty="0" smtClean="0">
              <a:solidFill>
                <a:srgbClr val="FFFF00"/>
              </a:solidFill>
            </a:endParaRPr>
          </a:p>
        </p:txBody>
      </p:sp>
      <p:cxnSp>
        <p:nvCxnSpPr>
          <p:cNvPr id="21" name="Connecteur droit avec flèche 20"/>
          <p:cNvCxnSpPr>
            <a:endCxn id="14" idx="2"/>
          </p:cNvCxnSpPr>
          <p:nvPr/>
        </p:nvCxnSpPr>
        <p:spPr>
          <a:xfrm flipV="1">
            <a:off x="2853768" y="4388120"/>
            <a:ext cx="62048" cy="376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6444208" y="4465292"/>
            <a:ext cx="0" cy="376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7668344" y="4587712"/>
            <a:ext cx="576064" cy="253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98"/>
          <p:cNvGrpSpPr>
            <a:grpSpLocks/>
          </p:cNvGrpSpPr>
          <p:nvPr/>
        </p:nvGrpSpPr>
        <p:grpSpPr bwMode="auto">
          <a:xfrm>
            <a:off x="6372200" y="5272222"/>
            <a:ext cx="1759263" cy="1109106"/>
            <a:chOff x="1834" y="1593"/>
            <a:chExt cx="1089" cy="768"/>
          </a:xfrm>
        </p:grpSpPr>
        <p:sp>
          <p:nvSpPr>
            <p:cNvPr id="26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34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5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36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38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2479" y="3204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tx2"/>
                </a:solidFill>
              </a:rPr>
              <a:t>Density</a:t>
            </a:r>
            <a:r>
              <a:rPr lang="fr-FR" sz="3600" dirty="0" smtClean="0">
                <a:solidFill>
                  <a:schemeClr val="tx2"/>
                </a:solidFill>
              </a:rPr>
              <a:t> matrix coefficients: </a:t>
            </a:r>
            <a:r>
              <a:rPr lang="fr-FR" sz="3600" dirty="0" err="1" smtClean="0">
                <a:solidFill>
                  <a:schemeClr val="tx2"/>
                </a:solidFill>
              </a:rPr>
              <a:t>fitting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procedure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27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9" y="1291464"/>
            <a:ext cx="3435774" cy="10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8600" y="2611649"/>
            <a:ext cx="72855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Fit </a:t>
            </a:r>
            <a:r>
              <a:rPr lang="fr-FR" dirty="0" err="1" smtClean="0"/>
              <a:t>procedure</a:t>
            </a:r>
            <a:r>
              <a:rPr lang="fr-FR" dirty="0" smtClean="0"/>
              <a:t>: A. </a:t>
            </a:r>
            <a:r>
              <a:rPr lang="fr-FR" dirty="0" err="1" smtClean="0"/>
              <a:t>Sarantsev</a:t>
            </a:r>
            <a:r>
              <a:rPr lang="fr-FR" dirty="0" smtClean="0"/>
              <a:t>  </a:t>
            </a:r>
            <a:r>
              <a:rPr lang="fr-FR" i="1" dirty="0" smtClean="0"/>
              <a:t>(</a:t>
            </a:r>
            <a:r>
              <a:rPr lang="fr-FR" i="1" dirty="0"/>
              <a:t>ECT* meeting, May2017</a:t>
            </a:r>
            <a:r>
              <a:rPr lang="fr-FR" i="1" dirty="0" smtClean="0"/>
              <a:t>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Reconstructed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from </a:t>
            </a:r>
            <a:r>
              <a:rPr lang="fr-FR" dirty="0"/>
              <a:t>simulation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acc</a:t>
            </a:r>
            <a:r>
              <a:rPr lang="fr-FR" dirty="0"/>
              <a:t>.+</a:t>
            </a:r>
            <a:r>
              <a:rPr lang="fr-FR" dirty="0" err="1"/>
              <a:t>eff</a:t>
            </a:r>
            <a:r>
              <a:rPr lang="fr-FR" dirty="0" smtClean="0"/>
              <a:t>.</a:t>
            </a:r>
          </a:p>
          <a:p>
            <a:r>
              <a:rPr lang="fr-FR" dirty="0" smtClean="0">
                <a:sym typeface="Symbol"/>
              </a:rPr>
              <a:t>             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p </a:t>
            </a:r>
            <a:r>
              <a:rPr lang="fr-FR" dirty="0" smtClean="0">
                <a:sym typeface="Symbol"/>
              </a:rPr>
              <a:t>n    (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 </a:t>
            </a:r>
            <a:r>
              <a:rPr lang="fr-FR" dirty="0" smtClean="0"/>
              <a:t>) </a:t>
            </a:r>
            <a:r>
              <a:rPr lang="fr-FR" dirty="0" err="1" smtClean="0"/>
              <a:t>isotropic</a:t>
            </a:r>
            <a:r>
              <a:rPr lang="fr-FR" dirty="0" smtClean="0"/>
              <a:t> in </a:t>
            </a:r>
            <a:r>
              <a:rPr lang="fr-FR" dirty="0" smtClean="0">
                <a:sym typeface="Symbol"/>
              </a:rPr>
              <a:t></a:t>
            </a:r>
            <a:r>
              <a:rPr lang="fr-FR" baseline="-25000" dirty="0" err="1" smtClean="0">
                <a:sym typeface="Symbol"/>
              </a:rPr>
              <a:t>e</a:t>
            </a:r>
            <a:r>
              <a:rPr lang="fr-FR" dirty="0" err="1" smtClean="0">
                <a:sym typeface="Symbol"/>
              </a:rPr>
              <a:t>,</a:t>
            </a:r>
            <a:r>
              <a:rPr lang="fr-FR" baseline="-25000" dirty="0" err="1" smtClean="0">
                <a:sym typeface="Symbol"/>
              </a:rPr>
              <a:t>e</a:t>
            </a:r>
            <a:r>
              <a:rPr lang="fr-FR" dirty="0" smtClean="0">
                <a:sym typeface="Symbol"/>
              </a:rPr>
              <a:t>  i.e. </a:t>
            </a:r>
            <a:r>
              <a:rPr lang="fr-FR" baseline="-25000" dirty="0" smtClean="0">
                <a:sym typeface="Symbol"/>
              </a:rPr>
              <a:t>11</a:t>
            </a:r>
            <a:r>
              <a:rPr lang="fr-FR" dirty="0">
                <a:sym typeface="Symbol"/>
              </a:rPr>
              <a:t>=1/3, </a:t>
            </a:r>
            <a:r>
              <a:rPr lang="fr-FR" baseline="-25000" dirty="0" smtClean="0">
                <a:sym typeface="Symbol"/>
              </a:rPr>
              <a:t>11</a:t>
            </a:r>
            <a:r>
              <a:rPr lang="fr-FR" dirty="0" smtClean="0">
                <a:sym typeface="Symbol"/>
              </a:rPr>
              <a:t>=0,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11</a:t>
            </a:r>
            <a:r>
              <a:rPr lang="fr-FR" dirty="0" smtClean="0">
                <a:sym typeface="Symbol"/>
              </a:rPr>
              <a:t>=0 </a:t>
            </a:r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Weighted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good </a:t>
            </a:r>
            <a:r>
              <a:rPr lang="fr-FR" dirty="0" err="1" smtClean="0"/>
              <a:t>approx</a:t>
            </a:r>
            <a:r>
              <a:rPr lang="fr-FR" dirty="0" smtClean="0"/>
              <a:t>. </a:t>
            </a:r>
            <a:r>
              <a:rPr lang="fr-FR" dirty="0"/>
              <a:t>t</a:t>
            </a:r>
            <a:r>
              <a:rPr lang="fr-FR" dirty="0" smtClean="0"/>
              <a:t>o data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Log </a:t>
            </a:r>
            <a:r>
              <a:rPr lang="fr-FR" dirty="0" err="1" smtClean="0"/>
              <a:t>likelihood</a:t>
            </a:r>
            <a:r>
              <a:rPr lang="fr-FR" dirty="0" smtClean="0"/>
              <a:t> </a:t>
            </a:r>
            <a:r>
              <a:rPr lang="fr-FR" dirty="0" err="1" smtClean="0"/>
              <a:t>maximization</a:t>
            </a:r>
            <a:r>
              <a:rPr lang="fr-FR" dirty="0" smtClean="0"/>
              <a:t> :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346016" y="1420466"/>
            <a:ext cx="4392488" cy="828675"/>
            <a:chOff x="5305329" y="4501357"/>
            <a:chExt cx="3981995" cy="828675"/>
          </a:xfrm>
        </p:grpSpPr>
        <p:sp>
          <p:nvSpPr>
            <p:cNvPr id="18" name="Rectangle 17"/>
            <p:cNvSpPr/>
            <p:nvPr/>
          </p:nvSpPr>
          <p:spPr>
            <a:xfrm>
              <a:off x="5305329" y="4501357"/>
              <a:ext cx="3981995" cy="828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54494" y="4676366"/>
              <a:ext cx="263282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240" y="4501357"/>
              <a:ext cx="17430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511952" y="1505658"/>
                <a:ext cx="2302890" cy="57092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fr-FR" sz="2000" b="0" i="1" baseline="30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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𝑑𝑀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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sym typeface="Symbol"/>
                  </a:rPr>
                  <a:t> </a:t>
                </a:r>
                <a:r>
                  <a:rPr lang="fr-FR" sz="2000" dirty="0">
                    <a:solidFill>
                      <a:schemeClr val="bg1"/>
                    </a:solidFill>
                  </a:rPr>
                  <a:t> |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A|</a:t>
                </a:r>
                <a:r>
                  <a:rPr lang="fr-FR" sz="20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=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52" y="1505658"/>
                <a:ext cx="2302890" cy="570926"/>
              </a:xfrm>
              <a:prstGeom prst="rect">
                <a:avLst/>
              </a:prstGeom>
              <a:blipFill rotWithShape="1">
                <a:blip r:embed="rId5"/>
                <a:stretch>
                  <a:fillRect r="-185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" y="3892277"/>
            <a:ext cx="7524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61655"/>
            <a:ext cx="1905943" cy="12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 b="12483"/>
          <a:stretch/>
        </p:blipFill>
        <p:spPr>
          <a:xfrm>
            <a:off x="107504" y="2420888"/>
            <a:ext cx="8676456" cy="22648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Extraction of </a:t>
            </a:r>
            <a:r>
              <a:rPr lang="fr-FR" sz="3600" dirty="0" err="1">
                <a:solidFill>
                  <a:schemeClr val="tx2"/>
                </a:solidFill>
              </a:rPr>
              <a:t>d</a:t>
            </a:r>
            <a:r>
              <a:rPr lang="fr-FR" sz="3600" dirty="0" err="1" smtClean="0">
                <a:solidFill>
                  <a:schemeClr val="tx2"/>
                </a:solidFill>
              </a:rPr>
              <a:t>ensity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>
                <a:solidFill>
                  <a:schemeClr val="tx2"/>
                </a:solidFill>
              </a:rPr>
              <a:t>matrix </a:t>
            </a:r>
            <a:r>
              <a:rPr lang="fr-FR" sz="3600" dirty="0" smtClean="0">
                <a:solidFill>
                  <a:schemeClr val="tx2"/>
                </a:solidFill>
              </a:rPr>
              <a:t>coefficients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smtClean="0">
                <a:solidFill>
                  <a:schemeClr val="tx2"/>
                </a:solidFill>
              </a:rPr>
              <a:t>: </a:t>
            </a:r>
            <a:r>
              <a:rPr lang="fr-FR" sz="3200" i="1" dirty="0" smtClean="0">
                <a:solidFill>
                  <a:schemeClr val="tx2"/>
                </a:solidFill>
              </a:rPr>
              <a:t>from concept to reality</a:t>
            </a:r>
            <a:endParaRPr lang="en-US" sz="3200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1196752"/>
            <a:ext cx="8048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Statistics</a:t>
            </a:r>
            <a:r>
              <a:rPr lang="fr-FR" dirty="0" smtClean="0"/>
              <a:t> limitation: </a:t>
            </a:r>
            <a:r>
              <a:rPr lang="fr-FR" dirty="0" err="1" smtClean="0"/>
              <a:t>integration</a:t>
            </a:r>
            <a:r>
              <a:rPr lang="fr-FR" dirty="0" smtClean="0"/>
              <a:t> over 0.30 </a:t>
            </a:r>
            <a:r>
              <a:rPr lang="fr-FR" dirty="0" err="1" smtClean="0"/>
              <a:t>GeV</a:t>
            </a:r>
            <a:r>
              <a:rPr lang="fr-FR" dirty="0" smtClean="0"/>
              <a:t> &lt; </a:t>
            </a:r>
            <a:r>
              <a:rPr lang="fr-FR" dirty="0" err="1" smtClean="0"/>
              <a:t>Mee</a:t>
            </a:r>
            <a:r>
              <a:rPr lang="fr-FR" dirty="0" smtClean="0"/>
              <a:t> &lt; 0.55 </a:t>
            </a:r>
            <a:r>
              <a:rPr lang="fr-FR" dirty="0" err="1" smtClean="0"/>
              <a:t>GeV</a:t>
            </a:r>
            <a:r>
              <a:rPr lang="fr-FR" dirty="0" smtClean="0"/>
              <a:t>  (off-</a:t>
            </a:r>
            <a:r>
              <a:rPr lang="fr-FR" dirty="0" err="1" smtClean="0"/>
              <a:t>shell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 </a:t>
            </a:r>
            <a:r>
              <a:rPr lang="fr-FR" dirty="0" err="1" smtClean="0">
                <a:sym typeface="Symbol"/>
              </a:rPr>
              <a:t>region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                               </a:t>
            </a:r>
            <a:r>
              <a:rPr lang="fr-FR" dirty="0" err="1" smtClean="0">
                <a:sym typeface="Symbol"/>
              </a:rPr>
              <a:t>three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bins</a:t>
            </a:r>
            <a:r>
              <a:rPr lang="fr-FR" dirty="0" smtClean="0">
                <a:sym typeface="Symbol"/>
              </a:rPr>
              <a:t> in c</a:t>
            </a:r>
            <a:r>
              <a:rPr lang="fr-FR" dirty="0" smtClean="0"/>
              <a:t>os </a:t>
            </a:r>
            <a:r>
              <a:rPr lang="fr-FR" dirty="0">
                <a:sym typeface="Symbol"/>
              </a:rPr>
              <a:t></a:t>
            </a:r>
            <a:r>
              <a:rPr lang="fr-FR" baseline="-25000" dirty="0">
                <a:sym typeface="Symbol"/>
              </a:rPr>
              <a:t>*</a:t>
            </a:r>
            <a:r>
              <a:rPr lang="fr-FR" dirty="0">
                <a:sym typeface="Symbol"/>
              </a:rPr>
              <a:t> </a:t>
            </a:r>
            <a:r>
              <a:rPr lang="fr-FR" baseline="30000" dirty="0" smtClean="0">
                <a:sym typeface="Symbol"/>
              </a:rPr>
              <a:t>CM</a:t>
            </a:r>
            <a:endParaRPr lang="fr-FR" dirty="0">
              <a:sym typeface="Symbol"/>
            </a:endParaRPr>
          </a:p>
          <a:p>
            <a:r>
              <a:rPr lang="fr-FR" dirty="0" err="1" smtClean="0">
                <a:sym typeface="Symbol"/>
              </a:rPr>
              <a:t>Acceptance</a:t>
            </a:r>
            <a:r>
              <a:rPr lang="fr-FR" dirty="0" smtClean="0">
                <a:sym typeface="Symbol"/>
              </a:rPr>
              <a:t> limitations: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2132856"/>
            <a:ext cx="159530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-0.4 &lt; Cos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dirty="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&lt; 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76922" y="2144052"/>
            <a:ext cx="158088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0 &lt; Cos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dirty="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&lt; 0.5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97202" y="2144052"/>
            <a:ext cx="162095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0.5  &lt;  Cos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dirty="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&lt;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2723" y="5230941"/>
            <a:ext cx="4296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Sensitivity</a:t>
            </a:r>
            <a:r>
              <a:rPr lang="fr-FR" dirty="0" smtClean="0"/>
              <a:t> to invariant mass distribution:</a:t>
            </a:r>
          </a:p>
          <a:p>
            <a:r>
              <a:rPr lang="fr-FR" dirty="0"/>
              <a:t>S</a:t>
            </a:r>
            <a:r>
              <a:rPr lang="fr-FR" dirty="0" smtClean="0"/>
              <a:t>imulation </a:t>
            </a:r>
            <a:r>
              <a:rPr lang="fr-FR" dirty="0" err="1" smtClean="0"/>
              <a:t>adjusted</a:t>
            </a:r>
            <a:r>
              <a:rPr lang="fr-FR" dirty="0" smtClean="0"/>
              <a:t>  to fit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distribution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 bwMode="auto">
          <a:xfrm>
            <a:off x="5580111" y="4852329"/>
            <a:ext cx="2338047" cy="17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778920" y="6453336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invariant mass (MeV)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779346"/>
          </a:xfrm>
          <a:solidFill>
            <a:schemeClr val="bg2"/>
          </a:solidFill>
        </p:spPr>
        <p:txBody>
          <a:bodyPr/>
          <a:lstStyle/>
          <a:p>
            <a:r>
              <a:rPr lang="fr-FR" dirty="0" err="1" smtClean="0"/>
              <a:t>Angular</a:t>
            </a:r>
            <a:r>
              <a:rPr lang="fr-FR" dirty="0" smtClean="0"/>
              <a:t> distributions</a:t>
            </a: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435774" cy="10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48377" y="1052736"/>
            <a:ext cx="4316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information on the </a:t>
            </a:r>
          </a:p>
          <a:p>
            <a:r>
              <a:rPr lang="en-US" dirty="0" smtClean="0"/>
              <a:t>electromagnetic structure of the transition </a:t>
            </a:r>
          </a:p>
          <a:p>
            <a:r>
              <a:rPr lang="en-US" dirty="0" smtClean="0"/>
              <a:t>in angular distributions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3275"/>
            <a:ext cx="8866750" cy="658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76344" y="2204864"/>
            <a:ext cx="297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 </a:t>
            </a:r>
            <a:r>
              <a:rPr lang="fr-FR" dirty="0" err="1" smtClean="0"/>
              <a:t>density</a:t>
            </a:r>
            <a:r>
              <a:rPr lang="fr-FR" dirty="0" smtClean="0"/>
              <a:t> matrix </a:t>
            </a:r>
            <a:r>
              <a:rPr lang="fr-FR" dirty="0" err="1" smtClean="0"/>
              <a:t>formalism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27273"/>
          <a:stretch/>
        </p:blipFill>
        <p:spPr bwMode="auto">
          <a:xfrm>
            <a:off x="1251117" y="4131600"/>
            <a:ext cx="6994520" cy="22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426451" y="3347227"/>
            <a:ext cx="218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</a:t>
            </a:r>
            <a:r>
              <a:rPr lang="fr-FR" dirty="0" smtClean="0"/>
              <a:t>uasi-free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pne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</a:p>
          <a:p>
            <a:endParaRPr lang="fr-FR" baseline="30000" dirty="0">
              <a:sym typeface="Symbol"/>
            </a:endParaRP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67036" y="3356992"/>
            <a:ext cx="167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s=</a:t>
            </a:r>
            <a:r>
              <a:rPr lang="en-US" dirty="0"/>
              <a:t>1.49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03625" y="3882534"/>
            <a:ext cx="121219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Cos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600" baseline="-25000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6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&lt; 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49658" y="3882534"/>
            <a:ext cx="1574470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0&lt;Cos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600" baseline="-25000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6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&lt; 0.5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22496" y="3882534"/>
            <a:ext cx="1367682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Cos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600" baseline="-25000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600" baseline="30000" dirty="0" smtClean="0">
                <a:solidFill>
                  <a:schemeClr val="bg1"/>
                </a:solidFill>
                <a:sym typeface="Symbol"/>
              </a:rPr>
              <a:t>CM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&gt; 0.5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1857" y="3347700"/>
            <a:ext cx="369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Fitted</a:t>
            </a:r>
            <a:r>
              <a:rPr lang="fr-FR" dirty="0" smtClean="0"/>
              <a:t> to HADES data in  </a:t>
            </a:r>
            <a:r>
              <a:rPr lang="fr-FR" dirty="0" err="1" smtClean="0"/>
              <a:t>acceptance</a:t>
            </a:r>
            <a:r>
              <a:rPr lang="fr-FR" dirty="0" smtClean="0"/>
              <a:t> 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/>
          <p:cNvGrpSpPr/>
          <p:nvPr/>
        </p:nvGrpSpPr>
        <p:grpSpPr>
          <a:xfrm>
            <a:off x="5292080" y="3514309"/>
            <a:ext cx="2552700" cy="2641600"/>
            <a:chOff x="317500" y="317500"/>
            <a:chExt cx="2552700" cy="2641600"/>
          </a:xfrm>
        </p:grpSpPr>
        <p:pic>
          <p:nvPicPr>
            <p:cNvPr id="20" name="PFE element 37" descr="JMyewgD8cqBF27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552700" cy="2641600"/>
            </a:xfrm>
            <a:prstGeom prst="rect">
              <a:avLst/>
            </a:prstGeom>
          </p:spPr>
        </p:pic>
        <p:sp>
          <p:nvSpPr>
            <p:cNvPr id="21" name="Shape_123"/>
            <p:cNvSpPr/>
            <p:nvPr/>
          </p:nvSpPr>
          <p:spPr>
            <a:xfrm>
              <a:off x="317500" y="317500"/>
              <a:ext cx="2552700" cy="2641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11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HADES: </a:t>
            </a:r>
            <a:r>
              <a:rPr lang="fr-FR" dirty="0" err="1" smtClean="0">
                <a:solidFill>
                  <a:schemeClr val="tx2"/>
                </a:solidFill>
              </a:rPr>
              <a:t>exploring</a:t>
            </a:r>
            <a:r>
              <a:rPr lang="fr-FR" dirty="0" smtClean="0">
                <a:solidFill>
                  <a:schemeClr val="tx2"/>
                </a:solidFill>
              </a:rPr>
              <a:t> dense QCD </a:t>
            </a:r>
            <a:r>
              <a:rPr lang="fr-FR" dirty="0" err="1" smtClean="0">
                <a:solidFill>
                  <a:schemeClr val="tx2"/>
                </a:solidFill>
              </a:rPr>
              <a:t>matter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15" descr="qcd_phase_diagram_faciliti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59" y="1980584"/>
            <a:ext cx="2886669" cy="281656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724128" y="1542394"/>
            <a:ext cx="318946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Observables: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Correlations</a:t>
            </a:r>
            <a:r>
              <a:rPr lang="fr-FR" dirty="0" smtClean="0"/>
              <a:t> and fluctuations</a:t>
            </a:r>
          </a:p>
          <a:p>
            <a:pPr marL="285750" indent="-285750">
              <a:buFont typeface="Wingdings" charset="2"/>
              <a:buChar char="ü"/>
            </a:pPr>
            <a:r>
              <a:rPr lang="fr-FR" dirty="0" smtClean="0"/>
              <a:t>Collective </a:t>
            </a:r>
            <a:r>
              <a:rPr lang="fr-FR" dirty="0" err="1" smtClean="0"/>
              <a:t>effects</a:t>
            </a:r>
            <a:endParaRPr lang="fr-FR" dirty="0"/>
          </a:p>
          <a:p>
            <a:pPr marL="285750" indent="-285750">
              <a:buFont typeface="Wingdings" charset="2"/>
              <a:buChar char="ü"/>
            </a:pPr>
            <a:r>
              <a:rPr lang="fr-FR" dirty="0" err="1"/>
              <a:t>Strangeness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Wingdings" charset="2"/>
              <a:buChar char="ü"/>
            </a:pPr>
            <a:r>
              <a:rPr lang="fr-FR" dirty="0" err="1" smtClean="0">
                <a:solidFill>
                  <a:srgbClr val="FFFF00"/>
                </a:solidFill>
              </a:rPr>
              <a:t>Dileptons</a:t>
            </a:r>
            <a:endParaRPr lang="fr-FR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78462"/>
            <a:ext cx="576064" cy="4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2627785" y="2772672"/>
            <a:ext cx="1046186" cy="1066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71" y="1908576"/>
            <a:ext cx="17621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 flipV="1">
            <a:off x="2483768" y="4005064"/>
            <a:ext cx="599564" cy="242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6" y="-243408"/>
            <a:ext cx="8435280" cy="1143000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accent1"/>
                </a:solidFill>
              </a:rPr>
              <a:t>Very</a:t>
            </a:r>
            <a:r>
              <a:rPr lang="fr-FR" sz="3600" dirty="0" smtClean="0">
                <a:solidFill>
                  <a:schemeClr val="accent1"/>
                </a:solidFill>
              </a:rPr>
              <a:t> first </a:t>
            </a:r>
            <a:r>
              <a:rPr lang="fr-FR" sz="3600" dirty="0" err="1" smtClean="0">
                <a:solidFill>
                  <a:schemeClr val="accent1"/>
                </a:solidFill>
              </a:rPr>
              <a:t>results</a:t>
            </a:r>
            <a:r>
              <a:rPr lang="fr-FR" sz="3600" dirty="0" smtClean="0">
                <a:solidFill>
                  <a:schemeClr val="accent1"/>
                </a:solidFill>
              </a:rPr>
              <a:t> on </a:t>
            </a:r>
            <a:r>
              <a:rPr lang="fr-FR" sz="3600" dirty="0" err="1" smtClean="0">
                <a:solidFill>
                  <a:schemeClr val="accent1"/>
                </a:solidFill>
              </a:rPr>
              <a:t>density</a:t>
            </a:r>
            <a:r>
              <a:rPr lang="fr-FR" sz="3600" dirty="0" smtClean="0">
                <a:solidFill>
                  <a:schemeClr val="accent1"/>
                </a:solidFill>
              </a:rPr>
              <a:t> matrix </a:t>
            </a:r>
            <a:r>
              <a:rPr lang="fr-FR" sz="3600" dirty="0" err="1" smtClean="0">
                <a:solidFill>
                  <a:schemeClr val="accent1"/>
                </a:solidFill>
              </a:rPr>
              <a:t>elements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18743" y="3260552"/>
            <a:ext cx="518976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/>
              <a:t>l</a:t>
            </a:r>
            <a:r>
              <a:rPr lang="fr-FR" dirty="0" err="1" smtClean="0"/>
              <a:t>ow</a:t>
            </a:r>
            <a:r>
              <a:rPr lang="fr-FR" dirty="0" smtClean="0"/>
              <a:t> </a:t>
            </a:r>
            <a:r>
              <a:rPr lang="fr-FR" dirty="0" err="1" smtClean="0"/>
              <a:t>statistics</a:t>
            </a:r>
            <a:r>
              <a:rPr lang="fr-FR" dirty="0" smtClean="0"/>
              <a:t>, </a:t>
            </a:r>
            <a:r>
              <a:rPr lang="fr-FR" dirty="0" err="1" smtClean="0"/>
              <a:t>significant</a:t>
            </a:r>
            <a:r>
              <a:rPr lang="fr-FR" dirty="0"/>
              <a:t> </a:t>
            </a:r>
            <a:r>
              <a:rPr lang="fr-FR" dirty="0" smtClean="0"/>
              <a:t> information on the </a:t>
            </a:r>
            <a:r>
              <a:rPr lang="fr-FR" dirty="0" err="1" smtClean="0"/>
              <a:t>electromagnetic</a:t>
            </a:r>
            <a:r>
              <a:rPr lang="fr-FR" dirty="0" smtClean="0"/>
              <a:t>  structure  of the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smtClean="0">
                <a:solidFill>
                  <a:srgbClr val="FF0000"/>
                </a:solidFill>
              </a:rPr>
              <a:t>longitudinal</a:t>
            </a:r>
            <a:r>
              <a:rPr lang="fr-FR" dirty="0" smtClean="0"/>
              <a:t>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11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c</a:t>
            </a:r>
            <a:r>
              <a:rPr lang="fr-FR" dirty="0" smtClean="0"/>
              <a:t>onsistent </a:t>
            </a:r>
            <a:r>
              <a:rPr lang="fr-FR" dirty="0" err="1" smtClean="0"/>
              <a:t>with</a:t>
            </a:r>
            <a:r>
              <a:rPr lang="fr-FR" dirty="0" smtClean="0"/>
              <a:t> pure N(1520) in VDM model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5795" y="1484784"/>
            <a:ext cx="23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Quasi-free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pne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73474" y="1765552"/>
            <a:ext cx="167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s=</a:t>
            </a:r>
            <a:r>
              <a:rPr lang="en-US" dirty="0"/>
              <a:t>1.49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2107" y="2051556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ee</a:t>
            </a:r>
            <a:r>
              <a:rPr lang="fr-FR" dirty="0" smtClean="0"/>
              <a:t>&gt; 400 MeV/c</a:t>
            </a:r>
            <a:r>
              <a:rPr lang="fr-FR" baseline="30000" dirty="0" smtClean="0"/>
              <a:t>2</a:t>
            </a:r>
            <a:endParaRPr lang="en-US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22735" y="4777407"/>
            <a:ext cx="89479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Cos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dirty="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23842" y="1916832"/>
            <a:ext cx="5012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Microscopic</a:t>
            </a:r>
            <a:r>
              <a:rPr lang="fr-FR" dirty="0" smtClean="0"/>
              <a:t> model</a:t>
            </a:r>
            <a:r>
              <a:rPr lang="fr-FR" dirty="0"/>
              <a:t> </a:t>
            </a:r>
            <a:r>
              <a:rPr lang="fr-FR" dirty="0" smtClean="0"/>
              <a:t> s and u </a:t>
            </a:r>
            <a:r>
              <a:rPr lang="fr-FR" dirty="0" err="1" smtClean="0"/>
              <a:t>channels</a:t>
            </a:r>
            <a:r>
              <a:rPr lang="fr-FR" dirty="0" smtClean="0"/>
              <a:t>: </a:t>
            </a:r>
          </a:p>
          <a:p>
            <a:r>
              <a:rPr lang="fr-FR" dirty="0"/>
              <a:t> </a:t>
            </a:r>
            <a:r>
              <a:rPr lang="fr-FR" dirty="0" smtClean="0"/>
              <a:t> N(1440) and N(1520) </a:t>
            </a:r>
            <a:r>
              <a:rPr lang="fr-FR" dirty="0" err="1" smtClean="0"/>
              <a:t>with</a:t>
            </a:r>
            <a:r>
              <a:rPr lang="fr-FR" dirty="0" smtClean="0"/>
              <a:t> VDM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</a:p>
          <a:p>
            <a:r>
              <a:rPr lang="fr-FR" dirty="0" smtClean="0"/>
              <a:t> </a:t>
            </a:r>
            <a:r>
              <a:rPr lang="fr-FR" sz="1400" i="1" dirty="0" smtClean="0"/>
              <a:t>B</a:t>
            </a:r>
            <a:r>
              <a:rPr lang="fr-FR" sz="1400" i="1" dirty="0"/>
              <a:t>. </a:t>
            </a:r>
            <a:r>
              <a:rPr lang="fr-FR" sz="1400" i="1" dirty="0" err="1"/>
              <a:t>Friman</a:t>
            </a:r>
            <a:r>
              <a:rPr lang="fr-FR" sz="1400" i="1" dirty="0"/>
              <a:t>, M. </a:t>
            </a:r>
            <a:r>
              <a:rPr lang="fr-FR" sz="1400" i="1" dirty="0" err="1"/>
              <a:t>Zetenyi</a:t>
            </a:r>
            <a:r>
              <a:rPr lang="fr-FR" sz="1400" i="1" dirty="0"/>
              <a:t>, E. </a:t>
            </a:r>
            <a:r>
              <a:rPr lang="fr-FR" sz="1400" i="1" dirty="0" err="1" smtClean="0"/>
              <a:t>Speranza</a:t>
            </a:r>
            <a:r>
              <a:rPr lang="fr-FR" sz="1400" i="1" dirty="0"/>
              <a:t> </a:t>
            </a:r>
            <a:r>
              <a:rPr lang="en-US" sz="1400" i="1" dirty="0" err="1" smtClean="0"/>
              <a:t>Phys.Lett</a:t>
            </a:r>
            <a:r>
              <a:rPr lang="en-US" sz="1400" i="1" dirty="0"/>
              <a:t>. B764 (2017) </a:t>
            </a:r>
            <a:r>
              <a:rPr lang="en-US" sz="1400" i="1" dirty="0" smtClean="0"/>
              <a:t>282-288</a:t>
            </a:r>
          </a:p>
        </p:txBody>
      </p:sp>
      <p:cxnSp>
        <p:nvCxnSpPr>
          <p:cNvPr id="16" name="Connecteur droit avec flèche 15"/>
          <p:cNvCxnSpPr>
            <a:stCxn id="15" idx="0"/>
          </p:cNvCxnSpPr>
          <p:nvPr/>
        </p:nvCxnSpPr>
        <p:spPr>
          <a:xfrm flipV="1">
            <a:off x="2070134" y="4194615"/>
            <a:ext cx="348019" cy="58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0" y="2486219"/>
            <a:ext cx="3840392" cy="23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 rot="1883891">
            <a:off x="172276" y="3709976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23528" y="3236126"/>
            <a:ext cx="1080120" cy="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411259" y="3630891"/>
            <a:ext cx="113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76027" y="3933056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1"/>
                </a:solidFill>
              </a:rPr>
              <a:t>Transverse 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Plans for future </a:t>
            </a:r>
            <a:r>
              <a:rPr lang="fr-FR" dirty="0" err="1" smtClean="0">
                <a:solidFill>
                  <a:schemeClr val="tx2"/>
                </a:solidFill>
              </a:rPr>
              <a:t>measurements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1196752"/>
            <a:ext cx="76202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Exp</a:t>
            </a:r>
            <a:r>
              <a:rPr lang="fr-FR" dirty="0" smtClean="0"/>
              <a:t>. </a:t>
            </a:r>
            <a:r>
              <a:rPr lang="fr-FR" dirty="0" err="1"/>
              <a:t>p</a:t>
            </a:r>
            <a:r>
              <a:rPr lang="fr-FR" dirty="0" err="1" smtClean="0"/>
              <a:t>roposal</a:t>
            </a:r>
            <a:r>
              <a:rPr lang="fr-FR" dirty="0" smtClean="0"/>
              <a:t> at GSI/SIS18 </a:t>
            </a:r>
            <a:r>
              <a:rPr lang="fr-FR" dirty="0" smtClean="0"/>
              <a:t>: </a:t>
            </a:r>
            <a:r>
              <a:rPr lang="fr-FR" dirty="0" smtClean="0"/>
              <a:t>explore the </a:t>
            </a:r>
            <a:r>
              <a:rPr lang="fr-FR" dirty="0" err="1" smtClean="0">
                <a:solidFill>
                  <a:srgbClr val="FFFF00"/>
                </a:solidFill>
              </a:rPr>
              <a:t>third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resonance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region</a:t>
            </a:r>
            <a:r>
              <a:rPr lang="fr-FR" dirty="0" smtClean="0"/>
              <a:t> (</a:t>
            </a:r>
            <a:r>
              <a:rPr lang="fr-FR" dirty="0" smtClean="0">
                <a:sym typeface="Symbol"/>
              </a:rPr>
              <a:t>s~1.7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/c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 err="1">
                <a:sym typeface="Symbol"/>
              </a:rPr>
              <a:t>c</a:t>
            </a:r>
            <a:r>
              <a:rPr lang="fr-FR" dirty="0" err="1" smtClean="0">
                <a:sym typeface="Symbol"/>
              </a:rPr>
              <a:t>hannels</a:t>
            </a:r>
            <a:r>
              <a:rPr lang="fr-FR" dirty="0" smtClean="0">
                <a:sym typeface="Symbol"/>
              </a:rPr>
              <a:t>: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>
                <a:solidFill>
                  <a:srgbClr val="FFFF00"/>
                </a:solidFill>
                <a:sym typeface="Symbol"/>
              </a:rPr>
              <a:t>p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, 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>
                <a:solidFill>
                  <a:srgbClr val="FFFF00"/>
                </a:solidFill>
                <a:sym typeface="Symbol"/>
              </a:rPr>
              <a:t>p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N,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n, n</a:t>
            </a:r>
            <a:r>
              <a:rPr lang="fr-FR" dirty="0">
                <a:solidFill>
                  <a:srgbClr val="FFFF00"/>
                </a:solidFill>
              </a:rPr>
              <a:t> , K</a:t>
            </a:r>
            <a:r>
              <a:rPr lang="fr-FR" baseline="30000" dirty="0">
                <a:solidFill>
                  <a:srgbClr val="FFFF00"/>
                </a:solidFill>
              </a:rPr>
              <a:t>0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, K,….+photons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 (new </a:t>
            </a:r>
            <a:r>
              <a:rPr lang="fr-FR" dirty="0" err="1" smtClean="0">
                <a:solidFill>
                  <a:srgbClr val="FFFF00"/>
                </a:solidFill>
              </a:rPr>
              <a:t>electromagnetic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calorimeter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95536" y="2708920"/>
            <a:ext cx="2231214" cy="2126407"/>
            <a:chOff x="458765" y="4365104"/>
            <a:chExt cx="2231214" cy="2126407"/>
          </a:xfrm>
        </p:grpSpPr>
        <p:sp>
          <p:nvSpPr>
            <p:cNvPr id="8" name="Rectangle 7"/>
            <p:cNvSpPr/>
            <p:nvPr/>
          </p:nvSpPr>
          <p:spPr>
            <a:xfrm>
              <a:off x="458765" y="4365104"/>
              <a:ext cx="2231214" cy="2117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458765" y="4365104"/>
              <a:ext cx="2231214" cy="2126407"/>
              <a:chOff x="107504" y="1963167"/>
              <a:chExt cx="3657600" cy="314432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1963167"/>
                <a:ext cx="3657600" cy="287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Łącznik prosty ze strzałką 20"/>
              <p:cNvCxnSpPr>
                <a:cxnSpLocks noChangeShapeType="1"/>
              </p:cNvCxnSpPr>
              <p:nvPr/>
            </p:nvCxnSpPr>
            <p:spPr bwMode="auto">
              <a:xfrm>
                <a:off x="2125217" y="2417192"/>
                <a:ext cx="315912" cy="128587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2" name="Łącznik prosty ze strzałką 22"/>
              <p:cNvCxnSpPr>
                <a:cxnSpLocks noChangeShapeType="1"/>
              </p:cNvCxnSpPr>
              <p:nvPr/>
            </p:nvCxnSpPr>
            <p:spPr bwMode="auto">
              <a:xfrm flipV="1">
                <a:off x="2144267" y="2590229"/>
                <a:ext cx="314325" cy="193675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3" name="Connecteur droit avec flèche 12"/>
              <p:cNvCxnSpPr/>
              <p:nvPr/>
            </p:nvCxnSpPr>
            <p:spPr>
              <a:xfrm rot="5400000" flipH="1" flipV="1">
                <a:off x="1517204" y="4495229"/>
                <a:ext cx="2286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4" name="ZoneTexte 30"/>
              <p:cNvSpPr txBox="1">
                <a:spLocks noChangeArrowheads="1"/>
              </p:cNvSpPr>
              <p:nvPr/>
            </p:nvSpPr>
            <p:spPr bwMode="auto">
              <a:xfrm>
                <a:off x="2164903" y="4547617"/>
                <a:ext cx="609600" cy="54613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99"/>
                    </a:solidFill>
                  </a:rPr>
                  <a:t>ω</a:t>
                </a:r>
                <a:endParaRPr lang="fr-FR" kern="0" dirty="0" smtClean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5" name="ZoneTexte 31"/>
              <p:cNvSpPr txBox="1">
                <a:spLocks noChangeArrowheads="1"/>
              </p:cNvSpPr>
              <p:nvPr/>
            </p:nvSpPr>
            <p:spPr bwMode="auto">
              <a:xfrm>
                <a:off x="1379089" y="4561357"/>
                <a:ext cx="457200" cy="546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80"/>
                    </a:solidFill>
                  </a:rPr>
                  <a:t>η</a:t>
                </a:r>
                <a:endParaRPr lang="fr-FR" kern="0" dirty="0" smtClean="0">
                  <a:solidFill>
                    <a:srgbClr val="000080"/>
                  </a:solidFill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 rot="16200000" flipV="1">
                <a:off x="2217291" y="4480942"/>
                <a:ext cx="201613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</p:grpSp>
      <p:cxnSp>
        <p:nvCxnSpPr>
          <p:cNvPr id="17" name="Connecteur droit avec flèche 16"/>
          <p:cNvCxnSpPr/>
          <p:nvPr/>
        </p:nvCxnSpPr>
        <p:spPr>
          <a:xfrm>
            <a:off x="1254103" y="3169851"/>
            <a:ext cx="99724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 bwMode="auto">
          <a:xfrm>
            <a:off x="3563267" y="2564904"/>
            <a:ext cx="5257205" cy="29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79512" y="5805264"/>
            <a:ext cx="510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Possibly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2019: </a:t>
            </a:r>
            <a:r>
              <a:rPr lang="fr-FR" dirty="0">
                <a:sym typeface="Symbol"/>
              </a:rPr>
              <a:t>s~2 </a:t>
            </a:r>
            <a:r>
              <a:rPr lang="fr-FR" dirty="0" err="1">
                <a:sym typeface="Symbol"/>
              </a:rPr>
              <a:t>GeV</a:t>
            </a:r>
            <a:r>
              <a:rPr lang="fr-FR" dirty="0">
                <a:sym typeface="Symbol"/>
              </a:rPr>
              <a:t>/c</a:t>
            </a:r>
            <a:r>
              <a:rPr lang="fr-FR" baseline="30000" dirty="0">
                <a:sym typeface="Symbol"/>
              </a:rPr>
              <a:t>2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region</a:t>
            </a:r>
            <a:r>
              <a:rPr lang="fr-FR" dirty="0">
                <a:sym typeface="Symbol"/>
              </a:rPr>
              <a:t>((1405),…) </a:t>
            </a:r>
            <a:endParaRPr lang="en-US" dirty="0"/>
          </a:p>
          <a:p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741614" y="5569495"/>
            <a:ext cx="92204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Cos 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dirty="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8064" y="2204864"/>
            <a:ext cx="203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4168" y="3893290"/>
            <a:ext cx="2668557" cy="21195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4125" y="1071913"/>
            <a:ext cx="2194379" cy="1853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Future  plans : </a:t>
            </a:r>
            <a:r>
              <a:rPr lang="fr-FR" sz="3600" dirty="0" err="1" smtClean="0">
                <a:solidFill>
                  <a:schemeClr val="tx2"/>
                </a:solidFill>
              </a:rPr>
              <a:t>hyperon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Dalitz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decays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RRTF, GSI, October 2018</a:t>
            </a:r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6512" y="710694"/>
            <a:ext cx="9180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Hyperons  are narrow  (</a:t>
            </a:r>
            <a:r>
              <a:rPr lang="en-US" dirty="0" smtClean="0">
                <a:latin typeface="+mn-lt"/>
                <a:sym typeface="Symbol"/>
              </a:rPr>
              <a:t>=15-40 MeV</a:t>
            </a:r>
            <a:r>
              <a:rPr lang="en-US" dirty="0">
                <a:latin typeface="+mn-lt"/>
                <a:sym typeface="Symbol"/>
              </a:rPr>
              <a:t>)</a:t>
            </a:r>
            <a:r>
              <a:rPr lang="en-US" dirty="0" smtClean="0">
                <a:latin typeface="+mn-lt"/>
              </a:rPr>
              <a:t> : can be studied in pp, </a:t>
            </a:r>
            <a:r>
              <a:rPr lang="en-US" dirty="0" err="1" smtClean="0">
                <a:latin typeface="+mn-lt"/>
              </a:rPr>
              <a:t>pA</a:t>
            </a:r>
            <a:r>
              <a:rPr lang="en-US" dirty="0" smtClean="0">
                <a:latin typeface="+mn-lt"/>
              </a:rPr>
              <a:t>  with HADES </a:t>
            </a:r>
          </a:p>
          <a:p>
            <a:pPr>
              <a:lnSpc>
                <a:spcPts val="24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+mn-lt"/>
              </a:rPr>
              <a:t>(and later pp with PANDA at FAIR).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Radiative decays of hyperons 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Y 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/>
              </a:rPr>
              <a:t>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Badly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known</a:t>
            </a:r>
            <a:endParaRPr lang="fr-FR" dirty="0" smtClean="0">
              <a:latin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High </a:t>
            </a:r>
            <a:r>
              <a:rPr lang="fr-FR" dirty="0" err="1" smtClean="0">
                <a:latin typeface="+mn-lt"/>
              </a:rPr>
              <a:t>sensitivity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internal</a:t>
            </a:r>
            <a:r>
              <a:rPr lang="fr-FR" dirty="0" smtClean="0">
                <a:latin typeface="+mn-lt"/>
              </a:rPr>
              <a:t> structure   (quark </a:t>
            </a:r>
            <a:r>
              <a:rPr lang="fr-FR" dirty="0" err="1" smtClean="0">
                <a:latin typeface="+mn-lt"/>
              </a:rPr>
              <a:t>correlations</a:t>
            </a:r>
            <a:r>
              <a:rPr lang="fr-FR" dirty="0" smtClean="0">
                <a:latin typeface="+mn-lt"/>
              </a:rPr>
              <a:t> 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ts val="2400"/>
              </a:lnSpc>
            </a:pPr>
            <a:r>
              <a:rPr lang="en-US" dirty="0" err="1" smtClean="0">
                <a:solidFill>
                  <a:srgbClr val="FFFF00"/>
                </a:solidFill>
                <a:latin typeface="+mn-lt"/>
              </a:rPr>
              <a:t>Dalitz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decays of hyperons 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Y 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 </a:t>
            </a:r>
            <a:r>
              <a:rPr lang="en-GB" altLang="en-US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GB" altLang="en-US" baseline="300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GB" altLang="en-US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GB" altLang="en-US" baseline="30000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(BR~10</a:t>
            </a:r>
            <a:r>
              <a:rPr lang="en-GB" altLang="en-US" baseline="30000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-5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FFFF00"/>
              </a:solidFill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en-GB" altLang="en-US" dirty="0" smtClean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No measurement.  </a:t>
            </a:r>
          </a:p>
          <a:p>
            <a:pPr>
              <a:lnSpc>
                <a:spcPts val="2400"/>
              </a:lnSpc>
            </a:pPr>
            <a:r>
              <a:rPr lang="en-GB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Relevance of </a:t>
            </a:r>
            <a:r>
              <a:rPr lang="en-GB" altLang="en-US" dirty="0" smtClean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Vector Dominance  in the hyperon sector? </a:t>
            </a:r>
            <a:endParaRPr lang="en-GB" altLang="en-US" i="1" dirty="0" smtClean="0">
              <a:solidFill>
                <a:prstClr val="black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4940" y="3922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00763" y="908720"/>
            <a:ext cx="2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endParaRPr lang="en-US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7951017" y="4953085"/>
            <a:ext cx="188282" cy="14401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09591" y="4419412"/>
            <a:ext cx="21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+p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K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+(1520)+p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074582" y="478786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 </a:t>
            </a:r>
            <a:r>
              <a:rPr lang="fr-FR" dirty="0">
                <a:sym typeface="Symbol"/>
              </a:rPr>
              <a:t>(1115)+</a:t>
            </a:r>
            <a:r>
              <a:rPr lang="fr-FR" dirty="0" smtClean="0">
                <a:sym typeface="Symbol"/>
              </a:rPr>
              <a:t> (0.85%)</a:t>
            </a:r>
            <a:endParaRPr lang="en-US" dirty="0"/>
          </a:p>
        </p:txBody>
      </p:sp>
      <p:sp>
        <p:nvSpPr>
          <p:cNvPr id="4099" name="ZoneTexte 4098"/>
          <p:cNvSpPr txBox="1"/>
          <p:nvPr/>
        </p:nvSpPr>
        <p:spPr>
          <a:xfrm>
            <a:off x="2028588" y="47158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561044" y="513860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</a:t>
            </a:r>
            <a:r>
              <a:rPr lang="fr-FR" dirty="0">
                <a:sym typeface="Symbol"/>
              </a:rPr>
              <a:t>(1115</a:t>
            </a:r>
            <a:r>
              <a:rPr lang="fr-FR" dirty="0" smtClean="0">
                <a:sym typeface="Symbol"/>
              </a:rPr>
              <a:t>)+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(</a:t>
            </a:r>
            <a:r>
              <a:rPr lang="fr-FR" dirty="0">
                <a:sym typeface="Symbol"/>
              </a:rPr>
              <a:t>8 </a:t>
            </a:r>
            <a:r>
              <a:rPr lang="fr-FR" dirty="0" smtClean="0">
                <a:sym typeface="Symbol"/>
              </a:rPr>
              <a:t>10</a:t>
            </a:r>
            <a:r>
              <a:rPr lang="fr-FR" baseline="30000" dirty="0" smtClean="0">
                <a:sym typeface="Symbol"/>
              </a:rPr>
              <a:t>-5</a:t>
            </a:r>
            <a:r>
              <a:rPr lang="fr-FR" dirty="0" smtClean="0">
                <a:sym typeface="Symbol"/>
              </a:rPr>
              <a:t>) </a:t>
            </a:r>
            <a:endParaRPr lang="fr-FR" dirty="0"/>
          </a:p>
        </p:txBody>
      </p:sp>
      <p:cxnSp>
        <p:nvCxnSpPr>
          <p:cNvPr id="4101" name="Connecteur droit avec flèche 4100"/>
          <p:cNvCxnSpPr/>
          <p:nvPr/>
        </p:nvCxnSpPr>
        <p:spPr>
          <a:xfrm>
            <a:off x="1956580" y="47971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25" y="1071913"/>
            <a:ext cx="2194379" cy="1853031"/>
          </a:xfrm>
          <a:prstGeom prst="rect">
            <a:avLst/>
          </a:prstGeom>
        </p:spPr>
      </p:pic>
      <p:grpSp>
        <p:nvGrpSpPr>
          <p:cNvPr id="93" name="Group 11">
            <a:extLst>
              <a:ext uri="{FF2B5EF4-FFF2-40B4-BE49-F238E27FC236}">
                <a16:creationId xmlns="" xmlns:a16="http://schemas.microsoft.com/office/drawing/2014/main" id="{E74F2F92-A19E-3A4F-A1DA-79E94F2F4911}"/>
              </a:ext>
            </a:extLst>
          </p:cNvPr>
          <p:cNvGrpSpPr/>
          <p:nvPr/>
        </p:nvGrpSpPr>
        <p:grpSpPr>
          <a:xfrm>
            <a:off x="6084168" y="3925228"/>
            <a:ext cx="2668557" cy="2087652"/>
            <a:chOff x="6379233" y="1309814"/>
            <a:chExt cx="5260163" cy="5501950"/>
          </a:xfrm>
        </p:grpSpPr>
        <p:pic>
          <p:nvPicPr>
            <p:cNvPr id="94" name="Picture 3">
              <a:extLst>
                <a:ext uri="{FF2B5EF4-FFF2-40B4-BE49-F238E27FC236}">
                  <a16:creationId xmlns="" xmlns:a16="http://schemas.microsoft.com/office/drawing/2014/main" id="{D22FA84B-438E-CC40-AA03-8A2323A62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" r="6156"/>
            <a:stretch/>
          </p:blipFill>
          <p:spPr bwMode="auto">
            <a:xfrm>
              <a:off x="6379233" y="1549550"/>
              <a:ext cx="4147646" cy="483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pole tekstowe 5">
              <a:extLst>
                <a:ext uri="{FF2B5EF4-FFF2-40B4-BE49-F238E27FC236}">
                  <a16:creationId xmlns="" xmlns:a16="http://schemas.microsoft.com/office/drawing/2014/main" id="{7342750D-3D09-F24C-A1B3-1DD68D7A1FA7}"/>
                </a:ext>
              </a:extLst>
            </p:cNvPr>
            <p:cNvSpPr txBox="1"/>
            <p:nvPr/>
          </p:nvSpPr>
          <p:spPr>
            <a:xfrm>
              <a:off x="7215208" y="3122079"/>
              <a:ext cx="2843891" cy="79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</a:t>
              </a:r>
              <a:r>
                <a:rPr kumimoji="0" lang="pl-PL" sz="135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-</a:t>
              </a: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 </a:t>
              </a: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  <a:sym typeface="Symbol" panose="05050102010706020507" pitchFamily="18" charset="2"/>
                </a:rPr>
                <a:t>Y *</a:t>
              </a:r>
              <a:endParaRPr kumimoji="0" lang="en-GB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97" name="pole tekstowe 9">
              <a:extLst>
                <a:ext uri="{FF2B5EF4-FFF2-40B4-BE49-F238E27FC236}">
                  <a16:creationId xmlns="" xmlns:a16="http://schemas.microsoft.com/office/drawing/2014/main" id="{DDA26FD4-F46A-A24A-B375-46066370F64D}"/>
                </a:ext>
              </a:extLst>
            </p:cNvPr>
            <p:cNvSpPr txBox="1"/>
            <p:nvPr/>
          </p:nvSpPr>
          <p:spPr>
            <a:xfrm>
              <a:off x="8453055" y="6020906"/>
              <a:ext cx="1791611" cy="79085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(</a:t>
              </a:r>
              <a:r>
                <a:rPr kumimoji="0" lang="pl-PL" sz="13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</a:t>
              </a:r>
              <a:r>
                <a:rPr kumimoji="0" lang="pl-PL" sz="135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e+e</a:t>
              </a:r>
              <a:r>
                <a:rPr kumimoji="0" lang="pl-PL" sz="135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-</a:t>
              </a:r>
              <a:r>
                <a:rPr kumimoji="0" lang="pl-PL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) </a:t>
              </a:r>
              <a:r>
                <a:rPr kumimoji="0" lang="pl-PL" sz="135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</a:t>
              </a:r>
              <a:endPara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95" name="pole tekstowe 6">
              <a:extLst>
                <a:ext uri="{FF2B5EF4-FFF2-40B4-BE49-F238E27FC236}">
                  <a16:creationId xmlns="" xmlns:a16="http://schemas.microsoft.com/office/drawing/2014/main" id="{3C8F5212-74EB-6D46-9BD6-AB2EBE8B2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235" y="1309814"/>
              <a:ext cx="5260161" cy="567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3429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alt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R</a:t>
              </a:r>
              <a:r>
                <a:rPr kumimoji="0" lang="pl-PL" alt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. Williams et. al. PRC48(1993)1381 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2007" y="3492600"/>
            <a:ext cx="6084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e.g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. </a:t>
            </a:r>
            <a:r>
              <a:rPr lang="pl-PL" dirty="0" smtClean="0">
                <a:cs typeface="Arial" pitchFamily="34" charset="0"/>
                <a:sym typeface="Symbol" panose="05050102010706020507" pitchFamily="18" charset="2"/>
              </a:rPr>
              <a:t></a:t>
            </a:r>
            <a:r>
              <a:rPr lang="pl-PL" dirty="0">
                <a:cs typeface="Arial" pitchFamily="34" charset="0"/>
                <a:sym typeface="Symbol" panose="05050102010706020507" pitchFamily="18" charset="2"/>
              </a:rPr>
              <a:t>*(1385)*  is anologue of (1232</a:t>
            </a:r>
            <a:r>
              <a:rPr lang="pl-PL" dirty="0" smtClean="0">
                <a:cs typeface="Arial" pitchFamily="34" charset="0"/>
                <a:sym typeface="Symbol" panose="05050102010706020507" pitchFamily="18" charset="2"/>
              </a:rPr>
              <a:t>)</a:t>
            </a:r>
            <a:r>
              <a:rPr lang="pl-PL" dirty="0">
                <a:cs typeface="Arial" pitchFamily="34" charset="0"/>
                <a:sym typeface="Symbol" panose="05050102010706020507" pitchFamily="18" charset="2"/>
              </a:rPr>
              <a:t>N* transition (measured by HADES) 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calculations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C. Granados et al. </a:t>
            </a: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Eur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. Phys. J.A54(2018)1. </a:t>
            </a:r>
            <a:endParaRPr lang="pl-PL" dirty="0"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22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More about </a:t>
            </a:r>
            <a:r>
              <a:rPr lang="fr-FR" sz="2800" dirty="0" err="1" smtClean="0">
                <a:solidFill>
                  <a:schemeClr val="tx2"/>
                </a:solidFill>
              </a:rPr>
              <a:t>strangeness</a:t>
            </a:r>
            <a:r>
              <a:rPr lang="fr-FR" sz="2800" dirty="0" smtClean="0">
                <a:solidFill>
                  <a:schemeClr val="tx2"/>
                </a:solidFill>
              </a:rPr>
              <a:t>: </a:t>
            </a:r>
            <a:r>
              <a:rPr lang="fr-FR" sz="2800" dirty="0" err="1" smtClean="0">
                <a:solidFill>
                  <a:schemeClr val="tx2"/>
                </a:solidFill>
              </a:rPr>
              <a:t>understand</a:t>
            </a:r>
            <a:r>
              <a:rPr lang="fr-FR" sz="2800" dirty="0" smtClean="0">
                <a:solidFill>
                  <a:schemeClr val="tx2"/>
                </a:solidFill>
              </a:rPr>
              <a:t> the 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</a:t>
            </a:r>
            <a:r>
              <a:rPr lang="fr-FR" sz="2800" dirty="0" smtClean="0">
                <a:solidFill>
                  <a:schemeClr val="tx2"/>
                </a:solidFill>
                <a:sym typeface="Symbol"/>
              </a:rPr>
              <a:t>(1321) productio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MESON 2018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86386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2770" y="2924944"/>
            <a:ext cx="31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HADES </a:t>
            </a:r>
            <a:r>
              <a:rPr lang="fr-FR" sz="1600" i="1" dirty="0" err="1" smtClean="0"/>
              <a:t>collab</a:t>
            </a:r>
            <a:r>
              <a:rPr lang="fr-FR" sz="1600" i="1" dirty="0" smtClean="0"/>
              <a:t> PRL103(2009)132310</a:t>
            </a:r>
          </a:p>
          <a:p>
            <a:r>
              <a:rPr lang="fr-FR" sz="1600" i="1" dirty="0"/>
              <a:t>HADES </a:t>
            </a:r>
            <a:r>
              <a:rPr lang="fr-FR" sz="1600" i="1" dirty="0" err="1"/>
              <a:t>collab</a:t>
            </a:r>
            <a:r>
              <a:rPr lang="fr-FR" sz="1600" i="1" dirty="0"/>
              <a:t> </a:t>
            </a:r>
            <a:r>
              <a:rPr lang="fr-FR" sz="1600" i="1" dirty="0" smtClean="0"/>
              <a:t>PRL114(2015) 212301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372325" y="887229"/>
            <a:ext cx="6431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Doubly strange baryons (</a:t>
            </a: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/>
              </a:rPr>
              <a:t>)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(S= - 2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fr-FR" dirty="0" smtClean="0">
                <a:solidFill>
                  <a:srgbClr val="FFFF00"/>
                </a:solidFill>
                <a:sym typeface="Symbol"/>
              </a:rPr>
              <a:t>       </a:t>
            </a:r>
            <a:r>
              <a:rPr lang="fr-FR" dirty="0" smtClean="0">
                <a:sym typeface="Symbol"/>
              </a:rPr>
              <a:t> 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(1321)</a:t>
            </a: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unexpected</a:t>
            </a:r>
            <a:r>
              <a:rPr lang="fr-FR" dirty="0" smtClean="0">
                <a:sym typeface="Symbol"/>
              </a:rPr>
              <a:t> high </a:t>
            </a:r>
            <a:r>
              <a:rPr lang="fr-FR" dirty="0" err="1" smtClean="0">
                <a:sym typeface="Symbol"/>
              </a:rPr>
              <a:t>yield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measured</a:t>
            </a:r>
            <a:r>
              <a:rPr lang="fr-FR" dirty="0" smtClean="0">
                <a:sym typeface="Symbol"/>
              </a:rPr>
              <a:t> by HADES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below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threshold</a:t>
            </a:r>
            <a:r>
              <a:rPr lang="fr-FR" dirty="0" smtClean="0">
                <a:sym typeface="Symbol"/>
              </a:rPr>
              <a:t>   </a:t>
            </a:r>
            <a:r>
              <a:rPr lang="fr-FR" dirty="0" err="1" smtClean="0">
                <a:sym typeface="Symbol"/>
              </a:rPr>
              <a:t>ArKCl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(-640 MeV) et </a:t>
            </a:r>
            <a:r>
              <a:rPr lang="fr-FR" dirty="0" err="1">
                <a:sym typeface="Symbol"/>
              </a:rPr>
              <a:t>pNb</a:t>
            </a:r>
            <a:r>
              <a:rPr lang="fr-FR" dirty="0">
                <a:sym typeface="Symbol"/>
              </a:rPr>
              <a:t> (-70 MeV</a:t>
            </a:r>
            <a:r>
              <a:rPr lang="fr-FR" dirty="0" smtClean="0">
                <a:sym typeface="Symbol"/>
              </a:rPr>
              <a:t>)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85363"/>
            <a:ext cx="2843969" cy="257994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213796" y="1538483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+ 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(63%)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1489728" y="186056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+p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1164413" y="14571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1450013" y="177281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pic>
        <p:nvPicPr>
          <p:cNvPr id="36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835494"/>
            <a:ext cx="2825359" cy="26655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6341" y="3741420"/>
            <a:ext cx="56936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resonance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> (R</a:t>
            </a:r>
            <a:r>
              <a:rPr lang="fr-FR" dirty="0">
                <a:sym typeface="Symbol"/>
              </a:rPr>
              <a:t>   K </a:t>
            </a:r>
            <a:r>
              <a:rPr lang="fr-FR" dirty="0" err="1">
                <a:sym typeface="Symbol"/>
              </a:rPr>
              <a:t>K</a:t>
            </a:r>
            <a:r>
              <a:rPr lang="fr-FR" dirty="0" smtClean="0">
                <a:sym typeface="Symbol"/>
              </a:rPr>
              <a:t>)</a:t>
            </a:r>
            <a:r>
              <a:rPr lang="de-DE" dirty="0" smtClean="0"/>
              <a:t>: </a:t>
            </a:r>
            <a:r>
              <a:rPr lang="de-DE" dirty="0" err="1" smtClean="0"/>
              <a:t>UrQMD</a:t>
            </a:r>
            <a:r>
              <a:rPr lang="de-DE" dirty="0" smtClean="0"/>
              <a:t> </a:t>
            </a:r>
          </a:p>
          <a:p>
            <a:r>
              <a:rPr lang="de-DE" sz="1600" i="1" dirty="0" smtClean="0"/>
              <a:t>J</a:t>
            </a:r>
            <a:r>
              <a:rPr lang="de-DE" sz="1600" i="1" dirty="0"/>
              <a:t>. </a:t>
            </a:r>
            <a:r>
              <a:rPr lang="de-DE" sz="1600" i="1" dirty="0" err="1" smtClean="0"/>
              <a:t>Steinheimer</a:t>
            </a:r>
            <a:r>
              <a:rPr lang="de-DE" sz="1600" i="1" dirty="0" smtClean="0"/>
              <a:t> et al., J. Phys</a:t>
            </a:r>
            <a:r>
              <a:rPr lang="de-DE" sz="1600" i="1" dirty="0"/>
              <a:t>. G 43 (2016) 015104</a:t>
            </a:r>
            <a:r>
              <a:rPr lang="de-DE" sz="16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Symbol"/>
              </a:rPr>
              <a:t>r</a:t>
            </a:r>
            <a:r>
              <a:rPr lang="fr-FR" dirty="0" err="1" smtClean="0">
                <a:sym typeface="Symbol"/>
              </a:rPr>
              <a:t>ole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/>
              <a:t>of </a:t>
            </a:r>
            <a:r>
              <a:rPr lang="fr-FR" dirty="0" err="1" smtClean="0"/>
              <a:t>anisotropy</a:t>
            </a:r>
            <a:r>
              <a:rPr lang="fr-FR" dirty="0" smtClean="0"/>
              <a:t> of </a:t>
            </a:r>
            <a:r>
              <a:rPr lang="fr-FR" dirty="0" smtClean="0">
                <a:sym typeface="Symbol"/>
              </a:rPr>
              <a:t></a:t>
            </a:r>
            <a:r>
              <a:rPr lang="fr-FR" dirty="0">
                <a:sym typeface="Symbol"/>
              </a:rPr>
              <a:t>/ </a:t>
            </a:r>
            <a:r>
              <a:rPr lang="fr-FR" dirty="0" smtClean="0">
                <a:sym typeface="Symbol"/>
              </a:rPr>
              <a:t> production </a:t>
            </a:r>
            <a:r>
              <a:rPr lang="fr-FR" dirty="0">
                <a:sym typeface="Symbol"/>
              </a:rPr>
              <a:t>/+ </a:t>
            </a:r>
            <a:r>
              <a:rPr lang="fr-FR" dirty="0" smtClean="0">
                <a:sym typeface="Symbol"/>
              </a:rPr>
              <a:t>N </a:t>
            </a:r>
            <a:r>
              <a:rPr lang="fr-FR" dirty="0">
                <a:sym typeface="Symbol"/>
              </a:rPr>
              <a:t> K </a:t>
            </a:r>
            <a:r>
              <a:rPr lang="fr-FR" dirty="0" smtClean="0">
                <a:sym typeface="Symbol"/>
              </a:rPr>
              <a:t>N </a:t>
            </a:r>
            <a:endParaRPr lang="fr-FR" sz="1600" i="1" dirty="0" smtClean="0"/>
          </a:p>
          <a:p>
            <a:r>
              <a:rPr lang="fr-FR" sz="1600" i="1" dirty="0" smtClean="0"/>
              <a:t>M. </a:t>
            </a:r>
            <a:r>
              <a:rPr lang="fr-FR" sz="1600" i="1" dirty="0" err="1" smtClean="0"/>
              <a:t>Zetenyi</a:t>
            </a:r>
            <a:r>
              <a:rPr lang="fr-FR" sz="1600" i="1" dirty="0" smtClean="0"/>
              <a:t> and G. Wolf, </a:t>
            </a:r>
            <a:r>
              <a:rPr lang="en-US" sz="1600" i="1" dirty="0"/>
              <a:t>Physics Letters B 785 (2018) </a:t>
            </a:r>
            <a:r>
              <a:rPr lang="en-US" sz="1600" i="1" dirty="0" smtClean="0"/>
              <a:t>226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576" y="5373216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Data in pp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332656"/>
            <a:ext cx="909897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Simulations for </a:t>
            </a:r>
            <a:r>
              <a:rPr lang="fr-FR" dirty="0" err="1" smtClean="0">
                <a:solidFill>
                  <a:schemeClr val="tx2"/>
                </a:solidFill>
              </a:rPr>
              <a:t>pp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pp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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K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+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K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150733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E=4.5 </a:t>
            </a:r>
            <a:r>
              <a:rPr lang="fr-FR" sz="2400" dirty="0" err="1" smtClean="0"/>
              <a:t>GeV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9" y="5528160"/>
            <a:ext cx="45365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90% of protons from the </a:t>
            </a:r>
            <a:r>
              <a:rPr lang="fr-FR" dirty="0" err="1" smtClean="0">
                <a:solidFill>
                  <a:srgbClr val="FF0000"/>
                </a:solidFill>
              </a:rPr>
              <a:t>decay</a:t>
            </a:r>
            <a:r>
              <a:rPr lang="fr-FR" dirty="0" smtClean="0">
                <a:solidFill>
                  <a:srgbClr val="FF0000"/>
                </a:solidFill>
              </a:rPr>
              <a:t>  have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 &lt;7 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1595"/>
            <a:ext cx="3278039" cy="26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40" y="1436588"/>
            <a:ext cx="33655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00578" y="3635732"/>
            <a:ext cx="169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PANDA PHASE-0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Simulations for </a:t>
            </a:r>
            <a:r>
              <a:rPr lang="fr-FR" dirty="0" err="1" smtClean="0"/>
              <a:t>hyperon</a:t>
            </a:r>
            <a:r>
              <a:rPr lang="fr-FR" dirty="0" smtClean="0"/>
              <a:t> </a:t>
            </a:r>
            <a:r>
              <a:rPr lang="fr-FR" dirty="0" err="1" smtClean="0"/>
              <a:t>Dalitz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endParaRPr lang="en-US" baseline="300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6288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E=4.5 </a:t>
            </a:r>
            <a:r>
              <a:rPr lang="fr-FR" dirty="0" err="1" smtClean="0"/>
              <a:t>GeV</a:t>
            </a:r>
            <a:r>
              <a:rPr lang="fr-FR" dirty="0" smtClean="0"/>
              <a:t> pp</a:t>
            </a:r>
            <a:r>
              <a:rPr lang="fr-FR" dirty="0" smtClean="0">
                <a:sym typeface="Symbol"/>
              </a:rPr>
              <a:t> pp Y  Y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6823"/>
            <a:ext cx="3480079" cy="19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58404"/>
            <a:ext cx="3408641" cy="19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74865" y="2275131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= 10</a:t>
            </a:r>
            <a:r>
              <a:rPr lang="fr-FR" baseline="30000" dirty="0" smtClean="0"/>
              <a:t>8</a:t>
            </a:r>
            <a:r>
              <a:rPr lang="fr-FR" dirty="0" smtClean="0"/>
              <a:t> p/s</a:t>
            </a:r>
          </a:p>
          <a:p>
            <a:r>
              <a:rPr lang="fr-FR" dirty="0" err="1" smtClean="0"/>
              <a:t>Luminosity</a:t>
            </a:r>
            <a:r>
              <a:rPr lang="fr-FR" dirty="0" smtClean="0"/>
              <a:t>= 2 10</a:t>
            </a:r>
            <a:r>
              <a:rPr lang="fr-FR" baseline="30000" dirty="0" smtClean="0"/>
              <a:t>31</a:t>
            </a:r>
            <a:r>
              <a:rPr lang="fr-FR" dirty="0" smtClean="0"/>
              <a:t> 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</a:t>
            </a:r>
            <a:endParaRPr lang="fr-FR" baseline="30000" dirty="0"/>
          </a:p>
          <a:p>
            <a:r>
              <a:rPr lang="el-GR" dirty="0" smtClean="0"/>
              <a:t>ε</a:t>
            </a:r>
            <a:r>
              <a:rPr lang="fr-FR" dirty="0" smtClean="0"/>
              <a:t>=0.5%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19872" y="2564904"/>
            <a:ext cx="486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Expected</a:t>
            </a:r>
            <a:r>
              <a:rPr lang="fr-FR" dirty="0" smtClean="0">
                <a:solidFill>
                  <a:srgbClr val="FFFF00"/>
                </a:solidFill>
              </a:rPr>
              <a:t> count rate 34 </a:t>
            </a:r>
            <a:r>
              <a:rPr lang="fr-FR" dirty="0" err="1" smtClean="0">
                <a:solidFill>
                  <a:srgbClr val="FFFF00"/>
                </a:solidFill>
              </a:rPr>
              <a:t>hyperon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Dalitz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decays</a:t>
            </a:r>
            <a:r>
              <a:rPr lang="fr-FR" dirty="0" smtClean="0">
                <a:solidFill>
                  <a:srgbClr val="FFFF00"/>
                </a:solidFill>
              </a:rPr>
              <a:t>/</a:t>
            </a:r>
            <a:r>
              <a:rPr lang="fr-FR" dirty="0" err="1" smtClean="0">
                <a:solidFill>
                  <a:srgbClr val="FFFF00"/>
                </a:solidFill>
              </a:rPr>
              <a:t>day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37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4341"/>
            <a:ext cx="4187595" cy="253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2"/>
                </a:solidFill>
              </a:rPr>
              <a:t>Simulations for </a:t>
            </a:r>
            <a:r>
              <a:rPr lang="fr-FR" dirty="0" err="1" smtClean="0">
                <a:solidFill>
                  <a:schemeClr val="tx2"/>
                </a:solidFill>
              </a:rPr>
              <a:t>pp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p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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K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+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K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+</a:t>
            </a:r>
            <a:endParaRPr lang="en-US" baseline="30000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5714"/>
            <a:ext cx="4240088" cy="27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9632" y="4437112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= 10</a:t>
            </a:r>
            <a:r>
              <a:rPr lang="fr-FR" baseline="30000" dirty="0" smtClean="0"/>
              <a:t>8</a:t>
            </a:r>
            <a:r>
              <a:rPr lang="fr-FR" dirty="0" smtClean="0"/>
              <a:t> p/s</a:t>
            </a:r>
          </a:p>
          <a:p>
            <a:r>
              <a:rPr lang="fr-FR" dirty="0" err="1" smtClean="0"/>
              <a:t>Luminosity</a:t>
            </a:r>
            <a:r>
              <a:rPr lang="fr-FR" dirty="0" smtClean="0"/>
              <a:t>= 2 10</a:t>
            </a:r>
            <a:r>
              <a:rPr lang="fr-FR" baseline="30000" dirty="0" smtClean="0"/>
              <a:t>31</a:t>
            </a:r>
            <a:r>
              <a:rPr lang="fr-FR" dirty="0" smtClean="0"/>
              <a:t> cm</a:t>
            </a:r>
            <a:r>
              <a:rPr lang="fr-FR" baseline="30000" dirty="0" smtClean="0"/>
              <a:t>-2</a:t>
            </a:r>
            <a:r>
              <a:rPr lang="fr-FR" dirty="0" smtClean="0"/>
              <a:t>s</a:t>
            </a:r>
            <a:r>
              <a:rPr lang="fr-FR" baseline="30000" dirty="0" smtClean="0"/>
              <a:t>-1</a:t>
            </a:r>
            <a:endParaRPr lang="fr-FR" baseline="30000" dirty="0"/>
          </a:p>
          <a:p>
            <a:r>
              <a:rPr lang="el-GR" dirty="0" smtClean="0"/>
              <a:t>ε</a:t>
            </a:r>
            <a:r>
              <a:rPr lang="fr-FR" dirty="0" smtClean="0"/>
              <a:t>=0.8%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27984" y="4643844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Estimated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yield</a:t>
            </a:r>
            <a:r>
              <a:rPr lang="fr-FR" dirty="0" smtClean="0">
                <a:solidFill>
                  <a:srgbClr val="FFFF00"/>
                </a:solidFill>
              </a:rPr>
              <a:t>: 86 </a:t>
            </a:r>
            <a:r>
              <a:rPr lang="fr-FR" dirty="0">
                <a:solidFill>
                  <a:srgbClr val="FFFF00"/>
                </a:solidFill>
              </a:rPr>
              <a:t>000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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>
                <a:solidFill>
                  <a:srgbClr val="FFFF00"/>
                </a:solidFill>
              </a:rPr>
              <a:t>/</a:t>
            </a:r>
            <a:r>
              <a:rPr lang="fr-FR" dirty="0" err="1" smtClean="0">
                <a:solidFill>
                  <a:srgbClr val="FFFF00"/>
                </a:solidFill>
              </a:rPr>
              <a:t>day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Conclusion and </a:t>
            </a:r>
            <a:r>
              <a:rPr lang="fr-FR" sz="3600" dirty="0" err="1" smtClean="0">
                <a:solidFill>
                  <a:schemeClr val="tx2"/>
                </a:solidFill>
              </a:rPr>
              <a:t>outlook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38</a:t>
            </a:fld>
            <a:endParaRPr lang="fr-FR"/>
          </a:p>
        </p:txBody>
      </p:sp>
      <p:sp>
        <p:nvSpPr>
          <p:cNvPr id="18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03648" y="9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rganigramme : Processus 11"/>
          <p:cNvSpPr/>
          <p:nvPr/>
        </p:nvSpPr>
        <p:spPr>
          <a:xfrm>
            <a:off x="251520" y="5106025"/>
            <a:ext cx="4480698" cy="8970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Ø"/>
            </a:pPr>
            <a:r>
              <a:rPr lang="fr-FR" dirty="0" err="1" smtClean="0">
                <a:solidFill>
                  <a:schemeClr val="bg2"/>
                </a:solidFill>
              </a:rPr>
              <a:t>After</a:t>
            </a:r>
            <a:r>
              <a:rPr lang="fr-FR" dirty="0" smtClean="0">
                <a:solidFill>
                  <a:schemeClr val="bg2"/>
                </a:solidFill>
              </a:rPr>
              <a:t>  2025: HADES </a:t>
            </a:r>
            <a:r>
              <a:rPr lang="fr-FR" dirty="0" err="1" smtClean="0">
                <a:solidFill>
                  <a:schemeClr val="bg2"/>
                </a:solidFill>
              </a:rPr>
              <a:t>experiments</a:t>
            </a:r>
            <a:r>
              <a:rPr lang="fr-FR" dirty="0" smtClean="0">
                <a:solidFill>
                  <a:schemeClr val="bg2"/>
                </a:solidFill>
              </a:rPr>
              <a:t> at </a:t>
            </a:r>
            <a:r>
              <a:rPr lang="fr-FR" dirty="0" smtClean="0">
                <a:solidFill>
                  <a:srgbClr val="FF0000"/>
                </a:solidFill>
              </a:rPr>
              <a:t>FAIR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(p and ion </a:t>
            </a:r>
            <a:r>
              <a:rPr lang="fr-FR" dirty="0" err="1" smtClean="0">
                <a:solidFill>
                  <a:schemeClr val="bg2"/>
                </a:solidFill>
              </a:rPr>
              <a:t>beams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possibly</a:t>
            </a:r>
            <a:r>
              <a:rPr lang="fr-FR" dirty="0" smtClean="0">
                <a:solidFill>
                  <a:schemeClr val="bg2"/>
                </a:solidFill>
              </a:rPr>
              <a:t> pions in  future….)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3702" y="764704"/>
            <a:ext cx="890029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  <a:sym typeface="Symbol"/>
              </a:rPr>
              <a:t>Pioneering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studies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for Time-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Like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baryon transitions</a:t>
            </a:r>
          </a:p>
          <a:p>
            <a:r>
              <a:rPr lang="fr-FR" dirty="0" smtClean="0">
                <a:solidFill>
                  <a:schemeClr val="bg2"/>
                </a:solidFill>
                <a:sym typeface="Symbol"/>
              </a:rPr>
              <a:t>              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Dalitz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decay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branching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ratio  and VDM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effects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(pp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reactions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),    </a:t>
            </a:r>
          </a:p>
          <a:p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            N(1520)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region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( pion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beam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)</a:t>
            </a:r>
            <a:endParaRPr lang="fr-FR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/>
                </a:solidFill>
              </a:rPr>
              <a:t>2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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channels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:  baryon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spectroscopy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702" y="2204864"/>
            <a:ext cx="6920586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For </a:t>
            </a:r>
            <a:r>
              <a:rPr lang="fr-FR" dirty="0" err="1" smtClean="0">
                <a:solidFill>
                  <a:schemeClr val="bg2"/>
                </a:solidFill>
              </a:rPr>
              <a:t>mid-term</a:t>
            </a:r>
            <a:r>
              <a:rPr lang="fr-FR" dirty="0" smtClean="0">
                <a:solidFill>
                  <a:schemeClr val="bg2"/>
                </a:solidFill>
              </a:rPr>
              <a:t> future, in </a:t>
            </a:r>
            <a:r>
              <a:rPr lang="fr-FR" dirty="0" err="1" smtClean="0">
                <a:solidFill>
                  <a:schemeClr val="bg2"/>
                </a:solidFill>
              </a:rPr>
              <a:t>parallel</a:t>
            </a:r>
            <a:r>
              <a:rPr lang="fr-FR" dirty="0" smtClean="0">
                <a:solidFill>
                  <a:schemeClr val="bg2"/>
                </a:solidFill>
              </a:rPr>
              <a:t> to the program on medium </a:t>
            </a:r>
            <a:r>
              <a:rPr lang="fr-FR" dirty="0" err="1" smtClean="0">
                <a:solidFill>
                  <a:schemeClr val="bg2"/>
                </a:solidFill>
              </a:rPr>
              <a:t>effects</a:t>
            </a:r>
            <a:endParaRPr lang="fr-FR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chemeClr val="bg2"/>
                </a:solidFill>
              </a:rPr>
              <a:t>Investigate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heavier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resonances</a:t>
            </a: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el-GR" dirty="0">
                <a:solidFill>
                  <a:schemeClr val="bg2"/>
                </a:solidFill>
                <a:cs typeface="Arial"/>
              </a:rPr>
              <a:t>Δ</a:t>
            </a:r>
            <a:r>
              <a:rPr lang="fr-FR" dirty="0">
                <a:solidFill>
                  <a:schemeClr val="bg2"/>
                </a:solidFill>
                <a:cs typeface="Arial"/>
              </a:rPr>
              <a:t>(1620), </a:t>
            </a:r>
            <a:r>
              <a:rPr lang="fr-FR" dirty="0">
                <a:solidFill>
                  <a:schemeClr val="bg2"/>
                </a:solidFill>
              </a:rPr>
              <a:t>N(1720),…</a:t>
            </a:r>
          </a:p>
          <a:p>
            <a:r>
              <a:rPr lang="fr-FR" dirty="0">
                <a:solidFill>
                  <a:schemeClr val="bg2"/>
                </a:solidFill>
              </a:rPr>
              <a:t>in </a:t>
            </a:r>
            <a:r>
              <a:rPr lang="fr-FR" dirty="0" err="1">
                <a:solidFill>
                  <a:schemeClr val="bg2"/>
                </a:solidFill>
              </a:rPr>
              <a:t>e</a:t>
            </a:r>
            <a:r>
              <a:rPr lang="fr-FR" baseline="30000" dirty="0" err="1">
                <a:solidFill>
                  <a:schemeClr val="bg2"/>
                </a:solidFill>
              </a:rPr>
              <a:t>+</a:t>
            </a:r>
            <a:r>
              <a:rPr lang="fr-FR" dirty="0" err="1">
                <a:solidFill>
                  <a:schemeClr val="bg2"/>
                </a:solidFill>
              </a:rPr>
              <a:t>e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channels</a:t>
            </a:r>
            <a:r>
              <a:rPr lang="fr-FR" dirty="0">
                <a:solidFill>
                  <a:schemeClr val="bg2"/>
                </a:solidFill>
              </a:rPr>
              <a:t> and </a:t>
            </a:r>
            <a:r>
              <a:rPr lang="fr-FR" dirty="0" err="1">
                <a:solidFill>
                  <a:schemeClr val="bg2"/>
                </a:solidFill>
              </a:rPr>
              <a:t>many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hadronic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channels</a:t>
            </a:r>
            <a:r>
              <a:rPr lang="fr-FR" dirty="0">
                <a:solidFill>
                  <a:schemeClr val="bg2"/>
                </a:solidFill>
              </a:rPr>
              <a:t>, </a:t>
            </a:r>
          </a:p>
          <a:p>
            <a:r>
              <a:rPr lang="fr-FR" dirty="0" err="1">
                <a:solidFill>
                  <a:schemeClr val="bg2"/>
                </a:solidFill>
              </a:rPr>
              <a:t>e.g</a:t>
            </a:r>
            <a:r>
              <a:rPr lang="fr-FR" dirty="0">
                <a:solidFill>
                  <a:schemeClr val="bg2"/>
                </a:solidFill>
              </a:rPr>
              <a:t>.  </a:t>
            </a:r>
            <a:r>
              <a:rPr lang="fr-FR" dirty="0">
                <a:solidFill>
                  <a:schemeClr val="bg2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-</a:t>
            </a:r>
            <a:r>
              <a:rPr lang="fr-FR" dirty="0">
                <a:solidFill>
                  <a:schemeClr val="bg2"/>
                </a:solidFill>
                <a:sym typeface="Symbol"/>
              </a:rPr>
              <a:t>pn</a:t>
            </a:r>
            <a:r>
              <a:rPr lang="fr-FR" dirty="0">
                <a:solidFill>
                  <a:schemeClr val="bg2"/>
                </a:solidFill>
              </a:rPr>
              <a:t> , K</a:t>
            </a:r>
            <a:r>
              <a:rPr lang="fr-FR" baseline="30000" dirty="0">
                <a:solidFill>
                  <a:schemeClr val="bg2"/>
                </a:solidFill>
              </a:rPr>
              <a:t>0</a:t>
            </a:r>
            <a:r>
              <a:rPr lang="fr-FR" dirty="0">
                <a:solidFill>
                  <a:schemeClr val="bg2"/>
                </a:solidFill>
                <a:sym typeface="Symbol"/>
              </a:rPr>
              <a:t>, K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,….</a:t>
            </a:r>
          </a:p>
          <a:p>
            <a:endParaRPr lang="fr-FR" dirty="0">
              <a:solidFill>
                <a:schemeClr val="bg2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decays</a:t>
            </a:r>
            <a:r>
              <a:rPr lang="fr-FR" dirty="0">
                <a:solidFill>
                  <a:schemeClr val="bg2"/>
                </a:solidFill>
                <a:sym typeface="Symbol"/>
              </a:rPr>
              <a:t>  of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hyperons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in </a:t>
            </a:r>
            <a:r>
              <a:rPr lang="fr-FR" dirty="0">
                <a:solidFill>
                  <a:schemeClr val="bg2"/>
                </a:solidFill>
                <a:sym typeface="Symbol"/>
              </a:rPr>
              <a:t>pp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reactions</a:t>
            </a:r>
            <a:r>
              <a:rPr lang="fr-FR" dirty="0">
                <a:solidFill>
                  <a:schemeClr val="bg2"/>
                </a:solidFill>
                <a:sym typeface="Symbol"/>
              </a:rPr>
              <a:t>  :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Y</a:t>
            </a:r>
            <a:r>
              <a:rPr lang="fr-FR" dirty="0">
                <a:solidFill>
                  <a:schemeClr val="bg2"/>
                </a:solidFill>
                <a:sym typeface="Symbol"/>
              </a:rPr>
              <a:t>, 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Y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bg2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2"/>
                </a:solidFill>
                <a:sym typeface="Symbol"/>
              </a:rPr>
              <a:t>-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err="1">
                <a:solidFill>
                  <a:srgbClr val="FF0000"/>
                </a:solidFill>
              </a:rPr>
              <a:t>Higher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acceptance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(</a:t>
            </a:r>
            <a:r>
              <a:rPr lang="fr-FR" dirty="0" err="1">
                <a:solidFill>
                  <a:schemeClr val="bg2"/>
                </a:solidFill>
              </a:rPr>
              <a:t>Forward</a:t>
            </a:r>
            <a:r>
              <a:rPr lang="fr-FR" dirty="0">
                <a:solidFill>
                  <a:schemeClr val="bg2"/>
                </a:solidFill>
              </a:rPr>
              <a:t> Detector)+ </a:t>
            </a:r>
            <a:r>
              <a:rPr lang="fr-FR" dirty="0" err="1">
                <a:solidFill>
                  <a:srgbClr val="FF0000"/>
                </a:solidFill>
              </a:rPr>
              <a:t>Electromagnetic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Calorimeter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Bulle ronde 22"/>
          <p:cNvSpPr/>
          <p:nvPr/>
        </p:nvSpPr>
        <p:spPr>
          <a:xfrm rot="10800000" flipV="1">
            <a:off x="6012159" y="2420888"/>
            <a:ext cx="3151623" cy="1528291"/>
          </a:xfrm>
          <a:prstGeom prst="wedgeEllipseCallout">
            <a:avLst>
              <a:gd name="adj1" fmla="val 63300"/>
              <a:gd name="adj2" fmla="val 311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2"/>
                </a:solidFill>
              </a:rPr>
              <a:t>Pave the </a:t>
            </a:r>
            <a:r>
              <a:rPr lang="fr-FR" dirty="0" err="1">
                <a:solidFill>
                  <a:schemeClr val="bg2"/>
                </a:solidFill>
              </a:rPr>
              <a:t>way</a:t>
            </a:r>
            <a:r>
              <a:rPr lang="fr-FR" dirty="0">
                <a:solidFill>
                  <a:schemeClr val="bg2"/>
                </a:solidFill>
              </a:rPr>
              <a:t> for future </a:t>
            </a:r>
            <a:r>
              <a:rPr lang="fr-FR" dirty="0" err="1">
                <a:solidFill>
                  <a:schemeClr val="bg2"/>
                </a:solidFill>
              </a:rPr>
              <a:t>meson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beam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facilities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see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W. J. Briscoe ‘s talk</a:t>
            </a:r>
            <a:endParaRPr lang="fr-FR" sz="1600" dirty="0">
              <a:solidFill>
                <a:schemeClr val="bg2"/>
              </a:solidFill>
            </a:endParaRPr>
          </a:p>
        </p:txBody>
      </p:sp>
      <p:pic>
        <p:nvPicPr>
          <p:cNvPr id="1031" name="Picture 7" descr="http://www.fair-center.eu/uploads/pics/FAIR_3DModel_72dpi_Legend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5" y="4679751"/>
            <a:ext cx="2445933" cy="17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79712" y="256490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err="1" smtClean="0">
                <a:solidFill>
                  <a:schemeClr val="tx2"/>
                </a:solidFill>
              </a:rPr>
              <a:t>Thank</a:t>
            </a:r>
            <a:r>
              <a:rPr lang="fr-FR" sz="8000" dirty="0" smtClean="0">
                <a:solidFill>
                  <a:schemeClr val="tx2"/>
                </a:solidFill>
              </a:rPr>
              <a:t> </a:t>
            </a:r>
            <a:r>
              <a:rPr lang="fr-FR" sz="8000" dirty="0" err="1" smtClean="0">
                <a:solidFill>
                  <a:schemeClr val="tx2"/>
                </a:solidFill>
              </a:rPr>
              <a:t>you</a:t>
            </a:r>
            <a:endParaRPr lang="fr-FR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hide106" hidden="1"/>
          <p:cNvSpPr/>
          <p:nvPr/>
        </p:nvSpPr>
        <p:spPr>
          <a:xfrm>
            <a:off x="4787632" y="5768175"/>
            <a:ext cx="3240752" cy="584775"/>
          </a:xfrm>
          <a:prstGeom prst="rect">
            <a:avLst/>
          </a:prstGeom>
          <a:solidFill>
            <a:srgbClr val="F1AA07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92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7784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1676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5568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946051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335262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724472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113681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Robust understanding across QCD phase diagram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51901" y="169476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32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fr-FR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n-medium </a:t>
            </a:r>
            <a:r>
              <a:rPr lang="el-GR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r>
              <a:rPr lang="en-US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meson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8" name="Obraz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CE1B5E-276A-43A0-826D-D7DC50B43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3077"/>
            <a:ext cx="3418189" cy="3394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9643713">
            <a:off x="1047371" y="1218411"/>
            <a:ext cx="12568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035" y="4820959"/>
            <a:ext cx="4968552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Global understanding of </a:t>
            </a:r>
            <a:r>
              <a:rPr lang="en-US" dirty="0" err="1" smtClean="0">
                <a:solidFill>
                  <a:schemeClr val="bg1"/>
                </a:solidFill>
              </a:rPr>
              <a:t>dilepton</a:t>
            </a:r>
            <a:r>
              <a:rPr lang="en-US" dirty="0" smtClean="0">
                <a:solidFill>
                  <a:schemeClr val="bg1"/>
                </a:solidFill>
              </a:rPr>
              <a:t> production from RHIC to SIS18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Still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better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constrained</a:t>
            </a:r>
            <a:r>
              <a:rPr lang="fr-FR" dirty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elementary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reactions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620688"/>
            <a:ext cx="41077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Strong broadening of the in-medium </a:t>
            </a:r>
            <a:r>
              <a:rPr lang="el-GR" alt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endParaRPr lang="en-US" altLang="en-US" dirty="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ue to the coupling to baryon resonances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852317"/>
            <a:ext cx="37361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Coarse-grained </a:t>
            </a:r>
            <a:r>
              <a:rPr lang="en-US" sz="1400" dirty="0" err="1"/>
              <a:t>UrQMD</a:t>
            </a:r>
            <a:r>
              <a:rPr lang="en-US" sz="1400" dirty="0"/>
              <a:t>: </a:t>
            </a:r>
          </a:p>
          <a:p>
            <a:r>
              <a:rPr lang="en-US" sz="1400" i="1" dirty="0" smtClean="0"/>
              <a:t>CG FRA Phys. Rev. C 92, 014911 (2015)</a:t>
            </a:r>
          </a:p>
          <a:p>
            <a:r>
              <a:rPr lang="en-US" sz="1400" i="1" dirty="0" smtClean="0"/>
              <a:t>CG GSI-Texas A&amp;M Eur. Phys. J. A 52 5 (2016) 131</a:t>
            </a:r>
          </a:p>
          <a:p>
            <a:r>
              <a:rPr lang="en-US" sz="1400" i="1" dirty="0" smtClean="0"/>
              <a:t>CG SMASH: </a:t>
            </a:r>
            <a:r>
              <a:rPr lang="en-US" sz="1400" i="1" dirty="0" err="1" smtClean="0"/>
              <a:t>arXiv</a:t>
            </a:r>
            <a:r>
              <a:rPr lang="en-US" sz="1400" i="1" dirty="0" smtClean="0"/>
              <a:t>: 1711.10297 [</a:t>
            </a:r>
            <a:r>
              <a:rPr lang="en-US" sz="1400" i="1" dirty="0" err="1" smtClean="0"/>
              <a:t>nucl-th</a:t>
            </a:r>
            <a:r>
              <a:rPr lang="en-US" sz="1400" i="1" dirty="0" smtClean="0"/>
              <a:t>]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HSD: Phys. </a:t>
            </a:r>
            <a:r>
              <a:rPr lang="en-US" sz="1400" i="1" dirty="0" err="1" smtClean="0"/>
              <a:t>ReV.</a:t>
            </a:r>
            <a:r>
              <a:rPr lang="en-US" sz="1400" i="1" dirty="0" smtClean="0"/>
              <a:t> C 87, 064907 (2013)</a:t>
            </a:r>
            <a:endParaRPr lang="en-US" sz="1400" i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932" y="1268760"/>
            <a:ext cx="2736304" cy="117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298925" y="4202504"/>
            <a:ext cx="513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/>
              <a:t>Rapp, </a:t>
            </a:r>
            <a:r>
              <a:rPr lang="fr-FR" sz="1400" i="1" dirty="0" err="1"/>
              <a:t>Chanfray</a:t>
            </a:r>
            <a:r>
              <a:rPr lang="fr-FR" sz="1400" i="1" dirty="0"/>
              <a:t> and </a:t>
            </a:r>
            <a:r>
              <a:rPr lang="fr-FR" sz="1400" i="1" dirty="0" err="1"/>
              <a:t>Wambach</a:t>
            </a:r>
            <a:r>
              <a:rPr lang="fr-FR" sz="1400" i="1" dirty="0"/>
              <a:t> NPA 617, (1997) </a:t>
            </a:r>
            <a:r>
              <a:rPr lang="fr-FR" sz="1400" i="1" dirty="0" smtClean="0"/>
              <a:t>472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/>
              <a:t>Rapp and </a:t>
            </a:r>
            <a:r>
              <a:rPr lang="fr-FR" sz="1400" i="1" dirty="0" err="1"/>
              <a:t>Wambach</a:t>
            </a:r>
            <a:r>
              <a:rPr lang="fr-FR" sz="1400" i="1" dirty="0"/>
              <a:t> EPJA 6 (1999) 415</a:t>
            </a:r>
          </a:p>
          <a:p>
            <a:pPr lvl="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47424" y="2048459"/>
            <a:ext cx="17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N*N  </a:t>
            </a:r>
            <a:r>
              <a:rPr lang="fr-FR" dirty="0" err="1" smtClean="0">
                <a:sym typeface="Symbol"/>
              </a:rPr>
              <a:t>couplings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848253" y="1854148"/>
            <a:ext cx="701007" cy="19431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53351" y="1075024"/>
            <a:ext cx="128836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HADES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112" y="2564904"/>
            <a:ext cx="2808312" cy="1560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475656" y="1988840"/>
            <a:ext cx="205331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medium contribution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75781" y="1556792"/>
            <a:ext cx="18881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Au+Au</a:t>
            </a:r>
            <a:r>
              <a:rPr lang="fr-FR" dirty="0" smtClean="0">
                <a:solidFill>
                  <a:schemeClr val="bg1"/>
                </a:solidFill>
              </a:rPr>
              <a:t> 1.25A </a:t>
            </a:r>
            <a:r>
              <a:rPr lang="fr-FR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10" grpId="0"/>
      <p:bldP spid="3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676" y="-234280"/>
            <a:ext cx="8650796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pn</a:t>
            </a:r>
            <a:r>
              <a:rPr lang="pl-PL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pne</a:t>
            </a:r>
            <a:r>
              <a:rPr lang="pl-PL" sz="2800" b="1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+</a:t>
            </a:r>
            <a:r>
              <a:rPr lang="pl-PL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e</a:t>
            </a:r>
            <a:r>
              <a:rPr lang="pl-PL" sz="2800" b="1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-</a:t>
            </a:r>
            <a:r>
              <a:rPr lang="pl-PL" sz="2800" b="1" dirty="0" smtClean="0">
                <a:solidFill>
                  <a:schemeClr val="tx2"/>
                </a:solidFill>
              </a:rPr>
              <a:t> : dilepton production 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pl-PL" sz="2800" b="1" dirty="0" smtClean="0">
                <a:solidFill>
                  <a:schemeClr val="tx2"/>
                </a:solidFill>
              </a:rPr>
              <a:t>from charged currents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618679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Reasonable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description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by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both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models</a:t>
            </a:r>
            <a:endParaRPr lang="en-GB" i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61" y="3212976"/>
            <a:ext cx="3748423" cy="1503997"/>
          </a:xfrm>
          <a:prstGeom prst="rect">
            <a:avLst/>
          </a:prstGeom>
        </p:spPr>
      </p:pic>
      <p:sp>
        <p:nvSpPr>
          <p:cNvPr id="22" name="ZoneTexte 27"/>
          <p:cNvSpPr txBox="1"/>
          <p:nvPr/>
        </p:nvSpPr>
        <p:spPr>
          <a:xfrm>
            <a:off x="5050523" y="5018532"/>
            <a:ext cx="385913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ym typeface="Symbol"/>
              </a:rPr>
              <a:t>systematic studies </a:t>
            </a:r>
            <a:r>
              <a:rPr lang="pl-PL" sz="1600" dirty="0" smtClean="0">
                <a:sym typeface="Symbol"/>
              </a:rPr>
              <a:t> (WASA and HADES)</a:t>
            </a:r>
            <a:endParaRPr lang="pl-PL" sz="1600" dirty="0">
              <a:sym typeface="Symbol"/>
            </a:endParaRPr>
          </a:p>
          <a:p>
            <a:r>
              <a:rPr lang="fr-FR" sz="1600" dirty="0" smtClean="0">
                <a:sym typeface="Symbol"/>
              </a:rPr>
              <a:t>pp </a:t>
            </a:r>
            <a:r>
              <a:rPr lang="fr-FR" sz="1600" dirty="0">
                <a:sym typeface="Symbol"/>
              </a:rPr>
              <a:t>pp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pl-PL" sz="1600" baseline="30000" dirty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</a:t>
            </a:r>
            <a:r>
              <a:rPr lang="pl-PL" sz="1600" dirty="0" err="1" smtClean="0">
                <a:sym typeface="Symbol"/>
              </a:rPr>
              <a:t>nn</a:t>
            </a:r>
            <a:r>
              <a:rPr lang="fr-FR" sz="1600" dirty="0" smtClean="0">
                <a:sym typeface="Symbol"/>
              </a:rPr>
              <a:t>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+</a:t>
            </a:r>
            <a:r>
              <a:rPr lang="fr-FR" sz="1600" dirty="0" smtClean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 </a:t>
            </a:r>
            <a:r>
              <a:rPr lang="pl-PL" sz="1600" dirty="0" err="1" smtClean="0">
                <a:sym typeface="Symbol"/>
              </a:rPr>
              <a:t>pp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</a:t>
            </a:r>
            <a:endParaRPr lang="fr-FR" sz="1600" baseline="30000" dirty="0" smtClean="0">
              <a:sym typeface="Symbol"/>
            </a:endParaRPr>
          </a:p>
          <a:p>
            <a:r>
              <a:rPr lang="fr-FR" sz="1600" dirty="0">
                <a:sym typeface="Symbol"/>
              </a:rPr>
              <a:t>pn d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fr-FR" sz="1600" dirty="0" smtClean="0">
                <a:sym typeface="Symbol"/>
              </a:rPr>
              <a:t> , </a:t>
            </a:r>
            <a:r>
              <a:rPr lang="fr-FR" sz="1600" dirty="0">
                <a:sym typeface="Symbol"/>
              </a:rPr>
              <a:t>d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</a:t>
            </a:r>
            <a:r>
              <a:rPr lang="fr-FR" sz="1600" dirty="0" smtClean="0">
                <a:sym typeface="Symbol"/>
              </a:rPr>
              <a:t>pn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fr-FR" sz="1600" dirty="0" smtClean="0">
                <a:sym typeface="Symbol"/>
              </a:rPr>
              <a:t> , pp</a:t>
            </a:r>
            <a:r>
              <a:rPr lang="fr-FR" sz="1600" baseline="30000" dirty="0" smtClean="0">
                <a:sym typeface="Symbol"/>
              </a:rPr>
              <a:t>°</a:t>
            </a:r>
            <a:r>
              <a:rPr lang="fr-FR" sz="1600" dirty="0" smtClean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pl-PL" sz="1600" baseline="30000" dirty="0" smtClean="0">
                <a:sym typeface="Symbol"/>
              </a:rPr>
              <a:t> </a:t>
            </a:r>
          </a:p>
          <a:p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fr-FR" sz="1600" baseline="-25000" dirty="0" smtClean="0">
                <a:solidFill>
                  <a:srgbClr val="FF0000"/>
                </a:solidFill>
                <a:sym typeface="Symbol"/>
              </a:rPr>
              <a:t></a:t>
            </a:r>
            <a:r>
              <a:rPr lang="fr-FR" sz="16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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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170 b </a:t>
            </a:r>
            <a:r>
              <a:rPr lang="pl-PL" sz="1600" dirty="0" err="1" smtClean="0">
                <a:solidFill>
                  <a:srgbClr val="FF0000"/>
                </a:solidFill>
                <a:sym typeface="Symbol"/>
              </a:rPr>
              <a:t>fixed</a:t>
            </a:r>
            <a:r>
              <a:rPr lang="pl-PL" sz="1600" dirty="0" smtClean="0">
                <a:solidFill>
                  <a:srgbClr val="FF0000"/>
                </a:solidFill>
                <a:sym typeface="Symbol"/>
              </a:rPr>
              <a:t> from 2 pion data</a:t>
            </a:r>
            <a:r>
              <a:rPr lang="pl-PL" sz="1600" baseline="30000" dirty="0" smtClean="0">
                <a:solidFill>
                  <a:srgbClr val="FF0000"/>
                </a:solidFill>
                <a:sym typeface="Symbol"/>
              </a:rPr>
              <a:t> </a:t>
            </a:r>
            <a:endParaRPr lang="pl-PL" sz="16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825283"/>
            <a:ext cx="4357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B&amp;C </a:t>
            </a:r>
            <a:r>
              <a:rPr lang="en-US" sz="1400" i="1" dirty="0" err="1" smtClean="0"/>
              <a:t>Bashkanov</a:t>
            </a:r>
            <a:r>
              <a:rPr lang="en-US" sz="1400" i="1" dirty="0" smtClean="0"/>
              <a:t> &amp; Clement </a:t>
            </a:r>
            <a:r>
              <a:rPr lang="en-GB" sz="1400" i="1" dirty="0"/>
              <a:t>Eur. Phys. J. A 50, 107 (2014)</a:t>
            </a:r>
            <a:endParaRPr lang="fr-FR" sz="1400" i="1" dirty="0"/>
          </a:p>
          <a:p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1207" y="1648637"/>
            <a:ext cx="409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S&amp;M: </a:t>
            </a:r>
            <a:r>
              <a:rPr lang="pl-PL" sz="1400" i="1" dirty="0" smtClean="0"/>
              <a:t>Shyam</a:t>
            </a:r>
            <a:r>
              <a:rPr lang="fr-FR" sz="1400" i="1" dirty="0" smtClean="0"/>
              <a:t> &amp;</a:t>
            </a:r>
            <a:r>
              <a:rPr lang="pl-PL" sz="1400" i="1" dirty="0" smtClean="0"/>
              <a:t> </a:t>
            </a:r>
            <a:r>
              <a:rPr lang="pl-PL" sz="1400" i="1" dirty="0"/>
              <a:t>Mosel Phys. Rev. C 82:062201, </a:t>
            </a:r>
            <a:r>
              <a:rPr lang="pl-PL" sz="1400" i="1" dirty="0" smtClean="0"/>
              <a:t>2010</a:t>
            </a:r>
            <a:endParaRPr lang="pl-PL" sz="1400" i="1" dirty="0"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213" y="1053086"/>
            <a:ext cx="369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larger production at large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than in pp</a:t>
            </a:r>
            <a:endParaRPr lang="en-US" dirty="0"/>
          </a:p>
        </p:txBody>
      </p:sp>
      <p:pic>
        <p:nvPicPr>
          <p:cNvPr id="23" name="Obraz 2"/>
          <p:cNvPicPr>
            <a:picLocks noChangeAspect="1"/>
          </p:cNvPicPr>
          <p:nvPr/>
        </p:nvPicPr>
        <p:blipFill rotWithShape="1">
          <a:blip r:embed="rId3"/>
          <a:srcRect l="64334" t="37716" r="4183" b="2356"/>
          <a:stretch/>
        </p:blipFill>
        <p:spPr>
          <a:xfrm>
            <a:off x="6271064" y="2039177"/>
            <a:ext cx="1101852" cy="64444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059"/>
            <a:ext cx="4868758" cy="362567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07504" y="4440883"/>
            <a:ext cx="4536504" cy="2228477"/>
            <a:chOff x="107504" y="4440883"/>
            <a:chExt cx="4536504" cy="2228477"/>
          </a:xfrm>
        </p:grpSpPr>
        <p:sp>
          <p:nvSpPr>
            <p:cNvPr id="4" name="Rectangle 3"/>
            <p:cNvSpPr/>
            <p:nvPr/>
          </p:nvSpPr>
          <p:spPr>
            <a:xfrm>
              <a:off x="1013766" y="4442327"/>
              <a:ext cx="3630242" cy="22139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Obraz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766" y="4442327"/>
              <a:ext cx="3630242" cy="2063354"/>
            </a:xfrm>
            <a:prstGeom prst="rect">
              <a:avLst/>
            </a:prstGeom>
          </p:spPr>
        </p:pic>
        <p:sp>
          <p:nvSpPr>
            <p:cNvPr id="29" name="pole tekstowe 12"/>
            <p:cNvSpPr txBox="1"/>
            <p:nvPr/>
          </p:nvSpPr>
          <p:spPr>
            <a:xfrm>
              <a:off x="1605779" y="49200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„</a:t>
              </a:r>
              <a:r>
                <a:rPr lang="en-GB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-like</a:t>
              </a:r>
              <a:r>
                <a:rPr lang="pl-PL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”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Prostokąt 13"/>
            <p:cNvSpPr/>
            <p:nvPr/>
          </p:nvSpPr>
          <p:spPr>
            <a:xfrm>
              <a:off x="3427506" y="5621178"/>
              <a:ext cx="1093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sym typeface="Symbol" panose="05050102010706020507" pitchFamily="18" charset="2"/>
                </a:rPr>
                <a:t>„-</a:t>
              </a:r>
              <a:r>
                <a:rPr lang="pl-PL" b="1" dirty="0" err="1" smtClean="0">
                  <a:solidFill>
                    <a:srgbClr val="00B050"/>
                  </a:solidFill>
                  <a:sym typeface="Symbol" panose="05050102010706020507" pitchFamily="18" charset="2"/>
                </a:rPr>
                <a:t>like</a:t>
              </a:r>
              <a:r>
                <a:rPr lang="pl-PL" b="1" dirty="0" smtClean="0">
                  <a:solidFill>
                    <a:srgbClr val="00B050"/>
                  </a:solidFill>
                  <a:sym typeface="Symbol" panose="05050102010706020507" pitchFamily="18" charset="2"/>
                </a:rPr>
                <a:t>”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018532"/>
              <a:ext cx="773797" cy="875836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419872" y="6330806"/>
              <a:ext cx="75841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c</a:t>
              </a:r>
              <a:r>
                <a:rPr lang="fr-FR" sz="1600" dirty="0" smtClean="0">
                  <a:solidFill>
                    <a:schemeClr val="bg1"/>
                  </a:solidFill>
                </a:rPr>
                <a:t>os(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</a:t>
              </a:r>
              <a:r>
                <a:rPr lang="fr-FR" sz="1600" baseline="-25000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763688" y="6317743"/>
              <a:ext cx="78887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c</a:t>
              </a:r>
              <a:r>
                <a:rPr lang="fr-FR" sz="1600" dirty="0" smtClean="0">
                  <a:solidFill>
                    <a:schemeClr val="bg1"/>
                  </a:solidFill>
                </a:rPr>
                <a:t>os(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</a:t>
              </a:r>
              <a:r>
                <a:rPr lang="fr-FR" sz="1600" baseline="-25000" dirty="0" smtClean="0">
                  <a:solidFill>
                    <a:schemeClr val="bg1"/>
                  </a:solidFill>
                  <a:sym typeface="Symbol"/>
                </a:rPr>
                <a:t>e 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073831" y="4440883"/>
              <a:ext cx="1534394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Helicity</a:t>
              </a:r>
              <a:r>
                <a:rPr lang="fr-FR" dirty="0" smtClean="0">
                  <a:solidFill>
                    <a:schemeClr val="bg1"/>
                  </a:solidFill>
                </a:rPr>
                <a:t> angles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41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31285"/>
            <a:ext cx="7406641" cy="55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More about </a:t>
            </a:r>
            <a:r>
              <a:rPr lang="fr-FR" sz="2800" dirty="0" err="1" smtClean="0">
                <a:solidFill>
                  <a:schemeClr val="tx2"/>
                </a:solidFill>
              </a:rPr>
              <a:t>strangeness</a:t>
            </a:r>
            <a:r>
              <a:rPr lang="fr-FR" sz="2800" dirty="0" smtClean="0">
                <a:solidFill>
                  <a:schemeClr val="tx2"/>
                </a:solidFill>
              </a:rPr>
              <a:t>: </a:t>
            </a:r>
            <a:r>
              <a:rPr lang="fr-FR" sz="2800" dirty="0" err="1" smtClean="0">
                <a:solidFill>
                  <a:schemeClr val="tx2"/>
                </a:solidFill>
              </a:rPr>
              <a:t>understand</a:t>
            </a:r>
            <a:r>
              <a:rPr lang="fr-FR" sz="2800" dirty="0" smtClean="0">
                <a:solidFill>
                  <a:schemeClr val="tx2"/>
                </a:solidFill>
              </a:rPr>
              <a:t> the 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</a:t>
            </a:r>
            <a:r>
              <a:rPr lang="fr-FR" sz="2800" dirty="0" smtClean="0">
                <a:solidFill>
                  <a:schemeClr val="tx2"/>
                </a:solidFill>
                <a:sym typeface="Symbol"/>
              </a:rPr>
              <a:t>(1321) productio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RRTF, GSI, October 2018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86386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56509" y="3182582"/>
            <a:ext cx="31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HADES </a:t>
            </a:r>
            <a:r>
              <a:rPr lang="fr-FR" sz="1600" i="1" dirty="0" err="1" smtClean="0"/>
              <a:t>collab</a:t>
            </a:r>
            <a:r>
              <a:rPr lang="fr-FR" sz="1600" i="1" dirty="0" smtClean="0"/>
              <a:t> PRL103(2009)132310</a:t>
            </a:r>
          </a:p>
          <a:p>
            <a:r>
              <a:rPr lang="fr-FR" sz="1600" i="1" dirty="0"/>
              <a:t>HADES </a:t>
            </a:r>
            <a:r>
              <a:rPr lang="fr-FR" sz="1600" i="1" dirty="0" err="1"/>
              <a:t>collab</a:t>
            </a:r>
            <a:r>
              <a:rPr lang="fr-FR" sz="1600" i="1" dirty="0"/>
              <a:t> </a:t>
            </a:r>
            <a:r>
              <a:rPr lang="fr-FR" sz="1600" i="1" dirty="0" smtClean="0"/>
              <a:t>PRL114(2015) 212301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980728"/>
            <a:ext cx="64319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Doubly strange baryons (</a:t>
            </a: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/>
              </a:rPr>
              <a:t>)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(S= - 2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fr-FR" dirty="0" smtClean="0">
                <a:solidFill>
                  <a:srgbClr val="FFFF00"/>
                </a:solidFill>
                <a:sym typeface="Symbol"/>
              </a:rPr>
              <a:t>       </a:t>
            </a:r>
            <a:r>
              <a:rPr lang="fr-FR" dirty="0" smtClean="0">
                <a:sym typeface="Symbol"/>
              </a:rPr>
              <a:t> 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(1321)</a:t>
            </a: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unexpected</a:t>
            </a:r>
            <a:r>
              <a:rPr lang="fr-FR" dirty="0" smtClean="0">
                <a:sym typeface="Symbol"/>
              </a:rPr>
              <a:t> high </a:t>
            </a:r>
            <a:r>
              <a:rPr lang="fr-FR" dirty="0" err="1" smtClean="0">
                <a:sym typeface="Symbol"/>
              </a:rPr>
              <a:t>yield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measured</a:t>
            </a:r>
            <a:r>
              <a:rPr lang="fr-FR" dirty="0" smtClean="0">
                <a:sym typeface="Symbol"/>
              </a:rPr>
              <a:t> by HADES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below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threshold</a:t>
            </a:r>
            <a:r>
              <a:rPr lang="fr-FR" dirty="0" smtClean="0">
                <a:sym typeface="Symbol"/>
              </a:rPr>
              <a:t>   </a:t>
            </a:r>
            <a:r>
              <a:rPr lang="fr-FR" dirty="0" err="1" smtClean="0">
                <a:sym typeface="Symbol"/>
              </a:rPr>
              <a:t>ArKCl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(-640 MeV) et </a:t>
            </a:r>
            <a:r>
              <a:rPr lang="fr-FR" dirty="0" err="1">
                <a:sym typeface="Symbol"/>
              </a:rPr>
              <a:t>pNb</a:t>
            </a:r>
            <a:r>
              <a:rPr lang="fr-FR" dirty="0">
                <a:sym typeface="Symbol"/>
              </a:rPr>
              <a:t> (-70 MeV</a:t>
            </a:r>
            <a:r>
              <a:rPr lang="fr-FR" dirty="0" smtClean="0">
                <a:sym typeface="Symbol"/>
              </a:rPr>
              <a:t>)</a:t>
            </a:r>
          </a:p>
          <a:p>
            <a:pPr>
              <a:lnSpc>
                <a:spcPts val="2400"/>
              </a:lnSpc>
            </a:pPr>
            <a:endParaRPr lang="fr-FR" dirty="0" smtClean="0"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>
              <a:sym typeface="Symbol"/>
            </a:endParaRPr>
          </a:p>
          <a:p>
            <a:pPr>
              <a:lnSpc>
                <a:spcPts val="2400"/>
              </a:lnSpc>
            </a:pPr>
            <a:r>
              <a:rPr lang="fr-FR" dirty="0" smtClean="0">
                <a:sym typeface="Symbol"/>
              </a:rPr>
              <a:t> </a:t>
            </a:r>
            <a:r>
              <a:rPr lang="fr-FR" dirty="0" err="1" smtClean="0">
                <a:sym typeface="Symbol"/>
              </a:rPr>
              <a:t>Elementary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mechanism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be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understood</a:t>
            </a:r>
            <a:r>
              <a:rPr lang="fr-FR" dirty="0" smtClean="0">
                <a:sym typeface="Symbol"/>
              </a:rPr>
              <a:t> </a:t>
            </a:r>
            <a:endParaRPr lang="en-GB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99592" y="45811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Simulations: </a:t>
            </a:r>
            <a:r>
              <a:rPr lang="fr-FR" dirty="0" err="1" smtClean="0"/>
              <a:t>p+p</a:t>
            </a:r>
            <a:r>
              <a:rPr lang="fr-FR" dirty="0" smtClean="0"/>
              <a:t> 4.5 </a:t>
            </a:r>
            <a:r>
              <a:rPr lang="fr-FR" dirty="0" err="1" smtClean="0"/>
              <a:t>GeV</a:t>
            </a:r>
            <a:r>
              <a:rPr lang="fr-FR" dirty="0" smtClean="0"/>
              <a:t>  </a:t>
            </a:r>
            <a:r>
              <a:rPr lang="fr-FR" dirty="0" smtClean="0">
                <a:sym typeface="Symbol"/>
              </a:rPr>
              <a:t>=4.5b</a:t>
            </a:r>
            <a:r>
              <a:rPr lang="fr-FR" dirty="0" smtClean="0"/>
              <a:t> </a:t>
            </a:r>
          </a:p>
          <a:p>
            <a:r>
              <a:rPr lang="fr-FR" dirty="0" smtClean="0"/>
              <a:t>500 </a:t>
            </a:r>
            <a:r>
              <a:rPr lang="fr-FR" dirty="0">
                <a:sym typeface="Symbol"/>
              </a:rPr>
              <a:t>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(</a:t>
            </a:r>
            <a:r>
              <a:rPr lang="fr-FR" dirty="0" smtClean="0">
                <a:sym typeface="Symbol"/>
              </a:rPr>
              <a:t>1321) </a:t>
            </a:r>
            <a:r>
              <a:rPr lang="fr-FR" dirty="0" err="1" smtClean="0"/>
              <a:t>reconstructed</a:t>
            </a:r>
            <a:r>
              <a:rPr lang="fr-FR" dirty="0" smtClean="0"/>
              <a:t>/ </a:t>
            </a:r>
            <a:r>
              <a:rPr lang="fr-FR" dirty="0" err="1" smtClean="0"/>
              <a:t>hour</a:t>
            </a:r>
            <a:r>
              <a:rPr lang="fr-FR" dirty="0"/>
              <a:t> 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31" y="3585363"/>
            <a:ext cx="2843969" cy="257994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92991" y="17101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+ 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(63%)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1368923" y="215116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+p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1043608" y="1628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1329208" y="20608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pic>
        <p:nvPicPr>
          <p:cNvPr id="36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31" y="954083"/>
            <a:ext cx="2825359" cy="2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43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57275"/>
            <a:ext cx="64198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44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5" y="980728"/>
            <a:ext cx="6930070" cy="50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October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45</a:t>
            </a:fld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5788"/>
            <a:ext cx="9165704" cy="62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" y="0"/>
            <a:ext cx="91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2308" y="6241867"/>
            <a:ext cx="2133600" cy="365125"/>
          </a:xfrm>
        </p:spPr>
        <p:txBody>
          <a:bodyPr/>
          <a:lstStyle/>
          <a:p>
            <a:fld id="{05D0C4D8-F7F1-4B94-89ED-8E8F0931FE69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6106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r-FR" altLang="en-US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Mesonic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decays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: </a:t>
            </a:r>
            <a:r>
              <a:rPr lang="fr-FR" altLang="en-US" sz="2400" b="1" dirty="0" smtClean="0">
                <a:sym typeface="Symbol" pitchFamily="18" charset="2"/>
              </a:rPr>
              <a:t>N/</a:t>
            </a:r>
            <a:r>
              <a:rPr lang="fr-FR" altLang="en-US" sz="2400" b="1" dirty="0" smtClean="0">
                <a:sym typeface="Symbol"/>
              </a:rPr>
              <a:t> N, N, N</a:t>
            </a:r>
            <a:endParaRPr lang="fr-FR" altLang="en-US" sz="2400" b="1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 smtClean="0">
                <a:solidFill>
                  <a:schemeClr val="tx2"/>
                </a:solidFill>
                <a:sym typeface="Symbol" pitchFamily="18" charset="2"/>
              </a:rPr>
              <a:t> 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°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:  </a:t>
            </a:r>
            <a:r>
              <a:rPr lang="fr-FR" altLang="en-US" sz="20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°</a:t>
            </a:r>
            <a:r>
              <a:rPr lang="fr-FR" altLang="en-US" sz="1800" b="1" baseline="30000" dirty="0"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 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  </a:t>
            </a:r>
            <a:r>
              <a:rPr lang="fr-FR" altLang="en-US" sz="1800" b="1" dirty="0">
                <a:sym typeface="Symbol" pitchFamily="18" charset="2"/>
              </a:rPr>
              <a:t>(</a:t>
            </a:r>
            <a:r>
              <a:rPr lang="fr-FR" altLang="en-US" sz="1800" b="1" dirty="0" smtClean="0">
                <a:sym typeface="Symbol" pitchFamily="18" charset="2"/>
              </a:rPr>
              <a:t>BR </a:t>
            </a:r>
            <a:r>
              <a:rPr lang="fr-FR" altLang="en-US" sz="1800" b="1" dirty="0">
                <a:sym typeface="Symbol"/>
              </a:rPr>
              <a:t></a:t>
            </a:r>
            <a:r>
              <a:rPr lang="fr-FR" altLang="en-US" sz="1800" b="1" dirty="0" smtClean="0">
                <a:sym typeface="Symbol" pitchFamily="18" charset="2"/>
              </a:rPr>
              <a:t> 1.2 </a:t>
            </a:r>
            <a:r>
              <a:rPr lang="fr-FR" altLang="en-US" sz="1800" b="1" dirty="0">
                <a:sym typeface="Symbol" pitchFamily="18" charset="2"/>
              </a:rPr>
              <a:t>%)</a:t>
            </a:r>
            <a:endParaRPr lang="fr-FR" altLang="en-US" sz="1800" b="1" dirty="0">
              <a:solidFill>
                <a:srgbClr val="FFFF00"/>
              </a:solidFill>
              <a:sym typeface="Symbol" pitchFamily="18" charset="2"/>
            </a:endParaRPr>
          </a:p>
          <a:p>
            <a:pPr marL="989013" lvl="1" indent="266700">
              <a:buNone/>
            </a:pP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                                           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(1232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  </a:t>
            </a:r>
            <a:r>
              <a:rPr lang="fr-FR" altLang="en-US" sz="1800" b="1" dirty="0">
                <a:solidFill>
                  <a:srgbClr val="FFFF00"/>
                </a:solidFill>
                <a:sym typeface="Symbol"/>
              </a:rPr>
              <a:t>N</a:t>
            </a:r>
            <a:r>
              <a:rPr lang="fr-FR" altLang="en-US" sz="1800" b="1" baseline="30000" dirty="0">
                <a:solidFill>
                  <a:srgbClr val="FFFF00"/>
                </a:solidFill>
                <a:sym typeface="Symbol"/>
              </a:rPr>
              <a:t>0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, N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(1520) 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/>
              </a:rPr>
              <a:t>N</a:t>
            </a:r>
            <a:r>
              <a:rPr lang="fr-FR" altLang="en-US" sz="1800" b="1" baseline="30000" dirty="0" smtClean="0">
                <a:solidFill>
                  <a:srgbClr val="FFFF00"/>
                </a:solidFill>
                <a:sym typeface="Symbol"/>
              </a:rPr>
              <a:t>0</a:t>
            </a:r>
            <a:r>
              <a:rPr lang="fr-FR" altLang="en-US" sz="1800" b="1" dirty="0" smtClean="0">
                <a:solidFill>
                  <a:srgbClr val="FFFF00"/>
                </a:solidFill>
                <a:sym typeface="Symbol"/>
              </a:rPr>
              <a:t>,…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endParaRPr lang="fr-FR" altLang="en-US" sz="1800" b="1" dirty="0">
              <a:solidFill>
                <a:srgbClr val="FFFF00"/>
              </a:solidFill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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:    </a:t>
            </a:r>
            <a:r>
              <a:rPr lang="fr-FR" altLang="en-US" sz="1800" b="1" dirty="0" smtClean="0">
                <a:sym typeface="Symbol" pitchFamily="18" charset="2"/>
              </a:rPr>
              <a:t></a:t>
            </a:r>
            <a:r>
              <a:rPr lang="fr-FR" altLang="en-US" sz="1800" b="1" baseline="30000" dirty="0" smtClean="0"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 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  </a:t>
            </a:r>
            <a:r>
              <a:rPr lang="fr-FR" altLang="en-US" sz="1800" b="1" dirty="0">
                <a:sym typeface="Symbol" pitchFamily="18" charset="2"/>
              </a:rPr>
              <a:t>(BR </a:t>
            </a:r>
            <a:r>
              <a:rPr lang="fr-FR" altLang="en-US" sz="1800" b="1" dirty="0">
                <a:sym typeface="Symbol"/>
              </a:rPr>
              <a:t> </a:t>
            </a:r>
            <a:r>
              <a:rPr lang="fr-FR" altLang="en-US" sz="1800" b="1" dirty="0" smtClean="0">
                <a:sym typeface="Symbol" pitchFamily="18" charset="2"/>
              </a:rPr>
              <a:t>0.6 %)</a:t>
            </a:r>
            <a:endParaRPr lang="fr-FR" altLang="en-US" sz="1800" b="1" dirty="0">
              <a:solidFill>
                <a:srgbClr val="FF0000"/>
              </a:solidFill>
              <a:sym typeface="Symbol" pitchFamily="18" charset="2"/>
            </a:endParaRPr>
          </a:p>
          <a:p>
            <a:pPr marL="989013" lvl="1" indent="266700">
              <a:buNone/>
            </a:pPr>
            <a:r>
              <a:rPr lang="fr-FR" altLang="en-US" sz="1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altLang="en-US" sz="1800" b="1" dirty="0" smtClean="0">
                <a:solidFill>
                  <a:srgbClr val="FF0000"/>
                </a:solidFill>
                <a:sym typeface="Symbol" pitchFamily="18" charset="2"/>
              </a:rPr>
              <a:t>      </a:t>
            </a:r>
            <a:r>
              <a:rPr lang="fr-FR" altLang="en-US" sz="1800" b="1" dirty="0" smtClean="0">
                <a:sym typeface="Symbol" pitchFamily="18" charset="2"/>
              </a:rPr>
              <a:t>                                    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N(1535)</a:t>
            </a:r>
            <a:r>
              <a:rPr lang="fr-FR" altLang="en-US" sz="1800" b="1" dirty="0">
                <a:sym typeface="Symbol" pitchFamily="18" charset="2"/>
              </a:rPr>
              <a:t>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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N</a:t>
            </a:r>
            <a:r>
              <a:rPr lang="fr-FR" altLang="en-US" sz="1800" b="1" baseline="30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,….</a:t>
            </a: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/>
              </a:rPr>
              <a:t>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Dalitz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decay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</a:t>
            </a:r>
            <a:r>
              <a:rPr lang="fr-FR" altLang="en-US" sz="1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</a:t>
            </a:r>
            <a:r>
              <a:rPr lang="fr-FR" altLang="en-US" sz="1800" b="1" baseline="30000" dirty="0" smtClean="0">
                <a:ea typeface="Arial Unicode MS" pitchFamily="34" charset="-128"/>
                <a:cs typeface="Arial Unicode MS" pitchFamily="34" charset="-128"/>
                <a:sym typeface="Symbol"/>
              </a:rPr>
              <a:t>0</a:t>
            </a:r>
            <a:r>
              <a:rPr lang="fr-FR" altLang="en-US" sz="1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 </a:t>
            </a:r>
            <a:r>
              <a:rPr lang="fr-FR" altLang="en-US" sz="1800" b="1" dirty="0" err="1" smtClean="0">
                <a:sym typeface="Symbol" pitchFamily="18" charset="2"/>
              </a:rPr>
              <a:t>e</a:t>
            </a:r>
            <a:r>
              <a:rPr lang="fr-FR" altLang="en-US" sz="1800" b="1" baseline="30000" dirty="0" err="1" smtClean="0">
                <a:sym typeface="Symbol" pitchFamily="18" charset="2"/>
              </a:rPr>
              <a:t>+</a:t>
            </a:r>
            <a:r>
              <a:rPr lang="fr-FR" altLang="en-US" sz="1800" b="1" dirty="0" err="1" smtClean="0">
                <a:sym typeface="Symbol" pitchFamily="18" charset="2"/>
              </a:rPr>
              <a:t>e</a:t>
            </a:r>
            <a:r>
              <a:rPr lang="fr-FR" altLang="en-US" sz="1800" b="1" baseline="30000" dirty="0" smtClean="0">
                <a:sym typeface="Symbol" pitchFamily="18" charset="2"/>
              </a:rPr>
              <a:t>-  </a:t>
            </a:r>
            <a:r>
              <a:rPr lang="fr-FR" altLang="en-US" sz="1800" b="1" dirty="0" smtClean="0">
                <a:sym typeface="Symbol"/>
              </a:rPr>
              <a:t>(BR</a:t>
            </a:r>
            <a:r>
              <a:rPr lang="fr-FR" altLang="en-US" sz="1800" b="1" dirty="0" smtClean="0">
                <a:sym typeface="Symbol" pitchFamily="18" charset="2"/>
              </a:rPr>
              <a:t> 7.7 10</a:t>
            </a:r>
            <a:r>
              <a:rPr lang="fr-FR" altLang="en-US" sz="1800" b="1" baseline="30000" dirty="0" smtClean="0">
                <a:sym typeface="Symbol" pitchFamily="18" charset="2"/>
              </a:rPr>
              <a:t>-4 </a:t>
            </a:r>
            <a:r>
              <a:rPr lang="fr-FR" altLang="en-US" sz="1800" b="1" dirty="0" smtClean="0">
                <a:sym typeface="Symbol" pitchFamily="18" charset="2"/>
              </a:rPr>
              <a:t>)</a:t>
            </a:r>
            <a:endParaRPr lang="fr-FR" altLang="en-US" sz="1800" b="1" dirty="0"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/</a:t>
            </a:r>
            <a:r>
              <a:rPr lang="el-GR" altLang="en-US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ω</a:t>
            </a:r>
            <a:r>
              <a:rPr lang="fr-FR" altLang="en-US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direct 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decay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</a:t>
            </a:r>
            <a:r>
              <a:rPr lang="el-GR" altLang="en-US" sz="1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r>
              <a:rPr lang="fr-FR" altLang="en-US" sz="1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/</a:t>
            </a:r>
            <a:r>
              <a:rPr lang="el-GR" altLang="en-US" sz="1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ω</a:t>
            </a:r>
            <a:r>
              <a:rPr lang="fr-FR" altLang="en-US" sz="1800" b="1" dirty="0">
                <a:sym typeface="Symbol" pitchFamily="18" charset="2"/>
              </a:rPr>
              <a:t>  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</a:t>
            </a:r>
            <a:r>
              <a:rPr lang="fr-FR" altLang="en-US" sz="1800" b="1" dirty="0" smtClean="0">
                <a:sym typeface="Symbol" pitchFamily="18" charset="2"/>
              </a:rPr>
              <a:t>(BR </a:t>
            </a:r>
            <a:r>
              <a:rPr lang="fr-FR" altLang="en-US" sz="1800" b="1" dirty="0" smtClean="0">
                <a:sym typeface="Symbol"/>
              </a:rPr>
              <a:t></a:t>
            </a:r>
            <a:r>
              <a:rPr lang="fr-FR" altLang="en-US" sz="1800" b="1" dirty="0" smtClean="0">
                <a:sym typeface="Symbol" pitchFamily="18" charset="2"/>
              </a:rPr>
              <a:t> 4-7 10</a:t>
            </a:r>
            <a:r>
              <a:rPr lang="fr-FR" altLang="en-US" sz="1800" b="1" baseline="30000" dirty="0" smtClean="0">
                <a:sym typeface="Symbol" pitchFamily="18" charset="2"/>
              </a:rPr>
              <a:t>-5</a:t>
            </a:r>
            <a:r>
              <a:rPr lang="fr-FR" altLang="en-US" sz="1800" b="1" dirty="0" smtClean="0">
                <a:sym typeface="Symbol" pitchFamily="18" charset="2"/>
              </a:rPr>
              <a:t>)</a:t>
            </a:r>
            <a:endParaRPr lang="fr-FR" altLang="en-US" sz="1800" b="1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endParaRPr lang="fr-FR" altLang="en-US" sz="2400" b="1" dirty="0" smtClean="0">
              <a:solidFill>
                <a:schemeClr val="tx2"/>
              </a:solidFill>
              <a:sym typeface="Symbol" pitchFamily="18" charset="2"/>
            </a:endParaRPr>
          </a:p>
          <a:p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 of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baryonic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resonances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fr-FR" altLang="en-US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-76200" y="-381000"/>
            <a:ext cx="944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fr-FR" altLang="en-US" sz="3600" dirty="0"/>
              <a:t/>
            </a:r>
            <a:br>
              <a:rPr lang="fr-FR" altLang="en-US" sz="3600" dirty="0"/>
            </a:br>
            <a:r>
              <a:rPr lang="fr-FR" altLang="en-US" sz="2400" b="1" i="1" dirty="0" err="1"/>
              <a:t>Role</a:t>
            </a:r>
            <a:r>
              <a:rPr lang="fr-FR" altLang="en-US" sz="2400" b="1" i="1" dirty="0"/>
              <a:t> of </a:t>
            </a:r>
            <a:r>
              <a:rPr lang="fr-FR" altLang="en-US" sz="2400" b="1" i="1" dirty="0" err="1" smtClean="0"/>
              <a:t>baryonic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 err="1" smtClean="0"/>
              <a:t>resonances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/>
              <a:t>in </a:t>
            </a:r>
            <a:r>
              <a:rPr lang="fr-FR" altLang="en-US" sz="2400" b="1" i="1" dirty="0" err="1" smtClean="0"/>
              <a:t>e</a:t>
            </a:r>
            <a:r>
              <a:rPr lang="fr-FR" altLang="en-US" sz="2400" b="1" i="1" baseline="30000" dirty="0" err="1" smtClean="0"/>
              <a:t>+</a:t>
            </a:r>
            <a:r>
              <a:rPr lang="fr-FR" altLang="en-US" sz="2400" b="1" i="1" dirty="0" err="1" smtClean="0"/>
              <a:t>e</a:t>
            </a:r>
            <a:r>
              <a:rPr lang="fr-FR" altLang="en-US" sz="2400" b="1" i="1" baseline="30000" dirty="0" smtClean="0"/>
              <a:t>-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/>
              <a:t>production at </a:t>
            </a:r>
            <a:r>
              <a:rPr lang="fr-FR" altLang="en-US" sz="2400" b="1" i="1" dirty="0" smtClean="0"/>
              <a:t>1-3 </a:t>
            </a:r>
            <a:r>
              <a:rPr lang="fr-FR" altLang="en-US" sz="2400" b="1" i="1" dirty="0" err="1"/>
              <a:t>AGeV</a:t>
            </a:r>
            <a:endParaRPr lang="fr-FR" altLang="en-US" sz="3200" b="1" dirty="0"/>
          </a:p>
        </p:txBody>
      </p:sp>
      <p:pic>
        <p:nvPicPr>
          <p:cNvPr id="510981" name="Picture 5" descr="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68" y="5357630"/>
            <a:ext cx="27527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2" name="Line 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1019" name="Text Box 43"/>
          <p:cNvSpPr txBox="1">
            <a:spLocks noChangeArrowheads="1"/>
          </p:cNvSpPr>
          <p:nvPr/>
        </p:nvSpPr>
        <p:spPr bwMode="auto">
          <a:xfrm>
            <a:off x="2123728" y="4509120"/>
            <a:ext cx="344709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/N* 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Ne</a:t>
            </a:r>
            <a:r>
              <a:rPr lang="fr-FR" altLang="en-US" b="1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fr-FR" alt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  </a:t>
            </a:r>
            <a:endParaRPr lang="fr-FR" altLang="en-US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not 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measured</a:t>
            </a: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fr-FR" alt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before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HADES!</a:t>
            </a:r>
            <a:endParaRPr lang="fr-FR" altLang="en-US" dirty="0">
              <a:solidFill>
                <a:srgbClr val="FF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3352" y="4915385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Dominance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4739040" y="5949280"/>
            <a:ext cx="292224" cy="20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85982" y="5661248"/>
            <a:ext cx="380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116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tx2"/>
                </a:solidFill>
              </a:rPr>
              <a:t>Dalitz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decay</a:t>
            </a:r>
            <a:r>
              <a:rPr lang="fr-FR" sz="3600" dirty="0" smtClean="0">
                <a:solidFill>
                  <a:schemeClr val="tx2"/>
                </a:solidFill>
              </a:rPr>
              <a:t> of baryons: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9116" y="1124744"/>
            <a:ext cx="8575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structure of baryon transitions at </a:t>
            </a:r>
            <a:r>
              <a:rPr lang="fr-FR" dirty="0" err="1" smtClean="0"/>
              <a:t>low</a:t>
            </a:r>
            <a:r>
              <a:rPr lang="fr-FR" dirty="0" smtClean="0"/>
              <a:t> q</a:t>
            </a:r>
            <a:r>
              <a:rPr lang="fr-FR" baseline="30000" dirty="0" smtClean="0"/>
              <a:t>2</a:t>
            </a:r>
            <a:r>
              <a:rPr lang="fr-FR" dirty="0" smtClean="0"/>
              <a:t> in the time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Most information </a:t>
            </a:r>
            <a:r>
              <a:rPr lang="fr-FR" dirty="0" err="1"/>
              <a:t>comes</a:t>
            </a:r>
            <a:r>
              <a:rPr lang="fr-FR" dirty="0"/>
              <a:t>  from the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(q</a:t>
            </a:r>
            <a:r>
              <a:rPr lang="fr-FR" baseline="30000" dirty="0"/>
              <a:t>2</a:t>
            </a:r>
            <a:r>
              <a:rPr lang="fr-FR" dirty="0"/>
              <a:t>&lt;0) </a:t>
            </a:r>
            <a:r>
              <a:rPr lang="fr-FR" dirty="0" err="1"/>
              <a:t>region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Time </a:t>
            </a:r>
            <a:r>
              <a:rPr lang="fr-FR" dirty="0" err="1"/>
              <a:t>like</a:t>
            </a:r>
            <a:r>
              <a:rPr lang="fr-FR" dirty="0"/>
              <a:t> (q</a:t>
            </a:r>
            <a:r>
              <a:rPr lang="fr-FR" baseline="30000" dirty="0"/>
              <a:t>2</a:t>
            </a:r>
            <a:r>
              <a:rPr lang="fr-FR" dirty="0"/>
              <a:t>&gt; 0 ) </a:t>
            </a:r>
            <a:r>
              <a:rPr lang="fr-FR" dirty="0" err="1"/>
              <a:t>region</a:t>
            </a:r>
            <a:r>
              <a:rPr lang="fr-FR" dirty="0"/>
              <a:t> : </a:t>
            </a:r>
            <a:r>
              <a:rPr lang="fr-FR" dirty="0" err="1"/>
              <a:t>analytically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to 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53008"/>
            <a:ext cx="4065815" cy="3000328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02313" y="4047356"/>
            <a:ext cx="1540806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Annihilation</a:t>
            </a:r>
          </a:p>
          <a:p>
            <a:r>
              <a:rPr lang="fr-FR" dirty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&gt; (M</a:t>
            </a:r>
            <a:r>
              <a:rPr lang="fr-FR" baseline="-25000" dirty="0" smtClean="0">
                <a:solidFill>
                  <a:schemeClr val="bg1"/>
                </a:solidFill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+M</a:t>
            </a:r>
            <a:r>
              <a:rPr lang="fr-FR" baseline="-25000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6870952" y="4077072"/>
            <a:ext cx="1805504" cy="369332"/>
          </a:xfrm>
          <a:prstGeom prst="rect">
            <a:avLst/>
          </a:prstGeom>
          <a:solidFill>
            <a:srgbClr val="F8AEE5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Scattering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&lt;0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074931" y="2695034"/>
            <a:ext cx="1728358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Dalitz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decay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0&lt; 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&lt;(M</a:t>
            </a:r>
            <a:r>
              <a:rPr lang="fr-FR" baseline="-25000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</a:rPr>
              <a:t>-M</a:t>
            </a:r>
            <a:r>
              <a:rPr lang="fr-FR" baseline="-25000" dirty="0" smtClean="0">
                <a:solidFill>
                  <a:schemeClr val="bg1"/>
                </a:solidFill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fr-FR" baseline="30000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= M </a:t>
            </a:r>
            <a:r>
              <a:rPr lang="fr-FR" baseline="-25000" dirty="0" smtClean="0">
                <a:solidFill>
                  <a:schemeClr val="bg1"/>
                </a:solidFill>
              </a:rPr>
              <a:t>ee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53" y="4662428"/>
            <a:ext cx="1484659" cy="10782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" y="4784251"/>
            <a:ext cx="1290012" cy="8936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46" y="2408114"/>
            <a:ext cx="1295698" cy="11057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44667" y="5926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4629398" y="5269300"/>
            <a:ext cx="7993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824753" y="4806076"/>
            <a:ext cx="82747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=0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B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30821" y="2673339"/>
            <a:ext cx="2487623" cy="3346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/>
          <a:stretch/>
        </p:blipFill>
        <p:spPr bwMode="auto">
          <a:xfrm>
            <a:off x="6562545" y="2708920"/>
            <a:ext cx="2393472" cy="16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5887" y="924396"/>
            <a:ext cx="8785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00"/>
                </a:solidFill>
              </a:rPr>
              <a:t>e-VDM model    (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,’,’’,…) </a:t>
            </a:r>
            <a:r>
              <a:rPr lang="fr-FR" sz="1600" i="1" dirty="0"/>
              <a:t>M. </a:t>
            </a:r>
            <a:r>
              <a:rPr lang="fr-FR" sz="1600" i="1" dirty="0" err="1"/>
              <a:t>Krivoruchenko</a:t>
            </a:r>
            <a:r>
              <a:rPr lang="fr-FR" sz="1600" i="1" dirty="0"/>
              <a:t>, Ann. Phys. 296 (2002) 299</a:t>
            </a:r>
          </a:p>
          <a:p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 </a:t>
            </a:r>
            <a:r>
              <a:rPr lang="fr-FR" dirty="0" err="1"/>
              <a:t>updated</a:t>
            </a:r>
            <a:r>
              <a:rPr lang="fr-FR" dirty="0"/>
              <a:t>  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fr-FR" dirty="0" err="1">
                <a:solidFill>
                  <a:srgbClr val="FFFF00"/>
                </a:solidFill>
                <a:latin typeface="Times New Roman"/>
                <a:cs typeface="Times New Roman"/>
              </a:rPr>
              <a:t>work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 in </a:t>
            </a:r>
            <a:r>
              <a:rPr lang="fr-FR" dirty="0" err="1">
                <a:solidFill>
                  <a:srgbClr val="FFFF00"/>
                </a:solidFill>
                <a:latin typeface="Times New Roman"/>
                <a:cs typeface="Times New Roman"/>
              </a:rPr>
              <a:t>progress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) </a:t>
            </a:r>
            <a:r>
              <a:rPr lang="fr-FR" dirty="0"/>
              <a:t>to </a:t>
            </a:r>
            <a:r>
              <a:rPr lang="fr-FR" dirty="0" err="1"/>
              <a:t>recent</a:t>
            </a:r>
            <a:r>
              <a:rPr lang="fr-FR" dirty="0"/>
              <a:t> data     </a:t>
            </a:r>
          </a:p>
          <a:p>
            <a:r>
              <a:rPr lang="fr-FR" dirty="0"/>
              <a:t>                       - SL transition FF (CLAS)</a:t>
            </a:r>
          </a:p>
          <a:p>
            <a:r>
              <a:rPr lang="fr-FR" dirty="0">
                <a:latin typeface="Times New Roman"/>
                <a:cs typeface="Times New Roman"/>
              </a:rPr>
              <a:t>                     - </a:t>
            </a:r>
            <a:r>
              <a:rPr lang="el-GR" dirty="0">
                <a:latin typeface="Times New Roman"/>
                <a:cs typeface="Times New Roman"/>
              </a:rPr>
              <a:t>ρ</a:t>
            </a:r>
            <a:r>
              <a:rPr lang="fr-FR" dirty="0">
                <a:latin typeface="Times New Roman"/>
                <a:cs typeface="Times New Roman"/>
              </a:rPr>
              <a:t>/</a:t>
            </a:r>
            <a:r>
              <a:rPr lang="el-GR" dirty="0">
                <a:latin typeface="Times New Roman"/>
                <a:cs typeface="Times New Roman"/>
              </a:rPr>
              <a:t>ω</a:t>
            </a:r>
            <a:r>
              <a:rPr lang="fr-FR" dirty="0">
                <a:latin typeface="Times New Roman"/>
                <a:cs typeface="Times New Roman"/>
              </a:rPr>
              <a:t>NN* </a:t>
            </a:r>
            <a:r>
              <a:rPr lang="fr-FR" dirty="0" err="1">
                <a:latin typeface="Times New Roman"/>
                <a:cs typeface="Times New Roman"/>
              </a:rPr>
              <a:t>couplings</a:t>
            </a:r>
            <a:r>
              <a:rPr lang="fr-FR" dirty="0">
                <a:latin typeface="Times New Roman"/>
                <a:cs typeface="Times New Roman"/>
              </a:rPr>
              <a:t> (PWA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FF00"/>
                </a:solidFill>
              </a:rPr>
              <a:t>Two</a:t>
            </a:r>
            <a:r>
              <a:rPr lang="fr-FR" dirty="0" smtClean="0">
                <a:solidFill>
                  <a:srgbClr val="FFFF00"/>
                </a:solidFill>
              </a:rPr>
              <a:t>-component  model (real photon +</a:t>
            </a:r>
            <a:r>
              <a:rPr lang="fr-FR" dirty="0" err="1" smtClean="0">
                <a:solidFill>
                  <a:srgbClr val="FFFF00"/>
                </a:solidFill>
              </a:rPr>
              <a:t>vector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meson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couplings</a:t>
            </a:r>
            <a:r>
              <a:rPr lang="fr-FR" dirty="0" smtClean="0">
                <a:solidFill>
                  <a:srgbClr val="FFFF00"/>
                </a:solidFill>
              </a:rPr>
              <a:t>) </a:t>
            </a:r>
          </a:p>
          <a:p>
            <a:r>
              <a:rPr lang="fr-FR" i="1" dirty="0"/>
              <a:t> </a:t>
            </a:r>
            <a:r>
              <a:rPr lang="fr-FR" i="1" dirty="0" smtClean="0"/>
              <a:t>                                               </a:t>
            </a:r>
            <a:r>
              <a:rPr lang="fr-FR" sz="1400" i="1" dirty="0" err="1" smtClean="0"/>
              <a:t>Zetenyi</a:t>
            </a:r>
            <a:r>
              <a:rPr lang="fr-FR" sz="1400" i="1" dirty="0" smtClean="0"/>
              <a:t> </a:t>
            </a:r>
            <a:r>
              <a:rPr lang="fr-FR" sz="1400" i="1" dirty="0"/>
              <a:t>and </a:t>
            </a:r>
            <a:r>
              <a:rPr lang="fr-FR" sz="1400" i="1" dirty="0" smtClean="0"/>
              <a:t>Wolf, Phys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C 86 (2012) 065209</a:t>
            </a:r>
            <a:endParaRPr lang="fr-FR" sz="1600" i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FFFF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Time-</a:t>
            </a:r>
            <a:r>
              <a:rPr lang="fr-FR" sz="3600" dirty="0" err="1" smtClean="0">
                <a:solidFill>
                  <a:schemeClr val="tx2"/>
                </a:solidFill>
              </a:rPr>
              <a:t>like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form</a:t>
            </a:r>
            <a:r>
              <a:rPr lang="fr-FR" sz="3600" dirty="0" smtClean="0">
                <a:solidFill>
                  <a:schemeClr val="tx2"/>
                </a:solidFill>
              </a:rPr>
              <a:t> factor </a:t>
            </a:r>
            <a:r>
              <a:rPr lang="fr-FR" sz="3600" dirty="0" err="1" smtClean="0">
                <a:solidFill>
                  <a:schemeClr val="tx2"/>
                </a:solidFill>
              </a:rPr>
              <a:t>models</a:t>
            </a:r>
            <a:endParaRPr lang="fr-FR" sz="3600" dirty="0" smtClean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035793"/>
            <a:ext cx="2133600" cy="365125"/>
          </a:xfrm>
        </p:spPr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03579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14864" y="5877272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5887" y="4585191"/>
            <a:ext cx="40892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constituent quark-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core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+ 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meson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cloud </a:t>
            </a:r>
          </a:p>
          <a:p>
            <a:r>
              <a:rPr lang="fr-FR" dirty="0" smtClean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  <a:r>
              <a:rPr lang="fr-FR" i="1" dirty="0" err="1" smtClean="0">
                <a:latin typeface="+mj-lt"/>
                <a:cs typeface="Arial" charset="0"/>
              </a:rPr>
              <a:t>existing</a:t>
            </a:r>
            <a:r>
              <a:rPr lang="fr-FR" i="1" dirty="0" smtClean="0">
                <a:latin typeface="+mj-lt"/>
                <a:cs typeface="Arial" charset="0"/>
              </a:rPr>
              <a:t> for N-</a:t>
            </a:r>
            <a:r>
              <a:rPr lang="el-GR" i="1" dirty="0" smtClean="0">
                <a:latin typeface="+mj-lt"/>
                <a:cs typeface="Arial"/>
              </a:rPr>
              <a:t>Δ</a:t>
            </a:r>
            <a:r>
              <a:rPr lang="fr-FR" i="1" dirty="0" smtClean="0">
                <a:latin typeface="+mj-lt"/>
                <a:cs typeface="Arial"/>
              </a:rPr>
              <a:t>(1232) and N-N(1520)</a:t>
            </a:r>
          </a:p>
          <a:p>
            <a:r>
              <a:rPr lang="fr-FR" sz="1400" i="1" dirty="0" smtClean="0">
                <a:cs typeface="Arial"/>
              </a:rPr>
              <a:t> G. </a:t>
            </a:r>
            <a:r>
              <a:rPr lang="fr-FR" sz="1400" i="1" dirty="0" err="1" smtClean="0">
                <a:cs typeface="Arial"/>
              </a:rPr>
              <a:t>Ramalho</a:t>
            </a:r>
            <a:r>
              <a:rPr lang="fr-FR" sz="1400" i="1" dirty="0" smtClean="0">
                <a:cs typeface="Arial"/>
              </a:rPr>
              <a:t>, T. </a:t>
            </a:r>
            <a:r>
              <a:rPr lang="fr-FR" sz="1400" i="1" dirty="0" err="1" smtClean="0">
                <a:cs typeface="Arial"/>
              </a:rPr>
              <a:t>Pena</a:t>
            </a:r>
            <a:r>
              <a:rPr lang="fr-FR" sz="1400" i="1" dirty="0" smtClean="0">
                <a:cs typeface="Arial"/>
              </a:rPr>
              <a:t>  </a:t>
            </a:r>
            <a:r>
              <a:rPr lang="pl-PL" sz="1400" i="1" dirty="0" smtClean="0">
                <a:cs typeface="Arial" pitchFamily="34" charset="0"/>
              </a:rPr>
              <a:t>Phys.Rev</a:t>
            </a:r>
            <a:r>
              <a:rPr lang="pl-PL" sz="1400" i="1" dirty="0">
                <a:cs typeface="Arial" pitchFamily="34" charset="0"/>
              </a:rPr>
              <a:t>. D85 (2012</a:t>
            </a:r>
            <a:r>
              <a:rPr lang="pl-PL" sz="1400" i="1" dirty="0" smtClean="0">
                <a:cs typeface="Arial" pitchFamily="34" charset="0"/>
              </a:rPr>
              <a:t>)</a:t>
            </a:r>
            <a:r>
              <a:rPr lang="fr-FR" sz="1400" i="1" dirty="0" smtClean="0">
                <a:cs typeface="Arial" pitchFamily="34" charset="0"/>
              </a:rPr>
              <a:t>, </a:t>
            </a:r>
            <a:r>
              <a:rPr lang="pl-PL" sz="1400" i="1" dirty="0" smtClean="0">
                <a:cs typeface="Arial" pitchFamily="34" charset="0"/>
              </a:rPr>
              <a:t>113014</a:t>
            </a:r>
            <a:endParaRPr lang="pl-PL" sz="1400" i="1" dirty="0">
              <a:cs typeface="Arial" pitchFamily="34" charset="0"/>
            </a:endParaRPr>
          </a:p>
          <a:p>
            <a:r>
              <a:rPr lang="fr-FR" sz="1400" i="1" dirty="0" smtClean="0">
                <a:cs typeface="Arial"/>
              </a:rPr>
              <a:t> G</a:t>
            </a:r>
            <a:r>
              <a:rPr lang="fr-FR" sz="1400" i="1" dirty="0">
                <a:cs typeface="Arial"/>
              </a:rPr>
              <a:t>. </a:t>
            </a:r>
            <a:r>
              <a:rPr lang="fr-FR" sz="1400" i="1" dirty="0" err="1" smtClean="0">
                <a:cs typeface="Arial"/>
              </a:rPr>
              <a:t>Ramalho</a:t>
            </a:r>
            <a:r>
              <a:rPr lang="fr-FR" sz="1400" i="1" dirty="0">
                <a:cs typeface="Arial"/>
              </a:rPr>
              <a:t> </a:t>
            </a:r>
            <a:r>
              <a:rPr lang="fr-FR" sz="1400" i="1" dirty="0" smtClean="0">
                <a:cs typeface="Arial"/>
              </a:rPr>
              <a:t>et al., Phys. </a:t>
            </a:r>
            <a:r>
              <a:rPr lang="fr-FR" sz="1400" i="1" dirty="0" err="1" smtClean="0">
                <a:cs typeface="Arial"/>
              </a:rPr>
              <a:t>Rev</a:t>
            </a:r>
            <a:r>
              <a:rPr lang="fr-FR" sz="1400" i="1" dirty="0" smtClean="0">
                <a:cs typeface="Arial"/>
              </a:rPr>
              <a:t>. D</a:t>
            </a:r>
            <a:r>
              <a:rPr lang="en-US" sz="1400" i="1" dirty="0" smtClean="0"/>
              <a:t>93</a:t>
            </a:r>
            <a:r>
              <a:rPr lang="en-US" sz="1400" i="1" dirty="0"/>
              <a:t>, 033004 (2016</a:t>
            </a:r>
            <a:r>
              <a:rPr lang="en-US" sz="1400" i="1" dirty="0" smtClean="0"/>
              <a:t>)</a:t>
            </a:r>
          </a:p>
          <a:p>
            <a:r>
              <a:rPr lang="fr-FR" sz="1400" i="1" dirty="0" smtClean="0">
                <a:cs typeface="Arial"/>
              </a:rPr>
              <a:t> G</a:t>
            </a:r>
            <a:r>
              <a:rPr lang="fr-FR" sz="1400" i="1" dirty="0">
                <a:cs typeface="Arial"/>
              </a:rPr>
              <a:t>. </a:t>
            </a:r>
            <a:r>
              <a:rPr lang="fr-FR" sz="1400" i="1" dirty="0" err="1">
                <a:cs typeface="Arial"/>
              </a:rPr>
              <a:t>Ramalho</a:t>
            </a:r>
            <a:r>
              <a:rPr lang="fr-FR" sz="1400" i="1" dirty="0">
                <a:cs typeface="Arial"/>
              </a:rPr>
              <a:t>, T. </a:t>
            </a:r>
            <a:r>
              <a:rPr lang="fr-FR" sz="1400" i="1" dirty="0" err="1" smtClean="0">
                <a:cs typeface="Arial"/>
              </a:rPr>
              <a:t>Pena</a:t>
            </a:r>
            <a:r>
              <a:rPr lang="fr-FR" sz="1400" i="1" dirty="0" smtClean="0">
                <a:cs typeface="Arial"/>
              </a:rPr>
              <a:t>  </a:t>
            </a:r>
            <a:r>
              <a:rPr lang="en-US" sz="1400" i="1" dirty="0" smtClean="0"/>
              <a:t>Phys. Rev</a:t>
            </a:r>
            <a:r>
              <a:rPr lang="en-US" sz="1400" i="1" dirty="0"/>
              <a:t>. D95 (2017</a:t>
            </a:r>
            <a:r>
              <a:rPr lang="en-US" sz="1400" i="1" dirty="0" smtClean="0"/>
              <a:t>), </a:t>
            </a:r>
            <a:r>
              <a:rPr lang="en-US" sz="1400" i="1" dirty="0"/>
              <a:t>014003</a:t>
            </a:r>
            <a:endParaRPr lang="fr-FR" sz="1400" i="1" dirty="0">
              <a:solidFill>
                <a:srgbClr val="FFFF00"/>
              </a:solidFill>
              <a:cs typeface="Arial" charset="0"/>
            </a:endParaRPr>
          </a:p>
          <a:p>
            <a:endParaRPr lang="fr-FR" sz="14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3459622"/>
            <a:ext cx="120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5191344" y="4646671"/>
            <a:ext cx="111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9" y="2708920"/>
            <a:ext cx="2054799" cy="5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164287" y="3234462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Symbol"/>
              </a:rPr>
              <a:t>N-(1232)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4707" y="3359894"/>
            <a:ext cx="4268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constituent quark model</a:t>
            </a:r>
          </a:p>
          <a:p>
            <a:r>
              <a:rPr lang="fr-FR" dirty="0" smtClean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  <a:r>
              <a:rPr lang="fr-FR" i="1" dirty="0" err="1" smtClean="0">
                <a:latin typeface="+mj-lt"/>
                <a:cs typeface="Arial" charset="0"/>
              </a:rPr>
              <a:t>existing</a:t>
            </a:r>
            <a:r>
              <a:rPr lang="fr-FR" i="1" dirty="0" smtClean="0">
                <a:latin typeface="+mj-lt"/>
                <a:cs typeface="Arial" charset="0"/>
              </a:rPr>
              <a:t> for N-</a:t>
            </a:r>
            <a:r>
              <a:rPr lang="el-GR" i="1" dirty="0" smtClean="0">
                <a:latin typeface="+mj-lt"/>
                <a:cs typeface="Arial"/>
              </a:rPr>
              <a:t>Δ</a:t>
            </a:r>
            <a:r>
              <a:rPr lang="fr-FR" i="1" dirty="0" smtClean="0">
                <a:latin typeface="+mj-lt"/>
                <a:cs typeface="Arial"/>
              </a:rPr>
              <a:t>(1232) </a:t>
            </a:r>
          </a:p>
          <a:p>
            <a:r>
              <a:rPr lang="fr-FR" sz="1400" i="1" dirty="0" smtClean="0"/>
              <a:t>Wan and </a:t>
            </a:r>
            <a:r>
              <a:rPr lang="fr-FR" sz="1400" i="1" dirty="0" err="1" smtClean="0"/>
              <a:t>Iachello</a:t>
            </a:r>
            <a:r>
              <a:rPr lang="fr-FR" sz="1400" i="1" dirty="0" smtClean="0"/>
              <a:t>, Int. J. </a:t>
            </a:r>
            <a:r>
              <a:rPr lang="fr-FR" sz="1400" i="1" dirty="0" err="1" smtClean="0"/>
              <a:t>Mod</a:t>
            </a:r>
            <a:r>
              <a:rPr lang="fr-FR" sz="1400" i="1" dirty="0" smtClean="0"/>
              <a:t>. </a:t>
            </a:r>
            <a:r>
              <a:rPr lang="fr-FR" sz="1400" i="1" dirty="0" err="1" smtClean="0"/>
              <a:t>Physics</a:t>
            </a:r>
            <a:r>
              <a:rPr lang="fr-FR" sz="1400" i="1" dirty="0" smtClean="0"/>
              <a:t> A20 (2005) 1846,</a:t>
            </a:r>
          </a:p>
          <a:p>
            <a:r>
              <a:rPr lang="en-US" sz="1400" i="1" dirty="0" smtClean="0"/>
              <a:t>I. </a:t>
            </a:r>
            <a:r>
              <a:rPr lang="en-US" sz="1400" i="1" dirty="0" err="1" smtClean="0"/>
              <a:t>Fröhlich</a:t>
            </a:r>
            <a:r>
              <a:rPr lang="en-US" sz="1400" i="1" dirty="0" smtClean="0"/>
              <a:t> et al., </a:t>
            </a:r>
            <a:r>
              <a:rPr lang="en-US" sz="1400" i="1" dirty="0" err="1" smtClean="0"/>
              <a:t>Eur.Phys.J</a:t>
            </a:r>
            <a:r>
              <a:rPr lang="en-US" sz="1400" i="1" dirty="0"/>
              <a:t>. A45 (2010) 401-411</a:t>
            </a:r>
            <a:endParaRPr lang="fr-FR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44" y="4302218"/>
            <a:ext cx="2393474" cy="17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316416" y="3573016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core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28384" y="5281463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core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>
            <a:stCxn id="9" idx="1"/>
            <a:endCxn id="9" idx="1"/>
          </p:cNvCxnSpPr>
          <p:nvPr/>
        </p:nvCxnSpPr>
        <p:spPr>
          <a:xfrm>
            <a:off x="8316416" y="372690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3" grpId="0"/>
      <p:bldP spid="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183094" y="289239"/>
            <a:ext cx="4953000" cy="329539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Acceptance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b="1" dirty="0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  <a:r>
              <a:rPr lang="en-GB" sz="1600" b="1" dirty="0">
                <a:solidFill>
                  <a:srgbClr val="FFFFFF"/>
                </a:solidFill>
              </a:rPr>
              <a:t> - 85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Particle identification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e</a:t>
            </a:r>
            <a:r>
              <a:rPr lang="en-GB" sz="1600" baseline="30000" dirty="0" smtClean="0">
                <a:solidFill>
                  <a:srgbClr val="FFFFFF"/>
                </a:solidFill>
              </a:rPr>
              <a:t>+</a:t>
            </a:r>
            <a:r>
              <a:rPr lang="en-GB" sz="1600" dirty="0" smtClean="0">
                <a:solidFill>
                  <a:srgbClr val="FFFFFF"/>
                </a:solidFill>
              </a:rPr>
              <a:t>/e</a:t>
            </a:r>
            <a:r>
              <a:rPr lang="en-GB" sz="1600" baseline="30000" dirty="0" smtClean="0">
                <a:solidFill>
                  <a:srgbClr val="FFFFFF"/>
                </a:solidFill>
              </a:rPr>
              <a:t>-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GB" sz="1600" dirty="0">
                <a:solidFill>
                  <a:srgbClr val="FFFFFF"/>
                </a:solidFill>
                <a:sym typeface="Symbol"/>
              </a:rPr>
              <a:t>/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- 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, K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/K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-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, p</a:t>
            </a:r>
            <a:endParaRPr lang="en-GB" sz="1600" baseline="300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RICH,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b="1" dirty="0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 dirty="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 dirty="0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Trigger</a:t>
            </a:r>
            <a:r>
              <a:rPr lang="en-GB" sz="1600" b="1" dirty="0">
                <a:solidFill>
                  <a:srgbClr val="FFFFFF"/>
                </a:solidFill>
              </a:rPr>
              <a:t>: 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 ~ 50 kHz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Magnet: 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 dirty="0" err="1">
                <a:solidFill>
                  <a:srgbClr val="FFFFFF"/>
                </a:solidFill>
              </a:rPr>
              <a:t>Bdl</a:t>
            </a:r>
            <a:r>
              <a:rPr lang="en-GB" sz="1600" b="1" dirty="0">
                <a:solidFill>
                  <a:srgbClr val="FFFFFF"/>
                </a:solidFill>
              </a:rPr>
              <a:t>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Leptons: 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x~ 140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 dirty="0">
                <a:solidFill>
                  <a:srgbClr val="FFFFFF"/>
                </a:solidFill>
              </a:rPr>
              <a:t> per cell,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p/p ~ 1-2 </a:t>
            </a:r>
            <a:r>
              <a:rPr lang="en-GB" sz="1600" b="1" dirty="0" smtClean="0">
                <a:solidFill>
                  <a:srgbClr val="FFFFFF"/>
                </a:solidFill>
              </a:rPr>
              <a:t>%</a:t>
            </a:r>
            <a:endParaRPr lang="en-GB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36094" y="1340768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004048" y="0"/>
            <a:ext cx="4222095" cy="11778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smtClean="0">
                <a:solidFill>
                  <a:srgbClr val="FFFFFF"/>
                </a:solidFill>
              </a:rPr>
              <a:t>High </a:t>
            </a:r>
            <a:r>
              <a:rPr lang="fr-FR" sz="2400" dirty="0" err="1" smtClean="0">
                <a:solidFill>
                  <a:srgbClr val="FFFFFF"/>
                </a:solidFill>
              </a:rPr>
              <a:t>Acceptance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DiElectron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Spectrometer</a:t>
            </a:r>
            <a:r>
              <a:rPr lang="fr-FR" sz="2400" dirty="0" smtClean="0">
                <a:solidFill>
                  <a:srgbClr val="FFFFFF"/>
                </a:solidFill>
              </a:rPr>
              <a:t> at GSI, Darmstadt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1699"/>
            <a:ext cx="2314798" cy="23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79911" y="4242574"/>
            <a:ext cx="2206053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M/M ~ 2% at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peak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467544" y="4444928"/>
            <a:ext cx="4380519" cy="1792384"/>
          </a:xfrm>
          <a:prstGeom prst="wedgeEllipseCallout">
            <a:avLst>
              <a:gd name="adj1" fmla="val -42995"/>
              <a:gd name="adj2" fmla="val -522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1"/>
                </a:solidFill>
              </a:rPr>
              <a:t>New </a:t>
            </a:r>
            <a:r>
              <a:rPr lang="fr-FR" sz="1600" b="1" dirty="0" err="1" smtClean="0">
                <a:solidFill>
                  <a:schemeClr val="bg1"/>
                </a:solidFill>
              </a:rPr>
              <a:t>Electromagnetic</a:t>
            </a:r>
            <a:r>
              <a:rPr lang="fr-FR" sz="1600" b="1" dirty="0" smtClean="0">
                <a:solidFill>
                  <a:schemeClr val="bg1"/>
                </a:solidFill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</a:rPr>
              <a:t>Calorimeter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just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installed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endParaRPr lang="fr-FR" sz="1600" b="1" dirty="0">
              <a:solidFill>
                <a:schemeClr val="bg1"/>
              </a:solidFill>
            </a:endParaRPr>
          </a:p>
          <a:p>
            <a:endParaRPr lang="fr-FR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err="1" smtClean="0">
                <a:solidFill>
                  <a:schemeClr val="bg1"/>
                </a:solidFill>
              </a:rPr>
              <a:t>Forward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D</a:t>
            </a:r>
            <a:r>
              <a:rPr lang="fr-FR" sz="1600" b="1" dirty="0" smtClean="0">
                <a:solidFill>
                  <a:schemeClr val="bg1"/>
                </a:solidFill>
              </a:rPr>
              <a:t>etector (0.5-7°)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          to </a:t>
            </a:r>
            <a:r>
              <a:rPr lang="fr-FR" sz="1600" b="1" dirty="0" err="1" smtClean="0">
                <a:solidFill>
                  <a:schemeClr val="bg1"/>
                </a:solidFill>
              </a:rPr>
              <a:t>be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ready</a:t>
            </a:r>
            <a:r>
              <a:rPr lang="fr-FR" sz="1600" b="1" dirty="0" smtClean="0">
                <a:solidFill>
                  <a:schemeClr val="bg1"/>
                </a:solidFill>
              </a:rPr>
              <a:t> in 2019</a:t>
            </a:r>
            <a:endParaRPr lang="fr-FR" sz="1600" b="1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82759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HADES upgrade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RRTF, GSI,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7FD0E9DF-1E26-544A-8DEB-0304DE8F2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34"/>
          <a:stretch/>
        </p:blipFill>
        <p:spPr>
          <a:xfrm>
            <a:off x="2911996" y="2194015"/>
            <a:ext cx="5271972" cy="37929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00192" y="5355213"/>
            <a:ext cx="237626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Forward</a:t>
            </a:r>
            <a:r>
              <a:rPr lang="fr-FR" sz="1400" dirty="0" smtClean="0">
                <a:solidFill>
                  <a:schemeClr val="bg1"/>
                </a:solidFill>
              </a:rPr>
              <a:t> detector (0.5-6.5°)</a:t>
            </a:r>
          </a:p>
          <a:p>
            <a:r>
              <a:rPr lang="fr-FR" sz="1400" dirty="0" err="1" smtClean="0">
                <a:solidFill>
                  <a:schemeClr val="bg1"/>
                </a:solidFill>
              </a:rPr>
              <a:t>Straws</a:t>
            </a:r>
            <a:r>
              <a:rPr lang="fr-FR" sz="1400" dirty="0" smtClean="0">
                <a:solidFill>
                  <a:schemeClr val="bg1"/>
                </a:solidFill>
              </a:rPr>
              <a:t> + RPC TOF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(coll. </a:t>
            </a:r>
            <a:r>
              <a:rPr lang="fr-FR" sz="1400" dirty="0" err="1" smtClean="0">
                <a:solidFill>
                  <a:schemeClr val="bg1"/>
                </a:solidFill>
              </a:rPr>
              <a:t>with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PANDA</a:t>
            </a:r>
            <a:r>
              <a:rPr lang="fr-FR" sz="1400" dirty="0" smtClean="0">
                <a:solidFill>
                  <a:schemeClr val="bg1"/>
                </a:solidFill>
              </a:rPr>
              <a:t>@FAIR)</a:t>
            </a:r>
          </a:p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(x)~150 m    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(TOF)~70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ps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3555013"/>
            <a:ext cx="215757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New RICH photon detector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&amp; </a:t>
            </a:r>
            <a:r>
              <a:rPr lang="fr-FR" sz="1400" dirty="0" err="1" smtClean="0">
                <a:solidFill>
                  <a:schemeClr val="bg1"/>
                </a:solidFill>
              </a:rPr>
              <a:t>read</a:t>
            </a:r>
            <a:r>
              <a:rPr lang="fr-FR" sz="1400" dirty="0" smtClean="0">
                <a:solidFill>
                  <a:schemeClr val="bg1"/>
                </a:solidFill>
              </a:rPr>
              <a:t>-out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(coll. </a:t>
            </a:r>
            <a:r>
              <a:rPr lang="fr-FR" sz="1400" dirty="0" err="1" smtClean="0">
                <a:solidFill>
                  <a:schemeClr val="bg1"/>
                </a:solidFill>
              </a:rPr>
              <a:t>with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CBM</a:t>
            </a:r>
            <a:r>
              <a:rPr lang="fr-FR" sz="1400" dirty="0" smtClean="0">
                <a:solidFill>
                  <a:schemeClr val="bg1"/>
                </a:solidFill>
              </a:rPr>
              <a:t>@FAIR)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Gain in </a:t>
            </a:r>
            <a:r>
              <a:rPr lang="fr-FR" sz="1400" dirty="0" err="1" smtClean="0">
                <a:solidFill>
                  <a:srgbClr val="FF0000"/>
                </a:solidFill>
              </a:rPr>
              <a:t>e</a:t>
            </a:r>
            <a:r>
              <a:rPr lang="fr-FR" sz="1400" baseline="30000" dirty="0" err="1" smtClean="0">
                <a:solidFill>
                  <a:srgbClr val="FF0000"/>
                </a:solidFill>
              </a:rPr>
              <a:t>+</a:t>
            </a:r>
            <a:r>
              <a:rPr lang="fr-FR" sz="1400" dirty="0" err="1" smtClean="0">
                <a:solidFill>
                  <a:srgbClr val="FF0000"/>
                </a:solidFill>
              </a:rPr>
              <a:t>e</a:t>
            </a:r>
            <a:r>
              <a:rPr lang="fr-FR" sz="1400" baseline="30000" dirty="0" smtClean="0">
                <a:solidFill>
                  <a:srgbClr val="FF0000"/>
                </a:solidFill>
              </a:rPr>
              <a:t>-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efficiency</a:t>
            </a:r>
            <a:r>
              <a:rPr lang="fr-FR" sz="1400" dirty="0" smtClean="0">
                <a:solidFill>
                  <a:srgbClr val="FF0000"/>
                </a:solidFill>
              </a:rPr>
              <a:t> x5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3"/>
          <a:srcRect r="69306" b="55457"/>
          <a:stretch/>
        </p:blipFill>
        <p:spPr>
          <a:xfrm>
            <a:off x="0" y="1034734"/>
            <a:ext cx="2806700" cy="2279104"/>
          </a:xfrm>
          <a:prstGeom prst="rect">
            <a:avLst/>
          </a:prstGeom>
        </p:spPr>
      </p:pic>
      <p:pic>
        <p:nvPicPr>
          <p:cNvPr id="12" name="Pictur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582" t="-1" r="2085" b="53127"/>
          <a:stretch/>
        </p:blipFill>
        <p:spPr>
          <a:xfrm>
            <a:off x="7236296" y="1034734"/>
            <a:ext cx="1543414" cy="142879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32040" y="1239908"/>
            <a:ext cx="1760675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New ECAL (lead glass)</a:t>
            </a:r>
          </a:p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  E</a:t>
            </a:r>
            <a:r>
              <a:rPr lang="fr-FR" sz="1400" dirty="0" smtClean="0">
                <a:solidFill>
                  <a:schemeClr val="bg1"/>
                </a:solidFill>
              </a:rPr>
              <a:t>/E ~5%</a:t>
            </a:r>
          </a:p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 and e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/e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sym typeface="Symbol"/>
              </a:rPr>
              <a:t>detection</a:t>
            </a:r>
            <a:endParaRPr lang="fr-FR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19140</TotalTime>
  <Words>4355</Words>
  <Application>Microsoft Office PowerPoint</Application>
  <PresentationFormat>Affichage à l'écran (4:3)</PresentationFormat>
  <Paragraphs>832</Paragraphs>
  <Slides>46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Time-Like Baryon Transitions studies with HADES</vt:lpstr>
      <vt:lpstr>Outline</vt:lpstr>
      <vt:lpstr>HADES: exploring dense QCD matter</vt:lpstr>
      <vt:lpstr>Présentation PowerPoint</vt:lpstr>
      <vt:lpstr>Présentation PowerPoint</vt:lpstr>
      <vt:lpstr>Dalitz decay of baryons: </vt:lpstr>
      <vt:lpstr>Présentation PowerPoint</vt:lpstr>
      <vt:lpstr>Présentation PowerPoint</vt:lpstr>
      <vt:lpstr>HADES upgrade </vt:lpstr>
      <vt:lpstr>Présentation PowerPoint</vt:lpstr>
      <vt:lpstr>Présentation PowerPoint</vt:lpstr>
      <vt:lpstr>(1232) Dalitz decay: branching ratio and form factors</vt:lpstr>
      <vt:lpstr>(1232) Dalitz decay: angular distributions and branching ratio</vt:lpstr>
      <vt:lpstr>  </vt:lpstr>
      <vt:lpstr>2 production channels:  constraints on baryon resonance cocktail </vt:lpstr>
      <vt:lpstr>2 production channels:  production</vt:lpstr>
      <vt:lpstr>   Pion beam at GSI     </vt:lpstr>
      <vt:lpstr>Pion beam experiment with HADES</vt:lpstr>
      <vt:lpstr>Bonn-Gatchina Partial Wave Analysis in   2 production channels</vt:lpstr>
      <vt:lpstr>Présentation PowerPoint</vt:lpstr>
      <vt:lpstr>Inputs for -pXe+e- from PWA</vt:lpstr>
      <vt:lpstr>Inclusive e+e- production</vt:lpstr>
      <vt:lpstr>N(1520) and N(1535) contributions</vt:lpstr>
      <vt:lpstr>Présentation PowerPoint</vt:lpstr>
      <vt:lpstr>e+e- exclusive production: comparison to models</vt:lpstr>
      <vt:lpstr>Information on time-like electromagnetic structure from angular distributions</vt:lpstr>
      <vt:lpstr>Density matrix coefficients: fitting procedure</vt:lpstr>
      <vt:lpstr>Extraction of density matrix coefficients : from concept to reality</vt:lpstr>
      <vt:lpstr>Angular distributions</vt:lpstr>
      <vt:lpstr>Very first results on density matrix elements</vt:lpstr>
      <vt:lpstr>Plans for future measurements</vt:lpstr>
      <vt:lpstr>Future  plans : hyperon Dalitz decays</vt:lpstr>
      <vt:lpstr>More about strangeness: understand the (1321) production</vt:lpstr>
      <vt:lpstr>Présentation PowerPoint</vt:lpstr>
      <vt:lpstr>Simulations for pppp-K+K+</vt:lpstr>
      <vt:lpstr>Simulations for hyperon Dalitz decays</vt:lpstr>
      <vt:lpstr>Présentation PowerPoint</vt:lpstr>
      <vt:lpstr>Présentation PowerPoint</vt:lpstr>
      <vt:lpstr>Présentation PowerPoint</vt:lpstr>
      <vt:lpstr>pnpne+e- : dilepton production  from charged currents</vt:lpstr>
      <vt:lpstr>Présentation PowerPoint</vt:lpstr>
      <vt:lpstr>More about strangeness: understand the (1321) production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ramstein</dc:creator>
  <cp:lastModifiedBy>Beatrice ramstein</cp:lastModifiedBy>
  <cp:revision>701</cp:revision>
  <cp:lastPrinted>2015-09-11T14:05:20Z</cp:lastPrinted>
  <dcterms:created xsi:type="dcterms:W3CDTF">2015-08-22T14:09:42Z</dcterms:created>
  <dcterms:modified xsi:type="dcterms:W3CDTF">2018-10-23T08:30:04Z</dcterms:modified>
</cp:coreProperties>
</file>