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841" r:id="rId2"/>
    <p:sldMasterId id="2147483853" r:id="rId3"/>
    <p:sldMasterId id="2147483880" r:id="rId4"/>
    <p:sldMasterId id="2147483892" r:id="rId5"/>
    <p:sldMasterId id="2147483908" r:id="rId6"/>
    <p:sldMasterId id="2147483923" r:id="rId7"/>
  </p:sldMasterIdLst>
  <p:notesMasterIdLst>
    <p:notesMasterId r:id="rId51"/>
  </p:notesMasterIdLst>
  <p:handoutMasterIdLst>
    <p:handoutMasterId r:id="rId52"/>
  </p:handoutMasterIdLst>
  <p:sldIdLst>
    <p:sldId id="432" r:id="rId8"/>
    <p:sldId id="559" r:id="rId9"/>
    <p:sldId id="607" r:id="rId10"/>
    <p:sldId id="586" r:id="rId11"/>
    <p:sldId id="584" r:id="rId12"/>
    <p:sldId id="609" r:id="rId13"/>
    <p:sldId id="566" r:id="rId14"/>
    <p:sldId id="602" r:id="rId15"/>
    <p:sldId id="548" r:id="rId16"/>
    <p:sldId id="587" r:id="rId17"/>
    <p:sldId id="573" r:id="rId18"/>
    <p:sldId id="368" r:id="rId19"/>
    <p:sldId id="564" r:id="rId20"/>
    <p:sldId id="603" r:id="rId21"/>
    <p:sldId id="576" r:id="rId22"/>
    <p:sldId id="571" r:id="rId23"/>
    <p:sldId id="574" r:id="rId24"/>
    <p:sldId id="604" r:id="rId25"/>
    <p:sldId id="406" r:id="rId26"/>
    <p:sldId id="445" r:id="rId27"/>
    <p:sldId id="567" r:id="rId28"/>
    <p:sldId id="570" r:id="rId29"/>
    <p:sldId id="533" r:id="rId30"/>
    <p:sldId id="588" r:id="rId31"/>
    <p:sldId id="589" r:id="rId32"/>
    <p:sldId id="590" r:id="rId33"/>
    <p:sldId id="608" r:id="rId34"/>
    <p:sldId id="582" r:id="rId35"/>
    <p:sldId id="600" r:id="rId36"/>
    <p:sldId id="601" r:id="rId37"/>
    <p:sldId id="593" r:id="rId38"/>
    <p:sldId id="580" r:id="rId39"/>
    <p:sldId id="583" r:id="rId40"/>
    <p:sldId id="595" r:id="rId41"/>
    <p:sldId id="577" r:id="rId42"/>
    <p:sldId id="606" r:id="rId43"/>
    <p:sldId id="605" r:id="rId44"/>
    <p:sldId id="599" r:id="rId45"/>
    <p:sldId id="557" r:id="rId46"/>
    <p:sldId id="333" r:id="rId47"/>
    <p:sldId id="581" r:id="rId48"/>
    <p:sldId id="547" r:id="rId49"/>
    <p:sldId id="535" r:id="rId50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otr salabura" initials="ps" lastIdx="1" clrIdx="0">
    <p:extLst>
      <p:ext uri="{19B8F6BF-5375-455C-9EA6-DF929625EA0E}">
        <p15:presenceInfo xmlns:p15="http://schemas.microsoft.com/office/powerpoint/2012/main" xmlns="" userId="2784fc5cb914d0c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33CC"/>
    <a:srgbClr val="FF66CC"/>
    <a:srgbClr val="00FF00"/>
    <a:srgbClr val="FFFF66"/>
    <a:srgbClr val="FF33CC"/>
    <a:srgbClr val="333399"/>
    <a:srgbClr val="FF9900"/>
    <a:srgbClr val="9900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3" autoAdjust="0"/>
    <p:restoredTop sz="92977" autoAdjust="0"/>
  </p:normalViewPr>
  <p:slideViewPr>
    <p:cSldViewPr>
      <p:cViewPr>
        <p:scale>
          <a:sx n="81" d="100"/>
          <a:sy n="81" d="100"/>
        </p:scale>
        <p:origin x="-1776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commentAuthors" Target="commentAuthors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21T09:15:50.987" idx="1">
    <p:pos x="4976" y="1706"/>
    <p:text/>
    <p:extLst>
      <p:ext uri="{C676402C-5697-4E1C-873F-D02D1690AC5C}">
        <p15:threadingInfo xmlns:p15="http://schemas.microsoft.com/office/powerpoint/2012/main" xmlns="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CB2703-497B-4F8B-BAEA-77626D870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1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EF31FF2-89C8-44F1-8B7D-99FF0CADEB7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470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898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7546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04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651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2D608-E66E-410B-B55B-78A93509BD74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77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98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64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26DDE6-9487-495C-B102-D5334B671856}" type="slidenum">
              <a:rPr lang="fr-FR" smtClean="0">
                <a:latin typeface="Arial" pitchFamily="34" charset="0"/>
              </a:rPr>
              <a:pPr>
                <a:defRPr/>
              </a:pPr>
              <a:t>40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The HADES detector is installed on the GSI facility, but HADES is a european collaboration. Actually 150 persons working in about 156institutions all over Europe. 15” tot 45”</a:t>
            </a:r>
          </a:p>
        </p:txBody>
      </p:sp>
    </p:spTree>
    <p:extLst>
      <p:ext uri="{BB962C8B-B14F-4D97-AF65-F5344CB8AC3E}">
        <p14:creationId xmlns:p14="http://schemas.microsoft.com/office/powerpoint/2010/main" val="3207173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C5103-89BE-47ED-8B63-C590A9977A5A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339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30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>
              <a:latin typeface="Arial" panose="020B0604020202020204" pitchFamily="34" charset="0"/>
            </a:endParaRPr>
          </a:p>
        </p:txBody>
      </p:sp>
      <p:sp>
        <p:nvSpPr>
          <p:cNvPr id="922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6AAA63-DD02-40D4-92C2-7117A66D9657}" type="slidenum">
              <a:rPr lang="de-DE" altLang="pl-PL" smtClean="0">
                <a:solidFill>
                  <a:srgbClr val="000000"/>
                </a:solidFill>
              </a:rPr>
              <a:pPr/>
              <a:t>2</a:t>
            </a:fld>
            <a:endParaRPr lang="de-DE" altLang="pl-P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7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40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76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E1793C-D790-47ED-A174-966AA255601B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3720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37540C-0533-4002-9480-BFF4A5C9FC6A}" type="slidenum">
              <a:rPr lang="de-DE" smtClean="0"/>
              <a:pPr>
                <a:defRPr/>
              </a:pPr>
              <a:t>7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592242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C5103-89BE-47ED-8B63-C590A9977A5A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0997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86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473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928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15125" y="115888"/>
            <a:ext cx="2173288" cy="62595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90500" y="115888"/>
            <a:ext cx="6372225" cy="62595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500" y="115888"/>
            <a:ext cx="6446838" cy="7048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0" y="1006475"/>
            <a:ext cx="4268788" cy="53689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18038" y="1006475"/>
            <a:ext cx="4270375" cy="26082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18038" y="3767138"/>
            <a:ext cx="4270375" cy="260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500" y="115888"/>
            <a:ext cx="6446838" cy="7048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96850" y="1006475"/>
            <a:ext cx="4268788" cy="53689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18038" y="1006475"/>
            <a:ext cx="4270375" cy="26082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18038" y="3767138"/>
            <a:ext cx="4270375" cy="260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90500" y="115888"/>
            <a:ext cx="6446838" cy="7048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96850" y="1006475"/>
            <a:ext cx="4268788" cy="26082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18038" y="1006475"/>
            <a:ext cx="4270375" cy="26082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196850" y="3767138"/>
            <a:ext cx="4268788" cy="260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18038" y="3767138"/>
            <a:ext cx="4270375" cy="260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=""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355976" y="6525345"/>
            <a:ext cx="540000" cy="221109"/>
          </a:xfrm>
        </p:spPr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=""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081" y="938786"/>
            <a:ext cx="8586787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637650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2A02-0703-4A9A-8F0E-DFAF6F7632E2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25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EE952-F7C8-421E-91B3-0C3902A760D8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77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F5E9-D8F0-4A56-8410-A9A0E987E97A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49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37D8-DCA3-4CA1-8B3F-478311E266F8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6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5F5C-B2B0-4D94-889A-8C6939980200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68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4115-D5A4-4EC2-9241-A6A1A9D347FF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99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EE1A-66AD-406B-A60E-15EC7631727D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34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F168-D83C-4E8E-9ECE-E82CC885ADFF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94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DF8B7-A05A-487C-A92E-8078EA11623F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73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CADD5-6362-49A3-A9D0-6A3137D2F282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70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4C2B-B1D9-495A-8E1B-4110ED22BE1B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29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18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52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5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0" y="1006475"/>
            <a:ext cx="4268788" cy="536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18038" y="1006475"/>
            <a:ext cx="4270375" cy="536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14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49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47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1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22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39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38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15125" y="115888"/>
            <a:ext cx="2173288" cy="62595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90500" y="115888"/>
            <a:ext cx="6372225" cy="62595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58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127" y="250825"/>
            <a:ext cx="8223886" cy="11890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127" y="1963738"/>
            <a:ext cx="4040883" cy="387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>
          <a:xfrm>
            <a:off x="4638664" y="1963738"/>
            <a:ext cx="4042349" cy="3878262"/>
          </a:xfrm>
        </p:spPr>
        <p:txBody>
          <a:bodyPr/>
          <a:lstStyle/>
          <a:p>
            <a:pPr lvl="0"/>
            <a:r>
              <a:rPr lang="pl-PL" noProof="0" smtClean="0"/>
              <a:t>Kliknij ikonę, aby dodać obiekt clipart</a:t>
            </a:r>
            <a:endParaRPr lang="en-US" noProof="0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>
          <a:xfrm>
            <a:off x="457200" y="6345238"/>
            <a:ext cx="2125663" cy="469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>
          <a:xfrm>
            <a:off x="3127375" y="6345238"/>
            <a:ext cx="2895600" cy="469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>
          <a:xfrm>
            <a:off x="6554788" y="6345238"/>
            <a:ext cx="2127250" cy="4699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45C5F4-696A-47AC-9777-D533C671AACB}" type="slidenum">
              <a:rPr lang="ru-RU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217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500" y="115888"/>
            <a:ext cx="6446838" cy="7048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0" y="1006475"/>
            <a:ext cx="4268788" cy="53689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18038" y="1006475"/>
            <a:ext cx="4270375" cy="26082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18038" y="3767138"/>
            <a:ext cx="4270375" cy="260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6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0" y="1006475"/>
            <a:ext cx="4268788" cy="536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18038" y="1006475"/>
            <a:ext cx="4270375" cy="536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8426450" y="6381750"/>
            <a:ext cx="685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DF9E9C86-64CB-46D4-9299-9A294598E5B2}" type="slidenum">
              <a:rPr lang="en-US" altLang="pl-PL" sz="17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 eaLnBrk="1" hangingPunct="1">
                <a:defRPr/>
              </a:pPr>
              <a:t>‹#›</a:t>
            </a:fld>
            <a:endParaRPr lang="en-US" altLang="pl-PL" sz="1700" b="1" i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2400"/>
          </a:xfrm>
          <a:prstGeom prst="rect">
            <a:avLst/>
          </a:prstGeom>
        </p:spPr>
        <p:txBody>
          <a:bodyPr lIns="0" tIns="0" rIns="0" bIns="0"/>
          <a:lstStyle>
            <a:lvl1pPr marL="357188" indent="0">
              <a:defRPr sz="2400" i="1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876800" y="1143000"/>
            <a:ext cx="411480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100000"/>
              <a:buFont typeface="Lucida Grande"/>
              <a:buChar char="■"/>
              <a:defRPr sz="1600">
                <a:latin typeface="Arial"/>
                <a:cs typeface="Arial"/>
              </a:defRPr>
            </a:lvl1pPr>
            <a:lvl2pPr marL="622300" indent="-165100">
              <a:buClr>
                <a:srgbClr val="004577"/>
              </a:buClr>
              <a:buSzPct val="95000"/>
              <a:buFont typeface="Wingdings" charset="2"/>
              <a:buChar char="§"/>
              <a:defRPr sz="1600">
                <a:latin typeface="Arial"/>
                <a:cs typeface="Arial"/>
              </a:defRPr>
            </a:lvl2pPr>
            <a:lvl3pPr marL="1079500" indent="-165100">
              <a:buClr>
                <a:srgbClr val="004577"/>
              </a:buClr>
              <a:buFont typeface="Symbol" charset="2"/>
              <a:buChar char="-"/>
              <a:defRPr sz="1600">
                <a:latin typeface="Arial"/>
                <a:cs typeface="Arial"/>
              </a:defRPr>
            </a:lvl3pPr>
            <a:lvl4pPr marL="1524000" indent="-152400">
              <a:buClr>
                <a:srgbClr val="004577"/>
              </a:buClr>
              <a:buFont typeface="Symbol" charset="2"/>
              <a:buChar char="-"/>
              <a:defRPr sz="1600">
                <a:latin typeface="Arial"/>
                <a:cs typeface="Arial"/>
              </a:defRPr>
            </a:lvl4pPr>
            <a:lvl5pPr marL="1968500" indent="-139700">
              <a:buClr>
                <a:srgbClr val="004577"/>
              </a:buClr>
              <a:buFont typeface="Symbol" charset="2"/>
              <a:buChar char="-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344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smtClean="0"/>
              <a:t>Kliknij, aby edytować styl wzorca podtytułu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101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0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867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86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16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70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62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910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7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25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84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19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110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388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1" y="1006476"/>
            <a:ext cx="4268788" cy="53689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18039" y="1006476"/>
            <a:ext cx="4270375" cy="53689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35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98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068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74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6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062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134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15125" y="115888"/>
            <a:ext cx="2173288" cy="62595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90501" y="115888"/>
            <a:ext cx="6372225" cy="62595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035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128" y="250825"/>
            <a:ext cx="8223886" cy="11890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127" y="1963738"/>
            <a:ext cx="4040883" cy="387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>
          <a:xfrm>
            <a:off x="4638665" y="1963738"/>
            <a:ext cx="4042349" cy="3878262"/>
          </a:xfrm>
        </p:spPr>
        <p:txBody>
          <a:bodyPr/>
          <a:lstStyle/>
          <a:p>
            <a:pPr lvl="0"/>
            <a:r>
              <a:rPr lang="pl-PL" noProof="0" smtClean="0"/>
              <a:t>Kliknij ikonę, aby dodać obiekt clipart</a:t>
            </a:r>
            <a:endParaRPr lang="en-US" noProof="0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>
          <a:xfrm>
            <a:off x="457201" y="6345238"/>
            <a:ext cx="2125663" cy="469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>
          <a:xfrm>
            <a:off x="3127375" y="6345238"/>
            <a:ext cx="2895600" cy="469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>
          <a:xfrm>
            <a:off x="6554789" y="6345238"/>
            <a:ext cx="2127250" cy="4699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45C5F4-696A-47AC-9777-D533C671AACB}" type="slidenum">
              <a:rPr lang="ru-RU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390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500" y="115888"/>
            <a:ext cx="6446838" cy="7048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1" y="1006476"/>
            <a:ext cx="4268788" cy="53689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18039" y="1006477"/>
            <a:ext cx="4270375" cy="26082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18039" y="3767138"/>
            <a:ext cx="4270375" cy="260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436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8426450" y="6381750"/>
            <a:ext cx="685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DF9E9C86-64CB-46D4-9299-9A294598E5B2}" type="slidenum">
              <a:rPr lang="en-US" altLang="pl-PL" sz="1275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 eaLnBrk="1" hangingPunct="1">
                <a:defRPr/>
              </a:pPr>
              <a:t>‹#›</a:t>
            </a:fld>
            <a:endParaRPr lang="en-US" altLang="pl-PL" sz="1275" b="1" i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2400"/>
          </a:xfrm>
          <a:prstGeom prst="rect">
            <a:avLst/>
          </a:prstGeom>
        </p:spPr>
        <p:txBody>
          <a:bodyPr lIns="0" tIns="0" rIns="0" bIns="0"/>
          <a:lstStyle>
            <a:lvl1pPr marL="267891" indent="0">
              <a:defRPr sz="1800" i="1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876800" y="1143000"/>
            <a:ext cx="4114800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100000"/>
              <a:buFont typeface="Lucida Grande"/>
              <a:buChar char="■"/>
              <a:defRPr sz="1200">
                <a:latin typeface="Arial"/>
                <a:cs typeface="Arial"/>
              </a:defRPr>
            </a:lvl1pPr>
            <a:lvl2pPr marL="466725" indent="-123825">
              <a:buClr>
                <a:srgbClr val="004577"/>
              </a:buClr>
              <a:buSzPct val="95000"/>
              <a:buFont typeface="Wingdings" charset="2"/>
              <a:buChar char="§"/>
              <a:defRPr sz="1200">
                <a:latin typeface="Arial"/>
                <a:cs typeface="Arial"/>
              </a:defRPr>
            </a:lvl2pPr>
            <a:lvl3pPr marL="809625" indent="-123825">
              <a:buClr>
                <a:srgbClr val="004577"/>
              </a:buClr>
              <a:buFont typeface="Symbol" charset="2"/>
              <a:buChar char="-"/>
              <a:defRPr sz="1200">
                <a:latin typeface="Arial"/>
                <a:cs typeface="Arial"/>
              </a:defRPr>
            </a:lvl3pPr>
            <a:lvl4pPr marL="1143000" indent="-114300">
              <a:buClr>
                <a:srgbClr val="004577"/>
              </a:buClr>
              <a:buFont typeface="Symbol" charset="2"/>
              <a:buChar char="-"/>
              <a:defRPr sz="1200">
                <a:latin typeface="Arial"/>
                <a:cs typeface="Arial"/>
              </a:defRPr>
            </a:lvl4pPr>
            <a:lvl5pPr marL="1476375" indent="-104775">
              <a:buClr>
                <a:srgbClr val="004577"/>
              </a:buClr>
              <a:buFont typeface="Symbol" charset="2"/>
              <a:buChar char="-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1448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76200"/>
            <a:ext cx="7848600" cy="5943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01C8D-4BF4-46C8-90DB-64AD8B7241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041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480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3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9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1" y="1006476"/>
            <a:ext cx="4268788" cy="53689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18039" y="1006476"/>
            <a:ext cx="4270375" cy="53689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312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325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012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81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384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724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970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15125" y="115888"/>
            <a:ext cx="2173288" cy="62595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90501" y="115888"/>
            <a:ext cx="6372225" cy="62595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710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500" y="115888"/>
            <a:ext cx="6446838" cy="7048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1" y="1006476"/>
            <a:ext cx="4268788" cy="53689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18039" y="1006477"/>
            <a:ext cx="4270375" cy="26082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18039" y="3767138"/>
            <a:ext cx="4270375" cy="260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204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500" y="115888"/>
            <a:ext cx="6446838" cy="7048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96851" y="1006476"/>
            <a:ext cx="4268788" cy="53689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18039" y="1006477"/>
            <a:ext cx="4270375" cy="26082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18039" y="3767138"/>
            <a:ext cx="4270375" cy="260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9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90500" y="115888"/>
            <a:ext cx="6446838" cy="7048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96851" y="1006477"/>
            <a:ext cx="4268788" cy="26082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18039" y="1006477"/>
            <a:ext cx="4270375" cy="26082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196851" y="3767138"/>
            <a:ext cx="4268788" cy="260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18039" y="3767138"/>
            <a:ext cx="4270375" cy="2608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477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smtClean="0"/>
              <a:t>Kliknij, aby edytować styl wzorca podtytułu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027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353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265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752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567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408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733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531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9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545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01/11/18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3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theme" Target="../theme/theme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6.xml"/><Relationship Id="rId16" Type="http://schemas.openxmlformats.org/officeDocument/2006/relationships/theme" Target="../theme/theme5.xml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<Relationship Id="rId15" Type="http://schemas.openxmlformats.org/officeDocument/2006/relationships/theme" Target="../theme/theme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114300"/>
            <a:ext cx="9144000" cy="704850"/>
            <a:chOff x="0" y="72"/>
            <a:chExt cx="5760" cy="444"/>
          </a:xfrm>
        </p:grpSpPr>
        <p:sp>
          <p:nvSpPr>
            <p:cNvPr id="63491" name="Rectangle 3"/>
            <p:cNvSpPr>
              <a:spLocks noChangeArrowheads="1"/>
            </p:cNvSpPr>
            <p:nvPr/>
          </p:nvSpPr>
          <p:spPr bwMode="auto">
            <a:xfrm>
              <a:off x="0" y="72"/>
              <a:ext cx="5753" cy="44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pic>
          <p:nvPicPr>
            <p:cNvPr id="10249" name="Picture 4" descr="Logohadestext"/>
            <p:cNvPicPr>
              <a:picLocks noChangeAspect="1" noChangeArrowheads="1"/>
            </p:cNvPicPr>
            <p:nvPr/>
          </p:nvPicPr>
          <p:blipFill>
            <a:blip r:embed="rId17" cstate="print">
              <a:lum bright="74000" contrast="-14000"/>
            </a:blip>
            <a:srcRect/>
            <a:stretch>
              <a:fillRect/>
            </a:stretch>
          </p:blipFill>
          <p:spPr bwMode="auto">
            <a:xfrm>
              <a:off x="4286" y="73"/>
              <a:ext cx="1474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15888"/>
            <a:ext cx="6446838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0" y="1006475"/>
            <a:ext cx="8691563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Ebenetext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900" y="6545263"/>
            <a:ext cx="2133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23.01.2009</a:t>
            </a:r>
            <a:endParaRPr lang="de-DE"/>
          </a:p>
        </p:txBody>
      </p:sp>
      <p:sp>
        <p:nvSpPr>
          <p:cNvPr id="634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45263"/>
            <a:ext cx="2895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P.Salabura</a:t>
            </a:r>
            <a:endParaRPr lang="de-DE"/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45263"/>
            <a:ext cx="2133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Conference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868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BA4043C-A7DB-4A6D-A26A-8AED345AB811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01/11/18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Witold Przygoda (MESONNET 2013)</a:t>
            </a:r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79A852-FBDC-45E5-9593-043574B181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3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14300"/>
            <a:ext cx="9144000" cy="704850"/>
            <a:chOff x="0" y="72"/>
            <a:chExt cx="5760" cy="444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auto">
            <a:xfrm>
              <a:off x="0" y="72"/>
              <a:ext cx="5753" cy="44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pl-PL" sz="1800" smtClean="0">
                <a:solidFill>
                  <a:srgbClr val="000000"/>
                </a:solidFill>
              </a:endParaRPr>
            </a:p>
          </p:txBody>
        </p:sp>
        <p:pic>
          <p:nvPicPr>
            <p:cNvPr id="1033" name="Picture 4" descr="Logohadestext"/>
            <p:cNvPicPr>
              <a:picLocks noChangeAspect="1" noChangeArrowheads="1"/>
            </p:cNvPicPr>
            <p:nvPr/>
          </p:nvPicPr>
          <p:blipFill>
            <a:blip r:embed="rId16">
              <a:lum bright="74000" contrast="-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73"/>
              <a:ext cx="1474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15888"/>
            <a:ext cx="6446838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0" y="1006475"/>
            <a:ext cx="8691563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pl-PL" smtClean="0"/>
              <a:t>Textmasterformate durch Klicken bearbeiten</a:t>
            </a:r>
          </a:p>
          <a:p>
            <a:pPr lvl="1"/>
            <a:r>
              <a:rPr lang="de-DE" altLang="pl-PL" smtClean="0"/>
              <a:t>Zweite Ebene</a:t>
            </a:r>
          </a:p>
          <a:p>
            <a:pPr lvl="2"/>
            <a:r>
              <a:rPr lang="de-DE" altLang="pl-PL" smtClean="0"/>
              <a:t>Dritte Ebene</a:t>
            </a:r>
          </a:p>
          <a:p>
            <a:pPr lvl="3"/>
            <a:r>
              <a:rPr lang="de-DE" altLang="pl-PL" smtClean="0"/>
              <a:t>Vierte Ebene</a:t>
            </a:r>
          </a:p>
          <a:p>
            <a:pPr lvl="4"/>
            <a:r>
              <a:rPr lang="de-DE" altLang="pl-PL" smtClean="0"/>
              <a:t>Fünfte Ebenetext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900" y="6545263"/>
            <a:ext cx="2133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45263"/>
            <a:ext cx="2895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45263"/>
            <a:ext cx="2133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8ABADDF-F4D5-419D-AF30-F3361FB7830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01/11/18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59ED249-8246-4DD1-A949-D9D17494245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16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14300"/>
            <a:ext cx="9144000" cy="704850"/>
            <a:chOff x="0" y="72"/>
            <a:chExt cx="5760" cy="444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auto">
            <a:xfrm>
              <a:off x="0" y="72"/>
              <a:ext cx="5753" cy="44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pl-PL" sz="1350" smtClean="0">
                <a:solidFill>
                  <a:srgbClr val="000000"/>
                </a:solidFill>
              </a:endParaRPr>
            </a:p>
          </p:txBody>
        </p:sp>
        <p:pic>
          <p:nvPicPr>
            <p:cNvPr id="1033" name="Picture 4" descr="Logohadestext"/>
            <p:cNvPicPr>
              <a:picLocks noChangeAspect="1" noChangeArrowheads="1"/>
            </p:cNvPicPr>
            <p:nvPr/>
          </p:nvPicPr>
          <p:blipFill>
            <a:blip r:embed="rId17">
              <a:lum bright="74000" contrast="-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73"/>
              <a:ext cx="1474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15888"/>
            <a:ext cx="6446838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1" y="1006476"/>
            <a:ext cx="8691563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pl-PL" smtClean="0"/>
              <a:t>Textmasterformate durch Klicken bearbeiten</a:t>
            </a:r>
          </a:p>
          <a:p>
            <a:pPr lvl="1"/>
            <a:r>
              <a:rPr lang="de-DE" altLang="pl-PL" smtClean="0"/>
              <a:t>Zweite Ebene</a:t>
            </a:r>
          </a:p>
          <a:p>
            <a:pPr lvl="2"/>
            <a:r>
              <a:rPr lang="de-DE" altLang="pl-PL" smtClean="0"/>
              <a:t>Dritte Ebene</a:t>
            </a:r>
          </a:p>
          <a:p>
            <a:pPr lvl="3"/>
            <a:r>
              <a:rPr lang="de-DE" altLang="pl-PL" smtClean="0"/>
              <a:t>Vierte Ebene</a:t>
            </a:r>
          </a:p>
          <a:p>
            <a:pPr lvl="4"/>
            <a:r>
              <a:rPr lang="de-DE" altLang="pl-PL" smtClean="0"/>
              <a:t>Fünfte Ebenetext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900" y="6545263"/>
            <a:ext cx="2133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5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45263"/>
            <a:ext cx="2895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5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45263"/>
            <a:ext cx="2133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3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05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114300"/>
            <a:ext cx="9144000" cy="704850"/>
            <a:chOff x="0" y="72"/>
            <a:chExt cx="5760" cy="444"/>
          </a:xfrm>
        </p:grpSpPr>
        <p:sp>
          <p:nvSpPr>
            <p:cNvPr id="63491" name="Rectangle 3"/>
            <p:cNvSpPr>
              <a:spLocks noChangeArrowheads="1"/>
            </p:cNvSpPr>
            <p:nvPr/>
          </p:nvSpPr>
          <p:spPr bwMode="auto">
            <a:xfrm>
              <a:off x="0" y="72"/>
              <a:ext cx="5753" cy="44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50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0249" name="Picture 4" descr="Logohadestext"/>
            <p:cNvPicPr>
              <a:picLocks noChangeAspect="1" noChangeArrowheads="1"/>
            </p:cNvPicPr>
            <p:nvPr/>
          </p:nvPicPr>
          <p:blipFill>
            <a:blip r:embed="rId16" cstate="print">
              <a:lum bright="74000" contrast="-14000"/>
            </a:blip>
            <a:srcRect/>
            <a:stretch>
              <a:fillRect/>
            </a:stretch>
          </p:blipFill>
          <p:spPr bwMode="auto">
            <a:xfrm>
              <a:off x="4286" y="73"/>
              <a:ext cx="1474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15888"/>
            <a:ext cx="6446838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1" y="1006476"/>
            <a:ext cx="8691563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Ebenetext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900" y="6545263"/>
            <a:ext cx="2133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45263"/>
            <a:ext cx="2895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45263"/>
            <a:ext cx="2133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8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05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0317EB3-6549-4E18-971F-A4B3D293E71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01/11/18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0C3DE18-3120-43F4-B649-AE88D3F98C5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9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4" Type="http://schemas.openxmlformats.org/officeDocument/2006/relationships/image" Target="../media/image280.png"/><Relationship Id="rId5" Type="http://schemas.openxmlformats.org/officeDocument/2006/relationships/image" Target="../media/image34.tiff"/><Relationship Id="rId6" Type="http://schemas.openxmlformats.org/officeDocument/2006/relationships/image" Target="../media/image35.tiff"/><Relationship Id="rId7" Type="http://schemas.openxmlformats.org/officeDocument/2006/relationships/image" Target="../media/image36.tiff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.gif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2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9.gif"/><Relationship Id="rId5" Type="http://schemas.openxmlformats.org/officeDocument/2006/relationships/image" Target="../media/image50.gif"/><Relationship Id="rId6" Type="http://schemas.openxmlformats.org/officeDocument/2006/relationships/image" Target="../media/image51.gif"/><Relationship Id="rId7" Type="http://schemas.openxmlformats.org/officeDocument/2006/relationships/image" Target="../media/image52.jpg"/><Relationship Id="rId8" Type="http://schemas.openxmlformats.org/officeDocument/2006/relationships/image" Target="../media/image53.gi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4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10.png"/><Relationship Id="rId6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64.wmf"/><Relationship Id="rId8" Type="http://schemas.openxmlformats.org/officeDocument/2006/relationships/image" Target="../media/image6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emf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Relationship Id="rId3" Type="http://schemas.openxmlformats.org/officeDocument/2006/relationships/image" Target="../media/image8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1.emf"/><Relationship Id="rId3" Type="http://schemas.openxmlformats.org/officeDocument/2006/relationships/image" Target="../media/image9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3.emf"/><Relationship Id="rId3" Type="http://schemas.openxmlformats.org/officeDocument/2006/relationships/image" Target="../media/image9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png"/><Relationship Id="rId7" Type="http://schemas.openxmlformats.org/officeDocument/2006/relationships/image" Target="../media/image15.wmf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Relationship Id="rId3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4" Type="http://schemas.openxmlformats.org/officeDocument/2006/relationships/image" Target="../media/image104.jpg"/><Relationship Id="rId5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7564" y="1628800"/>
            <a:ext cx="7772400" cy="1470025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      </a:t>
            </a:r>
            <a:endParaRPr lang="en-US" b="1" dirty="0"/>
          </a:p>
        </p:txBody>
      </p:sp>
      <p:sp>
        <p:nvSpPr>
          <p:cNvPr id="12291" name="Podtytuł 2"/>
          <p:cNvSpPr>
            <a:spLocks noGrp="1"/>
          </p:cNvSpPr>
          <p:nvPr>
            <p:ph type="subTitle" idx="1"/>
          </p:nvPr>
        </p:nvSpPr>
        <p:spPr>
          <a:xfrm>
            <a:off x="1333364" y="4041068"/>
            <a:ext cx="6400800" cy="1110832"/>
          </a:xfrm>
        </p:spPr>
        <p:txBody>
          <a:bodyPr/>
          <a:lstStyle/>
          <a:p>
            <a:r>
              <a:rPr lang="pl-PL" sz="1200" dirty="0" smtClean="0"/>
              <a:t>P. Salabura</a:t>
            </a:r>
          </a:p>
          <a:p>
            <a:r>
              <a:rPr lang="pl-PL" sz="1200" dirty="0" smtClean="0"/>
              <a:t>M. Smoluchowski </a:t>
            </a:r>
            <a:r>
              <a:rPr lang="pl-PL" sz="1200" dirty="0" err="1" smtClean="0"/>
              <a:t>Institute</a:t>
            </a:r>
            <a:r>
              <a:rPr lang="pl-PL" sz="1200" dirty="0" smtClean="0"/>
              <a:t> of </a:t>
            </a:r>
            <a:r>
              <a:rPr lang="pl-PL" sz="1200" dirty="0" err="1" smtClean="0"/>
              <a:t>Physcis</a:t>
            </a:r>
            <a:endParaRPr lang="pl-PL" sz="1200" dirty="0" smtClean="0"/>
          </a:p>
          <a:p>
            <a:r>
              <a:rPr lang="pl-PL" sz="1200" dirty="0" err="1" smtClean="0"/>
              <a:t>Jagiellonian</a:t>
            </a:r>
            <a:r>
              <a:rPr lang="pl-PL" sz="1200" dirty="0" smtClean="0"/>
              <a:t> </a:t>
            </a:r>
            <a:r>
              <a:rPr lang="pl-PL" sz="1200" dirty="0" err="1" smtClean="0"/>
              <a:t>University</a:t>
            </a:r>
            <a:r>
              <a:rPr lang="pl-PL" sz="1200" dirty="0" smtClean="0"/>
              <a:t>, Kraków</a:t>
            </a:r>
          </a:p>
          <a:p>
            <a:r>
              <a:rPr lang="pl-PL" sz="1200" dirty="0" smtClean="0"/>
              <a:t>Poland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619672" y="1772816"/>
            <a:ext cx="6228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err="1" smtClean="0">
                <a:solidFill>
                  <a:srgbClr val="0066FF"/>
                </a:solidFill>
              </a:rPr>
              <a:t>Exploring</a:t>
            </a:r>
            <a:r>
              <a:rPr lang="pl-PL" sz="2800" b="1" dirty="0" smtClean="0">
                <a:solidFill>
                  <a:srgbClr val="0066FF"/>
                </a:solidFill>
              </a:rPr>
              <a:t> Electromagnetic </a:t>
            </a:r>
            <a:r>
              <a:rPr lang="pl-PL" sz="2800" b="1" dirty="0" err="1" smtClean="0">
                <a:solidFill>
                  <a:srgbClr val="0066FF"/>
                </a:solidFill>
              </a:rPr>
              <a:t>structure</a:t>
            </a:r>
            <a:r>
              <a:rPr lang="pl-PL" sz="2800" b="1" dirty="0" smtClean="0">
                <a:solidFill>
                  <a:srgbClr val="0066FF"/>
                </a:solidFill>
              </a:rPr>
              <a:t> of </a:t>
            </a:r>
            <a:r>
              <a:rPr lang="pl-PL" sz="2800" b="1" dirty="0" err="1" smtClean="0">
                <a:solidFill>
                  <a:srgbClr val="0066FF"/>
                </a:solidFill>
              </a:rPr>
              <a:t>baryons</a:t>
            </a:r>
            <a:r>
              <a:rPr lang="pl-PL" sz="2800" b="1" dirty="0" smtClean="0">
                <a:solidFill>
                  <a:srgbClr val="0066FF"/>
                </a:solidFill>
              </a:rPr>
              <a:t> and </a:t>
            </a:r>
            <a:r>
              <a:rPr lang="pl-PL" sz="2800" b="1" dirty="0" err="1" smtClean="0">
                <a:solidFill>
                  <a:srgbClr val="0066FF"/>
                </a:solidFill>
              </a:rPr>
              <a:t>hyperons</a:t>
            </a:r>
            <a:r>
              <a:rPr lang="pl-PL" sz="2800" b="1" dirty="0" smtClean="0">
                <a:solidFill>
                  <a:srgbClr val="0066FF"/>
                </a:solidFill>
              </a:rPr>
              <a:t> with HADES</a:t>
            </a:r>
            <a:endParaRPr lang="en-GB" sz="2800" b="1" dirty="0">
              <a:solidFill>
                <a:srgbClr val="0066FF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760132" y="574020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EMMI </a:t>
            </a:r>
            <a:r>
              <a:rPr lang="pl-PL" sz="1600" dirty="0" err="1" smtClean="0"/>
              <a:t>workshop</a:t>
            </a:r>
            <a:r>
              <a:rPr lang="pl-PL" sz="1600" dirty="0"/>
              <a:t> </a:t>
            </a:r>
            <a:r>
              <a:rPr lang="pl-PL" sz="1600" dirty="0" smtClean="0"/>
              <a:t>GSI 2018</a:t>
            </a:r>
          </a:p>
          <a:p>
            <a:r>
              <a:rPr lang="pl-PL" sz="1600" dirty="0" smtClean="0"/>
              <a:t>„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83668" y="135068"/>
            <a:ext cx="4237484" cy="704850"/>
          </a:xfrm>
        </p:spPr>
        <p:txBody>
          <a:bodyPr/>
          <a:lstStyle/>
          <a:p>
            <a:r>
              <a:rPr lang="pl-PL" dirty="0" smtClean="0"/>
              <a:t>       </a:t>
            </a:r>
            <a:r>
              <a:rPr lang="pl-PL" b="1" dirty="0" smtClean="0">
                <a:solidFill>
                  <a:srgbClr val="0066FF"/>
                </a:solidFill>
              </a:rPr>
              <a:t>Proof of </a:t>
            </a:r>
            <a:r>
              <a:rPr lang="en-US" b="1" dirty="0" smtClean="0">
                <a:solidFill>
                  <a:srgbClr val="0066FF"/>
                </a:solidFill>
              </a:rPr>
              <a:t>principle</a:t>
            </a:r>
            <a:endParaRPr lang="en-US" b="1" dirty="0">
              <a:solidFill>
                <a:srgbClr val="0066FF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/>
          <a:srcRect l="1548" t="27580" r="2133" b="-1"/>
          <a:stretch/>
        </p:blipFill>
        <p:spPr>
          <a:xfrm>
            <a:off x="-576572" y="2151711"/>
            <a:ext cx="10158401" cy="3960440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87524" y="920605"/>
            <a:ext cx="875327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Hadronic decay channel </a:t>
            </a:r>
            <a:r>
              <a:rPr lang="pl-PL" dirty="0" smtClean="0"/>
              <a:t>(</a:t>
            </a:r>
            <a:r>
              <a:rPr lang="pl-PL" dirty="0" smtClean="0">
                <a:solidFill>
                  <a:srgbClr val="FF0000"/>
                </a:solidFill>
              </a:rPr>
              <a:t>red</a:t>
            </a:r>
            <a:r>
              <a:rPr lang="pl-PL" dirty="0" smtClean="0"/>
              <a:t>) </a:t>
            </a:r>
            <a:r>
              <a:rPr lang="pl-PL" dirty="0" err="1" smtClean="0"/>
              <a:t>fixed</a:t>
            </a:r>
            <a:r>
              <a:rPr lang="en-US" dirty="0" smtClean="0"/>
              <a:t> </a:t>
            </a:r>
            <a:r>
              <a:rPr lang="pl-PL" dirty="0" smtClean="0"/>
              <a:t>from one </a:t>
            </a:r>
            <a:r>
              <a:rPr lang="pl-PL" dirty="0"/>
              <a:t>pion</a:t>
            </a:r>
            <a:r>
              <a:rPr lang="en-US" dirty="0"/>
              <a:t> data and </a:t>
            </a:r>
            <a:r>
              <a:rPr lang="en-US" dirty="0" smtClean="0"/>
              <a:t>BG</a:t>
            </a:r>
            <a:r>
              <a:rPr lang="pl-PL" dirty="0" smtClean="0"/>
              <a:t>a </a:t>
            </a:r>
            <a:r>
              <a:rPr lang="en-US" dirty="0" smtClean="0"/>
              <a:t>PWA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0066FF"/>
                </a:solidFill>
              </a:rPr>
              <a:t>(</a:t>
            </a:r>
            <a:r>
              <a:rPr lang="pl-PL" dirty="0" err="1" smtClean="0">
                <a:solidFill>
                  <a:srgbClr val="0066FF"/>
                </a:solidFill>
              </a:rPr>
              <a:t>blue</a:t>
            </a:r>
            <a:r>
              <a:rPr lang="pl-PL" dirty="0" smtClean="0">
                <a:solidFill>
                  <a:srgbClr val="0066FF"/>
                </a:solidFill>
              </a:rPr>
              <a:t>) </a:t>
            </a:r>
            <a:r>
              <a:rPr lang="pl-PL" dirty="0" smtClean="0"/>
              <a:t>and </a:t>
            </a:r>
            <a:r>
              <a:rPr lang="pl-PL" dirty="0" err="1" smtClean="0"/>
              <a:t>compared</a:t>
            </a:r>
            <a:r>
              <a:rPr lang="pl-PL" dirty="0" smtClean="0"/>
              <a:t> to </a:t>
            </a:r>
            <a:r>
              <a:rPr lang="pl-PL" dirty="0" err="1" smtClean="0"/>
              <a:t>fitted</a:t>
            </a:r>
            <a:r>
              <a:rPr lang="pl-PL" dirty="0" smtClean="0"/>
              <a:t> </a:t>
            </a:r>
            <a:r>
              <a:rPr lang="pl-PL" dirty="0" err="1" smtClean="0"/>
              <a:t>dielectron</a:t>
            </a:r>
            <a:r>
              <a:rPr lang="pl-PL" dirty="0" smtClean="0"/>
              <a:t> </a:t>
            </a:r>
            <a:r>
              <a:rPr lang="pl-PL" dirty="0" err="1" smtClean="0"/>
              <a:t>pp</a:t>
            </a:r>
            <a:r>
              <a:rPr lang="pl-PL" dirty="0" err="1" smtClean="0">
                <a:sym typeface="Symbol" panose="05050102010706020507" pitchFamily="18" charset="2"/>
              </a:rPr>
              <a:t>pp</a:t>
            </a:r>
            <a:r>
              <a:rPr lang="pl-PL" dirty="0" smtClean="0">
                <a:sym typeface="Symbol" panose="05050102010706020507" pitchFamily="18" charset="2"/>
              </a:rPr>
              <a:t>(</a:t>
            </a:r>
            <a:r>
              <a:rPr lang="pl-PL" baseline="30000" dirty="0" smtClean="0">
                <a:sym typeface="Symbol" panose="05050102010706020507" pitchFamily="18" charset="2"/>
              </a:rPr>
              <a:t>0</a:t>
            </a:r>
            <a:r>
              <a:rPr lang="pl-PL" dirty="0" smtClean="0">
                <a:sym typeface="Symbol" panose="05050102010706020507" pitchFamily="18" charset="2"/>
              </a:rPr>
              <a:t> </a:t>
            </a:r>
            <a:r>
              <a:rPr lang="pl-PL" dirty="0" err="1" smtClean="0">
                <a:sym typeface="Symbol" panose="05050102010706020507" pitchFamily="18" charset="2"/>
              </a:rPr>
              <a:t>e+e</a:t>
            </a:r>
            <a:r>
              <a:rPr lang="pl-PL" dirty="0" smtClean="0">
                <a:sym typeface="Symbol" panose="05050102010706020507" pitchFamily="18" charset="2"/>
              </a:rPr>
              <a:t>-)</a:t>
            </a:r>
            <a:r>
              <a:rPr lang="pl-PL" dirty="0" smtClean="0"/>
              <a:t> channel (</a:t>
            </a:r>
            <a:r>
              <a:rPr lang="pl-PL" b="1" dirty="0" err="1" smtClean="0"/>
              <a:t>black</a:t>
            </a:r>
            <a:r>
              <a:rPr lang="pl-PL" dirty="0" smtClean="0"/>
              <a:t>)</a:t>
            </a:r>
          </a:p>
          <a:p>
            <a:r>
              <a:rPr lang="de-DE" sz="1400" dirty="0"/>
              <a:t> 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592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="" xmlns:a16="http://schemas.microsoft.com/office/drawing/2014/main" id="{BB760345-608C-4D4E-96B1-F93EA4171C5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87824" y="111462"/>
                <a:ext cx="3203848" cy="704850"/>
              </a:xfrm>
            </p:spPr>
            <p:txBody>
              <a:bodyPr/>
              <a:lstStyle/>
              <a:p>
                <a:r>
                  <a:rPr lang="pl-PL" dirty="0" smtClean="0">
                    <a:latin typeface="+mn-lt"/>
                  </a:rPr>
                  <a:t> 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pl-PL" b="1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1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pl-PL" b="1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pl-PL" b="1" dirty="0" smtClean="0">
                    <a:solidFill>
                      <a:srgbClr val="0066FF"/>
                    </a:solidFill>
                    <a:latin typeface="+mn-lt"/>
                    <a:sym typeface="Symbol" panose="05050102010706020507" pitchFamily="18" charset="2"/>
                  </a:rPr>
                  <a:t></a:t>
                </a:r>
                <a:r>
                  <a:rPr lang="pl-PL" b="1" dirty="0" err="1" smtClean="0">
                    <a:solidFill>
                      <a:srgbClr val="0066FF"/>
                    </a:solidFill>
                    <a:latin typeface="+mn-lt"/>
                  </a:rPr>
                  <a:t>e+e</a:t>
                </a:r>
                <a:r>
                  <a:rPr lang="pl-PL" b="1" dirty="0" smtClean="0">
                    <a:solidFill>
                      <a:srgbClr val="0066FF"/>
                    </a:solidFill>
                    <a:latin typeface="+mn-lt"/>
                  </a:rPr>
                  <a:t>-</a:t>
                </a:r>
                <a:r>
                  <a:rPr lang="en-US" b="1" dirty="0" smtClean="0">
                    <a:solidFill>
                      <a:srgbClr val="0066FF"/>
                    </a:solidFill>
                  </a:rPr>
                  <a:t>  </a:t>
                </a:r>
                <a:endParaRPr lang="en-US" b="1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BB760345-608C-4D4E-96B1-F93EA4171C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87824" y="111462"/>
                <a:ext cx="3203848" cy="704850"/>
              </a:xfrm>
              <a:blipFill rotWithShape="0">
                <a:blip r:embed="rId3"/>
                <a:stretch>
                  <a:fillRect b="-7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BAB3F4A8-4A12-A148-8941-6BA440A3CC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34" y="922059"/>
                <a:ext cx="8973914" cy="2412268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pl-PL" dirty="0" smtClean="0"/>
              </a:p>
              <a:p>
                <a:pPr marL="0" indent="0">
                  <a:buNone/>
                </a:pPr>
                <a:r>
                  <a:rPr lang="en-US" sz="1000" dirty="0"/>
                  <a:t/>
                </a:r>
                <a:br>
                  <a:rPr lang="en-US" sz="1000" dirty="0"/>
                </a:br>
                <a:endParaRPr lang="en-US" sz="10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l-PL" sz="1600" dirty="0" smtClean="0">
                    <a:solidFill>
                      <a:srgbClr val="3333CC"/>
                    </a:solidFill>
                    <a:latin typeface="Symbol" pitchFamily="2" charset="2"/>
                  </a:rPr>
                  <a:t>     </a:t>
                </a:r>
                <a:r>
                  <a:rPr lang="en-US" sz="1800" dirty="0" smtClean="0">
                    <a:solidFill>
                      <a:srgbClr val="3333CC"/>
                    </a:solidFill>
                    <a:latin typeface="Symbol" pitchFamily="2" charset="2"/>
                  </a:rPr>
                  <a:t>D</a:t>
                </a:r>
                <a:r>
                  <a:rPr lang="en-US" sz="1800" dirty="0" smtClean="0">
                    <a:solidFill>
                      <a:srgbClr val="3333CC"/>
                    </a:solidFill>
                    <a:sym typeface="Wingdings" pitchFamily="2" charset="2"/>
                  </a:rPr>
                  <a:t>    </a:t>
                </a:r>
                <a:r>
                  <a:rPr lang="en-US" sz="1800" dirty="0" smtClean="0">
                    <a:solidFill>
                      <a:srgbClr val="3333CC"/>
                    </a:solidFill>
                    <a:latin typeface="Symbol" pitchFamily="2" charset="2"/>
                    <a:sym typeface="Wingdings" pitchFamily="2" charset="2"/>
                  </a:rPr>
                  <a:t>p</a:t>
                </a:r>
                <a:r>
                  <a:rPr lang="en-US" sz="1800" baseline="30000" dirty="0" smtClean="0">
                    <a:solidFill>
                      <a:srgbClr val="3333CC"/>
                    </a:solidFill>
                    <a:sym typeface="Wingdings" pitchFamily="2" charset="2"/>
                  </a:rPr>
                  <a:t>0 </a:t>
                </a:r>
                <a:r>
                  <a:rPr lang="en-US" sz="1800" dirty="0">
                    <a:solidFill>
                      <a:srgbClr val="3333CC"/>
                    </a:solidFill>
                    <a:sym typeface="Wingdings" pitchFamily="2" charset="2"/>
                  </a:rPr>
                  <a:t> </a:t>
                </a:r>
                <a:r>
                  <a:rPr lang="en-US" sz="1800" dirty="0" err="1" smtClean="0">
                    <a:solidFill>
                      <a:srgbClr val="3333CC"/>
                    </a:solidFill>
                    <a:sym typeface="Wingdings" pitchFamily="2" charset="2"/>
                  </a:rPr>
                  <a:t>Ne</a:t>
                </a:r>
                <a:r>
                  <a:rPr lang="en-US" sz="1800" baseline="30000" dirty="0" err="1" smtClean="0">
                    <a:solidFill>
                      <a:srgbClr val="3333CC"/>
                    </a:solidFill>
                    <a:sym typeface="Wingdings" pitchFamily="2" charset="2"/>
                  </a:rPr>
                  <a:t>+</a:t>
                </a:r>
                <a:r>
                  <a:rPr lang="en-US" sz="1800" dirty="0" err="1" smtClean="0">
                    <a:solidFill>
                      <a:srgbClr val="3333CC"/>
                    </a:solidFill>
                    <a:sym typeface="Wingdings" pitchFamily="2" charset="2"/>
                  </a:rPr>
                  <a:t>e</a:t>
                </a:r>
                <a:r>
                  <a:rPr lang="en-US" sz="1800" baseline="30000" dirty="0" err="1" smtClean="0">
                    <a:solidFill>
                      <a:srgbClr val="3333CC"/>
                    </a:solidFill>
                    <a:sym typeface="Wingdings" pitchFamily="2" charset="2"/>
                  </a:rPr>
                  <a:t>-</a:t>
                </a:r>
                <a:r>
                  <a:rPr lang="en-US" sz="1800" dirty="0" err="1" smtClean="0">
                    <a:solidFill>
                      <a:srgbClr val="3333CC"/>
                    </a:solidFill>
                    <a:latin typeface="Symbol" pitchFamily="2" charset="2"/>
                    <a:sym typeface="Wingdings" pitchFamily="2" charset="2"/>
                  </a:rPr>
                  <a:t>g</a:t>
                </a:r>
                <a:endParaRPr lang="pl-PL" sz="1800" dirty="0">
                  <a:solidFill>
                    <a:srgbClr val="3333CC"/>
                  </a:solidFill>
                  <a:latin typeface="Symbol" pitchFamily="2" charset="2"/>
                  <a:sym typeface="Wingdings" pitchFamily="2" charset="2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l-PL" sz="1800" dirty="0" smtClean="0">
                    <a:sym typeface="Wingdings" pitchFamily="2" charset="2"/>
                  </a:rPr>
                  <a:t>    </a:t>
                </a:r>
                <a:r>
                  <a:rPr lang="en-US" sz="1800" dirty="0" smtClean="0">
                    <a:sym typeface="Wingdings" pitchFamily="2" charset="2"/>
                  </a:rPr>
                  <a:t>N(1440</a:t>
                </a:r>
                <a:r>
                  <a:rPr lang="en-US" sz="1800" dirty="0">
                    <a:sym typeface="Wingdings" pitchFamily="2" charset="2"/>
                  </a:rPr>
                  <a:t>)  N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p</a:t>
                </a:r>
                <a:r>
                  <a:rPr lang="en-US" sz="1800" baseline="30000" dirty="0">
                    <a:sym typeface="Wingdings" pitchFamily="2" charset="2"/>
                  </a:rPr>
                  <a:t>0 </a:t>
                </a:r>
                <a:r>
                  <a:rPr lang="en-US" sz="1800" dirty="0">
                    <a:sym typeface="Wingdings" pitchFamily="2" charset="2"/>
                  </a:rPr>
                  <a:t> </a:t>
                </a:r>
                <a:r>
                  <a:rPr lang="en-US" sz="1800" dirty="0" err="1" smtClean="0">
                    <a:sym typeface="Wingdings" pitchFamily="2" charset="2"/>
                  </a:rPr>
                  <a:t>Ne</a:t>
                </a:r>
                <a:r>
                  <a:rPr lang="en-US" sz="1800" baseline="30000" dirty="0" err="1" smtClean="0">
                    <a:sym typeface="Wingdings" pitchFamily="2" charset="2"/>
                  </a:rPr>
                  <a:t>+</a:t>
                </a:r>
                <a:r>
                  <a:rPr lang="en-US" sz="1800" dirty="0" err="1" smtClean="0">
                    <a:sym typeface="Wingdings" pitchFamily="2" charset="2"/>
                  </a:rPr>
                  <a:t>e</a:t>
                </a:r>
                <a:r>
                  <a:rPr lang="en-US" sz="1800" baseline="30000" dirty="0" err="1" smtClean="0">
                    <a:sym typeface="Wingdings" pitchFamily="2" charset="2"/>
                  </a:rPr>
                  <a:t>-</a:t>
                </a:r>
                <a:r>
                  <a:rPr lang="en-US" sz="1800" dirty="0" err="1" smtClean="0">
                    <a:latin typeface="Symbol" pitchFamily="2" charset="2"/>
                    <a:sym typeface="Wingdings" pitchFamily="2" charset="2"/>
                  </a:rPr>
                  <a:t>g</a:t>
                </a:r>
                <a:endParaRPr lang="pl-PL" sz="1800" dirty="0" smtClean="0">
                  <a:latin typeface="Symbol" pitchFamily="2" charset="2"/>
                  <a:sym typeface="Wingdings" pitchFamily="2" charset="2"/>
                </a:endParaRPr>
              </a:p>
              <a:p>
                <a:pPr>
                  <a:lnSpc>
                    <a:spcPct val="150000"/>
                  </a:lnSpc>
                  <a:buFont typeface="Symbol" panose="05050102010706020507" pitchFamily="18" charset="2"/>
                  <a:buChar char=" "/>
                </a:pPr>
                <a14:m>
                  <m:oMath xmlns:m="http://schemas.openxmlformats.org/officeDocument/2006/math" xmlns="">
                    <m:sSup>
                      <m:sSupPr>
                        <m:ctrlPr>
                          <a:rPr lang="pl-PL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pl-PL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𝜋</m:t>
                        </m:r>
                      </m:e>
                      <m:sup>
                        <m:r>
                          <a:rPr lang="pl-PL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0 </m:t>
                        </m:r>
                      </m:sup>
                    </m:sSup>
                    <m:r>
                      <a:rPr lang="pl-PL" sz="1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sSup>
                      <m:sSupPr>
                        <m:ctrlPr>
                          <a:rPr lang="pl-PL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</m:t>
                        </m:r>
                        <m:r>
                          <a:rPr lang="pl-PL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e>
                      <m:sup>
                        <m:r>
                          <a:rPr lang="pl-PL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pl-PL" sz="1800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e>
                      <m:sup>
                        <m:r>
                          <a:rPr lang="pl-PL" sz="1800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pl-PL" sz="1800" dirty="0" smtClean="0">
                    <a:latin typeface="+mj-lt"/>
                    <a:sym typeface="Wingdings" pitchFamily="2" charset="2"/>
                  </a:rPr>
                  <a:t> </a:t>
                </a:r>
                <a:r>
                  <a:rPr lang="pl-PL" sz="1800" dirty="0" err="1" smtClean="0">
                    <a:latin typeface="+mj-lt"/>
                    <a:sym typeface="Wingdings" pitchFamily="2" charset="2"/>
                  </a:rPr>
                  <a:t>Dalitz</a:t>
                </a:r>
                <a:r>
                  <a:rPr lang="pl-PL" sz="1800" dirty="0" smtClean="0">
                    <a:latin typeface="+mj-lt"/>
                    <a:sym typeface="Wingdings" pitchFamily="2" charset="2"/>
                  </a:rPr>
                  <a:t>  (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pl-PL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pl-PL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𝜃</m:t>
                        </m:r>
                      </m:e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  <m:r>
                          <a:rPr lang="pl-PL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+</m:t>
                        </m:r>
                        <m:r>
                          <a:rPr lang="pl-PL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  <m:r>
                          <a:rPr lang="pl-PL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</m:sub>
                    </m:sSub>
                    <m:r>
                      <a:rPr lang="pl-PL" sz="1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&gt;</m:t>
                    </m:r>
                    <m:sSup>
                      <m:sSupPr>
                        <m:ctrlPr>
                          <a:rPr lang="pl-PL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5</m:t>
                        </m:r>
                      </m:e>
                      <m:sup>
                        <m:r>
                          <a:rPr lang="pl-PL" sz="1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0</m:t>
                        </m:r>
                      </m:sup>
                    </m:sSup>
                    <m:r>
                      <a:rPr lang="pl-PL" sz="1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pl-PL" sz="1800" dirty="0" smtClean="0">
                    <a:latin typeface="+mj-lt"/>
                    <a:sym typeface="Wingdings" pitchFamily="2" charset="2"/>
                  </a:rPr>
                  <a:t> </a:t>
                </a:r>
                <a:r>
                  <a:rPr lang="en-US" sz="1800" dirty="0" smtClean="0">
                    <a:latin typeface="+mj-lt"/>
                    <a:sym typeface="Wingdings" pitchFamily="2" charset="2"/>
                  </a:rPr>
                  <a:t>  </a:t>
                </a:r>
                <a:endParaRPr lang="pl-PL" sz="1800" dirty="0" smtClean="0">
                  <a:latin typeface="+mj-lt"/>
                  <a:sym typeface="Wingdings" pitchFamily="2" charset="2"/>
                </a:endParaRPr>
              </a:p>
              <a:p>
                <a:pPr>
                  <a:lnSpc>
                    <a:spcPct val="150000"/>
                  </a:lnSpc>
                  <a:buFont typeface="Symbol" panose="05050102010706020507" pitchFamily="18" charset="2"/>
                  <a:buChar char=" "/>
                </a:pPr>
                <a:r>
                  <a:rPr lang="en-US" sz="1800" dirty="0" smtClean="0">
                    <a:latin typeface="+mj-lt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lang="en-US" sz="1800" dirty="0">
                    <a:solidFill>
                      <a:srgbClr val="FF0000"/>
                    </a:solidFill>
                    <a:sym typeface="Wingdings" pitchFamily="2" charset="2"/>
                  </a:rPr>
                  <a:t>  </a:t>
                </a:r>
                <a:r>
                  <a:rPr lang="en-US" sz="1800" dirty="0" smtClean="0">
                    <a:solidFill>
                      <a:srgbClr val="FF0000"/>
                    </a:solidFill>
                    <a:sym typeface="Wingdings" pitchFamily="2" charset="2"/>
                  </a:rPr>
                  <a:t> </a:t>
                </a:r>
                <a:r>
                  <a:rPr lang="en-US" sz="1800" dirty="0" err="1" smtClean="0">
                    <a:solidFill>
                      <a:srgbClr val="FF0000"/>
                    </a:solidFill>
                    <a:sym typeface="Wingdings" pitchFamily="2" charset="2"/>
                  </a:rPr>
                  <a:t>Ne</a:t>
                </a:r>
                <a:r>
                  <a:rPr lang="en-US" sz="1800" baseline="30000" dirty="0" err="1" smtClean="0">
                    <a:solidFill>
                      <a:srgbClr val="FF0000"/>
                    </a:solidFill>
                    <a:sym typeface="Wingdings" pitchFamily="2" charset="2"/>
                  </a:rPr>
                  <a:t>+</a:t>
                </a:r>
                <a:r>
                  <a:rPr lang="en-US" sz="1800" dirty="0" err="1" smtClean="0">
                    <a:solidFill>
                      <a:srgbClr val="FF0000"/>
                    </a:solidFill>
                    <a:sym typeface="Wingdings" pitchFamily="2" charset="2"/>
                  </a:rPr>
                  <a:t>e</a:t>
                </a:r>
                <a:r>
                  <a:rPr lang="en-US" sz="1800" baseline="30000" dirty="0" smtClean="0">
                    <a:solidFill>
                      <a:srgbClr val="FF0000"/>
                    </a:solidFill>
                    <a:sym typeface="Wingdings" pitchFamily="2" charset="2"/>
                  </a:rPr>
                  <a:t>-</a:t>
                </a:r>
                <a:r>
                  <a:rPr lang="pl-PL" sz="1800" dirty="0" smtClean="0">
                    <a:solidFill>
                      <a:srgbClr val="FF0000"/>
                    </a:solidFill>
                    <a:sym typeface="Wingdings" pitchFamily="2" charset="2"/>
                  </a:rPr>
                  <a:t>  </a:t>
                </a:r>
                <a:r>
                  <a:rPr lang="en-US" sz="1800" dirty="0" smtClean="0">
                    <a:sym typeface="Wingdings" pitchFamily="2" charset="2"/>
                  </a:rPr>
                  <a:t>(</a:t>
                </a:r>
                <a:r>
                  <a:rPr lang="en-US" sz="1800" dirty="0" err="1">
                    <a:sym typeface="Wingdings" pitchFamily="2" charset="2"/>
                  </a:rPr>
                  <a:t>pointlike</a:t>
                </a:r>
                <a:r>
                  <a:rPr lang="en-US" sz="1800" dirty="0">
                    <a:sym typeface="Wingdings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g</a:t>
                </a:r>
                <a:r>
                  <a:rPr lang="en-US" sz="1800" dirty="0">
                    <a:sym typeface="Wingdings" pitchFamily="2" charset="2"/>
                  </a:rPr>
                  <a:t>*NR coupling</a:t>
                </a:r>
                <a:r>
                  <a:rPr lang="en-US" sz="1800" dirty="0" smtClean="0">
                    <a:sym typeface="Wingdings" pitchFamily="2" charset="2"/>
                  </a:rPr>
                  <a:t>)</a:t>
                </a:r>
                <a:endParaRPr lang="pl-PL" sz="1800" dirty="0" smtClean="0">
                  <a:sym typeface="Wingdings" pitchFamily="2" charset="2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BAB3F4A8-4A12-A148-8941-6BA440A3CC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34" y="922059"/>
                <a:ext cx="8973914" cy="2412268"/>
              </a:xfrm>
              <a:blipFill rotWithShape="0">
                <a:blip r:embed="rId4"/>
                <a:stretch>
                  <a:fillRect l="-611" b="-9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A0CF16-8311-AC46-A8E8-FBE75E230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289" y="982782"/>
            <a:ext cx="4071853" cy="2857539"/>
          </a:xfrm>
          <a:prstGeom prst="rect">
            <a:avLst/>
          </a:prstGeom>
        </p:spPr>
      </p:pic>
      <p:grpSp>
        <p:nvGrpSpPr>
          <p:cNvPr id="8" name="Group 8">
            <a:extLst>
              <a:ext uri="{FF2B5EF4-FFF2-40B4-BE49-F238E27FC236}">
                <a16:creationId xmlns="" xmlns:a16="http://schemas.microsoft.com/office/drawing/2014/main" id="{9115917F-5920-064C-B613-B869CF87470F}"/>
              </a:ext>
            </a:extLst>
          </p:cNvPr>
          <p:cNvGrpSpPr/>
          <p:nvPr/>
        </p:nvGrpSpPr>
        <p:grpSpPr>
          <a:xfrm>
            <a:off x="4391979" y="3931766"/>
            <a:ext cx="4248472" cy="2794600"/>
            <a:chOff x="1559496" y="2204864"/>
            <a:chExt cx="5312824" cy="3966621"/>
          </a:xfrm>
        </p:grpSpPr>
        <p:pic>
          <p:nvPicPr>
            <p:cNvPr id="9" name="Picture 5">
              <a:extLst>
                <a:ext uri="{FF2B5EF4-FFF2-40B4-BE49-F238E27FC236}">
                  <a16:creationId xmlns="" xmlns:a16="http://schemas.microsoft.com/office/drawing/2014/main" id="{772A354A-CFD2-F74C-8D99-A329B69B9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9496" y="2204864"/>
              <a:ext cx="5312824" cy="3966621"/>
            </a:xfrm>
            <a:prstGeom prst="rect">
              <a:avLst/>
            </a:prstGeom>
          </p:spPr>
        </p:pic>
        <p:pic>
          <p:nvPicPr>
            <p:cNvPr id="10" name="Picture 7">
              <a:extLst>
                <a:ext uri="{FF2B5EF4-FFF2-40B4-BE49-F238E27FC236}">
                  <a16:creationId xmlns="" xmlns:a16="http://schemas.microsoft.com/office/drawing/2014/main" id="{5A583CBE-DEC5-464E-90BF-147FF010F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7120" y="2888940"/>
              <a:ext cx="2908300" cy="3683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="" xmlns:a16="http://schemas.microsoft.com/office/drawing/2014/main" id="{BAB3F4A8-4A12-A148-8941-6BA440A3CCD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-46734" y="4011236"/>
                <a:ext cx="5607395" cy="853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pl-PL" sz="1600" kern="0" dirty="0" smtClean="0">
                    <a:latin typeface="+mj-lt"/>
                  </a:rPr>
                  <a:t>Lepton ang. </a:t>
                </a:r>
                <a:r>
                  <a:rPr lang="pl-PL" sz="1600" kern="0" dirty="0" err="1" smtClean="0">
                    <a:latin typeface="+mj-lt"/>
                  </a:rPr>
                  <a:t>distribution</a:t>
                </a:r>
                <a:r>
                  <a:rPr lang="pl-PL" sz="1600" kern="0" dirty="0" smtClean="0">
                    <a:latin typeface="+mj-lt"/>
                  </a:rPr>
                  <a:t> in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pl-PL" sz="16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pl-PL" sz="1600" b="0" i="1" kern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pl-PL" sz="1600" kern="0" dirty="0" smtClean="0">
                    <a:latin typeface="+mj-lt"/>
                  </a:rPr>
                  <a:t> </a:t>
                </a:r>
                <a:r>
                  <a:rPr lang="pl-PL" sz="1600" kern="0" dirty="0" err="1" smtClean="0">
                    <a:latin typeface="+mj-lt"/>
                  </a:rPr>
                  <a:t>rest</a:t>
                </a:r>
                <a:r>
                  <a:rPr lang="pl-PL" sz="1600" kern="0" dirty="0" smtClean="0">
                    <a:latin typeface="+mj-lt"/>
                  </a:rPr>
                  <a:t> </a:t>
                </a:r>
                <a:r>
                  <a:rPr lang="pl-PL" sz="1600" kern="0" dirty="0" err="1" smtClean="0">
                    <a:latin typeface="+mj-lt"/>
                  </a:rPr>
                  <a:t>frame</a:t>
                </a:r>
                <a:endParaRPr lang="pl-PL" sz="1600" kern="0" dirty="0" smtClean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kern="0" dirty="0" smtClean="0">
                    <a:latin typeface="+mj-lt"/>
                  </a:rPr>
                  <a:t>Expect d</a:t>
                </a:r>
                <a:r>
                  <a:rPr lang="en-US" sz="1600" kern="0" dirty="0" smtClean="0">
                    <a:latin typeface="Symbol" pitchFamily="2" charset="2"/>
                  </a:rPr>
                  <a:t>s</a:t>
                </a:r>
                <a:r>
                  <a:rPr lang="en-US" sz="1600" kern="0" dirty="0" smtClean="0">
                    <a:latin typeface="+mj-lt"/>
                  </a:rPr>
                  <a:t>/</a:t>
                </a:r>
                <a:r>
                  <a:rPr lang="en-US" sz="1600" kern="0" dirty="0" err="1" smtClean="0">
                    <a:latin typeface="+mj-lt"/>
                  </a:rPr>
                  <a:t>d</a:t>
                </a:r>
                <a:r>
                  <a:rPr lang="en-US" sz="1600" kern="0" dirty="0" err="1" smtClean="0">
                    <a:latin typeface="Symbol" pitchFamily="2" charset="2"/>
                  </a:rPr>
                  <a:t>W</a:t>
                </a:r>
                <a:r>
                  <a:rPr lang="en-US" sz="1600" kern="0" dirty="0" smtClean="0">
                    <a:latin typeface="+mj-lt"/>
                  </a:rPr>
                  <a:t> ~ 1 + B cos</a:t>
                </a:r>
                <a:r>
                  <a:rPr lang="en-US" sz="1600" kern="0" baseline="30000" dirty="0" smtClean="0">
                    <a:latin typeface="+mj-lt"/>
                  </a:rPr>
                  <a:t>2</a:t>
                </a:r>
                <a:r>
                  <a:rPr lang="en-US" sz="1600" kern="0" dirty="0" smtClean="0">
                    <a:latin typeface="Symbol" pitchFamily="2" charset="2"/>
                  </a:rPr>
                  <a:t>Q</a:t>
                </a:r>
                <a:r>
                  <a:rPr lang="en-US" sz="1600" kern="0" dirty="0" smtClean="0">
                    <a:latin typeface="+mj-lt"/>
                  </a:rPr>
                  <a:t> </a:t>
                </a:r>
                <a:br>
                  <a:rPr lang="en-US" sz="1600" kern="0" dirty="0" smtClean="0">
                    <a:latin typeface="+mj-lt"/>
                  </a:rPr>
                </a:br>
                <a:r>
                  <a:rPr lang="en-US" sz="1600" kern="0" dirty="0" smtClean="0">
                    <a:latin typeface="+mj-lt"/>
                  </a:rPr>
                  <a:t>B=1 for </a:t>
                </a:r>
                <a:r>
                  <a:rPr lang="pl-PL" sz="1600" kern="0" dirty="0" err="1">
                    <a:latin typeface="+mj-lt"/>
                  </a:rPr>
                  <a:t>p</a:t>
                </a:r>
                <a:r>
                  <a:rPr lang="pl-PL" sz="1600" kern="0" dirty="0" err="1" smtClean="0">
                    <a:latin typeface="+mj-lt"/>
                  </a:rPr>
                  <a:t>seudoscale</a:t>
                </a:r>
                <a:r>
                  <a:rPr lang="en-US" sz="1600" kern="0" dirty="0" smtClean="0">
                    <a:latin typeface="+mj-lt"/>
                  </a:rPr>
                  <a:t>-v</a:t>
                </a:r>
                <a:r>
                  <a:rPr lang="pl-PL" sz="1600" kern="0" dirty="0" err="1" smtClean="0">
                    <a:latin typeface="+mj-lt"/>
                  </a:rPr>
                  <a:t>ector</a:t>
                </a:r>
                <a:r>
                  <a:rPr lang="en-US" sz="1600" kern="0" dirty="0" smtClean="0">
                    <a:latin typeface="+mj-lt"/>
                  </a:rPr>
                  <a:t>-v</a:t>
                </a:r>
                <a:r>
                  <a:rPr lang="pl-PL" sz="1600" kern="0" dirty="0" err="1" smtClean="0">
                    <a:latin typeface="+mj-lt"/>
                  </a:rPr>
                  <a:t>ector</a:t>
                </a:r>
                <a:endParaRPr lang="pl-PL" sz="1600" kern="0" dirty="0" smtClean="0">
                  <a:latin typeface="+mj-lt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1600" kern="0" dirty="0" smtClean="0">
                    <a:latin typeface="+mj-lt"/>
                  </a:rPr>
                  <a:t> </a:t>
                </a:r>
                <a:r>
                  <a:rPr lang="pl-PL" sz="1600" kern="0" dirty="0" smtClean="0">
                    <a:latin typeface="+mj-lt"/>
                  </a:rPr>
                  <a:t>              </a:t>
                </a:r>
                <a:r>
                  <a:rPr lang="en-US" sz="1600" kern="0" dirty="0" smtClean="0">
                    <a:latin typeface="+mj-lt"/>
                  </a:rPr>
                  <a:t>transitions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pl-PL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pl-PL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𝜋</m:t>
                        </m:r>
                      </m:e>
                      <m:sup>
                        <m:r>
                          <a:rPr lang="pl-PL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0 </m:t>
                        </m:r>
                      </m:sup>
                    </m:sSup>
                    <m:r>
                      <a:rPr lang="pl-PL" sz="1600" i="1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sSup>
                      <m:sSupPr>
                        <m:ctrlPr>
                          <a:rPr lang="pl-PL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pl-PL" sz="1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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p>
                    <m:r>
                      <a:rPr lang="pl-PL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</m:oMath>
                </a14:m>
                <a:endParaRPr lang="pl-PL" sz="1600" kern="0" dirty="0" smtClean="0">
                  <a:latin typeface="+mj-lt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l-PL" sz="1600" kern="0" dirty="0">
                    <a:latin typeface="+mj-lt"/>
                  </a:rPr>
                  <a:t> </a:t>
                </a:r>
                <a:r>
                  <a:rPr lang="pl-PL" sz="1600" kern="0" dirty="0" smtClean="0">
                    <a:latin typeface="+mj-lt"/>
                  </a:rPr>
                  <a:t>   </a:t>
                </a:r>
                <a:r>
                  <a:rPr lang="en-US" sz="1600" kern="0" dirty="0" smtClean="0">
                    <a:latin typeface="+mj-lt"/>
                  </a:rPr>
                  <a:t>(virtual photons are transversely polarized)</a:t>
                </a:r>
                <a:endParaRPr lang="en-US" sz="1600" kern="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AB3F4A8-4A12-A148-8941-6BA440A3C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46734" y="4011236"/>
                <a:ext cx="5607395" cy="853048"/>
              </a:xfrm>
              <a:prstGeom prst="rect">
                <a:avLst/>
              </a:prstGeom>
              <a:blipFill rotWithShape="0">
                <a:blip r:embed="rId8"/>
                <a:stretch>
                  <a:fillRect l="-435" b="-1464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606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2603" t="4912" r="3549"/>
          <a:stretch/>
        </p:blipFill>
        <p:spPr>
          <a:xfrm>
            <a:off x="4272098" y="2771749"/>
            <a:ext cx="4932549" cy="374601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67308" y="-23439"/>
            <a:ext cx="6287291" cy="704850"/>
          </a:xfrm>
        </p:spPr>
        <p:txBody>
          <a:bodyPr/>
          <a:lstStyle/>
          <a:p>
            <a:pPr>
              <a:defRPr/>
            </a:pPr>
            <a:r>
              <a:rPr lang="pl-PL" sz="2800" b="1" dirty="0" smtClean="0"/>
              <a:t>        </a:t>
            </a:r>
            <a:r>
              <a:rPr lang="pl-PL" sz="2800" b="1" dirty="0" smtClean="0">
                <a:solidFill>
                  <a:srgbClr val="0066FF"/>
                </a:solidFill>
                <a:sym typeface="Symbol"/>
              </a:rPr>
              <a:t></a:t>
            </a:r>
            <a:r>
              <a:rPr lang="pl-PL" sz="2800" b="1" baseline="30000" dirty="0">
                <a:solidFill>
                  <a:srgbClr val="0066FF"/>
                </a:solidFill>
                <a:sym typeface="Symbol"/>
              </a:rPr>
              <a:t>+  </a:t>
            </a:r>
            <a:r>
              <a:rPr lang="pl-PL" sz="2800" b="1" dirty="0">
                <a:solidFill>
                  <a:srgbClr val="0066FF"/>
                </a:solidFill>
                <a:sym typeface="Symbol"/>
              </a:rPr>
              <a:t>{  </a:t>
            </a:r>
            <a:r>
              <a:rPr lang="pl-PL" sz="2800" b="1" dirty="0" err="1">
                <a:solidFill>
                  <a:srgbClr val="0066FF"/>
                </a:solidFill>
                <a:sym typeface="Symbol"/>
              </a:rPr>
              <a:t>pe</a:t>
            </a:r>
            <a:r>
              <a:rPr lang="pl-PL" sz="2800" b="1" baseline="30000" dirty="0" err="1">
                <a:solidFill>
                  <a:srgbClr val="0066FF"/>
                </a:solidFill>
                <a:sym typeface="Symbol"/>
              </a:rPr>
              <a:t>+</a:t>
            </a:r>
            <a:r>
              <a:rPr lang="pl-PL" sz="2800" b="1" dirty="0" err="1">
                <a:solidFill>
                  <a:srgbClr val="0066FF"/>
                </a:solidFill>
                <a:sym typeface="Symbol"/>
              </a:rPr>
              <a:t>e</a:t>
            </a:r>
            <a:r>
              <a:rPr lang="pl-PL" sz="2800" b="1" baseline="30000" dirty="0">
                <a:solidFill>
                  <a:srgbClr val="0066FF"/>
                </a:solidFill>
                <a:sym typeface="Symbol"/>
              </a:rPr>
              <a:t>–</a:t>
            </a:r>
            <a:r>
              <a:rPr lang="pl-PL" sz="2800" b="1" dirty="0">
                <a:solidFill>
                  <a:srgbClr val="0066FF"/>
                </a:solidFill>
                <a:sym typeface="Symbol"/>
              </a:rPr>
              <a:t> </a:t>
            </a:r>
            <a:r>
              <a:rPr lang="pl-PL" sz="2800" b="1" dirty="0" smtClean="0">
                <a:solidFill>
                  <a:srgbClr val="0066FF"/>
                </a:solidFill>
                <a:sym typeface="Symbol"/>
              </a:rPr>
              <a:t>}</a:t>
            </a:r>
            <a:endParaRPr lang="en-US" sz="2800" b="1" dirty="0">
              <a:solidFill>
                <a:srgbClr val="0066FF"/>
              </a:solidFill>
            </a:endParaRPr>
          </a:p>
        </p:txBody>
      </p:sp>
      <p:sp>
        <p:nvSpPr>
          <p:cNvPr id="70" name="Prostokąt 69"/>
          <p:cNvSpPr/>
          <p:nvPr/>
        </p:nvSpPr>
        <p:spPr>
          <a:xfrm>
            <a:off x="2987824" y="6453336"/>
            <a:ext cx="72008" cy="14401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/>
          <a:srcRect t="12100" b="3188"/>
          <a:stretch/>
        </p:blipFill>
        <p:spPr>
          <a:xfrm>
            <a:off x="40888" y="800708"/>
            <a:ext cx="4328769" cy="271199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667572" y="6503645"/>
            <a:ext cx="32656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HADES  </a:t>
            </a:r>
            <a:r>
              <a:rPr lang="de-DE" sz="1000" dirty="0"/>
              <a:t>Phys. </a:t>
            </a:r>
            <a:r>
              <a:rPr lang="de-DE" sz="1000" dirty="0" err="1"/>
              <a:t>Rev</a:t>
            </a:r>
            <a:r>
              <a:rPr lang="de-DE" sz="1000" dirty="0"/>
              <a:t>. C95 (2017) no.6, 065205 </a:t>
            </a:r>
            <a:r>
              <a:rPr lang="en-US" sz="1000" dirty="0"/>
              <a:t>)</a:t>
            </a:r>
            <a:endParaRPr lang="pl-PL" sz="1000" dirty="0" smtClean="0"/>
          </a:p>
        </p:txBody>
      </p:sp>
      <p:sp>
        <p:nvSpPr>
          <p:cNvPr id="20" name="pole tekstowe 19"/>
          <p:cNvSpPr txBox="1"/>
          <p:nvPr/>
        </p:nvSpPr>
        <p:spPr>
          <a:xfrm>
            <a:off x="7704348" y="1415812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 panose="05050102010706020507" pitchFamily="18" charset="2"/>
              </a:rPr>
              <a:t></a:t>
            </a:r>
            <a:endParaRPr lang="en-GB" dirty="0"/>
          </a:p>
        </p:txBody>
      </p:sp>
      <p:grpSp>
        <p:nvGrpSpPr>
          <p:cNvPr id="31" name="Grupa 30"/>
          <p:cNvGrpSpPr/>
          <p:nvPr/>
        </p:nvGrpSpPr>
        <p:grpSpPr>
          <a:xfrm>
            <a:off x="6884303" y="1298784"/>
            <a:ext cx="1601900" cy="1070497"/>
            <a:chOff x="6884303" y="1298784"/>
            <a:chExt cx="1601900" cy="1070497"/>
          </a:xfrm>
        </p:grpSpPr>
        <p:grpSp>
          <p:nvGrpSpPr>
            <p:cNvPr id="29" name="Grupa 28"/>
            <p:cNvGrpSpPr/>
            <p:nvPr/>
          </p:nvGrpSpPr>
          <p:grpSpPr>
            <a:xfrm>
              <a:off x="6884303" y="1298784"/>
              <a:ext cx="1582281" cy="692594"/>
              <a:chOff x="6884303" y="1298784"/>
              <a:chExt cx="1582281" cy="692594"/>
            </a:xfrm>
          </p:grpSpPr>
          <p:pic>
            <p:nvPicPr>
              <p:cNvPr id="7" name="Obraz 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23" t="13818" r="29465" b="52433"/>
              <a:stretch/>
            </p:blipFill>
            <p:spPr>
              <a:xfrm>
                <a:off x="6884303" y="1491831"/>
                <a:ext cx="732669" cy="499547"/>
              </a:xfrm>
              <a:prstGeom prst="rect">
                <a:avLst/>
              </a:prstGeom>
            </p:spPr>
          </p:pic>
          <p:sp>
            <p:nvSpPr>
              <p:cNvPr id="8" name="Prostokąt 7"/>
              <p:cNvSpPr/>
              <p:nvPr/>
            </p:nvSpPr>
            <p:spPr>
              <a:xfrm>
                <a:off x="7582927" y="1825633"/>
                <a:ext cx="589473" cy="86312"/>
              </a:xfrm>
              <a:prstGeom prst="rect">
                <a:avLst/>
              </a:prstGeom>
              <a:solidFill>
                <a:srgbClr val="3333CC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Elipsa 11"/>
              <p:cNvSpPr/>
              <p:nvPr/>
            </p:nvSpPr>
            <p:spPr>
              <a:xfrm>
                <a:off x="8172400" y="1741604"/>
                <a:ext cx="216024" cy="249774"/>
              </a:xfrm>
              <a:prstGeom prst="ellipse">
                <a:avLst/>
              </a:prstGeom>
              <a:solidFill>
                <a:schemeClr val="accent1">
                  <a:lumMod val="90000"/>
                </a:schemeClr>
              </a:solidFill>
              <a:ln w="412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" name="Łącznik prosty ze strzałką 15"/>
              <p:cNvCxnSpPr/>
              <p:nvPr/>
            </p:nvCxnSpPr>
            <p:spPr>
              <a:xfrm flipV="1">
                <a:off x="8306098" y="1298784"/>
                <a:ext cx="160486" cy="442821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Łącznik prosty ze strzałką 23"/>
            <p:cNvCxnSpPr/>
            <p:nvPr/>
          </p:nvCxnSpPr>
          <p:spPr>
            <a:xfrm flipH="1" flipV="1">
              <a:off x="8290645" y="1977715"/>
              <a:ext cx="195558" cy="39156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pole tekstowe 29"/>
          <p:cNvSpPr txBox="1"/>
          <p:nvPr/>
        </p:nvSpPr>
        <p:spPr>
          <a:xfrm>
            <a:off x="6912955" y="752167"/>
            <a:ext cx="124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cloud</a:t>
            </a:r>
            <a:endParaRPr lang="en-GB" dirty="0"/>
          </a:p>
        </p:txBody>
      </p:sp>
      <p:sp>
        <p:nvSpPr>
          <p:cNvPr id="39" name="Elipsa 38"/>
          <p:cNvSpPr/>
          <p:nvPr/>
        </p:nvSpPr>
        <p:spPr>
          <a:xfrm>
            <a:off x="5825990" y="1658732"/>
            <a:ext cx="294184" cy="294838"/>
          </a:xfrm>
          <a:prstGeom prst="ellips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Łącznik prosty ze strzałką 40"/>
          <p:cNvCxnSpPr/>
          <p:nvPr/>
        </p:nvCxnSpPr>
        <p:spPr>
          <a:xfrm flipV="1">
            <a:off x="5959688" y="1215912"/>
            <a:ext cx="160486" cy="442821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Łącznik prosty ze strzałką 41"/>
          <p:cNvCxnSpPr/>
          <p:nvPr/>
        </p:nvCxnSpPr>
        <p:spPr>
          <a:xfrm flipH="1" flipV="1">
            <a:off x="5944235" y="1908506"/>
            <a:ext cx="195558" cy="391566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a 31"/>
          <p:cNvSpPr/>
          <p:nvPr/>
        </p:nvSpPr>
        <p:spPr>
          <a:xfrm>
            <a:off x="5865542" y="1711267"/>
            <a:ext cx="79890" cy="8287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Elipsa 42"/>
          <p:cNvSpPr/>
          <p:nvPr/>
        </p:nvSpPr>
        <p:spPr>
          <a:xfrm>
            <a:off x="5995299" y="1759399"/>
            <a:ext cx="79890" cy="82872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Elipsa 43"/>
          <p:cNvSpPr/>
          <p:nvPr/>
        </p:nvSpPr>
        <p:spPr>
          <a:xfrm>
            <a:off x="5892446" y="1803496"/>
            <a:ext cx="79890" cy="8287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Obraz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3" t="28933" r="29465" b="52433"/>
          <a:stretch/>
        </p:blipFill>
        <p:spPr>
          <a:xfrm>
            <a:off x="5465915" y="1680054"/>
            <a:ext cx="454909" cy="298213"/>
          </a:xfrm>
          <a:prstGeom prst="rect">
            <a:avLst/>
          </a:prstGeom>
        </p:spPr>
      </p:pic>
      <p:sp>
        <p:nvSpPr>
          <p:cNvPr id="45" name="pole tekstowe 44"/>
          <p:cNvSpPr txBox="1"/>
          <p:nvPr/>
        </p:nvSpPr>
        <p:spPr>
          <a:xfrm>
            <a:off x="5635274" y="801354"/>
            <a:ext cx="124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core</a:t>
            </a:r>
            <a:endParaRPr lang="en-GB" dirty="0"/>
          </a:p>
        </p:txBody>
      </p:sp>
      <p:grpSp>
        <p:nvGrpSpPr>
          <p:cNvPr id="46" name="Grupa 45"/>
          <p:cNvGrpSpPr/>
          <p:nvPr/>
        </p:nvGrpSpPr>
        <p:grpSpPr>
          <a:xfrm>
            <a:off x="5111174" y="2649819"/>
            <a:ext cx="4278925" cy="2372012"/>
            <a:chOff x="4734708" y="2777147"/>
            <a:chExt cx="4278925" cy="2372012"/>
          </a:xfrm>
        </p:grpSpPr>
        <p:sp>
          <p:nvSpPr>
            <p:cNvPr id="9" name="Prostokąt 8"/>
            <p:cNvSpPr/>
            <p:nvPr/>
          </p:nvSpPr>
          <p:spPr>
            <a:xfrm>
              <a:off x="4744860" y="2777147"/>
              <a:ext cx="426877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+mn-lt"/>
                </a:rPr>
                <a:t>G. Ramalho, M. T. Pena, </a:t>
              </a:r>
              <a:r>
                <a:rPr lang="pl-PL" sz="1100" dirty="0" smtClean="0">
                  <a:latin typeface="+mn-lt"/>
                </a:rPr>
                <a:t>et al</a:t>
              </a:r>
              <a:r>
                <a:rPr lang="en-GB" sz="1100" dirty="0" smtClean="0">
                  <a:latin typeface="+mn-lt"/>
                </a:rPr>
                <a:t> Phys.</a:t>
              </a:r>
              <a:r>
                <a:rPr lang="pl-PL" sz="1100" dirty="0" smtClean="0">
                  <a:latin typeface="+mn-lt"/>
                </a:rPr>
                <a:t> </a:t>
              </a:r>
              <a:r>
                <a:rPr lang="en-GB" sz="1100" dirty="0" smtClean="0">
                  <a:latin typeface="+mn-lt"/>
                </a:rPr>
                <a:t>Rev</a:t>
              </a:r>
              <a:r>
                <a:rPr lang="en-GB" sz="1100" dirty="0">
                  <a:latin typeface="+mn-lt"/>
                </a:rPr>
                <a:t>. D </a:t>
              </a:r>
              <a:r>
                <a:rPr lang="en-GB" sz="1100" dirty="0" smtClean="0">
                  <a:latin typeface="+mn-lt"/>
                </a:rPr>
                <a:t>93</a:t>
              </a:r>
              <a:r>
                <a:rPr lang="pl-PL" sz="1100" dirty="0" smtClean="0">
                  <a:latin typeface="+mn-lt"/>
                </a:rPr>
                <a:t> </a:t>
              </a:r>
              <a:r>
                <a:rPr lang="en-GB" sz="1100" dirty="0"/>
                <a:t>014003 (2017)</a:t>
              </a:r>
              <a:r>
                <a:rPr lang="en-GB" sz="1100" dirty="0" smtClean="0">
                  <a:latin typeface="+mn-lt"/>
                </a:rPr>
                <a:t>,</a:t>
              </a:r>
              <a:endParaRPr lang="en-GB" sz="1100" dirty="0">
                <a:latin typeface="+mn-lt"/>
              </a:endParaRPr>
            </a:p>
          </p:txBody>
        </p:sp>
        <p:sp>
          <p:nvSpPr>
            <p:cNvPr id="3" name="pole tekstowe 2"/>
            <p:cNvSpPr txBox="1"/>
            <p:nvPr/>
          </p:nvSpPr>
          <p:spPr>
            <a:xfrm>
              <a:off x="7335966" y="4036486"/>
              <a:ext cx="1414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/>
                <a:t>p</a:t>
              </a:r>
              <a:r>
                <a:rPr lang="pl-PL" sz="1400" b="1" dirty="0" smtClean="0"/>
                <a:t>ion </a:t>
              </a:r>
              <a:r>
                <a:rPr lang="pl-PL" sz="1400" b="1" dirty="0" err="1" smtClean="0"/>
                <a:t>cloud</a:t>
              </a:r>
              <a:endParaRPr lang="en-GB" sz="1400" b="1" dirty="0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7321098" y="4561926"/>
              <a:ext cx="1414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 err="1" smtClean="0"/>
                <a:t>Quark</a:t>
              </a:r>
              <a:r>
                <a:rPr lang="pl-PL" sz="1400" b="1" dirty="0" smtClean="0"/>
                <a:t> </a:t>
              </a:r>
              <a:r>
                <a:rPr lang="pl-PL" sz="1400" b="1" dirty="0" err="1" smtClean="0"/>
                <a:t>core</a:t>
              </a:r>
              <a:endParaRPr lang="en-GB" sz="1400" b="1" dirty="0"/>
            </a:p>
          </p:txBody>
        </p:sp>
        <p:cxnSp>
          <p:nvCxnSpPr>
            <p:cNvPr id="6" name="Łącznik prosty ze strzałką 5"/>
            <p:cNvCxnSpPr>
              <a:stCxn id="3" idx="1"/>
            </p:cNvCxnSpPr>
            <p:nvPr/>
          </p:nvCxnSpPr>
          <p:spPr>
            <a:xfrm flipH="1">
              <a:off x="6715046" y="4190375"/>
              <a:ext cx="620920" cy="3550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Łącznik prosty ze strzałką 16"/>
            <p:cNvCxnSpPr/>
            <p:nvPr/>
          </p:nvCxnSpPr>
          <p:spPr>
            <a:xfrm flipH="1">
              <a:off x="6986920" y="4869703"/>
              <a:ext cx="349046" cy="2794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3" name="pole tekstowe 32"/>
            <p:cNvSpPr txBox="1"/>
            <p:nvPr/>
          </p:nvSpPr>
          <p:spPr>
            <a:xfrm>
              <a:off x="4734708" y="3188391"/>
              <a:ext cx="8961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ym typeface="Symbol" panose="05050102010706020507" pitchFamily="18" charset="2"/>
                </a:rPr>
                <a:t></a:t>
              </a:r>
              <a:r>
                <a:rPr lang="pl-PL" sz="1600" b="1" dirty="0" smtClean="0">
                  <a:sym typeface="Symbol" panose="05050102010706020507" pitchFamily="18" charset="2"/>
                </a:rPr>
                <a:t> mass</a:t>
              </a:r>
              <a:endParaRPr lang="en-GB" sz="1600" b="1" dirty="0"/>
            </a:p>
          </p:txBody>
        </p:sp>
      </p:grpSp>
      <p:sp>
        <p:nvSpPr>
          <p:cNvPr id="47" name="pole tekstowe 46"/>
          <p:cNvSpPr txBox="1"/>
          <p:nvPr/>
        </p:nvSpPr>
        <p:spPr>
          <a:xfrm>
            <a:off x="4610954" y="6405409"/>
            <a:ext cx="4711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Cloud</a:t>
            </a:r>
            <a:r>
              <a:rPr lang="pl-PL" sz="1600" dirty="0" smtClean="0"/>
              <a:t> </a:t>
            </a:r>
            <a:r>
              <a:rPr lang="pl-PL" sz="1600" dirty="0"/>
              <a:t>,</a:t>
            </a:r>
            <a:r>
              <a:rPr lang="pl-PL" sz="1600" dirty="0" smtClean="0"/>
              <a:t> </a:t>
            </a:r>
            <a:r>
              <a:rPr lang="pl-PL" sz="1600" dirty="0" err="1" smtClean="0"/>
              <a:t>core</a:t>
            </a:r>
            <a:r>
              <a:rPr lang="pl-PL" sz="1600" dirty="0" smtClean="0"/>
              <a:t> </a:t>
            </a:r>
            <a:r>
              <a:rPr lang="pl-PL" sz="1600" dirty="0" err="1" smtClean="0"/>
              <a:t>contributes</a:t>
            </a:r>
            <a:r>
              <a:rPr lang="pl-PL" sz="1600" dirty="0" smtClean="0"/>
              <a:t> </a:t>
            </a:r>
            <a:r>
              <a:rPr lang="pl-PL" sz="1600" dirty="0" err="1" smtClean="0"/>
              <a:t>at</a:t>
            </a:r>
            <a:r>
              <a:rPr lang="pl-PL" sz="1600" dirty="0" smtClean="0"/>
              <a:t> </a:t>
            </a:r>
            <a:r>
              <a:rPr lang="pl-PL" sz="1600" dirty="0" err="1" smtClean="0"/>
              <a:t>different</a:t>
            </a:r>
            <a:r>
              <a:rPr lang="pl-PL" sz="1600" dirty="0" smtClean="0"/>
              <a:t> q</a:t>
            </a:r>
            <a:r>
              <a:rPr lang="pl-PL" sz="1600" baseline="30000" dirty="0" smtClean="0"/>
              <a:t>2</a:t>
            </a:r>
            <a:r>
              <a:rPr lang="pl-PL" sz="1600" dirty="0" smtClean="0"/>
              <a:t> </a:t>
            </a:r>
            <a:r>
              <a:rPr lang="pl-PL" sz="1600" dirty="0" err="1" smtClean="0"/>
              <a:t>scales</a:t>
            </a:r>
            <a:endParaRPr lang="en-GB" sz="1600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81" y="3434945"/>
            <a:ext cx="4279674" cy="3099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00" y="114975"/>
            <a:ext cx="7123895" cy="704850"/>
          </a:xfrm>
        </p:spPr>
        <p:txBody>
          <a:bodyPr/>
          <a:lstStyle/>
          <a:p>
            <a:r>
              <a:rPr lang="pl-PL" b="1" dirty="0" err="1" smtClean="0">
                <a:solidFill>
                  <a:srgbClr val="0066FF"/>
                </a:solidFill>
              </a:rPr>
              <a:t>Angular</a:t>
            </a:r>
            <a:r>
              <a:rPr lang="pl-PL" b="1" dirty="0" smtClean="0">
                <a:solidFill>
                  <a:srgbClr val="0066FF"/>
                </a:solidFill>
              </a:rPr>
              <a:t> </a:t>
            </a:r>
            <a:r>
              <a:rPr lang="pl-PL" b="1" dirty="0" err="1" smtClean="0">
                <a:solidFill>
                  <a:srgbClr val="0066FF"/>
                </a:solidFill>
              </a:rPr>
              <a:t>distributions</a:t>
            </a:r>
            <a:r>
              <a:rPr lang="pl-PL" b="1" dirty="0" smtClean="0">
                <a:solidFill>
                  <a:srgbClr val="0066FF"/>
                </a:solidFill>
              </a:rPr>
              <a:t> for </a:t>
            </a:r>
            <a:r>
              <a:rPr lang="pl-PL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 </a:t>
            </a:r>
            <a:r>
              <a:rPr lang="pl-PL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pe+e</a:t>
            </a:r>
            <a:r>
              <a:rPr lang="pl-PL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-  and </a:t>
            </a:r>
            <a:r>
              <a:rPr lang="pl-PL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leptons</a:t>
            </a:r>
            <a:r>
              <a:rPr lang="pl-PL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endParaRPr lang="en-GB" b="1" baseline="-25000" dirty="0">
              <a:solidFill>
                <a:srgbClr val="0066FF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t="4968"/>
          <a:stretch/>
        </p:blipFill>
        <p:spPr>
          <a:xfrm>
            <a:off x="183430" y="826044"/>
            <a:ext cx="8960570" cy="326868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259632" y="1221320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>
                <a:sym typeface="Symbol" panose="05050102010706020507" pitchFamily="18" charset="2"/>
              </a:rPr>
              <a:t> Production in CM</a:t>
            </a:r>
            <a:endParaRPr lang="en-GB" sz="1800" dirty="0"/>
          </a:p>
        </p:txBody>
      </p:sp>
      <p:sp>
        <p:nvSpPr>
          <p:cNvPr id="9" name="Prostokąt 8"/>
          <p:cNvSpPr/>
          <p:nvPr/>
        </p:nvSpPr>
        <p:spPr>
          <a:xfrm>
            <a:off x="5508104" y="1257443"/>
            <a:ext cx="2106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800" dirty="0" smtClean="0">
                <a:sym typeface="Symbol" panose="05050102010706020507" pitchFamily="18" charset="2"/>
              </a:rPr>
              <a:t>e</a:t>
            </a:r>
            <a:r>
              <a:rPr lang="pl-PL" sz="1800" baseline="30000" dirty="0" smtClean="0">
                <a:sym typeface="Symbol" panose="05050102010706020507" pitchFamily="18" charset="2"/>
              </a:rPr>
              <a:t></a:t>
            </a:r>
            <a:r>
              <a:rPr lang="pl-PL" sz="1800" dirty="0" smtClean="0">
                <a:sym typeface="Symbol" panose="05050102010706020507" pitchFamily="18" charset="2"/>
              </a:rPr>
              <a:t> in </a:t>
            </a:r>
            <a:r>
              <a:rPr lang="pl-PL" sz="1800" dirty="0" err="1" smtClean="0">
                <a:sym typeface="Symbol" panose="05050102010706020507" pitchFamily="18" charset="2"/>
              </a:rPr>
              <a:t>helicity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frame</a:t>
            </a:r>
            <a:endParaRPr lang="en-GB" sz="18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684907" y="4068418"/>
            <a:ext cx="2807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>
                <a:solidFill>
                  <a:srgbClr val="FF0000"/>
                </a:solidFill>
              </a:rPr>
              <a:t>  d</a:t>
            </a:r>
            <a:r>
              <a:rPr lang="pl-PL" sz="1800" dirty="0" smtClean="0">
                <a:solidFill>
                  <a:srgbClr val="FF0000"/>
                </a:solidFill>
                <a:sym typeface="Symbol" panose="05050102010706020507" pitchFamily="18" charset="2"/>
              </a:rPr>
              <a:t>/</a:t>
            </a:r>
            <a:r>
              <a:rPr lang="pl-PL" sz="18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dcos</a:t>
            </a:r>
            <a:r>
              <a:rPr lang="pl-PL" sz="1800" dirty="0" smtClean="0">
                <a:solidFill>
                  <a:srgbClr val="FF0000"/>
                </a:solidFill>
                <a:sym typeface="Symbol" panose="05050102010706020507" pitchFamily="18" charset="2"/>
              </a:rPr>
              <a:t> ~ 1 + B cos</a:t>
            </a:r>
            <a:r>
              <a:rPr lang="pl-PL" sz="1800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pl-PL" sz="1800" dirty="0" smtClean="0">
                <a:solidFill>
                  <a:srgbClr val="FF0000"/>
                </a:solidFill>
                <a:sym typeface="Symbol" panose="05050102010706020507" pitchFamily="18" charset="2"/>
              </a:rPr>
              <a:t> ; B=1.170.34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078389" y="4841251"/>
            <a:ext cx="4020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</a:t>
            </a:r>
            <a:r>
              <a:rPr lang="pl-PL" sz="1600" baseline="30000" dirty="0" smtClean="0">
                <a:solidFill>
                  <a:srgbClr val="0066FF"/>
                </a:solidFill>
                <a:sym typeface="Symbol" panose="05050102010706020507" pitchFamily="18" charset="2"/>
              </a:rPr>
              <a:t>+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en-GB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</a:t>
            </a:r>
            <a:r>
              <a:rPr lang="pl-PL" sz="1600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pe+e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-  :  model </a:t>
            </a:r>
            <a:r>
              <a:rPr lang="pl-PL" sz="1600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assuming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dominance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 of G</a:t>
            </a:r>
            <a:r>
              <a:rPr lang="pl-PL" sz="1600" baseline="-25000" dirty="0" smtClean="0">
                <a:solidFill>
                  <a:srgbClr val="0066FF"/>
                </a:solidFill>
                <a:sym typeface="Symbol" panose="05050102010706020507" pitchFamily="18" charset="2"/>
              </a:rPr>
              <a:t>M</a:t>
            </a:r>
            <a:r>
              <a:rPr lang="pl-PL" sz="1600" dirty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; </a:t>
            </a:r>
            <a:r>
              <a:rPr lang="pl-PL" sz="1600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transverse</a:t>
            </a:r>
            <a:r>
              <a:rPr lang="pl-PL" sz="1600" dirty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photon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polarization</a:t>
            </a:r>
            <a:endParaRPr lang="en-GB" sz="1600" dirty="0">
              <a:solidFill>
                <a:srgbClr val="0066FF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722592" y="4859993"/>
            <a:ext cx="4247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</a:t>
            </a:r>
            <a:r>
              <a:rPr lang="pl-PL" sz="1600" baseline="30000" dirty="0" smtClean="0">
                <a:solidFill>
                  <a:srgbClr val="0066FF"/>
                </a:solidFill>
                <a:sym typeface="Symbol" panose="05050102010706020507" pitchFamily="18" charset="2"/>
              </a:rPr>
              <a:t>+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en-GB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</a:t>
            </a:r>
            <a:r>
              <a:rPr lang="pl-PL" sz="1600" dirty="0" err="1">
                <a:solidFill>
                  <a:srgbClr val="0066FF"/>
                </a:solidFill>
                <a:sym typeface="Symbol" panose="05050102010706020507" pitchFamily="18" charset="2"/>
              </a:rPr>
              <a:t>pe+e</a:t>
            </a:r>
            <a:r>
              <a:rPr lang="pl-PL" sz="1600" dirty="0">
                <a:solidFill>
                  <a:srgbClr val="0066FF"/>
                </a:solidFill>
                <a:sym typeface="Symbol" panose="05050102010706020507" pitchFamily="18" charset="2"/>
              </a:rPr>
              <a:t>-  : 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model </a:t>
            </a:r>
            <a:r>
              <a:rPr lang="pl-PL" sz="1600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based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 on PWA </a:t>
            </a:r>
            <a:r>
              <a:rPr lang="pl-PL" sz="1600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solution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 for P</a:t>
            </a:r>
            <a:r>
              <a:rPr lang="pl-PL" sz="1600" baseline="-25000" dirty="0" smtClean="0">
                <a:solidFill>
                  <a:srgbClr val="0066FF"/>
                </a:solidFill>
                <a:sym typeface="Symbol" panose="05050102010706020507" pitchFamily="18" charset="2"/>
              </a:rPr>
              <a:t>33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 and </a:t>
            </a:r>
            <a:r>
              <a:rPr lang="pl-PL" sz="1600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Dalitz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decay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 (</a:t>
            </a:r>
            <a:r>
              <a:rPr lang="pl-PL" sz="1600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Ramahlo</a:t>
            </a:r>
            <a:r>
              <a:rPr lang="pl-PL" sz="1600" dirty="0" smtClean="0">
                <a:solidFill>
                  <a:srgbClr val="0066FF"/>
                </a:solidFill>
                <a:sym typeface="Symbol" panose="05050102010706020507" pitchFamily="18" charset="2"/>
              </a:rPr>
              <a:t> &amp; Pena) </a:t>
            </a:r>
            <a:endParaRPr lang="en-GB" sz="1600" baseline="-25000" dirty="0">
              <a:solidFill>
                <a:srgbClr val="0066FF"/>
              </a:solidFill>
            </a:endParaRPr>
          </a:p>
        </p:txBody>
      </p:sp>
      <p:cxnSp>
        <p:nvCxnSpPr>
          <p:cNvPr id="15" name="Łącznik prosty 14"/>
          <p:cNvCxnSpPr/>
          <p:nvPr/>
        </p:nvCxnSpPr>
        <p:spPr>
          <a:xfrm rot="-240000">
            <a:off x="298056" y="4341461"/>
            <a:ext cx="547667" cy="37191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938628" y="4137127"/>
            <a:ext cx="376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PWA </a:t>
            </a:r>
            <a:r>
              <a:rPr lang="pl-PL" sz="1600" dirty="0" err="1" smtClean="0"/>
              <a:t>solution</a:t>
            </a:r>
            <a:r>
              <a:rPr lang="pl-PL" sz="1600" dirty="0" smtClean="0"/>
              <a:t> for P</a:t>
            </a:r>
            <a:r>
              <a:rPr lang="pl-PL" sz="1600" baseline="-25000" dirty="0" smtClean="0"/>
              <a:t>33</a:t>
            </a:r>
            <a:r>
              <a:rPr lang="pl-PL" sz="1600" dirty="0" smtClean="0"/>
              <a:t> from </a:t>
            </a:r>
            <a:r>
              <a:rPr lang="pl-PL" sz="1600" dirty="0" err="1" smtClean="0"/>
              <a:t>hadronic</a:t>
            </a:r>
            <a:r>
              <a:rPr lang="pl-PL" sz="1600" dirty="0" smtClean="0"/>
              <a:t> </a:t>
            </a:r>
            <a:r>
              <a:rPr lang="pl-PL" sz="1600" dirty="0" err="1" smtClean="0"/>
              <a:t>channels</a:t>
            </a:r>
            <a:endParaRPr lang="en-GB" sz="1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46354" y="5706997"/>
            <a:ext cx="2977800" cy="40011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pl-PL" dirty="0" err="1" smtClean="0"/>
              <a:t>Consistent</a:t>
            </a:r>
            <a:r>
              <a:rPr lang="pl-PL" dirty="0" smtClean="0"/>
              <a:t> </a:t>
            </a:r>
            <a:r>
              <a:rPr lang="pl-PL" dirty="0" err="1" smtClean="0"/>
              <a:t>description</a:t>
            </a:r>
            <a:r>
              <a:rPr lang="pl-PL" dirty="0" smtClean="0"/>
              <a:t> </a:t>
            </a:r>
            <a:r>
              <a:rPr lang="pl-PL" dirty="0" smtClean="0">
                <a:sym typeface="Symbol" panose="05050102010706020507" pitchFamily="18" charset="2"/>
              </a:rPr>
              <a:t>  </a:t>
            </a:r>
            <a:endParaRPr lang="en-GB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5399930" y="5543908"/>
            <a:ext cx="3729822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b="1" dirty="0" smtClean="0">
                <a:solidFill>
                  <a:prstClr val="black"/>
                </a:solidFill>
                <a:latin typeface="Calibri"/>
              </a:rPr>
              <a:t>BR (</a:t>
            </a:r>
            <a:r>
              <a:rPr lang="pl-PL" b="1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</a:t>
            </a:r>
            <a:r>
              <a:rPr lang="pl-PL" b="1" dirty="0" err="1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pe+e</a:t>
            </a:r>
            <a:r>
              <a:rPr lang="pl-PL" b="1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-)</a:t>
            </a:r>
            <a:r>
              <a:rPr lang="pl-PL" b="1" dirty="0" smtClean="0">
                <a:solidFill>
                  <a:prstClr val="black"/>
                </a:solidFill>
                <a:latin typeface="Calibri"/>
              </a:rPr>
              <a:t>=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b="1" dirty="0" smtClean="0">
                <a:solidFill>
                  <a:prstClr val="black"/>
                </a:solidFill>
                <a:latin typeface="Calibri"/>
              </a:rPr>
              <a:t>4.19 </a:t>
            </a:r>
            <a:r>
              <a:rPr lang="pl-PL" b="1" dirty="0" smtClean="0">
                <a:solidFill>
                  <a:prstClr val="black"/>
                </a:solidFill>
                <a:latin typeface="Calibri"/>
                <a:sym typeface="Symbol"/>
              </a:rPr>
              <a:t> 10</a:t>
            </a:r>
            <a:r>
              <a:rPr lang="pl-PL" b="1" baseline="30000" dirty="0" smtClean="0">
                <a:solidFill>
                  <a:prstClr val="black"/>
                </a:solidFill>
                <a:latin typeface="Calibri"/>
                <a:sym typeface="Symbol"/>
              </a:rPr>
              <a:t>-5</a:t>
            </a:r>
            <a:r>
              <a:rPr lang="pl-PL" b="1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pl-PL" b="1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 0.62 (</a:t>
            </a:r>
            <a:r>
              <a:rPr lang="pl-PL" b="1" dirty="0" err="1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sys</a:t>
            </a:r>
            <a:r>
              <a:rPr lang="pl-PL" b="1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)  0.32(</a:t>
            </a:r>
            <a:r>
              <a:rPr lang="pl-PL" b="1" dirty="0" err="1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stat</a:t>
            </a:r>
            <a:r>
              <a:rPr lang="pl-PL" b="1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)</a:t>
            </a:r>
            <a:endParaRPr lang="pl-PL" sz="1600" dirty="0">
              <a:solidFill>
                <a:prstClr val="black"/>
              </a:solidFill>
              <a:latin typeface="Calibri"/>
              <a:sym typeface="Symbol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46574" y="794035"/>
            <a:ext cx="226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a</a:t>
            </a:r>
            <a:r>
              <a:rPr lang="pl-PL" sz="1400" dirty="0" err="1" smtClean="0"/>
              <a:t>cceptance</a:t>
            </a:r>
            <a:r>
              <a:rPr lang="pl-PL" sz="1400" dirty="0" smtClean="0"/>
              <a:t> </a:t>
            </a:r>
            <a:r>
              <a:rPr lang="pl-PL" sz="1400" dirty="0" err="1" smtClean="0"/>
              <a:t>corrected</a:t>
            </a:r>
            <a:endParaRPr lang="en-GB" sz="14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519306" y="6271050"/>
            <a:ext cx="380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/>
              <a:t>First </a:t>
            </a:r>
            <a:r>
              <a:rPr lang="pl-PL" sz="1800" dirty="0" err="1" smtClean="0"/>
              <a:t>measurement</a:t>
            </a:r>
            <a:r>
              <a:rPr lang="pl-PL" sz="1800" dirty="0" smtClean="0"/>
              <a:t> : PDG </a:t>
            </a:r>
            <a:r>
              <a:rPr lang="pl-PL" sz="1800" dirty="0" err="1" smtClean="0"/>
              <a:t>entry</a:t>
            </a:r>
            <a:endParaRPr lang="en-GB" sz="1800" dirty="0"/>
          </a:p>
        </p:txBody>
      </p:sp>
      <p:cxnSp>
        <p:nvCxnSpPr>
          <p:cNvPr id="21" name="Łącznik prosty 20"/>
          <p:cNvCxnSpPr/>
          <p:nvPr/>
        </p:nvCxnSpPr>
        <p:spPr>
          <a:xfrm>
            <a:off x="264650" y="5050979"/>
            <a:ext cx="462251" cy="412"/>
          </a:xfrm>
          <a:prstGeom prst="line">
            <a:avLst/>
          </a:prstGeom>
          <a:ln>
            <a:solidFill>
              <a:srgbClr val="0066FF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 rot="-240000">
            <a:off x="5092614" y="4231667"/>
            <a:ext cx="547667" cy="3719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28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0791" y="2240868"/>
            <a:ext cx="6948772" cy="94636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             </a:t>
            </a:r>
            <a:r>
              <a:rPr lang="pl-PL" sz="2400" dirty="0" smtClean="0"/>
              <a:t>Virtual </a:t>
            </a:r>
            <a:r>
              <a:rPr lang="pl-PL" sz="2400" dirty="0" err="1" smtClean="0"/>
              <a:t>photons</a:t>
            </a:r>
            <a:r>
              <a:rPr lang="pl-PL" sz="2400" dirty="0" smtClean="0"/>
              <a:t> from p-n </a:t>
            </a:r>
            <a:r>
              <a:rPr lang="pl-PL" sz="2400" dirty="0" err="1" smtClean="0"/>
              <a:t>collsions</a:t>
            </a: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                           </a:t>
            </a:r>
            <a:r>
              <a:rPr lang="pl-PL" sz="2400" dirty="0" err="1" smtClean="0"/>
              <a:t>bremmstrahlung</a:t>
            </a:r>
            <a:r>
              <a:rPr lang="pl-PL" sz="2400" dirty="0" smtClean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2926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 </a:t>
            </a:r>
            <a:r>
              <a:rPr lang="pl-PL" b="1" dirty="0" smtClean="0">
                <a:solidFill>
                  <a:srgbClr val="3333CC"/>
                </a:solidFill>
              </a:rPr>
              <a:t>   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27652" name="pole tekstowe 10"/>
          <p:cNvSpPr txBox="1">
            <a:spLocks noChangeArrowheads="1"/>
          </p:cNvSpPr>
          <p:nvPr/>
        </p:nvSpPr>
        <p:spPr bwMode="auto">
          <a:xfrm>
            <a:off x="286771" y="949541"/>
            <a:ext cx="4105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 b="1" dirty="0" smtClean="0"/>
              <a:t>Many </a:t>
            </a:r>
            <a:r>
              <a:rPr lang="pl-PL" sz="1200" b="1" dirty="0" err="1"/>
              <a:t>c</a:t>
            </a:r>
            <a:r>
              <a:rPr lang="pl-PL" sz="1200" b="1" dirty="0" err="1" smtClean="0"/>
              <a:t>alculations</a:t>
            </a:r>
            <a:r>
              <a:rPr lang="pl-PL" sz="1200" b="1" dirty="0" smtClean="0"/>
              <a:t> (most </a:t>
            </a:r>
            <a:r>
              <a:rPr lang="pl-PL" sz="1200" b="1" dirty="0" err="1" smtClean="0"/>
              <a:t>recent</a:t>
            </a:r>
            <a:r>
              <a:rPr lang="pl-PL" sz="1200" b="1" dirty="0" smtClean="0"/>
              <a:t> </a:t>
            </a:r>
            <a:r>
              <a:rPr lang="pl-PL" sz="1200" b="1" dirty="0" err="1" smtClean="0"/>
              <a:t>only</a:t>
            </a:r>
            <a:r>
              <a:rPr lang="pl-PL" sz="1200" b="1" dirty="0" smtClean="0"/>
              <a:t>!):</a:t>
            </a:r>
            <a:r>
              <a:rPr lang="pl-PL" sz="1200" dirty="0" smtClean="0"/>
              <a:t>                                  R</a:t>
            </a:r>
            <a:r>
              <a:rPr lang="pl-PL" sz="1200" dirty="0"/>
              <a:t>. </a:t>
            </a:r>
            <a:r>
              <a:rPr lang="pl-PL" sz="1200" dirty="0" smtClean="0"/>
              <a:t>Shyam/ </a:t>
            </a:r>
            <a:r>
              <a:rPr lang="pl-PL" sz="1200" dirty="0"/>
              <a:t>U. Mosel </a:t>
            </a:r>
            <a:r>
              <a:rPr lang="pl-PL" sz="1200" i="1" dirty="0" smtClean="0"/>
              <a:t>PRC </a:t>
            </a:r>
            <a:r>
              <a:rPr lang="pl-PL" sz="1200" i="1" dirty="0"/>
              <a:t>82:062201, </a:t>
            </a:r>
            <a:r>
              <a:rPr lang="pl-PL" sz="1200" i="1" dirty="0" smtClean="0"/>
              <a:t>2010</a:t>
            </a:r>
          </a:p>
          <a:p>
            <a:r>
              <a:rPr lang="pl-PL" sz="1200" i="1" dirty="0"/>
              <a:t>R. Shyam , U. Mosel </a:t>
            </a:r>
            <a:r>
              <a:rPr lang="pl-PL" sz="1200" i="1" dirty="0" err="1"/>
              <a:t>Phys</a:t>
            </a:r>
            <a:r>
              <a:rPr lang="pl-PL" sz="1200" i="1" dirty="0"/>
              <a:t>. </a:t>
            </a:r>
            <a:r>
              <a:rPr lang="pl-PL" sz="1200" i="1" dirty="0" err="1"/>
              <a:t>Rev</a:t>
            </a:r>
            <a:r>
              <a:rPr lang="pl-PL" sz="1200" i="1" dirty="0"/>
              <a:t>. C 82:062201, </a:t>
            </a:r>
            <a:r>
              <a:rPr lang="pl-PL" sz="1200" i="1" dirty="0" smtClean="0"/>
              <a:t>2010</a:t>
            </a:r>
          </a:p>
          <a:p>
            <a:r>
              <a:rPr lang="en-GB" sz="1200" i="1" dirty="0"/>
              <a:t>L.P. </a:t>
            </a:r>
            <a:r>
              <a:rPr lang="en-GB" sz="1200" i="1" dirty="0" err="1"/>
              <a:t>Kaptari</a:t>
            </a:r>
            <a:r>
              <a:rPr lang="pl-PL" sz="1200" i="1" dirty="0"/>
              <a:t>,</a:t>
            </a:r>
            <a:r>
              <a:rPr lang="en-GB" sz="1200" i="1" dirty="0"/>
              <a:t>  B. </a:t>
            </a:r>
            <a:r>
              <a:rPr lang="en-GB" sz="1200" i="1" dirty="0" err="1"/>
              <a:t>K¨ampfer</a:t>
            </a:r>
            <a:r>
              <a:rPr lang="en-GB" sz="1200" i="1" dirty="0"/>
              <a:t>, NPA 764 (2006) 338</a:t>
            </a:r>
            <a:endParaRPr lang="pl-PL" sz="1200" i="1" dirty="0">
              <a:sym typeface="Symbol" pitchFamily="18" charset="2"/>
            </a:endParaRPr>
          </a:p>
          <a:p>
            <a:endParaRPr lang="pl-PL" sz="1200" i="1" dirty="0"/>
          </a:p>
          <a:p>
            <a:r>
              <a:rPr lang="pl-PL" sz="1200" b="1" i="1" dirty="0" smtClean="0"/>
              <a:t>data</a:t>
            </a:r>
            <a:r>
              <a:rPr lang="pl-PL" sz="1200" i="1" dirty="0"/>
              <a:t>: </a:t>
            </a:r>
            <a:r>
              <a:rPr lang="pl-PL" sz="1200" b="1" i="1" dirty="0"/>
              <a:t>HADES</a:t>
            </a:r>
            <a:r>
              <a:rPr lang="pl-PL" sz="1200" i="1" dirty="0"/>
              <a:t>  </a:t>
            </a:r>
            <a:r>
              <a:rPr lang="pl-PL" sz="1200" dirty="0"/>
              <a:t>PLB690 (2010)118</a:t>
            </a:r>
            <a:r>
              <a:rPr lang="pl-PL" sz="1200" i="1" dirty="0"/>
              <a:t> </a:t>
            </a:r>
            <a:r>
              <a:rPr lang="pl-PL" sz="1200" i="1" dirty="0" smtClean="0"/>
              <a:t>, EPJA </a:t>
            </a:r>
            <a:r>
              <a:rPr lang="en-GB" sz="1200" dirty="0"/>
              <a:t>7, 149 (2017)</a:t>
            </a:r>
            <a:r>
              <a:rPr lang="pl-PL" sz="1200" dirty="0"/>
              <a:t> </a:t>
            </a:r>
          </a:p>
        </p:txBody>
      </p:sp>
      <p:sp>
        <p:nvSpPr>
          <p:cNvPr id="27653" name="pole tekstowe 13"/>
          <p:cNvSpPr txBox="1">
            <a:spLocks noChangeArrowheads="1"/>
          </p:cNvSpPr>
          <p:nvPr/>
        </p:nvSpPr>
        <p:spPr bwMode="auto">
          <a:xfrm>
            <a:off x="4392046" y="898964"/>
            <a:ext cx="48969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dirty="0" smtClean="0">
                <a:sym typeface="Symbol" pitchFamily="18" charset="2"/>
              </a:rPr>
              <a:t> </a:t>
            </a:r>
            <a:r>
              <a:rPr lang="pl-PL" sz="1600" i="1" u="sng" dirty="0" smtClean="0">
                <a:sym typeface="Symbol" pitchFamily="18" charset="2"/>
              </a:rPr>
              <a:t>„quasi-</a:t>
            </a:r>
            <a:r>
              <a:rPr lang="pl-PL" sz="1600" i="1" u="sng" dirty="0" err="1" smtClean="0">
                <a:sym typeface="Symbol" pitchFamily="18" charset="2"/>
              </a:rPr>
              <a:t>elastic</a:t>
            </a:r>
            <a:r>
              <a:rPr lang="pl-PL" sz="1600" i="1" u="sng" dirty="0" smtClean="0">
                <a:sym typeface="Symbol" pitchFamily="18" charset="2"/>
              </a:rPr>
              <a:t> p-n </a:t>
            </a:r>
            <a:r>
              <a:rPr lang="pl-PL" sz="1600" i="1" u="sng" dirty="0" err="1" smtClean="0">
                <a:sym typeface="Symbol" pitchFamily="18" charset="2"/>
              </a:rPr>
              <a:t>bremsstrahlung</a:t>
            </a:r>
            <a:r>
              <a:rPr lang="pl-PL" sz="1600" i="1" u="sng" dirty="0" smtClean="0">
                <a:sym typeface="Symbol" pitchFamily="18" charset="2"/>
              </a:rPr>
              <a:t>”</a:t>
            </a:r>
            <a:endParaRPr lang="pl-PL" sz="1600" i="1" u="sng" dirty="0">
              <a:sym typeface="Symbol" pitchFamily="18" charset="2"/>
            </a:endParaRPr>
          </a:p>
          <a:p>
            <a:pPr>
              <a:lnSpc>
                <a:spcPct val="150000"/>
              </a:lnSpc>
            </a:pPr>
            <a:r>
              <a:rPr lang="pl-PL" sz="1600" dirty="0" err="1" smtClean="0">
                <a:sym typeface="Symbol" pitchFamily="18" charset="2"/>
              </a:rPr>
              <a:t>difficult</a:t>
            </a:r>
            <a:r>
              <a:rPr lang="pl-PL" sz="1600" dirty="0" smtClean="0">
                <a:sym typeface="Symbol" pitchFamily="18" charset="2"/>
              </a:rPr>
              <a:t> </a:t>
            </a:r>
            <a:r>
              <a:rPr lang="pl-PL" sz="1600" dirty="0" err="1" smtClean="0">
                <a:sym typeface="Symbol" pitchFamily="18" charset="2"/>
              </a:rPr>
              <a:t>theoretical</a:t>
            </a:r>
            <a:r>
              <a:rPr lang="pl-PL" sz="1600" dirty="0" smtClean="0">
                <a:sym typeface="Symbol" pitchFamily="18" charset="2"/>
              </a:rPr>
              <a:t> problem </a:t>
            </a:r>
            <a:r>
              <a:rPr lang="pl-PL" sz="1600" dirty="0" err="1" smtClean="0">
                <a:sym typeface="Symbol" pitchFamily="18" charset="2"/>
              </a:rPr>
              <a:t>faced</a:t>
            </a:r>
            <a:r>
              <a:rPr lang="pl-PL" sz="1600" dirty="0" smtClean="0">
                <a:sym typeface="Symbol" pitchFamily="18" charset="2"/>
              </a:rPr>
              <a:t> </a:t>
            </a:r>
            <a:r>
              <a:rPr lang="pl-PL" sz="1600" dirty="0" err="1" smtClean="0">
                <a:sym typeface="Symbol" pitchFamily="18" charset="2"/>
              </a:rPr>
              <a:t>since</a:t>
            </a:r>
            <a:r>
              <a:rPr lang="pl-PL" sz="1600" dirty="0" smtClean="0">
                <a:sym typeface="Symbol" pitchFamily="18" charset="2"/>
              </a:rPr>
              <a:t> 80’es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ym typeface="Symbol" pitchFamily="18" charset="2"/>
              </a:rPr>
              <a:t> off </a:t>
            </a:r>
            <a:r>
              <a:rPr lang="pl-PL" sz="1600" dirty="0" err="1" smtClean="0">
                <a:sym typeface="Symbol" pitchFamily="18" charset="2"/>
              </a:rPr>
              <a:t>shell</a:t>
            </a:r>
            <a:r>
              <a:rPr lang="pl-PL" sz="1600" dirty="0" smtClean="0">
                <a:sym typeface="Symbol" pitchFamily="18" charset="2"/>
              </a:rPr>
              <a:t>  </a:t>
            </a:r>
            <a:r>
              <a:rPr lang="pl-PL" sz="1600" dirty="0" err="1" smtClean="0">
                <a:sym typeface="Symbol" pitchFamily="18" charset="2"/>
              </a:rPr>
              <a:t>nucleon</a:t>
            </a:r>
            <a:r>
              <a:rPr lang="pl-PL" sz="1600" dirty="0" smtClean="0">
                <a:sym typeface="Symbol" pitchFamily="18" charset="2"/>
              </a:rPr>
              <a:t> em. FF (in </a:t>
            </a:r>
            <a:r>
              <a:rPr lang="pl-PL" sz="1600" dirty="0" err="1" smtClean="0">
                <a:sym typeface="Symbol" pitchFamily="18" charset="2"/>
              </a:rPr>
              <a:t>time-like</a:t>
            </a:r>
            <a:r>
              <a:rPr lang="pl-PL" sz="1600" dirty="0" smtClean="0">
                <a:sym typeface="Symbol" pitchFamily="18" charset="2"/>
              </a:rPr>
              <a:t> region)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ym typeface="Symbol" pitchFamily="18" charset="2"/>
              </a:rPr>
              <a:t>n</a:t>
            </a:r>
            <a:r>
              <a:rPr lang="pl-PL" sz="1600" dirty="0" err="1" smtClean="0">
                <a:sym typeface="Symbol" pitchFamily="18" charset="2"/>
              </a:rPr>
              <a:t>ucleon-nucleon</a:t>
            </a:r>
            <a:r>
              <a:rPr lang="pl-PL" sz="1600" dirty="0" smtClean="0">
                <a:sym typeface="Symbol" pitchFamily="18" charset="2"/>
              </a:rPr>
              <a:t> </a:t>
            </a:r>
            <a:r>
              <a:rPr lang="pl-PL" sz="1600" dirty="0" err="1" smtClean="0">
                <a:sym typeface="Symbol" pitchFamily="18" charset="2"/>
              </a:rPr>
              <a:t>potential</a:t>
            </a:r>
            <a:r>
              <a:rPr lang="pl-PL" sz="1600" dirty="0" smtClean="0">
                <a:sym typeface="Symbol" pitchFamily="18" charset="2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 smtClean="0">
                <a:sym typeface="Symbol" pitchFamily="18" charset="2"/>
              </a:rPr>
              <a:t>Conservation</a:t>
            </a:r>
            <a:r>
              <a:rPr lang="pl-PL" sz="1600" dirty="0" smtClean="0">
                <a:sym typeface="Symbol" pitchFamily="18" charset="2"/>
              </a:rPr>
              <a:t> of </a:t>
            </a:r>
            <a:r>
              <a:rPr lang="pl-PL" sz="1600" dirty="0" err="1" smtClean="0">
                <a:sym typeface="Symbol" pitchFamily="18" charset="2"/>
              </a:rPr>
              <a:t>gauge</a:t>
            </a:r>
            <a:r>
              <a:rPr lang="pl-PL" sz="1600" dirty="0" smtClean="0">
                <a:sym typeface="Symbol" pitchFamily="18" charset="2"/>
              </a:rPr>
              <a:t> </a:t>
            </a:r>
            <a:r>
              <a:rPr lang="pl-PL" sz="1600" dirty="0" err="1" smtClean="0">
                <a:sym typeface="Symbol" pitchFamily="18" charset="2"/>
              </a:rPr>
              <a:t>invariance</a:t>
            </a:r>
            <a:r>
              <a:rPr lang="pl-PL" sz="1600" dirty="0" smtClean="0">
                <a:sym typeface="Symbol" pitchFamily="18" charset="2"/>
              </a:rPr>
              <a:t> in </a:t>
            </a:r>
            <a:r>
              <a:rPr lang="pl-PL" sz="1600" dirty="0" err="1" smtClean="0">
                <a:sym typeface="Symbol" pitchFamily="18" charset="2"/>
              </a:rPr>
              <a:t>calculations</a:t>
            </a:r>
            <a:r>
              <a:rPr lang="pl-PL" sz="1600" dirty="0" smtClean="0">
                <a:sym typeface="Symbol" pitchFamily="18" charset="2"/>
              </a:rPr>
              <a:t> </a:t>
            </a:r>
            <a:endParaRPr lang="pl-PL" sz="1600" dirty="0">
              <a:sym typeface="Symbol" pitchFamily="18" charset="2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1473" r="4124"/>
          <a:stretch/>
        </p:blipFill>
        <p:spPr>
          <a:xfrm>
            <a:off x="4387276" y="3760742"/>
            <a:ext cx="4756724" cy="154817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90499" y="237480"/>
            <a:ext cx="6246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sz="2400" b="1" dirty="0">
                <a:solidFill>
                  <a:srgbClr val="0066FF"/>
                </a:solidFill>
              </a:rPr>
              <a:t> </a:t>
            </a:r>
            <a:r>
              <a:rPr lang="pl-PL" sz="2400" b="1" dirty="0" smtClean="0">
                <a:solidFill>
                  <a:srgbClr val="0066FF"/>
                </a:solidFill>
              </a:rPr>
              <a:t> </a:t>
            </a:r>
            <a:r>
              <a:rPr lang="pl-PL" sz="2400" b="1" dirty="0">
                <a:solidFill>
                  <a:srgbClr val="0066FF"/>
                </a:solidFill>
              </a:rPr>
              <a:t> </a:t>
            </a:r>
            <a:r>
              <a:rPr lang="pl-PL" sz="2400" b="1" dirty="0" smtClean="0">
                <a:solidFill>
                  <a:srgbClr val="0066FF"/>
                </a:solidFill>
              </a:rPr>
              <a:t>          </a:t>
            </a:r>
            <a:r>
              <a:rPr lang="pl-PL" sz="2400" b="1" dirty="0" err="1" smtClean="0">
                <a:solidFill>
                  <a:srgbClr val="0066FF"/>
                </a:solidFill>
              </a:rPr>
              <a:t>pn</a:t>
            </a:r>
            <a:r>
              <a:rPr lang="pl-PL" sz="2400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pn</a:t>
            </a:r>
            <a:r>
              <a:rPr lang="pl-PL" sz="2400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</a:t>
            </a:r>
            <a:r>
              <a:rPr lang="pl-PL" sz="2400" b="1" dirty="0">
                <a:solidFill>
                  <a:srgbClr val="0066FF"/>
                </a:solidFill>
                <a:sym typeface="Symbol" panose="05050102010706020507" pitchFamily="18" charset="2"/>
              </a:rPr>
              <a:t>* </a:t>
            </a:r>
            <a:r>
              <a:rPr lang="pl-PL" sz="2400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</a:t>
            </a:r>
            <a:r>
              <a:rPr lang="pl-PL" sz="2400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pne+e</a:t>
            </a:r>
            <a:r>
              <a:rPr lang="pl-PL" sz="2400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-</a:t>
            </a:r>
            <a:r>
              <a:rPr lang="pl-PL" sz="2400" b="1" dirty="0" smtClean="0">
                <a:solidFill>
                  <a:srgbClr val="0066FF"/>
                </a:solidFill>
              </a:rPr>
              <a:t> </a:t>
            </a:r>
            <a:endParaRPr lang="en-GB" sz="24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" y="2278673"/>
            <a:ext cx="4184577" cy="367486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199282" y="3072848"/>
            <a:ext cx="49447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 err="1" smtClean="0"/>
              <a:t>Experimental</a:t>
            </a:r>
            <a:r>
              <a:rPr lang="pl-PL" sz="1600" dirty="0" smtClean="0"/>
              <a:t> </a:t>
            </a:r>
            <a:r>
              <a:rPr lang="pl-PL" sz="1600" dirty="0" err="1" smtClean="0"/>
              <a:t>finding</a:t>
            </a:r>
            <a:r>
              <a:rPr lang="pl-PL" sz="1600" dirty="0" smtClean="0"/>
              <a:t> :  </a:t>
            </a:r>
            <a:r>
              <a:rPr lang="pl-PL" sz="1600" dirty="0" err="1" smtClean="0"/>
              <a:t>excess</a:t>
            </a:r>
            <a:r>
              <a:rPr lang="pl-PL" sz="1600" dirty="0" smtClean="0"/>
              <a:t> of  p-n </a:t>
            </a:r>
            <a:r>
              <a:rPr lang="pl-PL" sz="1600" dirty="0" err="1" smtClean="0"/>
              <a:t>over</a:t>
            </a:r>
            <a:r>
              <a:rPr lang="pl-PL" sz="1600" dirty="0" smtClean="0"/>
              <a:t> p-p (</a:t>
            </a:r>
            <a:r>
              <a:rPr lang="pl-PL" sz="1600" dirty="0" smtClean="0">
                <a:solidFill>
                  <a:srgbClr val="FF0000"/>
                </a:solidFill>
              </a:rPr>
              <a:t>p-p</a:t>
            </a:r>
            <a:r>
              <a:rPr lang="pl-PL" sz="1600" dirty="0" smtClean="0"/>
              <a:t> </a:t>
            </a:r>
            <a:r>
              <a:rPr lang="pl-PL" sz="1600" dirty="0" err="1" smtClean="0"/>
              <a:t>fixed</a:t>
            </a:r>
            <a:r>
              <a:rPr lang="pl-PL" sz="1600" dirty="0" smtClean="0"/>
              <a:t> by </a:t>
            </a:r>
            <a:r>
              <a:rPr lang="pl-PL" sz="1600" dirty="0" smtClean="0">
                <a:sym typeface="Symbol" panose="05050102010706020507" pitchFamily="18" charset="2"/>
              </a:rPr>
              <a:t> </a:t>
            </a:r>
            <a:r>
              <a:rPr lang="pl-PL" sz="1600" dirty="0" err="1" smtClean="0">
                <a:sym typeface="Symbol" panose="05050102010706020507" pitchFamily="18" charset="2"/>
              </a:rPr>
              <a:t>Dalitz</a:t>
            </a:r>
            <a:r>
              <a:rPr lang="pl-PL" sz="1600" dirty="0" smtClean="0">
                <a:sym typeface="Symbol" panose="05050102010706020507" pitchFamily="18" charset="2"/>
              </a:rPr>
              <a:t> Decay !)</a:t>
            </a:r>
          </a:p>
          <a:p>
            <a:endParaRPr lang="pl-PL" sz="1600" dirty="0" smtClean="0">
              <a:sym typeface="Symbol" panose="05050102010706020507" pitchFamily="18" charset="2"/>
            </a:endParaRPr>
          </a:p>
          <a:p>
            <a:endParaRPr lang="pl-PL" sz="1600" dirty="0">
              <a:sym typeface="Symbol" panose="05050102010706020507" pitchFamily="18" charset="2"/>
            </a:endParaRPr>
          </a:p>
          <a:p>
            <a:endParaRPr lang="pl-PL" sz="1600" dirty="0" smtClean="0">
              <a:sym typeface="Symbol" panose="05050102010706020507" pitchFamily="18" charset="2"/>
            </a:endParaRPr>
          </a:p>
          <a:p>
            <a:endParaRPr lang="pl-PL" sz="1600" dirty="0">
              <a:sym typeface="Symbol" panose="05050102010706020507" pitchFamily="18" charset="2"/>
            </a:endParaRPr>
          </a:p>
          <a:p>
            <a:endParaRPr lang="pl-PL" sz="1600" dirty="0" smtClean="0">
              <a:sym typeface="Symbol" panose="05050102010706020507" pitchFamily="18" charset="2"/>
            </a:endParaRPr>
          </a:p>
          <a:p>
            <a:endParaRPr lang="pl-PL" sz="1600" dirty="0">
              <a:sym typeface="Symbol" panose="05050102010706020507" pitchFamily="18" charset="2"/>
            </a:endParaRPr>
          </a:p>
          <a:p>
            <a:endParaRPr lang="pl-PL" sz="1600" dirty="0">
              <a:sym typeface="Symbol" panose="05050102010706020507" pitchFamily="18" charset="2"/>
            </a:endParaRPr>
          </a:p>
          <a:p>
            <a:r>
              <a:rPr lang="pl-PL" sz="1600" dirty="0" smtClean="0">
                <a:sym typeface="Symbol" panose="05050102010706020507" pitchFamily="18" charset="2"/>
              </a:rPr>
              <a:t> </a:t>
            </a:r>
          </a:p>
          <a:p>
            <a:r>
              <a:rPr lang="pl-PL" sz="1600" dirty="0" err="1" smtClean="0">
                <a:sym typeface="Symbol" panose="05050102010706020507" pitchFamily="18" charset="2"/>
              </a:rPr>
              <a:t>Explanation</a:t>
            </a:r>
            <a:r>
              <a:rPr lang="pl-PL" sz="1600" dirty="0" smtClean="0"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ym typeface="Symbol" panose="05050102010706020507" pitchFamily="18" charset="2"/>
              </a:rPr>
              <a:t>Shym&amp;Mosel</a:t>
            </a:r>
            <a:r>
              <a:rPr lang="pl-PL" sz="1600" dirty="0" smtClean="0">
                <a:sym typeface="Symbol" panose="05050102010706020507" pitchFamily="18" charset="2"/>
              </a:rPr>
              <a:t> 2010 :  </a:t>
            </a:r>
            <a:r>
              <a:rPr lang="pl-PL" sz="1600" dirty="0" err="1" smtClean="0">
                <a:sym typeface="Symbol" panose="05050102010706020507" pitchFamily="18" charset="2"/>
              </a:rPr>
              <a:t>emission</a:t>
            </a:r>
            <a:r>
              <a:rPr lang="pl-PL" sz="1600" dirty="0" smtClean="0">
                <a:sym typeface="Symbol" panose="05050102010706020507" pitchFamily="18" charset="2"/>
              </a:rPr>
              <a:t> from  </a:t>
            </a:r>
            <a:r>
              <a:rPr lang="pl-PL" sz="1600" dirty="0" err="1" smtClean="0">
                <a:sym typeface="Symbol" panose="05050102010706020507" pitchFamily="18" charset="2"/>
              </a:rPr>
              <a:t>charged</a:t>
            </a:r>
            <a:r>
              <a:rPr lang="pl-PL" sz="1600" dirty="0" smtClean="0">
                <a:sym typeface="Symbol" panose="05050102010706020507" pitchFamily="18" charset="2"/>
              </a:rPr>
              <a:t> pion exchange </a:t>
            </a:r>
            <a:r>
              <a:rPr lang="pl-PL" sz="1600" dirty="0" err="1" smtClean="0">
                <a:sym typeface="Symbol" panose="05050102010706020507" pitchFamily="18" charset="2"/>
              </a:rPr>
              <a:t>line</a:t>
            </a:r>
            <a:r>
              <a:rPr lang="pl-PL" sz="1600" dirty="0" smtClean="0">
                <a:sym typeface="Symbol" panose="05050102010706020507" pitchFamily="18" charset="2"/>
              </a:rPr>
              <a:t>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1600" dirty="0">
              <a:sym typeface="Symbol" panose="05050102010706020507" pitchFamily="18" charset="2"/>
            </a:endParaRPr>
          </a:p>
          <a:p>
            <a:r>
              <a:rPr lang="pl-PL" sz="1600" dirty="0" smtClean="0">
                <a:sym typeface="Symbol" panose="05050102010706020507" pitchFamily="18" charset="2"/>
              </a:rPr>
              <a:t>Simple </a:t>
            </a:r>
            <a:r>
              <a:rPr lang="pl-PL" sz="1600" dirty="0" err="1" smtClean="0">
                <a:sym typeface="Symbol" panose="05050102010706020507" pitchFamily="18" charset="2"/>
              </a:rPr>
              <a:t>picture</a:t>
            </a:r>
            <a:r>
              <a:rPr lang="pl-PL" sz="1600" dirty="0" smtClean="0">
                <a:sym typeface="Symbol" panose="05050102010706020507" pitchFamily="18" charset="2"/>
              </a:rPr>
              <a:t>: </a:t>
            </a:r>
            <a:r>
              <a:rPr lang="pl-PL" sz="1600" dirty="0" err="1" smtClean="0">
                <a:sym typeface="Symbol" panose="05050102010706020507" pitchFamily="18" charset="2"/>
              </a:rPr>
              <a:t>annihilation</a:t>
            </a:r>
            <a:r>
              <a:rPr lang="pl-PL" sz="1600" dirty="0" smtClean="0">
                <a:sym typeface="Symbol" panose="05050102010706020507" pitchFamily="18" charset="2"/>
              </a:rPr>
              <a:t> of </a:t>
            </a:r>
            <a:r>
              <a:rPr lang="pl-PL" sz="1600" dirty="0" err="1" smtClean="0">
                <a:sym typeface="Symbol" panose="05050102010706020507" pitchFamily="18" charset="2"/>
              </a:rPr>
              <a:t>pions</a:t>
            </a:r>
            <a:r>
              <a:rPr lang="pl-PL" sz="1600" dirty="0" smtClean="0">
                <a:sym typeface="Symbol" panose="05050102010706020507" pitchFamily="18" charset="2"/>
              </a:rPr>
              <a:t> from </a:t>
            </a:r>
            <a:r>
              <a:rPr lang="pl-PL" sz="1600" dirty="0" err="1" smtClean="0">
                <a:sym typeface="Symbol" panose="05050102010706020507" pitchFamily="18" charset="2"/>
              </a:rPr>
              <a:t>cloud</a:t>
            </a:r>
            <a:r>
              <a:rPr lang="pl-PL" sz="1600" dirty="0" smtClean="0">
                <a:sym typeface="Symbol" panose="05050102010706020507" pitchFamily="18" charset="2"/>
              </a:rPr>
              <a:t> in </a:t>
            </a:r>
            <a:r>
              <a:rPr lang="pl-PL" sz="1600" dirty="0" err="1" smtClean="0">
                <a:sym typeface="Symbol" panose="05050102010706020507" pitchFamily="18" charset="2"/>
              </a:rPr>
              <a:t>nucleon</a:t>
            </a:r>
            <a:r>
              <a:rPr lang="pl-PL" sz="1600" dirty="0" smtClean="0">
                <a:sym typeface="Symbol" panose="05050102010706020507" pitchFamily="18" charset="2"/>
              </a:rPr>
              <a:t>…</a:t>
            </a:r>
            <a:endParaRPr lang="en-GB" sz="1600" dirty="0"/>
          </a:p>
        </p:txBody>
      </p:sp>
      <p:sp>
        <p:nvSpPr>
          <p:cNvPr id="8" name="Prostokąt 7"/>
          <p:cNvSpPr/>
          <p:nvPr/>
        </p:nvSpPr>
        <p:spPr>
          <a:xfrm>
            <a:off x="1907704" y="3438528"/>
            <a:ext cx="1836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„</a:t>
            </a:r>
            <a:r>
              <a:rPr lang="pl-PL" sz="1600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pp</a:t>
            </a:r>
            <a:r>
              <a:rPr lang="pl-PL" sz="16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” </a:t>
            </a:r>
            <a:r>
              <a:rPr lang="en-GB" sz="16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</a:t>
            </a:r>
            <a:r>
              <a:rPr lang="pl-PL" sz="1600" b="1" dirty="0" err="1">
                <a:solidFill>
                  <a:srgbClr val="FF0000"/>
                </a:solidFill>
                <a:sym typeface="Symbol" panose="05050102010706020507" pitchFamily="18" charset="2"/>
              </a:rPr>
              <a:t>Ne+e</a:t>
            </a:r>
            <a:r>
              <a:rPr lang="pl-PL" sz="1600" b="1" dirty="0">
                <a:solidFill>
                  <a:srgbClr val="FF0000"/>
                </a:solidFill>
                <a:sym typeface="Symbol" panose="05050102010706020507" pitchFamily="18" charset="2"/>
              </a:rPr>
              <a:t>-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8064388" y="404106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66FF"/>
                </a:solidFill>
              </a:rPr>
              <a:t>  !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655676" y="2759709"/>
            <a:ext cx="208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66FF"/>
                </a:solidFill>
              </a:rPr>
              <a:t>Sham &amp; Mosel’ 2010</a:t>
            </a:r>
            <a:endParaRPr lang="en-GB" sz="16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0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80628"/>
            <a:ext cx="6743700" cy="731605"/>
          </a:xfrm>
        </p:spPr>
        <p:txBody>
          <a:bodyPr/>
          <a:lstStyle/>
          <a:p>
            <a:r>
              <a:rPr lang="pl-PL" b="1" smtClean="0">
                <a:solidFill>
                  <a:srgbClr val="0066FF"/>
                </a:solidFill>
              </a:rPr>
              <a:t> Lepton angular distribution in </a:t>
            </a:r>
            <a:r>
              <a:rPr lang="pl-PL" b="1" smtClean="0">
                <a:solidFill>
                  <a:srgbClr val="0066FF"/>
                </a:solidFill>
                <a:sym typeface="Symbol" panose="05050102010706020507" pitchFamily="18" charset="2"/>
              </a:rPr>
              <a:t>* rest frame</a:t>
            </a:r>
            <a:r>
              <a:rPr lang="pl-PL" b="1" smtClean="0">
                <a:solidFill>
                  <a:srgbClr val="0066FF"/>
                </a:solidFill>
              </a:rPr>
              <a:t> </a:t>
            </a:r>
            <a:endParaRPr lang="en-GB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0" y="1019285"/>
            <a:ext cx="6294803" cy="357783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r="5778"/>
          <a:stretch/>
        </p:blipFill>
        <p:spPr>
          <a:xfrm>
            <a:off x="6381255" y="1857970"/>
            <a:ext cx="2780103" cy="2570874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50080" y="4551722"/>
            <a:ext cx="3371232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  <a:sym typeface="Symbol" panose="05050102010706020507" pitchFamily="18" charset="2"/>
              </a:rPr>
              <a:t></a:t>
            </a:r>
            <a:r>
              <a:rPr lang="pl-PL" sz="1600" dirty="0" err="1">
                <a:solidFill>
                  <a:srgbClr val="00B050"/>
                </a:solidFill>
                <a:sym typeface="Symbol" panose="05050102010706020507" pitchFamily="18" charset="2"/>
              </a:rPr>
              <a:t>pe+e</a:t>
            </a:r>
            <a:r>
              <a:rPr lang="pl-PL" sz="1600" dirty="0">
                <a:solidFill>
                  <a:srgbClr val="00B050"/>
                </a:solidFill>
                <a:sym typeface="Symbol" panose="05050102010706020507" pitchFamily="18" charset="2"/>
              </a:rPr>
              <a:t>- </a:t>
            </a:r>
            <a:r>
              <a:rPr lang="pl-PL" sz="1600" dirty="0" smtClean="0">
                <a:solidFill>
                  <a:srgbClr val="00B050"/>
                </a:solidFill>
                <a:sym typeface="Symbol" panose="05050102010706020507" pitchFamily="18" charset="2"/>
              </a:rPr>
              <a:t>model: </a:t>
            </a:r>
            <a:r>
              <a:rPr lang="pl-PL" sz="1600" dirty="0" err="1" smtClean="0">
                <a:solidFill>
                  <a:srgbClr val="00B050"/>
                </a:solidFill>
                <a:sym typeface="Symbol" panose="05050102010706020507" pitchFamily="18" charset="2"/>
              </a:rPr>
              <a:t>Dalitz</a:t>
            </a:r>
            <a:r>
              <a:rPr lang="pl-PL" sz="1600" dirty="0" smtClean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olidFill>
                  <a:srgbClr val="00B050"/>
                </a:solidFill>
                <a:sym typeface="Symbol" panose="05050102010706020507" pitchFamily="18" charset="2"/>
              </a:rPr>
              <a:t>decay</a:t>
            </a:r>
            <a:r>
              <a:rPr lang="pl-PL" sz="1600" dirty="0" smtClean="0">
                <a:solidFill>
                  <a:srgbClr val="00B050"/>
                </a:solidFill>
                <a:sym typeface="Symbol" panose="05050102010706020507" pitchFamily="18" charset="2"/>
              </a:rPr>
              <a:t> with</a:t>
            </a:r>
          </a:p>
          <a:p>
            <a:r>
              <a:rPr lang="pl-PL" sz="1600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pl-PL" sz="1600" dirty="0" smtClean="0">
                <a:solidFill>
                  <a:srgbClr val="00B050"/>
                </a:solidFill>
                <a:sym typeface="Symbol" panose="05050102010706020507" pitchFamily="18" charset="2"/>
              </a:rPr>
              <a:t>d/</a:t>
            </a:r>
            <a:r>
              <a:rPr lang="pl-PL" sz="1600" dirty="0" err="1" smtClean="0">
                <a:solidFill>
                  <a:srgbClr val="00B050"/>
                </a:solidFill>
                <a:sym typeface="Symbol" panose="05050102010706020507" pitchFamily="18" charset="2"/>
              </a:rPr>
              <a:t>dcos</a:t>
            </a:r>
            <a:r>
              <a:rPr lang="pl-PL" sz="1600" dirty="0" smtClean="0">
                <a:solidFill>
                  <a:srgbClr val="00B050"/>
                </a:solidFill>
                <a:sym typeface="Symbol" panose="05050102010706020507" pitchFamily="18" charset="2"/>
              </a:rPr>
              <a:t> ~ 1 + cos</a:t>
            </a:r>
            <a:r>
              <a:rPr lang="pl-PL" sz="1600" baseline="30000" dirty="0" smtClean="0">
                <a:solidFill>
                  <a:srgbClr val="00B050"/>
                </a:solidFill>
                <a:sym typeface="Symbol" panose="05050102010706020507" pitchFamily="18" charset="2"/>
              </a:rPr>
              <a:t>2</a:t>
            </a:r>
            <a:r>
              <a:rPr lang="pl-PL" sz="1600" dirty="0" smtClean="0">
                <a:solidFill>
                  <a:srgbClr val="00B050"/>
                </a:solidFill>
                <a:sym typeface="Symbol" panose="05050102010706020507" pitchFamily="18" charset="2"/>
              </a:rPr>
              <a:t>  </a:t>
            </a:r>
          </a:p>
          <a:p>
            <a:endParaRPr lang="pl-PL" sz="1600" dirty="0">
              <a:solidFill>
                <a:srgbClr val="00B050"/>
              </a:solidFill>
              <a:sym typeface="Symbol" panose="05050102010706020507" pitchFamily="18" charset="2"/>
            </a:endParaRPr>
          </a:p>
          <a:p>
            <a:r>
              <a:rPr lang="pl-PL" sz="1600" dirty="0">
                <a:solidFill>
                  <a:srgbClr val="0070C0"/>
                </a:solidFill>
              </a:rPr>
              <a:t>d</a:t>
            </a:r>
            <a:r>
              <a:rPr lang="pl-PL" sz="1600" dirty="0">
                <a:solidFill>
                  <a:srgbClr val="0070C0"/>
                </a:solidFill>
                <a:sym typeface="Symbol" panose="05050102010706020507" pitchFamily="18" charset="2"/>
              </a:rPr>
              <a:t>/</a:t>
            </a:r>
            <a:r>
              <a:rPr lang="pl-PL" sz="1600" dirty="0" err="1">
                <a:solidFill>
                  <a:srgbClr val="0070C0"/>
                </a:solidFill>
                <a:sym typeface="Symbol" panose="05050102010706020507" pitchFamily="18" charset="2"/>
              </a:rPr>
              <a:t>dcos</a:t>
            </a:r>
            <a:r>
              <a:rPr lang="pl-PL" sz="1600" dirty="0">
                <a:solidFill>
                  <a:srgbClr val="0070C0"/>
                </a:solidFill>
                <a:sym typeface="Symbol" panose="05050102010706020507" pitchFamily="18" charset="2"/>
              </a:rPr>
              <a:t> ~ 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1 </a:t>
            </a:r>
            <a:r>
              <a:rPr lang="pl-PL" sz="1600" dirty="0">
                <a:solidFill>
                  <a:srgbClr val="0070C0"/>
                </a:solidFill>
                <a:sym typeface="Symbol" panose="05050102010706020507" pitchFamily="18" charset="2"/>
              </a:rPr>
              <a:t>+ B cos</a:t>
            </a:r>
            <a:r>
              <a:rPr lang="pl-PL" sz="1600" baseline="30000" dirty="0">
                <a:solidFill>
                  <a:srgbClr val="0070C0"/>
                </a:solidFill>
                <a:sym typeface="Symbol" panose="05050102010706020507" pitchFamily="18" charset="2"/>
              </a:rPr>
              <a:t>2</a:t>
            </a:r>
            <a:r>
              <a:rPr lang="pl-PL" sz="1600" dirty="0">
                <a:solidFill>
                  <a:srgbClr val="0070C0"/>
                </a:solidFill>
                <a:sym typeface="Symbol" panose="05050102010706020507" pitchFamily="18" charset="2"/>
              </a:rPr>
              <a:t> 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; </a:t>
            </a:r>
            <a:r>
              <a:rPr lang="pl-PL" sz="16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fit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 B=1.520.58 in AGREEMENT WITH </a:t>
            </a:r>
            <a:r>
              <a:rPr lang="pl-PL" sz="16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pp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 data</a:t>
            </a:r>
            <a:endParaRPr lang="pl-PL" sz="1600" baseline="-25000" dirty="0" smtClean="0">
              <a:solidFill>
                <a:srgbClr val="00B050"/>
              </a:solidFill>
              <a:sym typeface="Symbol" panose="05050102010706020507" pitchFamily="18" charset="2"/>
            </a:endParaRPr>
          </a:p>
          <a:p>
            <a:endParaRPr lang="en-GB" sz="1600" baseline="-25000" dirty="0">
              <a:solidFill>
                <a:srgbClr val="00B05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187624" y="1464794"/>
            <a:ext cx="1864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h</a:t>
            </a:r>
            <a:r>
              <a:rPr lang="pl-PL" sz="1600" dirty="0" err="1" smtClean="0"/>
              <a:t>elicity</a:t>
            </a:r>
            <a:r>
              <a:rPr lang="pl-PL" sz="1600" dirty="0" smtClean="0"/>
              <a:t> </a:t>
            </a:r>
            <a:r>
              <a:rPr lang="pl-PL" sz="1600" dirty="0" err="1" smtClean="0"/>
              <a:t>frame</a:t>
            </a:r>
            <a:endParaRPr lang="en-GB" sz="16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367644" y="1866747"/>
            <a:ext cx="936104" cy="410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„</a:t>
            </a:r>
            <a:r>
              <a:rPr lang="en-GB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pl-PL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”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4572000" y="1297835"/>
            <a:ext cx="1093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„-</a:t>
            </a:r>
            <a:r>
              <a:rPr lang="pl-PL" b="1" dirty="0" err="1" smtClean="0">
                <a:solidFill>
                  <a:srgbClr val="00B050"/>
                </a:solidFill>
                <a:sym typeface="Symbol" panose="05050102010706020507" pitchFamily="18" charset="2"/>
              </a:rPr>
              <a:t>like</a:t>
            </a:r>
            <a:r>
              <a:rPr lang="pl-PL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”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809822" y="4648004"/>
            <a:ext cx="4892572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err="1" smtClean="0">
                <a:solidFill>
                  <a:srgbClr val="00B050"/>
                </a:solidFill>
                <a:sym typeface="Symbol" panose="05050102010706020507" pitchFamily="18" charset="2"/>
              </a:rPr>
              <a:t>isotropic</a:t>
            </a:r>
            <a:endParaRPr lang="pl-PL" sz="1600" dirty="0" smtClean="0">
              <a:solidFill>
                <a:srgbClr val="00B050"/>
              </a:solidFill>
              <a:sym typeface="Symbol" panose="05050102010706020507" pitchFamily="18" charset="2"/>
            </a:endParaRPr>
          </a:p>
          <a:p>
            <a:endParaRPr lang="pl-PL" sz="1600" dirty="0">
              <a:solidFill>
                <a:srgbClr val="00B050"/>
              </a:solidFill>
              <a:sym typeface="Symbol" panose="05050102010706020507" pitchFamily="18" charset="2"/>
            </a:endParaRPr>
          </a:p>
          <a:p>
            <a:r>
              <a:rPr lang="pl-PL" sz="1600" dirty="0">
                <a:solidFill>
                  <a:srgbClr val="0070C0"/>
                </a:solidFill>
              </a:rPr>
              <a:t>d</a:t>
            </a:r>
            <a:r>
              <a:rPr lang="pl-PL" sz="1600" dirty="0">
                <a:solidFill>
                  <a:srgbClr val="0070C0"/>
                </a:solidFill>
                <a:sym typeface="Symbol" panose="05050102010706020507" pitchFamily="18" charset="2"/>
              </a:rPr>
              <a:t>/</a:t>
            </a:r>
            <a:r>
              <a:rPr lang="pl-PL" sz="1600" dirty="0" err="1">
                <a:solidFill>
                  <a:srgbClr val="0070C0"/>
                </a:solidFill>
                <a:sym typeface="Symbol" panose="05050102010706020507" pitchFamily="18" charset="2"/>
              </a:rPr>
              <a:t>dcos</a:t>
            </a:r>
            <a:r>
              <a:rPr lang="pl-PL" sz="1600" dirty="0">
                <a:solidFill>
                  <a:srgbClr val="0070C0"/>
                </a:solidFill>
                <a:sym typeface="Symbol" panose="05050102010706020507" pitchFamily="18" charset="2"/>
              </a:rPr>
              <a:t> ~ 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1 </a:t>
            </a:r>
            <a:r>
              <a:rPr lang="pl-PL" sz="1600" dirty="0">
                <a:solidFill>
                  <a:srgbClr val="0070C0"/>
                </a:solidFill>
                <a:sym typeface="Symbol" panose="05050102010706020507" pitchFamily="18" charset="2"/>
              </a:rPr>
              <a:t>+ B cos</a:t>
            </a:r>
            <a:r>
              <a:rPr lang="pl-PL" sz="1600" baseline="30000" dirty="0">
                <a:solidFill>
                  <a:srgbClr val="0070C0"/>
                </a:solidFill>
                <a:sym typeface="Symbol" panose="05050102010706020507" pitchFamily="18" charset="2"/>
              </a:rPr>
              <a:t>2</a:t>
            </a:r>
            <a:r>
              <a:rPr lang="pl-PL" sz="1600" dirty="0">
                <a:solidFill>
                  <a:srgbClr val="0070C0"/>
                </a:solidFill>
                <a:sym typeface="Symbol" panose="05050102010706020507" pitchFamily="18" charset="2"/>
              </a:rPr>
              <a:t> 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; </a:t>
            </a:r>
            <a:r>
              <a:rPr lang="pl-PL" sz="16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fit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 with B= -0. 4  0.2.    </a:t>
            </a:r>
          </a:p>
          <a:p>
            <a:endParaRPr lang="pl-PL" sz="16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r>
              <a:rPr lang="pl-PL" sz="1600" dirty="0">
                <a:solidFill>
                  <a:srgbClr val="0070C0"/>
                </a:solidFill>
                <a:sym typeface="Symbol" panose="05050102010706020507" pitchFamily="18" charset="2"/>
              </a:rPr>
              <a:t>f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or +-  </a:t>
            </a:r>
            <a:r>
              <a:rPr lang="pl-PL" sz="16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e+e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- </a:t>
            </a:r>
            <a:r>
              <a:rPr lang="pl-PL" sz="16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expected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 B= -1 </a:t>
            </a:r>
            <a:r>
              <a:rPr lang="pl-PL" sz="16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HINT for </a:t>
            </a:r>
            <a:r>
              <a:rPr lang="pl-PL" sz="16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Vector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meson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contribution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  in „</a:t>
            </a:r>
            <a:r>
              <a:rPr lang="pl-PL" sz="16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quesielastic</a:t>
            </a:r>
            <a:r>
              <a:rPr lang="pl-PL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” </a:t>
            </a:r>
            <a:r>
              <a:rPr lang="pl-PL" sz="16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bremsstrahlung</a:t>
            </a:r>
            <a:endParaRPr lang="pl-PL" sz="1600" baseline="-25000" dirty="0" smtClean="0">
              <a:solidFill>
                <a:srgbClr val="00B050"/>
              </a:solidFill>
              <a:sym typeface="Symbol" panose="05050102010706020507" pitchFamily="18" charset="2"/>
            </a:endParaRPr>
          </a:p>
          <a:p>
            <a:endParaRPr lang="en-GB" sz="1600" baseline="-25000" dirty="0">
              <a:solidFill>
                <a:srgbClr val="00B05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840252" y="1117909"/>
            <a:ext cx="2124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OBE </a:t>
            </a:r>
            <a:r>
              <a:rPr lang="pl-PL" sz="1600" dirty="0" err="1" smtClean="0"/>
              <a:t>calculations</a:t>
            </a:r>
            <a:endParaRPr lang="en-GB" sz="1600" dirty="0"/>
          </a:p>
        </p:txBody>
      </p:sp>
      <p:sp>
        <p:nvSpPr>
          <p:cNvPr id="17" name="Prostokąt 16"/>
          <p:cNvSpPr/>
          <p:nvPr/>
        </p:nvSpPr>
        <p:spPr>
          <a:xfrm>
            <a:off x="6704728" y="1396305"/>
            <a:ext cx="2934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+mn-lt"/>
              </a:rPr>
              <a:t>E. L. Bratkovskaya, </a:t>
            </a:r>
            <a:r>
              <a:rPr lang="pl-PL" sz="1200" dirty="0" smtClean="0">
                <a:latin typeface="+mn-lt"/>
              </a:rPr>
              <a:t>at. al </a:t>
            </a:r>
          </a:p>
          <a:p>
            <a:r>
              <a:rPr lang="en-GB" sz="1200" dirty="0" smtClean="0">
                <a:latin typeface="+mn-lt"/>
              </a:rPr>
              <a:t>Phys</a:t>
            </a:r>
            <a:r>
              <a:rPr lang="en-GB" sz="1200" dirty="0">
                <a:latin typeface="+mn-lt"/>
              </a:rPr>
              <a:t>. Lett. B 348, 325 (1995).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6250671" y="2457153"/>
            <a:ext cx="448620" cy="413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B</a:t>
            </a:r>
            <a:endParaRPr lang="en-GB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844813" y="819230"/>
                <a:ext cx="2550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300&gt;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&gt;140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13" y="819230"/>
                <a:ext cx="2550190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Prostokąt 3"/>
              <p:cNvSpPr/>
              <p:nvPr/>
            </p:nvSpPr>
            <p:spPr>
              <a:xfrm>
                <a:off x="4056043" y="751680"/>
                <a:ext cx="24965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  <m:r>
                        <a:rPr lang="pl-PL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pl-PL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Prostoką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043" y="751680"/>
                <a:ext cx="2496517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035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4" y="2227404"/>
            <a:ext cx="4085736" cy="372187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595" y="104127"/>
            <a:ext cx="6501649" cy="704850"/>
          </a:xfrm>
        </p:spPr>
        <p:txBody>
          <a:bodyPr/>
          <a:lstStyle/>
          <a:p>
            <a:r>
              <a:rPr lang="pl-PL" b="1" dirty="0" err="1" smtClean="0">
                <a:solidFill>
                  <a:srgbClr val="0066FF"/>
                </a:solidFill>
              </a:rPr>
              <a:t>Alternative</a:t>
            </a:r>
            <a:r>
              <a:rPr lang="pl-PL" b="1" dirty="0" smtClean="0">
                <a:solidFill>
                  <a:srgbClr val="0066FF"/>
                </a:solidFill>
              </a:rPr>
              <a:t> </a:t>
            </a:r>
            <a:r>
              <a:rPr lang="pl-PL" b="1" dirty="0" err="1" smtClean="0">
                <a:solidFill>
                  <a:srgbClr val="0066FF"/>
                </a:solidFill>
              </a:rPr>
              <a:t>explanation</a:t>
            </a:r>
            <a:r>
              <a:rPr lang="pl-PL" b="1" dirty="0" smtClean="0">
                <a:solidFill>
                  <a:srgbClr val="0066FF"/>
                </a:solidFill>
              </a:rPr>
              <a:t>: </a:t>
            </a:r>
            <a:r>
              <a:rPr lang="pl-PL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</a:t>
            </a:r>
            <a:r>
              <a:rPr lang="pl-PL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pn</a:t>
            </a:r>
            <a:r>
              <a:rPr lang="pl-PL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  </a:t>
            </a:r>
            <a:r>
              <a:rPr lang="pl-PL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fusion</a:t>
            </a:r>
            <a:r>
              <a:rPr lang="pl-PL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 and FSI of </a:t>
            </a:r>
            <a:r>
              <a:rPr lang="pl-PL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dibaryon</a:t>
            </a:r>
            <a:r>
              <a:rPr lang="pl-PL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pl-PL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decays</a:t>
            </a:r>
            <a:r>
              <a:rPr lang="pl-PL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?</a:t>
            </a:r>
            <a:endParaRPr lang="pl-PL" b="1" dirty="0">
              <a:solidFill>
                <a:srgbClr val="0066FF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65004"/>
            <a:ext cx="4284476" cy="290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Espace réservé du numéro de diapositive 5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3A25DD-78E8-411B-BEC7-C1489F3240FD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1169322"/>
            <a:ext cx="4104528" cy="164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1"/>
          <p:cNvSpPr txBox="1"/>
          <p:nvPr/>
        </p:nvSpPr>
        <p:spPr>
          <a:xfrm>
            <a:off x="5274533" y="77236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M. Bashkanov and </a:t>
            </a:r>
            <a:r>
              <a:rPr lang="pl-PL" sz="1200" dirty="0" smtClean="0"/>
              <a:t>H. </a:t>
            </a:r>
            <a:r>
              <a:rPr lang="fr-FR" sz="1200" dirty="0" smtClean="0"/>
              <a:t>Clement,</a:t>
            </a:r>
          </a:p>
          <a:p>
            <a:r>
              <a:rPr lang="fr-FR" sz="1200" dirty="0" smtClean="0"/>
              <a:t> </a:t>
            </a:r>
            <a:r>
              <a:rPr lang="en-GB" sz="1200" dirty="0"/>
              <a:t>Eur. Phys. J. A 50, 107 (2014)</a:t>
            </a:r>
            <a:endParaRPr lang="fr-FR" sz="1200" dirty="0"/>
          </a:p>
        </p:txBody>
      </p:sp>
      <p:sp>
        <p:nvSpPr>
          <p:cNvPr id="14" name="Rectangle à coins arrondis 12"/>
          <p:cNvSpPr/>
          <p:nvPr/>
        </p:nvSpPr>
        <p:spPr>
          <a:xfrm>
            <a:off x="0" y="954879"/>
            <a:ext cx="3887924" cy="90395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Symbol"/>
              <a:buChar char="r"/>
            </a:pPr>
            <a:r>
              <a:rPr lang="fr-FR" sz="1800" dirty="0" smtClean="0">
                <a:solidFill>
                  <a:schemeClr val="tx1"/>
                </a:solidFill>
                <a:sym typeface="Symbol"/>
              </a:rPr>
              <a:t>production by </a:t>
            </a:r>
            <a:r>
              <a:rPr lang="pl-PL" sz="1800" dirty="0" smtClean="0">
                <a:solidFill>
                  <a:schemeClr val="tx1"/>
                </a:solidFill>
                <a:sym typeface="Symbol"/>
              </a:rPr>
              <a:t>NN</a:t>
            </a:r>
            <a:r>
              <a:rPr lang="fr-FR" sz="1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pl-PL" sz="1800" dirty="0" smtClean="0">
                <a:solidFill>
                  <a:schemeClr val="tx1"/>
                </a:solidFill>
                <a:sym typeface="Symbol"/>
              </a:rPr>
              <a:t>    </a:t>
            </a:r>
          </a:p>
          <a:p>
            <a:pPr marL="285750" indent="-285750" algn="ctr"/>
            <a:r>
              <a:rPr lang="pl-PL" sz="1800" dirty="0" err="1" smtClean="0">
                <a:solidFill>
                  <a:schemeClr val="tx1"/>
                </a:solidFill>
                <a:sym typeface="Symbol"/>
              </a:rPr>
              <a:t>only</a:t>
            </a:r>
            <a:r>
              <a:rPr lang="pl-PL" sz="1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sym typeface="Symbol"/>
              </a:rPr>
              <a:t>possible</a:t>
            </a:r>
            <a:r>
              <a:rPr lang="pl-PL" sz="1800" dirty="0" smtClean="0">
                <a:solidFill>
                  <a:schemeClr val="tx1"/>
                </a:solidFill>
                <a:sym typeface="Symbol"/>
              </a:rPr>
              <a:t> for pn channel (9j </a:t>
            </a:r>
            <a:r>
              <a:rPr lang="pl-PL" sz="1800" dirty="0" err="1" smtClean="0">
                <a:solidFill>
                  <a:schemeClr val="tx1"/>
                </a:solidFill>
                <a:sym typeface="Symbol"/>
              </a:rPr>
              <a:t>coeff</a:t>
            </a:r>
            <a:r>
              <a:rPr lang="pl-PL" sz="1800" dirty="0" smtClean="0">
                <a:solidFill>
                  <a:schemeClr val="tx1"/>
                </a:solidFill>
                <a:sym typeface="Symbol"/>
              </a:rPr>
              <a:t>.)! </a:t>
            </a:r>
            <a:endParaRPr lang="fr-FR" sz="1800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4"/>
          <p:cNvCxnSpPr/>
          <p:nvPr/>
        </p:nvCxnSpPr>
        <p:spPr>
          <a:xfrm flipH="1">
            <a:off x="2714272" y="2342850"/>
            <a:ext cx="1785720" cy="15154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4992891" y="2980983"/>
            <a:ext cx="3703645" cy="50405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>
                <a:solidFill>
                  <a:schemeClr val="tx1"/>
                </a:solidFill>
              </a:rPr>
              <a:t>d* </a:t>
            </a:r>
            <a:r>
              <a:rPr lang="fr-FR" sz="1800" dirty="0" smtClean="0">
                <a:solidFill>
                  <a:schemeClr val="tx1"/>
                </a:solidFill>
                <a:sym typeface="Symbol" panose="05050102010706020507" pitchFamily="18" charset="2"/>
              </a:rPr>
              <a:t></a:t>
            </a:r>
            <a:r>
              <a:rPr lang="pl-PL" sz="1800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e+e</a:t>
            </a:r>
            <a:r>
              <a:rPr lang="pl-PL" sz="1800" dirty="0" smtClean="0">
                <a:solidFill>
                  <a:schemeClr val="tx1"/>
                </a:solidFill>
                <a:sym typeface="Symbol" panose="05050102010706020507" pitchFamily="18" charset="2"/>
              </a:rPr>
              <a:t>- X (</a:t>
            </a:r>
            <a:r>
              <a:rPr lang="pl-PL" sz="1800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direct</a:t>
            </a:r>
            <a:r>
              <a:rPr lang="pl-PL" sz="1800" dirty="0" smtClean="0">
                <a:solidFill>
                  <a:schemeClr val="tx1"/>
                </a:solidFill>
                <a:sym typeface="Symbol" panose="05050102010706020507" pitchFamily="18" charset="2"/>
              </a:rPr>
              <a:t>)  </a:t>
            </a:r>
            <a:r>
              <a:rPr lang="pl-PL" sz="1800" dirty="0" smtClean="0">
                <a:solidFill>
                  <a:schemeClr val="tx1"/>
                </a:solidFill>
              </a:rPr>
              <a:t>not </a:t>
            </a:r>
            <a:r>
              <a:rPr lang="pl-PL" sz="1800" dirty="0" err="1" smtClean="0">
                <a:solidFill>
                  <a:schemeClr val="tx1"/>
                </a:solidFill>
              </a:rPr>
              <a:t>included</a:t>
            </a:r>
            <a:r>
              <a:rPr lang="pl-PL" sz="1800" dirty="0" smtClean="0">
                <a:solidFill>
                  <a:schemeClr val="tx1"/>
                </a:solidFill>
              </a:rPr>
              <a:t> 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20" name="ZoneTexte 15"/>
          <p:cNvSpPr txBox="1"/>
          <p:nvPr/>
        </p:nvSpPr>
        <p:spPr>
          <a:xfrm>
            <a:off x="6873395" y="2145668"/>
            <a:ext cx="2238113" cy="58477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3"/>
                </a:solidFill>
              </a:rPr>
              <a:t>d*  M</a:t>
            </a:r>
            <a:r>
              <a:rPr lang="fr-FR" sz="1600" dirty="0" smtClean="0">
                <a:solidFill>
                  <a:schemeClr val="accent3"/>
                </a:solidFill>
                <a:sym typeface="Symbol"/>
              </a:rPr>
              <a:t> </a:t>
            </a:r>
            <a:r>
              <a:rPr lang="fr-FR" sz="1600" dirty="0">
                <a:solidFill>
                  <a:schemeClr val="accent3"/>
                </a:solidFill>
                <a:sym typeface="Symbol"/>
              </a:rPr>
              <a:t> </a:t>
            </a:r>
            <a:r>
              <a:rPr lang="fr-FR" sz="1600" dirty="0" smtClean="0">
                <a:solidFill>
                  <a:schemeClr val="accent3"/>
                </a:solidFill>
              </a:rPr>
              <a:t>2380 MeV</a:t>
            </a:r>
          </a:p>
          <a:p>
            <a:r>
              <a:rPr lang="fr-FR" sz="1600" dirty="0" smtClean="0">
                <a:solidFill>
                  <a:schemeClr val="accent3"/>
                </a:solidFill>
                <a:sym typeface="Symbol"/>
              </a:rPr>
              <a:t>      </a:t>
            </a:r>
            <a:r>
              <a:rPr lang="pl-PL" sz="1600" dirty="0" err="1" smtClean="0">
                <a:solidFill>
                  <a:schemeClr val="accent3"/>
                </a:solidFill>
                <a:sym typeface="Symbol"/>
              </a:rPr>
              <a:t>J</a:t>
            </a:r>
            <a:r>
              <a:rPr lang="pl-PL" sz="1600" baseline="30000" dirty="0" err="1" smtClean="0">
                <a:solidFill>
                  <a:schemeClr val="accent3"/>
                </a:solidFill>
                <a:sym typeface="Symbol"/>
              </a:rPr>
              <a:t>p</a:t>
            </a:r>
            <a:r>
              <a:rPr lang="pl-PL" sz="1600" baseline="30000" dirty="0" smtClean="0">
                <a:solidFill>
                  <a:schemeClr val="accent3"/>
                </a:solidFill>
                <a:sym typeface="Symbol"/>
              </a:rPr>
              <a:t> </a:t>
            </a:r>
            <a:r>
              <a:rPr lang="pl-PL" sz="1600" dirty="0" smtClean="0">
                <a:solidFill>
                  <a:schemeClr val="accent3"/>
                </a:solidFill>
                <a:sym typeface="Symbol"/>
              </a:rPr>
              <a:t> =3 </a:t>
            </a:r>
            <a:r>
              <a:rPr lang="pl-PL" sz="1600" baseline="30000" dirty="0" smtClean="0">
                <a:solidFill>
                  <a:schemeClr val="accent3"/>
                </a:solidFill>
                <a:sym typeface="Symbol"/>
              </a:rPr>
              <a:t>- </a:t>
            </a:r>
            <a:r>
              <a:rPr lang="fr-FR" sz="1600" dirty="0" smtClean="0">
                <a:solidFill>
                  <a:schemeClr val="accent3"/>
                </a:solidFill>
                <a:sym typeface="Symbol"/>
              </a:rPr>
              <a:t>  70 MeV</a:t>
            </a:r>
            <a:endParaRPr lang="fr-FR" sz="1600" dirty="0">
              <a:solidFill>
                <a:schemeClr val="accent3"/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7308304" y="3897052"/>
            <a:ext cx="972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WASA</a:t>
            </a:r>
            <a:endParaRPr lang="pl-PL" dirty="0"/>
          </a:p>
        </p:txBody>
      </p:sp>
      <p:cxnSp>
        <p:nvCxnSpPr>
          <p:cNvPr id="23" name="Łącznik prosty ze strzałką 22"/>
          <p:cNvCxnSpPr/>
          <p:nvPr/>
        </p:nvCxnSpPr>
        <p:spPr>
          <a:xfrm flipV="1">
            <a:off x="6912260" y="5481228"/>
            <a:ext cx="0" cy="576064"/>
          </a:xfrm>
          <a:prstGeom prst="straightConnector1">
            <a:avLst/>
          </a:prstGeom>
          <a:ln w="158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6372200" y="6201308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smtClean="0">
                <a:solidFill>
                  <a:srgbClr val="00B050"/>
                </a:solidFill>
              </a:rPr>
              <a:t>HADES</a:t>
            </a:r>
            <a:endParaRPr lang="pl-PL" sz="1800" b="1" dirty="0">
              <a:solidFill>
                <a:srgbClr val="00B050"/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7524328" y="522920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ym typeface="Symbol"/>
              </a:rPr>
              <a:t></a:t>
            </a:r>
            <a:endParaRPr lang="pl-PL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6696236" y="4185084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d*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274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67644" y="2024844"/>
            <a:ext cx="657020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pl-PL" sz="3200" dirty="0" err="1" smtClean="0"/>
              <a:t>Dalitz</a:t>
            </a:r>
            <a:r>
              <a:rPr lang="pl-PL" sz="3200" dirty="0" smtClean="0"/>
              <a:t> </a:t>
            </a:r>
            <a:r>
              <a:rPr lang="pl-PL" sz="3200" dirty="0" err="1" smtClean="0"/>
              <a:t>decays</a:t>
            </a:r>
            <a:r>
              <a:rPr lang="pl-PL" sz="3200" dirty="0" smtClean="0"/>
              <a:t> of </a:t>
            </a:r>
            <a:r>
              <a:rPr lang="pl-PL" sz="3200" dirty="0" err="1" smtClean="0"/>
              <a:t>Higher</a:t>
            </a:r>
            <a:r>
              <a:rPr lang="pl-PL" sz="3200" dirty="0" smtClean="0"/>
              <a:t> mass </a:t>
            </a:r>
            <a:r>
              <a:rPr lang="pl-PL" sz="3200" dirty="0" err="1" smtClean="0"/>
              <a:t>resonances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8336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32138"/>
            <a:ext cx="7127875" cy="704850"/>
          </a:xfrm>
        </p:spPr>
        <p:txBody>
          <a:bodyPr/>
          <a:lstStyle/>
          <a:p>
            <a:pPr algn="ctr">
              <a:defRPr/>
            </a:pPr>
            <a:r>
              <a:rPr lang="pl-PL" b="1" dirty="0" err="1">
                <a:solidFill>
                  <a:srgbClr val="0066FF"/>
                </a:solidFill>
              </a:rPr>
              <a:t>Exclusive</a:t>
            </a:r>
            <a:r>
              <a:rPr lang="pl-PL" b="1" dirty="0">
                <a:solidFill>
                  <a:srgbClr val="0066FF"/>
                </a:solidFill>
              </a:rPr>
              <a:t> </a:t>
            </a:r>
            <a:r>
              <a:rPr lang="pl-PL" b="1" dirty="0" err="1">
                <a:solidFill>
                  <a:srgbClr val="0066FF"/>
                </a:solidFill>
              </a:rPr>
              <a:t>pp</a:t>
            </a:r>
            <a:r>
              <a:rPr lang="pl-PL" b="1" dirty="0" err="1">
                <a:solidFill>
                  <a:srgbClr val="0066FF"/>
                </a:solidFill>
                <a:sym typeface="Symbol" panose="05050102010706020507" pitchFamily="18" charset="2"/>
              </a:rPr>
              <a:t>ppe+e</a:t>
            </a:r>
            <a:r>
              <a:rPr lang="pl-PL" b="1" dirty="0">
                <a:solidFill>
                  <a:srgbClr val="0066FF"/>
                </a:solidFill>
                <a:sym typeface="Symbol" panose="05050102010706020507" pitchFamily="18" charset="2"/>
              </a:rPr>
              <a:t>- / </a:t>
            </a:r>
            <a:r>
              <a:rPr lang="pl-PL" b="1" dirty="0" err="1">
                <a:solidFill>
                  <a:srgbClr val="0066FF"/>
                </a:solidFill>
                <a:sym typeface="Symbol" panose="05050102010706020507" pitchFamily="18" charset="2"/>
              </a:rPr>
              <a:t>pp</a:t>
            </a:r>
            <a:r>
              <a:rPr lang="pl-PL" b="1" dirty="0">
                <a:solidFill>
                  <a:srgbClr val="0066FF"/>
                </a:solidFill>
                <a:sym typeface="Symbol" panose="05050102010706020507" pitchFamily="18" charset="2"/>
              </a:rPr>
              <a:t>(n)</a:t>
            </a:r>
            <a:r>
              <a:rPr lang="pl-PL" b="1" baseline="30000" dirty="0">
                <a:solidFill>
                  <a:srgbClr val="0066FF"/>
                </a:solidFill>
                <a:sym typeface="Symbol" panose="05050102010706020507" pitchFamily="18" charset="2"/>
              </a:rPr>
              <a:t>0(+)</a:t>
            </a:r>
            <a:r>
              <a:rPr lang="pl-PL" b="1" dirty="0">
                <a:solidFill>
                  <a:srgbClr val="0066FF"/>
                </a:solidFill>
                <a:sym typeface="Symbol" panose="05050102010706020507" pitchFamily="18" charset="2"/>
              </a:rPr>
              <a:t>  </a:t>
            </a:r>
            <a:r>
              <a:rPr lang="pl-PL" b="1" dirty="0" smtClean="0">
                <a:solidFill>
                  <a:srgbClr val="0066FF"/>
                </a:solidFill>
              </a:rPr>
              <a:t>@ 3.5 </a:t>
            </a:r>
            <a:r>
              <a:rPr lang="pl-PL" b="1" dirty="0" err="1">
                <a:solidFill>
                  <a:srgbClr val="0066FF"/>
                </a:solidFill>
              </a:rPr>
              <a:t>GeV</a:t>
            </a:r>
            <a:r>
              <a:rPr lang="pl-PL" b="1" dirty="0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683843"/>
            <a:ext cx="3076575" cy="3057525"/>
          </a:xfrm>
          <a:prstGeom prst="rect">
            <a:avLst/>
          </a:prstGeom>
        </p:spPr>
      </p:pic>
      <p:sp>
        <p:nvSpPr>
          <p:cNvPr id="24" name="pole tekstowe 9"/>
          <p:cNvSpPr txBox="1">
            <a:spLocks noChangeArrowheads="1"/>
          </p:cNvSpPr>
          <p:nvPr/>
        </p:nvSpPr>
        <p:spPr bwMode="auto">
          <a:xfrm>
            <a:off x="6234429" y="1839988"/>
            <a:ext cx="22701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600" kern="0" dirty="0" err="1" smtClean="0">
                <a:solidFill>
                  <a:prstClr val="black"/>
                </a:solidFill>
                <a:sym typeface="Symbol" pitchFamily="18" charset="2"/>
              </a:rPr>
              <a:t>Incoherent</a:t>
            </a:r>
            <a:r>
              <a:rPr lang="pl-PL" sz="1600" kern="0" dirty="0" smtClean="0">
                <a:solidFill>
                  <a:prstClr val="black"/>
                </a:solidFill>
                <a:sym typeface="Symbol" pitchFamily="18" charset="2"/>
              </a:rPr>
              <a:t> sum of     (, N*)  </a:t>
            </a:r>
            <a:r>
              <a:rPr lang="pl-PL" sz="1600" kern="0" dirty="0" err="1" smtClean="0">
                <a:solidFill>
                  <a:prstClr val="black"/>
                </a:solidFill>
                <a:sym typeface="Symbol" pitchFamily="18" charset="2"/>
              </a:rPr>
              <a:t>resonances</a:t>
            </a: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Symbol" pitchFamily="18" charset="2"/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84945"/>
            <a:ext cx="3076575" cy="305752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47" y="803523"/>
            <a:ext cx="3076575" cy="3057525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54" y="1023672"/>
            <a:ext cx="1227495" cy="1930748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77" y="4487166"/>
            <a:ext cx="2859513" cy="1991122"/>
          </a:xfrm>
          <a:prstGeom prst="rect">
            <a:avLst/>
          </a:prstGeom>
        </p:spPr>
      </p:pic>
      <p:graphicFrame>
        <p:nvGraphicFramePr>
          <p:cNvPr id="2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346686"/>
              </p:ext>
            </p:extLst>
          </p:nvPr>
        </p:nvGraphicFramePr>
        <p:xfrm>
          <a:off x="3753909" y="3848097"/>
          <a:ext cx="1687393" cy="63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22" name="Równanie" r:id="rId9" imgW="1104840" imgH="393480" progId="Equation.3">
                  <p:embed/>
                </p:oleObj>
              </mc:Choice>
              <mc:Fallback>
                <p:oleObj name="Równanie" r:id="rId9" imgW="1104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3909" y="3848097"/>
                        <a:ext cx="1687393" cy="639069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0" name="pole tekstowe 29"/>
              <p:cNvSpPr txBox="1"/>
              <p:nvPr/>
            </p:nvSpPr>
            <p:spPr>
              <a:xfrm>
                <a:off x="6081522" y="4392355"/>
                <a:ext cx="2954974" cy="1323439"/>
              </a:xfrm>
              <a:prstGeom prst="rect">
                <a:avLst/>
              </a:prstGeom>
              <a:solidFill>
                <a:srgbClr val="99FF99"/>
              </a:solidFill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1600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Empirical </a:t>
                </a:r>
                <a:r>
                  <a:rPr lang="pl-PL" sz="1600" dirty="0" err="1" smtClean="0">
                    <a:solidFill>
                      <a:prstClr val="black"/>
                    </a:solidFill>
                    <a:latin typeface="Calibri"/>
                    <a:cs typeface="+mn-cs"/>
                  </a:rPr>
                  <a:t>parametrisation</a:t>
                </a:r>
                <a:r>
                  <a:rPr lang="pl-PL" sz="1600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 of </a:t>
                </a:r>
                <a:r>
                  <a:rPr lang="pl-PL" sz="1600" dirty="0" err="1" smtClean="0">
                    <a:solidFill>
                      <a:prstClr val="black"/>
                    </a:solidFill>
                    <a:latin typeface="Calibri"/>
                    <a:cs typeface="+mn-cs"/>
                  </a:rPr>
                  <a:t>Resonance</a:t>
                </a:r>
                <a:r>
                  <a:rPr lang="pl-PL" sz="1600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  </a:t>
                </a:r>
                <a:r>
                  <a:rPr lang="pl-PL" sz="1600" dirty="0" err="1" smtClean="0">
                    <a:solidFill>
                      <a:prstClr val="black"/>
                    </a:solidFill>
                    <a:latin typeface="Calibri"/>
                    <a:cs typeface="+mn-cs"/>
                  </a:rPr>
                  <a:t>production</a:t>
                </a:r>
                <a:r>
                  <a:rPr lang="pl-PL" sz="1600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  as a </a:t>
                </a:r>
                <a:r>
                  <a:rPr lang="pl-PL" sz="1600" dirty="0" err="1" smtClean="0">
                    <a:solidFill>
                      <a:prstClr val="black"/>
                    </a:solidFill>
                    <a:latin typeface="Calibri"/>
                    <a:cs typeface="+mn-cs"/>
                  </a:rPr>
                  <a:t>function</a:t>
                </a:r>
                <a:r>
                  <a:rPr lang="pl-PL" sz="1600" dirty="0">
                    <a:solidFill>
                      <a:prstClr val="black"/>
                    </a:solidFill>
                    <a:latin typeface="Calibri"/>
                    <a:cs typeface="+mn-cs"/>
                  </a:rPr>
                  <a:t> </a:t>
                </a:r>
                <a:r>
                  <a:rPr lang="pl-PL" sz="1600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of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𝒕</m:t>
                      </m:r>
                      <m:d>
                        <m:dPr>
                          <m:ctrlPr>
                            <a:rPr lang="pl-PL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pl-PL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pl-PL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𝑹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l-PL" sz="1600" b="1" dirty="0" smtClean="0">
                  <a:solidFill>
                    <a:prstClr val="black"/>
                  </a:solidFill>
                  <a:latin typeface="Calibri"/>
                  <a:cs typeface="+mn-cs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1600" b="1" dirty="0" smtClean="0">
                    <a:solidFill>
                      <a:prstClr val="black"/>
                    </a:solidFill>
                    <a:latin typeface="Calibri"/>
                    <a:cs typeface="+mn-cs"/>
                  </a:rPr>
                  <a:t>t- channel </a:t>
                </a:r>
                <a:r>
                  <a:rPr lang="pl-PL" sz="1600" b="1" dirty="0" err="1" smtClean="0">
                    <a:solidFill>
                      <a:prstClr val="black"/>
                    </a:solidFill>
                    <a:latin typeface="Calibri"/>
                    <a:cs typeface="+mn-cs"/>
                  </a:rPr>
                  <a:t>dominance</a:t>
                </a:r>
                <a:endParaRPr lang="en-US" sz="1600" b="1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0" name="pole tekstow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522" y="4392355"/>
                <a:ext cx="2954974" cy="1323439"/>
              </a:xfrm>
              <a:prstGeom prst="rect">
                <a:avLst/>
              </a:prstGeom>
              <a:blipFill rotWithShape="0">
                <a:blip r:embed="rId11"/>
                <a:stretch>
                  <a:fillRect l="-1240" t="-1382" b="-5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ytuł 1"/>
          <p:cNvSpPr txBox="1">
            <a:spLocks/>
          </p:cNvSpPr>
          <p:nvPr/>
        </p:nvSpPr>
        <p:spPr>
          <a:xfrm>
            <a:off x="2619863" y="802565"/>
            <a:ext cx="1128431" cy="401732"/>
          </a:xfrm>
          <a:prstGeom prst="rect">
            <a:avLst/>
          </a:prstGeom>
          <a:solidFill>
            <a:srgbClr val="C0504D">
              <a:lumMod val="75000"/>
            </a:srgb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 </a:t>
            </a: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π</a:t>
            </a:r>
            <a:r>
              <a:rPr kumimoji="0" lang="pl-PL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+</a:t>
            </a: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Symbol"/>
              </a:rPr>
              <a:t> 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2" name="Tytuł 1"/>
          <p:cNvSpPr txBox="1">
            <a:spLocks/>
          </p:cNvSpPr>
          <p:nvPr/>
        </p:nvSpPr>
        <p:spPr>
          <a:xfrm>
            <a:off x="1439652" y="4008892"/>
            <a:ext cx="1047740" cy="429564"/>
          </a:xfrm>
          <a:prstGeom prst="rect">
            <a:avLst/>
          </a:prstGeom>
          <a:solidFill>
            <a:srgbClr val="C0504D">
              <a:lumMod val="75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 </a:t>
            </a:r>
            <a:r>
              <a:rPr kumimoji="0" lang="pl-PL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</a:t>
            </a:r>
            <a:r>
              <a:rPr kumimoji="0" lang="pl-PL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l-GR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π</a:t>
            </a:r>
            <a:r>
              <a:rPr kumimoji="0" lang="pl-PL" sz="25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0</a:t>
            </a:r>
            <a:endParaRPr kumimoji="0" lang="pl-PL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5895900" y="812923"/>
            <a:ext cx="3356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800" b="1" dirty="0" err="1" smtClean="0">
                <a:solidFill>
                  <a:prstClr val="black"/>
                </a:solidFill>
                <a:latin typeface="Calibri"/>
                <a:cs typeface="+mn-cs"/>
              </a:rPr>
              <a:t>Resonance</a:t>
            </a:r>
            <a:r>
              <a:rPr lang="pl-PL" sz="1800" b="1" dirty="0" smtClean="0">
                <a:solidFill>
                  <a:prstClr val="black"/>
                </a:solidFill>
                <a:latin typeface="Calibri"/>
                <a:cs typeface="+mn-cs"/>
              </a:rPr>
              <a:t> model: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200" b="1" dirty="0">
                <a:solidFill>
                  <a:prstClr val="black"/>
                </a:solidFill>
                <a:latin typeface="Calibri"/>
                <a:cs typeface="+mn-cs"/>
              </a:rPr>
              <a:t>Z. Teis et al., </a:t>
            </a:r>
            <a:r>
              <a:rPr lang="pl-PL" sz="1200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fr-FR" sz="1200" b="1" dirty="0" smtClean="0">
                <a:solidFill>
                  <a:prstClr val="black"/>
                </a:solidFill>
                <a:latin typeface="Calibri"/>
                <a:cs typeface="+mn-cs"/>
              </a:rPr>
              <a:t>Z</a:t>
            </a:r>
            <a:r>
              <a:rPr lang="fr-FR" sz="1200" b="1" dirty="0">
                <a:solidFill>
                  <a:prstClr val="black"/>
                </a:solidFill>
                <a:latin typeface="Calibri"/>
                <a:cs typeface="+mn-cs"/>
              </a:rPr>
              <a:t>. Phys. A356 (1997) </a:t>
            </a:r>
            <a:r>
              <a:rPr lang="fr-FR" sz="1200" b="1" dirty="0" smtClean="0">
                <a:solidFill>
                  <a:prstClr val="black"/>
                </a:solidFill>
                <a:latin typeface="Calibri"/>
                <a:cs typeface="+mn-cs"/>
              </a:rPr>
              <a:t>421</a:t>
            </a:r>
            <a:endParaRPr lang="pl-PL" sz="1200" b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fr-FR" sz="1200" b="1" dirty="0" smtClean="0">
                <a:solidFill>
                  <a:prstClr val="black"/>
                </a:solidFill>
                <a:latin typeface="Calibri"/>
                <a:cs typeface="+mn-cs"/>
              </a:rPr>
              <a:t>J</a:t>
            </a:r>
            <a:r>
              <a:rPr lang="fr-FR" sz="1200" b="1" dirty="0">
                <a:solidFill>
                  <a:prstClr val="black"/>
                </a:solidFill>
                <a:latin typeface="Calibri"/>
                <a:cs typeface="+mn-cs"/>
              </a:rPr>
              <a:t>. Weil et al. (</a:t>
            </a:r>
            <a:r>
              <a:rPr lang="fr-FR" sz="1200" b="1" dirty="0" smtClean="0">
                <a:solidFill>
                  <a:prstClr val="black"/>
                </a:solidFill>
                <a:latin typeface="Calibri"/>
                <a:cs typeface="+mn-cs"/>
              </a:rPr>
              <a:t>GiBUU)</a:t>
            </a:r>
            <a:r>
              <a:rPr lang="pl-PL" sz="1200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fr-FR" sz="1200" b="1" dirty="0" smtClean="0">
                <a:solidFill>
                  <a:prstClr val="black"/>
                </a:solidFill>
                <a:latin typeface="Calibri"/>
                <a:cs typeface="+mn-cs"/>
              </a:rPr>
              <a:t>Eur</a:t>
            </a:r>
            <a:r>
              <a:rPr lang="fr-FR" sz="1200" b="1" dirty="0">
                <a:solidFill>
                  <a:prstClr val="black"/>
                </a:solidFill>
                <a:latin typeface="Calibri"/>
                <a:cs typeface="+mn-cs"/>
              </a:rPr>
              <a:t>. Phys. J. A48 (2012) </a:t>
            </a:r>
            <a:r>
              <a:rPr lang="fr-FR" sz="1200" b="1" dirty="0" smtClean="0">
                <a:solidFill>
                  <a:prstClr val="black"/>
                </a:solidFill>
                <a:latin typeface="Calibri"/>
                <a:cs typeface="+mn-cs"/>
              </a:rPr>
              <a:t>111</a:t>
            </a:r>
            <a:endParaRPr lang="pl-PL" sz="1800" b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b="1" dirty="0" smtClean="0">
                <a:solidFill>
                  <a:prstClr val="black"/>
                </a:solidFill>
                <a:latin typeface="Calibri"/>
                <a:cs typeface="+mn-cs"/>
              </a:rPr>
              <a:t>HADES : EPJA 50(2014) 42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6401106" y="2603625"/>
            <a:ext cx="2346207" cy="1620049"/>
            <a:chOff x="6678003" y="2871265"/>
            <a:chExt cx="2346207" cy="1620049"/>
          </a:xfrm>
        </p:grpSpPr>
        <p:cxnSp>
          <p:nvCxnSpPr>
            <p:cNvPr id="4" name="Łącznik prosty 3"/>
            <p:cNvCxnSpPr/>
            <p:nvPr/>
          </p:nvCxnSpPr>
          <p:spPr>
            <a:xfrm>
              <a:off x="6678003" y="3842470"/>
              <a:ext cx="833758" cy="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pole tekstowe 14"/>
            <p:cNvSpPr txBox="1"/>
            <p:nvPr/>
          </p:nvSpPr>
          <p:spPr>
            <a:xfrm>
              <a:off x="6968527" y="3326899"/>
              <a:ext cx="735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p</a:t>
              </a:r>
              <a:r>
                <a:rPr lang="pl-PL" baseline="-25000" dirty="0" smtClean="0"/>
                <a:t>1</a:t>
              </a:r>
              <a:endParaRPr lang="en-GB" baseline="-25000" dirty="0"/>
            </a:p>
          </p:txBody>
        </p:sp>
        <p:sp>
          <p:nvSpPr>
            <p:cNvPr id="34" name="pole tekstowe 33"/>
            <p:cNvSpPr txBox="1"/>
            <p:nvPr/>
          </p:nvSpPr>
          <p:spPr>
            <a:xfrm>
              <a:off x="7761424" y="3370105"/>
              <a:ext cx="600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p</a:t>
              </a:r>
              <a:r>
                <a:rPr lang="pl-PL" baseline="-25000" dirty="0" smtClean="0"/>
                <a:t>2</a:t>
              </a:r>
              <a:endParaRPr lang="en-GB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pole tekstowe 15"/>
                <p:cNvSpPr txBox="1"/>
                <p:nvPr/>
              </p:nvSpPr>
              <p:spPr>
                <a:xfrm>
                  <a:off x="7631510" y="2871265"/>
                  <a:ext cx="1044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dirty="0" smtClean="0"/>
                    <a:t>R ( </a:t>
                  </a:r>
                  <a14:m>
                    <m:oMath xmlns:m="http://schemas.openxmlformats.org/officeDocument/2006/math" xmlns="">
                      <m:acc>
                        <m:accPr>
                          <m:chr m:val="̅"/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l-P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pole tekstow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1510" y="2871265"/>
                  <a:ext cx="1044946" cy="4001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6433" t="-6061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Łącznik prosty 34"/>
            <p:cNvCxnSpPr/>
            <p:nvPr/>
          </p:nvCxnSpPr>
          <p:spPr>
            <a:xfrm flipH="1" flipV="1">
              <a:off x="7511761" y="3845349"/>
              <a:ext cx="808019" cy="605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Łącznik prosty 38"/>
            <p:cNvCxnSpPr/>
            <p:nvPr/>
          </p:nvCxnSpPr>
          <p:spPr>
            <a:xfrm flipV="1">
              <a:off x="7511761" y="3243659"/>
              <a:ext cx="269321" cy="608573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Łącznik prosty 43"/>
            <p:cNvCxnSpPr/>
            <p:nvPr/>
          </p:nvCxnSpPr>
          <p:spPr>
            <a:xfrm flipH="1">
              <a:off x="7218034" y="3848097"/>
              <a:ext cx="270218" cy="643217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pole tekstowe 45"/>
                <p:cNvSpPr txBox="1"/>
                <p:nvPr/>
              </p:nvSpPr>
              <p:spPr>
                <a:xfrm>
                  <a:off x="7452882" y="4002680"/>
                  <a:ext cx="1571328" cy="3211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 xmlns="">
                      <m:acc>
                        <m:accPr>
                          <m:chr m:val="̅"/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=(</m:t>
                      </m:r>
                      <m:acc>
                        <m:accPr>
                          <m:chr m:val="̅"/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pl-PL" dirty="0" smtClean="0"/>
                    <a:t>)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46" name="pole tekstow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2882" y="4002680"/>
                  <a:ext cx="1571328" cy="32117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5058" t="-25000" r="-10117" b="-44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pole tekstowe 4"/>
          <p:cNvSpPr txBox="1"/>
          <p:nvPr/>
        </p:nvSpPr>
        <p:spPr>
          <a:xfrm>
            <a:off x="6468743" y="5938545"/>
            <a:ext cx="234026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Recently</a:t>
            </a:r>
            <a:r>
              <a:rPr lang="pl-PL" sz="1600" dirty="0" smtClean="0"/>
              <a:t> </a:t>
            </a:r>
            <a:r>
              <a:rPr lang="pl-PL" sz="1600" dirty="0" err="1" smtClean="0"/>
              <a:t>confirmed</a:t>
            </a:r>
            <a:r>
              <a:rPr lang="pl-PL" sz="1600" dirty="0" smtClean="0"/>
              <a:t> </a:t>
            </a:r>
            <a:r>
              <a:rPr lang="pl-PL" sz="1600" dirty="0" err="1" smtClean="0"/>
              <a:t>also</a:t>
            </a:r>
            <a:r>
              <a:rPr lang="pl-PL" sz="1600" dirty="0" smtClean="0"/>
              <a:t> by </a:t>
            </a:r>
            <a:r>
              <a:rPr lang="pl-PL" sz="1600" dirty="0" smtClean="0">
                <a:sym typeface="Symbol" panose="05050102010706020507" pitchFamily="18" charset="2"/>
              </a:rPr>
              <a:t>+-</a:t>
            </a:r>
            <a:r>
              <a:rPr lang="pl-PL" sz="1600" dirty="0" smtClean="0"/>
              <a:t>  channel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6663" y="177997"/>
            <a:ext cx="6624736" cy="704850"/>
          </a:xfrm>
        </p:spPr>
        <p:txBody>
          <a:bodyPr/>
          <a:lstStyle/>
          <a:p>
            <a:pPr>
              <a:defRPr/>
            </a:pPr>
            <a:r>
              <a:rPr lang="pl-PL" sz="2800" b="1" dirty="0" smtClean="0">
                <a:solidFill>
                  <a:srgbClr val="0066FF"/>
                </a:solidFill>
              </a:rPr>
              <a:t>              </a:t>
            </a:r>
            <a:r>
              <a:rPr lang="pl-PL" sz="2800" b="1" dirty="0" err="1" smtClean="0">
                <a:solidFill>
                  <a:srgbClr val="0066FF"/>
                </a:solidFill>
              </a:rPr>
              <a:t>Motivation</a:t>
            </a:r>
            <a:endParaRPr lang="pl-PL" sz="2800" b="1" dirty="0">
              <a:solidFill>
                <a:srgbClr val="0066FF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0722" y="903666"/>
            <a:ext cx="7325109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</a:t>
            </a:r>
          </a:p>
          <a:p>
            <a:r>
              <a:rPr lang="pl-PL" dirty="0" smtClean="0"/>
              <a:t>Electromagnetic </a:t>
            </a:r>
            <a:r>
              <a:rPr lang="pl-PL" dirty="0" err="1" smtClean="0"/>
              <a:t>probes</a:t>
            </a:r>
            <a:r>
              <a:rPr lang="pl-PL" dirty="0" smtClean="0"/>
              <a:t> </a:t>
            </a:r>
            <a:r>
              <a:rPr lang="pl-PL" dirty="0" err="1" smtClean="0"/>
              <a:t>ideal</a:t>
            </a:r>
            <a:r>
              <a:rPr lang="pl-PL" dirty="0" smtClean="0"/>
              <a:t> </a:t>
            </a:r>
            <a:r>
              <a:rPr lang="pl-PL" dirty="0" err="1" smtClean="0"/>
              <a:t>tool</a:t>
            </a:r>
            <a:r>
              <a:rPr lang="pl-PL" dirty="0" smtClean="0"/>
              <a:t> to </a:t>
            </a:r>
            <a:r>
              <a:rPr lang="pl-PL" dirty="0" err="1" smtClean="0"/>
              <a:t>study</a:t>
            </a:r>
            <a:endParaRPr lang="pl-PL" dirty="0" smtClean="0"/>
          </a:p>
          <a:p>
            <a:endParaRPr lang="pl-PL" baseline="30000" dirty="0" smtClean="0"/>
          </a:p>
          <a:p>
            <a:r>
              <a:rPr lang="pl-PL" dirty="0" err="1" smtClean="0"/>
              <a:t>Baryon</a:t>
            </a:r>
            <a:r>
              <a:rPr lang="pl-PL" dirty="0" smtClean="0"/>
              <a:t> </a:t>
            </a:r>
            <a:r>
              <a:rPr lang="pl-PL" dirty="0" err="1" smtClean="0"/>
              <a:t>structure</a:t>
            </a:r>
            <a:r>
              <a:rPr lang="pl-PL" dirty="0" smtClean="0"/>
              <a:t> </a:t>
            </a:r>
            <a:r>
              <a:rPr lang="pl-PL" dirty="0" err="1" smtClean="0"/>
              <a:t>at</a:t>
            </a:r>
            <a:r>
              <a:rPr lang="pl-PL" dirty="0" smtClean="0"/>
              <a:t> </a:t>
            </a:r>
            <a:r>
              <a:rPr lang="pl-PL" dirty="0" err="1" smtClean="0"/>
              <a:t>different</a:t>
            </a:r>
            <a:r>
              <a:rPr lang="pl-PL" dirty="0" smtClean="0"/>
              <a:t> </a:t>
            </a:r>
            <a:r>
              <a:rPr lang="en-US" dirty="0" smtClean="0"/>
              <a:t>q</a:t>
            </a:r>
            <a:r>
              <a:rPr lang="en-US" baseline="30000" dirty="0" smtClean="0"/>
              <a:t>2 </a:t>
            </a:r>
            <a:r>
              <a:rPr lang="en-US" dirty="0" smtClean="0"/>
              <a:t> </a:t>
            </a:r>
            <a:r>
              <a:rPr lang="pl-PL" dirty="0" smtClean="0"/>
              <a:t> </a:t>
            </a:r>
            <a:r>
              <a:rPr lang="pl-PL" dirty="0" err="1" smtClean="0"/>
              <a:t>scales</a:t>
            </a:r>
            <a:endParaRPr lang="en-US" dirty="0" smtClean="0"/>
          </a:p>
          <a:p>
            <a:r>
              <a:rPr lang="pl-PL" dirty="0" smtClean="0"/>
              <a:t> </a:t>
            </a:r>
            <a:r>
              <a:rPr lang="en-US" dirty="0" smtClean="0"/>
              <a:t>         </a:t>
            </a:r>
            <a:r>
              <a:rPr lang="pl-PL" dirty="0" smtClean="0"/>
              <a:t>    </a:t>
            </a:r>
            <a:r>
              <a:rPr lang="en-US" dirty="0" smtClean="0"/>
              <a:t>         </a:t>
            </a:r>
            <a:endParaRPr lang="pl-PL" dirty="0" smtClean="0"/>
          </a:p>
        </p:txBody>
      </p:sp>
      <p:grpSp>
        <p:nvGrpSpPr>
          <p:cNvPr id="5" name="Grupa 4"/>
          <p:cNvGrpSpPr/>
          <p:nvPr/>
        </p:nvGrpSpPr>
        <p:grpSpPr>
          <a:xfrm>
            <a:off x="7430263" y="495939"/>
            <a:ext cx="1069162" cy="1070497"/>
            <a:chOff x="7417041" y="1298784"/>
            <a:chExt cx="1069162" cy="1070497"/>
          </a:xfrm>
        </p:grpSpPr>
        <p:grpSp>
          <p:nvGrpSpPr>
            <p:cNvPr id="6" name="Grupa 5"/>
            <p:cNvGrpSpPr/>
            <p:nvPr/>
          </p:nvGrpSpPr>
          <p:grpSpPr>
            <a:xfrm>
              <a:off x="7417041" y="1298784"/>
              <a:ext cx="1049543" cy="728444"/>
              <a:chOff x="7417041" y="1298784"/>
              <a:chExt cx="1049543" cy="728444"/>
            </a:xfrm>
          </p:grpSpPr>
          <p:pic>
            <p:nvPicPr>
              <p:cNvPr id="8" name="Obraz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23" t="13818" r="29465" b="52433"/>
              <a:stretch/>
            </p:blipFill>
            <p:spPr>
              <a:xfrm>
                <a:off x="7417041" y="1527681"/>
                <a:ext cx="732669" cy="499547"/>
              </a:xfrm>
              <a:prstGeom prst="rect">
                <a:avLst/>
              </a:prstGeom>
            </p:spPr>
          </p:pic>
          <p:sp>
            <p:nvSpPr>
              <p:cNvPr id="10" name="Elipsa 9"/>
              <p:cNvSpPr/>
              <p:nvPr/>
            </p:nvSpPr>
            <p:spPr>
              <a:xfrm>
                <a:off x="8172400" y="1741604"/>
                <a:ext cx="216024" cy="249774"/>
              </a:xfrm>
              <a:prstGeom prst="ellipse">
                <a:avLst/>
              </a:prstGeom>
              <a:solidFill>
                <a:schemeClr val="accent1">
                  <a:lumMod val="90000"/>
                </a:schemeClr>
              </a:solidFill>
              <a:ln w="412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Łącznik prosty ze strzałką 10"/>
              <p:cNvCxnSpPr/>
              <p:nvPr/>
            </p:nvCxnSpPr>
            <p:spPr>
              <a:xfrm flipV="1">
                <a:off x="8306098" y="1298784"/>
                <a:ext cx="160486" cy="442821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" name="Łącznik prosty ze strzałką 6"/>
            <p:cNvCxnSpPr/>
            <p:nvPr/>
          </p:nvCxnSpPr>
          <p:spPr>
            <a:xfrm flipH="1" flipV="1">
              <a:off x="8290645" y="1977715"/>
              <a:ext cx="195558" cy="39156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pole tekstowe 11"/>
          <p:cNvSpPr txBox="1"/>
          <p:nvPr/>
        </p:nvSpPr>
        <p:spPr>
          <a:xfrm>
            <a:off x="8621536" y="1533271"/>
            <a:ext cx="324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</a:t>
            </a:r>
            <a:endParaRPr lang="en-GB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8565092" y="130312"/>
            <a:ext cx="43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</a:t>
            </a:r>
            <a:endParaRPr lang="en-GB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4"/>
          <a:srcRect l="-5303" t="366" r="10171" b="-366"/>
          <a:stretch/>
        </p:blipFill>
        <p:spPr>
          <a:xfrm>
            <a:off x="6497401" y="1978737"/>
            <a:ext cx="2402149" cy="4538045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7581512" y="-1564859"/>
            <a:ext cx="170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</a:t>
            </a:r>
            <a:r>
              <a:rPr lang="pl-PL" dirty="0" smtClean="0"/>
              <a:t>m. </a:t>
            </a:r>
            <a:r>
              <a:rPr lang="pl-PL" dirty="0" err="1"/>
              <a:t>p</a:t>
            </a:r>
            <a:r>
              <a:rPr lang="pl-PL" dirty="0" err="1" smtClean="0"/>
              <a:t>robes</a:t>
            </a:r>
            <a:endParaRPr lang="en-GB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7581512" y="1198464"/>
            <a:ext cx="523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</a:t>
            </a:r>
            <a:r>
              <a:rPr lang="en-US" baseline="30000"/>
              <a:t>2</a:t>
            </a:r>
            <a:endParaRPr lang="en-GB" dirty="0"/>
          </a:p>
        </p:txBody>
      </p:sp>
      <p:grpSp>
        <p:nvGrpSpPr>
          <p:cNvPr id="35" name="Grupa 34"/>
          <p:cNvGrpSpPr/>
          <p:nvPr/>
        </p:nvGrpSpPr>
        <p:grpSpPr>
          <a:xfrm>
            <a:off x="756663" y="3671074"/>
            <a:ext cx="3020288" cy="1153369"/>
            <a:chOff x="753621" y="4534260"/>
            <a:chExt cx="3020288" cy="1153369"/>
          </a:xfrm>
        </p:grpSpPr>
        <p:sp>
          <p:nvSpPr>
            <p:cNvPr id="20" name="pole tekstowe 19"/>
            <p:cNvSpPr txBox="1"/>
            <p:nvPr/>
          </p:nvSpPr>
          <p:spPr>
            <a:xfrm>
              <a:off x="2992054" y="4734160"/>
              <a:ext cx="468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ym typeface="Symbol" panose="05050102010706020507" pitchFamily="18" charset="2"/>
                </a:rPr>
                <a:t></a:t>
              </a:r>
              <a:endParaRPr lang="en-GB" dirty="0"/>
            </a:p>
          </p:txBody>
        </p:sp>
        <p:grpSp>
          <p:nvGrpSpPr>
            <p:cNvPr id="21" name="Grupa 20"/>
            <p:cNvGrpSpPr/>
            <p:nvPr/>
          </p:nvGrpSpPr>
          <p:grpSpPr>
            <a:xfrm>
              <a:off x="2172009" y="4617132"/>
              <a:ext cx="1601900" cy="1070497"/>
              <a:chOff x="6884303" y="1298784"/>
              <a:chExt cx="1601900" cy="1070497"/>
            </a:xfrm>
          </p:grpSpPr>
          <p:grpSp>
            <p:nvGrpSpPr>
              <p:cNvPr id="22" name="Grupa 21"/>
              <p:cNvGrpSpPr/>
              <p:nvPr/>
            </p:nvGrpSpPr>
            <p:grpSpPr>
              <a:xfrm>
                <a:off x="6884303" y="1298784"/>
                <a:ext cx="1582281" cy="692594"/>
                <a:chOff x="6884303" y="1298784"/>
                <a:chExt cx="1582281" cy="692594"/>
              </a:xfrm>
            </p:grpSpPr>
            <p:pic>
              <p:nvPicPr>
                <p:cNvPr id="24" name="Obraz 2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223" t="13818" r="29465" b="52433"/>
                <a:stretch/>
              </p:blipFill>
              <p:spPr>
                <a:xfrm>
                  <a:off x="6884303" y="1491831"/>
                  <a:ext cx="732669" cy="499547"/>
                </a:xfrm>
                <a:prstGeom prst="rect">
                  <a:avLst/>
                </a:prstGeom>
              </p:spPr>
            </p:pic>
            <p:sp>
              <p:nvSpPr>
                <p:cNvPr id="25" name="Prostokąt 24"/>
                <p:cNvSpPr/>
                <p:nvPr/>
              </p:nvSpPr>
              <p:spPr>
                <a:xfrm>
                  <a:off x="7582927" y="1825633"/>
                  <a:ext cx="589473" cy="86312"/>
                </a:xfrm>
                <a:prstGeom prst="rect">
                  <a:avLst/>
                </a:prstGeom>
                <a:solidFill>
                  <a:srgbClr val="3333CC"/>
                </a:solidFill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Elipsa 25"/>
                <p:cNvSpPr/>
                <p:nvPr/>
              </p:nvSpPr>
              <p:spPr>
                <a:xfrm>
                  <a:off x="8172400" y="1741604"/>
                  <a:ext cx="216024" cy="249774"/>
                </a:xfrm>
                <a:prstGeom prst="ellipse">
                  <a:avLst/>
                </a:prstGeom>
                <a:solidFill>
                  <a:schemeClr val="accent1">
                    <a:lumMod val="90000"/>
                  </a:schemeClr>
                </a:solidFill>
                <a:ln w="412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7" name="Łącznik prosty ze strzałką 26"/>
                <p:cNvCxnSpPr/>
                <p:nvPr/>
              </p:nvCxnSpPr>
              <p:spPr>
                <a:xfrm flipV="1">
                  <a:off x="8306098" y="1298784"/>
                  <a:ext cx="160486" cy="442821"/>
                </a:xfrm>
                <a:prstGeom prst="straightConnector1">
                  <a:avLst/>
                </a:prstGeom>
                <a:ln w="3175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Łącznik prosty ze strzałką 22"/>
              <p:cNvCxnSpPr/>
              <p:nvPr/>
            </p:nvCxnSpPr>
            <p:spPr>
              <a:xfrm flipH="1" flipV="1">
                <a:off x="8290645" y="1977715"/>
                <a:ext cx="195558" cy="3915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Elipsa 27"/>
            <p:cNvSpPr/>
            <p:nvPr/>
          </p:nvSpPr>
          <p:spPr>
            <a:xfrm>
              <a:off x="1113696" y="4977080"/>
              <a:ext cx="294184" cy="294838"/>
            </a:xfrm>
            <a:prstGeom prst="ellips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Łącznik prosty ze strzałką 28"/>
            <p:cNvCxnSpPr/>
            <p:nvPr/>
          </p:nvCxnSpPr>
          <p:spPr>
            <a:xfrm flipV="1">
              <a:off x="1247394" y="4534260"/>
              <a:ext cx="160486" cy="44282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Łącznik prosty ze strzałką 29"/>
            <p:cNvCxnSpPr/>
            <p:nvPr/>
          </p:nvCxnSpPr>
          <p:spPr>
            <a:xfrm flipH="1" flipV="1">
              <a:off x="1231941" y="5226854"/>
              <a:ext cx="195558" cy="39156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ipsa 30"/>
            <p:cNvSpPr/>
            <p:nvPr/>
          </p:nvSpPr>
          <p:spPr>
            <a:xfrm>
              <a:off x="1153248" y="5029615"/>
              <a:ext cx="79890" cy="8287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Elipsa 31"/>
            <p:cNvSpPr/>
            <p:nvPr/>
          </p:nvSpPr>
          <p:spPr>
            <a:xfrm>
              <a:off x="1283005" y="5077747"/>
              <a:ext cx="79890" cy="8287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Elipsa 32"/>
            <p:cNvSpPr/>
            <p:nvPr/>
          </p:nvSpPr>
          <p:spPr>
            <a:xfrm>
              <a:off x="1180152" y="5121844"/>
              <a:ext cx="79890" cy="82872"/>
            </a:xfrm>
            <a:prstGeom prst="ellipse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Obraz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23" t="28933" r="29465" b="52433"/>
            <a:stretch/>
          </p:blipFill>
          <p:spPr>
            <a:xfrm>
              <a:off x="753621" y="4998402"/>
              <a:ext cx="454909" cy="298213"/>
            </a:xfrm>
            <a:prstGeom prst="rect">
              <a:avLst/>
            </a:prstGeom>
          </p:spPr>
        </p:pic>
      </p:grpSp>
      <p:sp>
        <p:nvSpPr>
          <p:cNvPr id="19" name="pole tekstowe 18"/>
          <p:cNvSpPr txBox="1"/>
          <p:nvPr/>
        </p:nvSpPr>
        <p:spPr>
          <a:xfrm>
            <a:off x="631784" y="2953510"/>
            <a:ext cx="472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G. </a:t>
            </a:r>
            <a:r>
              <a:rPr lang="pl-PL" sz="1400" dirty="0" err="1" smtClean="0"/>
              <a:t>Brown,M</a:t>
            </a:r>
            <a:r>
              <a:rPr lang="pl-PL" sz="1400" dirty="0" smtClean="0"/>
              <a:t>. Rho, </a:t>
            </a:r>
            <a:r>
              <a:rPr lang="pl-PL" sz="1400" dirty="0" err="1" smtClean="0"/>
              <a:t>W.Weise</a:t>
            </a:r>
            <a:r>
              <a:rPr lang="pl-PL" sz="1400" dirty="0" smtClean="0"/>
              <a:t> NPA(1985) 669</a:t>
            </a:r>
          </a:p>
          <a:p>
            <a:r>
              <a:rPr lang="pl-PL" sz="1400" dirty="0" smtClean="0"/>
              <a:t>      „</a:t>
            </a:r>
            <a:r>
              <a:rPr lang="pl-PL" sz="1400" dirty="0" err="1" smtClean="0"/>
              <a:t>two-phase</a:t>
            </a:r>
            <a:r>
              <a:rPr lang="pl-PL" sz="1400" dirty="0" smtClean="0"/>
              <a:t>” model of </a:t>
            </a:r>
            <a:r>
              <a:rPr lang="pl-PL" sz="1400" dirty="0" err="1" smtClean="0"/>
              <a:t>nucleon</a:t>
            </a:r>
            <a:endParaRPr lang="en-GB" sz="1800" dirty="0"/>
          </a:p>
        </p:txBody>
      </p:sp>
      <p:sp>
        <p:nvSpPr>
          <p:cNvPr id="36" name="pole tekstowe 35"/>
          <p:cNvSpPr txBox="1"/>
          <p:nvPr/>
        </p:nvSpPr>
        <p:spPr>
          <a:xfrm>
            <a:off x="407767" y="5051699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coupling of </a:t>
            </a:r>
            <a:r>
              <a:rPr lang="en-US" sz="1600" dirty="0" smtClean="0">
                <a:sym typeface="Symbol" panose="05050102010706020507" pitchFamily="18" charset="2"/>
              </a:rPr>
              <a:t> to pion cloud  and  to core describes chargé distribution of nucleon</a:t>
            </a:r>
          </a:p>
          <a:p>
            <a:endParaRPr lang="en-US" sz="1600" dirty="0" smtClean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Symbol" panose="05050102010706020507" pitchFamily="18" charset="2"/>
              </a:rPr>
              <a:t>Size of pion is almost entirely determined by coupling to  meson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624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pole tekstowe 7"/>
          <p:cNvSpPr txBox="1">
            <a:spLocks noChangeArrowheads="1"/>
          </p:cNvSpPr>
          <p:nvPr/>
        </p:nvSpPr>
        <p:spPr bwMode="auto">
          <a:xfrm>
            <a:off x="3912173" y="940282"/>
            <a:ext cx="21359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3333CC"/>
                </a:solidFill>
              </a:rPr>
              <a:t>„QED” cocktail : </a:t>
            </a:r>
            <a:endParaRPr lang="pl-PL" b="1" dirty="0">
              <a:solidFill>
                <a:srgbClr val="3333CC"/>
              </a:solidFill>
            </a:endParaRPr>
          </a:p>
        </p:txBody>
      </p:sp>
      <p:sp>
        <p:nvSpPr>
          <p:cNvPr id="25608" name="pole tekstowe 12"/>
          <p:cNvSpPr txBox="1">
            <a:spLocks noChangeArrowheads="1"/>
          </p:cNvSpPr>
          <p:nvPr/>
        </p:nvSpPr>
        <p:spPr bwMode="auto">
          <a:xfrm>
            <a:off x="323528" y="152636"/>
            <a:ext cx="66964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200" b="1" dirty="0" err="1">
                <a:solidFill>
                  <a:srgbClr val="0066FF"/>
                </a:solidFill>
              </a:rPr>
              <a:t>p+p</a:t>
            </a:r>
            <a:r>
              <a:rPr lang="pl-PL" sz="3200" b="1" dirty="0" err="1">
                <a:solidFill>
                  <a:srgbClr val="0066FF"/>
                </a:solidFill>
                <a:sym typeface="Symbol"/>
              </a:rPr>
              <a:t></a:t>
            </a:r>
            <a:r>
              <a:rPr lang="pl-PL" sz="3200" b="1" dirty="0" err="1" smtClean="0">
                <a:solidFill>
                  <a:srgbClr val="0066FF"/>
                </a:solidFill>
                <a:sym typeface="Symbol"/>
              </a:rPr>
              <a:t>ppe</a:t>
            </a:r>
            <a:r>
              <a:rPr lang="pl-PL" sz="3200" b="1" baseline="30000" dirty="0" err="1" smtClean="0">
                <a:solidFill>
                  <a:srgbClr val="0066FF"/>
                </a:solidFill>
                <a:sym typeface="Symbol"/>
              </a:rPr>
              <a:t>+</a:t>
            </a:r>
            <a:r>
              <a:rPr lang="pl-PL" sz="3200" b="1" dirty="0" err="1" smtClean="0">
                <a:solidFill>
                  <a:srgbClr val="0066FF"/>
                </a:solidFill>
                <a:sym typeface="Symbol"/>
              </a:rPr>
              <a:t>e</a:t>
            </a:r>
            <a:r>
              <a:rPr lang="pl-PL" sz="3200" b="1" baseline="30000" dirty="0" smtClean="0">
                <a:solidFill>
                  <a:srgbClr val="0066FF"/>
                </a:solidFill>
                <a:sym typeface="Symbol"/>
              </a:rPr>
              <a:t>- </a:t>
            </a:r>
            <a:r>
              <a:rPr lang="pl-PL" sz="3200" b="1" dirty="0" smtClean="0">
                <a:solidFill>
                  <a:srgbClr val="0066FF"/>
                </a:solidFill>
                <a:sym typeface="Symbol"/>
              </a:rPr>
              <a:t> @ 3.5 </a:t>
            </a:r>
            <a:r>
              <a:rPr lang="pl-PL" sz="3200" b="1" dirty="0" err="1" smtClean="0">
                <a:solidFill>
                  <a:srgbClr val="0066FF"/>
                </a:solidFill>
                <a:sym typeface="Symbol"/>
              </a:rPr>
              <a:t>GeV</a:t>
            </a:r>
            <a:endParaRPr lang="pl-PL" sz="3200" b="1" dirty="0">
              <a:solidFill>
                <a:srgbClr val="0066FF"/>
              </a:solidFill>
            </a:endParaRPr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89" y="1225119"/>
            <a:ext cx="3789101" cy="399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l="1187" t="3571" r="6313" b="-806"/>
          <a:stretch/>
        </p:blipFill>
        <p:spPr bwMode="auto">
          <a:xfrm>
            <a:off x="5364088" y="1410235"/>
            <a:ext cx="3552620" cy="379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ole tekstowe 17"/>
          <p:cNvSpPr txBox="1"/>
          <p:nvPr/>
        </p:nvSpPr>
        <p:spPr>
          <a:xfrm>
            <a:off x="0" y="5207679"/>
            <a:ext cx="9132423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 dirty="0" smtClean="0"/>
              <a:t>  </a:t>
            </a:r>
            <a:r>
              <a:rPr lang="pl-PL" sz="1600" dirty="0" err="1"/>
              <a:t>s</a:t>
            </a:r>
            <a:r>
              <a:rPr lang="pl-PL" sz="1600" dirty="0" err="1" smtClean="0"/>
              <a:t>everal</a:t>
            </a:r>
            <a:r>
              <a:rPr lang="pl-PL" sz="1600" dirty="0" smtClean="0"/>
              <a:t> </a:t>
            </a:r>
            <a:r>
              <a:rPr lang="pl-PL" sz="1600" dirty="0" err="1" smtClean="0"/>
              <a:t>contributing</a:t>
            </a:r>
            <a:r>
              <a:rPr lang="pl-PL" sz="1600" dirty="0" smtClean="0"/>
              <a:t> </a:t>
            </a:r>
            <a:r>
              <a:rPr lang="pl-PL" sz="1600" dirty="0" err="1" smtClean="0"/>
              <a:t>resonances</a:t>
            </a:r>
            <a:r>
              <a:rPr lang="pl-PL" sz="1600" dirty="0" smtClean="0"/>
              <a:t>  : N*(1520), N*(1720), </a:t>
            </a:r>
            <a:r>
              <a:rPr lang="pl-PL" sz="1600" dirty="0" smtClean="0">
                <a:sym typeface="Symbol" panose="05050102010706020507" pitchFamily="18" charset="2"/>
              </a:rPr>
              <a:t>(</a:t>
            </a:r>
            <a:r>
              <a:rPr lang="pl-PL" sz="1600" dirty="0">
                <a:sym typeface="Symbol" panose="05050102010706020507" pitchFamily="18" charset="2"/>
              </a:rPr>
              <a:t>1620), (</a:t>
            </a:r>
            <a:r>
              <a:rPr lang="pl-PL" sz="1600" dirty="0" smtClean="0">
                <a:sym typeface="Symbol" panose="05050102010706020507" pitchFamily="18" charset="2"/>
              </a:rPr>
              <a:t>1905),.. d/</a:t>
            </a:r>
            <a:r>
              <a:rPr lang="pl-PL" sz="1600" dirty="0" err="1" smtClean="0">
                <a:sym typeface="Symbol" panose="05050102010706020507" pitchFamily="18" charset="2"/>
              </a:rPr>
              <a:t>dm</a:t>
            </a:r>
            <a:r>
              <a:rPr lang="pl-PL" sz="1600" dirty="0" smtClean="0"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ym typeface="Symbol" panose="05050102010706020507" pitchFamily="18" charset="2"/>
              </a:rPr>
              <a:t>taken</a:t>
            </a:r>
            <a:r>
              <a:rPr lang="pl-PL" sz="1600" dirty="0" smtClean="0">
                <a:sym typeface="Symbol" panose="05050102010706020507" pitchFamily="18" charset="2"/>
              </a:rPr>
              <a:t> from  </a:t>
            </a:r>
            <a:r>
              <a:rPr lang="pl-PL" sz="1600" dirty="0" smtClean="0"/>
              <a:t> </a:t>
            </a:r>
            <a:r>
              <a:rPr lang="en-GB" sz="1600" dirty="0"/>
              <a:t>M. Zetenyi, </a:t>
            </a:r>
            <a:r>
              <a:rPr lang="en-GB" sz="1600" dirty="0" err="1"/>
              <a:t>Gy</a:t>
            </a:r>
            <a:r>
              <a:rPr lang="en-GB" sz="1600" dirty="0"/>
              <a:t>. Wolf, Heavy Ion Phys. 17, 27 (2003</a:t>
            </a:r>
            <a:r>
              <a:rPr lang="en-GB" sz="1600" dirty="0" smtClean="0"/>
              <a:t>)</a:t>
            </a:r>
            <a:r>
              <a:rPr lang="pl-PL" sz="1600" dirty="0" smtClean="0"/>
              <a:t>  (no mass dep. </a:t>
            </a:r>
            <a:r>
              <a:rPr lang="pl-PL" sz="1600" dirty="0" err="1" smtClean="0"/>
              <a:t>eTFF</a:t>
            </a:r>
            <a:r>
              <a:rPr lang="pl-PL" sz="1600" dirty="0" smtClean="0"/>
              <a:t>-”QED”)  </a:t>
            </a:r>
          </a:p>
          <a:p>
            <a:pPr>
              <a:lnSpc>
                <a:spcPct val="150000"/>
              </a:lnSpc>
              <a:buSzPct val="129000"/>
              <a:buFont typeface="Wingdings" pitchFamily="2" charset="2"/>
              <a:buChar char="G"/>
            </a:pPr>
            <a:r>
              <a:rPr lang="pl-PL" sz="1600" dirty="0" smtClean="0"/>
              <a:t> </a:t>
            </a:r>
            <a:r>
              <a:rPr lang="pl-PL" sz="1600" dirty="0" err="1"/>
              <a:t>E</a:t>
            </a:r>
            <a:r>
              <a:rPr lang="pl-PL" sz="1600" dirty="0" err="1" smtClean="0"/>
              <a:t>xcess</a:t>
            </a:r>
            <a:r>
              <a:rPr lang="pl-PL" sz="1600" dirty="0" smtClean="0"/>
              <a:t> </a:t>
            </a:r>
            <a:r>
              <a:rPr lang="pl-PL" sz="1600" dirty="0" err="1" smtClean="0"/>
              <a:t>above</a:t>
            </a:r>
            <a:r>
              <a:rPr lang="pl-PL" sz="1600" dirty="0" smtClean="0"/>
              <a:t>  „QED”  cocktail </a:t>
            </a:r>
            <a:r>
              <a:rPr lang="pl-PL" sz="1600" dirty="0"/>
              <a:t>.</a:t>
            </a:r>
            <a:r>
              <a:rPr lang="pl-PL" sz="1600" dirty="0" smtClean="0"/>
              <a:t> </a:t>
            </a:r>
            <a:r>
              <a:rPr lang="pl-PL" sz="1600" dirty="0" err="1"/>
              <a:t>S</a:t>
            </a:r>
            <a:r>
              <a:rPr lang="pl-PL" sz="1600" dirty="0" err="1" smtClean="0"/>
              <a:t>eems</a:t>
            </a:r>
            <a:r>
              <a:rPr lang="pl-PL" sz="1600" dirty="0" smtClean="0"/>
              <a:t> to </a:t>
            </a:r>
            <a:r>
              <a:rPr lang="pl-PL" sz="1600" dirty="0" err="1" smtClean="0"/>
              <a:t>originate</a:t>
            </a:r>
            <a:r>
              <a:rPr lang="pl-PL" sz="1600" dirty="0" smtClean="0"/>
              <a:t> from N*(1520) region (</a:t>
            </a:r>
            <a:r>
              <a:rPr lang="pl-PL" sz="1600" b="1" dirty="0" err="1" smtClean="0"/>
              <a:t>second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resonance</a:t>
            </a:r>
            <a:r>
              <a:rPr lang="pl-PL" sz="1600" dirty="0" smtClean="0"/>
              <a:t>)</a:t>
            </a: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 cstate="print"/>
          <a:srcRect l="3459" t="15541" r="54645" b="12433"/>
          <a:stretch>
            <a:fillRect/>
          </a:stretch>
        </p:blipFill>
        <p:spPr bwMode="auto">
          <a:xfrm>
            <a:off x="3765159" y="1340392"/>
            <a:ext cx="1691681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426" y="968917"/>
            <a:ext cx="26003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755576" y="1019943"/>
            <a:ext cx="26685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HADES  </a:t>
            </a:r>
            <a:r>
              <a:rPr lang="pl-PL" sz="1200" dirty="0" err="1" smtClean="0"/>
              <a:t>coll</a:t>
            </a:r>
            <a:r>
              <a:rPr lang="pl-PL" sz="1200" dirty="0" smtClean="0"/>
              <a:t>. EPJA50(2014) 82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7564" y="95858"/>
            <a:ext cx="6446838" cy="704850"/>
          </a:xfrm>
        </p:spPr>
        <p:txBody>
          <a:bodyPr/>
          <a:lstStyle/>
          <a:p>
            <a:r>
              <a:rPr lang="pl-PL" b="1" dirty="0" err="1" smtClean="0">
                <a:solidFill>
                  <a:srgbClr val="0066FF"/>
                </a:solidFill>
              </a:rPr>
              <a:t>Comparison</a:t>
            </a:r>
            <a:r>
              <a:rPr lang="pl-PL" b="1" dirty="0" smtClean="0">
                <a:solidFill>
                  <a:srgbClr val="0066FF"/>
                </a:solidFill>
              </a:rPr>
              <a:t> to </a:t>
            </a:r>
            <a:r>
              <a:rPr lang="pl-PL" b="1" dirty="0" err="1" smtClean="0">
                <a:solidFill>
                  <a:srgbClr val="0066FF"/>
                </a:solidFill>
              </a:rPr>
              <a:t>models</a:t>
            </a:r>
            <a:r>
              <a:rPr lang="pl-PL" b="1" dirty="0" smtClean="0">
                <a:solidFill>
                  <a:srgbClr val="0066FF"/>
                </a:solidFill>
              </a:rPr>
              <a:t> with </a:t>
            </a:r>
            <a:r>
              <a:rPr lang="pl-PL" b="1" dirty="0" err="1" smtClean="0">
                <a:solidFill>
                  <a:srgbClr val="0066FF"/>
                </a:solidFill>
              </a:rPr>
              <a:t>strict</a:t>
            </a:r>
            <a:r>
              <a:rPr lang="pl-PL" b="1" dirty="0" smtClean="0">
                <a:solidFill>
                  <a:srgbClr val="0066FF"/>
                </a:solidFill>
              </a:rPr>
              <a:t> VDM</a:t>
            </a:r>
            <a:r>
              <a:rPr lang="pl-PL" b="1" dirty="0" smtClean="0"/>
              <a:t> </a:t>
            </a:r>
            <a:endParaRPr lang="pl-PL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9485" y="836712"/>
            <a:ext cx="315830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10"/>
          <p:cNvSpPr txBox="1">
            <a:spLocks noChangeArrowheads="1"/>
          </p:cNvSpPr>
          <p:nvPr/>
        </p:nvSpPr>
        <p:spPr bwMode="auto">
          <a:xfrm>
            <a:off x="3346208" y="929915"/>
            <a:ext cx="27723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dirty="0" err="1"/>
              <a:t>Resonance</a:t>
            </a:r>
            <a:r>
              <a:rPr lang="pl-PL" sz="1400" dirty="0"/>
              <a:t> </a:t>
            </a:r>
            <a:r>
              <a:rPr lang="pl-PL" sz="1400" dirty="0">
                <a:sym typeface="Symbol" pitchFamily="18" charset="2"/>
              </a:rPr>
              <a:t> </a:t>
            </a:r>
            <a:r>
              <a:rPr lang="pl-PL" sz="1400" dirty="0" smtClean="0">
                <a:sym typeface="Symbol" pitchFamily="18" charset="2"/>
              </a:rPr>
              <a:t>model</a:t>
            </a:r>
            <a:r>
              <a:rPr lang="pl-PL" sz="1400" dirty="0" smtClean="0"/>
              <a:t>  + </a:t>
            </a:r>
            <a:r>
              <a:rPr lang="pl-PL" sz="1400" dirty="0" err="1" smtClean="0"/>
              <a:t>strict</a:t>
            </a:r>
            <a:r>
              <a:rPr lang="pl-PL" sz="1400" dirty="0" smtClean="0"/>
              <a:t> VDM</a:t>
            </a:r>
          </a:p>
          <a:p>
            <a:r>
              <a:rPr lang="pl-PL" sz="1400" dirty="0" smtClean="0"/>
              <a:t>with </a:t>
            </a:r>
            <a:r>
              <a:rPr lang="pl-PL" sz="1400" dirty="0" smtClean="0">
                <a:sym typeface="Symbol" panose="05050102010706020507" pitchFamily="18" charset="2"/>
              </a:rPr>
              <a:t> </a:t>
            </a:r>
            <a:r>
              <a:rPr lang="pl-PL" sz="1400" dirty="0" err="1" smtClean="0">
                <a:sym typeface="Symbol" panose="05050102010706020507" pitchFamily="18" charset="2"/>
              </a:rPr>
              <a:t>dominance</a:t>
            </a:r>
            <a:endParaRPr lang="pl-PL" sz="1400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775" y="4581128"/>
            <a:ext cx="48482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76282" y="4494310"/>
            <a:ext cx="348841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120000"/>
            </a:pPr>
            <a:r>
              <a:rPr lang="pl-PL" sz="1600" dirty="0"/>
              <a:t>G</a:t>
            </a:r>
            <a:r>
              <a:rPr lang="pl-PL" sz="1600" dirty="0" smtClean="0"/>
              <a:t>ood </a:t>
            </a:r>
            <a:r>
              <a:rPr lang="pl-PL" sz="1600" dirty="0" err="1" smtClean="0"/>
              <a:t>description</a:t>
            </a:r>
            <a:r>
              <a:rPr lang="pl-PL" sz="1600" dirty="0" smtClean="0"/>
              <a:t>  by „HADES </a:t>
            </a:r>
            <a:r>
              <a:rPr lang="pl-PL" sz="1600" dirty="0" err="1" smtClean="0"/>
              <a:t>resonance</a:t>
            </a:r>
            <a:r>
              <a:rPr lang="pl-PL" sz="1600" dirty="0" smtClean="0"/>
              <a:t> model” with </a:t>
            </a:r>
            <a:r>
              <a:rPr lang="pl-PL" sz="1600" b="1" dirty="0" err="1" smtClean="0"/>
              <a:t>lower</a:t>
            </a:r>
            <a:r>
              <a:rPr lang="pl-PL" sz="1600" b="1" dirty="0" smtClean="0"/>
              <a:t> (!) BR</a:t>
            </a:r>
          </a:p>
          <a:p>
            <a:pPr>
              <a:lnSpc>
                <a:spcPct val="150000"/>
              </a:lnSpc>
              <a:buSzPct val="120000"/>
            </a:pPr>
            <a:r>
              <a:rPr lang="pl-PL" sz="1600" dirty="0" smtClean="0"/>
              <a:t>R</a:t>
            </a:r>
            <a:r>
              <a:rPr lang="pl-PL" sz="1600" dirty="0" smtClean="0">
                <a:sym typeface="Symbol" panose="05050102010706020507" pitchFamily="18" charset="2"/>
              </a:rPr>
              <a:t></a:t>
            </a:r>
            <a:r>
              <a:rPr lang="pl-PL" sz="1600" dirty="0" smtClean="0"/>
              <a:t> </a:t>
            </a:r>
            <a:r>
              <a:rPr lang="pl-PL" sz="1600" dirty="0"/>
              <a:t>N</a:t>
            </a:r>
            <a:r>
              <a:rPr lang="pl-PL" sz="1600" dirty="0" smtClean="0">
                <a:sym typeface="Symbol"/>
              </a:rPr>
              <a:t> </a:t>
            </a:r>
            <a:r>
              <a:rPr lang="pl-PL" sz="1600" b="1" dirty="0" smtClean="0"/>
              <a:t>,</a:t>
            </a:r>
            <a:r>
              <a:rPr lang="pl-PL" sz="1600" dirty="0" smtClean="0"/>
              <a:t>as </a:t>
            </a:r>
            <a:r>
              <a:rPr lang="pl-PL" sz="1600" dirty="0" err="1" smtClean="0"/>
              <a:t>compared</a:t>
            </a:r>
            <a:r>
              <a:rPr lang="pl-PL" sz="1600" dirty="0" smtClean="0"/>
              <a:t> to PDG,       </a:t>
            </a:r>
            <a:r>
              <a:rPr lang="pl-PL" sz="1600" dirty="0" smtClean="0">
                <a:sym typeface="Symbol"/>
              </a:rPr>
              <a:t>(B-Ga PWA </a:t>
            </a:r>
            <a:r>
              <a:rPr lang="pl-PL" sz="1600" dirty="0" err="1" smtClean="0">
                <a:solidFill>
                  <a:srgbClr val="FF0000"/>
                </a:solidFill>
                <a:sym typeface="Symbol"/>
              </a:rPr>
              <a:t>upper</a:t>
            </a:r>
            <a:r>
              <a:rPr lang="pl-PL" sz="16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pl-PL" sz="1600" dirty="0" err="1" smtClean="0">
                <a:solidFill>
                  <a:srgbClr val="FF0000"/>
                </a:solidFill>
                <a:sym typeface="Symbol"/>
              </a:rPr>
              <a:t>limits</a:t>
            </a:r>
            <a:r>
              <a:rPr lang="pl-PL" sz="1600" dirty="0" smtClean="0">
                <a:sym typeface="Symbol"/>
              </a:rPr>
              <a:t>)</a:t>
            </a:r>
            <a:r>
              <a:rPr lang="pl-PL" sz="1600" dirty="0" smtClean="0"/>
              <a:t> </a:t>
            </a:r>
          </a:p>
          <a:p>
            <a:pPr>
              <a:lnSpc>
                <a:spcPct val="150000"/>
              </a:lnSpc>
            </a:pPr>
            <a:endParaRPr lang="pl-PL" sz="14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678158" y="4200967"/>
            <a:ext cx="42844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1800" dirty="0" err="1" smtClean="0"/>
              <a:t>Resonance</a:t>
            </a:r>
            <a:r>
              <a:rPr lang="pl-PL" sz="1800" dirty="0" smtClean="0"/>
              <a:t> -&gt; N</a:t>
            </a:r>
            <a:r>
              <a:rPr lang="pl-PL" sz="1800" dirty="0" smtClean="0">
                <a:sym typeface="Symbol"/>
              </a:rPr>
              <a:t> </a:t>
            </a:r>
            <a:r>
              <a:rPr lang="pl-PL" sz="1800" dirty="0" smtClean="0"/>
              <a:t> </a:t>
            </a:r>
            <a:r>
              <a:rPr lang="pl-PL" sz="1800" dirty="0" err="1" smtClean="0"/>
              <a:t>Branching</a:t>
            </a:r>
            <a:r>
              <a:rPr lang="pl-PL" sz="1800" dirty="0" smtClean="0"/>
              <a:t> </a:t>
            </a:r>
            <a:r>
              <a:rPr lang="pl-PL" sz="1800" dirty="0" err="1" smtClean="0"/>
              <a:t>Ratios</a:t>
            </a:r>
            <a:endParaRPr lang="pl-PL" sz="18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625773" y="5034371"/>
            <a:ext cx="756084" cy="13952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l-PL" sz="1800" dirty="0" smtClean="0"/>
              <a:t>38%</a:t>
            </a:r>
          </a:p>
          <a:p>
            <a:pPr>
              <a:lnSpc>
                <a:spcPts val="2500"/>
              </a:lnSpc>
            </a:pPr>
            <a:r>
              <a:rPr lang="pl-PL" sz="1800" dirty="0" smtClean="0"/>
              <a:t>15%</a:t>
            </a:r>
          </a:p>
          <a:p>
            <a:pPr>
              <a:lnSpc>
                <a:spcPts val="2500"/>
              </a:lnSpc>
            </a:pPr>
            <a:r>
              <a:rPr lang="pl-PL" sz="1800" dirty="0" smtClean="0"/>
              <a:t>22%</a:t>
            </a:r>
          </a:p>
          <a:p>
            <a:pPr>
              <a:lnSpc>
                <a:spcPts val="2500"/>
              </a:lnSpc>
            </a:pPr>
            <a:r>
              <a:rPr lang="pl-PL" sz="1800" dirty="0" smtClean="0"/>
              <a:t>7%</a:t>
            </a:r>
            <a:endParaRPr lang="pl-PL" sz="18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3599384" y="4449596"/>
            <a:ext cx="9001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Contr. to </a:t>
            </a:r>
            <a:r>
              <a:rPr lang="pl-PL" sz="1600" dirty="0" err="1" smtClean="0"/>
              <a:t>e+e</a:t>
            </a:r>
            <a:r>
              <a:rPr lang="pl-PL" sz="1600" dirty="0" smtClean="0"/>
              <a:t>- </a:t>
            </a:r>
            <a:endParaRPr lang="pl-PL" sz="16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3868" y="1916832"/>
            <a:ext cx="2588580" cy="88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ostokąt 2"/>
              <p:cNvSpPr/>
              <p:nvPr/>
            </p:nvSpPr>
            <p:spPr>
              <a:xfrm>
                <a:off x="3611109" y="2672916"/>
                <a:ext cx="2249655" cy="7976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16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pl-PL" sz="16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Γ</m:t>
                          </m:r>
                        </m:num>
                        <m:den>
                          <m:r>
                            <a:rPr lang="pl-PL" sz="16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𝑑𝑀</m:t>
                          </m:r>
                        </m:den>
                      </m:f>
                      <m:r>
                        <a:rPr lang="pl-PL" sz="1600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pl-PL" sz="16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sz="16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l-PL" sz="16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pl-PL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𝜌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pl-PL" sz="16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r>
                                <a:rPr lang="pl-PL" sz="16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pl-PL" sz="16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pl-PL" sz="160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BR</m:t>
                      </m:r>
                      <m:r>
                        <a:rPr lang="pl-PL" sz="160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(</m:t>
                      </m:r>
                      <m:r>
                        <a:rPr lang="pl-PL" sz="16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𝑀</m:t>
                      </m:r>
                      <m:r>
                        <a:rPr lang="pl-PL" sz="16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sSub>
                        <m:sSubPr>
                          <m:ctrlPr>
                            <a:rPr lang="pl-PL" sz="16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pl-PL" sz="16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𝑀</m:t>
                          </m:r>
                        </m:e>
                        <m:sub>
                          <m:r>
                            <a:rPr lang="pl-PL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𝜌</m:t>
                          </m:r>
                        </m:sub>
                      </m:sSub>
                      <m:r>
                        <a:rPr lang="pl-PL" sz="1600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)</m:t>
                      </m:r>
                    </m:oMath>
                  </m:oMathPara>
                </a14:m>
                <a:endParaRPr lang="pl-PL" sz="1600" dirty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Prostoką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109" y="2672916"/>
                <a:ext cx="2249655" cy="79765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ole tekstowe 3"/>
          <p:cNvSpPr txBox="1"/>
          <p:nvPr/>
        </p:nvSpPr>
        <p:spPr>
          <a:xfrm>
            <a:off x="5972448" y="6363605"/>
            <a:ext cx="1004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Status 2014 ! </a:t>
            </a:r>
            <a:endParaRPr lang="en-GB" sz="1400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2" y="845422"/>
            <a:ext cx="3375238" cy="36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5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 bwMode="auto">
          <a:xfrm>
            <a:off x="4027410" y="1237125"/>
            <a:ext cx="4615623" cy="299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/>
          <a:srcRect r="2054"/>
          <a:stretch/>
        </p:blipFill>
        <p:spPr>
          <a:xfrm>
            <a:off x="4869079" y="4150939"/>
            <a:ext cx="4274920" cy="1396116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6084168" y="4848997"/>
            <a:ext cx="246499" cy="200183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12" name="pole tekstowe 11"/>
          <p:cNvSpPr txBox="1"/>
          <p:nvPr/>
        </p:nvSpPr>
        <p:spPr>
          <a:xfrm>
            <a:off x="-69688" y="4545355"/>
            <a:ext cx="592397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00" dirty="0">
                <a:sym typeface="Symbol" panose="05050102010706020507" pitchFamily="18" charset="2"/>
              </a:rPr>
              <a:t>GSI </a:t>
            </a:r>
            <a:r>
              <a:rPr lang="pl-PL" sz="1500" baseline="30000" dirty="0">
                <a:sym typeface="Symbol" panose="05050102010706020507" pitchFamily="18" charset="2"/>
              </a:rPr>
              <a:t>-</a:t>
            </a:r>
            <a:r>
              <a:rPr lang="pl-PL" sz="1500" dirty="0">
                <a:sym typeface="Symbol" panose="05050102010706020507" pitchFamily="18" charset="2"/>
              </a:rPr>
              <a:t> </a:t>
            </a:r>
            <a:r>
              <a:rPr lang="pl-PL" sz="1500" dirty="0" err="1">
                <a:sym typeface="Symbol" panose="05050102010706020507" pitchFamily="18" charset="2"/>
              </a:rPr>
              <a:t>m</a:t>
            </a:r>
            <a:r>
              <a:rPr lang="pl-PL" sz="1500" dirty="0" err="1"/>
              <a:t>omentum</a:t>
            </a:r>
            <a:r>
              <a:rPr lang="pl-PL" sz="1500" dirty="0"/>
              <a:t> </a:t>
            </a:r>
            <a:r>
              <a:rPr lang="pl-PL" sz="1500" dirty="0" err="1"/>
              <a:t>range</a:t>
            </a:r>
            <a:r>
              <a:rPr lang="pl-PL" sz="1500" dirty="0"/>
              <a:t> </a:t>
            </a:r>
            <a:r>
              <a:rPr lang="pl-PL" sz="1500" dirty="0" smtClean="0"/>
              <a:t>0.65-2.5 </a:t>
            </a:r>
            <a:r>
              <a:rPr lang="pl-PL" sz="1500" dirty="0" err="1" smtClean="0"/>
              <a:t>GeV</a:t>
            </a:r>
            <a:r>
              <a:rPr lang="pl-PL" sz="1500" dirty="0" smtClean="0"/>
              <a:t>/c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00" dirty="0" err="1" smtClean="0"/>
              <a:t>resonance</a:t>
            </a:r>
            <a:r>
              <a:rPr lang="pl-PL" sz="1500" dirty="0" smtClean="0"/>
              <a:t> mass </a:t>
            </a:r>
            <a:r>
              <a:rPr lang="pl-PL" sz="1500" dirty="0" err="1" smtClean="0"/>
              <a:t>can</a:t>
            </a:r>
            <a:r>
              <a:rPr lang="pl-PL" sz="1500" dirty="0" smtClean="0"/>
              <a:t> be </a:t>
            </a:r>
            <a:r>
              <a:rPr lang="pl-PL" sz="1500" dirty="0" err="1" smtClean="0"/>
              <a:t>selected</a:t>
            </a:r>
            <a:r>
              <a:rPr lang="pl-PL" sz="1500" dirty="0" smtClean="0"/>
              <a:t> by </a:t>
            </a:r>
            <a:r>
              <a:rPr lang="pl-PL" sz="1500" dirty="0" err="1" smtClean="0"/>
              <a:t>beam</a:t>
            </a:r>
            <a:r>
              <a:rPr lang="pl-PL" sz="1500" dirty="0" smtClean="0"/>
              <a:t> </a:t>
            </a:r>
            <a:r>
              <a:rPr lang="pl-PL" sz="1500" dirty="0" err="1" smtClean="0"/>
              <a:t>mom</a:t>
            </a:r>
            <a:r>
              <a:rPr lang="pl-PL" sz="1500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00" dirty="0" smtClean="0"/>
              <a:t>HADES : </a:t>
            </a:r>
            <a:r>
              <a:rPr lang="pl-PL" sz="1500" dirty="0" err="1"/>
              <a:t>f</a:t>
            </a:r>
            <a:r>
              <a:rPr lang="pl-PL" sz="1500" dirty="0" err="1" smtClean="0"/>
              <a:t>inal</a:t>
            </a:r>
            <a:r>
              <a:rPr lang="pl-PL" sz="1500" dirty="0" smtClean="0"/>
              <a:t> </a:t>
            </a:r>
            <a:r>
              <a:rPr lang="pl-PL" sz="1500" dirty="0" err="1" smtClean="0"/>
              <a:t>states</a:t>
            </a:r>
            <a:r>
              <a:rPr lang="pl-PL" sz="1600" dirty="0" smtClean="0"/>
              <a:t>:  2</a:t>
            </a:r>
            <a:r>
              <a:rPr lang="pl-PL" sz="1600" dirty="0">
                <a:sym typeface="Symbol" panose="05050102010706020507" pitchFamily="18" charset="2"/>
              </a:rPr>
              <a:t></a:t>
            </a:r>
            <a:r>
              <a:rPr lang="pl-PL" sz="1600" dirty="0" smtClean="0">
                <a:sym typeface="Symbol" panose="05050102010706020507" pitchFamily="18" charset="2"/>
              </a:rPr>
              <a:t>N,</a:t>
            </a:r>
            <a:r>
              <a:rPr lang="pl-PL" sz="1600" dirty="0" smtClean="0"/>
              <a:t> </a:t>
            </a:r>
            <a:r>
              <a:rPr lang="pl-PL" sz="1600" dirty="0" smtClean="0">
                <a:sym typeface="Symbol" panose="05050102010706020507" pitchFamily="18" charset="2"/>
              </a:rPr>
              <a:t>N</a:t>
            </a:r>
            <a:r>
              <a:rPr 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e+e</a:t>
            </a:r>
            <a:r>
              <a:rPr 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- (</a:t>
            </a:r>
            <a:r>
              <a:rPr lang="pl-PL" sz="16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word</a:t>
            </a:r>
            <a:r>
              <a:rPr 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unique</a:t>
            </a:r>
            <a:r>
              <a:rPr 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First </a:t>
            </a:r>
            <a:r>
              <a:rPr lang="pl-PL" sz="16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measurement</a:t>
            </a:r>
            <a:r>
              <a:rPr 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around</a:t>
            </a:r>
            <a:r>
              <a:rPr 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pl-PL" alt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s 1.5 </a:t>
            </a:r>
            <a:r>
              <a:rPr lang="pl-PL" altLang="pl-PL" sz="16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GeV</a:t>
            </a:r>
            <a:r>
              <a:rPr lang="pl-PL" alt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pl-PL" altLang="pl-PL" sz="16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second</a:t>
            </a:r>
            <a:r>
              <a:rPr lang="pl-PL" alt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pl-PL" altLang="pl-PL" sz="16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resonance</a:t>
            </a:r>
            <a:endParaRPr lang="pl-PL" altLang="pl-PL" sz="1600" dirty="0" smtClean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lnSpc>
                <a:spcPct val="150000"/>
              </a:lnSpc>
            </a:pPr>
            <a:r>
              <a:rPr lang="pl-PL" altLang="pl-PL" sz="1600" dirty="0">
                <a:solidFill>
                  <a:srgbClr val="FF0000"/>
                </a:solidFill>
                <a:sym typeface="Symbol" panose="05050102010706020507" pitchFamily="18" charset="2"/>
              </a:rPr>
              <a:t>p</a:t>
            </a:r>
            <a:r>
              <a:rPr lang="pl-PL" alt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=656, 690, 748, 800 </a:t>
            </a:r>
            <a:r>
              <a:rPr lang="pl-PL" altLang="pl-PL" sz="16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MeV</a:t>
            </a:r>
            <a:r>
              <a:rPr lang="pl-PL" alt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/c</a:t>
            </a:r>
          </a:p>
        </p:txBody>
      </p:sp>
      <p:cxnSp>
        <p:nvCxnSpPr>
          <p:cNvPr id="22" name="Łącznik prosty ze strzałką 21"/>
          <p:cNvCxnSpPr/>
          <p:nvPr/>
        </p:nvCxnSpPr>
        <p:spPr>
          <a:xfrm>
            <a:off x="6275120" y="5664854"/>
            <a:ext cx="1752926" cy="1158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rostokąt 57"/>
          <p:cNvSpPr/>
          <p:nvPr/>
        </p:nvSpPr>
        <p:spPr>
          <a:xfrm>
            <a:off x="6330666" y="5722993"/>
            <a:ext cx="265810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500" dirty="0" err="1">
                <a:solidFill>
                  <a:srgbClr val="FF0000"/>
                </a:solidFill>
                <a:sym typeface="Symbol" panose="05050102010706020507" pitchFamily="18" charset="2"/>
              </a:rPr>
              <a:t>Range</a:t>
            </a:r>
            <a:r>
              <a:rPr lang="pl-PL" sz="1500" dirty="0">
                <a:solidFill>
                  <a:srgbClr val="FF0000"/>
                </a:solidFill>
                <a:sym typeface="Symbol" panose="05050102010706020507" pitchFamily="18" charset="2"/>
              </a:rPr>
              <a:t> of </a:t>
            </a:r>
            <a:r>
              <a:rPr lang="pl-PL" sz="15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Beam</a:t>
            </a:r>
            <a:r>
              <a:rPr lang="pl-PL" sz="15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pl-PL" sz="15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energy</a:t>
            </a:r>
            <a:r>
              <a:rPr lang="pl-PL" sz="1500" dirty="0" smtClean="0">
                <a:solidFill>
                  <a:srgbClr val="FF0000"/>
                </a:solidFill>
                <a:sym typeface="Symbol" panose="05050102010706020507" pitchFamily="18" charset="2"/>
              </a:rPr>
              <a:t> Scan</a:t>
            </a:r>
            <a:endParaRPr lang="en-GB" sz="15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340837" y="189509"/>
            <a:ext cx="3846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 </a:t>
            </a:r>
            <a:r>
              <a:rPr lang="pl-PL" sz="2800" b="1" dirty="0" err="1">
                <a:solidFill>
                  <a:srgbClr val="0066FF"/>
                </a:solidFill>
                <a:sym typeface="Symbol" panose="05050102010706020507" pitchFamily="18" charset="2"/>
              </a:rPr>
              <a:t>i</a:t>
            </a:r>
            <a:r>
              <a:rPr lang="pl-PL" sz="2800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nduced</a:t>
            </a:r>
            <a:r>
              <a:rPr lang="pl-PL" sz="2800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pl-PL" sz="2800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reactions</a:t>
            </a:r>
            <a:endParaRPr lang="en-GB" sz="2800" b="1" dirty="0">
              <a:solidFill>
                <a:srgbClr val="0066FF"/>
              </a:solidFill>
            </a:endParaRPr>
          </a:p>
        </p:txBody>
      </p:sp>
      <p:sp>
        <p:nvSpPr>
          <p:cNvPr id="27" name="Elipsa 21"/>
          <p:cNvSpPr>
            <a:spLocks noChangeArrowheads="1"/>
          </p:cNvSpPr>
          <p:nvPr/>
        </p:nvSpPr>
        <p:spPr bwMode="auto">
          <a:xfrm>
            <a:off x="900316" y="3752430"/>
            <a:ext cx="323314" cy="353148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sz="2400" i="1">
              <a:latin typeface="Times New Roman" pitchFamily="18" charset="0"/>
            </a:endParaRPr>
          </a:p>
        </p:txBody>
      </p:sp>
      <p:grpSp>
        <p:nvGrpSpPr>
          <p:cNvPr id="29" name="Group 10"/>
          <p:cNvGrpSpPr>
            <a:grpSpLocks/>
          </p:cNvGrpSpPr>
          <p:nvPr/>
        </p:nvGrpSpPr>
        <p:grpSpPr bwMode="auto">
          <a:xfrm>
            <a:off x="54610" y="832065"/>
            <a:ext cx="3563938" cy="3600450"/>
            <a:chOff x="1260" y="938"/>
            <a:chExt cx="2381" cy="2610"/>
          </a:xfrm>
        </p:grpSpPr>
        <p:graphicFrame>
          <p:nvGraphicFramePr>
            <p:cNvPr id="30" name="Object 2"/>
            <p:cNvGraphicFramePr>
              <a:graphicFrameLocks noChangeAspect="1"/>
            </p:cNvGraphicFramePr>
            <p:nvPr/>
          </p:nvGraphicFramePr>
          <p:xfrm>
            <a:off x="2784" y="2052"/>
            <a:ext cx="102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402" name="Równanie" r:id="rId6" imgW="152280" imgH="342720" progId="Equation.3">
                    <p:embed/>
                  </p:oleObj>
                </mc:Choice>
                <mc:Fallback>
                  <p:oleObj name="Równanie" r:id="rId6" imgW="152280" imgH="342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2052"/>
                          <a:ext cx="102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" name="Picture 18" descr="D:\piotr\dokumenty\rysunki\hades\hadronic\pions1.bm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60" y="938"/>
              <a:ext cx="2381" cy="2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Elipsa 21"/>
            <p:cNvSpPr>
              <a:spLocks noChangeArrowheads="1"/>
            </p:cNvSpPr>
            <p:nvPr/>
          </p:nvSpPr>
          <p:spPr bwMode="auto">
            <a:xfrm>
              <a:off x="1825" y="3055"/>
              <a:ext cx="216" cy="256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2400" i="1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54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5041" y="84843"/>
            <a:ext cx="6446838" cy="704850"/>
          </a:xfrm>
        </p:spPr>
        <p:txBody>
          <a:bodyPr/>
          <a:lstStyle/>
          <a:p>
            <a:pPr algn="ctr"/>
            <a:r>
              <a:rPr lang="pl-PL" sz="2800" b="1" dirty="0" smtClean="0">
                <a:solidFill>
                  <a:srgbClr val="0066FF"/>
                </a:solidFill>
                <a:effectLst/>
              </a:rPr>
              <a:t>Second </a:t>
            </a:r>
            <a:r>
              <a:rPr lang="pl-PL" sz="2800" b="1" dirty="0" err="1" smtClean="0">
                <a:solidFill>
                  <a:srgbClr val="0066FF"/>
                </a:solidFill>
                <a:effectLst/>
              </a:rPr>
              <a:t>resonance</a:t>
            </a:r>
            <a:r>
              <a:rPr lang="pl-PL" sz="2800" b="1" dirty="0" smtClean="0">
                <a:solidFill>
                  <a:srgbClr val="0066FF"/>
                </a:solidFill>
                <a:effectLst/>
              </a:rPr>
              <a:t> region-</a:t>
            </a:r>
            <a:r>
              <a:rPr lang="pl-PL" sz="2800" b="1" dirty="0" err="1" smtClean="0">
                <a:solidFill>
                  <a:srgbClr val="0066FF"/>
                </a:solidFill>
                <a:effectLst/>
              </a:rPr>
              <a:t>BGa</a:t>
            </a:r>
            <a:r>
              <a:rPr lang="pl-PL" sz="2800" b="1" dirty="0" smtClean="0">
                <a:solidFill>
                  <a:srgbClr val="0066FF"/>
                </a:solidFill>
                <a:effectLst/>
              </a:rPr>
              <a:t> PWA</a:t>
            </a:r>
            <a:endParaRPr lang="en-GB" sz="2800" b="1" dirty="0">
              <a:solidFill>
                <a:srgbClr val="0066FF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12"/>
              <p:cNvSpPr txBox="1"/>
              <p:nvPr/>
            </p:nvSpPr>
            <p:spPr>
              <a:xfrm>
                <a:off x="119884" y="5654166"/>
                <a:ext cx="8964488" cy="83099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 smtClean="0">
                    <a:latin typeface="+mn-lt"/>
                  </a:rPr>
                  <a:t>In </a:t>
                </a:r>
                <a:r>
                  <a:rPr lang="en-US" sz="1600" dirty="0" smtClean="0">
                    <a:latin typeface="+mn-lt"/>
                  </a:rPr>
                  <a:t>1.45-1.55 GeV in 2 pion production only few resonances matters D</a:t>
                </a:r>
                <a:r>
                  <a:rPr lang="en-US" sz="1600" baseline="-25000" dirty="0" smtClean="0">
                    <a:latin typeface="+mn-lt"/>
                  </a:rPr>
                  <a:t>13</a:t>
                </a:r>
                <a:r>
                  <a:rPr lang="en-US" sz="1600" dirty="0" smtClean="0">
                    <a:latin typeface="+mn-lt"/>
                  </a:rPr>
                  <a:t>(1520), P</a:t>
                </a:r>
                <a:r>
                  <a:rPr lang="en-US" sz="1600" baseline="-25000" dirty="0" smtClean="0">
                    <a:latin typeface="+mn-lt"/>
                  </a:rPr>
                  <a:t>11</a:t>
                </a:r>
                <a:r>
                  <a:rPr lang="en-US" sz="1600" dirty="0" smtClean="0">
                    <a:latin typeface="+mn-lt"/>
                  </a:rPr>
                  <a:t>(1440)</a:t>
                </a:r>
                <a:endParaRPr lang="pl-PL" sz="1600" dirty="0" smtClean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 smtClean="0">
                    <a:latin typeface="+mn-lt"/>
                  </a:rPr>
                  <a:t>no  </a:t>
                </a:r>
                <a:r>
                  <a:rPr lang="pl-PL" sz="1600" dirty="0" err="1" smtClean="0">
                    <a:latin typeface="+mn-lt"/>
                  </a:rPr>
                  <a:t>results</a:t>
                </a:r>
                <a:r>
                  <a:rPr lang="pl-PL" sz="1600" dirty="0" smtClean="0">
                    <a:latin typeface="+mn-lt"/>
                  </a:rPr>
                  <a:t> on </a:t>
                </a:r>
                <a:r>
                  <a:rPr lang="pl-PL" sz="1600" dirty="0" smtClean="0">
                    <a:latin typeface="+mn-lt"/>
                    <a:sym typeface="Symbol" panose="05050102010706020507" pitchFamily="18" charset="2"/>
                  </a:rPr>
                  <a:t> (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pl-PL" sz="16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pl-PL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𝜋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pl-PL" sz="16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pl-PL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𝜋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</m:sup>
                    </m:sSup>
                    <m:r>
                      <a:rPr lang="pl-PL" sz="1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, </m:t>
                    </m:r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𝜋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𝜋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</m:sup>
                    </m:sSup>
                    <m:r>
                      <a:rPr lang="pl-PL" sz="1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lang="pl-PL" sz="1600" dirty="0" smtClean="0">
                    <a:latin typeface="+mn-lt"/>
                  </a:rPr>
                  <a:t> </a:t>
                </a:r>
                <a:r>
                  <a:rPr lang="pl-PL" sz="1600" dirty="0" err="1" smtClean="0">
                    <a:latin typeface="+mn-lt"/>
                  </a:rPr>
                  <a:t>due</a:t>
                </a:r>
                <a:r>
                  <a:rPr lang="pl-PL" sz="1600" dirty="0" smtClean="0">
                    <a:latin typeface="+mn-lt"/>
                  </a:rPr>
                  <a:t> to </a:t>
                </a:r>
                <a:r>
                  <a:rPr lang="pl-PL" sz="1600" dirty="0" err="1" smtClean="0">
                    <a:latin typeface="+mn-lt"/>
                  </a:rPr>
                  <a:t>lack</a:t>
                </a:r>
                <a:r>
                  <a:rPr lang="pl-PL" sz="1600" dirty="0" smtClean="0">
                    <a:latin typeface="+mn-lt"/>
                  </a:rPr>
                  <a:t> of data (</a:t>
                </a:r>
                <a:r>
                  <a:rPr lang="pl-PL" sz="1600" dirty="0" err="1" smtClean="0">
                    <a:latin typeface="+mn-lt"/>
                  </a:rPr>
                  <a:t>only</a:t>
                </a:r>
                <a:r>
                  <a:rPr lang="pl-PL" sz="1600" dirty="0" smtClean="0">
                    <a:latin typeface="+mn-lt"/>
                  </a:rPr>
                  <a:t> </a:t>
                </a:r>
                <a:r>
                  <a:rPr lang="pl-PL" sz="1600" dirty="0" err="1" smtClean="0">
                    <a:latin typeface="+mn-lt"/>
                  </a:rPr>
                  <a:t>total</a:t>
                </a:r>
                <a:r>
                  <a:rPr lang="pl-PL" sz="1600" dirty="0" smtClean="0">
                    <a:latin typeface="+mn-lt"/>
                  </a:rPr>
                  <a:t> cross </a:t>
                </a:r>
                <a:r>
                  <a:rPr lang="pl-PL" sz="1600" dirty="0" err="1" smtClean="0">
                    <a:latin typeface="+mn-lt"/>
                  </a:rPr>
                  <a:t>sections</a:t>
                </a:r>
                <a:r>
                  <a:rPr lang="pl-PL" sz="1600" dirty="0" smtClean="0">
                    <a:latin typeface="+mn-lt"/>
                  </a:rPr>
                  <a:t> </a:t>
                </a:r>
                <a:r>
                  <a:rPr lang="pl-PL" sz="1600" dirty="0" err="1" smtClean="0">
                    <a:latin typeface="+mn-lt"/>
                  </a:rPr>
                  <a:t>exist</a:t>
                </a:r>
                <a:r>
                  <a:rPr lang="pl-PL" sz="1600" dirty="0" smtClean="0">
                    <a:latin typeface="+mn-lt"/>
                  </a:rPr>
                  <a:t> –D. </a:t>
                </a:r>
                <a:r>
                  <a:rPr lang="pl-PL" sz="1600" dirty="0" err="1" smtClean="0">
                    <a:latin typeface="+mn-lt"/>
                  </a:rPr>
                  <a:t>Manley</a:t>
                </a:r>
                <a:r>
                  <a:rPr lang="pl-PL" sz="1600" dirty="0" smtClean="0">
                    <a:latin typeface="+mn-lt"/>
                  </a:rPr>
                  <a:t> </a:t>
                </a:r>
                <a:r>
                  <a:rPr lang="pl-PL" sz="1600" dirty="0" err="1" smtClean="0">
                    <a:latin typeface="+mn-lt"/>
                  </a:rPr>
                  <a:t>analysis</a:t>
                </a:r>
                <a:r>
                  <a:rPr lang="pl-PL" sz="1600" dirty="0" smtClean="0">
                    <a:latin typeface="+mn-lt"/>
                  </a:rPr>
                  <a:t> </a:t>
                </a:r>
                <a:r>
                  <a:rPr lang="en-GB" sz="1600" dirty="0">
                    <a:latin typeface="+mn-lt"/>
                  </a:rPr>
                  <a:t>PRD30 (1984) </a:t>
                </a:r>
                <a:r>
                  <a:rPr lang="en-GB" sz="1600" dirty="0" smtClean="0">
                    <a:latin typeface="+mn-lt"/>
                  </a:rPr>
                  <a:t>904</a:t>
                </a:r>
                <a:r>
                  <a:rPr lang="pl-PL" sz="1600" dirty="0" smtClean="0">
                    <a:latin typeface="+mn-lt"/>
                  </a:rPr>
                  <a:t> (~200 </a:t>
                </a:r>
                <a:r>
                  <a:rPr lang="pl-PL" sz="1600" dirty="0" err="1" smtClean="0">
                    <a:latin typeface="+mn-lt"/>
                  </a:rPr>
                  <a:t>kevents</a:t>
                </a:r>
                <a:r>
                  <a:rPr lang="pl-PL" sz="1600" dirty="0" smtClean="0">
                    <a:latin typeface="+mn-lt"/>
                  </a:rPr>
                  <a:t>)</a:t>
                </a:r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pole tekstow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84" y="5654166"/>
                <a:ext cx="8964488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204" t="-1449" b="-7971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ole tekstowe 19"/>
          <p:cNvSpPr txBox="1"/>
          <p:nvPr/>
        </p:nvSpPr>
        <p:spPr>
          <a:xfrm>
            <a:off x="1726993" y="752503"/>
            <a:ext cx="19082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 panose="05050102010706020507" pitchFamily="18" charset="2"/>
              </a:rPr>
              <a:t></a:t>
            </a:r>
            <a:r>
              <a:rPr lang="pl-PL" baseline="30000" dirty="0" smtClean="0">
                <a:sym typeface="Symbol" panose="05050102010706020507" pitchFamily="18" charset="2"/>
              </a:rPr>
              <a:t>-</a:t>
            </a:r>
            <a:r>
              <a:rPr lang="pl-PL" dirty="0" smtClean="0">
                <a:sym typeface="Symbol" panose="05050102010706020507" pitchFamily="18" charset="2"/>
              </a:rPr>
              <a:t>p</a:t>
            </a:r>
            <a:r>
              <a:rPr lang="pl-PL" baseline="30000" dirty="0" smtClean="0">
                <a:sym typeface="Symbol" panose="05050102010706020507" pitchFamily="18" charset="2"/>
              </a:rPr>
              <a:t>0</a:t>
            </a:r>
            <a:r>
              <a:rPr lang="pl-PL" dirty="0" smtClean="0">
                <a:sym typeface="Symbol" panose="05050102010706020507" pitchFamily="18" charset="2"/>
              </a:rPr>
              <a:t></a:t>
            </a:r>
            <a:r>
              <a:rPr lang="pl-PL" baseline="30000" dirty="0" smtClean="0">
                <a:sym typeface="Symbol" panose="05050102010706020507" pitchFamily="18" charset="2"/>
              </a:rPr>
              <a:t>0 </a:t>
            </a:r>
            <a:r>
              <a:rPr lang="pl-PL" dirty="0" smtClean="0">
                <a:sym typeface="Symbol" panose="05050102010706020507" pitchFamily="18" charset="2"/>
              </a:rPr>
              <a:t>n</a:t>
            </a:r>
            <a:endParaRPr lang="en-GB" baseline="30000" dirty="0"/>
          </a:p>
        </p:txBody>
      </p:sp>
      <p:sp>
        <p:nvSpPr>
          <p:cNvPr id="21" name="Prostokąt 20"/>
          <p:cNvSpPr/>
          <p:nvPr/>
        </p:nvSpPr>
        <p:spPr>
          <a:xfrm>
            <a:off x="6115315" y="801044"/>
            <a:ext cx="1537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ym typeface="Symbol" panose="05050102010706020507" pitchFamily="18" charset="2"/>
              </a:rPr>
              <a:t>p</a:t>
            </a:r>
            <a:r>
              <a:rPr lang="pl-PL" baseline="30000" dirty="0">
                <a:sym typeface="Symbol" panose="05050102010706020507" pitchFamily="18" charset="2"/>
              </a:rPr>
              <a:t>0</a:t>
            </a:r>
            <a:r>
              <a:rPr lang="pl-PL" dirty="0">
                <a:sym typeface="Symbol" panose="05050102010706020507" pitchFamily="18" charset="2"/>
              </a:rPr>
              <a:t></a:t>
            </a:r>
            <a:r>
              <a:rPr lang="pl-PL" baseline="30000" dirty="0">
                <a:sym typeface="Symbol" panose="05050102010706020507" pitchFamily="18" charset="2"/>
              </a:rPr>
              <a:t>0</a:t>
            </a:r>
            <a:r>
              <a:rPr lang="pl-PL" dirty="0">
                <a:sym typeface="Symbol" panose="05050102010706020507" pitchFamily="18" charset="2"/>
              </a:rPr>
              <a:t> p</a:t>
            </a:r>
            <a:r>
              <a:rPr lang="pl-PL" baseline="30000" dirty="0">
                <a:sym typeface="Symbol" panose="05050102010706020507" pitchFamily="18" charset="2"/>
              </a:rPr>
              <a:t>  </a:t>
            </a:r>
            <a:r>
              <a:rPr lang="pl-PL" dirty="0">
                <a:sym typeface="Symbol" panose="05050102010706020507" pitchFamily="18" charset="2"/>
              </a:rPr>
              <a:t> </a:t>
            </a:r>
            <a:endParaRPr lang="en-GB" baseline="30000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3866915" y="5160990"/>
            <a:ext cx="1785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 panose="05050102010706020507" pitchFamily="18" charset="2"/>
              </a:rPr>
              <a:t></a:t>
            </a:r>
            <a:r>
              <a:rPr lang="pl-PL" dirty="0" smtClean="0">
                <a:sym typeface="Symbol" panose="05050102010706020507" pitchFamily="18" charset="2"/>
              </a:rPr>
              <a:t>s [</a:t>
            </a:r>
            <a:r>
              <a:rPr lang="pl-PL" dirty="0" err="1" smtClean="0">
                <a:sym typeface="Symbol" panose="05050102010706020507" pitchFamily="18" charset="2"/>
              </a:rPr>
              <a:t>GeV</a:t>
            </a:r>
            <a:r>
              <a:rPr lang="pl-PL" dirty="0" smtClean="0">
                <a:sym typeface="Symbol" panose="05050102010706020507" pitchFamily="18" charset="2"/>
              </a:rPr>
              <a:t>]</a:t>
            </a:r>
            <a:endParaRPr lang="en-GB" dirty="0"/>
          </a:p>
        </p:txBody>
      </p:sp>
      <p:grpSp>
        <p:nvGrpSpPr>
          <p:cNvPr id="4" name="Grupa 3"/>
          <p:cNvGrpSpPr/>
          <p:nvPr/>
        </p:nvGrpSpPr>
        <p:grpSpPr>
          <a:xfrm>
            <a:off x="74452" y="1097695"/>
            <a:ext cx="8828016" cy="4195038"/>
            <a:chOff x="41400" y="1282755"/>
            <a:chExt cx="8894121" cy="4400984"/>
          </a:xfrm>
        </p:grpSpPr>
        <p:pic>
          <p:nvPicPr>
            <p:cNvPr id="29" name="Obraz 28"/>
            <p:cNvPicPr>
              <a:picLocks noChangeAspect="1"/>
            </p:cNvPicPr>
            <p:nvPr/>
          </p:nvPicPr>
          <p:blipFill rotWithShape="1">
            <a:blip r:embed="rId4"/>
            <a:srcRect r="3121"/>
            <a:stretch/>
          </p:blipFill>
          <p:spPr>
            <a:xfrm>
              <a:off x="4743126" y="1416329"/>
              <a:ext cx="4192395" cy="4161925"/>
            </a:xfrm>
            <a:prstGeom prst="rect">
              <a:avLst/>
            </a:prstGeom>
          </p:spPr>
        </p:pic>
        <p:pic>
          <p:nvPicPr>
            <p:cNvPr id="28" name="Obraz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138" y="1282755"/>
              <a:ext cx="4430263" cy="4400984"/>
            </a:xfrm>
            <a:prstGeom prst="rect">
              <a:avLst/>
            </a:prstGeom>
          </p:spPr>
        </p:pic>
        <p:sp>
          <p:nvSpPr>
            <p:cNvPr id="15" name="pole tekstowe 14"/>
            <p:cNvSpPr txBox="1"/>
            <p:nvPr/>
          </p:nvSpPr>
          <p:spPr>
            <a:xfrm>
              <a:off x="6679380" y="1589108"/>
              <a:ext cx="19097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1400" b="1" dirty="0" smtClean="0">
                  <a:solidFill>
                    <a:srgbClr val="FF0000"/>
                  </a:solidFill>
                </a:rPr>
                <a:t>D</a:t>
              </a:r>
              <a:r>
                <a:rPr lang="pl-PL" sz="1400" b="1" baseline="-25000" dirty="0" smtClean="0">
                  <a:solidFill>
                    <a:srgbClr val="FF0000"/>
                  </a:solidFill>
                </a:rPr>
                <a:t>13</a:t>
              </a:r>
              <a:r>
                <a:rPr lang="pl-PL" sz="1400" b="1" dirty="0" smtClean="0">
                  <a:solidFill>
                    <a:srgbClr val="FF0000"/>
                  </a:solidFill>
                </a:rPr>
                <a:t>(1520)+..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6679380" y="1867708"/>
              <a:ext cx="19097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1400" b="1" dirty="0" smtClean="0">
                  <a:solidFill>
                    <a:srgbClr val="00FF00"/>
                  </a:solidFill>
                </a:rPr>
                <a:t>P</a:t>
              </a:r>
              <a:r>
                <a:rPr lang="pl-PL" sz="1400" b="1" baseline="-25000" dirty="0" smtClean="0">
                  <a:solidFill>
                    <a:srgbClr val="00FF00"/>
                  </a:solidFill>
                </a:rPr>
                <a:t>11</a:t>
              </a:r>
              <a:r>
                <a:rPr lang="pl-PL" sz="1400" b="1" dirty="0" smtClean="0">
                  <a:solidFill>
                    <a:srgbClr val="00FF00"/>
                  </a:solidFill>
                </a:rPr>
                <a:t>(1440)+..</a:t>
              </a:r>
              <a:endParaRPr lang="en-GB" sz="1400" b="1" dirty="0">
                <a:solidFill>
                  <a:srgbClr val="00FF00"/>
                </a:solidFill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6698059" y="2099970"/>
              <a:ext cx="19097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1400" b="1" dirty="0" smtClean="0">
                  <a:solidFill>
                    <a:srgbClr val="FF33CC"/>
                  </a:solidFill>
                </a:rPr>
                <a:t>F</a:t>
              </a:r>
              <a:r>
                <a:rPr lang="pl-PL" sz="1400" b="1" baseline="-25000" dirty="0" smtClean="0">
                  <a:solidFill>
                    <a:srgbClr val="FF33CC"/>
                  </a:solidFill>
                </a:rPr>
                <a:t>15</a:t>
              </a:r>
              <a:r>
                <a:rPr lang="pl-PL" sz="1400" b="1" dirty="0" smtClean="0">
                  <a:solidFill>
                    <a:srgbClr val="FF33CC"/>
                  </a:solidFill>
                </a:rPr>
                <a:t>(1680)+..</a:t>
              </a:r>
              <a:endParaRPr lang="en-GB" sz="1400" b="1" dirty="0">
                <a:solidFill>
                  <a:srgbClr val="FF33CC"/>
                </a:solidFill>
              </a:endParaRPr>
            </a:p>
          </p:txBody>
        </p:sp>
        <p:sp>
          <p:nvSpPr>
            <p:cNvPr id="18" name="Prostokąt 17"/>
            <p:cNvSpPr/>
            <p:nvPr/>
          </p:nvSpPr>
          <p:spPr>
            <a:xfrm rot="16200000">
              <a:off x="4303634" y="1828702"/>
              <a:ext cx="7697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ym typeface="Symbol" panose="05050102010706020507" pitchFamily="18" charset="2"/>
                </a:rPr>
                <a:t></a:t>
              </a:r>
              <a:r>
                <a:rPr lang="pl-PL" dirty="0" smtClean="0">
                  <a:sym typeface="Symbol" panose="05050102010706020507" pitchFamily="18" charset="2"/>
                </a:rPr>
                <a:t>[b]</a:t>
              </a:r>
              <a:endParaRPr lang="en-GB" dirty="0"/>
            </a:p>
          </p:txBody>
        </p:sp>
        <p:sp>
          <p:nvSpPr>
            <p:cNvPr id="19" name="Prostokąt 18"/>
            <p:cNvSpPr/>
            <p:nvPr/>
          </p:nvSpPr>
          <p:spPr>
            <a:xfrm rot="16200000">
              <a:off x="-211554" y="1914886"/>
              <a:ext cx="9060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ym typeface="Symbol" panose="05050102010706020507" pitchFamily="18" charset="2"/>
                </a:rPr>
                <a:t></a:t>
              </a:r>
              <a:r>
                <a:rPr lang="pl-PL" dirty="0">
                  <a:sym typeface="Symbol" panose="05050102010706020507" pitchFamily="18" charset="2"/>
                </a:rPr>
                <a:t> </a:t>
              </a:r>
              <a:r>
                <a:rPr lang="pl-PL" dirty="0" smtClean="0">
                  <a:sym typeface="Symbol" panose="05050102010706020507" pitchFamily="18" charset="2"/>
                </a:rPr>
                <a:t>[</a:t>
              </a:r>
              <a:r>
                <a:rPr lang="pl-PL" dirty="0" err="1" smtClean="0">
                  <a:sym typeface="Symbol" panose="05050102010706020507" pitchFamily="18" charset="2"/>
                </a:rPr>
                <a:t>mb</a:t>
              </a:r>
              <a:r>
                <a:rPr lang="pl-PL" dirty="0" smtClean="0">
                  <a:sym typeface="Symbol" panose="05050102010706020507" pitchFamily="18" charset="2"/>
                </a:rPr>
                <a:t>]</a:t>
              </a:r>
              <a:endParaRPr lang="en-GB" dirty="0"/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2128387" y="2127993"/>
              <a:ext cx="11526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pl-PL" sz="1400" b="1" dirty="0">
                  <a:solidFill>
                    <a:srgbClr val="00FF00"/>
                  </a:solidFill>
                </a:rPr>
                <a:t>P</a:t>
              </a:r>
              <a:r>
                <a:rPr lang="pl-PL" sz="1400" b="1" baseline="-25000" dirty="0">
                  <a:solidFill>
                    <a:srgbClr val="00FF00"/>
                  </a:solidFill>
                </a:rPr>
                <a:t>11</a:t>
              </a:r>
              <a:r>
                <a:rPr lang="pl-PL" sz="1400" b="1" dirty="0">
                  <a:solidFill>
                    <a:srgbClr val="00FF00"/>
                  </a:solidFill>
                </a:rPr>
                <a:t>(1440</a:t>
              </a:r>
              <a:r>
                <a:rPr lang="pl-PL" sz="1400" b="1" dirty="0" smtClean="0">
                  <a:solidFill>
                    <a:srgbClr val="00FF00"/>
                  </a:solidFill>
                </a:rPr>
                <a:t>)+..</a:t>
              </a:r>
              <a:endParaRPr lang="en-GB" sz="1400" b="1" dirty="0">
                <a:solidFill>
                  <a:srgbClr val="00FF00"/>
                </a:solidFill>
              </a:endParaRPr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2096644" y="1867708"/>
              <a:ext cx="11689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pl-PL" sz="1400" b="1" dirty="0" smtClean="0">
                  <a:solidFill>
                    <a:srgbClr val="FF0000"/>
                  </a:solidFill>
                </a:rPr>
                <a:t>D</a:t>
              </a:r>
              <a:r>
                <a:rPr lang="pl-PL" sz="1400" b="1" baseline="-25000" dirty="0" smtClean="0">
                  <a:solidFill>
                    <a:srgbClr val="FF0000"/>
                  </a:solidFill>
                </a:rPr>
                <a:t>13</a:t>
              </a:r>
              <a:r>
                <a:rPr lang="pl-PL" sz="1400" b="1" dirty="0" smtClean="0">
                  <a:solidFill>
                    <a:srgbClr val="FF0000"/>
                  </a:solidFill>
                </a:rPr>
                <a:t>(1520)+.</a:t>
              </a:r>
              <a:r>
                <a:rPr lang="pl-PL" sz="1400" b="1" dirty="0" smtClean="0">
                  <a:solidFill>
                    <a:srgbClr val="00B050"/>
                  </a:solidFill>
                </a:rPr>
                <a:t>.</a:t>
              </a:r>
              <a:endParaRPr lang="en-GB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1151620" y="2960948"/>
              <a:ext cx="82809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 smtClean="0"/>
                <a:t>Data </a:t>
              </a:r>
              <a:r>
                <a:rPr lang="pl-PL" sz="1400" dirty="0" err="1" smtClean="0"/>
                <a:t>Cristall</a:t>
              </a:r>
              <a:r>
                <a:rPr lang="pl-PL" sz="1400" dirty="0" smtClean="0"/>
                <a:t> </a:t>
              </a:r>
              <a:r>
                <a:rPr lang="pl-PL" sz="1400" dirty="0"/>
                <a:t>B</a:t>
              </a:r>
              <a:r>
                <a:rPr lang="pl-PL" sz="1400" dirty="0" smtClean="0"/>
                <a:t>all</a:t>
              </a:r>
              <a:endParaRPr lang="en-GB" sz="1400" dirty="0"/>
            </a:p>
          </p:txBody>
        </p:sp>
        <p:sp>
          <p:nvSpPr>
            <p:cNvPr id="27" name="pole tekstowe 26"/>
            <p:cNvSpPr txBox="1"/>
            <p:nvPr/>
          </p:nvSpPr>
          <p:spPr>
            <a:xfrm>
              <a:off x="5472100" y="2905719"/>
              <a:ext cx="828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 smtClean="0"/>
                <a:t>Data Bonn</a:t>
              </a:r>
              <a:endParaRPr lang="en-GB" sz="1400" dirty="0"/>
            </a:p>
          </p:txBody>
        </p:sp>
        <p:sp>
          <p:nvSpPr>
            <p:cNvPr id="3" name="pole tekstowe 2"/>
            <p:cNvSpPr txBox="1"/>
            <p:nvPr/>
          </p:nvSpPr>
          <p:spPr>
            <a:xfrm>
              <a:off x="1460062" y="1576249"/>
              <a:ext cx="7753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I, J</a:t>
              </a:r>
              <a:r>
                <a:rPr lang="pl-PL" baseline="30000" dirty="0" smtClean="0"/>
                <a:t>P</a:t>
              </a:r>
              <a:endParaRPr lang="en-GB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178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72516" y="116632"/>
            <a:ext cx="7848872" cy="704850"/>
          </a:xfrm>
        </p:spPr>
        <p:txBody>
          <a:bodyPr/>
          <a:lstStyle/>
          <a:p>
            <a:r>
              <a:rPr lang="pl-PL" sz="3200" b="1" dirty="0" smtClean="0">
                <a:solidFill>
                  <a:srgbClr val="0066FF"/>
                </a:solidFill>
              </a:rPr>
              <a:t>Full </a:t>
            </a:r>
            <a:r>
              <a:rPr lang="pl-PL" sz="3200" b="1" dirty="0" err="1" smtClean="0">
                <a:solidFill>
                  <a:srgbClr val="0066FF"/>
                </a:solidFill>
              </a:rPr>
              <a:t>differential</a:t>
            </a:r>
            <a:r>
              <a:rPr lang="pl-PL" sz="3200" b="1" dirty="0" smtClean="0">
                <a:solidFill>
                  <a:srgbClr val="0066FF"/>
                </a:solidFill>
              </a:rPr>
              <a:t> </a:t>
            </a:r>
            <a:r>
              <a:rPr lang="pl-PL" sz="3200" b="1" dirty="0" err="1" smtClean="0">
                <a:solidFill>
                  <a:srgbClr val="0066FF"/>
                </a:solidFill>
              </a:rPr>
              <a:t>information</a:t>
            </a:r>
            <a:r>
              <a:rPr lang="pl-PL" sz="3200" b="1" dirty="0" smtClean="0">
                <a:solidFill>
                  <a:srgbClr val="0066FF"/>
                </a:solidFill>
              </a:rPr>
              <a:t> </a:t>
            </a:r>
            <a:r>
              <a:rPr lang="pl-PL" sz="3200" b="1" dirty="0" err="1" smtClean="0">
                <a:solidFill>
                  <a:srgbClr val="0066FF"/>
                </a:solidFill>
              </a:rPr>
              <a:t>available</a:t>
            </a:r>
            <a:endParaRPr lang="en-GB" sz="3200" b="1" dirty="0">
              <a:solidFill>
                <a:srgbClr val="0066FF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1124744"/>
            <a:ext cx="7848872" cy="4644516"/>
          </a:xfrm>
          <a:prstGeom prst="rect">
            <a:avLst/>
          </a:prstGeom>
        </p:spPr>
      </p:pic>
      <p:cxnSp>
        <p:nvCxnSpPr>
          <p:cNvPr id="9" name="Łącznik prosty ze strzałką 8"/>
          <p:cNvCxnSpPr/>
          <p:nvPr/>
        </p:nvCxnSpPr>
        <p:spPr>
          <a:xfrm flipV="1">
            <a:off x="1691680" y="3306789"/>
            <a:ext cx="324036" cy="86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691680" y="2906679"/>
            <a:ext cx="396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ym typeface="Symbol" panose="05050102010706020507" pitchFamily="18" charset="2"/>
              </a:rPr>
              <a:t></a:t>
            </a:r>
            <a:endParaRPr lang="en-GB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915816" y="1412776"/>
            <a:ext cx="133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Projection</a:t>
            </a:r>
            <a:r>
              <a:rPr lang="pl-PL" sz="1600" dirty="0" smtClean="0"/>
              <a:t> of </a:t>
            </a:r>
            <a:r>
              <a:rPr lang="pl-PL" sz="1600" dirty="0" err="1" smtClean="0"/>
              <a:t>Dalitz</a:t>
            </a:r>
            <a:r>
              <a:rPr lang="pl-PL" sz="1600" dirty="0" smtClean="0"/>
              <a:t> plot: </a:t>
            </a:r>
            <a:r>
              <a:rPr lang="pl-PL" sz="1600" dirty="0" err="1" smtClean="0">
                <a:solidFill>
                  <a:srgbClr val="FF0000"/>
                </a:solidFill>
              </a:rPr>
              <a:t>decays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768244" y="2521959"/>
            <a:ext cx="1336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FF0000"/>
                </a:solidFill>
              </a:rPr>
              <a:t>Production </a:t>
            </a:r>
            <a:r>
              <a:rPr lang="pl-PL" sz="1600" dirty="0" err="1" smtClean="0">
                <a:solidFill>
                  <a:srgbClr val="FF0000"/>
                </a:solidFill>
              </a:rPr>
              <a:t>mechanism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1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27684" y="104729"/>
            <a:ext cx="4813548" cy="704850"/>
          </a:xfrm>
        </p:spPr>
        <p:txBody>
          <a:bodyPr/>
          <a:lstStyle/>
          <a:p>
            <a:r>
              <a:rPr lang="pl-PL" sz="3200" b="1" dirty="0" err="1" smtClean="0">
                <a:solidFill>
                  <a:srgbClr val="0066FF"/>
                </a:solidFill>
              </a:rPr>
              <a:t>Invariant</a:t>
            </a:r>
            <a:r>
              <a:rPr lang="pl-PL" sz="3200" b="1" dirty="0" smtClean="0">
                <a:solidFill>
                  <a:srgbClr val="0066FF"/>
                </a:solidFill>
              </a:rPr>
              <a:t> </a:t>
            </a:r>
            <a:r>
              <a:rPr lang="pl-PL" sz="3200" b="1" dirty="0" err="1" smtClean="0">
                <a:solidFill>
                  <a:srgbClr val="0066FF"/>
                </a:solidFill>
              </a:rPr>
              <a:t>masses</a:t>
            </a:r>
            <a:endParaRPr lang="en-GB" sz="3200" b="1" dirty="0">
              <a:solidFill>
                <a:srgbClr val="0066FF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t="2007"/>
          <a:stretch/>
        </p:blipFill>
        <p:spPr>
          <a:xfrm>
            <a:off x="251520" y="944724"/>
            <a:ext cx="8526306" cy="541657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630402" y="5991615"/>
            <a:ext cx="1008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P11</a:t>
            </a:r>
            <a:endParaRPr lang="en-GB" sz="24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533120" y="5991615"/>
            <a:ext cx="1008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D13</a:t>
            </a:r>
            <a:endParaRPr lang="en-GB" sz="2400" dirty="0"/>
          </a:p>
        </p:txBody>
      </p:sp>
      <p:sp>
        <p:nvSpPr>
          <p:cNvPr id="12" name="Prostokąt 11"/>
          <p:cNvSpPr/>
          <p:nvPr/>
        </p:nvSpPr>
        <p:spPr>
          <a:xfrm>
            <a:off x="7855378" y="6093296"/>
            <a:ext cx="324036" cy="26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ole tekstowe 12"/>
          <p:cNvSpPr txBox="1"/>
          <p:nvPr/>
        </p:nvSpPr>
        <p:spPr>
          <a:xfrm>
            <a:off x="3659915" y="6361298"/>
            <a:ext cx="24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Intermediate</a:t>
            </a:r>
            <a:r>
              <a:rPr lang="pl-PL" dirty="0" smtClean="0"/>
              <a:t> </a:t>
            </a:r>
            <a:r>
              <a:rPr lang="pl-PL" dirty="0" err="1" smtClean="0"/>
              <a:t>waves</a:t>
            </a:r>
            <a:endParaRPr lang="en-GB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810346" y="634520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Decay </a:t>
            </a:r>
            <a:r>
              <a:rPr lang="pl-PL" dirty="0" err="1" smtClean="0"/>
              <a:t>states</a:t>
            </a:r>
            <a:endParaRPr lang="en-GB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6971696" y="633239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Decay </a:t>
            </a:r>
            <a:r>
              <a:rPr lang="pl-PL" dirty="0" err="1" smtClean="0"/>
              <a:t>state</a:t>
            </a:r>
            <a:endParaRPr lang="en-GB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624228" y="933770"/>
            <a:ext cx="2291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p=656 </a:t>
            </a:r>
            <a:r>
              <a:rPr lang="pl-PL" dirty="0" err="1" smtClean="0"/>
              <a:t>MeV</a:t>
            </a:r>
            <a:r>
              <a:rPr lang="pl-PL" dirty="0" smtClean="0"/>
              <a:t>/c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2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 err="1" smtClean="0">
                <a:solidFill>
                  <a:srgbClr val="0066FF"/>
                </a:solidFill>
              </a:rPr>
              <a:t>Projection</a:t>
            </a:r>
            <a:r>
              <a:rPr lang="pl-PL" sz="2800" b="1" dirty="0" smtClean="0">
                <a:solidFill>
                  <a:srgbClr val="0066FF"/>
                </a:solidFill>
              </a:rPr>
              <a:t> in </a:t>
            </a:r>
            <a:r>
              <a:rPr lang="pl-PL" sz="2800" b="1" dirty="0" err="1" smtClean="0">
                <a:solidFill>
                  <a:srgbClr val="0066FF"/>
                </a:solidFill>
              </a:rPr>
              <a:t>Helicity</a:t>
            </a:r>
            <a:r>
              <a:rPr lang="pl-PL" sz="2800" b="1" dirty="0" smtClean="0">
                <a:solidFill>
                  <a:srgbClr val="0066FF"/>
                </a:solidFill>
              </a:rPr>
              <a:t> </a:t>
            </a:r>
            <a:r>
              <a:rPr lang="pl-PL" sz="2800" b="1" dirty="0" err="1" smtClean="0">
                <a:solidFill>
                  <a:srgbClr val="0066FF"/>
                </a:solidFill>
              </a:rPr>
              <a:t>Frame</a:t>
            </a:r>
            <a:endParaRPr lang="en-GB" sz="2800" b="1" dirty="0">
              <a:solidFill>
                <a:srgbClr val="0066FF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t="1503" b="658"/>
          <a:stretch/>
        </p:blipFill>
        <p:spPr>
          <a:xfrm>
            <a:off x="395536" y="1063392"/>
            <a:ext cx="8280920" cy="535394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151620" y="837995"/>
            <a:ext cx="176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ym typeface="Symbol" panose="05050102010706020507" pitchFamily="18" charset="2"/>
              </a:rPr>
              <a:t>s</a:t>
            </a:r>
            <a:r>
              <a:rPr lang="pl-PL" dirty="0" err="1" smtClean="0">
                <a:sym typeface="Symbol" panose="05050102010706020507" pitchFamily="18" charset="2"/>
              </a:rPr>
              <a:t>ensitive</a:t>
            </a:r>
            <a:r>
              <a:rPr lang="pl-PL" dirty="0" smtClean="0">
                <a:sym typeface="Symbol" panose="05050102010706020507" pitchFamily="18" charset="2"/>
              </a:rPr>
              <a:t> to </a:t>
            </a:r>
            <a:endParaRPr lang="en-GB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391980" y="866380"/>
            <a:ext cx="205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ym typeface="Symbol" panose="05050102010706020507" pitchFamily="18" charset="2"/>
              </a:rPr>
              <a:t>s</a:t>
            </a:r>
            <a:r>
              <a:rPr lang="pl-PL" dirty="0" err="1" smtClean="0">
                <a:sym typeface="Symbol" panose="05050102010706020507" pitchFamily="18" charset="2"/>
              </a:rPr>
              <a:t>ensitive</a:t>
            </a:r>
            <a:r>
              <a:rPr lang="pl-PL" dirty="0" smtClean="0">
                <a:sym typeface="Symbol" panose="05050102010706020507" pitchFamily="18" charset="2"/>
              </a:rPr>
              <a:t> to </a:t>
            </a:r>
            <a:endParaRPr lang="en-GB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659915" y="6361298"/>
            <a:ext cx="24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Intermediate</a:t>
            </a:r>
            <a:r>
              <a:rPr lang="pl-PL" dirty="0" smtClean="0"/>
              <a:t> </a:t>
            </a:r>
            <a:r>
              <a:rPr lang="pl-PL" dirty="0" err="1" smtClean="0"/>
              <a:t>waves</a:t>
            </a:r>
            <a:endParaRPr lang="en-GB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810346" y="634520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Decay </a:t>
            </a:r>
            <a:r>
              <a:rPr lang="pl-PL" dirty="0" err="1" smtClean="0"/>
              <a:t>states</a:t>
            </a:r>
            <a:endParaRPr lang="en-GB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971696" y="633239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Decay </a:t>
            </a:r>
            <a:r>
              <a:rPr lang="pl-PL" dirty="0" err="1" smtClean="0"/>
              <a:t>state</a:t>
            </a:r>
            <a:endParaRPr lang="en-GB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668940" y="5991615"/>
            <a:ext cx="10830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P11</a:t>
            </a:r>
            <a:endParaRPr lang="en-GB" sz="24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533120" y="5991615"/>
            <a:ext cx="1008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D13</a:t>
            </a:r>
            <a:endParaRPr lang="en-GB" sz="2400" dirty="0"/>
          </a:p>
        </p:txBody>
      </p:sp>
      <p:sp>
        <p:nvSpPr>
          <p:cNvPr id="15" name="Prostokąt 14"/>
          <p:cNvSpPr/>
          <p:nvPr/>
        </p:nvSpPr>
        <p:spPr>
          <a:xfrm>
            <a:off x="7848364" y="6129300"/>
            <a:ext cx="216024" cy="20309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65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3594" y="143522"/>
            <a:ext cx="6446838" cy="704850"/>
          </a:xfrm>
        </p:spPr>
        <p:txBody>
          <a:bodyPr/>
          <a:lstStyle/>
          <a:p>
            <a:r>
              <a:rPr lang="pl-PL" sz="3600" b="1" dirty="0" smtClean="0">
                <a:solidFill>
                  <a:srgbClr val="0066FF"/>
                </a:solidFill>
              </a:rPr>
              <a:t>Total cross </a:t>
            </a:r>
            <a:r>
              <a:rPr lang="pl-PL" sz="3600" b="1" dirty="0" err="1" smtClean="0">
                <a:solidFill>
                  <a:srgbClr val="0066FF"/>
                </a:solidFill>
              </a:rPr>
              <a:t>sections</a:t>
            </a:r>
            <a:endParaRPr lang="en-GB" sz="3600" b="1" dirty="0">
              <a:solidFill>
                <a:srgbClr val="0066FF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t="2950"/>
          <a:stretch/>
        </p:blipFill>
        <p:spPr>
          <a:xfrm>
            <a:off x="88900" y="1304764"/>
            <a:ext cx="3832058" cy="374441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371831" y="1628800"/>
            <a:ext cx="1044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Preliminay</a:t>
            </a:r>
            <a:endParaRPr lang="en-GB" sz="14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972" y="879145"/>
            <a:ext cx="4140460" cy="388370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467115" y="1782688"/>
            <a:ext cx="110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/>
              <a:t>BGa</a:t>
            </a:r>
            <a:r>
              <a:rPr lang="pl-PL" sz="1200" dirty="0" smtClean="0"/>
              <a:t> PWA</a:t>
            </a:r>
            <a:endParaRPr lang="en-GB" sz="12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566548" y="2296985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ym typeface="Symbol" panose="05050102010706020507" pitchFamily="18" charset="2"/>
              </a:rPr>
              <a:t></a:t>
            </a:r>
            <a:endParaRPr lang="en-GB" sz="1600" dirty="0"/>
          </a:p>
        </p:txBody>
      </p:sp>
      <p:sp>
        <p:nvSpPr>
          <p:cNvPr id="12" name="Prostokąt 11"/>
          <p:cNvSpPr/>
          <p:nvPr/>
        </p:nvSpPr>
        <p:spPr>
          <a:xfrm>
            <a:off x="5573553" y="2443062"/>
            <a:ext cx="296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ym typeface="Symbol" panose="05050102010706020507" pitchFamily="18" charset="2"/>
              </a:rPr>
              <a:t></a:t>
            </a:r>
            <a:endParaRPr lang="en-GB" sz="16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952305" y="5000149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err="1" smtClean="0"/>
              <a:t>Separation</a:t>
            </a:r>
            <a:r>
              <a:rPr lang="pl-PL" sz="1800" dirty="0" smtClean="0"/>
              <a:t> </a:t>
            </a:r>
            <a:r>
              <a:rPr lang="pl-PL" sz="1800" dirty="0" err="1" smtClean="0"/>
              <a:t>into</a:t>
            </a:r>
            <a:r>
              <a:rPr lang="pl-PL" sz="1800" dirty="0" smtClean="0"/>
              <a:t> </a:t>
            </a:r>
            <a:r>
              <a:rPr lang="pl-PL" sz="1800" dirty="0" err="1" smtClean="0"/>
              <a:t>final</a:t>
            </a:r>
            <a:r>
              <a:rPr lang="pl-PL" sz="1800" dirty="0" smtClean="0"/>
              <a:t> </a:t>
            </a:r>
            <a:r>
              <a:rPr lang="pl-PL" sz="1800" dirty="0" err="1" smtClean="0"/>
              <a:t>states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06016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218446"/>
            <a:ext cx="4272256" cy="378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248131"/>
            <a:ext cx="5068323" cy="528638"/>
          </a:xfrm>
        </p:spPr>
        <p:txBody>
          <a:bodyPr/>
          <a:lstStyle/>
          <a:p>
            <a:r>
              <a:rPr lang="pl-PL" b="1" dirty="0" smtClean="0"/>
              <a:t> </a:t>
            </a:r>
            <a:r>
              <a:rPr lang="pl-PL" sz="2800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</a:t>
            </a:r>
            <a:r>
              <a:rPr lang="pl-PL" sz="2800" b="1" baseline="30000" dirty="0" smtClean="0">
                <a:solidFill>
                  <a:srgbClr val="0066FF"/>
                </a:solidFill>
                <a:sym typeface="Symbol" panose="05050102010706020507" pitchFamily="18" charset="2"/>
              </a:rPr>
              <a:t>-</a:t>
            </a:r>
            <a:r>
              <a:rPr lang="pl-PL" sz="2800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pe+e-n</a:t>
            </a:r>
            <a:r>
              <a:rPr lang="pl-PL" sz="2800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 @ s=1.5 </a:t>
            </a:r>
            <a:r>
              <a:rPr lang="pl-PL" sz="2800" b="1" dirty="0" err="1" smtClean="0">
                <a:solidFill>
                  <a:srgbClr val="0066FF"/>
                </a:solidFill>
                <a:sym typeface="Symbol" panose="05050102010706020507" pitchFamily="18" charset="2"/>
              </a:rPr>
              <a:t>GeV</a:t>
            </a:r>
            <a:endParaRPr lang="en-GB" sz="2800" b="1" dirty="0">
              <a:solidFill>
                <a:srgbClr val="0066FF"/>
              </a:solidFill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5796136" y="4639175"/>
            <a:ext cx="309817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baseline="-25000" dirty="0" smtClean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 </a:t>
            </a:r>
            <a:r>
              <a:rPr lang="pl-PL" sz="15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l-PL" sz="1500" dirty="0" err="1" smtClean="0">
                <a:solidFill>
                  <a:srgbClr val="000000"/>
                </a:solidFill>
                <a:latin typeface="Arial"/>
              </a:rPr>
              <a:t>Strong</a:t>
            </a:r>
            <a:r>
              <a:rPr lang="pl-PL" sz="15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l-PL" sz="1500" dirty="0" err="1" smtClean="0">
                <a:solidFill>
                  <a:srgbClr val="000000"/>
                </a:solidFill>
                <a:latin typeface="Arial"/>
              </a:rPr>
              <a:t>rise</a:t>
            </a:r>
            <a:r>
              <a:rPr lang="pl-PL" sz="1500" dirty="0" smtClean="0">
                <a:solidFill>
                  <a:srgbClr val="000000"/>
                </a:solidFill>
                <a:latin typeface="Arial"/>
              </a:rPr>
              <a:t> of „VDM </a:t>
            </a:r>
            <a:r>
              <a:rPr lang="pl-PL" sz="1500" dirty="0" err="1" smtClean="0">
                <a:solidFill>
                  <a:srgbClr val="000000"/>
                </a:solidFill>
                <a:latin typeface="Arial"/>
              </a:rPr>
              <a:t>type</a:t>
            </a:r>
            <a:r>
              <a:rPr lang="pl-PL" sz="1500" dirty="0" smtClean="0">
                <a:solidFill>
                  <a:srgbClr val="000000"/>
                </a:solidFill>
                <a:latin typeface="Arial"/>
              </a:rPr>
              <a:t>”</a:t>
            </a:r>
          </a:p>
          <a:p>
            <a:endParaRPr lang="pl-PL" sz="1500" dirty="0">
              <a:solidFill>
                <a:srgbClr val="000000"/>
              </a:solidFill>
              <a:latin typeface="Arial"/>
            </a:endParaRPr>
          </a:p>
          <a:p>
            <a:endParaRPr lang="pl-PL" sz="1500" dirty="0" smtClean="0">
              <a:solidFill>
                <a:srgbClr val="000000"/>
              </a:solidFill>
              <a:latin typeface="Arial"/>
            </a:endParaRPr>
          </a:p>
          <a:p>
            <a:r>
              <a:rPr lang="pl-PL" sz="1500" dirty="0" err="1" smtClean="0">
                <a:solidFill>
                  <a:srgbClr val="000000"/>
                </a:solidFill>
                <a:latin typeface="Arial"/>
              </a:rPr>
              <a:t>Comparison</a:t>
            </a:r>
            <a:r>
              <a:rPr lang="pl-PL" sz="1500" dirty="0" smtClean="0">
                <a:solidFill>
                  <a:srgbClr val="000000"/>
                </a:solidFill>
                <a:latin typeface="Arial"/>
              </a:rPr>
              <a:t> to model with ETFF of D13 (</a:t>
            </a:r>
            <a:r>
              <a:rPr lang="pl-PL" sz="1500" dirty="0" err="1" smtClean="0">
                <a:solidFill>
                  <a:srgbClr val="000000"/>
                </a:solidFill>
                <a:latin typeface="Arial"/>
              </a:rPr>
              <a:t>Ramahlo</a:t>
            </a:r>
            <a:r>
              <a:rPr lang="pl-PL" sz="1500" dirty="0" smtClean="0">
                <a:solidFill>
                  <a:srgbClr val="000000"/>
                </a:solidFill>
                <a:latin typeface="Arial"/>
              </a:rPr>
              <a:t>/Pena) and lepton </a:t>
            </a:r>
            <a:r>
              <a:rPr lang="pl-PL" sz="1500" dirty="0" err="1" smtClean="0">
                <a:solidFill>
                  <a:srgbClr val="000000"/>
                </a:solidFill>
                <a:latin typeface="Arial"/>
              </a:rPr>
              <a:t>angular</a:t>
            </a:r>
            <a:r>
              <a:rPr lang="pl-PL" sz="15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l-PL" sz="1500" dirty="0" err="1" smtClean="0">
                <a:solidFill>
                  <a:srgbClr val="000000"/>
                </a:solidFill>
                <a:latin typeface="Arial"/>
              </a:rPr>
              <a:t>distributions</a:t>
            </a:r>
            <a:r>
              <a:rPr lang="pl-PL" sz="15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l-PL" sz="1500" dirty="0" err="1" smtClean="0">
                <a:solidFill>
                  <a:srgbClr val="000000"/>
                </a:solidFill>
                <a:latin typeface="Arial"/>
              </a:rPr>
              <a:t>is</a:t>
            </a:r>
            <a:r>
              <a:rPr lang="pl-PL" sz="1500" dirty="0" smtClean="0">
                <a:solidFill>
                  <a:srgbClr val="000000"/>
                </a:solidFill>
                <a:latin typeface="Arial"/>
              </a:rPr>
              <a:t>     on-</a:t>
            </a:r>
            <a:r>
              <a:rPr lang="pl-PL" sz="1500" dirty="0" err="1" smtClean="0">
                <a:solidFill>
                  <a:srgbClr val="000000"/>
                </a:solidFill>
                <a:latin typeface="Arial"/>
              </a:rPr>
              <a:t>going</a:t>
            </a:r>
            <a:endParaRPr lang="pl-PL" sz="1500" dirty="0" smtClean="0">
              <a:solidFill>
                <a:srgbClr val="000000"/>
              </a:solidFill>
              <a:latin typeface="Arial"/>
            </a:endParaRPr>
          </a:p>
          <a:p>
            <a:endParaRPr lang="pl-PL" sz="1500" dirty="0">
              <a:solidFill>
                <a:srgbClr val="000000"/>
              </a:solidFill>
              <a:latin typeface="Arial"/>
            </a:endParaRPr>
          </a:p>
          <a:p>
            <a:endParaRPr lang="pl-PL" sz="15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ole tekstowe 48"/>
          <p:cNvSpPr txBox="1"/>
          <p:nvPr/>
        </p:nvSpPr>
        <p:spPr>
          <a:xfrm>
            <a:off x="2591780" y="248664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400" dirty="0" smtClean="0">
                <a:latin typeface="Arial"/>
                <a:cs typeface="+mn-cs"/>
                <a:sym typeface="Symbol" panose="05050102010706020507" pitchFamily="18" charset="2"/>
              </a:rPr>
              <a:t> </a:t>
            </a:r>
            <a:r>
              <a:rPr lang="pl-PL" sz="1400" dirty="0" smtClean="0">
                <a:latin typeface="Arial"/>
                <a:cs typeface="+mn-cs"/>
              </a:rPr>
              <a:t>from </a:t>
            </a:r>
            <a:r>
              <a:rPr lang="pl-PL" sz="1400" dirty="0">
                <a:latin typeface="Arial"/>
                <a:cs typeface="+mn-cs"/>
              </a:rPr>
              <a:t>PWA</a:t>
            </a:r>
            <a:endParaRPr lang="en-GB" sz="1400" dirty="0">
              <a:latin typeface="Arial"/>
              <a:cs typeface="+mn-cs"/>
            </a:endParaRPr>
          </a:p>
        </p:txBody>
      </p:sp>
      <p:pic>
        <p:nvPicPr>
          <p:cNvPr id="16" name="Content Placeholder 2">
            <a:extLst>
              <a:ext uri="{FF2B5EF4-FFF2-40B4-BE49-F238E27FC236}">
                <a16:creationId xmlns:a16="http://schemas.microsoft.com/office/drawing/2014/main" xmlns="" id="{D18BE1C0-5523-D84F-85B3-7E92F0248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948"/>
          <a:stretch/>
        </p:blipFill>
        <p:spPr>
          <a:xfrm>
            <a:off x="5105237" y="1124744"/>
            <a:ext cx="3789071" cy="333934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23728" y="3111690"/>
            <a:ext cx="147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FF0000"/>
                </a:solidFill>
              </a:rPr>
              <a:t>N1520</a:t>
            </a:r>
            <a:r>
              <a:rPr lang="pl-PL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ne+e</a:t>
            </a:r>
            <a:endParaRPr lang="pl-PL" sz="1600" dirty="0" smtClean="0">
              <a:solidFill>
                <a:srgbClr val="FF0000"/>
              </a:solidFill>
            </a:endParaRPr>
          </a:p>
          <a:p>
            <a:r>
              <a:rPr lang="pl-PL" sz="1600" dirty="0" smtClean="0">
                <a:solidFill>
                  <a:srgbClr val="FF0000"/>
                </a:solidFill>
              </a:rPr>
              <a:t> QED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356477" y="5157192"/>
                <a:ext cx="4467551" cy="1227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600" dirty="0" smtClean="0">
                    <a:sym typeface="Symbol" panose="05050102010706020507" pitchFamily="18" charset="2"/>
                  </a:rPr>
                  <a:t></a:t>
                </a:r>
                <a:r>
                  <a:rPr lang="pl-PL" sz="1600" dirty="0" err="1" smtClean="0">
                    <a:sym typeface="Symbol" panose="05050102010706020507" pitchFamily="18" charset="2"/>
                  </a:rPr>
                  <a:t>e+e</a:t>
                </a:r>
                <a:r>
                  <a:rPr lang="pl-PL" sz="1600" dirty="0" smtClean="0">
                    <a:sym typeface="Symbol" panose="05050102010706020507" pitchFamily="18" charset="2"/>
                  </a:rPr>
                  <a:t>- </a:t>
                </a:r>
                <a:r>
                  <a:rPr lang="pl-PL" sz="1600" dirty="0" err="1" smtClean="0">
                    <a:sym typeface="Symbol" panose="05050102010706020507" pitchFamily="18" charset="2"/>
                  </a:rPr>
                  <a:t>calculated</a:t>
                </a:r>
                <a:r>
                  <a:rPr lang="pl-PL" sz="1600" dirty="0" smtClean="0">
                    <a:sym typeface="Symbol" panose="05050102010706020507" pitchFamily="18" charset="2"/>
                  </a:rPr>
                  <a:t> as </a:t>
                </a:r>
                <a14:m>
                  <m:oMath xmlns:m="http://schemas.openxmlformats.org/officeDocument/2006/math" xmlns="">
                    <m:f>
                      <m:fPr>
                        <m:ctrlPr>
                          <a:rPr lang="pl-PL" sz="16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pl-PL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𝑑</m:t>
                        </m:r>
                        <m:r>
                          <a:rPr lang="pl-PL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𝜎</m:t>
                        </m:r>
                      </m:num>
                      <m:den>
                        <m:r>
                          <a:rPr lang="pl-PL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𝑑</m:t>
                        </m:r>
                        <m:sSub>
                          <m:sSubPr>
                            <m:ctrlPr>
                              <a:rPr lang="pl-PL" sz="16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pl-PL" sz="16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𝑀</m:t>
                            </m:r>
                          </m:e>
                          <m:sub>
                            <m:r>
                              <a:rPr lang="pl-PL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𝜋</m:t>
                            </m:r>
                            <m:r>
                              <a:rPr lang="pl-PL" sz="16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+</m:t>
                            </m:r>
                            <m:r>
                              <a:rPr lang="pl-PL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𝜋</m:t>
                            </m:r>
                            <m:r>
                              <a:rPr lang="pl-PL" sz="16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−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pl-PL" sz="16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l-PL" sz="16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pl-PL" sz="16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𝑀</m:t>
                            </m:r>
                          </m:e>
                          <m:sub>
                            <m:r>
                              <a:rPr lang="pl-PL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𝜚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pl-PL" sz="160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pl-PL" sz="16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𝑀</m:t>
                            </m:r>
                          </m:e>
                          <m:sup>
                            <m:r>
                              <a:rPr lang="pl-PL" sz="16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pl-PL" sz="1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𝐵𝑅</m:t>
                    </m:r>
                    <m:r>
                      <a:rPr lang="pl-PL" sz="1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pl-PL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𝜚</m:t>
                    </m:r>
                    <m:r>
                      <a:rPr lang="pl-PL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→</m:t>
                    </m:r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</m:sup>
                    </m:sSup>
                    <m:r>
                      <a:rPr lang="pl-PL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endParaRPr lang="pl-PL" sz="1600" dirty="0" smtClean="0">
                  <a:sym typeface="Symbol" panose="05050102010706020507" pitchFamily="18" charset="2"/>
                </a:endParaRPr>
              </a:p>
              <a:p>
                <a:endParaRPr lang="pl-PL" sz="1600" dirty="0" smtClean="0">
                  <a:sym typeface="Symbol" panose="05050102010706020507" pitchFamily="18" charset="2"/>
                </a:endParaRPr>
              </a:p>
              <a:p>
                <a:pPr marL="342900" indent="-342900">
                  <a:buFont typeface="Symbol" panose="05050102010706020507" pitchFamily="18" charset="2"/>
                  <a:buChar char="r"/>
                </a:pPr>
                <a:r>
                  <a:rPr lang="pl-PL" sz="1600" dirty="0" err="1" smtClean="0">
                    <a:sym typeface="Symbol" panose="05050102010706020507" pitchFamily="18" charset="2"/>
                  </a:rPr>
                  <a:t>origin</a:t>
                </a:r>
                <a:r>
                  <a:rPr lang="pl-PL" sz="1600" dirty="0" smtClean="0">
                    <a:sym typeface="Symbol" panose="05050102010706020507" pitchFamily="18" charset="2"/>
                  </a:rPr>
                  <a:t> in +- : </a:t>
                </a:r>
                <a:r>
                  <a:rPr lang="pl-PL" sz="1600" dirty="0">
                    <a:sym typeface="Symbol" panose="05050102010706020507" pitchFamily="18" charset="2"/>
                  </a:rPr>
                  <a:t>d</a:t>
                </a:r>
                <a:r>
                  <a:rPr lang="pl-PL" sz="1600" dirty="0" smtClean="0">
                    <a:sym typeface="Symbol" panose="05050102010706020507" pitchFamily="18" charset="2"/>
                  </a:rPr>
                  <a:t>ominat s channel </a:t>
                </a:r>
              </a:p>
              <a:p>
                <a:r>
                  <a:rPr lang="pl-PL" sz="1600" dirty="0">
                    <a:sym typeface="Symbol" panose="05050102010706020507" pitchFamily="18" charset="2"/>
                  </a:rPr>
                  <a:t> </a:t>
                </a:r>
                <a:r>
                  <a:rPr lang="pl-PL" sz="1600" dirty="0" smtClean="0">
                    <a:sym typeface="Symbol" panose="05050102010706020507" pitchFamily="18" charset="2"/>
                  </a:rPr>
                  <a:t>                            D13 (~60%) S11(20%) </a:t>
                </a:r>
                <a:endParaRPr lang="en-GB" sz="1600" dirty="0"/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77" y="5157192"/>
                <a:ext cx="4467551" cy="1227067"/>
              </a:xfrm>
              <a:prstGeom prst="rect">
                <a:avLst/>
              </a:prstGeom>
              <a:blipFill rotWithShape="0">
                <a:blip r:embed="rId4"/>
                <a:stretch>
                  <a:fillRect l="-682" b="-59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0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168860"/>
            <a:ext cx="8691563" cy="1162384"/>
          </a:xfrm>
        </p:spPr>
        <p:txBody>
          <a:bodyPr/>
          <a:lstStyle/>
          <a:p>
            <a:r>
              <a:rPr lang="pl-PL" sz="3200" dirty="0" err="1" smtClean="0"/>
              <a:t>Hyperon</a:t>
            </a:r>
            <a:r>
              <a:rPr lang="pl-PL" sz="3200" dirty="0" smtClean="0"/>
              <a:t> Production and em. </a:t>
            </a:r>
            <a:r>
              <a:rPr lang="pl-PL" sz="3200" dirty="0" err="1" smtClean="0"/>
              <a:t>decays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1009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20303" t="34224" r="17158" b="18648"/>
          <a:stretch/>
        </p:blipFill>
        <p:spPr>
          <a:xfrm>
            <a:off x="1996916" y="315539"/>
            <a:ext cx="5401244" cy="2812294"/>
          </a:xfrm>
          <a:prstGeom prst="rect">
            <a:avLst/>
          </a:prstGeom>
        </p:spPr>
      </p:pic>
      <p:graphicFrame>
        <p:nvGraphicFramePr>
          <p:cNvPr id="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221405"/>
              </p:ext>
            </p:extLst>
          </p:nvPr>
        </p:nvGraphicFramePr>
        <p:xfrm>
          <a:off x="6515737" y="2422096"/>
          <a:ext cx="2016703" cy="47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4" name="Równanie" r:id="rId5" imgW="1676160" imgH="444240" progId="Equation.3">
                  <p:embed/>
                </p:oleObj>
              </mc:Choice>
              <mc:Fallback>
                <p:oleObj name="Równanie" r:id="rId5" imgW="16761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737" y="2422096"/>
                        <a:ext cx="2016703" cy="477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0" y="1277959"/>
            <a:ext cx="19437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rgbClr val="000000"/>
                </a:solidFill>
              </a:rPr>
              <a:t>Vaccumm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21097" y="3282733"/>
            <a:ext cx="371701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000000"/>
                </a:solidFill>
              </a:rPr>
              <a:t>Radiation</a:t>
            </a:r>
            <a:r>
              <a:rPr lang="pl-PL" b="1" dirty="0" smtClean="0">
                <a:solidFill>
                  <a:srgbClr val="000000"/>
                </a:solidFill>
              </a:rPr>
              <a:t> from hot </a:t>
            </a:r>
            <a:r>
              <a:rPr lang="pl-PL" b="1" dirty="0" err="1" smtClean="0">
                <a:solidFill>
                  <a:srgbClr val="000000"/>
                </a:solidFill>
              </a:rPr>
              <a:t>hot</a:t>
            </a:r>
            <a:r>
              <a:rPr lang="pl-PL" b="1" dirty="0" smtClean="0">
                <a:solidFill>
                  <a:srgbClr val="000000"/>
                </a:solidFill>
              </a:rPr>
              <a:t> and </a:t>
            </a:r>
            <a:r>
              <a:rPr lang="pl-PL" b="1" dirty="0" err="1" smtClean="0">
                <a:solidFill>
                  <a:srgbClr val="000000"/>
                </a:solidFill>
              </a:rPr>
              <a:t>dense</a:t>
            </a:r>
            <a:r>
              <a:rPr lang="pl-PL" b="1" dirty="0" smtClean="0">
                <a:solidFill>
                  <a:srgbClr val="000000"/>
                </a:solidFill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</a:rPr>
              <a:t>baryonic</a:t>
            </a:r>
            <a:r>
              <a:rPr lang="pl-PL" b="1" dirty="0" smtClean="0">
                <a:solidFill>
                  <a:srgbClr val="000000"/>
                </a:solidFill>
              </a:rPr>
              <a:t> medium </a:t>
            </a:r>
            <a:endParaRPr lang="en-GB" b="1" dirty="0">
              <a:solidFill>
                <a:srgbClr val="00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773" y="4002599"/>
            <a:ext cx="3932028" cy="88106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21" y="4973201"/>
            <a:ext cx="4144447" cy="438442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4858670" y="3216170"/>
            <a:ext cx="4167311" cy="3514062"/>
            <a:chOff x="4750120" y="925671"/>
            <a:chExt cx="3922773" cy="3618739"/>
          </a:xfrm>
        </p:grpSpPr>
        <p:pic>
          <p:nvPicPr>
            <p:cNvPr id="11" name="Obraz 10"/>
            <p:cNvPicPr>
              <a:picLocks noChangeAspect="1"/>
            </p:cNvPicPr>
            <p:nvPr/>
          </p:nvPicPr>
          <p:blipFill rotWithShape="1">
            <a:blip r:embed="rId9"/>
            <a:srcRect l="5975" t="8267" r="7384"/>
            <a:stretch/>
          </p:blipFill>
          <p:spPr>
            <a:xfrm>
              <a:off x="4750120" y="925671"/>
              <a:ext cx="3922773" cy="3618739"/>
            </a:xfrm>
            <a:prstGeom prst="rect">
              <a:avLst/>
            </a:prstGeom>
          </p:spPr>
        </p:pic>
        <p:sp>
          <p:nvSpPr>
            <p:cNvPr id="12" name="pole tekstowe 11"/>
            <p:cNvSpPr txBox="1"/>
            <p:nvPr/>
          </p:nvSpPr>
          <p:spPr>
            <a:xfrm>
              <a:off x="5523374" y="2765985"/>
              <a:ext cx="11881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B050"/>
                  </a:solidFill>
                  <a:sym typeface="Symbol" panose="05050102010706020507" pitchFamily="18" charset="2"/>
                </a:rPr>
                <a:t></a:t>
              </a:r>
              <a:r>
                <a:rPr lang="pl-PL" dirty="0" smtClean="0">
                  <a:solidFill>
                    <a:srgbClr val="00B050"/>
                  </a:solidFill>
                  <a:sym typeface="Symbol" panose="05050102010706020507" pitchFamily="18" charset="2"/>
                </a:rPr>
                <a:t> </a:t>
              </a:r>
              <a:r>
                <a:rPr lang="en-GB" dirty="0" smtClean="0">
                  <a:solidFill>
                    <a:srgbClr val="00B050"/>
                  </a:solidFill>
                  <a:sym typeface="Symbol" panose="05050102010706020507" pitchFamily="18" charset="2"/>
                </a:rPr>
                <a:t></a:t>
              </a:r>
              <a:r>
                <a:rPr lang="pl-PL" dirty="0" err="1" smtClean="0">
                  <a:solidFill>
                    <a:srgbClr val="00B050"/>
                  </a:solidFill>
                  <a:sym typeface="Symbol" panose="05050102010706020507" pitchFamily="18" charset="2"/>
                </a:rPr>
                <a:t>e+e</a:t>
              </a:r>
              <a:r>
                <a:rPr lang="pl-PL" dirty="0" smtClean="0">
                  <a:solidFill>
                    <a:srgbClr val="00B050"/>
                  </a:solidFill>
                  <a:sym typeface="Symbol" panose="05050102010706020507" pitchFamily="18" charset="2"/>
                </a:rPr>
                <a:t>-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6562891" y="1920789"/>
              <a:ext cx="17764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ym typeface="Symbol" panose="05050102010706020507" pitchFamily="18" charset="2"/>
                </a:rPr>
                <a:t></a:t>
              </a:r>
              <a:r>
                <a:rPr lang="pl-PL" baseline="-25000" dirty="0" smtClean="0">
                  <a:sym typeface="Symbol" panose="05050102010706020507" pitchFamily="18" charset="2"/>
                </a:rPr>
                <a:t>medium</a:t>
              </a:r>
              <a:r>
                <a:rPr lang="pl-PL" dirty="0" smtClean="0">
                  <a:sym typeface="Symbol" panose="05050102010706020507" pitchFamily="18" charset="2"/>
                </a:rPr>
                <a:t> </a:t>
              </a:r>
              <a:r>
                <a:rPr lang="en-GB" dirty="0" smtClean="0">
                  <a:sym typeface="Symbol" panose="05050102010706020507" pitchFamily="18" charset="2"/>
                </a:rPr>
                <a:t></a:t>
              </a:r>
              <a:r>
                <a:rPr lang="pl-PL" dirty="0" err="1">
                  <a:sym typeface="Symbol" panose="05050102010706020507" pitchFamily="18" charset="2"/>
                </a:rPr>
                <a:t>e+e</a:t>
              </a:r>
              <a:r>
                <a:rPr lang="pl-PL" dirty="0">
                  <a:sym typeface="Symbol" panose="05050102010706020507" pitchFamily="18" charset="2"/>
                </a:rPr>
                <a:t>-</a:t>
              </a:r>
              <a:endParaRPr lang="en-GB" dirty="0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-28773" y="5482044"/>
            <a:ext cx="3205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In HADES </a:t>
            </a:r>
            <a:r>
              <a:rPr lang="pl-PL" dirty="0" err="1" smtClean="0"/>
              <a:t>energy</a:t>
            </a:r>
            <a:r>
              <a:rPr lang="pl-PL" dirty="0" smtClean="0"/>
              <a:t> regime </a:t>
            </a:r>
            <a:r>
              <a:rPr lang="pl-PL" dirty="0" err="1" smtClean="0"/>
              <a:t>dominated</a:t>
            </a:r>
            <a:r>
              <a:rPr lang="pl-PL" dirty="0" smtClean="0"/>
              <a:t> by </a:t>
            </a:r>
            <a:r>
              <a:rPr lang="pl-PL" dirty="0" err="1" smtClean="0"/>
              <a:t>baryons</a:t>
            </a:r>
            <a:r>
              <a:rPr lang="pl-PL" dirty="0" smtClean="0"/>
              <a:t>!</a:t>
            </a:r>
            <a:endParaRPr lang="en-GB" dirty="0"/>
          </a:p>
        </p:txBody>
      </p:sp>
      <p:pic>
        <p:nvPicPr>
          <p:cNvPr id="14" name="PFE element 323" descr="JEv2GqBtmYY2394.png"/>
          <p:cNvPicPr>
            <a:picLocks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22" y="5271902"/>
            <a:ext cx="1655626" cy="112817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00919" y="5348778"/>
            <a:ext cx="2175831" cy="106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727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43688" y="108145"/>
            <a:ext cx="5461620" cy="704850"/>
          </a:xfrm>
        </p:spPr>
        <p:txBody>
          <a:bodyPr/>
          <a:lstStyle/>
          <a:p>
            <a:r>
              <a:rPr lang="pl-PL" sz="2800" dirty="0">
                <a:solidFill>
                  <a:srgbClr val="0066FF"/>
                </a:solidFill>
                <a:sym typeface="Symbol" panose="05050102010706020507" pitchFamily="18" charset="2"/>
              </a:rPr>
              <a:t></a:t>
            </a:r>
            <a:r>
              <a:rPr lang="pl-PL" sz="2800" dirty="0" smtClean="0">
                <a:solidFill>
                  <a:srgbClr val="0066FF"/>
                </a:solidFill>
              </a:rPr>
              <a:t> Production in HADES </a:t>
            </a:r>
            <a:endParaRPr lang="en-GB" sz="2800" dirty="0">
              <a:solidFill>
                <a:srgbClr val="0066FF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/>
          <a:srcRect t="4262"/>
          <a:stretch/>
        </p:blipFill>
        <p:spPr>
          <a:xfrm>
            <a:off x="801865" y="812995"/>
            <a:ext cx="6066878" cy="212159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/>
          <a:srcRect t="13863"/>
          <a:stretch/>
        </p:blipFill>
        <p:spPr>
          <a:xfrm>
            <a:off x="739391" y="2853761"/>
            <a:ext cx="6048676" cy="1793793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247831" y="2934594"/>
            <a:ext cx="14847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PL</a:t>
            </a:r>
            <a:r>
              <a:rPr lang="en-GB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B785 </a:t>
            </a: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</a:rPr>
              <a:t>(2018) </a:t>
            </a:r>
            <a:r>
              <a:rPr lang="en-GB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57</a:t>
            </a:r>
            <a:r>
              <a:rPr lang="pl-PL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r>
              <a:rPr lang="en-GB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sz="11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592554"/>
            <a:ext cx="2403584" cy="226346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932" y="4564143"/>
            <a:ext cx="2575798" cy="2289343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5004048" y="4798724"/>
            <a:ext cx="12955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pl-PL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GB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J</a:t>
            </a:r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</a:rPr>
              <a:t>. A50 (2014) 81</a:t>
            </a:r>
            <a:endParaRPr lang="en-GB" sz="10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788067" y="1045220"/>
            <a:ext cx="2355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pp</a:t>
            </a:r>
            <a:r>
              <a:rPr lang="pl-PL" dirty="0" smtClean="0"/>
              <a:t> @ 3.5 </a:t>
            </a:r>
            <a:r>
              <a:rPr lang="pl-PL" dirty="0" err="1" smtClean="0"/>
              <a:t>GeV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err="1" smtClean="0"/>
              <a:t>inklusive</a:t>
            </a:r>
            <a:endParaRPr lang="en-GB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868743" y="3068960"/>
            <a:ext cx="205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err="1" smtClean="0"/>
              <a:t>Exclusive</a:t>
            </a:r>
            <a:r>
              <a:rPr lang="pl-PL" sz="1800" dirty="0" smtClean="0"/>
              <a:t> </a:t>
            </a:r>
            <a:r>
              <a:rPr lang="pl-PL" sz="1800" dirty="0" err="1" smtClean="0"/>
              <a:t>p+p</a:t>
            </a:r>
            <a:r>
              <a:rPr lang="pl-PL" sz="1800" dirty="0" err="1" smtClean="0">
                <a:sym typeface="Symbol" panose="05050102010706020507" pitchFamily="18" charset="2"/>
              </a:rPr>
              <a:t></a:t>
            </a:r>
            <a:r>
              <a:rPr lang="pl-PL" sz="1800" dirty="0" err="1" smtClean="0"/>
              <a:t>p</a:t>
            </a:r>
            <a:r>
              <a:rPr lang="pl-PL" sz="1800" dirty="0" smtClean="0"/>
              <a:t>(N*</a:t>
            </a:r>
            <a:r>
              <a:rPr lang="pl-PL" sz="1800" dirty="0" smtClean="0">
                <a:sym typeface="Symbol" panose="05050102010706020507" pitchFamily="18" charset="2"/>
              </a:rPr>
              <a:t></a:t>
            </a:r>
            <a:r>
              <a:rPr lang="pl-PL" sz="1800" dirty="0" smtClean="0"/>
              <a:t>K</a:t>
            </a:r>
            <a:r>
              <a:rPr lang="pl-PL" sz="1800" dirty="0" smtClean="0">
                <a:sym typeface="Symbol" panose="05050102010706020507" pitchFamily="18" charset="2"/>
              </a:rPr>
              <a:t>)</a:t>
            </a:r>
            <a:endParaRPr lang="en-GB" sz="18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787560" y="499961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ym typeface="Symbol" panose="05050102010706020507" pitchFamily="18" charset="2"/>
              </a:rPr>
              <a:t>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>
                <a:sym typeface="Symbol" panose="05050102010706020507" pitchFamily="18" charset="2"/>
              </a:rPr>
              <a:t>p</a:t>
            </a:r>
            <a:r>
              <a:rPr lang="pl-PL" sz="1800" dirty="0" err="1" smtClean="0">
                <a:sym typeface="Symbol" panose="05050102010706020507" pitchFamily="18" charset="2"/>
              </a:rPr>
              <a:t>olarization</a:t>
            </a:r>
            <a:r>
              <a:rPr lang="pl-PL" sz="1800" dirty="0" smtClean="0">
                <a:sym typeface="Symbol" panose="05050102010706020507" pitchFamily="18" charset="2"/>
              </a:rPr>
              <a:t> in </a:t>
            </a:r>
            <a:r>
              <a:rPr lang="pl-PL" sz="1800" dirty="0" err="1" smtClean="0">
                <a:sym typeface="Symbol" panose="05050102010706020507" pitchFamily="18" charset="2"/>
              </a:rPr>
              <a:t>p+Nb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8153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9162" y="88004"/>
            <a:ext cx="4741540" cy="704850"/>
          </a:xfrm>
        </p:spPr>
        <p:txBody>
          <a:bodyPr/>
          <a:lstStyle/>
          <a:p>
            <a:r>
              <a:rPr lang="pl-PL" sz="3200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(1405)</a:t>
            </a:r>
            <a:endParaRPr lang="en-GB" sz="3200" b="1" dirty="0">
              <a:solidFill>
                <a:srgbClr val="0066FF"/>
              </a:solidFill>
            </a:endParaRPr>
          </a:p>
        </p:txBody>
      </p:sp>
      <p:grpSp>
        <p:nvGrpSpPr>
          <p:cNvPr id="8" name="Grupa 17"/>
          <p:cNvGrpSpPr>
            <a:grpSpLocks/>
          </p:cNvGrpSpPr>
          <p:nvPr/>
        </p:nvGrpSpPr>
        <p:grpSpPr bwMode="auto">
          <a:xfrm>
            <a:off x="323528" y="1047839"/>
            <a:ext cx="8604956" cy="5541331"/>
            <a:chOff x="4486947" y="1205346"/>
            <a:chExt cx="8467294" cy="5377207"/>
          </a:xfrm>
        </p:grpSpPr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947" y="1205346"/>
              <a:ext cx="4608512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a 16"/>
            <p:cNvGrpSpPr>
              <a:grpSpLocks/>
            </p:cNvGrpSpPr>
            <p:nvPr/>
          </p:nvGrpSpPr>
          <p:grpSpPr bwMode="auto">
            <a:xfrm>
              <a:off x="4752975" y="2997200"/>
              <a:ext cx="8201266" cy="3585353"/>
              <a:chOff x="4752975" y="2997200"/>
              <a:chExt cx="8201266" cy="3585353"/>
            </a:xfrm>
          </p:grpSpPr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2975" y="2997200"/>
                <a:ext cx="4391025" cy="3024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1725" y="3105150"/>
                <a:ext cx="1028700" cy="781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Łącznik prosty ze strzałką 13"/>
              <p:cNvCxnSpPr/>
              <p:nvPr/>
            </p:nvCxnSpPr>
            <p:spPr>
              <a:xfrm flipH="1" flipV="1">
                <a:off x="6443663" y="3608673"/>
                <a:ext cx="36512" cy="1333649"/>
              </a:xfrm>
              <a:prstGeom prst="straightConnector1">
                <a:avLst/>
              </a:prstGeom>
              <a:ln w="25400" cmpd="sng">
                <a:solidFill>
                  <a:schemeClr val="accent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pole tekstowe 17"/>
              <p:cNvSpPr txBox="1">
                <a:spLocks noChangeArrowheads="1"/>
              </p:cNvSpPr>
              <p:nvPr/>
            </p:nvSpPr>
            <p:spPr bwMode="auto">
              <a:xfrm>
                <a:off x="6480175" y="5265738"/>
                <a:ext cx="2087563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l-PL" altLang="pl-PL" sz="1600">
                    <a:solidFill>
                      <a:srgbClr val="002060"/>
                    </a:solidFill>
                    <a:sym typeface="Symbol" panose="05050102010706020507" pitchFamily="18" charset="2"/>
                  </a:rPr>
                  <a:t>(1405) pole</a:t>
                </a:r>
                <a:endParaRPr lang="pl-PL" altLang="pl-PL" sz="160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pole tekstowe 15"/>
              <p:cNvSpPr txBox="1">
                <a:spLocks noChangeArrowheads="1"/>
              </p:cNvSpPr>
              <p:nvPr/>
            </p:nvSpPr>
            <p:spPr bwMode="auto">
              <a:xfrm>
                <a:off x="4968266" y="6015098"/>
                <a:ext cx="7985975" cy="567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pl-PL" altLang="pl-PL" sz="1600" dirty="0"/>
                  <a:t> </a:t>
                </a:r>
                <a:r>
                  <a:rPr lang="pl-PL" altLang="pl-PL" sz="1600" dirty="0" err="1" smtClean="0"/>
                  <a:t>Different</a:t>
                </a:r>
                <a:r>
                  <a:rPr lang="pl-PL" altLang="pl-PL" sz="1600" dirty="0" smtClean="0"/>
                  <a:t>  </a:t>
                </a:r>
                <a:r>
                  <a:rPr lang="pl-PL" altLang="pl-PL" sz="1600" dirty="0" err="1" smtClean="0"/>
                  <a:t>line</a:t>
                </a:r>
                <a:r>
                  <a:rPr lang="pl-PL" altLang="pl-PL" sz="1600" dirty="0" smtClean="0"/>
                  <a:t> </a:t>
                </a:r>
                <a:r>
                  <a:rPr lang="pl-PL" altLang="pl-PL" sz="1600" dirty="0" err="1" smtClean="0"/>
                  <a:t>shapes</a:t>
                </a:r>
                <a:r>
                  <a:rPr lang="pl-PL" altLang="pl-PL" sz="1600" dirty="0" smtClean="0"/>
                  <a:t> in K</a:t>
                </a:r>
                <a:r>
                  <a:rPr lang="pl-PL" altLang="pl-PL" sz="1600" baseline="30000" dirty="0" smtClean="0"/>
                  <a:t>-</a:t>
                </a:r>
                <a:r>
                  <a:rPr lang="pl-PL" altLang="pl-PL" sz="1600" dirty="0" smtClean="0"/>
                  <a:t> p, </a:t>
                </a:r>
                <a:r>
                  <a:rPr lang="pl-PL" altLang="pl-PL" sz="1600" dirty="0" smtClean="0">
                    <a:sym typeface="Symbol" panose="05050102010706020507" pitchFamily="18" charset="2"/>
                  </a:rPr>
                  <a:t></a:t>
                </a:r>
                <a:r>
                  <a:rPr lang="pl-PL" altLang="pl-PL" sz="1600" baseline="30000" dirty="0" smtClean="0">
                    <a:sym typeface="Symbol" panose="05050102010706020507" pitchFamily="18" charset="2"/>
                  </a:rPr>
                  <a:t>-</a:t>
                </a:r>
                <a:r>
                  <a:rPr lang="pl-PL" altLang="pl-PL" sz="1600" dirty="0" smtClean="0">
                    <a:sym typeface="Symbol" panose="05050102010706020507" pitchFamily="18" charset="2"/>
                  </a:rPr>
                  <a:t> p, p </a:t>
                </a:r>
                <a:r>
                  <a:rPr lang="pl-PL" altLang="pl-PL" sz="1600" dirty="0" err="1" smtClean="0">
                    <a:sym typeface="Symbol" panose="05050102010706020507" pitchFamily="18" charset="2"/>
                  </a:rPr>
                  <a:t>reactions</a:t>
                </a:r>
                <a:r>
                  <a:rPr lang="pl-PL" altLang="pl-PL" sz="1600" dirty="0">
                    <a:sym typeface="Symbol" panose="05050102010706020507" pitchFamily="18" charset="2"/>
                  </a:rPr>
                  <a:t> </a:t>
                </a:r>
                <a:r>
                  <a:rPr lang="pl-PL" altLang="pl-PL" sz="1600" dirty="0" smtClean="0">
                    <a:sym typeface="Symbol" panose="05050102010706020507" pitchFamily="18" charset="2"/>
                  </a:rPr>
                  <a:t>– </a:t>
                </a:r>
                <a:r>
                  <a:rPr lang="pl-PL" altLang="pl-PL" sz="1600" dirty="0" err="1" smtClean="0">
                    <a:sym typeface="Symbol" panose="05050102010706020507" pitchFamily="18" charset="2"/>
                  </a:rPr>
                  <a:t>dependence</a:t>
                </a:r>
                <a:r>
                  <a:rPr lang="pl-PL" altLang="pl-PL" sz="1600" dirty="0" smtClean="0">
                    <a:sym typeface="Symbol" panose="05050102010706020507" pitchFamily="18" charset="2"/>
                  </a:rPr>
                  <a:t> on </a:t>
                </a:r>
                <a:r>
                  <a:rPr lang="pl-PL" altLang="pl-PL" sz="1600" dirty="0" err="1" smtClean="0">
                    <a:sym typeface="Symbol" panose="05050102010706020507" pitchFamily="18" charset="2"/>
                  </a:rPr>
                  <a:t>reaction</a:t>
                </a:r>
                <a:r>
                  <a:rPr lang="pl-PL" altLang="pl-PL" sz="1600" dirty="0" smtClean="0">
                    <a:sym typeface="Symbol" panose="05050102010706020507" pitchFamily="18" charset="2"/>
                  </a:rPr>
                  <a:t> </a:t>
                </a:r>
                <a:r>
                  <a:rPr lang="pl-PL" altLang="pl-PL" sz="1600" dirty="0" err="1" smtClean="0">
                    <a:sym typeface="Symbol" panose="05050102010706020507" pitchFamily="18" charset="2"/>
                  </a:rPr>
                  <a:t>mechanism</a:t>
                </a:r>
                <a:endParaRPr lang="pl-PL" altLang="pl-PL" sz="1600" dirty="0" smtClean="0"/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pl-PL" altLang="pl-PL" sz="1600" dirty="0" smtClean="0"/>
                  <a:t>-&gt; </a:t>
                </a:r>
                <a:r>
                  <a:rPr lang="pl-PL" altLang="pl-PL" sz="1600" dirty="0" smtClean="0">
                    <a:sym typeface="Symbol" panose="05050102010706020507" pitchFamily="18" charset="2"/>
                  </a:rPr>
                  <a:t>triangle </a:t>
                </a:r>
                <a:r>
                  <a:rPr lang="pl-PL" altLang="pl-PL" sz="1600" dirty="0" err="1" smtClean="0">
                    <a:sym typeface="Symbol" panose="05050102010706020507" pitchFamily="18" charset="2"/>
                  </a:rPr>
                  <a:t>singularity</a:t>
                </a:r>
                <a:r>
                  <a:rPr lang="pl-PL" altLang="pl-PL" sz="1600" dirty="0" smtClean="0">
                    <a:sym typeface="Symbol" panose="05050102010706020507" pitchFamily="18" charset="2"/>
                  </a:rPr>
                  <a:t> in </a:t>
                </a:r>
                <a:r>
                  <a:rPr lang="pl-PL" altLang="pl-PL" sz="1600" dirty="0" err="1" smtClean="0">
                    <a:sym typeface="Symbol" panose="05050102010706020507" pitchFamily="18" charset="2"/>
                  </a:rPr>
                  <a:t>pp</a:t>
                </a:r>
                <a:r>
                  <a:rPr lang="pl-PL" altLang="pl-PL" sz="1600" dirty="0" smtClean="0">
                    <a:sym typeface="Symbol" panose="05050102010706020507" pitchFamily="18" charset="2"/>
                  </a:rPr>
                  <a:t> and -(p)p  N*K*(K)? (</a:t>
                </a:r>
                <a:r>
                  <a:rPr lang="pl-PL" altLang="pl-PL" sz="1600" dirty="0" err="1" smtClean="0">
                    <a:sym typeface="Symbol" panose="05050102010706020507" pitchFamily="18" charset="2"/>
                  </a:rPr>
                  <a:t>Bayar</a:t>
                </a:r>
                <a:r>
                  <a:rPr lang="pl-PL" altLang="pl-PL" sz="1600" dirty="0" smtClean="0">
                    <a:sym typeface="Symbol" panose="05050102010706020507" pitchFamily="18" charset="2"/>
                  </a:rPr>
                  <a:t>,..Oset) PRC97(2018)</a:t>
                </a:r>
                <a:endParaRPr lang="pl-PL" altLang="pl-PL" sz="1600" dirty="0"/>
              </a:p>
            </p:txBody>
          </p:sp>
        </p:grpSp>
      </p:grp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5"/>
          <a:srcRect l="58036" t="51636" b="-51636"/>
          <a:stretch/>
        </p:blipFill>
        <p:spPr>
          <a:xfrm>
            <a:off x="5140268" y="2780928"/>
            <a:ext cx="3478457" cy="5945542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5117475" y="1047839"/>
            <a:ext cx="33970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Controversial</a:t>
            </a:r>
            <a:r>
              <a:rPr lang="pl-PL" sz="1600" dirty="0" smtClean="0"/>
              <a:t> </a:t>
            </a:r>
            <a:r>
              <a:rPr lang="pl-PL" sz="1600" dirty="0" err="1" smtClean="0"/>
              <a:t>nature</a:t>
            </a:r>
            <a:r>
              <a:rPr lang="pl-PL" sz="1600" dirty="0" smtClean="0"/>
              <a:t> of  </a:t>
            </a:r>
            <a:r>
              <a:rPr lang="pl-PL" sz="1600" dirty="0" smtClean="0">
                <a:sym typeface="Symbol" panose="05050102010706020507" pitchFamily="18" charset="2"/>
              </a:rPr>
              <a:t>(1405)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 smtClean="0">
                <a:sym typeface="Symbol" panose="05050102010706020507" pitchFamily="18" charset="2"/>
              </a:rPr>
              <a:t>Does</a:t>
            </a:r>
            <a:r>
              <a:rPr lang="pl-PL" sz="1600" dirty="0" smtClean="0">
                <a:sym typeface="Symbol" panose="05050102010706020507" pitchFamily="18" charset="2"/>
              </a:rPr>
              <a:t> not </a:t>
            </a:r>
            <a:r>
              <a:rPr lang="pl-PL" sz="1600" dirty="0" err="1" smtClean="0">
                <a:sym typeface="Symbol" panose="05050102010706020507" pitchFamily="18" charset="2"/>
              </a:rPr>
              <a:t>fit</a:t>
            </a:r>
            <a:r>
              <a:rPr lang="pl-PL" sz="1600" dirty="0" smtClean="0">
                <a:sym typeface="Symbol" panose="05050102010706020507" pitchFamily="18" charset="2"/>
              </a:rPr>
              <a:t> in QM </a:t>
            </a:r>
            <a:r>
              <a:rPr lang="pl-PL" sz="1600" dirty="0" err="1" smtClean="0">
                <a:sym typeface="Symbol" panose="05050102010706020507" pitchFamily="18" charset="2"/>
              </a:rPr>
              <a:t>state</a:t>
            </a:r>
            <a:r>
              <a:rPr lang="pl-PL" sz="1600" dirty="0" smtClean="0"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ym typeface="Symbol" panose="05050102010706020507" pitchFamily="18" charset="2"/>
              </a:rPr>
              <a:t>pattern</a:t>
            </a:r>
            <a:endParaRPr lang="pl-PL" sz="1600" dirty="0" smtClean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ym typeface="Symbol" panose="05050102010706020507" pitchFamily="18" charset="2"/>
              </a:rPr>
              <a:t>q</a:t>
            </a:r>
            <a:r>
              <a:rPr lang="pl-PL" sz="1600" baseline="30000" dirty="0">
                <a:sym typeface="Symbol" panose="05050102010706020507" pitchFamily="18" charset="2"/>
              </a:rPr>
              <a:t>4</a:t>
            </a:r>
            <a:r>
              <a:rPr lang="pl-PL" sz="1600" dirty="0" smtClean="0">
                <a:sym typeface="Symbol" panose="05050102010706020507" pitchFamily="18" charset="2"/>
              </a:rPr>
              <a:t>q  </a:t>
            </a:r>
            <a:r>
              <a:rPr lang="pl-PL" sz="1600" dirty="0" err="1" smtClean="0">
                <a:sym typeface="Symbol" panose="05050102010706020507" pitchFamily="18" charset="2"/>
              </a:rPr>
              <a:t>admixture</a:t>
            </a:r>
            <a:r>
              <a:rPr lang="pl-PL" sz="1600" dirty="0" smtClean="0">
                <a:sym typeface="Symbol" panose="05050102010706020507" pitchFamily="18" charset="2"/>
              </a:rPr>
              <a:t>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 smtClean="0">
                <a:sym typeface="Symbol" panose="05050102010706020507" pitchFamily="18" charset="2"/>
              </a:rPr>
              <a:t>Molecule</a:t>
            </a:r>
            <a:r>
              <a:rPr lang="pl-PL" sz="1600" dirty="0" smtClean="0">
                <a:sym typeface="Symbol" panose="05050102010706020507" pitchFamily="18" charset="2"/>
              </a:rPr>
              <a:t> with </a:t>
            </a:r>
            <a:r>
              <a:rPr lang="pl-PL" sz="1600" dirty="0" err="1" smtClean="0">
                <a:sym typeface="Symbol" panose="05050102010706020507" pitchFamily="18" charset="2"/>
              </a:rPr>
              <a:t>two</a:t>
            </a:r>
            <a:r>
              <a:rPr lang="pl-PL" sz="1600" dirty="0" smtClean="0"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ym typeface="Symbol" panose="05050102010706020507" pitchFamily="18" charset="2"/>
              </a:rPr>
              <a:t>poles</a:t>
            </a:r>
            <a:r>
              <a:rPr lang="pl-PL" sz="1600" dirty="0" smtClean="0">
                <a:sym typeface="Symbol" panose="05050102010706020507" pitchFamily="18" charset="2"/>
              </a:rPr>
              <a:t> , K-N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ym typeface="Symbol" panose="05050102010706020507" pitchFamily="18" charset="2"/>
              </a:rPr>
              <a:t>K-N </a:t>
            </a:r>
            <a:r>
              <a:rPr lang="pl-PL" sz="1600" dirty="0" err="1" smtClean="0">
                <a:sym typeface="Symbol" panose="05050102010706020507" pitchFamily="18" charset="2"/>
              </a:rPr>
              <a:t>bound</a:t>
            </a:r>
            <a:r>
              <a:rPr lang="pl-PL" sz="1600" dirty="0" smtClean="0"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ym typeface="Symbol" panose="05050102010706020507" pitchFamily="18" charset="2"/>
              </a:rPr>
              <a:t>state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46469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25162"/>
            <a:ext cx="7886700" cy="994172"/>
          </a:xfrm>
        </p:spPr>
        <p:txBody>
          <a:bodyPr>
            <a:normAutofit/>
          </a:bodyPr>
          <a:lstStyle/>
          <a:p>
            <a:r>
              <a:rPr lang="pl-PL" altLang="pl-PL" sz="27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</a:t>
            </a:r>
            <a:r>
              <a:rPr lang="pl-PL" altLang="pl-PL" sz="2700" b="1" baseline="30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pl-PL" altLang="pl-PL" sz="27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(1321)  </a:t>
            </a:r>
            <a:r>
              <a:rPr lang="pl-PL" altLang="pl-PL" sz="27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production</a:t>
            </a:r>
            <a:r>
              <a:rPr lang="pl-PL" altLang="pl-PL" sz="27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: HADES Puzzle</a:t>
            </a:r>
            <a:endParaRPr lang="en-GB" sz="27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724544"/>
            <a:ext cx="4486957" cy="433274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72045" y="893547"/>
            <a:ext cx="8315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prstClr val="black"/>
                </a:solidFill>
              </a:rPr>
              <a:t>Strong</a:t>
            </a:r>
            <a:r>
              <a:rPr lang="pl-PL" sz="1600" dirty="0">
                <a:solidFill>
                  <a:prstClr val="black"/>
                </a:solidFill>
              </a:rPr>
              <a:t> </a:t>
            </a:r>
            <a:r>
              <a:rPr lang="pl-PL" sz="1600" dirty="0" err="1">
                <a:solidFill>
                  <a:prstClr val="black"/>
                </a:solidFill>
              </a:rPr>
              <a:t>enhacement</a:t>
            </a:r>
            <a:r>
              <a:rPr lang="pl-PL" sz="1600" dirty="0">
                <a:solidFill>
                  <a:prstClr val="black"/>
                </a:solidFill>
              </a:rPr>
              <a:t> </a:t>
            </a:r>
            <a:r>
              <a:rPr lang="pl-PL" sz="1600" dirty="0" err="1">
                <a:solidFill>
                  <a:prstClr val="black"/>
                </a:solidFill>
              </a:rPr>
              <a:t>above</a:t>
            </a:r>
            <a:r>
              <a:rPr lang="pl-PL" sz="1600" dirty="0">
                <a:solidFill>
                  <a:prstClr val="black"/>
                </a:solidFill>
              </a:rPr>
              <a:t> </a:t>
            </a:r>
            <a:r>
              <a:rPr lang="pl-PL" sz="1600" dirty="0" err="1">
                <a:solidFill>
                  <a:prstClr val="black"/>
                </a:solidFill>
              </a:rPr>
              <a:t>models</a:t>
            </a:r>
            <a:r>
              <a:rPr lang="pl-PL" sz="1600" dirty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Stat. </a:t>
            </a:r>
            <a:r>
              <a:rPr lang="pl-PL" sz="1600" dirty="0" err="1" smtClean="0">
                <a:solidFill>
                  <a:prstClr val="black"/>
                </a:solidFill>
              </a:rPr>
              <a:t>hadronization</a:t>
            </a:r>
            <a:r>
              <a:rPr lang="pl-PL" sz="1600" dirty="0" smtClean="0">
                <a:solidFill>
                  <a:prstClr val="black"/>
                </a:solidFill>
              </a:rPr>
              <a:t>, </a:t>
            </a:r>
            <a:r>
              <a:rPr lang="pl-PL" sz="1600" dirty="0" err="1">
                <a:solidFill>
                  <a:prstClr val="black"/>
                </a:solidFill>
              </a:rPr>
              <a:t>UrQMD</a:t>
            </a:r>
            <a:r>
              <a:rPr lang="pl-PL" sz="1600" dirty="0">
                <a:solidFill>
                  <a:prstClr val="black"/>
                </a:solidFill>
              </a:rPr>
              <a:t>, </a:t>
            </a:r>
            <a:r>
              <a:rPr lang="pl-PL" sz="1600" dirty="0" err="1" smtClean="0">
                <a:solidFill>
                  <a:prstClr val="black"/>
                </a:solidFill>
              </a:rPr>
              <a:t>GiBUU</a:t>
            </a:r>
            <a:endParaRPr lang="pl-PL" sz="1600" dirty="0" smtClean="0">
              <a:solidFill>
                <a:prstClr val="black"/>
              </a:solidFill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prstClr val="black"/>
                </a:solidFill>
              </a:rPr>
              <a:t>No data in NN </a:t>
            </a:r>
            <a:r>
              <a:rPr lang="pl-PL" sz="1600" dirty="0" err="1" smtClean="0">
                <a:solidFill>
                  <a:prstClr val="black"/>
                </a:solidFill>
              </a:rPr>
              <a:t>collisions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err="1" smtClean="0">
                <a:solidFill>
                  <a:prstClr val="black"/>
                </a:solidFill>
              </a:rPr>
              <a:t>close</a:t>
            </a:r>
            <a:r>
              <a:rPr lang="pl-PL" sz="1600" dirty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to </a:t>
            </a:r>
            <a:r>
              <a:rPr lang="pl-PL" sz="1600" dirty="0" err="1" smtClean="0">
                <a:solidFill>
                  <a:prstClr val="black"/>
                </a:solidFill>
              </a:rPr>
              <a:t>threshold</a:t>
            </a:r>
            <a:r>
              <a:rPr lang="pl-PL" sz="1600" dirty="0" smtClean="0">
                <a:solidFill>
                  <a:prstClr val="black"/>
                </a:solidFill>
              </a:rPr>
              <a:t>..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489580" y="1634940"/>
            <a:ext cx="239841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5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Phys.Rev.Lett</a:t>
            </a:r>
            <a:r>
              <a:rPr lang="pl-PL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. 114 (2015) no.21, 212301</a:t>
            </a:r>
            <a:endParaRPr lang="en-GB" sz="10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t="9951"/>
          <a:stretch/>
        </p:blipFill>
        <p:spPr>
          <a:xfrm>
            <a:off x="4324148" y="1887719"/>
            <a:ext cx="4384767" cy="3975017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220072" y="2810994"/>
            <a:ext cx="733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HADES</a:t>
            </a:r>
            <a:endParaRPr lang="en-GB" sz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5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A3524A-F751-BE4A-A8AF-0BF7C0B43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48" y="111516"/>
            <a:ext cx="6446838" cy="704850"/>
          </a:xfrm>
        </p:spPr>
        <p:txBody>
          <a:bodyPr/>
          <a:lstStyle/>
          <a:p>
            <a:r>
              <a:rPr lang="en-US" b="1" dirty="0" smtClean="0">
                <a:solidFill>
                  <a:srgbClr val="0066FF"/>
                </a:solidFill>
              </a:rPr>
              <a:t>H</a:t>
            </a:r>
            <a:r>
              <a:rPr lang="pl-PL" b="1" dirty="0" smtClean="0">
                <a:solidFill>
                  <a:srgbClr val="0066FF"/>
                </a:solidFill>
              </a:rPr>
              <a:t>ADES </a:t>
            </a:r>
            <a:r>
              <a:rPr lang="pl-PL" b="1" dirty="0" err="1" smtClean="0">
                <a:solidFill>
                  <a:srgbClr val="0066FF"/>
                </a:solidFill>
              </a:rPr>
              <a:t>upgrade</a:t>
            </a:r>
            <a:r>
              <a:rPr lang="pl-PL" b="1" dirty="0" smtClean="0">
                <a:solidFill>
                  <a:srgbClr val="0066FF"/>
                </a:solidFill>
              </a:rPr>
              <a:t>: HADES/PANDA </a:t>
            </a:r>
            <a:r>
              <a:rPr lang="pl-PL" b="1" dirty="0">
                <a:solidFill>
                  <a:srgbClr val="0066FF"/>
                </a:solidFill>
              </a:rPr>
              <a:t>P</a:t>
            </a:r>
            <a:r>
              <a:rPr lang="pl-PL" b="1" dirty="0" smtClean="0">
                <a:solidFill>
                  <a:srgbClr val="0066FF"/>
                </a:solidFill>
              </a:rPr>
              <a:t>hase0</a:t>
            </a:r>
            <a:endParaRPr lang="de-DE" b="1" dirty="0">
              <a:solidFill>
                <a:srgbClr val="0066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F4FD6C-DAC2-0648-A340-73E24C843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864443"/>
            <a:ext cx="8958015" cy="53689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1600" dirty="0" err="1" smtClean="0">
                <a:latin typeface="+mj-lt"/>
              </a:rPr>
              <a:t>Extend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hyperon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programme</a:t>
            </a:r>
            <a:r>
              <a:rPr lang="pl-PL" sz="1600" dirty="0" smtClean="0">
                <a:latin typeface="+mj-lt"/>
              </a:rPr>
              <a:t> to </a:t>
            </a:r>
            <a:r>
              <a:rPr lang="pl-PL" sz="1600" dirty="0" err="1" smtClean="0">
                <a:latin typeface="+mj-lt"/>
              </a:rPr>
              <a:t>radiative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>
                <a:sym typeface="Symbol" panose="05050102010706020507" pitchFamily="18" charset="2"/>
              </a:rPr>
              <a:t> Y</a:t>
            </a:r>
            <a:r>
              <a:rPr lang="pl-PL" sz="1600" dirty="0" smtClean="0">
                <a:sym typeface="Symbol" panose="05050102010706020507" pitchFamily="18" charset="2"/>
              </a:rPr>
              <a:t>*( </a:t>
            </a:r>
            <a:r>
              <a:rPr lang="pl-PL" sz="1600" dirty="0" err="1" smtClean="0">
                <a:sym typeface="Symbol" panose="05050102010706020507" pitchFamily="18" charset="2"/>
              </a:rPr>
              <a:t>e+e</a:t>
            </a:r>
            <a:r>
              <a:rPr lang="pl-PL" sz="1600" dirty="0" smtClean="0">
                <a:sym typeface="Symbol" panose="05050102010706020507" pitchFamily="18" charset="2"/>
              </a:rPr>
              <a:t>- )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decays</a:t>
            </a:r>
            <a:endParaRPr lang="pl-PL" sz="1600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dirty="0" err="1" smtClean="0">
                <a:latin typeface="+mj-lt"/>
              </a:rPr>
              <a:t>production</a:t>
            </a:r>
            <a:r>
              <a:rPr lang="pl-PL" sz="1600" dirty="0" smtClean="0">
                <a:latin typeface="+mj-lt"/>
              </a:rPr>
              <a:t> of </a:t>
            </a:r>
            <a:r>
              <a:rPr lang="pl-PL" sz="1600" dirty="0" err="1" smtClean="0">
                <a:latin typeface="+mj-lt"/>
              </a:rPr>
              <a:t>double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strange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cascade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smtClean="0">
                <a:latin typeface="+mj-lt"/>
                <a:sym typeface="Symbol" panose="05050102010706020507" pitchFamily="18" charset="2"/>
              </a:rPr>
              <a:t></a:t>
            </a:r>
            <a:r>
              <a:rPr lang="pl-PL" sz="1600" baseline="30000" dirty="0" smtClean="0">
                <a:latin typeface="+mj-lt"/>
                <a:sym typeface="Symbol" panose="05050102010706020507" pitchFamily="18" charset="2"/>
              </a:rPr>
              <a:t>-</a:t>
            </a:r>
            <a:r>
              <a:rPr lang="pl-PL" sz="1600" dirty="0" smtClean="0">
                <a:latin typeface="+mj-lt"/>
                <a:sym typeface="Symbol" panose="05050102010706020507" pitchFamily="18" charset="2"/>
              </a:rPr>
              <a:t>  in </a:t>
            </a:r>
            <a:r>
              <a:rPr lang="pl-PL" sz="1600" dirty="0" err="1" smtClean="0">
                <a:latin typeface="+mj-lt"/>
                <a:sym typeface="Symbol" panose="05050102010706020507" pitchFamily="18" charset="2"/>
              </a:rPr>
              <a:t>p+p</a:t>
            </a:r>
            <a:r>
              <a:rPr lang="pl-PL" sz="1600" dirty="0" smtClean="0">
                <a:latin typeface="+mj-lt"/>
                <a:sym typeface="Symbol" panose="05050102010706020507" pitchFamily="18" charset="2"/>
              </a:rPr>
              <a:t>, </a:t>
            </a:r>
            <a:r>
              <a:rPr lang="pl-PL" sz="1600" dirty="0" err="1" smtClean="0">
                <a:latin typeface="+mj-lt"/>
                <a:sym typeface="Symbol" panose="05050102010706020507" pitchFamily="18" charset="2"/>
              </a:rPr>
              <a:t>p+A</a:t>
            </a:r>
            <a:r>
              <a:rPr lang="pl-PL" sz="1600" dirty="0" smtClean="0">
                <a:latin typeface="+mj-lt"/>
                <a:sym typeface="Symbol" panose="05050102010706020507" pitchFamily="18" charset="2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dirty="0" smtClean="0">
                <a:latin typeface="+mj-lt"/>
                <a:sym typeface="Symbol" panose="05050102010706020507" pitchFamily="18" charset="2"/>
              </a:rPr>
              <a:t>Proton </a:t>
            </a:r>
            <a:r>
              <a:rPr lang="pl-PL" sz="1600" dirty="0" err="1" smtClean="0">
                <a:latin typeface="+mj-lt"/>
                <a:sym typeface="Symbol" panose="05050102010706020507" pitchFamily="18" charset="2"/>
              </a:rPr>
              <a:t>beams</a:t>
            </a:r>
            <a:r>
              <a:rPr lang="pl-PL" sz="1600" dirty="0" smtClean="0">
                <a:latin typeface="+mj-lt"/>
                <a:sym typeface="Symbol" panose="05050102010706020507" pitchFamily="18" charset="2"/>
              </a:rPr>
              <a:t> with I~ 10</a:t>
            </a:r>
            <a:r>
              <a:rPr lang="pl-PL" sz="1600" baseline="30000" dirty="0" smtClean="0">
                <a:latin typeface="+mj-lt"/>
                <a:sym typeface="Symbol" panose="05050102010706020507" pitchFamily="18" charset="2"/>
              </a:rPr>
              <a:t>8</a:t>
            </a:r>
            <a:r>
              <a:rPr lang="pl-PL" sz="1600" dirty="0" smtClean="0">
                <a:latin typeface="+mj-lt"/>
                <a:sym typeface="Symbol" panose="05050102010706020507" pitchFamily="18" charset="2"/>
              </a:rPr>
              <a:t> p/s (DAQ </a:t>
            </a:r>
            <a:r>
              <a:rPr lang="pl-PL" sz="1600" dirty="0" err="1" smtClean="0">
                <a:latin typeface="+mj-lt"/>
                <a:sym typeface="Symbol" panose="05050102010706020507" pitchFamily="18" charset="2"/>
              </a:rPr>
              <a:t>upgrade</a:t>
            </a:r>
            <a:r>
              <a:rPr lang="pl-PL" sz="1600" dirty="0" smtClean="0">
                <a:latin typeface="+mj-lt"/>
                <a:sym typeface="Symbol" panose="05050102010706020507" pitchFamily="18" charset="2"/>
              </a:rPr>
              <a:t> to 200 kHz)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600" dirty="0">
                <a:latin typeface="+mj-lt"/>
                <a:sym typeface="Symbol" panose="05050102010706020507" pitchFamily="18" charset="2"/>
              </a:rPr>
              <a:t>M</a:t>
            </a:r>
            <a:r>
              <a:rPr lang="pl-PL" sz="1600" dirty="0" smtClean="0">
                <a:latin typeface="+mj-lt"/>
                <a:sym typeface="Symbol" panose="05050102010706020507" pitchFamily="18" charset="2"/>
              </a:rPr>
              <a:t>aximum SIS18 Energy 4.5 </a:t>
            </a:r>
            <a:r>
              <a:rPr lang="pl-PL" sz="1600" dirty="0" err="1" smtClean="0">
                <a:latin typeface="+mj-lt"/>
                <a:sym typeface="Symbol" panose="05050102010706020507" pitchFamily="18" charset="2"/>
              </a:rPr>
              <a:t>GeV</a:t>
            </a:r>
            <a:endParaRPr lang="pl-PL" sz="1600" dirty="0" smtClean="0">
              <a:latin typeface="+mj-lt"/>
            </a:endParaRPr>
          </a:p>
          <a:p>
            <a:endParaRPr lang="en-US" sz="1600" dirty="0">
              <a:solidFill>
                <a:srgbClr val="000000"/>
              </a:solidFill>
              <a:latin typeface="+mj-lt"/>
              <a:sym typeface="Wingdings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73" y="2384884"/>
            <a:ext cx="7046284" cy="428447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228184" y="5949280"/>
            <a:ext cx="176419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38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" y="0"/>
            <a:ext cx="9133069" cy="640445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9" y="5409220"/>
            <a:ext cx="3059832" cy="792088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467544" y="418508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Kaxiras</a:t>
            </a:r>
            <a:r>
              <a:rPr lang="pl-PL" sz="1600" dirty="0" smtClean="0"/>
              <a:t>, Sayuer’85: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6417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A3524A-F751-BE4A-A8AF-0BF7C0B43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33" y="100659"/>
            <a:ext cx="6446838" cy="704850"/>
          </a:xfrm>
        </p:spPr>
        <p:txBody>
          <a:bodyPr/>
          <a:lstStyle/>
          <a:p>
            <a:r>
              <a:rPr lang="en-US" b="1" dirty="0" smtClean="0">
                <a:solidFill>
                  <a:srgbClr val="0066FF"/>
                </a:solidFill>
              </a:rPr>
              <a:t>Hyperon </a:t>
            </a:r>
            <a:r>
              <a:rPr lang="pl-PL" b="1" dirty="0" err="1" smtClean="0">
                <a:solidFill>
                  <a:srgbClr val="0066FF"/>
                </a:solidFill>
              </a:rPr>
              <a:t>Dalitz</a:t>
            </a:r>
            <a:r>
              <a:rPr lang="pl-PL" b="1" dirty="0" smtClean="0">
                <a:solidFill>
                  <a:srgbClr val="0066FF"/>
                </a:solidFill>
              </a:rPr>
              <a:t> </a:t>
            </a:r>
            <a:r>
              <a:rPr lang="en-US" b="1" dirty="0" smtClean="0">
                <a:solidFill>
                  <a:srgbClr val="0066FF"/>
                </a:solidFill>
              </a:rPr>
              <a:t>Decays</a:t>
            </a:r>
            <a:endParaRPr lang="de-DE" b="1" dirty="0">
              <a:solidFill>
                <a:srgbClr val="0066FF"/>
              </a:solidFill>
            </a:endParaRPr>
          </a:p>
        </p:txBody>
      </p:sp>
      <p:grpSp>
        <p:nvGrpSpPr>
          <p:cNvPr id="39" name="Group 11">
            <a:extLst>
              <a:ext uri="{FF2B5EF4-FFF2-40B4-BE49-F238E27FC236}">
                <a16:creationId xmlns="" xmlns:a16="http://schemas.microsoft.com/office/drawing/2014/main" id="{E74F2F92-A19E-3A4F-A1DA-79E94F2F4911}"/>
              </a:ext>
            </a:extLst>
          </p:cNvPr>
          <p:cNvGrpSpPr/>
          <p:nvPr/>
        </p:nvGrpSpPr>
        <p:grpSpPr>
          <a:xfrm>
            <a:off x="4427984" y="1016732"/>
            <a:ext cx="3996445" cy="4472845"/>
            <a:chOff x="6379233" y="943157"/>
            <a:chExt cx="4147646" cy="5468949"/>
          </a:xfrm>
        </p:grpSpPr>
        <p:pic>
          <p:nvPicPr>
            <p:cNvPr id="40" name="Picture 3">
              <a:extLst>
                <a:ext uri="{FF2B5EF4-FFF2-40B4-BE49-F238E27FC236}">
                  <a16:creationId xmlns="" xmlns:a16="http://schemas.microsoft.com/office/drawing/2014/main" id="{D22FA84B-438E-CC40-AA03-8A2323A62A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" r="6156"/>
            <a:stretch/>
          </p:blipFill>
          <p:spPr bwMode="auto">
            <a:xfrm>
              <a:off x="6379233" y="1549550"/>
              <a:ext cx="4147646" cy="483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pole tekstowe 6">
              <a:extLst>
                <a:ext uri="{FF2B5EF4-FFF2-40B4-BE49-F238E27FC236}">
                  <a16:creationId xmlns="" xmlns:a16="http://schemas.microsoft.com/office/drawing/2014/main" id="{3C8F5212-74EB-6D46-9BD6-AB2EBE8B2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3537" y="943157"/>
              <a:ext cx="3698605" cy="611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en-US" altLang="en-US" sz="1600" dirty="0">
                  <a:solidFill>
                    <a:srgbClr val="1F497D"/>
                  </a:solidFill>
                  <a:latin typeface="Arial" panose="020B0604020202020204" pitchFamily="34" charset="0"/>
                </a:rPr>
                <a:t>VMD: Huge enhancement predicted</a:t>
              </a:r>
              <a:endParaRPr lang="pl-PL" altLang="en-US" sz="1600" dirty="0">
                <a:solidFill>
                  <a:srgbClr val="1F497D"/>
                </a:solidFill>
                <a:latin typeface="Arial" panose="020B0604020202020204" pitchFamily="34" charset="0"/>
              </a:endParaRPr>
            </a:p>
            <a:p>
              <a:pPr defTabSz="342900">
                <a:spcBef>
                  <a:spcPct val="0"/>
                </a:spcBef>
                <a:buNone/>
              </a:pPr>
              <a:r>
                <a:rPr lang="pl-PL" altLang="en-US" sz="1050" dirty="0">
                  <a:solidFill>
                    <a:prstClr val="black"/>
                  </a:solidFill>
                  <a:latin typeface="Arial" panose="020B0604020202020204" pitchFamily="34" charset="0"/>
                </a:rPr>
                <a:t>R. Williams et. al. PRC48(1993)1381 </a:t>
              </a:r>
            </a:p>
          </p:txBody>
        </p:sp>
        <p:sp>
          <p:nvSpPr>
            <p:cNvPr id="42" name="pole tekstowe 5">
              <a:extLst>
                <a:ext uri="{FF2B5EF4-FFF2-40B4-BE49-F238E27FC236}">
                  <a16:creationId xmlns="" xmlns:a16="http://schemas.microsoft.com/office/drawing/2014/main" id="{7342750D-3D09-F24C-A1B3-1DD68D7A1FA7}"/>
                </a:ext>
              </a:extLst>
            </p:cNvPr>
            <p:cNvSpPr txBox="1"/>
            <p:nvPr/>
          </p:nvSpPr>
          <p:spPr>
            <a:xfrm>
              <a:off x="8077408" y="3072117"/>
              <a:ext cx="1330960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350" b="1" dirty="0">
                  <a:solidFill>
                    <a:prstClr val="black"/>
                  </a:solidFill>
                  <a:latin typeface="Arial"/>
                  <a:cs typeface="+mn-cs"/>
                </a:rPr>
                <a:t>K</a:t>
              </a:r>
              <a:r>
                <a:rPr lang="pl-PL" sz="1350" b="1" baseline="30000" dirty="0">
                  <a:solidFill>
                    <a:prstClr val="black"/>
                  </a:solidFill>
                  <a:latin typeface="Arial"/>
                  <a:cs typeface="+mn-cs"/>
                </a:rPr>
                <a:t>-</a:t>
              </a:r>
              <a:r>
                <a:rPr lang="pl-PL" sz="1350" b="1" dirty="0">
                  <a:solidFill>
                    <a:prstClr val="black"/>
                  </a:solidFill>
                  <a:latin typeface="Arial"/>
                  <a:cs typeface="+mn-cs"/>
                </a:rPr>
                <a:t>p </a:t>
              </a:r>
              <a:r>
                <a:rPr lang="pl-PL" sz="1350" b="1" dirty="0">
                  <a:solidFill>
                    <a:prstClr val="black"/>
                  </a:solidFill>
                  <a:latin typeface="Arial"/>
                  <a:cs typeface="+mn-cs"/>
                  <a:sym typeface="Symbol" panose="05050102010706020507" pitchFamily="18" charset="2"/>
                </a:rPr>
                <a:t>Y *</a:t>
              </a:r>
              <a:endParaRPr lang="en-GB" sz="1350" b="1" dirty="0">
                <a:solidFill>
                  <a:prstClr val="black"/>
                </a:solidFill>
                <a:latin typeface="Arial"/>
                <a:cs typeface="+mn-cs"/>
              </a:endParaRPr>
            </a:p>
          </p:txBody>
        </p:sp>
        <p:sp>
          <p:nvSpPr>
            <p:cNvPr id="43" name="pole tekstowe 9">
              <a:extLst>
                <a:ext uri="{FF2B5EF4-FFF2-40B4-BE49-F238E27FC236}">
                  <a16:creationId xmlns="" xmlns:a16="http://schemas.microsoft.com/office/drawing/2014/main" id="{DDA26FD4-F46A-A24A-B375-46066370F64D}"/>
                </a:ext>
              </a:extLst>
            </p:cNvPr>
            <p:cNvSpPr txBox="1"/>
            <p:nvPr/>
          </p:nvSpPr>
          <p:spPr>
            <a:xfrm>
              <a:off x="8417391" y="6011997"/>
              <a:ext cx="1054135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350" dirty="0">
                  <a:solidFill>
                    <a:prstClr val="black"/>
                  </a:solidFill>
                  <a:latin typeface="Arial"/>
                  <a:cs typeface="+mn-cs"/>
                </a:rPr>
                <a:t>(</a:t>
              </a:r>
              <a:r>
                <a:rPr lang="pl-PL" sz="1350" dirty="0" err="1">
                  <a:solidFill>
                    <a:prstClr val="black"/>
                  </a:solidFill>
                  <a:latin typeface="Arial"/>
                  <a:cs typeface="+mn-cs"/>
                </a:rPr>
                <a:t>M</a:t>
              </a:r>
              <a:r>
                <a:rPr lang="pl-PL" sz="1350" baseline="-25000" dirty="0" err="1">
                  <a:solidFill>
                    <a:prstClr val="black"/>
                  </a:solidFill>
                  <a:latin typeface="Arial"/>
                  <a:cs typeface="+mn-cs"/>
                </a:rPr>
                <a:t>e+e</a:t>
              </a:r>
              <a:r>
                <a:rPr lang="pl-PL" sz="1350" baseline="-25000" dirty="0">
                  <a:solidFill>
                    <a:prstClr val="black"/>
                  </a:solidFill>
                  <a:latin typeface="Arial"/>
                  <a:cs typeface="+mn-cs"/>
                </a:rPr>
                <a:t>-</a:t>
              </a:r>
              <a:r>
                <a:rPr lang="pl-PL" sz="1350" dirty="0">
                  <a:solidFill>
                    <a:prstClr val="black"/>
                  </a:solidFill>
                  <a:latin typeface="Arial"/>
                  <a:cs typeface="+mn-cs"/>
                </a:rPr>
                <a:t>) </a:t>
              </a:r>
              <a:r>
                <a:rPr lang="pl-PL" sz="1350" baseline="30000" dirty="0">
                  <a:solidFill>
                    <a:prstClr val="black"/>
                  </a:solidFill>
                  <a:latin typeface="Arial"/>
                  <a:cs typeface="+mn-cs"/>
                </a:rPr>
                <a:t>2</a:t>
              </a:r>
              <a:endParaRPr lang="en-GB" sz="1350" dirty="0">
                <a:solidFill>
                  <a:prstClr val="black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3" name="pole tekstowe 2"/>
          <p:cNvSpPr txBox="1"/>
          <p:nvPr/>
        </p:nvSpPr>
        <p:spPr>
          <a:xfrm>
            <a:off x="169640" y="1465265"/>
            <a:ext cx="44723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dirty="0" smtClean="0"/>
              <a:t>Explore </a:t>
            </a:r>
            <a:r>
              <a:rPr lang="pl-PL" sz="1800" dirty="0" err="1" smtClean="0"/>
              <a:t>Dalitz</a:t>
            </a:r>
            <a:r>
              <a:rPr lang="pl-PL" sz="1800" dirty="0" smtClean="0"/>
              <a:t> </a:t>
            </a:r>
            <a:r>
              <a:rPr lang="pl-PL" sz="1800" dirty="0" err="1" smtClean="0"/>
              <a:t>decays</a:t>
            </a:r>
            <a:r>
              <a:rPr lang="pl-PL" sz="1800" dirty="0" smtClean="0"/>
              <a:t> of </a:t>
            </a:r>
            <a:r>
              <a:rPr lang="pl-PL" sz="1800" dirty="0" err="1" smtClean="0"/>
              <a:t>hyperons</a:t>
            </a:r>
            <a:r>
              <a:rPr lang="pl-PL" sz="1800" dirty="0" smtClean="0"/>
              <a:t> of the </a:t>
            </a:r>
            <a:r>
              <a:rPr lang="pl-PL" sz="1800" dirty="0" err="1" smtClean="0"/>
              <a:t>type</a:t>
            </a:r>
            <a:r>
              <a:rPr lang="pl-PL" sz="1800" dirty="0" smtClean="0"/>
              <a:t> </a:t>
            </a:r>
            <a:r>
              <a:rPr lang="pl-PL" sz="1800" dirty="0" smtClean="0">
                <a:sym typeface="Symbol" panose="05050102010706020507" pitchFamily="18" charset="2"/>
              </a:rPr>
              <a:t>*/**</a:t>
            </a:r>
          </a:p>
          <a:p>
            <a:r>
              <a:rPr lang="pl-PL" sz="1800" dirty="0" smtClean="0">
                <a:sym typeface="Symbol" panose="05050102010706020507" pitchFamily="18" charset="2"/>
              </a:rPr>
              <a:t>               (terra </a:t>
            </a:r>
            <a:r>
              <a:rPr lang="pl-PL" sz="1800" dirty="0" err="1" smtClean="0">
                <a:sym typeface="Symbol" panose="05050102010706020507" pitchFamily="18" charset="2"/>
              </a:rPr>
              <a:t>incognita</a:t>
            </a:r>
            <a:r>
              <a:rPr lang="pl-PL" sz="1800" dirty="0" smtClean="0">
                <a:sym typeface="Symbol" panose="05050102010706020507" pitchFamily="18" charset="2"/>
              </a:rPr>
              <a:t>..)</a:t>
            </a:r>
          </a:p>
          <a:p>
            <a:endParaRPr lang="pl-PL" sz="1800" dirty="0">
              <a:sym typeface="Symbol" panose="05050102010706020507" pitchFamily="18" charset="2"/>
            </a:endParaRPr>
          </a:p>
          <a:p>
            <a:r>
              <a:rPr lang="pl-PL" sz="1800" dirty="0" smtClean="0">
                <a:sym typeface="Symbol" panose="05050102010706020507" pitchFamily="18" charset="2"/>
              </a:rPr>
              <a:t>For </a:t>
            </a:r>
            <a:r>
              <a:rPr lang="pl-PL" sz="1800" dirty="0" err="1" smtClean="0">
                <a:sym typeface="Symbol" panose="05050102010706020507" pitchFamily="18" charset="2"/>
              </a:rPr>
              <a:t>example</a:t>
            </a:r>
            <a:r>
              <a:rPr lang="pl-PL" sz="1800" dirty="0" smtClean="0">
                <a:sym typeface="Symbol" panose="05050102010706020507" pitchFamily="18" charset="2"/>
              </a:rPr>
              <a:t> *(1385)</a:t>
            </a:r>
            <a:r>
              <a:rPr lang="pl-PL" sz="1800" dirty="0" err="1" smtClean="0">
                <a:sym typeface="Symbol" panose="05050102010706020507" pitchFamily="18" charset="2"/>
              </a:rPr>
              <a:t>e+e</a:t>
            </a:r>
            <a:r>
              <a:rPr lang="pl-PL" sz="1800" dirty="0" smtClean="0">
                <a:sym typeface="Symbol" panose="05050102010706020507" pitchFamily="18" charset="2"/>
              </a:rPr>
              <a:t>- </a:t>
            </a:r>
            <a:r>
              <a:rPr lang="pl-PL" sz="1800" dirty="0" err="1" smtClean="0">
                <a:sym typeface="Symbol" panose="05050102010706020507" pitchFamily="18" charset="2"/>
              </a:rPr>
              <a:t>is</a:t>
            </a:r>
            <a:r>
              <a:rPr lang="pl-PL" sz="1800" dirty="0" smtClean="0">
                <a:sym typeface="Symbol" panose="05050102010706020507" pitchFamily="18" charset="2"/>
              </a:rPr>
              <a:t> SU(3) </a:t>
            </a:r>
            <a:r>
              <a:rPr lang="pl-PL" sz="1800" dirty="0" err="1" smtClean="0">
                <a:sym typeface="Symbol" panose="05050102010706020507" pitchFamily="18" charset="2"/>
              </a:rPr>
              <a:t>analogue</a:t>
            </a:r>
            <a:r>
              <a:rPr lang="pl-PL" sz="1800" dirty="0" smtClean="0">
                <a:sym typeface="Symbol" panose="05050102010706020507" pitchFamily="18" charset="2"/>
              </a:rPr>
              <a:t> of </a:t>
            </a:r>
            <a:r>
              <a:rPr lang="pl-PL" sz="1800" dirty="0" err="1" smtClean="0">
                <a:sym typeface="Symbol" panose="05050102010706020507" pitchFamily="18" charset="2"/>
              </a:rPr>
              <a:t>Ne+e</a:t>
            </a:r>
            <a:r>
              <a:rPr lang="pl-PL" sz="1800" dirty="0" smtClean="0">
                <a:sym typeface="Symbol" panose="05050102010706020507" pitchFamily="18" charset="2"/>
              </a:rPr>
              <a:t>-  (3/2</a:t>
            </a:r>
            <a:r>
              <a:rPr lang="pl-PL" sz="1800" baseline="30000" dirty="0" smtClean="0">
                <a:sym typeface="Symbol" panose="05050102010706020507" pitchFamily="18" charset="2"/>
              </a:rPr>
              <a:t>+</a:t>
            </a:r>
            <a:r>
              <a:rPr lang="pl-PL" sz="1800" dirty="0" smtClean="0">
                <a:sym typeface="Symbol" panose="05050102010706020507" pitchFamily="18" charset="2"/>
              </a:rPr>
              <a:t> 1/2</a:t>
            </a:r>
            <a:r>
              <a:rPr lang="pl-PL" sz="1800" baseline="30000" dirty="0" smtClean="0">
                <a:sym typeface="Symbol" panose="05050102010706020507" pitchFamily="18" charset="2"/>
              </a:rPr>
              <a:t>+</a:t>
            </a:r>
            <a:r>
              <a:rPr lang="pl-PL" sz="1800" dirty="0" smtClean="0">
                <a:sym typeface="Symbol" panose="05050102010706020507" pitchFamily="18" charset="2"/>
              </a:rPr>
              <a:t> )  </a:t>
            </a:r>
          </a:p>
          <a:p>
            <a:r>
              <a:rPr lang="pl-PL" sz="1800" dirty="0" smtClean="0">
                <a:sym typeface="Symbol" panose="05050102010706020507" pitchFamily="18" charset="2"/>
              </a:rPr>
              <a:t>(</a:t>
            </a:r>
            <a:r>
              <a:rPr lang="pl-PL" sz="1800" dirty="0" err="1" smtClean="0">
                <a:sym typeface="Symbol" panose="05050102010706020507" pitchFamily="18" charset="2"/>
              </a:rPr>
              <a:t>decouplet-octet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transition</a:t>
            </a:r>
            <a:r>
              <a:rPr lang="pl-PL" sz="1800" dirty="0" smtClean="0">
                <a:sym typeface="Symbol" panose="05050102010706020507" pitchFamily="18" charset="2"/>
              </a:rPr>
              <a:t>)</a:t>
            </a:r>
          </a:p>
          <a:p>
            <a:endParaRPr lang="pl-PL" sz="1800" dirty="0">
              <a:sym typeface="Symbol" panose="05050102010706020507" pitchFamily="18" charset="2"/>
            </a:endParaRPr>
          </a:p>
          <a:p>
            <a:r>
              <a:rPr lang="pl-PL" sz="1800" dirty="0" smtClean="0">
                <a:sym typeface="Symbol" panose="05050102010706020507" pitchFamily="18" charset="2"/>
              </a:rPr>
              <a:t>(1520)</a:t>
            </a:r>
            <a:r>
              <a:rPr lang="pl-PL" sz="1800" dirty="0" err="1" smtClean="0">
                <a:sym typeface="Symbol" panose="05050102010706020507" pitchFamily="18" charset="2"/>
              </a:rPr>
              <a:t>e+e</a:t>
            </a:r>
            <a:r>
              <a:rPr lang="pl-PL" sz="1800" dirty="0" smtClean="0">
                <a:sym typeface="Symbol" panose="05050102010706020507" pitchFamily="18" charset="2"/>
              </a:rPr>
              <a:t>-  (3/2</a:t>
            </a:r>
            <a:r>
              <a:rPr lang="pl-PL" sz="1800" baseline="30000" dirty="0" smtClean="0">
                <a:sym typeface="Symbol" panose="05050102010706020507" pitchFamily="18" charset="2"/>
              </a:rPr>
              <a:t>-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>
                <a:sym typeface="Symbol" panose="05050102010706020507" pitchFamily="18" charset="2"/>
              </a:rPr>
              <a:t>1/2</a:t>
            </a:r>
            <a:r>
              <a:rPr lang="pl-PL" sz="1800" baseline="30000" dirty="0" smtClean="0">
                <a:sym typeface="Symbol" panose="05050102010706020507" pitchFamily="18" charset="2"/>
              </a:rPr>
              <a:t>+ </a:t>
            </a:r>
            <a:r>
              <a:rPr lang="pl-PL" sz="1800" dirty="0" smtClean="0">
                <a:sym typeface="Symbol" panose="05050102010706020507" pitchFamily="18" charset="2"/>
              </a:rPr>
              <a:t> ) </a:t>
            </a:r>
            <a:r>
              <a:rPr lang="pl-PL" sz="1800" dirty="0" err="1" smtClean="0">
                <a:sym typeface="Symbol" panose="05050102010706020507" pitchFamily="18" charset="2"/>
              </a:rPr>
              <a:t>excited</a:t>
            </a:r>
            <a:r>
              <a:rPr lang="pl-PL" sz="1800" dirty="0" smtClean="0">
                <a:sym typeface="Symbol" panose="05050102010706020507" pitchFamily="18" charset="2"/>
              </a:rPr>
              <a:t> –</a:t>
            </a:r>
            <a:r>
              <a:rPr lang="pl-PL" sz="1800" dirty="0" err="1" smtClean="0">
                <a:sym typeface="Symbol" panose="05050102010706020507" pitchFamily="18" charset="2"/>
              </a:rPr>
              <a:t>ground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state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transition</a:t>
            </a:r>
            <a:endParaRPr lang="pl-PL" sz="1800" dirty="0" smtClean="0">
              <a:sym typeface="Symbol" panose="05050102010706020507" pitchFamily="18" charset="2"/>
            </a:endParaRPr>
          </a:p>
          <a:p>
            <a:endParaRPr lang="pl-PL" sz="1800" dirty="0">
              <a:sym typeface="Symbol" panose="05050102010706020507" pitchFamily="18" charset="2"/>
            </a:endParaRPr>
          </a:p>
          <a:p>
            <a:r>
              <a:rPr lang="pl-PL" sz="1800" dirty="0" err="1" smtClean="0">
                <a:sym typeface="Symbol" panose="05050102010706020507" pitchFamily="18" charset="2"/>
              </a:rPr>
              <a:t>Large</a:t>
            </a:r>
            <a:r>
              <a:rPr lang="pl-PL" sz="1800" dirty="0" smtClean="0">
                <a:sym typeface="Symbol" panose="05050102010706020507" pitchFamily="18" charset="2"/>
              </a:rPr>
              <a:t> q</a:t>
            </a:r>
            <a:r>
              <a:rPr lang="pl-PL" sz="1800" baseline="30000" dirty="0" smtClean="0">
                <a:sym typeface="Symbol" panose="05050102010706020507" pitchFamily="18" charset="2"/>
              </a:rPr>
              <a:t>2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provide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information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about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coupling</a:t>
            </a:r>
            <a:r>
              <a:rPr lang="pl-PL" sz="1800" dirty="0" smtClean="0">
                <a:sym typeface="Symbol" panose="05050102010706020507" pitchFamily="18" charset="2"/>
              </a:rPr>
              <a:t> to </a:t>
            </a:r>
            <a:r>
              <a:rPr lang="pl-PL" sz="1800" dirty="0" err="1" smtClean="0">
                <a:sym typeface="Symbol" panose="05050102010706020507" pitchFamily="18" charset="2"/>
              </a:rPr>
              <a:t>meson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cloud</a:t>
            </a:r>
            <a:r>
              <a:rPr lang="pl-PL" sz="1800" dirty="0" smtClean="0">
                <a:sym typeface="Symbol" panose="05050102010706020507" pitchFamily="18" charset="2"/>
              </a:rPr>
              <a:t>..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5515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 smtClean="0">
                <a:solidFill>
                  <a:srgbClr val="0066FF"/>
                </a:solidFill>
              </a:rPr>
              <a:t>Upgrade in </a:t>
            </a:r>
            <a:r>
              <a:rPr lang="pl-PL" sz="2800" b="1" dirty="0" err="1" smtClean="0">
                <a:solidFill>
                  <a:srgbClr val="0066FF"/>
                </a:solidFill>
              </a:rPr>
              <a:t>Forward</a:t>
            </a:r>
            <a:r>
              <a:rPr lang="pl-PL" sz="2800" b="1" dirty="0" smtClean="0">
                <a:solidFill>
                  <a:srgbClr val="0066FF"/>
                </a:solidFill>
              </a:rPr>
              <a:t> </a:t>
            </a:r>
            <a:r>
              <a:rPr lang="pl-PL" sz="2800" b="1" dirty="0" err="1" smtClean="0">
                <a:solidFill>
                  <a:srgbClr val="0066FF"/>
                </a:solidFill>
              </a:rPr>
              <a:t>direction</a:t>
            </a:r>
            <a:endParaRPr lang="en-GB" sz="2800" b="1" dirty="0">
              <a:solidFill>
                <a:srgbClr val="0066FF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A52F4D17-1AD6-42D9-B93A-EB002C62F438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r="1755"/>
          <a:stretch/>
        </p:blipFill>
        <p:spPr>
          <a:xfrm>
            <a:off x="567044" y="820738"/>
            <a:ext cx="8028294" cy="50765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r="3627" b="3922"/>
          <a:stretch/>
        </p:blipFill>
        <p:spPr>
          <a:xfrm>
            <a:off x="71500" y="2672916"/>
            <a:ext cx="8830031" cy="36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9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554C5DB-E99A-214B-A5D0-B13D046CE2EE}"/>
              </a:ext>
            </a:extLst>
          </p:cNvPr>
          <p:cNvGrpSpPr/>
          <p:nvPr/>
        </p:nvGrpSpPr>
        <p:grpSpPr>
          <a:xfrm>
            <a:off x="179512" y="2431686"/>
            <a:ext cx="4436651" cy="4201670"/>
            <a:chOff x="6097808" y="2515245"/>
            <a:chExt cx="4468825" cy="4368513"/>
          </a:xfrm>
        </p:grpSpPr>
        <p:pic>
          <p:nvPicPr>
            <p:cNvPr id="7" name="Obraz 6">
              <a:extLst>
                <a:ext uri="{FF2B5EF4-FFF2-40B4-BE49-F238E27FC236}">
                  <a16:creationId xmlns="" xmlns:a16="http://schemas.microsoft.com/office/drawing/2014/main" id="{9F1BD527-CAE9-4F4D-A164-A98868B6F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11"/>
            <a:stretch/>
          </p:blipFill>
          <p:spPr>
            <a:xfrm>
              <a:off x="6097808" y="3186218"/>
              <a:ext cx="4468825" cy="3697540"/>
            </a:xfrm>
            <a:prstGeom prst="rect">
              <a:avLst/>
            </a:prstGeom>
          </p:spPr>
        </p:pic>
        <p:cxnSp>
          <p:nvCxnSpPr>
            <p:cNvPr id="8" name="Łącznik prosty 7">
              <a:extLst>
                <a:ext uri="{FF2B5EF4-FFF2-40B4-BE49-F238E27FC236}">
                  <a16:creationId xmlns="" xmlns:a16="http://schemas.microsoft.com/office/drawing/2014/main" id="{187F1EB4-F6C6-C04A-9AEE-39B228F54276}"/>
                </a:ext>
              </a:extLst>
            </p:cNvPr>
            <p:cNvCxnSpPr/>
            <p:nvPr/>
          </p:nvCxnSpPr>
          <p:spPr>
            <a:xfrm flipV="1">
              <a:off x="7752830" y="4700821"/>
              <a:ext cx="0" cy="1528024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ole tekstowe 10">
              <a:extLst>
                <a:ext uri="{FF2B5EF4-FFF2-40B4-BE49-F238E27FC236}">
                  <a16:creationId xmlns="" xmlns:a16="http://schemas.microsoft.com/office/drawing/2014/main" id="{26DCCB80-ABD2-2047-BFFF-77491B6FC73B}"/>
                </a:ext>
              </a:extLst>
            </p:cNvPr>
            <p:cNvSpPr txBox="1"/>
            <p:nvPr/>
          </p:nvSpPr>
          <p:spPr>
            <a:xfrm>
              <a:off x="6435846" y="2515245"/>
              <a:ext cx="2633968" cy="743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350" b="1" dirty="0" smtClean="0">
                  <a:solidFill>
                    <a:prstClr val="black"/>
                  </a:solidFill>
                  <a:latin typeface="Arial"/>
                  <a:cs typeface="+mn-cs"/>
                </a:rPr>
                <a:t>Inclusive </a:t>
              </a:r>
              <a:r>
                <a:rPr lang="pl-PL" sz="1350" b="1" dirty="0" smtClean="0">
                  <a:solidFill>
                    <a:prstClr val="black"/>
                  </a:solidFill>
                  <a:latin typeface="Arial"/>
                  <a:cs typeface="+mn-cs"/>
                  <a:sym typeface="Symbol" panose="05050102010706020507" pitchFamily="18" charset="2"/>
                </a:rPr>
                <a:t></a:t>
              </a:r>
              <a:r>
                <a:rPr lang="pl-PL" sz="1350" b="1" dirty="0" smtClean="0">
                  <a:solidFill>
                    <a:prstClr val="black"/>
                  </a:solidFill>
                  <a:latin typeface="Arial"/>
                  <a:cs typeface="+mn-cs"/>
                </a:rPr>
                <a:t> </a:t>
              </a:r>
              <a:r>
                <a:rPr lang="pl-PL" sz="1350" b="1" dirty="0">
                  <a:solidFill>
                    <a:prstClr val="black"/>
                  </a:solidFill>
                  <a:latin typeface="Arial"/>
                  <a:cs typeface="+mn-cs"/>
                </a:rPr>
                <a:t>@ </a:t>
              </a:r>
              <a:r>
                <a:rPr lang="pl-PL" sz="1350" b="1" dirty="0" err="1" smtClean="0">
                  <a:solidFill>
                    <a:prstClr val="black"/>
                  </a:solidFill>
                  <a:latin typeface="Arial"/>
                  <a:cs typeface="+mn-cs"/>
                </a:rPr>
                <a:t>E</a:t>
              </a:r>
              <a:r>
                <a:rPr lang="pl-PL" sz="1350" b="1" baseline="-25000" dirty="0" err="1" smtClean="0">
                  <a:solidFill>
                    <a:prstClr val="black"/>
                  </a:solidFill>
                  <a:latin typeface="Arial"/>
                  <a:cs typeface="+mn-cs"/>
                </a:rPr>
                <a:t>b</a:t>
              </a:r>
              <a:r>
                <a:rPr lang="pl-PL" sz="1350" b="1" dirty="0" smtClean="0">
                  <a:solidFill>
                    <a:prstClr val="black"/>
                  </a:solidFill>
                  <a:latin typeface="Arial"/>
                  <a:cs typeface="+mn-cs"/>
                </a:rPr>
                <a:t> = 4.5 </a:t>
              </a:r>
              <a:r>
                <a:rPr lang="pl-PL" sz="1350" b="1" dirty="0" err="1">
                  <a:solidFill>
                    <a:prstClr val="black"/>
                  </a:solidFill>
                  <a:latin typeface="Arial"/>
                  <a:cs typeface="+mn-cs"/>
                </a:rPr>
                <a:t>GeV</a:t>
              </a:r>
              <a:r>
                <a:rPr lang="pl-PL" sz="1350" b="1" dirty="0">
                  <a:solidFill>
                    <a:prstClr val="black"/>
                  </a:solidFill>
                  <a:latin typeface="Arial"/>
                  <a:cs typeface="+mn-cs"/>
                </a:rPr>
                <a:t> </a:t>
              </a:r>
              <a:br>
                <a:rPr lang="pl-PL" sz="1350" b="1" dirty="0">
                  <a:solidFill>
                    <a:prstClr val="black"/>
                  </a:solidFill>
                  <a:latin typeface="Arial"/>
                  <a:cs typeface="+mn-cs"/>
                </a:rPr>
              </a:br>
              <a:r>
                <a:rPr lang="pl-PL" sz="1350" b="1" dirty="0">
                  <a:solidFill>
                    <a:prstClr val="black"/>
                  </a:solidFill>
                  <a:latin typeface="Arial"/>
                  <a:cs typeface="+mn-cs"/>
                </a:rPr>
                <a:t>	</a:t>
              </a:r>
              <a:r>
                <a:rPr lang="pl-PL" sz="1350" b="1" dirty="0" smtClean="0">
                  <a:solidFill>
                    <a:prstClr val="black"/>
                  </a:solidFill>
                  <a:latin typeface="Arial"/>
                  <a:cs typeface="+mn-cs"/>
                </a:rPr>
                <a:t> </a:t>
              </a:r>
              <a:r>
                <a:rPr lang="pl-PL" sz="1350" b="1" dirty="0" smtClean="0">
                  <a:solidFill>
                    <a:prstClr val="black"/>
                  </a:solidFill>
                  <a:latin typeface="Arial"/>
                  <a:cs typeface="+mn-cs"/>
                  <a:sym typeface="Symbol" panose="05050102010706020507" pitchFamily="18" charset="2"/>
                </a:rPr>
                <a:t></a:t>
              </a:r>
              <a:r>
                <a:rPr lang="pl-PL" sz="1350" b="1" dirty="0" smtClean="0">
                  <a:solidFill>
                    <a:prstClr val="black"/>
                  </a:solidFill>
                  <a:latin typeface="Arial"/>
                  <a:cs typeface="+mn-cs"/>
                </a:rPr>
                <a:t> </a:t>
              </a:r>
              <a:r>
                <a:rPr lang="pl-PL" sz="1350" b="1" dirty="0">
                  <a:solidFill>
                    <a:prstClr val="black"/>
                  </a:solidFill>
                  <a:latin typeface="Arial"/>
                  <a:cs typeface="+mn-cs"/>
                </a:rPr>
                <a:t>		~350 </a:t>
              </a:r>
              <a:r>
                <a:rPr lang="pl-PL" sz="1350" b="1" dirty="0">
                  <a:solidFill>
                    <a:prstClr val="black"/>
                  </a:solidFill>
                  <a:latin typeface="Arial"/>
                  <a:cs typeface="+mn-cs"/>
                  <a:sym typeface="Symbol" panose="05050102010706020507" pitchFamily="18" charset="2"/>
                </a:rPr>
                <a:t>b</a:t>
              </a: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350" b="1" dirty="0">
                  <a:solidFill>
                    <a:prstClr val="black"/>
                  </a:solidFill>
                  <a:latin typeface="Arial"/>
                  <a:cs typeface="+mn-cs"/>
                  <a:sym typeface="Symbol" panose="05050102010706020507" pitchFamily="18" charset="2"/>
                </a:rPr>
                <a:t> 	(1520) 	~  </a:t>
              </a:r>
              <a:r>
                <a:rPr lang="pl-PL" sz="1350" b="1" dirty="0" smtClean="0">
                  <a:solidFill>
                    <a:prstClr val="black"/>
                  </a:solidFill>
                  <a:latin typeface="Arial"/>
                  <a:cs typeface="+mn-cs"/>
                  <a:sym typeface="Symbol" panose="05050102010706020507" pitchFamily="18" charset="2"/>
                </a:rPr>
                <a:t>130 </a:t>
              </a:r>
              <a:r>
                <a:rPr lang="pl-PL" sz="1350" b="1" dirty="0">
                  <a:solidFill>
                    <a:prstClr val="black"/>
                  </a:solidFill>
                  <a:latin typeface="Arial"/>
                  <a:cs typeface="+mn-cs"/>
                  <a:sym typeface="Symbol" panose="05050102010706020507" pitchFamily="18" charset="2"/>
                </a:rPr>
                <a:t>b </a:t>
              </a:r>
              <a:r>
                <a:rPr lang="pl-PL" sz="1350" b="1" dirty="0" smtClean="0">
                  <a:solidFill>
                    <a:prstClr val="black"/>
                  </a:solidFill>
                  <a:latin typeface="Arial"/>
                  <a:cs typeface="+mn-cs"/>
                  <a:sym typeface="Symbol" panose="05050102010706020507" pitchFamily="18" charset="2"/>
                </a:rPr>
                <a:t>?</a:t>
              </a:r>
              <a:endParaRPr lang="en-GB" sz="1350" b="1" dirty="0">
                <a:solidFill>
                  <a:prstClr val="black"/>
                </a:solidFill>
                <a:latin typeface="Arial"/>
                <a:cs typeface="+mn-cs"/>
              </a:endParaRPr>
            </a:p>
          </p:txBody>
        </p:sp>
        <p:sp>
          <p:nvSpPr>
            <p:cNvPr id="10" name="pole tekstowe 14">
              <a:extLst>
                <a:ext uri="{FF2B5EF4-FFF2-40B4-BE49-F238E27FC236}">
                  <a16:creationId xmlns="" xmlns:a16="http://schemas.microsoft.com/office/drawing/2014/main" id="{DDB2187D-FD70-264A-81FF-4229D456EF0B}"/>
                </a:ext>
              </a:extLst>
            </p:cNvPr>
            <p:cNvSpPr txBox="1"/>
            <p:nvPr/>
          </p:nvSpPr>
          <p:spPr>
            <a:xfrm>
              <a:off x="7414792" y="3328109"/>
              <a:ext cx="3041368" cy="278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013" dirty="0">
                  <a:solidFill>
                    <a:prstClr val="black"/>
                  </a:solidFill>
                  <a:latin typeface="Arial"/>
                  <a:cs typeface="+mn-cs"/>
                </a:rPr>
                <a:t>HADES </a:t>
              </a:r>
              <a:r>
                <a:rPr lang="pl-PL" sz="1013" dirty="0" err="1">
                  <a:solidFill>
                    <a:prstClr val="black"/>
                  </a:solidFill>
                  <a:latin typeface="Arial"/>
                  <a:cs typeface="+mn-cs"/>
                </a:rPr>
                <a:t>pp</a:t>
              </a:r>
              <a:r>
                <a:rPr lang="pl-PL" sz="1013" dirty="0">
                  <a:solidFill>
                    <a:prstClr val="black"/>
                  </a:solidFill>
                  <a:latin typeface="Arial"/>
                  <a:cs typeface="+mn-cs"/>
                </a:rPr>
                <a:t>@ 3.5 </a:t>
              </a:r>
              <a:r>
                <a:rPr lang="pl-PL" sz="1013" dirty="0" err="1">
                  <a:solidFill>
                    <a:prstClr val="black"/>
                  </a:solidFill>
                  <a:latin typeface="Arial"/>
                  <a:cs typeface="+mn-cs"/>
                </a:rPr>
                <a:t>GeV</a:t>
              </a:r>
              <a:r>
                <a:rPr lang="pl-PL" sz="1013" dirty="0">
                  <a:solidFill>
                    <a:prstClr val="black"/>
                  </a:solidFill>
                  <a:latin typeface="Arial"/>
                  <a:cs typeface="+mn-cs"/>
                </a:rPr>
                <a:t>  PRC95(2017)015207 </a:t>
              </a:r>
              <a:endParaRPr lang="en-GB" sz="1013" dirty="0">
                <a:solidFill>
                  <a:prstClr val="black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5" name="pole tekstowe 4"/>
          <p:cNvSpPr txBox="1"/>
          <p:nvPr/>
        </p:nvSpPr>
        <p:spPr>
          <a:xfrm rot="10800000" flipH="1" flipV="1">
            <a:off x="1187624" y="199223"/>
            <a:ext cx="6426714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pl-PL" sz="3200" b="1" dirty="0" err="1" smtClean="0">
                <a:solidFill>
                  <a:srgbClr val="0066FF"/>
                </a:solidFill>
              </a:rPr>
              <a:t>Experimental</a:t>
            </a:r>
            <a:r>
              <a:rPr lang="pl-PL" sz="3200" b="1" dirty="0" smtClean="0">
                <a:solidFill>
                  <a:srgbClr val="0066FF"/>
                </a:solidFill>
              </a:rPr>
              <a:t> </a:t>
            </a:r>
            <a:r>
              <a:rPr lang="pl-PL" sz="3200" b="1" dirty="0" err="1" smtClean="0">
                <a:solidFill>
                  <a:srgbClr val="0066FF"/>
                </a:solidFill>
              </a:rPr>
              <a:t>challange</a:t>
            </a:r>
            <a:r>
              <a:rPr lang="pl-PL" sz="3200" b="1" dirty="0" smtClean="0">
                <a:solidFill>
                  <a:srgbClr val="0066FF"/>
                </a:solidFill>
              </a:rPr>
              <a:t> </a:t>
            </a:r>
            <a:endParaRPr lang="en-GB" sz="3200" b="1" dirty="0" err="1" smtClean="0">
              <a:solidFill>
                <a:srgbClr val="0066FF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308937" y="677360"/>
            <a:ext cx="6740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err="1"/>
              <a:t>p</a:t>
            </a:r>
            <a:r>
              <a:rPr lang="pl-PL" sz="1800" dirty="0" err="1" smtClean="0"/>
              <a:t>roduction</a:t>
            </a:r>
            <a:r>
              <a:rPr lang="pl-PL" sz="1800" dirty="0" smtClean="0"/>
              <a:t> cross </a:t>
            </a:r>
            <a:r>
              <a:rPr lang="pl-PL" sz="1800" dirty="0" err="1" smtClean="0"/>
              <a:t>sections</a:t>
            </a:r>
            <a:r>
              <a:rPr lang="pl-PL" sz="1800" dirty="0" smtClean="0"/>
              <a:t> in pp~100 </a:t>
            </a:r>
            <a:r>
              <a:rPr lang="pl-PL" sz="1800" dirty="0" smtClean="0">
                <a:sym typeface="Symbol" panose="05050102010706020507" pitchFamily="18" charset="2"/>
              </a:rPr>
              <a:t>b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err="1">
                <a:sym typeface="Symbol" panose="05050102010706020507" pitchFamily="18" charset="2"/>
              </a:rPr>
              <a:t>t</a:t>
            </a:r>
            <a:r>
              <a:rPr lang="pl-PL" sz="1800" dirty="0" err="1" smtClean="0">
                <a:sym typeface="Symbol" panose="05050102010706020507" pitchFamily="18" charset="2"/>
              </a:rPr>
              <a:t>agging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e+e</a:t>
            </a:r>
            <a:r>
              <a:rPr lang="pl-PL" sz="1800" dirty="0" smtClean="0">
                <a:sym typeface="Symbol" panose="05050102010706020507" pitchFamily="18" charset="2"/>
              </a:rPr>
              <a:t>- , </a:t>
            </a:r>
            <a:r>
              <a:rPr lang="pl-PL" sz="1800" dirty="0" err="1" smtClean="0">
                <a:sym typeface="Symbol" panose="05050102010706020507" pitchFamily="18" charset="2"/>
              </a:rPr>
              <a:t>photons</a:t>
            </a:r>
            <a:r>
              <a:rPr lang="pl-PL" sz="1800" dirty="0" smtClean="0">
                <a:sym typeface="Symbol" panose="05050102010706020507" pitchFamily="18" charset="2"/>
              </a:rPr>
              <a:t> by  </a:t>
            </a:r>
            <a:r>
              <a:rPr lang="pl-PL" sz="1800" dirty="0" err="1" smtClean="0">
                <a:sym typeface="Symbol" panose="05050102010706020507" pitchFamily="18" charset="2"/>
              </a:rPr>
              <a:t>ground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state</a:t>
            </a:r>
            <a:r>
              <a:rPr lang="pl-PL" sz="1800" dirty="0" smtClean="0">
                <a:sym typeface="Symbol" panose="05050102010706020507" pitchFamily="18" charset="2"/>
              </a:rPr>
              <a:t> (</a:t>
            </a:r>
            <a:r>
              <a:rPr lang="pl-PL" sz="1800" dirty="0" err="1" smtClean="0">
                <a:sym typeface="Symbol" panose="05050102010706020507" pitchFamily="18" charset="2"/>
              </a:rPr>
              <a:t>displaced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vertex</a:t>
            </a:r>
            <a:r>
              <a:rPr lang="pl-PL" sz="1800" dirty="0" smtClean="0">
                <a:sym typeface="Symbol" panose="05050102010706020507" pitchFamily="18" charset="2"/>
              </a:rPr>
              <a:t>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err="1" smtClean="0">
                <a:sym typeface="Symbol" panose="05050102010706020507" pitchFamily="18" charset="2"/>
              </a:rPr>
              <a:t>Identify</a:t>
            </a:r>
            <a:r>
              <a:rPr lang="pl-PL" sz="1800" dirty="0" smtClean="0">
                <a:sym typeface="Symbol" panose="05050102010706020507" pitchFamily="18" charset="2"/>
              </a:rPr>
              <a:t> (1520) / *(1385)  by  </a:t>
            </a:r>
            <a:r>
              <a:rPr lang="pl-PL" sz="1800" dirty="0" err="1" smtClean="0">
                <a:sym typeface="Symbol" panose="05050102010706020507" pitchFamily="18" charset="2"/>
              </a:rPr>
              <a:t>narrow</a:t>
            </a:r>
            <a:r>
              <a:rPr lang="pl-PL" sz="1800" dirty="0" smtClean="0">
                <a:sym typeface="Symbol" panose="05050102010706020507" pitchFamily="18" charset="2"/>
              </a:rPr>
              <a:t> </a:t>
            </a:r>
            <a:r>
              <a:rPr lang="pl-PL" sz="1800" dirty="0" err="1" smtClean="0">
                <a:sym typeface="Symbol" panose="05050102010706020507" pitchFamily="18" charset="2"/>
              </a:rPr>
              <a:t>e+e</a:t>
            </a:r>
            <a:r>
              <a:rPr lang="pl-PL" sz="1800" dirty="0" smtClean="0">
                <a:sym typeface="Symbol" panose="05050102010706020507" pitchFamily="18" charset="2"/>
              </a:rPr>
              <a:t>- </a:t>
            </a:r>
            <a:r>
              <a:rPr lang="pl-PL" sz="1800" dirty="0" err="1" smtClean="0">
                <a:sym typeface="Symbol" panose="05050102010706020507" pitchFamily="18" charset="2"/>
              </a:rPr>
              <a:t>inv</a:t>
            </a:r>
            <a:r>
              <a:rPr lang="pl-PL" sz="1800" dirty="0" smtClean="0">
                <a:sym typeface="Symbol" panose="05050102010706020507" pitchFamily="18" charset="2"/>
              </a:rPr>
              <a:t>. mass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err="1" smtClean="0">
                <a:sym typeface="Symbol" panose="05050102010706020507" pitchFamily="18" charset="2"/>
              </a:rPr>
              <a:t>Extract</a:t>
            </a:r>
            <a:r>
              <a:rPr lang="pl-PL" sz="1800" dirty="0" smtClean="0">
                <a:sym typeface="Symbol" panose="05050102010706020507" pitchFamily="18" charset="2"/>
              </a:rPr>
              <a:t> BR and </a:t>
            </a:r>
            <a:r>
              <a:rPr lang="pl-PL" sz="1800" dirty="0" err="1" smtClean="0">
                <a:sym typeface="Symbol" panose="05050102010706020507" pitchFamily="18" charset="2"/>
              </a:rPr>
              <a:t>M</a:t>
            </a:r>
            <a:r>
              <a:rPr lang="pl-PL" sz="1800" baseline="-25000" dirty="0" err="1" smtClean="0">
                <a:sym typeface="Symbol" panose="05050102010706020507" pitchFamily="18" charset="2"/>
              </a:rPr>
              <a:t>ee</a:t>
            </a:r>
            <a:r>
              <a:rPr lang="pl-PL" sz="1800" baseline="-25000" dirty="0" smtClean="0">
                <a:sym typeface="Symbol" panose="05050102010706020507" pitchFamily="18" charset="2"/>
              </a:rPr>
              <a:t> 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dependence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4523" r="7060"/>
          <a:stretch/>
        </p:blipFill>
        <p:spPr>
          <a:xfrm>
            <a:off x="5025838" y="2973432"/>
            <a:ext cx="4046662" cy="340065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131064" y="2880217"/>
            <a:ext cx="4012936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pl-PL" sz="1400" dirty="0" err="1" smtClean="0"/>
              <a:t>Exclusive</a:t>
            </a:r>
            <a:r>
              <a:rPr lang="pl-PL" sz="1400" dirty="0" smtClean="0"/>
              <a:t> </a:t>
            </a:r>
            <a:r>
              <a:rPr lang="pl-PL" sz="1400" dirty="0" smtClean="0">
                <a:sym typeface="Symbol" panose="05050102010706020507" pitchFamily="18" charset="2"/>
              </a:rPr>
              <a:t>*</a:t>
            </a:r>
            <a:r>
              <a:rPr lang="pl-PL" sz="1400" baseline="30000" dirty="0" smtClean="0">
                <a:sym typeface="Symbol" panose="05050102010706020507" pitchFamily="18" charset="2"/>
              </a:rPr>
              <a:t>+</a:t>
            </a:r>
            <a:r>
              <a:rPr lang="pl-PL" sz="1400" dirty="0" smtClean="0">
                <a:sym typeface="Symbol" panose="05050102010706020507" pitchFamily="18" charset="2"/>
              </a:rPr>
              <a:t>(1385)</a:t>
            </a:r>
            <a:r>
              <a:rPr lang="pl-PL" sz="1400" smtClean="0">
                <a:sym typeface="Symbol" panose="05050102010706020507" pitchFamily="18" charset="2"/>
              </a:rPr>
              <a:t> ~20 </a:t>
            </a:r>
            <a:r>
              <a:rPr lang="pl-PL" sz="1400" dirty="0" smtClean="0">
                <a:sym typeface="Symbol" panose="05050102010706020507" pitchFamily="18" charset="2"/>
              </a:rPr>
              <a:t>b @</a:t>
            </a:r>
            <a:r>
              <a:rPr lang="pl-PL" sz="1400" dirty="0" err="1" smtClean="0">
                <a:sym typeface="Symbol" panose="05050102010706020507" pitchFamily="18" charset="2"/>
              </a:rPr>
              <a:t>E</a:t>
            </a:r>
            <a:r>
              <a:rPr lang="pl-PL" sz="1400" baseline="-25000" dirty="0" err="1" smtClean="0">
                <a:sym typeface="Symbol" panose="05050102010706020507" pitchFamily="18" charset="2"/>
              </a:rPr>
              <a:t>b</a:t>
            </a:r>
            <a:r>
              <a:rPr lang="pl-PL" sz="1400" dirty="0" smtClean="0">
                <a:sym typeface="Symbol" panose="05050102010706020507" pitchFamily="18" charset="2"/>
              </a:rPr>
              <a:t> =3.5  </a:t>
            </a:r>
            <a:r>
              <a:rPr lang="pl-PL" sz="1400" dirty="0" err="1" smtClean="0">
                <a:sym typeface="Symbol" panose="05050102010706020507" pitchFamily="18" charset="2"/>
              </a:rPr>
              <a:t>GeV</a:t>
            </a:r>
            <a:endParaRPr lang="en-GB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48525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16" y="902957"/>
            <a:ext cx="4401849" cy="282871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4" y="846483"/>
            <a:ext cx="4262390" cy="27687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8" y="3647559"/>
            <a:ext cx="3974866" cy="310496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827584" y="206846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 smtClean="0">
                <a:solidFill>
                  <a:srgbClr val="0066FF"/>
                </a:solidFill>
              </a:rPr>
              <a:t>Simulation</a:t>
            </a:r>
            <a:r>
              <a:rPr lang="pl-PL" sz="2800" b="1" dirty="0" smtClean="0">
                <a:solidFill>
                  <a:srgbClr val="0066FF"/>
                </a:solidFill>
              </a:rPr>
              <a:t> </a:t>
            </a:r>
            <a:r>
              <a:rPr lang="pl-PL" sz="2800" b="1" dirty="0" err="1" smtClean="0">
                <a:solidFill>
                  <a:srgbClr val="0066FF"/>
                </a:solidFill>
              </a:rPr>
              <a:t>results</a:t>
            </a:r>
            <a:r>
              <a:rPr lang="pl-PL" sz="2800" b="1" dirty="0" smtClean="0">
                <a:solidFill>
                  <a:srgbClr val="0066FF"/>
                </a:solidFill>
              </a:rPr>
              <a:t> </a:t>
            </a:r>
            <a:r>
              <a:rPr lang="pl-PL" sz="2800" b="1" dirty="0" err="1" smtClean="0">
                <a:solidFill>
                  <a:srgbClr val="0066FF"/>
                </a:solidFill>
              </a:rPr>
              <a:t>p+p</a:t>
            </a:r>
            <a:r>
              <a:rPr lang="pl-PL" sz="2800" b="1" dirty="0" smtClean="0">
                <a:solidFill>
                  <a:srgbClr val="0066FF"/>
                </a:solidFill>
              </a:rPr>
              <a:t> @ 4.5 </a:t>
            </a:r>
            <a:r>
              <a:rPr lang="pl-PL" sz="2800" b="1" dirty="0" err="1" smtClean="0">
                <a:solidFill>
                  <a:srgbClr val="0066FF"/>
                </a:solidFill>
              </a:rPr>
              <a:t>GeV</a:t>
            </a:r>
            <a:endParaRPr lang="en-GB" sz="2800" b="1" dirty="0">
              <a:solidFill>
                <a:srgbClr val="0066FF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/>
          <a:srcRect r="6628"/>
          <a:stretch/>
        </p:blipFill>
        <p:spPr>
          <a:xfrm>
            <a:off x="4248496" y="3763975"/>
            <a:ext cx="4993308" cy="28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1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5414" y="7828"/>
            <a:ext cx="8229600" cy="1143000"/>
          </a:xfrm>
        </p:spPr>
        <p:txBody>
          <a:bodyPr/>
          <a:lstStyle/>
          <a:p>
            <a:r>
              <a:rPr lang="pl-PL" dirty="0" err="1" smtClean="0"/>
              <a:t>Summary</a:t>
            </a:r>
            <a:endParaRPr lang="en-GB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043608" y="1520788"/>
            <a:ext cx="68767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err="1" smtClean="0"/>
              <a:t>Radiative</a:t>
            </a:r>
            <a:r>
              <a:rPr lang="pl-PL" dirty="0" smtClean="0"/>
              <a:t> </a:t>
            </a:r>
            <a:r>
              <a:rPr lang="pl-PL" dirty="0" err="1" smtClean="0"/>
              <a:t>decays</a:t>
            </a:r>
            <a:r>
              <a:rPr lang="pl-PL" dirty="0" smtClean="0"/>
              <a:t> of </a:t>
            </a:r>
            <a:r>
              <a:rPr lang="pl-PL" dirty="0" err="1" smtClean="0"/>
              <a:t>baryons</a:t>
            </a:r>
            <a:r>
              <a:rPr lang="pl-PL" dirty="0" smtClean="0"/>
              <a:t> </a:t>
            </a:r>
            <a:r>
              <a:rPr lang="pl-PL" dirty="0" err="1" smtClean="0"/>
              <a:t>studied</a:t>
            </a:r>
            <a:r>
              <a:rPr lang="pl-PL" dirty="0" smtClean="0"/>
              <a:t> in proton and pion </a:t>
            </a:r>
            <a:r>
              <a:rPr lang="pl-PL" dirty="0" err="1" smtClean="0"/>
              <a:t>induced</a:t>
            </a:r>
            <a:r>
              <a:rPr lang="pl-PL" dirty="0" smtClean="0"/>
              <a:t> </a:t>
            </a:r>
            <a:r>
              <a:rPr lang="pl-PL" dirty="0" err="1" smtClean="0"/>
              <a:t>reactions</a:t>
            </a:r>
            <a:r>
              <a:rPr lang="pl-PL" dirty="0" smtClean="0"/>
              <a:t> show </a:t>
            </a:r>
            <a:r>
              <a:rPr lang="pl-PL" dirty="0" err="1" smtClean="0"/>
              <a:t>strong</a:t>
            </a:r>
            <a:r>
              <a:rPr lang="pl-PL" dirty="0" smtClean="0"/>
              <a:t> </a:t>
            </a:r>
            <a:r>
              <a:rPr lang="pl-PL" dirty="0" err="1" smtClean="0"/>
              <a:t>effects</a:t>
            </a:r>
            <a:r>
              <a:rPr lang="pl-PL" dirty="0" smtClean="0"/>
              <a:t> of </a:t>
            </a:r>
            <a:r>
              <a:rPr lang="pl-PL" dirty="0" err="1" smtClean="0"/>
              <a:t>intermediate</a:t>
            </a:r>
            <a:r>
              <a:rPr lang="pl-PL" dirty="0" smtClean="0"/>
              <a:t> </a:t>
            </a:r>
            <a:r>
              <a:rPr lang="pl-PL" dirty="0" err="1" smtClean="0"/>
              <a:t>vector</a:t>
            </a:r>
            <a:r>
              <a:rPr lang="pl-PL" dirty="0" smtClean="0"/>
              <a:t> </a:t>
            </a:r>
            <a:r>
              <a:rPr lang="pl-PL" dirty="0" err="1" smtClean="0"/>
              <a:t>meson</a:t>
            </a:r>
            <a:r>
              <a:rPr lang="pl-PL" dirty="0" smtClean="0"/>
              <a:t> (</a:t>
            </a:r>
            <a:r>
              <a:rPr lang="pl-PL" dirty="0" smtClean="0">
                <a:sym typeface="Symbol" panose="05050102010706020507" pitchFamily="18" charset="2"/>
              </a:rPr>
              <a:t>) </a:t>
            </a:r>
            <a:r>
              <a:rPr lang="pl-PL" dirty="0" err="1" smtClean="0">
                <a:sym typeface="Symbol" panose="05050102010706020507" pitchFamily="18" charset="2"/>
              </a:rPr>
              <a:t>states</a:t>
            </a:r>
            <a:r>
              <a:rPr lang="pl-PL" dirty="0" smtClean="0">
                <a:sym typeface="Symbol" panose="05050102010706020507" pitchFamily="18" charset="2"/>
              </a:rPr>
              <a:t> </a:t>
            </a:r>
            <a:r>
              <a:rPr lang="pl-PL" dirty="0" err="1" smtClean="0">
                <a:sym typeface="Symbol" panose="05050102010706020507" pitchFamily="18" charset="2"/>
              </a:rPr>
              <a:t>along</a:t>
            </a:r>
            <a:r>
              <a:rPr lang="pl-PL" dirty="0" smtClean="0">
                <a:sym typeface="Symbol" panose="05050102010706020507" pitchFamily="18" charset="2"/>
              </a:rPr>
              <a:t> VDM</a:t>
            </a:r>
          </a:p>
          <a:p>
            <a:endParaRPr lang="pl-PL" dirty="0" smtClean="0"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err="1" smtClean="0">
                <a:sym typeface="Symbol" panose="05050102010706020507" pitchFamily="18" charset="2"/>
              </a:rPr>
              <a:t>Hints</a:t>
            </a:r>
            <a:r>
              <a:rPr lang="pl-PL" dirty="0" smtClean="0">
                <a:sym typeface="Symbol" panose="05050102010706020507" pitchFamily="18" charset="2"/>
              </a:rPr>
              <a:t> for </a:t>
            </a:r>
            <a:r>
              <a:rPr lang="pl-PL" dirty="0" err="1" smtClean="0">
                <a:sym typeface="Symbol" panose="05050102010706020507" pitchFamily="18" charset="2"/>
              </a:rPr>
              <a:t>important</a:t>
            </a:r>
            <a:r>
              <a:rPr lang="pl-PL" dirty="0" smtClean="0">
                <a:sym typeface="Symbol" panose="05050102010706020507" pitchFamily="18" charset="2"/>
              </a:rPr>
              <a:t> role of </a:t>
            </a:r>
            <a:r>
              <a:rPr lang="pl-PL" dirty="0" err="1" smtClean="0">
                <a:sym typeface="Symbol" panose="05050102010706020507" pitchFamily="18" charset="2"/>
              </a:rPr>
              <a:t>meson</a:t>
            </a:r>
            <a:r>
              <a:rPr lang="pl-PL" dirty="0" smtClean="0">
                <a:sym typeface="Symbol" panose="05050102010706020507" pitchFamily="18" charset="2"/>
              </a:rPr>
              <a:t> </a:t>
            </a:r>
            <a:r>
              <a:rPr lang="pl-PL" dirty="0" err="1" smtClean="0">
                <a:sym typeface="Symbol" panose="05050102010706020507" pitchFamily="18" charset="2"/>
              </a:rPr>
              <a:t>cloud</a:t>
            </a:r>
            <a:endParaRPr lang="pl-PL" dirty="0" smtClean="0"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err="1" smtClean="0">
                <a:sym typeface="Symbol" panose="05050102010706020507" pitchFamily="18" charset="2"/>
              </a:rPr>
              <a:t>Continuation</a:t>
            </a:r>
            <a:r>
              <a:rPr lang="pl-PL" dirty="0" smtClean="0">
                <a:sym typeface="Symbol" panose="05050102010706020507" pitchFamily="18" charset="2"/>
              </a:rPr>
              <a:t> of pion </a:t>
            </a:r>
            <a:r>
              <a:rPr lang="pl-PL" dirty="0" err="1" smtClean="0">
                <a:sym typeface="Symbol" panose="05050102010706020507" pitchFamily="18" charset="2"/>
              </a:rPr>
              <a:t>beam</a:t>
            </a:r>
            <a:r>
              <a:rPr lang="pl-PL" dirty="0" smtClean="0">
                <a:sym typeface="Symbol" panose="05050102010706020507" pitchFamily="18" charset="2"/>
              </a:rPr>
              <a:t> </a:t>
            </a:r>
            <a:r>
              <a:rPr lang="pl-PL" dirty="0" err="1" smtClean="0">
                <a:sym typeface="Symbol" panose="05050102010706020507" pitchFamily="18" charset="2"/>
              </a:rPr>
              <a:t>programme</a:t>
            </a:r>
            <a:r>
              <a:rPr lang="pl-PL" dirty="0" smtClean="0">
                <a:sym typeface="Symbol" panose="05050102010706020507" pitchFamily="18" charset="2"/>
              </a:rPr>
              <a:t> </a:t>
            </a:r>
            <a:r>
              <a:rPr lang="pl-PL" dirty="0" err="1" smtClean="0">
                <a:sym typeface="Symbol" panose="05050102010706020507" pitchFamily="18" charset="2"/>
              </a:rPr>
              <a:t>at</a:t>
            </a:r>
            <a:r>
              <a:rPr lang="pl-PL" dirty="0" smtClean="0">
                <a:sym typeface="Symbol" panose="05050102010706020507" pitchFamily="18" charset="2"/>
              </a:rPr>
              <a:t> SIS18 in 3 and 4’th </a:t>
            </a:r>
            <a:r>
              <a:rPr lang="pl-PL" dirty="0" err="1" smtClean="0">
                <a:sym typeface="Symbol" panose="05050102010706020507" pitchFamily="18" charset="2"/>
              </a:rPr>
              <a:t>resonance</a:t>
            </a:r>
            <a:r>
              <a:rPr lang="pl-PL" dirty="0" smtClean="0">
                <a:sym typeface="Symbol" panose="05050102010706020507" pitchFamily="18" charset="2"/>
              </a:rPr>
              <a:t> region (&gt;2019)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ym typeface="Symbol" panose="05050102010706020507" pitchFamily="18" charset="2"/>
              </a:rPr>
              <a:t> Extension of </a:t>
            </a:r>
            <a:r>
              <a:rPr lang="pl-PL" dirty="0" err="1" smtClean="0">
                <a:sym typeface="Symbol" panose="05050102010706020507" pitchFamily="18" charset="2"/>
              </a:rPr>
              <a:t>programme</a:t>
            </a:r>
            <a:r>
              <a:rPr lang="pl-PL" dirty="0" smtClean="0">
                <a:sym typeface="Symbol" panose="05050102010706020507" pitchFamily="18" charset="2"/>
              </a:rPr>
              <a:t> to </a:t>
            </a:r>
            <a:r>
              <a:rPr lang="pl-PL" dirty="0" err="1" smtClean="0">
                <a:sym typeface="Symbol" panose="05050102010706020507" pitchFamily="18" charset="2"/>
              </a:rPr>
              <a:t>studies</a:t>
            </a:r>
            <a:r>
              <a:rPr lang="pl-PL" dirty="0" smtClean="0">
                <a:sym typeface="Symbol" panose="05050102010706020507" pitchFamily="18" charset="2"/>
              </a:rPr>
              <a:t> of </a:t>
            </a:r>
            <a:r>
              <a:rPr lang="pl-PL" dirty="0" err="1" smtClean="0">
                <a:sym typeface="Symbol" panose="05050102010706020507" pitchFamily="18" charset="2"/>
              </a:rPr>
              <a:t>Hyperon</a:t>
            </a:r>
            <a:r>
              <a:rPr lang="pl-PL" dirty="0" smtClean="0">
                <a:sym typeface="Symbol" panose="05050102010706020507" pitchFamily="18" charset="2"/>
              </a:rPr>
              <a:t> </a:t>
            </a:r>
            <a:r>
              <a:rPr lang="pl-PL" dirty="0" err="1" smtClean="0">
                <a:sym typeface="Symbol" panose="05050102010706020507" pitchFamily="18" charset="2"/>
              </a:rPr>
              <a:t>Dalitz</a:t>
            </a:r>
            <a:r>
              <a:rPr lang="pl-PL" dirty="0" smtClean="0">
                <a:sym typeface="Symbol" panose="05050102010706020507" pitchFamily="18" charset="2"/>
              </a:rPr>
              <a:t> to </a:t>
            </a:r>
            <a:r>
              <a:rPr lang="pl-PL" dirty="0" err="1" smtClean="0">
                <a:sym typeface="Symbol" panose="05050102010706020507" pitchFamily="18" charset="2"/>
              </a:rPr>
              <a:t>study</a:t>
            </a:r>
            <a:r>
              <a:rPr lang="pl-PL" dirty="0" smtClean="0">
                <a:sym typeface="Symbol" panose="05050102010706020507" pitchFamily="18" charset="2"/>
              </a:rPr>
              <a:t> </a:t>
            </a:r>
            <a:r>
              <a:rPr lang="pl-PL" dirty="0" err="1" smtClean="0">
                <a:sym typeface="Symbol" panose="05050102010706020507" pitchFamily="18" charset="2"/>
              </a:rPr>
              <a:t>baryons</a:t>
            </a:r>
            <a:r>
              <a:rPr lang="pl-PL" dirty="0" smtClean="0">
                <a:sym typeface="Symbol" panose="05050102010706020507" pitchFamily="18" charset="2"/>
              </a:rPr>
              <a:t> with </a:t>
            </a:r>
            <a:r>
              <a:rPr lang="pl-PL" dirty="0" err="1" smtClean="0">
                <a:sym typeface="Symbol" panose="05050102010706020507" pitchFamily="18" charset="2"/>
              </a:rPr>
              <a:t>strange</a:t>
            </a:r>
            <a:r>
              <a:rPr lang="pl-PL" dirty="0" smtClean="0">
                <a:sym typeface="Symbol" panose="05050102010706020507" pitchFamily="18" charset="2"/>
              </a:rPr>
              <a:t> </a:t>
            </a:r>
            <a:r>
              <a:rPr lang="pl-PL" dirty="0" err="1" smtClean="0">
                <a:sym typeface="Symbol" panose="05050102010706020507" pitchFamily="18" charset="2"/>
              </a:rPr>
              <a:t>content</a:t>
            </a:r>
            <a:endParaRPr lang="pl-PL" dirty="0" smtClean="0"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13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1919108" y="-205010"/>
            <a:ext cx="5991826" cy="1143000"/>
          </a:xfrm>
        </p:spPr>
        <p:txBody>
          <a:bodyPr/>
          <a:lstStyle/>
          <a:p>
            <a:r>
              <a:rPr lang="pl-PL" altLang="en-US" sz="3200" b="1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pl-PL" altLang="en-US" sz="32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en-US" sz="3200" b="1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kinematical</a:t>
            </a:r>
            <a:r>
              <a:rPr lang="pl-PL" altLang="en-US" sz="32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en-US" sz="3200" b="1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regimes</a:t>
            </a:r>
            <a:endParaRPr lang="en-GB" altLang="en-US" sz="3200" b="1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23" y="924606"/>
            <a:ext cx="7199312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Prostokąt 60"/>
          <p:cNvSpPr/>
          <p:nvPr/>
        </p:nvSpPr>
        <p:spPr>
          <a:xfrm>
            <a:off x="3236573" y="1471490"/>
            <a:ext cx="1152525" cy="454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62" name="pole tekstowe 6"/>
          <p:cNvSpPr txBox="1">
            <a:spLocks noChangeArrowheads="1"/>
          </p:cNvSpPr>
          <p:nvPr/>
        </p:nvSpPr>
        <p:spPr bwMode="auto">
          <a:xfrm>
            <a:off x="3165136" y="1590552"/>
            <a:ext cx="1296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n-US" sz="1800">
                <a:latin typeface="Arial" panose="020B0604020202020204" pitchFamily="34" charset="0"/>
              </a:rPr>
              <a:t>N*</a:t>
            </a:r>
            <a:r>
              <a:rPr lang="pl-PL" altLang="en-US" sz="1800">
                <a:latin typeface="Arial" panose="020B0604020202020204" pitchFamily="34" charset="0"/>
                <a:sym typeface="Symbol" panose="05050102010706020507" pitchFamily="18" charset="2"/>
              </a:rPr>
              <a:t>Ne+e-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63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85" y="1973139"/>
            <a:ext cx="1420812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Obraz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0" b="8267"/>
          <a:stretch>
            <a:fillRect/>
          </a:stretch>
        </p:blipFill>
        <p:spPr bwMode="auto">
          <a:xfrm rot="-5400000">
            <a:off x="224291" y="1964408"/>
            <a:ext cx="15240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Łącznik prosty ze strzałką 64"/>
          <p:cNvCxnSpPr/>
          <p:nvPr/>
        </p:nvCxnSpPr>
        <p:spPr>
          <a:xfrm>
            <a:off x="263186" y="2335090"/>
            <a:ext cx="396875" cy="371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Łącznik prosty ze strzałką 65"/>
          <p:cNvCxnSpPr/>
          <p:nvPr/>
        </p:nvCxnSpPr>
        <p:spPr>
          <a:xfrm flipV="1">
            <a:off x="360023" y="2735139"/>
            <a:ext cx="296863" cy="425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Prostokąt 66"/>
          <p:cNvSpPr/>
          <p:nvPr/>
        </p:nvSpPr>
        <p:spPr>
          <a:xfrm>
            <a:off x="421935" y="2214439"/>
            <a:ext cx="234950" cy="198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8" name="Prostokąt 67"/>
          <p:cNvSpPr/>
          <p:nvPr/>
        </p:nvSpPr>
        <p:spPr>
          <a:xfrm>
            <a:off x="483847" y="3122489"/>
            <a:ext cx="234950" cy="198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9" name="pole tekstowe 9"/>
          <p:cNvSpPr txBox="1">
            <a:spLocks noChangeArrowheads="1"/>
          </p:cNvSpPr>
          <p:nvPr/>
        </p:nvSpPr>
        <p:spPr bwMode="auto">
          <a:xfrm>
            <a:off x="153647" y="2014414"/>
            <a:ext cx="503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b="1">
                <a:latin typeface="Arial" panose="020B0604020202020204" pitchFamily="34" charset="0"/>
              </a:rPr>
              <a:t>e+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0" name="pole tekstowe 40"/>
          <p:cNvSpPr txBox="1">
            <a:spLocks noChangeArrowheads="1"/>
          </p:cNvSpPr>
          <p:nvPr/>
        </p:nvSpPr>
        <p:spPr bwMode="auto">
          <a:xfrm>
            <a:off x="10773" y="3151064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b="1">
                <a:latin typeface="Arial" panose="020B0604020202020204" pitchFamily="34" charset="0"/>
              </a:rPr>
              <a:t>e-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1" name="Prostokąt 70"/>
          <p:cNvSpPr/>
          <p:nvPr/>
        </p:nvSpPr>
        <p:spPr>
          <a:xfrm>
            <a:off x="734673" y="2169990"/>
            <a:ext cx="207963" cy="512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2" name="pole tekstowe 41"/>
          <p:cNvSpPr txBox="1">
            <a:spLocks noChangeArrowheads="1"/>
          </p:cNvSpPr>
          <p:nvPr/>
        </p:nvSpPr>
        <p:spPr bwMode="auto">
          <a:xfrm>
            <a:off x="546405" y="2326408"/>
            <a:ext cx="65008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400" b="1" dirty="0">
                <a:latin typeface="Arial" panose="020B0604020202020204" pitchFamily="34" charset="0"/>
              </a:rPr>
              <a:t>q</a:t>
            </a:r>
            <a:r>
              <a:rPr lang="pl-PL" altLang="en-US" sz="1400" b="1" baseline="30000" dirty="0">
                <a:latin typeface="Arial" panose="020B0604020202020204" pitchFamily="34" charset="0"/>
              </a:rPr>
              <a:t>2 </a:t>
            </a:r>
            <a:r>
              <a:rPr lang="pl-PL" altLang="en-US" sz="1400" b="1" dirty="0">
                <a:latin typeface="Arial" panose="020B0604020202020204" pitchFamily="34" charset="0"/>
              </a:rPr>
              <a:t>&gt;0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73" name="pole tekstowe 11"/>
          <p:cNvSpPr txBox="1">
            <a:spLocks noChangeArrowheads="1"/>
          </p:cNvSpPr>
          <p:nvPr/>
        </p:nvSpPr>
        <p:spPr bwMode="auto">
          <a:xfrm>
            <a:off x="906122" y="3519364"/>
            <a:ext cx="484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latin typeface="Arial" panose="020B0604020202020204" pitchFamily="34" charset="0"/>
              </a:rPr>
              <a:t>N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4" name="pole tekstowe 16"/>
          <p:cNvSpPr txBox="1">
            <a:spLocks noChangeArrowheads="1"/>
          </p:cNvSpPr>
          <p:nvPr/>
        </p:nvSpPr>
        <p:spPr bwMode="auto">
          <a:xfrm>
            <a:off x="906123" y="1766764"/>
            <a:ext cx="612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latin typeface="Arial" panose="020B0604020202020204" pitchFamily="34" charset="0"/>
              </a:rPr>
              <a:t> N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cxnSp>
        <p:nvCxnSpPr>
          <p:cNvPr id="75" name="Łącznik prosty 74"/>
          <p:cNvCxnSpPr>
            <a:endCxn id="74" idx="0"/>
          </p:cNvCxnSpPr>
          <p:nvPr/>
        </p:nvCxnSpPr>
        <p:spPr>
          <a:xfrm>
            <a:off x="1018836" y="1766764"/>
            <a:ext cx="1936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6" name="pole tekstowe 20"/>
          <p:cNvSpPr txBox="1">
            <a:spLocks noChangeArrowheads="1"/>
          </p:cNvSpPr>
          <p:nvPr/>
        </p:nvSpPr>
        <p:spPr bwMode="auto">
          <a:xfrm>
            <a:off x="2969872" y="431787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latin typeface="Arial" panose="020B0604020202020204" pitchFamily="34" charset="0"/>
              </a:rPr>
              <a:t>N*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7" name="pole tekstowe 53"/>
          <p:cNvSpPr txBox="1">
            <a:spLocks noChangeArrowheads="1"/>
          </p:cNvSpPr>
          <p:nvPr/>
        </p:nvSpPr>
        <p:spPr bwMode="auto">
          <a:xfrm>
            <a:off x="4692310" y="431787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latin typeface="Arial" panose="020B0604020202020204" pitchFamily="34" charset="0"/>
              </a:rPr>
              <a:t>N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8" name="pole tekstowe 54"/>
          <p:cNvSpPr txBox="1">
            <a:spLocks noChangeArrowheads="1"/>
          </p:cNvSpPr>
          <p:nvPr/>
        </p:nvSpPr>
        <p:spPr bwMode="auto">
          <a:xfrm>
            <a:off x="6708435" y="2633539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latin typeface="Arial" panose="020B0604020202020204" pitchFamily="34" charset="0"/>
              </a:rPr>
              <a:t>N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9" name="pole tekstowe 55"/>
          <p:cNvSpPr txBox="1">
            <a:spLocks noChangeArrowheads="1"/>
          </p:cNvSpPr>
          <p:nvPr/>
        </p:nvSpPr>
        <p:spPr bwMode="auto">
          <a:xfrm>
            <a:off x="8021297" y="2633539"/>
            <a:ext cx="839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latin typeface="Arial" panose="020B0604020202020204" pitchFamily="34" charset="0"/>
              </a:rPr>
              <a:t>N (N*)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80" name="pole tekstowe 79"/>
          <p:cNvSpPr txBox="1"/>
          <p:nvPr/>
        </p:nvSpPr>
        <p:spPr>
          <a:xfrm>
            <a:off x="6024183" y="806209"/>
            <a:ext cx="2205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Figure</a:t>
            </a:r>
            <a:r>
              <a:rPr lang="pl-PL" sz="1400" dirty="0" smtClean="0"/>
              <a:t> from G</a:t>
            </a:r>
            <a:r>
              <a:rPr lang="pl-PL" sz="1400" dirty="0"/>
              <a:t>. Eichmann </a:t>
            </a:r>
            <a:endParaRPr lang="en-GB" sz="1400" dirty="0"/>
          </a:p>
        </p:txBody>
      </p:sp>
      <p:pic>
        <p:nvPicPr>
          <p:cNvPr id="102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90" y="3704308"/>
            <a:ext cx="132715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734673" y="5150705"/>
            <a:ext cx="372745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1800" dirty="0" smtClean="0"/>
              <a:t>HADES: </a:t>
            </a:r>
            <a:r>
              <a:rPr lang="pl-PL" sz="1800" dirty="0" err="1" smtClean="0"/>
              <a:t>Dalitz</a:t>
            </a:r>
            <a:r>
              <a:rPr lang="pl-PL" sz="1800" dirty="0" smtClean="0"/>
              <a:t> </a:t>
            </a:r>
            <a:r>
              <a:rPr lang="pl-PL" sz="1800" dirty="0" err="1" smtClean="0"/>
              <a:t>decays</a:t>
            </a:r>
            <a:r>
              <a:rPr lang="pl-PL" sz="1800" dirty="0"/>
              <a:t> </a:t>
            </a:r>
            <a:r>
              <a:rPr lang="pl-PL" sz="1800" dirty="0" smtClean="0"/>
              <a:t>of </a:t>
            </a:r>
            <a:r>
              <a:rPr lang="pl-PL" sz="1800" dirty="0" err="1" smtClean="0"/>
              <a:t>Baryons</a:t>
            </a:r>
            <a:endParaRPr lang="pl-PL" sz="1800" dirty="0" smtClean="0"/>
          </a:p>
          <a:p>
            <a:r>
              <a:rPr lang="pl-PL" sz="1800" dirty="0" smtClean="0"/>
              <a:t> </a:t>
            </a:r>
          </a:p>
          <a:p>
            <a:r>
              <a:rPr lang="pl-PL" sz="1800" dirty="0" err="1" smtClean="0"/>
              <a:t>Vector</a:t>
            </a:r>
            <a:r>
              <a:rPr lang="pl-PL" sz="1800" dirty="0" smtClean="0"/>
              <a:t> </a:t>
            </a:r>
            <a:r>
              <a:rPr lang="pl-PL" sz="1800" dirty="0" err="1" smtClean="0"/>
              <a:t>Meson</a:t>
            </a:r>
            <a:r>
              <a:rPr lang="pl-PL" sz="1800" dirty="0" smtClean="0"/>
              <a:t> </a:t>
            </a:r>
            <a:r>
              <a:rPr lang="pl-PL" sz="1800" dirty="0" err="1" smtClean="0"/>
              <a:t>Dominance</a:t>
            </a:r>
            <a:r>
              <a:rPr lang="pl-PL" sz="1800" dirty="0" smtClean="0"/>
              <a:t> in </a:t>
            </a:r>
            <a:r>
              <a:rPr lang="pl-PL" sz="1800" dirty="0" err="1" smtClean="0"/>
              <a:t>play</a:t>
            </a:r>
            <a:r>
              <a:rPr lang="pl-PL" sz="1800" dirty="0" smtClean="0"/>
              <a:t>?</a:t>
            </a:r>
            <a:endParaRPr lang="pl-PL" sz="18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7889535" y="3000999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, </a:t>
            </a:r>
            <a:r>
              <a:rPr lang="pl-PL" sz="1200" dirty="0" err="1" smtClean="0"/>
              <a:t>helicity</a:t>
            </a:r>
            <a:r>
              <a:rPr lang="pl-PL" sz="1200" dirty="0" smtClean="0"/>
              <a:t> </a:t>
            </a:r>
          </a:p>
          <a:p>
            <a:r>
              <a:rPr lang="pl-PL" sz="1200" dirty="0" err="1"/>
              <a:t>a</a:t>
            </a:r>
            <a:r>
              <a:rPr lang="pl-PL" sz="1200" dirty="0" err="1" smtClean="0"/>
              <a:t>mplitudes</a:t>
            </a:r>
            <a:r>
              <a:rPr lang="pl-PL" sz="1200" dirty="0" smtClean="0"/>
              <a:t>,..</a:t>
            </a:r>
            <a:endParaRPr lang="en-GB" sz="12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7567168" y="1320511"/>
            <a:ext cx="129153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e- </a:t>
            </a:r>
            <a:r>
              <a:rPr lang="pl-PL" sz="1400" dirty="0" err="1"/>
              <a:t>s</a:t>
            </a:r>
            <a:r>
              <a:rPr lang="pl-PL" sz="1400" dirty="0" err="1" smtClean="0"/>
              <a:t>cattering</a:t>
            </a:r>
            <a:r>
              <a:rPr lang="pl-PL" sz="1400" dirty="0" smtClean="0"/>
              <a:t> </a:t>
            </a:r>
            <a:r>
              <a:rPr lang="pl-PL" sz="1400" dirty="0" err="1" smtClean="0"/>
              <a:t>experiments</a:t>
            </a:r>
            <a:endParaRPr lang="en-GB" sz="1400" dirty="0"/>
          </a:p>
        </p:txBody>
      </p:sp>
      <p:sp>
        <p:nvSpPr>
          <p:cNvPr id="103" name="pole tekstowe 102"/>
          <p:cNvSpPr txBox="1"/>
          <p:nvPr/>
        </p:nvSpPr>
        <p:spPr>
          <a:xfrm>
            <a:off x="101784" y="979852"/>
            <a:ext cx="218871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annihilation</a:t>
            </a:r>
            <a:r>
              <a:rPr lang="pl-PL" sz="1400" dirty="0" smtClean="0"/>
              <a:t> </a:t>
            </a:r>
            <a:r>
              <a:rPr lang="pl-PL" sz="1400" dirty="0" err="1" smtClean="0"/>
              <a:t>experiments</a:t>
            </a:r>
            <a:endParaRPr lang="en-GB" sz="14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2818671" y="4680519"/>
            <a:ext cx="32055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800" dirty="0" err="1" smtClean="0"/>
              <a:t>Transition</a:t>
            </a:r>
            <a:r>
              <a:rPr lang="pl-PL" sz="1800" dirty="0" smtClean="0"/>
              <a:t> Form </a:t>
            </a:r>
            <a:r>
              <a:rPr lang="pl-PL" sz="1800" dirty="0" err="1" smtClean="0"/>
              <a:t>Factors</a:t>
            </a:r>
            <a:r>
              <a:rPr lang="pl-PL" sz="1800" dirty="0" smtClean="0"/>
              <a:t> 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ole tekstowe 21"/>
              <p:cNvSpPr txBox="1"/>
              <p:nvPr/>
            </p:nvSpPr>
            <p:spPr>
              <a:xfrm>
                <a:off x="4397557" y="4069299"/>
                <a:ext cx="17186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l-PL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pl-PL" sz="1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pl-PL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l-PL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l-PL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2" name="pole tekstow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557" y="4069299"/>
                <a:ext cx="1718602" cy="3385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19" descr="image_dalit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6863" y="5102840"/>
            <a:ext cx="4660644" cy="68094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sp>
        <p:nvSpPr>
          <p:cNvPr id="33" name="pole tekstowe 32"/>
          <p:cNvSpPr txBox="1"/>
          <p:nvPr/>
        </p:nvSpPr>
        <p:spPr>
          <a:xfrm>
            <a:off x="5724128" y="5758685"/>
            <a:ext cx="1307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66FF"/>
                </a:solidFill>
              </a:rPr>
              <a:t>„QED”</a:t>
            </a:r>
            <a:endParaRPr lang="en-GB" dirty="0">
              <a:solidFill>
                <a:srgbClr val="0066FF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7762886" y="3669189"/>
            <a:ext cx="90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=</a:t>
            </a:r>
            <a:r>
              <a:rPr lang="pl-PL" dirty="0">
                <a:sym typeface="Symbol" panose="05050102010706020507" pitchFamily="18" charset="2"/>
              </a:rPr>
              <a:t> </a:t>
            </a:r>
            <a:r>
              <a:rPr lang="pl-PL" dirty="0" smtClean="0">
                <a:sym typeface="Symbol" panose="05050102010706020507" pitchFamily="18" charset="2"/>
              </a:rPr>
              <a:t>-q</a:t>
            </a:r>
            <a:r>
              <a:rPr lang="pl-PL" baseline="30000" dirty="0" smtClean="0">
                <a:sym typeface="Symbol" panose="05050102010706020507" pitchFamily="18" charset="2"/>
              </a:rPr>
              <a:t>2</a:t>
            </a:r>
            <a:r>
              <a:rPr lang="pl-PL" dirty="0" smtClean="0"/>
              <a:t> </a:t>
            </a:r>
            <a:endParaRPr lang="en-GB" dirty="0"/>
          </a:p>
        </p:txBody>
      </p:sp>
      <p:sp>
        <p:nvSpPr>
          <p:cNvPr id="4" name="Prostokąt 3"/>
          <p:cNvSpPr/>
          <p:nvPr/>
        </p:nvSpPr>
        <p:spPr>
          <a:xfrm>
            <a:off x="7217998" y="5811147"/>
            <a:ext cx="17733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err="1"/>
              <a:t>Magnetic</a:t>
            </a:r>
            <a:r>
              <a:rPr lang="pl-PL" sz="1400" dirty="0"/>
              <a:t> G</a:t>
            </a:r>
            <a:r>
              <a:rPr lang="pl-PL" sz="1400" baseline="-25000" dirty="0"/>
              <a:t>M </a:t>
            </a:r>
            <a:r>
              <a:rPr lang="pl-PL" sz="1400" dirty="0"/>
              <a:t> (q</a:t>
            </a:r>
            <a:r>
              <a:rPr lang="pl-PL" sz="1400" baseline="30000" dirty="0"/>
              <a:t>2</a:t>
            </a:r>
            <a:r>
              <a:rPr lang="pl-PL" sz="1400" dirty="0"/>
              <a:t> )</a:t>
            </a:r>
            <a:r>
              <a:rPr lang="pl-PL" sz="1400" baseline="-25000" dirty="0"/>
              <a:t> </a:t>
            </a:r>
            <a:r>
              <a:rPr lang="pl-PL" sz="1400" dirty="0"/>
              <a:t> </a:t>
            </a:r>
          </a:p>
          <a:p>
            <a:r>
              <a:rPr lang="pl-PL" sz="1400" dirty="0" err="1"/>
              <a:t>Electric</a:t>
            </a:r>
            <a:r>
              <a:rPr lang="pl-PL" sz="1400" dirty="0"/>
              <a:t>    G</a:t>
            </a:r>
            <a:r>
              <a:rPr lang="pl-PL" sz="1400" baseline="-25000" dirty="0"/>
              <a:t>E </a:t>
            </a:r>
            <a:r>
              <a:rPr lang="pl-PL" sz="1400" dirty="0"/>
              <a:t> (q</a:t>
            </a:r>
            <a:r>
              <a:rPr lang="pl-PL" sz="1400" baseline="30000" dirty="0"/>
              <a:t>2</a:t>
            </a:r>
            <a:r>
              <a:rPr lang="pl-PL" sz="1400" dirty="0"/>
              <a:t> )</a:t>
            </a:r>
            <a:endParaRPr lang="pl-PL" sz="1400" baseline="-25000" dirty="0"/>
          </a:p>
          <a:p>
            <a:r>
              <a:rPr lang="pl-PL" sz="1400" dirty="0"/>
              <a:t>Coulomb G</a:t>
            </a:r>
            <a:r>
              <a:rPr lang="pl-PL" sz="1400" baseline="-25000" dirty="0"/>
              <a:t>C </a:t>
            </a:r>
            <a:r>
              <a:rPr lang="pl-PL" sz="1400" dirty="0"/>
              <a:t> (q</a:t>
            </a:r>
            <a:r>
              <a:rPr lang="pl-PL" sz="1400" baseline="30000" dirty="0"/>
              <a:t>2</a:t>
            </a:r>
            <a:r>
              <a:rPr lang="pl-PL" sz="140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9392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23.01.2009</a:t>
            </a:r>
            <a:endParaRPr lang="fr-FR">
              <a:latin typeface="Arial" pitchFamily="34" charset="0"/>
            </a:endParaRPr>
          </a:p>
        </p:txBody>
      </p:sp>
      <p:sp>
        <p:nvSpPr>
          <p:cNvPr id="32771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latin typeface="Arial" pitchFamily="34" charset="0"/>
              </a:rPr>
              <a:t>P.Salabura</a:t>
            </a:r>
          </a:p>
        </p:txBody>
      </p:sp>
      <p:sp>
        <p:nvSpPr>
          <p:cNvPr id="32772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8BF4DE-DF15-4D31-86AF-42D264FF7BF9}" type="slidenum">
              <a:rPr lang="fr-FR" smtClean="0">
                <a:latin typeface="Arial" pitchFamily="34" charset="0"/>
              </a:rPr>
              <a:pPr>
                <a:defRPr/>
              </a:pPr>
              <a:t>40</a:t>
            </a:fld>
            <a:endParaRPr lang="fr-FR" smtClean="0">
              <a:latin typeface="Arial" pitchFamily="34" charset="0"/>
            </a:endParaRPr>
          </a:p>
        </p:txBody>
      </p:sp>
      <p:pic>
        <p:nvPicPr>
          <p:cNvPr id="49157" name="Picture 2" descr="HadesSetupAlexcander"/>
          <p:cNvPicPr>
            <a:picLocks noChangeAspect="1" noChangeArrowheads="1"/>
          </p:cNvPicPr>
          <p:nvPr/>
        </p:nvPicPr>
        <p:blipFill>
          <a:blip r:embed="rId3" cstate="print">
            <a:lum bright="50000" contrast="22000"/>
          </a:blip>
          <a:srcRect/>
          <a:stretch>
            <a:fillRect/>
          </a:stretch>
        </p:blipFill>
        <p:spPr bwMode="auto">
          <a:xfrm>
            <a:off x="0" y="939800"/>
            <a:ext cx="8990013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6945313" y="4724400"/>
            <a:ext cx="5794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GSI</a:t>
            </a:r>
          </a:p>
        </p:txBody>
      </p:sp>
      <p:sp>
        <p:nvSpPr>
          <p:cNvPr id="49159" name="Picture 6" descr="collab_map_sm"/>
          <p:cNvSpPr>
            <a:spLocks noChangeAspect="1" noChangeArrowheads="1"/>
          </p:cNvSpPr>
          <p:nvPr/>
        </p:nvSpPr>
        <p:spPr bwMode="auto">
          <a:xfrm>
            <a:off x="0" y="1822450"/>
            <a:ext cx="244792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9160" name="Group 7"/>
          <p:cNvGrpSpPr>
            <a:grpSpLocks/>
          </p:cNvGrpSpPr>
          <p:nvPr/>
        </p:nvGrpSpPr>
        <p:grpSpPr bwMode="auto">
          <a:xfrm>
            <a:off x="190500" y="2479675"/>
            <a:ext cx="2182813" cy="1219200"/>
            <a:chOff x="4224" y="3600"/>
            <a:chExt cx="1296" cy="672"/>
          </a:xfrm>
        </p:grpSpPr>
        <p:pic>
          <p:nvPicPr>
            <p:cNvPr id="49165" name="Picture 8" descr="gsi"/>
            <p:cNvPicPr>
              <a:picLocks noChangeAspect="1" noChangeArrowheads="1"/>
            </p:cNvPicPr>
            <p:nvPr/>
          </p:nvPicPr>
          <p:blipFill>
            <a:blip r:embed="rId4" cstate="print"/>
            <a:srcRect r="12903"/>
            <a:stretch>
              <a:fillRect/>
            </a:stretch>
          </p:blipFill>
          <p:spPr bwMode="auto">
            <a:xfrm>
              <a:off x="4224" y="3600"/>
              <a:ext cx="129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7817" name="Text Box 9"/>
            <p:cNvSpPr txBox="1">
              <a:spLocks noChangeArrowheads="1"/>
            </p:cNvSpPr>
            <p:nvPr/>
          </p:nvSpPr>
          <p:spPr bwMode="auto">
            <a:xfrm>
              <a:off x="5183" y="3628"/>
              <a:ext cx="27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D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SIS</a:t>
              </a:r>
              <a:endParaRPr lang="en-GB" sz="1000" b="1">
                <a:solidFill>
                  <a:srgbClr val="D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</p:grpSp>
      <p:sp>
        <p:nvSpPr>
          <p:cNvPr id="49161" name="Picture 11" descr="hadesBMBF"/>
          <p:cNvSpPr>
            <a:spLocks noChangeAspect="1" noChangeArrowheads="1"/>
          </p:cNvSpPr>
          <p:nvPr/>
        </p:nvSpPr>
        <p:spPr bwMode="auto">
          <a:xfrm>
            <a:off x="468313" y="981075"/>
            <a:ext cx="273685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ytuł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l-PL" b="1" dirty="0" err="1" smtClean="0"/>
              <a:t>The</a:t>
            </a:r>
            <a:r>
              <a:rPr lang="pl-PL" b="1" dirty="0" smtClean="0"/>
              <a:t> HADES </a:t>
            </a:r>
            <a:r>
              <a:rPr lang="pl-PL" b="1" dirty="0" err="1" smtClean="0"/>
              <a:t>collaboration</a:t>
            </a:r>
            <a:endParaRPr lang="pl-PL" b="1" dirty="0"/>
          </a:p>
        </p:txBody>
      </p:sp>
      <p:sp>
        <p:nvSpPr>
          <p:cNvPr id="49163" name="Rectangle 10"/>
          <p:cNvSpPr>
            <a:spLocks noChangeArrowheads="1"/>
          </p:cNvSpPr>
          <p:nvPr/>
        </p:nvSpPr>
        <p:spPr bwMode="auto">
          <a:xfrm>
            <a:off x="4500563" y="1052513"/>
            <a:ext cx="46434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742950" lvl="1" indent="-28575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 err="1"/>
              <a:t>Cracow</a:t>
            </a:r>
            <a:r>
              <a:rPr lang="de-DE" sz="1400" b="1" dirty="0"/>
              <a:t>  (Univ.), </a:t>
            </a:r>
            <a:r>
              <a:rPr lang="de-DE" sz="1400" b="1" dirty="0" err="1"/>
              <a:t>Poland</a:t>
            </a:r>
            <a:endParaRPr lang="de-DE" sz="1400" b="1" dirty="0"/>
          </a:p>
          <a:p>
            <a:pPr marL="1143000" lvl="2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/>
              <a:t>Darmstadt  (GSI), Germany</a:t>
            </a:r>
          </a:p>
          <a:p>
            <a:pPr marL="1600200" lvl="3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/>
              <a:t>Dresden (FZD), Germany</a:t>
            </a:r>
          </a:p>
          <a:p>
            <a:pPr marL="2057400" lvl="4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 err="1"/>
              <a:t>Dubna</a:t>
            </a:r>
            <a:r>
              <a:rPr lang="de-DE" sz="1400" b="1" dirty="0"/>
              <a:t>  (JINR), </a:t>
            </a:r>
            <a:r>
              <a:rPr lang="de-DE" sz="1400" b="1" dirty="0" err="1"/>
              <a:t>Russia</a:t>
            </a:r>
            <a:endParaRPr lang="de-DE" sz="1400" b="1" dirty="0"/>
          </a:p>
          <a:p>
            <a:pPr marL="2057400" lvl="4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/>
              <a:t>Frankfurt  (Univ.), </a:t>
            </a:r>
            <a:r>
              <a:rPr lang="de-DE" sz="1400" b="1" dirty="0" smtClean="0"/>
              <a:t>Germany</a:t>
            </a:r>
            <a:endParaRPr lang="pl-PL" sz="1400" b="1" dirty="0" smtClean="0"/>
          </a:p>
          <a:p>
            <a:pPr marL="2057400" lvl="4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/>
              <a:t>LIP, </a:t>
            </a:r>
            <a:r>
              <a:rPr lang="de-DE" sz="1400" b="1" dirty="0" smtClean="0"/>
              <a:t>Portugal</a:t>
            </a:r>
            <a:endParaRPr lang="de-DE" sz="1400" b="1" dirty="0"/>
          </a:p>
          <a:p>
            <a:pPr marL="2057400" lvl="4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 err="1"/>
              <a:t>Giessen</a:t>
            </a:r>
            <a:r>
              <a:rPr lang="de-DE" sz="1400" b="1" dirty="0"/>
              <a:t>  (Univ.), Germany</a:t>
            </a:r>
          </a:p>
          <a:p>
            <a:pPr marL="2057400" lvl="4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/>
              <a:t>München  (</a:t>
            </a:r>
            <a:r>
              <a:rPr lang="en-US" sz="1400" b="1" dirty="0"/>
              <a:t>TUM</a:t>
            </a:r>
            <a:r>
              <a:rPr lang="de-DE" sz="1400" b="1" dirty="0"/>
              <a:t>), Germany</a:t>
            </a:r>
          </a:p>
          <a:p>
            <a:pPr marL="2057400" lvl="4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 err="1"/>
              <a:t>Moscow</a:t>
            </a:r>
            <a:r>
              <a:rPr lang="de-DE" sz="1400" b="1" dirty="0"/>
              <a:t>  (ITEP</a:t>
            </a:r>
            <a:r>
              <a:rPr lang="pl-PL" sz="1400" b="1" dirty="0"/>
              <a:t>,</a:t>
            </a:r>
            <a:r>
              <a:rPr lang="de-DE" sz="1400" b="1" dirty="0"/>
              <a:t>RAS), </a:t>
            </a:r>
            <a:r>
              <a:rPr lang="de-DE" sz="1400" b="1" dirty="0" err="1"/>
              <a:t>Russia</a:t>
            </a:r>
            <a:endParaRPr lang="de-DE" sz="1400" b="1" dirty="0"/>
          </a:p>
          <a:p>
            <a:pPr marL="2057400" lvl="4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/>
              <a:t>Nicosia  (Univ.), </a:t>
            </a:r>
            <a:r>
              <a:rPr lang="de-DE" sz="1400" b="1" dirty="0" err="1"/>
              <a:t>Cyprus</a:t>
            </a:r>
            <a:endParaRPr lang="de-DE" sz="1400" b="1" dirty="0"/>
          </a:p>
          <a:p>
            <a:pPr marL="2057400" lvl="4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 err="1"/>
              <a:t>Orsay</a:t>
            </a:r>
            <a:r>
              <a:rPr lang="de-DE" sz="1400" b="1" dirty="0"/>
              <a:t> (IPN), France</a:t>
            </a:r>
          </a:p>
          <a:p>
            <a:pPr marL="1600200" lvl="3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 err="1"/>
              <a:t>Rez</a:t>
            </a:r>
            <a:r>
              <a:rPr lang="de-DE" sz="1400" b="1" dirty="0"/>
              <a:t>  (CAS, NPI), Czech Rep.</a:t>
            </a:r>
          </a:p>
          <a:p>
            <a:pPr marL="1143000" lvl="2" indent="-2286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de-DE" sz="1400" b="1" dirty="0" err="1"/>
              <a:t>Sant</a:t>
            </a:r>
            <a:r>
              <a:rPr lang="de-DE" sz="1400" b="1" dirty="0"/>
              <a:t>. de </a:t>
            </a:r>
            <a:r>
              <a:rPr lang="de-DE" sz="1400" b="1" dirty="0" err="1"/>
              <a:t>Compostela</a:t>
            </a:r>
            <a:r>
              <a:rPr lang="de-DE" sz="1400" b="1" dirty="0"/>
              <a:t>  (Univ.), </a:t>
            </a:r>
            <a:r>
              <a:rPr lang="de-DE" sz="1400" b="1" dirty="0" smtClean="0"/>
              <a:t>Spain</a:t>
            </a:r>
            <a:endParaRPr lang="de-DE" sz="1400" b="1" dirty="0"/>
          </a:p>
        </p:txBody>
      </p:sp>
      <p:sp>
        <p:nvSpPr>
          <p:cNvPr id="49164" name="pole tekstowe 14"/>
          <p:cNvSpPr txBox="1">
            <a:spLocks noChangeArrowheads="1"/>
          </p:cNvSpPr>
          <p:nvPr/>
        </p:nvSpPr>
        <p:spPr bwMode="auto">
          <a:xfrm>
            <a:off x="0" y="981075"/>
            <a:ext cx="31321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637338" y="5589240"/>
            <a:ext cx="2147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</a:t>
            </a:r>
            <a:r>
              <a:rPr lang="pl-PL" dirty="0" smtClean="0"/>
              <a:t>nd with </a:t>
            </a:r>
            <a:r>
              <a:rPr lang="pl-PL" dirty="0" err="1" smtClean="0"/>
              <a:t>particular</a:t>
            </a:r>
            <a:r>
              <a:rPr lang="pl-PL" dirty="0" smtClean="0"/>
              <a:t> </a:t>
            </a:r>
            <a:r>
              <a:rPr lang="pl-PL" dirty="0" err="1" smtClean="0"/>
              <a:t>thanks</a:t>
            </a:r>
            <a:r>
              <a:rPr lang="pl-PL" dirty="0" smtClean="0"/>
              <a:t> to A. </a:t>
            </a:r>
            <a:r>
              <a:rPr lang="pl-PL" dirty="0" err="1" smtClean="0"/>
              <a:t>Sarantsev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Łącznik prosty 21"/>
          <p:cNvCxnSpPr/>
          <p:nvPr/>
        </p:nvCxnSpPr>
        <p:spPr>
          <a:xfrm>
            <a:off x="5769617" y="935948"/>
            <a:ext cx="454255" cy="8505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14626" y="53989"/>
            <a:ext cx="6446838" cy="704850"/>
          </a:xfrm>
        </p:spPr>
        <p:txBody>
          <a:bodyPr/>
          <a:lstStyle/>
          <a:p>
            <a:r>
              <a:rPr lang="pl-PL" b="1" dirty="0" err="1" smtClean="0">
                <a:solidFill>
                  <a:srgbClr val="0066FF"/>
                </a:solidFill>
              </a:rPr>
              <a:t>Hyperon</a:t>
            </a:r>
            <a:r>
              <a:rPr lang="pl-PL" b="1" dirty="0" smtClean="0">
                <a:solidFill>
                  <a:srgbClr val="0066FF"/>
                </a:solidFill>
              </a:rPr>
              <a:t> </a:t>
            </a:r>
            <a:r>
              <a:rPr lang="pl-PL" b="1" dirty="0" err="1" smtClean="0">
                <a:solidFill>
                  <a:srgbClr val="0066FF"/>
                </a:solidFill>
              </a:rPr>
              <a:t>decouplet</a:t>
            </a:r>
            <a:r>
              <a:rPr lang="pl-PL" b="1" dirty="0" smtClean="0">
                <a:solidFill>
                  <a:srgbClr val="0066FF"/>
                </a:solidFill>
              </a:rPr>
              <a:t> &amp; </a:t>
            </a:r>
            <a:r>
              <a:rPr lang="pl-PL" b="1" dirty="0" err="1" smtClean="0">
                <a:solidFill>
                  <a:srgbClr val="0066FF"/>
                </a:solidFill>
              </a:rPr>
              <a:t>octet</a:t>
            </a:r>
            <a:r>
              <a:rPr lang="pl-PL" b="1" dirty="0" smtClean="0">
                <a:solidFill>
                  <a:srgbClr val="0066FF"/>
                </a:solidFill>
              </a:rPr>
              <a:t> (</a:t>
            </a:r>
            <a:r>
              <a:rPr lang="pl-PL" b="1" dirty="0" err="1" smtClean="0">
                <a:solidFill>
                  <a:srgbClr val="0066FF"/>
                </a:solidFill>
              </a:rPr>
              <a:t>ground</a:t>
            </a:r>
            <a:r>
              <a:rPr lang="pl-PL" b="1" dirty="0" smtClean="0">
                <a:solidFill>
                  <a:srgbClr val="0066FF"/>
                </a:solidFill>
              </a:rPr>
              <a:t> </a:t>
            </a:r>
            <a:r>
              <a:rPr lang="pl-PL" b="1" dirty="0" err="1" smtClean="0">
                <a:solidFill>
                  <a:srgbClr val="0066FF"/>
                </a:solidFill>
              </a:rPr>
              <a:t>states</a:t>
            </a:r>
            <a:r>
              <a:rPr lang="pl-PL" b="1" dirty="0" smtClean="0">
                <a:solidFill>
                  <a:srgbClr val="0066FF"/>
                </a:solidFill>
              </a:rPr>
              <a:t>)</a:t>
            </a:r>
            <a:endParaRPr lang="en-GB" b="1" dirty="0">
              <a:solidFill>
                <a:srgbClr val="0066FF"/>
              </a:solidFill>
            </a:endParaRPr>
          </a:p>
        </p:txBody>
      </p:sp>
      <p:cxnSp>
        <p:nvCxnSpPr>
          <p:cNvPr id="9" name="Łącznik prosty 8"/>
          <p:cNvCxnSpPr>
            <a:endCxn id="19" idx="2"/>
          </p:cNvCxnSpPr>
          <p:nvPr/>
        </p:nvCxnSpPr>
        <p:spPr>
          <a:xfrm>
            <a:off x="1155700" y="980728"/>
            <a:ext cx="1817124" cy="33781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1310823" y="936089"/>
            <a:ext cx="90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1">
                    <a:lumMod val="90000"/>
                  </a:schemeClr>
                </a:solidFill>
              </a:rPr>
              <a:t>U=3/2</a:t>
            </a:r>
            <a:endParaRPr lang="en-GB" sz="1600" b="1" dirty="0">
              <a:solidFill>
                <a:schemeClr val="accent1">
                  <a:lumMod val="90000"/>
                </a:schemeClr>
              </a:solidFill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1943708" y="885387"/>
            <a:ext cx="1904132" cy="3456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2155751" y="936089"/>
            <a:ext cx="566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>
                <a:solidFill>
                  <a:schemeClr val="accent1">
                    <a:lumMod val="90000"/>
                  </a:schemeClr>
                </a:solidFill>
              </a:rPr>
              <a:t>U=1</a:t>
            </a:r>
            <a:endParaRPr lang="en-GB" sz="1600" b="1" dirty="0">
              <a:solidFill>
                <a:schemeClr val="accent1">
                  <a:lumMod val="90000"/>
                </a:schemeClr>
              </a:solidFill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2809788" y="885387"/>
            <a:ext cx="1904132" cy="3456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rostokąt 15"/>
          <p:cNvSpPr/>
          <p:nvPr/>
        </p:nvSpPr>
        <p:spPr>
          <a:xfrm>
            <a:off x="3013110" y="912696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90000"/>
                  </a:schemeClr>
                </a:solidFill>
              </a:rPr>
              <a:t>U=1/2</a:t>
            </a:r>
            <a:endParaRPr lang="en-GB" sz="1600" b="1" dirty="0">
              <a:solidFill>
                <a:schemeClr val="accent1">
                  <a:lumMod val="90000"/>
                </a:schemeClr>
              </a:solidFill>
            </a:endParaRPr>
          </a:p>
        </p:txBody>
      </p:sp>
      <p:cxnSp>
        <p:nvCxnSpPr>
          <p:cNvPr id="17" name="Łącznik prosty 16"/>
          <p:cNvCxnSpPr/>
          <p:nvPr/>
        </p:nvCxnSpPr>
        <p:spPr>
          <a:xfrm>
            <a:off x="3648859" y="826762"/>
            <a:ext cx="986988" cy="19541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t="4947" r="-459" b="17056"/>
          <a:stretch/>
        </p:blipFill>
        <p:spPr>
          <a:xfrm>
            <a:off x="1168183" y="1520787"/>
            <a:ext cx="3609282" cy="2838133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3963700" y="883527"/>
            <a:ext cx="566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>
                <a:solidFill>
                  <a:schemeClr val="accent1">
                    <a:lumMod val="90000"/>
                  </a:schemeClr>
                </a:solidFill>
              </a:rPr>
              <a:t>U=0</a:t>
            </a:r>
            <a:endParaRPr lang="en-GB" sz="1600" b="1" dirty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5855127" y="868677"/>
            <a:ext cx="10166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>
                <a:solidFill>
                  <a:schemeClr val="accent1">
                    <a:lumMod val="90000"/>
                  </a:schemeClr>
                </a:solidFill>
              </a:rPr>
              <a:t>U=0;U=1</a:t>
            </a:r>
            <a:endParaRPr lang="en-GB" sz="1600" b="1" dirty="0">
              <a:solidFill>
                <a:schemeClr val="accent1">
                  <a:lumMod val="90000"/>
                </a:schemeClr>
              </a:solidFill>
            </a:endParaRPr>
          </a:p>
        </p:txBody>
      </p:sp>
      <p:cxnSp>
        <p:nvCxnSpPr>
          <p:cNvPr id="26" name="Łącznik prosty 25"/>
          <p:cNvCxnSpPr/>
          <p:nvPr/>
        </p:nvCxnSpPr>
        <p:spPr>
          <a:xfrm>
            <a:off x="4859076" y="1026710"/>
            <a:ext cx="891335" cy="16328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Prostokąt 26"/>
          <p:cNvSpPr/>
          <p:nvPr/>
        </p:nvSpPr>
        <p:spPr>
          <a:xfrm>
            <a:off x="4899789" y="895237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>
                <a:solidFill>
                  <a:schemeClr val="accent1">
                    <a:lumMod val="90000"/>
                  </a:schemeClr>
                </a:solidFill>
              </a:rPr>
              <a:t>U=1/2</a:t>
            </a:r>
            <a:endParaRPr lang="en-GB" sz="1600" b="1" dirty="0">
              <a:solidFill>
                <a:schemeClr val="accent1">
                  <a:lumMod val="90000"/>
                </a:schemeClr>
              </a:solidFill>
            </a:endParaRPr>
          </a:p>
        </p:txBody>
      </p:sp>
      <p:cxnSp>
        <p:nvCxnSpPr>
          <p:cNvPr id="28" name="Łącznik prosty 27"/>
          <p:cNvCxnSpPr/>
          <p:nvPr/>
        </p:nvCxnSpPr>
        <p:spPr>
          <a:xfrm>
            <a:off x="6774093" y="973527"/>
            <a:ext cx="483983" cy="819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az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04" y="1589703"/>
            <a:ext cx="3313251" cy="2700300"/>
          </a:xfrm>
          <a:prstGeom prst="rect">
            <a:avLst/>
          </a:prstGeom>
        </p:spPr>
      </p:pic>
      <p:sp>
        <p:nvSpPr>
          <p:cNvPr id="36" name="Prostokąt 35"/>
          <p:cNvSpPr/>
          <p:nvPr/>
        </p:nvSpPr>
        <p:spPr>
          <a:xfrm>
            <a:off x="6967179" y="898718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>
                <a:solidFill>
                  <a:schemeClr val="accent1">
                    <a:lumMod val="90000"/>
                  </a:schemeClr>
                </a:solidFill>
              </a:rPr>
              <a:t>U=1/2</a:t>
            </a:r>
            <a:endParaRPr lang="en-GB" sz="1600" b="1" dirty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496717" y="3606493"/>
            <a:ext cx="3106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3333CC"/>
                </a:solidFill>
              </a:rPr>
              <a:t>S=3/2</a:t>
            </a:r>
            <a:r>
              <a:rPr lang="pl-PL" dirty="0" smtClean="0"/>
              <a:t>  (</a:t>
            </a:r>
            <a:r>
              <a:rPr lang="pl-PL" dirty="0" smtClean="0">
                <a:sym typeface="Symbol" panose="05050102010706020507" pitchFamily="18" charset="2"/>
              </a:rPr>
              <a:t>)</a:t>
            </a:r>
          </a:p>
          <a:p>
            <a:r>
              <a:rPr lang="en-US" sz="1600" i="1" dirty="0" smtClean="0">
                <a:sym typeface="Symbol" panose="05050102010706020507" pitchFamily="18" charset="2"/>
              </a:rPr>
              <a:t>Spin </a:t>
            </a:r>
            <a:r>
              <a:rPr lang="en-US" sz="1600" i="1" dirty="0" err="1" smtClean="0">
                <a:sym typeface="Symbol" panose="05050102010706020507" pitchFamily="18" charset="2"/>
              </a:rPr>
              <a:t>w.f</a:t>
            </a:r>
            <a:r>
              <a:rPr lang="en-US" sz="1600" i="1" dirty="0" smtClean="0">
                <a:sym typeface="Symbol" panose="05050102010706020507" pitchFamily="18" charset="2"/>
              </a:rPr>
              <a:t> symmetric</a:t>
            </a:r>
            <a:endParaRPr lang="en-US" sz="1600" i="1" dirty="0" smtClean="0"/>
          </a:p>
          <a:p>
            <a:endParaRPr lang="en-GB" dirty="0"/>
          </a:p>
        </p:txBody>
      </p:sp>
      <p:sp>
        <p:nvSpPr>
          <p:cNvPr id="38" name="pole tekstowe 37"/>
          <p:cNvSpPr txBox="1"/>
          <p:nvPr/>
        </p:nvSpPr>
        <p:spPr>
          <a:xfrm>
            <a:off x="3941396" y="3591376"/>
            <a:ext cx="33166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66FF"/>
                </a:solidFill>
              </a:rPr>
              <a:t>S=1/2</a:t>
            </a:r>
            <a:r>
              <a:rPr lang="pl-PL" dirty="0" smtClean="0"/>
              <a:t>  </a:t>
            </a:r>
            <a:r>
              <a:rPr lang="pl-PL" dirty="0"/>
              <a:t>(</a:t>
            </a:r>
            <a:r>
              <a:rPr lang="pl-PL" dirty="0" smtClean="0">
                <a:sym typeface="Symbol" panose="05050102010706020507" pitchFamily="18" charset="2"/>
              </a:rPr>
              <a:t>,…</a:t>
            </a:r>
            <a:endParaRPr lang="pl-PL" dirty="0"/>
          </a:p>
          <a:p>
            <a:r>
              <a:rPr lang="en-US" sz="1600" i="1" dirty="0">
                <a:sym typeface="Symbol" panose="05050102010706020507" pitchFamily="18" charset="2"/>
              </a:rPr>
              <a:t>Spin </a:t>
            </a:r>
            <a:r>
              <a:rPr lang="en-US" sz="1600" i="1" dirty="0" err="1">
                <a:sym typeface="Symbol" panose="05050102010706020507" pitchFamily="18" charset="2"/>
              </a:rPr>
              <a:t>w.f</a:t>
            </a:r>
            <a:r>
              <a:rPr lang="en-US" sz="1600" i="1" dirty="0">
                <a:sym typeface="Symbol" panose="05050102010706020507" pitchFamily="18" charset="2"/>
              </a:rPr>
              <a:t> </a:t>
            </a:r>
            <a:r>
              <a:rPr lang="pl-PL" sz="1600" i="1" dirty="0" err="1" smtClean="0">
                <a:sym typeface="Symbol" panose="05050102010706020507" pitchFamily="18" charset="2"/>
              </a:rPr>
              <a:t>mixed</a:t>
            </a:r>
            <a:r>
              <a:rPr lang="pl-PL" sz="1600" i="1" dirty="0">
                <a:sym typeface="Symbol" panose="05050102010706020507" pitchFamily="18" charset="2"/>
              </a:rPr>
              <a:t>-</a:t>
            </a:r>
            <a:r>
              <a:rPr lang="en-US" sz="1600" i="1" dirty="0" err="1" smtClean="0">
                <a:sym typeface="Symbol" panose="05050102010706020507" pitchFamily="18" charset="2"/>
              </a:rPr>
              <a:t>sym</a:t>
            </a:r>
            <a:r>
              <a:rPr lang="pl-PL" sz="1600" i="1" dirty="0" smtClean="0">
                <a:sym typeface="Symbol" panose="05050102010706020507" pitchFamily="18" charset="2"/>
              </a:rPr>
              <a:t>.</a:t>
            </a:r>
            <a:endParaRPr lang="en-US" sz="1600" i="1" dirty="0"/>
          </a:p>
          <a:p>
            <a:endParaRPr lang="pl-PL" dirty="0" smtClean="0"/>
          </a:p>
          <a:p>
            <a:endParaRPr lang="en-GB" dirty="0"/>
          </a:p>
        </p:txBody>
      </p:sp>
      <p:sp>
        <p:nvSpPr>
          <p:cNvPr id="41" name="pole tekstowe 40"/>
          <p:cNvSpPr txBox="1"/>
          <p:nvPr/>
        </p:nvSpPr>
        <p:spPr>
          <a:xfrm>
            <a:off x="7861464" y="868677"/>
            <a:ext cx="135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90000"/>
                  </a:schemeClr>
                </a:solidFill>
              </a:rPr>
              <a:t>SU(3) </a:t>
            </a:r>
            <a:r>
              <a:rPr lang="pl-PL" sz="1600" dirty="0" err="1" smtClean="0">
                <a:solidFill>
                  <a:schemeClr val="accent1">
                    <a:lumMod val="90000"/>
                  </a:schemeClr>
                </a:solidFill>
              </a:rPr>
              <a:t>flavour</a:t>
            </a:r>
            <a:r>
              <a:rPr lang="pl-PL" sz="1600" dirty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pl-PL" sz="1600" dirty="0" err="1" smtClean="0">
                <a:solidFill>
                  <a:schemeClr val="accent1">
                    <a:lumMod val="90000"/>
                  </a:schemeClr>
                </a:solidFill>
              </a:rPr>
              <a:t>sym</a:t>
            </a:r>
            <a:r>
              <a:rPr lang="pl-PL" sz="1600" dirty="0" smtClean="0">
                <a:solidFill>
                  <a:schemeClr val="accent1">
                    <a:lumMod val="90000"/>
                  </a:schemeClr>
                </a:solidFill>
              </a:rPr>
              <a:t>.</a:t>
            </a:r>
            <a:endParaRPr lang="en-GB" sz="1600" dirty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0263" y="4782601"/>
            <a:ext cx="9026015" cy="13388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err="1" smtClean="0"/>
              <a:t>Transitions</a:t>
            </a:r>
            <a:r>
              <a:rPr lang="pl-PL" sz="1800" dirty="0" smtClean="0"/>
              <a:t> </a:t>
            </a:r>
            <a:r>
              <a:rPr lang="pl-PL" sz="1800" dirty="0" err="1" smtClean="0"/>
              <a:t>decouplet</a:t>
            </a:r>
            <a:r>
              <a:rPr lang="pl-PL" sz="1800" dirty="0" err="1" smtClean="0">
                <a:sym typeface="Symbol" panose="05050102010706020507" pitchFamily="18" charset="2"/>
              </a:rPr>
              <a:t>octet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smtClean="0"/>
              <a:t>with </a:t>
            </a:r>
            <a:r>
              <a:rPr lang="pl-PL" sz="1800" dirty="0" err="1" smtClean="0"/>
              <a:t>conserved</a:t>
            </a:r>
            <a:r>
              <a:rPr lang="pl-PL" sz="1800" dirty="0" smtClean="0"/>
              <a:t> „U-</a:t>
            </a:r>
            <a:r>
              <a:rPr lang="pl-PL" sz="1800" dirty="0" err="1" smtClean="0"/>
              <a:t>spin</a:t>
            </a:r>
            <a:r>
              <a:rPr lang="pl-PL" sz="1800" dirty="0" smtClean="0"/>
              <a:t>” </a:t>
            </a:r>
            <a:r>
              <a:rPr lang="pl-PL" sz="1800" dirty="0" err="1" smtClean="0"/>
              <a:t>are</a:t>
            </a:r>
            <a:r>
              <a:rPr lang="pl-PL" sz="1800" dirty="0" smtClean="0"/>
              <a:t> </a:t>
            </a:r>
            <a:r>
              <a:rPr lang="pl-PL" sz="1800" dirty="0" err="1" smtClean="0"/>
              <a:t>allowed</a:t>
            </a:r>
            <a:r>
              <a:rPr lang="pl-PL" sz="1800" dirty="0" smtClean="0"/>
              <a:t> in SU(3)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>
                <a:sym typeface="Symbol" panose="05050102010706020507" pitchFamily="18" charset="2"/>
              </a:rPr>
              <a:t>*(1385)*  </a:t>
            </a:r>
            <a:r>
              <a:rPr lang="pl-PL" sz="1800" dirty="0" err="1" smtClean="0">
                <a:sym typeface="Symbol" panose="05050102010706020507" pitchFamily="18" charset="2"/>
              </a:rPr>
              <a:t>is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anologue</a:t>
            </a:r>
            <a:r>
              <a:rPr lang="pl-PL" sz="1800" dirty="0" smtClean="0">
                <a:sym typeface="Symbol" panose="05050102010706020507" pitchFamily="18" charset="2"/>
              </a:rPr>
              <a:t> of (1232)</a:t>
            </a:r>
            <a:r>
              <a:rPr lang="pl-PL" sz="1800" dirty="0">
                <a:sym typeface="Symbol" panose="05050102010706020507" pitchFamily="18" charset="2"/>
              </a:rPr>
              <a:t> </a:t>
            </a:r>
            <a:r>
              <a:rPr lang="pl-PL" sz="1800" dirty="0" smtClean="0">
                <a:sym typeface="Symbol" panose="05050102010706020507" pitchFamily="18" charset="2"/>
              </a:rPr>
              <a:t>N* </a:t>
            </a:r>
            <a:r>
              <a:rPr lang="pl-PL" sz="1800" dirty="0" err="1" smtClean="0">
                <a:sym typeface="Symbol" panose="05050102010706020507" pitchFamily="18" charset="2"/>
              </a:rPr>
              <a:t>transition</a:t>
            </a:r>
            <a:r>
              <a:rPr lang="pl-PL" sz="1800" dirty="0" smtClean="0">
                <a:sym typeface="Symbol" panose="05050102010706020507" pitchFamily="18" charset="2"/>
              </a:rPr>
              <a:t> (</a:t>
            </a:r>
            <a:r>
              <a:rPr lang="pl-PL" sz="1800" dirty="0" err="1" smtClean="0">
                <a:sym typeface="Symbol" panose="05050102010706020507" pitchFamily="18" charset="2"/>
              </a:rPr>
              <a:t>measured</a:t>
            </a:r>
            <a:r>
              <a:rPr lang="pl-PL" sz="1800" dirty="0" smtClean="0">
                <a:sym typeface="Symbol" panose="05050102010706020507" pitchFamily="18" charset="2"/>
              </a:rPr>
              <a:t> by HADES) </a:t>
            </a:r>
          </a:p>
          <a:p>
            <a:pPr>
              <a:lnSpc>
                <a:spcPct val="150000"/>
              </a:lnSpc>
            </a:pPr>
            <a:r>
              <a:rPr lang="pl-PL" sz="1800" dirty="0" smtClean="0">
                <a:sym typeface="Symbol" panose="05050102010706020507" pitchFamily="18" charset="2"/>
              </a:rPr>
              <a:t>                          role of pion </a:t>
            </a:r>
            <a:r>
              <a:rPr lang="pl-PL" sz="1800" dirty="0" err="1" smtClean="0">
                <a:sym typeface="Symbol" panose="05050102010706020507" pitchFamily="18" charset="2"/>
              </a:rPr>
              <a:t>cloud</a:t>
            </a:r>
            <a:r>
              <a:rPr lang="pl-PL" sz="1800" dirty="0" smtClean="0">
                <a:sym typeface="Symbol" panose="05050102010706020507" pitchFamily="18" charset="2"/>
              </a:rPr>
              <a:t> (</a:t>
            </a:r>
            <a:r>
              <a:rPr lang="pl-PL" sz="1800" dirty="0" err="1" smtClean="0">
                <a:sym typeface="Symbol" panose="05050102010706020507" pitchFamily="18" charset="2"/>
              </a:rPr>
              <a:t>vector</a:t>
            </a:r>
            <a:r>
              <a:rPr lang="pl-PL" sz="1800" dirty="0" smtClean="0">
                <a:sym typeface="Symbol" panose="05050102010706020507" pitchFamily="18" charset="2"/>
              </a:rPr>
              <a:t> </a:t>
            </a:r>
            <a:r>
              <a:rPr lang="pl-PL" sz="1800" dirty="0" err="1" smtClean="0">
                <a:sym typeface="Symbol" panose="05050102010706020507" pitchFamily="18" charset="2"/>
              </a:rPr>
              <a:t>mesons</a:t>
            </a:r>
            <a:r>
              <a:rPr lang="pl-PL" sz="1800" dirty="0" smtClean="0">
                <a:sym typeface="Symbol" panose="05050102010706020507" pitchFamily="18" charset="2"/>
              </a:rPr>
              <a:t>), SU(3) </a:t>
            </a:r>
            <a:r>
              <a:rPr lang="pl-PL" sz="1800" dirty="0" err="1" smtClean="0">
                <a:sym typeface="Symbol" panose="05050102010706020507" pitchFamily="18" charset="2"/>
              </a:rPr>
              <a:t>symmetry</a:t>
            </a:r>
            <a:r>
              <a:rPr lang="pl-PL" sz="1800" dirty="0" smtClean="0">
                <a:sym typeface="Symbol" panose="05050102010706020507" pitchFamily="18" charset="2"/>
              </a:rPr>
              <a:t>?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0421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444716" cy="634082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0066FF"/>
                </a:solidFill>
                <a:sym typeface="Symbol"/>
              </a:rPr>
              <a:t>p+p</a:t>
            </a:r>
            <a:r>
              <a:rPr lang="pl-PL" b="1" dirty="0" smtClean="0">
                <a:solidFill>
                  <a:srgbClr val="0066FF"/>
                </a:solidFill>
                <a:sym typeface="Symbol"/>
              </a:rPr>
              <a:t> @ 1.25 </a:t>
            </a:r>
            <a:r>
              <a:rPr lang="pl-PL" b="1" dirty="0" err="1" smtClean="0">
                <a:solidFill>
                  <a:srgbClr val="0066FF"/>
                </a:solidFill>
                <a:sym typeface="Symbol"/>
              </a:rPr>
              <a:t>GeV</a:t>
            </a:r>
            <a:r>
              <a:rPr lang="pl-PL" b="1" dirty="0" smtClean="0">
                <a:solidFill>
                  <a:srgbClr val="0066FF"/>
                </a:solidFill>
                <a:sym typeface="Symbol"/>
              </a:rPr>
              <a:t> – P</a:t>
            </a:r>
            <a:r>
              <a:rPr lang="pl-PL" b="1" baseline="-25000" dirty="0" smtClean="0">
                <a:solidFill>
                  <a:srgbClr val="0066FF"/>
                </a:solidFill>
                <a:sym typeface="Symbol"/>
              </a:rPr>
              <a:t>33</a:t>
            </a:r>
            <a:r>
              <a:rPr lang="pl-PL" b="1" dirty="0" smtClean="0">
                <a:solidFill>
                  <a:srgbClr val="0066FF"/>
                </a:solidFill>
                <a:sym typeface="Symbol"/>
              </a:rPr>
              <a:t> </a:t>
            </a:r>
            <a:r>
              <a:rPr lang="pl-PL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(1232), P</a:t>
            </a:r>
            <a:r>
              <a:rPr lang="pl-PL" b="1" baseline="-25000" dirty="0" smtClean="0">
                <a:solidFill>
                  <a:srgbClr val="0066FF"/>
                </a:solidFill>
                <a:sym typeface="Symbol" panose="05050102010706020507" pitchFamily="18" charset="2"/>
              </a:rPr>
              <a:t>11</a:t>
            </a:r>
            <a:r>
              <a:rPr lang="pl-PL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 N(1440) </a:t>
            </a:r>
            <a:r>
              <a:rPr lang="pl-PL" b="1" dirty="0" err="1" smtClean="0">
                <a:solidFill>
                  <a:srgbClr val="0066FF"/>
                </a:solidFill>
                <a:sym typeface="Symbol"/>
              </a:rPr>
              <a:t>resonance</a:t>
            </a:r>
            <a:r>
              <a:rPr lang="pl-PL" b="1" dirty="0" smtClean="0">
                <a:solidFill>
                  <a:srgbClr val="0066FF"/>
                </a:solidFill>
                <a:sym typeface="Symbol"/>
              </a:rPr>
              <a:t> </a:t>
            </a:r>
            <a:r>
              <a:rPr lang="pl-PL" b="1" dirty="0" err="1" smtClean="0">
                <a:solidFill>
                  <a:srgbClr val="0066FF"/>
                </a:solidFill>
                <a:sym typeface="Symbol"/>
              </a:rPr>
              <a:t>production</a:t>
            </a:r>
            <a:endParaRPr lang="pl-PL" b="1" dirty="0">
              <a:solidFill>
                <a:srgbClr val="0066FF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27630" y="838934"/>
            <a:ext cx="4416442" cy="440335"/>
          </a:xfrm>
          <a:solidFill>
            <a:srgbClr val="FFFF99"/>
          </a:solidFill>
        </p:spPr>
        <p:txBody>
          <a:bodyPr>
            <a:noAutofit/>
          </a:bodyPr>
          <a:lstStyle/>
          <a:p>
            <a:r>
              <a:rPr lang="pl-PL" sz="2000" b="1" dirty="0" err="1" smtClean="0"/>
              <a:t>below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pp</a:t>
            </a:r>
            <a:r>
              <a:rPr lang="pl-PL" sz="2000" b="1" dirty="0" smtClean="0">
                <a:sym typeface="Symbol"/>
              </a:rPr>
              <a:t> </a:t>
            </a:r>
            <a:r>
              <a:rPr lang="pl-PL" sz="2000" b="1" dirty="0" err="1" smtClean="0">
                <a:sym typeface="Symbol"/>
              </a:rPr>
              <a:t>production</a:t>
            </a:r>
            <a:r>
              <a:rPr lang="pl-PL" sz="2000" b="1" dirty="0" smtClean="0">
                <a:sym typeface="Symbol"/>
              </a:rPr>
              <a:t> </a:t>
            </a:r>
            <a:r>
              <a:rPr lang="pl-PL" sz="2000" b="1" dirty="0" err="1" smtClean="0">
                <a:sym typeface="Symbol"/>
              </a:rPr>
              <a:t>threshold</a:t>
            </a:r>
            <a:endParaRPr lang="pl-PL" sz="1200" b="1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E979A852-FBDC-45E5-9593-043574B181E5}" type="slidenum">
              <a:rPr lang="pl-PL" smtClean="0"/>
              <a:t>42</a:t>
            </a:fld>
            <a:endParaRPr lang="pl-PL" dirty="0"/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117505" y="3853230"/>
            <a:ext cx="2870320" cy="281613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 err="1" smtClean="0"/>
              <a:t>Coherent</a:t>
            </a:r>
            <a:r>
              <a:rPr lang="pl-PL" sz="1600" dirty="0" smtClean="0"/>
              <a:t> sum of </a:t>
            </a:r>
            <a:r>
              <a:rPr lang="pl-PL" sz="1600" dirty="0" err="1" smtClean="0"/>
              <a:t>partial</a:t>
            </a:r>
            <a:r>
              <a:rPr lang="pl-PL" sz="1600" dirty="0" smtClean="0"/>
              <a:t> </a:t>
            </a:r>
            <a:r>
              <a:rPr lang="pl-PL" sz="1600" dirty="0" err="1" smtClean="0"/>
              <a:t>waves</a:t>
            </a:r>
            <a:endParaRPr lang="pl-PL" sz="1600" dirty="0" smtClean="0"/>
          </a:p>
          <a:p>
            <a:r>
              <a:rPr lang="pl-PL" sz="1600" dirty="0" smtClean="0"/>
              <a:t>Energy dependent </a:t>
            </a:r>
            <a:r>
              <a:rPr lang="pl-PL" sz="1600" dirty="0" err="1" smtClean="0"/>
              <a:t>solutions</a:t>
            </a:r>
            <a:r>
              <a:rPr lang="pl-PL" sz="1600" dirty="0" smtClean="0"/>
              <a:t>: </a:t>
            </a:r>
            <a:r>
              <a:rPr lang="pl-PL" sz="1600" dirty="0" err="1" smtClean="0"/>
              <a:t>many</a:t>
            </a:r>
            <a:r>
              <a:rPr lang="pl-PL" sz="1600" dirty="0" smtClean="0"/>
              <a:t> </a:t>
            </a:r>
            <a:r>
              <a:rPr lang="pl-PL" sz="1600" dirty="0" err="1" smtClean="0"/>
              <a:t>experimental</a:t>
            </a:r>
            <a:r>
              <a:rPr lang="pl-PL" sz="1600" dirty="0" smtClean="0"/>
              <a:t> </a:t>
            </a:r>
            <a:r>
              <a:rPr lang="pl-PL" sz="1600" dirty="0" err="1" smtClean="0"/>
              <a:t>sets</a:t>
            </a:r>
            <a:r>
              <a:rPr lang="pl-PL" sz="1600" dirty="0" smtClean="0"/>
              <a:t> </a:t>
            </a:r>
            <a:r>
              <a:rPr lang="pl-PL" sz="1600" dirty="0" err="1" smtClean="0"/>
              <a:t>treated</a:t>
            </a:r>
            <a:r>
              <a:rPr lang="pl-PL" sz="1600" dirty="0" smtClean="0"/>
              <a:t> </a:t>
            </a:r>
            <a:r>
              <a:rPr lang="pl-PL" sz="1600" dirty="0" err="1" smtClean="0"/>
              <a:t>together</a:t>
            </a:r>
            <a:r>
              <a:rPr lang="pl-PL" sz="1600" dirty="0" smtClean="0"/>
              <a:t> by max. Log-</a:t>
            </a:r>
            <a:r>
              <a:rPr lang="pl-PL" sz="1600" dirty="0" err="1" smtClean="0"/>
              <a:t>likehood</a:t>
            </a:r>
            <a:r>
              <a:rPr lang="pl-PL" sz="1600" dirty="0" smtClean="0"/>
              <a:t> </a:t>
            </a:r>
            <a:r>
              <a:rPr lang="pl-PL" sz="1600" dirty="0" err="1" smtClean="0"/>
              <a:t>method</a:t>
            </a:r>
            <a:r>
              <a:rPr lang="pl-PL" sz="1600" dirty="0" smtClean="0"/>
              <a:t> event by event </a:t>
            </a:r>
          </a:p>
          <a:p>
            <a:r>
              <a:rPr lang="pl-PL" sz="1600" dirty="0" err="1" smtClean="0"/>
              <a:t>Detector</a:t>
            </a:r>
            <a:r>
              <a:rPr lang="pl-PL" sz="1600" dirty="0" smtClean="0"/>
              <a:t> </a:t>
            </a:r>
            <a:r>
              <a:rPr lang="pl-PL" sz="1600" dirty="0" err="1" smtClean="0"/>
              <a:t>acceptances</a:t>
            </a:r>
            <a:r>
              <a:rPr lang="pl-PL" sz="1600" dirty="0" smtClean="0"/>
              <a:t> </a:t>
            </a:r>
            <a:r>
              <a:rPr lang="pl-PL" sz="1600" dirty="0" err="1" smtClean="0"/>
              <a:t>taken</a:t>
            </a:r>
            <a:r>
              <a:rPr lang="pl-PL" sz="1600" dirty="0" smtClean="0"/>
              <a:t> </a:t>
            </a:r>
            <a:r>
              <a:rPr lang="pl-PL" sz="1600" dirty="0" err="1" smtClean="0"/>
              <a:t>into</a:t>
            </a:r>
            <a:r>
              <a:rPr lang="pl-PL" sz="1600" dirty="0" smtClean="0"/>
              <a:t> </a:t>
            </a:r>
            <a:r>
              <a:rPr lang="pl-PL" sz="1600" dirty="0" err="1" smtClean="0"/>
              <a:t>account</a:t>
            </a:r>
            <a:endParaRPr lang="pl-PL" sz="16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299463" y="1855571"/>
            <a:ext cx="5136855" cy="400110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pl-PL" b="1" dirty="0" smtClean="0"/>
              <a:t>PWA applied to </a:t>
            </a:r>
            <a:r>
              <a:rPr lang="pl-PL" b="1" dirty="0" err="1" smtClean="0"/>
              <a:t>hadronic</a:t>
            </a:r>
            <a:r>
              <a:rPr lang="pl-PL" b="1" dirty="0" smtClean="0"/>
              <a:t>  – NN</a:t>
            </a:r>
            <a:r>
              <a:rPr lang="pl-PL" b="1" dirty="0" smtClean="0">
                <a:sym typeface="Symbol" panose="05050102010706020507" pitchFamily="18" charset="2"/>
              </a:rPr>
              <a:t></a:t>
            </a:r>
            <a:r>
              <a:rPr lang="pl-PL" b="1" dirty="0" smtClean="0"/>
              <a:t> channel</a:t>
            </a:r>
            <a:endParaRPr lang="pl-PL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4245420" y="1316913"/>
            <a:ext cx="3591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err="1" smtClean="0">
                <a:solidFill>
                  <a:srgbClr val="7030A0"/>
                </a:solidFill>
                <a:latin typeface="Pristina" panose="03060402040406080204" pitchFamily="66" charset="0"/>
              </a:rPr>
              <a:t>Partial</a:t>
            </a:r>
            <a:r>
              <a:rPr lang="pl-PL" sz="3600" b="1" dirty="0" smtClean="0">
                <a:solidFill>
                  <a:srgbClr val="7030A0"/>
                </a:solidFill>
                <a:latin typeface="Pristina" panose="03060402040406080204" pitchFamily="66" charset="0"/>
              </a:rPr>
              <a:t> </a:t>
            </a:r>
            <a:r>
              <a:rPr lang="pl-PL" sz="3600" b="1" dirty="0" err="1" smtClean="0">
                <a:solidFill>
                  <a:srgbClr val="7030A0"/>
                </a:solidFill>
                <a:latin typeface="Pristina" panose="03060402040406080204" pitchFamily="66" charset="0"/>
              </a:rPr>
              <a:t>Wave</a:t>
            </a:r>
            <a:r>
              <a:rPr lang="pl-PL" sz="3600" b="1" dirty="0" smtClean="0">
                <a:solidFill>
                  <a:srgbClr val="7030A0"/>
                </a:solidFill>
                <a:latin typeface="Pristina" panose="03060402040406080204" pitchFamily="66" charset="0"/>
              </a:rPr>
              <a:t> Analysis</a:t>
            </a:r>
            <a:endParaRPr lang="pl-PL" sz="3600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6388188" y="2809266"/>
            <a:ext cx="2463623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A. V. Anisovich </a:t>
            </a:r>
            <a:r>
              <a:rPr lang="en-US" sz="1400" i="1" dirty="0" smtClean="0">
                <a:solidFill>
                  <a:schemeClr val="bg1"/>
                </a:solidFill>
              </a:rPr>
              <a:t>et al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Eur. Phys. J. A</a:t>
            </a:r>
            <a:r>
              <a:rPr lang="en-US" sz="1400" b="1" dirty="0" smtClean="0">
                <a:solidFill>
                  <a:schemeClr val="bg1"/>
                </a:solidFill>
              </a:rPr>
              <a:t>34</a:t>
            </a:r>
            <a:r>
              <a:rPr lang="en-US" sz="1400" dirty="0" smtClean="0">
                <a:solidFill>
                  <a:schemeClr val="bg1"/>
                </a:solidFill>
              </a:rPr>
              <a:t> (2007) 129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88" y="3504569"/>
            <a:ext cx="3682662" cy="860535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17" y="4215215"/>
            <a:ext cx="6118516" cy="663801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674452"/>
            <a:ext cx="2933171" cy="896092"/>
          </a:xfrm>
          <a:prstGeom prst="rect">
            <a:avLst/>
          </a:prstGeom>
        </p:spPr>
      </p:pic>
      <p:sp>
        <p:nvSpPr>
          <p:cNvPr id="25" name="pole tekstowe 24"/>
          <p:cNvSpPr txBox="1"/>
          <p:nvPr/>
        </p:nvSpPr>
        <p:spPr>
          <a:xfrm>
            <a:off x="4659533" y="4790573"/>
            <a:ext cx="932873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initial </a:t>
            </a:r>
            <a:r>
              <a:rPr lang="pl-PL" sz="1200" b="1" dirty="0" smtClean="0">
                <a:latin typeface="+mj-lt"/>
              </a:rPr>
              <a:t/>
            </a:r>
            <a:br>
              <a:rPr lang="pl-PL" sz="1200" b="1" dirty="0" smtClean="0">
                <a:latin typeface="+mj-lt"/>
              </a:rPr>
            </a:br>
            <a:r>
              <a:rPr lang="en-US" sz="1200" b="1" dirty="0" smtClean="0">
                <a:latin typeface="+mj-lt"/>
              </a:rPr>
              <a:t>NN system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5946877" y="4790573"/>
            <a:ext cx="1181342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system of two</a:t>
            </a:r>
            <a:endParaRPr lang="pl-PL" sz="1200" b="1" dirty="0" smtClean="0">
              <a:latin typeface="+mj-lt"/>
            </a:endParaRPr>
          </a:p>
          <a:p>
            <a:pPr algn="ctr"/>
            <a:r>
              <a:rPr lang="en-US" sz="1200" b="1" dirty="0" smtClean="0">
                <a:latin typeface="+mj-lt"/>
              </a:rPr>
              <a:t>final particles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7344747" y="4781142"/>
            <a:ext cx="16916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two-final particle</a:t>
            </a:r>
            <a:endParaRPr lang="pl-PL" sz="1200" b="1" dirty="0" smtClean="0">
              <a:latin typeface="+mj-lt"/>
            </a:endParaRPr>
          </a:p>
          <a:p>
            <a:pPr algn="ctr"/>
            <a:r>
              <a:rPr lang="en-US" sz="1200" b="1" dirty="0" smtClean="0">
                <a:latin typeface="+mj-lt"/>
              </a:rPr>
              <a:t>system and spectator</a:t>
            </a:r>
            <a:endParaRPr lang="en-US" sz="1200" b="1" dirty="0">
              <a:latin typeface="+mj-lt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275856" y="5368282"/>
            <a:ext cx="948399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err="1">
                <a:latin typeface="+mj-lt"/>
              </a:rPr>
              <a:t>t</a:t>
            </a:r>
            <a:r>
              <a:rPr lang="pl-PL" sz="1200" b="1" dirty="0" err="1" smtClean="0">
                <a:latin typeface="+mj-lt"/>
              </a:rPr>
              <a:t>ransition</a:t>
            </a: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amplitude</a:t>
            </a:r>
            <a:endParaRPr lang="en-US" sz="1200" b="1" dirty="0" smtClean="0">
              <a:latin typeface="+mj-lt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7128218" y="5687504"/>
            <a:ext cx="1332213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err="1" smtClean="0">
                <a:latin typeface="+mj-lt"/>
              </a:rPr>
              <a:t>final</a:t>
            </a: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state</a:t>
            </a: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amplitude</a:t>
            </a:r>
            <a:r>
              <a:rPr lang="pl-PL" sz="1200" b="1" dirty="0" smtClean="0">
                <a:latin typeface="+mj-lt"/>
              </a:rPr>
              <a:t/>
            </a:r>
            <a:br>
              <a:rPr lang="pl-PL" sz="1200" b="1" dirty="0" smtClean="0">
                <a:latin typeface="+mj-lt"/>
              </a:rPr>
            </a:br>
            <a:r>
              <a:rPr lang="pl-PL" sz="1200" b="1" dirty="0" smtClean="0">
                <a:latin typeface="+mj-lt"/>
              </a:rPr>
              <a:t>(</a:t>
            </a:r>
            <a:r>
              <a:rPr lang="pl-PL" sz="1200" b="1" dirty="0" err="1" smtClean="0">
                <a:latin typeface="+mj-lt"/>
              </a:rPr>
              <a:t>resonant</a:t>
            </a:r>
            <a:r>
              <a:rPr lang="pl-PL" sz="1200" b="1" dirty="0" smtClean="0">
                <a:latin typeface="+mj-lt"/>
              </a:rPr>
              <a:t>, non </a:t>
            </a:r>
            <a:r>
              <a:rPr lang="pl-PL" sz="1200" b="1" dirty="0" err="1" smtClean="0">
                <a:latin typeface="+mj-lt"/>
              </a:rPr>
              <a:t>resonant</a:t>
            </a:r>
            <a:r>
              <a:rPr lang="pl-PL" sz="1200" b="1" dirty="0" smtClean="0">
                <a:latin typeface="+mj-lt"/>
              </a:rPr>
              <a:t>)</a:t>
            </a:r>
            <a:endParaRPr lang="en-US" sz="1200" b="1" dirty="0" smtClean="0">
              <a:latin typeface="+mj-lt"/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 flipV="1">
            <a:off x="5868144" y="4896586"/>
            <a:ext cx="0" cy="568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5868144" y="5465117"/>
            <a:ext cx="1751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7620000" y="5465117"/>
            <a:ext cx="0" cy="222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 flipV="1">
            <a:off x="4427984" y="4907229"/>
            <a:ext cx="0" cy="669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stokąt 31"/>
          <p:cNvSpPr/>
          <p:nvPr/>
        </p:nvSpPr>
        <p:spPr>
          <a:xfrm>
            <a:off x="3275856" y="2274806"/>
            <a:ext cx="5993329" cy="400110"/>
          </a:xfrm>
          <a:prstGeom prst="rect">
            <a:avLst/>
          </a:prstGeom>
          <a:solidFill>
            <a:srgbClr val="99FF99"/>
          </a:solidFill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in </a:t>
            </a:r>
            <a:r>
              <a:rPr lang="pl-PL" b="1" dirty="0" err="1" smtClean="0">
                <a:solidFill>
                  <a:srgbClr val="FF0000"/>
                </a:solidFill>
              </a:rPr>
              <a:t>collaboration</a:t>
            </a:r>
            <a:r>
              <a:rPr lang="pl-PL" b="1" dirty="0" smtClean="0">
                <a:solidFill>
                  <a:srgbClr val="FF0000"/>
                </a:solidFill>
              </a:rPr>
              <a:t> with </a:t>
            </a:r>
            <a:r>
              <a:rPr lang="en-US" b="1" dirty="0" smtClean="0">
                <a:solidFill>
                  <a:srgbClr val="FF0000"/>
                </a:solidFill>
              </a:rPr>
              <a:t>Bonn-</a:t>
            </a:r>
            <a:r>
              <a:rPr lang="en-US" b="1" dirty="0" err="1" smtClean="0">
                <a:solidFill>
                  <a:srgbClr val="FF0000"/>
                </a:solidFill>
              </a:rPr>
              <a:t>Gatchina</a:t>
            </a:r>
            <a:r>
              <a:rPr lang="en-US" b="1" dirty="0" smtClean="0">
                <a:solidFill>
                  <a:srgbClr val="FF0000"/>
                </a:solidFill>
              </a:rPr>
              <a:t> group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Symbol zastępczy zawartości 2"/>
          <p:cNvSpPr txBox="1">
            <a:spLocks/>
          </p:cNvSpPr>
          <p:nvPr/>
        </p:nvSpPr>
        <p:spPr>
          <a:xfrm>
            <a:off x="3312706" y="2816373"/>
            <a:ext cx="2789569" cy="735953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600" b="1" dirty="0" smtClean="0"/>
              <a:t>maximum log-</a:t>
            </a:r>
            <a:r>
              <a:rPr lang="pl-PL" sz="1600" b="1" dirty="0" err="1" smtClean="0"/>
              <a:t>likelihood</a:t>
            </a:r>
            <a:r>
              <a:rPr lang="pl-PL" sz="1600" b="1" dirty="0"/>
              <a:t/>
            </a:r>
            <a:br>
              <a:rPr lang="pl-PL" sz="1600" b="1" dirty="0"/>
            </a:br>
            <a:r>
              <a:rPr lang="pl-PL" sz="1600" b="1" dirty="0" smtClean="0"/>
              <a:t>event-by-event</a:t>
            </a:r>
            <a:endParaRPr lang="pl-PL" sz="1600" b="1" dirty="0"/>
          </a:p>
        </p:txBody>
      </p:sp>
      <p:cxnSp>
        <p:nvCxnSpPr>
          <p:cNvPr id="8" name="Łącznik prosty 7"/>
          <p:cNvCxnSpPr/>
          <p:nvPr/>
        </p:nvCxnSpPr>
        <p:spPr>
          <a:xfrm>
            <a:off x="3059832" y="1877657"/>
            <a:ext cx="0" cy="47917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>
            <a:off x="359532" y="2816373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flipH="1">
            <a:off x="1158502" y="2816373"/>
            <a:ext cx="7181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Łącznik prosty 37"/>
          <p:cNvCxnSpPr/>
          <p:nvPr/>
        </p:nvCxnSpPr>
        <p:spPr>
          <a:xfrm flipV="1">
            <a:off x="1161623" y="2509720"/>
            <a:ext cx="123316" cy="328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Łącznik prosty 40"/>
          <p:cNvCxnSpPr/>
          <p:nvPr/>
        </p:nvCxnSpPr>
        <p:spPr>
          <a:xfrm flipV="1">
            <a:off x="942479" y="2816373"/>
            <a:ext cx="216024" cy="494515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/>
          <p:nvPr/>
        </p:nvCxnSpPr>
        <p:spPr>
          <a:xfrm flipH="1" flipV="1">
            <a:off x="1217339" y="2081597"/>
            <a:ext cx="60502" cy="428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/>
          <p:cNvCxnSpPr/>
          <p:nvPr/>
        </p:nvCxnSpPr>
        <p:spPr>
          <a:xfrm flipV="1">
            <a:off x="1284939" y="2178495"/>
            <a:ext cx="273377" cy="331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ole tekstowe 50"/>
          <p:cNvSpPr txBox="1"/>
          <p:nvPr/>
        </p:nvSpPr>
        <p:spPr>
          <a:xfrm>
            <a:off x="646140" y="2437862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</a:t>
            </a:r>
            <a:endParaRPr lang="en-GB" dirty="0"/>
          </a:p>
        </p:txBody>
      </p:sp>
      <p:sp>
        <p:nvSpPr>
          <p:cNvPr id="52" name="pole tekstowe 51"/>
          <p:cNvSpPr txBox="1"/>
          <p:nvPr/>
        </p:nvSpPr>
        <p:spPr>
          <a:xfrm>
            <a:off x="1393878" y="2436845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</a:t>
            </a:r>
            <a:endParaRPr lang="en-GB" dirty="0"/>
          </a:p>
        </p:txBody>
      </p:sp>
      <p:sp>
        <p:nvSpPr>
          <p:cNvPr id="53" name="pole tekstowe 52"/>
          <p:cNvSpPr txBox="1"/>
          <p:nvPr/>
        </p:nvSpPr>
        <p:spPr>
          <a:xfrm>
            <a:off x="1632056" y="2509704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 smtClean="0">
                <a:solidFill>
                  <a:srgbClr val="0066FF"/>
                </a:solidFill>
              </a:rPr>
              <a:t>Initial</a:t>
            </a:r>
            <a:r>
              <a:rPr lang="pl-PL" sz="1600" dirty="0" smtClean="0">
                <a:solidFill>
                  <a:srgbClr val="0066FF"/>
                </a:solidFill>
              </a:rPr>
              <a:t> : SLJ</a:t>
            </a:r>
            <a:endParaRPr lang="en-GB" sz="1600" dirty="0">
              <a:solidFill>
                <a:srgbClr val="0066FF"/>
              </a:solidFill>
            </a:endParaRPr>
          </a:p>
        </p:txBody>
      </p:sp>
      <p:sp>
        <p:nvSpPr>
          <p:cNvPr id="55" name="pole tekstowe 54"/>
          <p:cNvSpPr txBox="1"/>
          <p:nvPr/>
        </p:nvSpPr>
        <p:spPr>
          <a:xfrm>
            <a:off x="1638957" y="1881822"/>
            <a:ext cx="1437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>
                <a:solidFill>
                  <a:srgbClr val="FF0000"/>
                </a:solidFill>
              </a:rPr>
              <a:t>Final</a:t>
            </a:r>
            <a:r>
              <a:rPr lang="pl-PL" dirty="0" smtClean="0">
                <a:solidFill>
                  <a:srgbClr val="FF0000"/>
                </a:solidFill>
              </a:rPr>
              <a:t>: </a:t>
            </a:r>
            <a:r>
              <a:rPr lang="pl-PL" sz="1400" dirty="0" smtClean="0">
                <a:solidFill>
                  <a:srgbClr val="FF0000"/>
                </a:solidFill>
              </a:rPr>
              <a:t>S</a:t>
            </a:r>
            <a:r>
              <a:rPr lang="pl-PL" sz="1400" baseline="-25000" dirty="0" smtClean="0">
                <a:solidFill>
                  <a:srgbClr val="FF0000"/>
                </a:solidFill>
              </a:rPr>
              <a:t>2</a:t>
            </a:r>
            <a:r>
              <a:rPr lang="pl-PL" sz="1400" dirty="0" smtClean="0">
                <a:solidFill>
                  <a:srgbClr val="FF0000"/>
                </a:solidFill>
              </a:rPr>
              <a:t>L</a:t>
            </a:r>
            <a:r>
              <a:rPr lang="pl-PL" sz="1400" baseline="-25000" dirty="0" smtClean="0">
                <a:solidFill>
                  <a:srgbClr val="FF0000"/>
                </a:solidFill>
              </a:rPr>
              <a:t>2</a:t>
            </a:r>
            <a:r>
              <a:rPr lang="pl-PL" sz="1400" dirty="0" smtClean="0">
                <a:solidFill>
                  <a:srgbClr val="FF0000"/>
                </a:solidFill>
              </a:rPr>
              <a:t>J</a:t>
            </a:r>
            <a:r>
              <a:rPr lang="pl-PL" sz="1400" baseline="-25000" dirty="0" smtClean="0">
                <a:solidFill>
                  <a:srgbClr val="FF0000"/>
                </a:solidFill>
              </a:rPr>
              <a:t>2</a:t>
            </a:r>
            <a:endParaRPr lang="en-GB" sz="1400" baseline="-25000" dirty="0">
              <a:solidFill>
                <a:srgbClr val="FF0000"/>
              </a:solidFill>
            </a:endParaRPr>
          </a:p>
        </p:txBody>
      </p:sp>
      <p:sp>
        <p:nvSpPr>
          <p:cNvPr id="57" name="pole tekstowe 56"/>
          <p:cNvSpPr txBox="1"/>
          <p:nvPr/>
        </p:nvSpPr>
        <p:spPr>
          <a:xfrm>
            <a:off x="1217339" y="3184349"/>
            <a:ext cx="111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>
                <a:solidFill>
                  <a:srgbClr val="FF0000"/>
                </a:solidFill>
              </a:rPr>
              <a:t>Final</a:t>
            </a:r>
            <a:r>
              <a:rPr lang="pl-PL" sz="1600" dirty="0" smtClean="0">
                <a:solidFill>
                  <a:srgbClr val="FF0000"/>
                </a:solidFill>
              </a:rPr>
              <a:t>: S’L’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4419" y="51287"/>
            <a:ext cx="7988155" cy="704850"/>
          </a:xfrm>
        </p:spPr>
        <p:txBody>
          <a:bodyPr/>
          <a:lstStyle/>
          <a:p>
            <a:r>
              <a:rPr lang="pl-PL" sz="2800" b="1" dirty="0" err="1" smtClean="0">
                <a:solidFill>
                  <a:srgbClr val="0066FF"/>
                </a:solidFill>
                <a:effectLst/>
              </a:rPr>
              <a:t>Separation</a:t>
            </a:r>
            <a:r>
              <a:rPr lang="pl-PL" sz="2800" b="1" dirty="0" smtClean="0">
                <a:solidFill>
                  <a:srgbClr val="0066FF"/>
                </a:solidFill>
                <a:effectLst/>
              </a:rPr>
              <a:t> </a:t>
            </a:r>
            <a:r>
              <a:rPr lang="pl-PL" sz="2800" b="1" dirty="0" err="1" smtClean="0">
                <a:solidFill>
                  <a:srgbClr val="0066FF"/>
                </a:solidFill>
                <a:effectLst/>
              </a:rPr>
              <a:t>into</a:t>
            </a:r>
            <a:r>
              <a:rPr lang="pl-PL" sz="2800" b="1" dirty="0" smtClean="0">
                <a:solidFill>
                  <a:srgbClr val="0066FF"/>
                </a:solidFill>
                <a:effectLst/>
              </a:rPr>
              <a:t> </a:t>
            </a:r>
            <a:r>
              <a:rPr lang="pl-PL" sz="2800" b="1" dirty="0" err="1" smtClean="0">
                <a:solidFill>
                  <a:srgbClr val="0066FF"/>
                </a:solidFill>
                <a:effectLst/>
              </a:rPr>
              <a:t>final</a:t>
            </a:r>
            <a:r>
              <a:rPr lang="pl-PL" sz="2800" b="1" dirty="0" smtClean="0">
                <a:solidFill>
                  <a:srgbClr val="0066FF"/>
                </a:solidFill>
                <a:effectLst/>
              </a:rPr>
              <a:t> </a:t>
            </a:r>
            <a:r>
              <a:rPr lang="pl-PL" sz="2800" b="1" dirty="0" err="1" smtClean="0">
                <a:solidFill>
                  <a:srgbClr val="0066FF"/>
                </a:solidFill>
                <a:effectLst/>
              </a:rPr>
              <a:t>states</a:t>
            </a:r>
            <a:r>
              <a:rPr lang="pl-PL" sz="2800" b="1" dirty="0" smtClean="0">
                <a:solidFill>
                  <a:srgbClr val="0066FF"/>
                </a:solidFill>
                <a:effectLst/>
              </a:rPr>
              <a:t>: </a:t>
            </a:r>
            <a:r>
              <a:rPr lang="pl-PL" sz="2800" b="1" dirty="0" smtClean="0">
                <a:solidFill>
                  <a:srgbClr val="0066FF"/>
                </a:solidFill>
                <a:effectLst/>
                <a:sym typeface="Symbol" panose="05050102010706020507" pitchFamily="18" charset="2"/>
              </a:rPr>
              <a:t>, N(I=0), N*</a:t>
            </a:r>
            <a:endParaRPr lang="en-GB" sz="2800" b="1" dirty="0">
              <a:solidFill>
                <a:srgbClr val="0066FF"/>
              </a:solidFill>
              <a:effectLst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477" y="1038335"/>
            <a:ext cx="4257525" cy="4348652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96" y="967113"/>
            <a:ext cx="4375563" cy="4385249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775612" y="966350"/>
            <a:ext cx="41404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 panose="05050102010706020507" pitchFamily="18" charset="2"/>
              </a:rPr>
              <a:t></a:t>
            </a:r>
            <a:r>
              <a:rPr lang="pl-PL" dirty="0" smtClean="0">
                <a:sym typeface="Symbol" panose="05050102010706020507" pitchFamily="18" charset="2"/>
              </a:rPr>
              <a:t>-p</a:t>
            </a:r>
            <a:r>
              <a:rPr lang="pl-PL" baseline="30000" dirty="0" smtClean="0">
                <a:sym typeface="Symbol" panose="05050102010706020507" pitchFamily="18" charset="2"/>
              </a:rPr>
              <a:t>0</a:t>
            </a:r>
            <a:r>
              <a:rPr lang="pl-PL" dirty="0" smtClean="0">
                <a:sym typeface="Symbol" panose="05050102010706020507" pitchFamily="18" charset="2"/>
              </a:rPr>
              <a:t></a:t>
            </a:r>
            <a:r>
              <a:rPr lang="pl-PL" baseline="30000" dirty="0" smtClean="0">
                <a:sym typeface="Symbol" panose="05050102010706020507" pitchFamily="18" charset="2"/>
              </a:rPr>
              <a:t>0 </a:t>
            </a:r>
            <a:r>
              <a:rPr lang="pl-PL" dirty="0" smtClean="0">
                <a:sym typeface="Symbol" panose="05050102010706020507" pitchFamily="18" charset="2"/>
              </a:rPr>
              <a:t>n  </a:t>
            </a:r>
            <a:endParaRPr lang="en-GB" baseline="30000" dirty="0"/>
          </a:p>
        </p:txBody>
      </p:sp>
      <p:sp>
        <p:nvSpPr>
          <p:cNvPr id="18" name="Prostokąt 17"/>
          <p:cNvSpPr/>
          <p:nvPr/>
        </p:nvSpPr>
        <p:spPr>
          <a:xfrm>
            <a:off x="6336196" y="950673"/>
            <a:ext cx="153760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dirty="0">
                <a:sym typeface="Symbol" panose="05050102010706020507" pitchFamily="18" charset="2"/>
              </a:rPr>
              <a:t>p</a:t>
            </a:r>
            <a:r>
              <a:rPr lang="pl-PL" baseline="30000" dirty="0">
                <a:sym typeface="Symbol" panose="05050102010706020507" pitchFamily="18" charset="2"/>
              </a:rPr>
              <a:t>0</a:t>
            </a:r>
            <a:r>
              <a:rPr lang="pl-PL" dirty="0">
                <a:sym typeface="Symbol" panose="05050102010706020507" pitchFamily="18" charset="2"/>
              </a:rPr>
              <a:t></a:t>
            </a:r>
            <a:r>
              <a:rPr lang="pl-PL" baseline="30000" dirty="0">
                <a:sym typeface="Symbol" panose="05050102010706020507" pitchFamily="18" charset="2"/>
              </a:rPr>
              <a:t>0</a:t>
            </a:r>
            <a:r>
              <a:rPr lang="pl-PL" dirty="0">
                <a:sym typeface="Symbol" panose="05050102010706020507" pitchFamily="18" charset="2"/>
              </a:rPr>
              <a:t> p</a:t>
            </a:r>
            <a:r>
              <a:rPr lang="pl-PL" baseline="30000" dirty="0">
                <a:sym typeface="Symbol" panose="05050102010706020507" pitchFamily="18" charset="2"/>
              </a:rPr>
              <a:t>  </a:t>
            </a:r>
            <a:r>
              <a:rPr lang="pl-PL" dirty="0">
                <a:sym typeface="Symbol" panose="05050102010706020507" pitchFamily="18" charset="2"/>
              </a:rPr>
              <a:t> </a:t>
            </a:r>
            <a:endParaRPr lang="en-GB" baseline="30000" dirty="0"/>
          </a:p>
        </p:txBody>
      </p:sp>
      <p:sp>
        <p:nvSpPr>
          <p:cNvPr id="19" name="Prostokąt 18"/>
          <p:cNvSpPr/>
          <p:nvPr/>
        </p:nvSpPr>
        <p:spPr>
          <a:xfrm rot="16200000">
            <a:off x="-134879" y="2133782"/>
            <a:ext cx="906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ym typeface="Symbol" panose="05050102010706020507" pitchFamily="18" charset="2"/>
              </a:rPr>
              <a:t></a:t>
            </a:r>
            <a:r>
              <a:rPr lang="pl-PL" dirty="0">
                <a:sym typeface="Symbol" panose="05050102010706020507" pitchFamily="18" charset="2"/>
              </a:rPr>
              <a:t> </a:t>
            </a:r>
            <a:r>
              <a:rPr lang="pl-PL" dirty="0" smtClean="0">
                <a:sym typeface="Symbol" panose="05050102010706020507" pitchFamily="18" charset="2"/>
              </a:rPr>
              <a:t>[</a:t>
            </a:r>
            <a:r>
              <a:rPr lang="pl-PL" dirty="0" err="1" smtClean="0">
                <a:sym typeface="Symbol" panose="05050102010706020507" pitchFamily="18" charset="2"/>
              </a:rPr>
              <a:t>mb</a:t>
            </a:r>
            <a:r>
              <a:rPr lang="pl-PL" dirty="0" smtClean="0">
                <a:sym typeface="Symbol" panose="05050102010706020507" pitchFamily="18" charset="2"/>
              </a:rPr>
              <a:t>]</a:t>
            </a:r>
            <a:endParaRPr lang="en-GB" dirty="0"/>
          </a:p>
        </p:txBody>
      </p:sp>
      <p:sp>
        <p:nvSpPr>
          <p:cNvPr id="20" name="Prostokąt 19"/>
          <p:cNvSpPr/>
          <p:nvPr/>
        </p:nvSpPr>
        <p:spPr>
          <a:xfrm rot="16200000">
            <a:off x="4331135" y="2063204"/>
            <a:ext cx="769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ym typeface="Symbol" panose="05050102010706020507" pitchFamily="18" charset="2"/>
              </a:rPr>
              <a:t></a:t>
            </a:r>
            <a:r>
              <a:rPr lang="pl-PL" dirty="0" smtClean="0">
                <a:sym typeface="Symbol" panose="05050102010706020507" pitchFamily="18" charset="2"/>
              </a:rPr>
              <a:t>[b]</a:t>
            </a:r>
            <a:endParaRPr lang="en-GB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3886958" y="5135340"/>
            <a:ext cx="1785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 panose="05050102010706020507" pitchFamily="18" charset="2"/>
              </a:rPr>
              <a:t></a:t>
            </a:r>
            <a:r>
              <a:rPr lang="pl-PL" dirty="0" smtClean="0">
                <a:sym typeface="Symbol" panose="05050102010706020507" pitchFamily="18" charset="2"/>
              </a:rPr>
              <a:t>s [</a:t>
            </a:r>
            <a:r>
              <a:rPr lang="pl-PL" dirty="0" err="1" smtClean="0">
                <a:sym typeface="Symbol" panose="05050102010706020507" pitchFamily="18" charset="2"/>
              </a:rPr>
              <a:t>GeV</a:t>
            </a:r>
            <a:r>
              <a:rPr lang="pl-PL" dirty="0" smtClean="0">
                <a:sym typeface="Symbol" panose="05050102010706020507" pitchFamily="18" charset="2"/>
              </a:rPr>
              <a:t>]</a:t>
            </a:r>
            <a:endParaRPr lang="en-GB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664805" y="5580373"/>
            <a:ext cx="8250315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smtClean="0"/>
              <a:t>Dominat </a:t>
            </a:r>
            <a:r>
              <a:rPr lang="pl-PL" sz="1600" dirty="0" err="1" smtClean="0"/>
              <a:t>channels</a:t>
            </a:r>
            <a:r>
              <a:rPr lang="pl-PL" sz="1600" dirty="0" smtClean="0"/>
              <a:t> in 2</a:t>
            </a:r>
            <a:r>
              <a:rPr lang="pl-PL" sz="1600" dirty="0" smtClean="0">
                <a:sym typeface="Symbol" panose="05050102010706020507" pitchFamily="18" charset="2"/>
              </a:rPr>
              <a:t></a:t>
            </a:r>
            <a:r>
              <a:rPr lang="pl-PL" sz="1600" baseline="30000" dirty="0" smtClean="0">
                <a:sym typeface="Symbol" panose="05050102010706020507" pitchFamily="18" charset="2"/>
              </a:rPr>
              <a:t>0  </a:t>
            </a:r>
            <a:r>
              <a:rPr lang="pl-PL" sz="1600" dirty="0" smtClean="0"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ym typeface="Symbol" panose="05050102010706020507" pitchFamily="18" charset="2"/>
              </a:rPr>
              <a:t>are</a:t>
            </a:r>
            <a:r>
              <a:rPr lang="pl-PL" sz="1600" dirty="0" smtClean="0">
                <a:sym typeface="Symbol" panose="05050102010706020507" pitchFamily="18" charset="2"/>
              </a:rPr>
              <a:t>  and N (2</a:t>
            </a:r>
            <a:r>
              <a:rPr lang="pl-PL" sz="1600" baseline="30000" dirty="0" smtClean="0">
                <a:sym typeface="Symbol" panose="05050102010706020507" pitchFamily="18" charset="2"/>
              </a:rPr>
              <a:t>0 </a:t>
            </a:r>
            <a:r>
              <a:rPr lang="pl-PL" sz="1600" dirty="0" smtClean="0">
                <a:sym typeface="Symbol" panose="05050102010706020507" pitchFamily="18" charset="2"/>
              </a:rPr>
              <a:t> in I=0)</a:t>
            </a:r>
            <a:r>
              <a:rPr lang="pl-PL" sz="1600" baseline="30000" dirty="0" smtClean="0">
                <a:sym typeface="Symbol" panose="05050102010706020507" pitchFamily="18" charset="2"/>
              </a:rPr>
              <a:t> </a:t>
            </a:r>
            <a:endParaRPr lang="pl-PL" sz="1600" baseline="30000" dirty="0" smtClean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ym typeface="Symbol" panose="05050102010706020507" pitchFamily="18" charset="2"/>
              </a:rPr>
              <a:t> </a:t>
            </a:r>
            <a:r>
              <a:rPr lang="pl-PL" sz="1600" dirty="0" err="1">
                <a:sym typeface="Symbol" panose="05050102010706020507" pitchFamily="18" charset="2"/>
              </a:rPr>
              <a:t>d</a:t>
            </a:r>
            <a:r>
              <a:rPr lang="pl-PL" sz="1600" dirty="0" err="1" smtClean="0">
                <a:sym typeface="Symbol" panose="05050102010706020507" pitchFamily="18" charset="2"/>
              </a:rPr>
              <a:t>oes</a:t>
            </a:r>
            <a:r>
              <a:rPr lang="pl-PL" sz="1600" dirty="0" smtClean="0">
                <a:sym typeface="Symbol" panose="05050102010706020507" pitchFamily="18" charset="2"/>
              </a:rPr>
              <a:t> not </a:t>
            </a:r>
            <a:r>
              <a:rPr lang="pl-PL" sz="1600" dirty="0" err="1" smtClean="0">
                <a:sym typeface="Symbol" panose="05050102010706020507" pitchFamily="18" charset="2"/>
              </a:rPr>
              <a:t>contribute</a:t>
            </a:r>
            <a:r>
              <a:rPr lang="pl-PL" sz="1600" dirty="0" smtClean="0"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ym typeface="Symbol" panose="05050102010706020507" pitchFamily="18" charset="2"/>
              </a:rPr>
              <a:t>because</a:t>
            </a:r>
            <a:r>
              <a:rPr lang="pl-PL" sz="1600" dirty="0" smtClean="0"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ym typeface="Symbol" panose="05050102010706020507" pitchFamily="18" charset="2"/>
              </a:rPr>
              <a:t>it</a:t>
            </a:r>
            <a:r>
              <a:rPr lang="pl-PL" sz="1600" dirty="0" smtClean="0"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ym typeface="Symbol" panose="05050102010706020507" pitchFamily="18" charset="2"/>
              </a:rPr>
              <a:t>is</a:t>
            </a:r>
            <a:r>
              <a:rPr lang="pl-PL" sz="1600" dirty="0" smtClean="0">
                <a:sym typeface="Symbol" panose="05050102010706020507" pitchFamily="18" charset="2"/>
              </a:rPr>
              <a:t> I=1, </a:t>
            </a:r>
            <a:r>
              <a:rPr lang="pl-PL" sz="1600" dirty="0" err="1" smtClean="0">
                <a:sym typeface="Symbol" panose="05050102010706020507" pitchFamily="18" charset="2"/>
              </a:rPr>
              <a:t>hence</a:t>
            </a:r>
            <a:r>
              <a:rPr lang="pl-PL" sz="1600" dirty="0" smtClean="0">
                <a:sym typeface="Symbol" panose="05050102010706020507" pitchFamily="18" charset="2"/>
              </a:rPr>
              <a:t> </a:t>
            </a:r>
            <a:r>
              <a:rPr lang="pl-PL" sz="1600" dirty="0" err="1" smtClean="0">
                <a:sym typeface="Symbol" panose="05050102010706020507" pitchFamily="18" charset="2"/>
              </a:rPr>
              <a:t>does</a:t>
            </a:r>
            <a:r>
              <a:rPr lang="pl-PL" sz="1600" dirty="0" smtClean="0">
                <a:sym typeface="Symbol" panose="05050102010706020507" pitchFamily="18" charset="2"/>
              </a:rPr>
              <a:t> not </a:t>
            </a:r>
            <a:r>
              <a:rPr lang="pl-PL" sz="1600" dirty="0" err="1" smtClean="0">
                <a:sym typeface="Symbol" panose="05050102010706020507" pitchFamily="18" charset="2"/>
              </a:rPr>
              <a:t>decay</a:t>
            </a:r>
            <a:r>
              <a:rPr lang="pl-PL" sz="1600" dirty="0" smtClean="0">
                <a:sym typeface="Symbol" panose="05050102010706020507" pitchFamily="18" charset="2"/>
              </a:rPr>
              <a:t> to </a:t>
            </a:r>
            <a:r>
              <a:rPr lang="pl-PL" sz="1600" dirty="0">
                <a:sym typeface="Symbol" panose="05050102010706020507" pitchFamily="18" charset="2"/>
              </a:rPr>
              <a:t>2 </a:t>
            </a:r>
            <a:r>
              <a:rPr lang="pl-PL" sz="1600" dirty="0" smtClean="0">
                <a:sym typeface="Symbol" panose="05050102010706020507" pitchFamily="18" charset="2"/>
              </a:rPr>
              <a:t></a:t>
            </a:r>
            <a:r>
              <a:rPr lang="pl-PL" sz="1600" baseline="30000" dirty="0" smtClean="0">
                <a:sym typeface="Symbol" panose="05050102010706020507" pitchFamily="18" charset="2"/>
              </a:rPr>
              <a:t>0</a:t>
            </a:r>
            <a:r>
              <a:rPr lang="pl-PL" sz="1600" dirty="0" smtClean="0">
                <a:sym typeface="Symbol" panose="05050102010706020507" pitchFamily="18" charset="2"/>
              </a:rPr>
              <a:t>  </a:t>
            </a:r>
            <a:endParaRPr lang="en-GB" sz="1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662329" y="1749070"/>
            <a:ext cx="103746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  <a:sym typeface="Symbol" panose="05050102010706020507" pitchFamily="18" charset="2"/>
              </a:rPr>
              <a:t></a:t>
            </a:r>
            <a:endParaRPr lang="pl-PL" sz="1400" dirty="0" smtClean="0">
              <a:solidFill>
                <a:srgbClr val="FF0000"/>
              </a:solidFill>
            </a:endParaRPr>
          </a:p>
          <a:p>
            <a:r>
              <a:rPr lang="pl-PL" sz="1400" dirty="0" smtClean="0">
                <a:solidFill>
                  <a:srgbClr val="00FF00"/>
                </a:solidFill>
              </a:rPr>
              <a:t>N</a:t>
            </a:r>
            <a:r>
              <a:rPr lang="pl-PL" sz="1400" dirty="0" smtClean="0">
                <a:solidFill>
                  <a:srgbClr val="00FF00"/>
                </a:solidFill>
                <a:sym typeface="Symbol" panose="05050102010706020507" pitchFamily="18" charset="2"/>
              </a:rPr>
              <a:t></a:t>
            </a:r>
          </a:p>
          <a:p>
            <a:r>
              <a:rPr lang="pl-PL" sz="1400" dirty="0" smtClean="0">
                <a:solidFill>
                  <a:srgbClr val="0066FF"/>
                </a:solidFill>
                <a:sym typeface="Symbol" panose="05050102010706020507" pitchFamily="18" charset="2"/>
              </a:rPr>
              <a:t>N(1440) </a:t>
            </a:r>
          </a:p>
          <a:p>
            <a:r>
              <a:rPr lang="pl-PL" sz="1400" dirty="0" smtClean="0">
                <a:solidFill>
                  <a:srgbClr val="FF66CC"/>
                </a:solidFill>
                <a:sym typeface="Symbol" panose="05050102010706020507" pitchFamily="18" charset="2"/>
              </a:rPr>
              <a:t>N(1520) </a:t>
            </a:r>
            <a:endParaRPr lang="en-GB" sz="1400" dirty="0">
              <a:solidFill>
                <a:srgbClr val="FF66CC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817464" y="1462878"/>
            <a:ext cx="10374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FF0000"/>
                </a:solidFill>
                <a:sym typeface="Symbol" panose="05050102010706020507" pitchFamily="18" charset="2"/>
              </a:rPr>
              <a:t></a:t>
            </a:r>
            <a:endParaRPr lang="pl-PL" sz="1200" dirty="0" smtClean="0">
              <a:solidFill>
                <a:srgbClr val="FF0000"/>
              </a:solidFill>
            </a:endParaRPr>
          </a:p>
          <a:p>
            <a:r>
              <a:rPr lang="pl-PL" sz="1200" dirty="0" smtClean="0">
                <a:solidFill>
                  <a:srgbClr val="00FF00"/>
                </a:solidFill>
              </a:rPr>
              <a:t>N</a:t>
            </a:r>
            <a:r>
              <a:rPr lang="pl-PL" sz="1200" dirty="0" smtClean="0">
                <a:solidFill>
                  <a:srgbClr val="00FF00"/>
                </a:solidFill>
                <a:sym typeface="Symbol" panose="05050102010706020507" pitchFamily="18" charset="2"/>
              </a:rPr>
              <a:t></a:t>
            </a:r>
          </a:p>
          <a:p>
            <a:r>
              <a:rPr lang="pl-PL" sz="1200" dirty="0" smtClean="0">
                <a:solidFill>
                  <a:srgbClr val="0066FF"/>
                </a:solidFill>
                <a:sym typeface="Symbol" panose="05050102010706020507" pitchFamily="18" charset="2"/>
              </a:rPr>
              <a:t>N(1440) </a:t>
            </a:r>
          </a:p>
          <a:p>
            <a:r>
              <a:rPr lang="pl-PL" sz="1200" dirty="0" smtClean="0">
                <a:solidFill>
                  <a:srgbClr val="FF66CC"/>
                </a:solidFill>
                <a:sym typeface="Symbol" panose="05050102010706020507" pitchFamily="18" charset="2"/>
              </a:rPr>
              <a:t>N(1520) </a:t>
            </a:r>
            <a:endParaRPr lang="en-GB" sz="1200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4698" y="-23440"/>
            <a:ext cx="5978466" cy="704850"/>
          </a:xfrm>
        </p:spPr>
        <p:txBody>
          <a:bodyPr/>
          <a:lstStyle/>
          <a:p>
            <a:r>
              <a:rPr lang="pl-PL" sz="2800" b="1" dirty="0" smtClean="0">
                <a:solidFill>
                  <a:srgbClr val="3333CC"/>
                </a:solidFill>
              </a:rPr>
              <a:t>Electro-</a:t>
            </a:r>
            <a:r>
              <a:rPr lang="pl-PL" sz="2800" b="1" dirty="0" err="1" smtClean="0">
                <a:solidFill>
                  <a:srgbClr val="3333CC"/>
                </a:solidFill>
              </a:rPr>
              <a:t>scatering</a:t>
            </a:r>
            <a:r>
              <a:rPr lang="pl-PL" sz="2800" b="1" dirty="0" smtClean="0">
                <a:solidFill>
                  <a:srgbClr val="3333CC"/>
                </a:solidFill>
              </a:rPr>
              <a:t> </a:t>
            </a:r>
            <a:r>
              <a:rPr lang="pl-PL" sz="2800" b="1" dirty="0" err="1" smtClean="0">
                <a:solidFill>
                  <a:srgbClr val="3333CC"/>
                </a:solidFill>
              </a:rPr>
              <a:t>experiments</a:t>
            </a:r>
            <a:r>
              <a:rPr lang="pl-PL" sz="2800" b="1" dirty="0" smtClean="0">
                <a:solidFill>
                  <a:srgbClr val="3333CC"/>
                </a:solidFill>
              </a:rPr>
              <a:t> </a:t>
            </a:r>
            <a:r>
              <a:rPr lang="en-US" sz="2800" b="1" dirty="0" smtClean="0">
                <a:solidFill>
                  <a:srgbClr val="3333CC"/>
                </a:solidFill>
              </a:rPr>
              <a:t>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13" y="985244"/>
            <a:ext cx="3290850" cy="207083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62322" y="3496271"/>
            <a:ext cx="3502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Meson</a:t>
            </a:r>
            <a:r>
              <a:rPr lang="pl-PL" dirty="0" smtClean="0"/>
              <a:t> </a:t>
            </a:r>
            <a:r>
              <a:rPr lang="pl-PL" dirty="0" err="1" smtClean="0"/>
              <a:t>electroproduction</a:t>
            </a:r>
            <a:r>
              <a:rPr lang="pl-PL" dirty="0" smtClean="0"/>
              <a:t> </a:t>
            </a:r>
            <a:endParaRPr lang="en-GB" dirty="0"/>
          </a:p>
        </p:txBody>
      </p:sp>
      <p:grpSp>
        <p:nvGrpSpPr>
          <p:cNvPr id="7" name="Grupa 6"/>
          <p:cNvGrpSpPr/>
          <p:nvPr/>
        </p:nvGrpSpPr>
        <p:grpSpPr>
          <a:xfrm>
            <a:off x="4363301" y="678493"/>
            <a:ext cx="3630252" cy="3689181"/>
            <a:chOff x="143262" y="3240770"/>
            <a:chExt cx="3630252" cy="3689181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66"/>
            <a:stretch>
              <a:fillRect/>
            </a:stretch>
          </p:blipFill>
          <p:spPr bwMode="auto">
            <a:xfrm>
              <a:off x="143262" y="3450840"/>
              <a:ext cx="3122547" cy="3479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pole tekstowe 14"/>
            <p:cNvSpPr txBox="1"/>
            <p:nvPr/>
          </p:nvSpPr>
          <p:spPr>
            <a:xfrm>
              <a:off x="911418" y="3240770"/>
              <a:ext cx="2408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 smtClean="0"/>
                <a:t>Data JLAB, MAMI</a:t>
              </a:r>
              <a:endParaRPr lang="en-GB" sz="1600" dirty="0"/>
            </a:p>
          </p:txBody>
        </p:sp>
        <p:sp>
          <p:nvSpPr>
            <p:cNvPr id="18" name="pole tekstowe 7"/>
            <p:cNvSpPr txBox="1">
              <a:spLocks noChangeArrowheads="1"/>
            </p:cNvSpPr>
            <p:nvPr/>
          </p:nvSpPr>
          <p:spPr bwMode="auto">
            <a:xfrm>
              <a:off x="889117" y="4415455"/>
              <a:ext cx="15889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400" dirty="0"/>
                <a:t>„pion </a:t>
              </a:r>
              <a:r>
                <a:rPr lang="pl-PL" altLang="pl-PL" sz="1400" dirty="0" err="1"/>
                <a:t>cloud</a:t>
              </a:r>
              <a:r>
                <a:rPr lang="pl-PL" altLang="pl-PL" sz="1400" dirty="0"/>
                <a:t>”</a:t>
              </a:r>
            </a:p>
          </p:txBody>
        </p:sp>
        <p:sp>
          <p:nvSpPr>
            <p:cNvPr id="19" name="pole tekstowe 6"/>
            <p:cNvSpPr txBox="1">
              <a:spLocks noChangeArrowheads="1"/>
            </p:cNvSpPr>
            <p:nvPr/>
          </p:nvSpPr>
          <p:spPr bwMode="auto">
            <a:xfrm>
              <a:off x="1060948" y="5461656"/>
              <a:ext cx="15875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400" dirty="0"/>
                <a:t>„</a:t>
              </a:r>
              <a:r>
                <a:rPr lang="pl-PL" altLang="pl-PL" sz="1400" dirty="0" err="1"/>
                <a:t>quark</a:t>
              </a:r>
              <a:r>
                <a:rPr lang="pl-PL" altLang="pl-PL" sz="1400" dirty="0"/>
                <a:t> </a:t>
              </a:r>
              <a:r>
                <a:rPr lang="pl-PL" altLang="pl-PL" sz="1400" dirty="0" err="1"/>
                <a:t>core</a:t>
              </a:r>
              <a:r>
                <a:rPr lang="pl-PL" altLang="pl-PL" sz="1400" dirty="0"/>
                <a:t>”</a:t>
              </a:r>
            </a:p>
          </p:txBody>
        </p:sp>
        <p:sp>
          <p:nvSpPr>
            <p:cNvPr id="21" name="Prostokąt 59"/>
            <p:cNvSpPr>
              <a:spLocks noChangeArrowheads="1"/>
            </p:cNvSpPr>
            <p:nvPr/>
          </p:nvSpPr>
          <p:spPr bwMode="auto">
            <a:xfrm rot="5400000">
              <a:off x="2326984" y="4748494"/>
              <a:ext cx="24929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l-PL" sz="1000" dirty="0"/>
                <a:t>I. G. </a:t>
              </a:r>
              <a:r>
                <a:rPr lang="en-US" altLang="pl-PL" sz="1000" dirty="0" err="1"/>
                <a:t>Aznauryan</a:t>
              </a:r>
              <a:r>
                <a:rPr lang="en-US" altLang="pl-PL" sz="1000" dirty="0"/>
                <a:t> and V. D. </a:t>
              </a:r>
              <a:r>
                <a:rPr lang="en-US" altLang="pl-PL" sz="1000" dirty="0" err="1"/>
                <a:t>Burkert</a:t>
              </a:r>
              <a:r>
                <a:rPr lang="en-US" altLang="pl-PL" sz="1000" dirty="0" smtClean="0"/>
                <a:t>,</a:t>
              </a:r>
              <a:r>
                <a:rPr lang="pl-PL" altLang="pl-PL" sz="1000" dirty="0" smtClean="0"/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l-PL" sz="1000" dirty="0" smtClean="0"/>
                <a:t> </a:t>
              </a:r>
              <a:r>
                <a:rPr lang="en-US" altLang="pl-PL" sz="1000" dirty="0" err="1" smtClean="0"/>
                <a:t>Prog</a:t>
              </a:r>
              <a:r>
                <a:rPr lang="en-US" altLang="pl-PL" sz="1000" dirty="0" smtClean="0"/>
                <a:t>. </a:t>
              </a:r>
              <a:r>
                <a:rPr lang="en-US" altLang="pl-PL" sz="1000" dirty="0"/>
                <a:t>Part. </a:t>
              </a:r>
              <a:r>
                <a:rPr lang="en-US" altLang="pl-PL" sz="1000" dirty="0" err="1" smtClean="0"/>
                <a:t>Nucl</a:t>
              </a:r>
              <a:r>
                <a:rPr lang="en-US" altLang="pl-PL" sz="1000" dirty="0" smtClean="0"/>
                <a:t>.</a:t>
              </a:r>
              <a:r>
                <a:rPr lang="pl-PL" altLang="pl-PL" sz="1000" dirty="0" smtClean="0"/>
                <a:t> </a:t>
              </a:r>
              <a:r>
                <a:rPr lang="en-US" altLang="pl-PL" sz="1000" dirty="0" smtClean="0"/>
                <a:t>Phys</a:t>
              </a:r>
              <a:r>
                <a:rPr lang="en-US" altLang="pl-PL" sz="1000" dirty="0"/>
                <a:t>. 67, 1 (2012) </a:t>
              </a:r>
              <a:endParaRPr lang="pl-PL" altLang="pl-PL" sz="1000" dirty="0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1907704" y="562729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/>
              <a:t>At small q</a:t>
            </a:r>
            <a:r>
              <a:rPr lang="pl-PL" sz="1800" baseline="30000" dirty="0" smtClean="0"/>
              <a:t>2</a:t>
            </a:r>
            <a:r>
              <a:rPr lang="pl-PL" sz="1800" dirty="0" smtClean="0"/>
              <a:t> </a:t>
            </a:r>
            <a:r>
              <a:rPr lang="pl-PL" sz="1800" dirty="0" err="1" smtClean="0"/>
              <a:t>important</a:t>
            </a:r>
            <a:r>
              <a:rPr lang="pl-PL" sz="1800" dirty="0" smtClean="0"/>
              <a:t> role of pion </a:t>
            </a:r>
            <a:r>
              <a:rPr lang="pl-PL" sz="1800" dirty="0" err="1" smtClean="0"/>
              <a:t>cloud</a:t>
            </a:r>
            <a:r>
              <a:rPr lang="pl-PL" sz="1800" dirty="0" smtClean="0"/>
              <a:t> !</a:t>
            </a:r>
            <a:endParaRPr lang="en-GB" sz="1800" dirty="0"/>
          </a:p>
        </p:txBody>
      </p:sp>
      <p:sp>
        <p:nvSpPr>
          <p:cNvPr id="6" name="Prostokąt 5"/>
          <p:cNvSpPr/>
          <p:nvPr/>
        </p:nvSpPr>
        <p:spPr>
          <a:xfrm>
            <a:off x="1870000" y="4185495"/>
            <a:ext cx="45608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FF0000"/>
                </a:solidFill>
                <a:sym typeface="Symbol"/>
              </a:rPr>
              <a:t></a:t>
            </a:r>
            <a:r>
              <a:rPr lang="pl-PL" baseline="-25000" dirty="0">
                <a:solidFill>
                  <a:srgbClr val="FF0000"/>
                </a:solidFill>
                <a:sym typeface="Symbol"/>
              </a:rPr>
              <a:t>33</a:t>
            </a:r>
            <a:r>
              <a:rPr lang="pl-PL" dirty="0">
                <a:solidFill>
                  <a:srgbClr val="FF0000"/>
                </a:solidFill>
                <a:sym typeface="Symbol"/>
              </a:rPr>
              <a:t> </a:t>
            </a:r>
            <a:r>
              <a:rPr lang="pl-PL" dirty="0" smtClean="0">
                <a:solidFill>
                  <a:srgbClr val="FF0000"/>
                </a:solidFill>
                <a:sym typeface="Symbol"/>
              </a:rPr>
              <a:t>(1232) J</a:t>
            </a:r>
            <a:r>
              <a:rPr lang="pl-PL" baseline="30000" dirty="0" smtClean="0">
                <a:solidFill>
                  <a:srgbClr val="FF0000"/>
                </a:solidFill>
                <a:sym typeface="Symbol"/>
              </a:rPr>
              <a:t>P</a:t>
            </a:r>
            <a:r>
              <a:rPr lang="pl-PL" dirty="0" smtClean="0">
                <a:solidFill>
                  <a:srgbClr val="FF0000"/>
                </a:solidFill>
                <a:sym typeface="Symbol"/>
              </a:rPr>
              <a:t> =3/2 </a:t>
            </a:r>
            <a:r>
              <a:rPr lang="pl-PL" baseline="30000" dirty="0" smtClean="0">
                <a:solidFill>
                  <a:srgbClr val="FF0000"/>
                </a:solidFill>
                <a:sym typeface="Symbol"/>
              </a:rPr>
              <a:t>+</a:t>
            </a:r>
            <a:r>
              <a:rPr lang="pl-PL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pl-PL" dirty="0">
                <a:solidFill>
                  <a:srgbClr val="FF0000"/>
                </a:solidFill>
                <a:sym typeface="Symbol"/>
              </a:rPr>
              <a:t> N </a:t>
            </a:r>
            <a:r>
              <a:rPr lang="pl-PL" dirty="0" smtClean="0">
                <a:solidFill>
                  <a:srgbClr val="FF0000"/>
                </a:solidFill>
                <a:sym typeface="Symbol"/>
              </a:rPr>
              <a:t>J=1/2</a:t>
            </a:r>
            <a:r>
              <a:rPr lang="pl-PL" baseline="30000" dirty="0" smtClean="0">
                <a:solidFill>
                  <a:srgbClr val="FF0000"/>
                </a:solidFill>
                <a:sym typeface="Symbol"/>
              </a:rPr>
              <a:t>+</a:t>
            </a:r>
            <a:r>
              <a:rPr lang="pl-PL" dirty="0" smtClean="0">
                <a:solidFill>
                  <a:srgbClr val="FF0000"/>
                </a:solidFill>
                <a:sym typeface="Symbol"/>
              </a:rPr>
              <a:t> * </a:t>
            </a:r>
          </a:p>
          <a:p>
            <a:endParaRPr lang="pl-PL" dirty="0" smtClean="0">
              <a:sym typeface="Symbol"/>
            </a:endParaRPr>
          </a:p>
          <a:p>
            <a:r>
              <a:rPr lang="pl-PL" sz="1800" dirty="0" smtClean="0">
                <a:sym typeface="Symbol"/>
              </a:rPr>
              <a:t>Dominant M1 (-1)</a:t>
            </a:r>
            <a:r>
              <a:rPr lang="pl-PL" sz="1800" baseline="30000" dirty="0" smtClean="0">
                <a:sym typeface="Symbol"/>
              </a:rPr>
              <a:t>L+1</a:t>
            </a:r>
            <a:r>
              <a:rPr lang="pl-PL" sz="1800" dirty="0" smtClean="0">
                <a:sym typeface="Symbol"/>
              </a:rPr>
              <a:t> (</a:t>
            </a:r>
            <a:r>
              <a:rPr lang="pl-PL" sz="1800" dirty="0" err="1" smtClean="0">
                <a:sym typeface="Symbol"/>
              </a:rPr>
              <a:t>spin</a:t>
            </a:r>
            <a:r>
              <a:rPr lang="pl-PL" sz="1800" dirty="0" smtClean="0">
                <a:sym typeface="Symbol"/>
              </a:rPr>
              <a:t> </a:t>
            </a:r>
            <a:r>
              <a:rPr lang="pl-PL" sz="1800" dirty="0" err="1" smtClean="0">
                <a:sym typeface="Symbol"/>
              </a:rPr>
              <a:t>flip</a:t>
            </a:r>
            <a:r>
              <a:rPr lang="pl-PL" sz="1800" dirty="0" smtClean="0">
                <a:sym typeface="Symbol"/>
              </a:rPr>
              <a:t>) </a:t>
            </a:r>
            <a:r>
              <a:rPr lang="pl-PL" sz="1800" dirty="0" err="1" smtClean="0">
                <a:sym typeface="Symbol"/>
              </a:rPr>
              <a:t>transition</a:t>
            </a:r>
            <a:r>
              <a:rPr lang="pl-PL" sz="1800" dirty="0" smtClean="0">
                <a:sym typeface="Symbol"/>
              </a:rPr>
              <a:t> – </a:t>
            </a:r>
          </a:p>
          <a:p>
            <a:r>
              <a:rPr lang="pl-PL" sz="1800" dirty="0" smtClean="0">
                <a:sym typeface="Symbol"/>
              </a:rPr>
              <a:t>G</a:t>
            </a:r>
            <a:r>
              <a:rPr lang="pl-PL" sz="1800" baseline="-25000" dirty="0" smtClean="0">
                <a:sym typeface="Symbol"/>
              </a:rPr>
              <a:t>M</a:t>
            </a:r>
            <a:r>
              <a:rPr lang="pl-PL" sz="1800" dirty="0" smtClean="0">
                <a:sym typeface="Symbol"/>
              </a:rPr>
              <a:t> (q</a:t>
            </a:r>
            <a:r>
              <a:rPr lang="pl-PL" sz="1800" baseline="30000" dirty="0" smtClean="0">
                <a:sym typeface="Symbol"/>
              </a:rPr>
              <a:t>2</a:t>
            </a:r>
            <a:r>
              <a:rPr lang="pl-PL" sz="1800" dirty="0" smtClean="0">
                <a:sym typeface="Symbol"/>
              </a:rPr>
              <a:t> ) </a:t>
            </a:r>
            <a:r>
              <a:rPr lang="pl-PL" sz="1800" dirty="0" err="1" smtClean="0">
                <a:sym typeface="Symbol"/>
              </a:rPr>
              <a:t>plays</a:t>
            </a:r>
            <a:r>
              <a:rPr lang="pl-PL" sz="1800" dirty="0" smtClean="0">
                <a:sym typeface="Symbol"/>
              </a:rPr>
              <a:t> dominant role</a:t>
            </a:r>
          </a:p>
          <a:p>
            <a:endParaRPr lang="en-GB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547664" y="136362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sym typeface="Symbol" panose="05050102010706020507" pitchFamily="18" charset="2"/>
              </a:rPr>
              <a:t></a:t>
            </a:r>
            <a:r>
              <a:rPr lang="pl-PL" dirty="0" smtClean="0">
                <a:solidFill>
                  <a:srgbClr val="FF0000"/>
                </a:solidFill>
                <a:sym typeface="Symbol" panose="05050102010706020507" pitchFamily="18" charset="2"/>
              </a:rPr>
              <a:t>*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6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055136" y="575537"/>
            <a:ext cx="71957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2700" b="1" dirty="0" err="1" smtClean="0">
                <a:solidFill>
                  <a:srgbClr val="0000FF"/>
                </a:solidFill>
              </a:rPr>
              <a:t>Results</a:t>
            </a:r>
            <a:r>
              <a:rPr lang="pl-PL" sz="2700" b="1" dirty="0" smtClean="0">
                <a:solidFill>
                  <a:srgbClr val="0000FF"/>
                </a:solidFill>
              </a:rPr>
              <a:t> and </a:t>
            </a:r>
            <a:r>
              <a:rPr lang="pl-PL" sz="2700" b="1" dirty="0" err="1">
                <a:solidFill>
                  <a:srgbClr val="0000FF"/>
                </a:solidFill>
              </a:rPr>
              <a:t>p</a:t>
            </a:r>
            <a:r>
              <a:rPr lang="pl-PL" sz="2700" b="1" dirty="0" err="1" smtClean="0">
                <a:solidFill>
                  <a:srgbClr val="0000FF"/>
                </a:solidFill>
              </a:rPr>
              <a:t>redictions</a:t>
            </a:r>
            <a:r>
              <a:rPr lang="pl-PL" sz="2700" b="1" dirty="0" smtClean="0">
                <a:solidFill>
                  <a:srgbClr val="0000FF"/>
                </a:solidFill>
              </a:rPr>
              <a:t> </a:t>
            </a:r>
            <a:r>
              <a:rPr lang="pl-PL" sz="2700" b="1" dirty="0">
                <a:solidFill>
                  <a:srgbClr val="0000FF"/>
                </a:solidFill>
              </a:rPr>
              <a:t>for D</a:t>
            </a:r>
            <a:r>
              <a:rPr lang="pl-PL" sz="2700" b="1" baseline="-25000" dirty="0">
                <a:solidFill>
                  <a:srgbClr val="0000FF"/>
                </a:solidFill>
              </a:rPr>
              <a:t>13</a:t>
            </a:r>
            <a:r>
              <a:rPr lang="pl-PL" sz="2700" b="1" dirty="0">
                <a:solidFill>
                  <a:srgbClr val="0000FF"/>
                </a:solidFill>
              </a:rPr>
              <a:t>(1520</a:t>
            </a:r>
            <a:r>
              <a:rPr lang="pl-PL" sz="2700" b="1" dirty="0" smtClean="0">
                <a:solidFill>
                  <a:srgbClr val="0000FF"/>
                </a:solidFill>
              </a:rPr>
              <a:t>)</a:t>
            </a:r>
            <a:r>
              <a:rPr lang="pl-PL" sz="27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N*</a:t>
            </a:r>
            <a:endParaRPr lang="en-GB" sz="2700" b="1" dirty="0">
              <a:solidFill>
                <a:srgbClr val="0000FF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6208" r="10418"/>
          <a:stretch/>
        </p:blipFill>
        <p:spPr>
          <a:xfrm>
            <a:off x="-2638" y="2080897"/>
            <a:ext cx="3135740" cy="299020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88176" y="1829070"/>
            <a:ext cx="30615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Data CLAS : </a:t>
            </a:r>
            <a:r>
              <a:rPr lang="pl-PL" sz="105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theory</a:t>
            </a:r>
            <a:r>
              <a:rPr lang="pl-PL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 T. Pena et al. PRD93(2017</a:t>
            </a:r>
            <a:r>
              <a:rPr lang="pl-PL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)</a:t>
            </a:r>
            <a:endParaRPr lang="en-GB" sz="9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l="8229"/>
          <a:stretch/>
        </p:blipFill>
        <p:spPr>
          <a:xfrm>
            <a:off x="3205055" y="2076029"/>
            <a:ext cx="3217586" cy="280792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055136" y="5038030"/>
            <a:ext cx="1093642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Space-</a:t>
            </a:r>
            <a:r>
              <a:rPr lang="pl-PL" sz="135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like</a:t>
            </a: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343460" y="5013527"/>
            <a:ext cx="1077471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Time - </a:t>
            </a:r>
            <a:r>
              <a:rPr lang="pl-PL" sz="135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like</a:t>
            </a: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/>
          <a:srcRect l="6363" r="6619"/>
          <a:stretch/>
        </p:blipFill>
        <p:spPr>
          <a:xfrm>
            <a:off x="6288000" y="1952837"/>
            <a:ext cx="2747269" cy="2969778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6683927" y="1660449"/>
            <a:ext cx="239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60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Dielectron</a:t>
            </a:r>
            <a:r>
              <a:rPr lang="pl-PL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600" b="1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inv</a:t>
            </a:r>
            <a:r>
              <a:rPr lang="pl-PL" sz="1600" b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mass </a:t>
            </a:r>
            <a:r>
              <a:rPr lang="pl-PL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spectrum </a:t>
            </a:r>
            <a:endParaRPr lang="en-GB" sz="160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521704" y="1749793"/>
            <a:ext cx="28866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Completely</a:t>
            </a:r>
            <a: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dominated</a:t>
            </a:r>
            <a: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by </a:t>
            </a:r>
            <a:r>
              <a:rPr lang="pl-PL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meson</a:t>
            </a:r>
            <a: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cloud</a:t>
            </a:r>
            <a: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 and </a:t>
            </a:r>
            <a: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  <a:sym typeface="Symbol" panose="05050102010706020507" pitchFamily="18" charset="2"/>
              </a:rPr>
              <a:t> (with </a:t>
            </a:r>
            <a:r>
              <a:rPr lang="pl-PL" sz="1350" b="1" dirty="0" err="1">
                <a:solidFill>
                  <a:prstClr val="black"/>
                </a:solidFill>
                <a:latin typeface="Calibri" panose="020F0502020204030204"/>
                <a:cs typeface="+mn-cs"/>
                <a:sym typeface="Symbol" panose="05050102010706020507" pitchFamily="18" charset="2"/>
              </a:rPr>
              <a:t>some</a:t>
            </a:r>
            <a: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  <a:sym typeface="Symbol" panose="05050102010706020507" pitchFamily="18" charset="2"/>
              </a:rPr>
              <a:t>  </a:t>
            </a:r>
            <a:r>
              <a:rPr lang="pl-PL" sz="1350" b="1" dirty="0" err="1" smtClean="0">
                <a:solidFill>
                  <a:prstClr val="black"/>
                </a:solidFill>
                <a:latin typeface="Calibri" panose="020F0502020204030204"/>
                <a:cs typeface="+mn-cs"/>
                <a:sym typeface="Symbol" panose="05050102010706020507" pitchFamily="18" charset="2"/>
              </a:rPr>
              <a:t>mixture</a:t>
            </a:r>
            <a:r>
              <a:rPr lang="pl-PL" sz="1350" b="1" dirty="0" smtClean="0">
                <a:solidFill>
                  <a:prstClr val="black"/>
                </a:solidFill>
                <a:latin typeface="Calibri" panose="020F0502020204030204"/>
                <a:cs typeface="+mn-cs"/>
                <a:sym typeface="Symbol" panose="05050102010706020507" pitchFamily="18" charset="2"/>
              </a:rPr>
              <a:t>)</a:t>
            </a:r>
            <a:endParaRPr lang="en-GB" sz="135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6739289" y="4922614"/>
                <a:ext cx="2295979" cy="8309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l-PL" sz="1600" dirty="0" smtClean="0"/>
                  <a:t>Strong </a:t>
                </a:r>
                <a:r>
                  <a:rPr lang="pl-PL" sz="1600" dirty="0" err="1" smtClean="0"/>
                  <a:t>effect</a:t>
                </a:r>
                <a:r>
                  <a:rPr lang="pl-PL" sz="1600" dirty="0" smtClean="0"/>
                  <a:t> </a:t>
                </a:r>
                <a:r>
                  <a:rPr lang="pl-PL" sz="1600" dirty="0" err="1" smtClean="0"/>
                  <a:t>enhancement</a:t>
                </a:r>
                <a:r>
                  <a:rPr lang="pl-PL" sz="1600" dirty="0" smtClean="0"/>
                  <a:t>  G</a:t>
                </a:r>
                <a:r>
                  <a:rPr lang="pl-PL" sz="1600" baseline="-25000" dirty="0" smtClean="0"/>
                  <a:t>M</a:t>
                </a:r>
                <a:r>
                  <a:rPr lang="pl-PL" sz="1600" dirty="0" smtClean="0"/>
                  <a:t>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l-PL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pl-PL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l-PL" sz="1600" dirty="0" smtClean="0"/>
                  <a:t>) </a:t>
                </a:r>
                <a:r>
                  <a:rPr lang="pl-PL" sz="1600" dirty="0" err="1" smtClean="0"/>
                  <a:t>due</a:t>
                </a:r>
                <a:r>
                  <a:rPr lang="pl-PL" sz="1600" dirty="0" smtClean="0"/>
                  <a:t> to VDM !</a:t>
                </a:r>
                <a:endParaRPr lang="en-GB" sz="16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289" y="4922614"/>
                <a:ext cx="2295979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1596" t="-2206" r="-532"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2327545" y="4683896"/>
                <a:ext cx="5647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545" y="4683896"/>
                <a:ext cx="564739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ole tekstowe 13"/>
              <p:cNvSpPr txBox="1"/>
              <p:nvPr/>
            </p:nvSpPr>
            <p:spPr>
              <a:xfrm>
                <a:off x="5497616" y="4642911"/>
                <a:ext cx="5647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pole tekstow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616" y="4642911"/>
                <a:ext cx="564739" cy="400110"/>
              </a:xfrm>
              <a:prstGeom prst="rect">
                <a:avLst/>
              </a:prstGeom>
              <a:blipFill rotWithShape="0">
                <a:blip r:embed="rId7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ole tekstowe 3"/>
          <p:cNvSpPr txBox="1"/>
          <p:nvPr/>
        </p:nvSpPr>
        <p:spPr>
          <a:xfrm>
            <a:off x="4342216" y="3897052"/>
            <a:ext cx="19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 panose="05050102010706020507" pitchFamily="18" charset="2"/>
              </a:rPr>
              <a:t>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49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4563"/>
            <a:ext cx="431958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6859" y="116690"/>
            <a:ext cx="6731087" cy="704850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dirty="0" smtClean="0"/>
              <a:t>  </a:t>
            </a:r>
            <a:r>
              <a:rPr lang="pl-PL" sz="3200" b="1" dirty="0" smtClean="0"/>
              <a:t> </a:t>
            </a:r>
            <a:r>
              <a:rPr lang="pl-PL" sz="2800" b="1" dirty="0" err="1" smtClean="0">
                <a:solidFill>
                  <a:srgbClr val="0066FF"/>
                </a:solidFill>
              </a:rPr>
              <a:t>Excition</a:t>
            </a:r>
            <a:r>
              <a:rPr lang="pl-PL" sz="2800" b="1" dirty="0" smtClean="0">
                <a:solidFill>
                  <a:srgbClr val="0066FF"/>
                </a:solidFill>
              </a:rPr>
              <a:t> </a:t>
            </a:r>
            <a:r>
              <a:rPr lang="pl-PL" sz="2800" b="1" dirty="0" err="1" smtClean="0">
                <a:solidFill>
                  <a:srgbClr val="0066FF"/>
                </a:solidFill>
              </a:rPr>
              <a:t>function</a:t>
            </a:r>
            <a:r>
              <a:rPr lang="pl-PL" sz="2800" b="1" dirty="0" smtClean="0">
                <a:solidFill>
                  <a:srgbClr val="0066FF"/>
                </a:solidFill>
              </a:rPr>
              <a:t> of </a:t>
            </a:r>
            <a:r>
              <a:rPr lang="pl-PL" sz="2800" b="1" dirty="0" err="1" smtClean="0">
                <a:solidFill>
                  <a:srgbClr val="0066FF"/>
                </a:solidFill>
              </a:rPr>
              <a:t>e+e</a:t>
            </a:r>
            <a:r>
              <a:rPr lang="pl-PL" sz="2800" b="1" dirty="0" smtClean="0">
                <a:solidFill>
                  <a:srgbClr val="0066FF"/>
                </a:solidFill>
              </a:rPr>
              <a:t>-</a:t>
            </a:r>
            <a:r>
              <a:rPr lang="fr-FR" sz="2800" b="1" dirty="0" smtClean="0">
                <a:solidFill>
                  <a:srgbClr val="0066FF"/>
                </a:solidFill>
              </a:rPr>
              <a:t> </a:t>
            </a:r>
            <a:r>
              <a:rPr lang="pl-PL" sz="2800" b="1" dirty="0" smtClean="0">
                <a:solidFill>
                  <a:srgbClr val="0066FF"/>
                </a:solidFill>
              </a:rPr>
              <a:t> @ SIS18  </a:t>
            </a:r>
            <a:r>
              <a:rPr lang="fr-FR" sz="2800" b="1" dirty="0" smtClean="0">
                <a:solidFill>
                  <a:srgbClr val="0066FF"/>
                </a:solidFill>
              </a:rPr>
              <a:t> </a:t>
            </a:r>
            <a:endParaRPr lang="fr-FR" sz="2800" b="1" i="1" dirty="0">
              <a:solidFill>
                <a:srgbClr val="0066FF"/>
              </a:solidFill>
              <a:effectLst/>
            </a:endParaRPr>
          </a:p>
        </p:txBody>
      </p:sp>
      <p:sp>
        <p:nvSpPr>
          <p:cNvPr id="17413" name="pole tekstowe 33"/>
          <p:cNvSpPr txBox="1">
            <a:spLocks noChangeArrowheads="1"/>
          </p:cNvSpPr>
          <p:nvPr/>
        </p:nvSpPr>
        <p:spPr bwMode="auto">
          <a:xfrm>
            <a:off x="279561" y="4918784"/>
            <a:ext cx="88197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600" dirty="0"/>
              <a:t>  </a:t>
            </a:r>
            <a:r>
              <a:rPr lang="pl-PL" sz="1600" dirty="0" err="1"/>
              <a:t>M</a:t>
            </a:r>
            <a:r>
              <a:rPr lang="pl-PL" sz="1600" baseline="-25000" dirty="0" err="1"/>
              <a:t>e+e</a:t>
            </a:r>
            <a:r>
              <a:rPr lang="pl-PL" sz="1600" baseline="-25000" dirty="0"/>
              <a:t>-</a:t>
            </a:r>
            <a:r>
              <a:rPr lang="pl-PL" sz="1600" dirty="0"/>
              <a:t>  &lt; 0.15  </a:t>
            </a:r>
            <a:r>
              <a:rPr lang="pl-PL" sz="1600" dirty="0" err="1"/>
              <a:t>GeV</a:t>
            </a:r>
            <a:r>
              <a:rPr lang="pl-PL" sz="1600" dirty="0"/>
              <a:t>/c</a:t>
            </a:r>
            <a:r>
              <a:rPr lang="pl-PL" sz="1600" baseline="30000" dirty="0"/>
              <a:t>2</a:t>
            </a:r>
            <a:r>
              <a:rPr lang="pl-PL" sz="1600" dirty="0"/>
              <a:t> </a:t>
            </a:r>
            <a:r>
              <a:rPr lang="pl-PL" sz="1600" dirty="0" err="1"/>
              <a:t>dominated</a:t>
            </a:r>
            <a:r>
              <a:rPr lang="pl-PL" sz="1600" dirty="0"/>
              <a:t> by </a:t>
            </a:r>
            <a:r>
              <a:rPr lang="pl-PL" sz="1600" dirty="0">
                <a:sym typeface="Symbol" pitchFamily="18" charset="2"/>
              </a:rPr>
              <a:t></a:t>
            </a:r>
            <a:r>
              <a:rPr lang="pl-PL" sz="1600" baseline="30000" dirty="0">
                <a:sym typeface="Symbol" pitchFamily="18" charset="2"/>
              </a:rPr>
              <a:t>0</a:t>
            </a:r>
            <a:r>
              <a:rPr lang="pl-PL" sz="1600" dirty="0">
                <a:sym typeface="Symbol" pitchFamily="18" charset="2"/>
              </a:rPr>
              <a:t> </a:t>
            </a:r>
            <a:r>
              <a:rPr lang="pl-PL" sz="1600" dirty="0" smtClean="0">
                <a:sym typeface="Symbol" pitchFamily="18" charset="2"/>
              </a:rPr>
              <a:t> </a:t>
            </a:r>
            <a:r>
              <a:rPr lang="pl-PL" sz="1600" dirty="0" err="1" smtClean="0">
                <a:sym typeface="Symbol" pitchFamily="18" charset="2"/>
              </a:rPr>
              <a:t>Dalitz</a:t>
            </a:r>
            <a:endParaRPr lang="pl-PL" sz="16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 dirty="0"/>
              <a:t> </a:t>
            </a:r>
            <a:r>
              <a:rPr lang="pl-PL" sz="1600" dirty="0" smtClean="0"/>
              <a:t> </a:t>
            </a:r>
            <a:r>
              <a:rPr lang="pl-PL" sz="1600" dirty="0" err="1"/>
              <a:t>M</a:t>
            </a:r>
            <a:r>
              <a:rPr lang="pl-PL" sz="1600" baseline="-25000" dirty="0" err="1"/>
              <a:t>e+e</a:t>
            </a:r>
            <a:r>
              <a:rPr lang="pl-PL" sz="1600" baseline="-25000" dirty="0"/>
              <a:t>-</a:t>
            </a:r>
            <a:r>
              <a:rPr lang="pl-PL" sz="1600" dirty="0"/>
              <a:t> </a:t>
            </a:r>
            <a:r>
              <a:rPr lang="pl-PL" sz="1600" dirty="0" smtClean="0"/>
              <a:t>&gt; 0.15 </a:t>
            </a:r>
            <a:r>
              <a:rPr lang="pl-PL" sz="1600" dirty="0" err="1"/>
              <a:t>GeV</a:t>
            </a:r>
            <a:r>
              <a:rPr lang="pl-PL" sz="1600" dirty="0"/>
              <a:t>/c</a:t>
            </a:r>
            <a:r>
              <a:rPr lang="pl-PL" sz="1600" baseline="30000" dirty="0"/>
              <a:t>2</a:t>
            </a:r>
            <a:r>
              <a:rPr lang="pl-PL" sz="1600" dirty="0"/>
              <a:t> : </a:t>
            </a:r>
            <a:r>
              <a:rPr lang="pl-PL" sz="1600" dirty="0" err="1">
                <a:solidFill>
                  <a:srgbClr val="FF0000"/>
                </a:solidFill>
              </a:rPr>
              <a:t>Resonance</a:t>
            </a:r>
            <a:r>
              <a:rPr lang="pl-PL" sz="1600" dirty="0">
                <a:solidFill>
                  <a:srgbClr val="FF0000"/>
                </a:solidFill>
              </a:rPr>
              <a:t> (</a:t>
            </a:r>
            <a:r>
              <a:rPr lang="pl-PL" sz="1600" dirty="0">
                <a:solidFill>
                  <a:srgbClr val="FF0000"/>
                </a:solidFill>
                <a:sym typeface="Symbol" pitchFamily="18" charset="2"/>
              </a:rPr>
              <a:t>, N</a:t>
            </a:r>
            <a:r>
              <a:rPr lang="pl-PL" sz="1600" baseline="30000" dirty="0">
                <a:solidFill>
                  <a:srgbClr val="FF0000"/>
                </a:solidFill>
                <a:sym typeface="Symbol" pitchFamily="18" charset="2"/>
              </a:rPr>
              <a:t>*</a:t>
            </a:r>
            <a:r>
              <a:rPr lang="pl-PL" sz="1600" dirty="0">
                <a:solidFill>
                  <a:srgbClr val="FF0000"/>
                </a:solidFill>
                <a:sym typeface="Symbol" pitchFamily="18" charset="2"/>
              </a:rPr>
              <a:t>)</a:t>
            </a:r>
            <a:r>
              <a:rPr lang="pl-PL" sz="1600" dirty="0" err="1" smtClean="0">
                <a:solidFill>
                  <a:srgbClr val="FF0000"/>
                </a:solidFill>
                <a:sym typeface="Symbol" pitchFamily="18" charset="2"/>
              </a:rPr>
              <a:t>Ne+e</a:t>
            </a:r>
            <a:r>
              <a:rPr lang="pl-PL" sz="1600" dirty="0" smtClean="0">
                <a:solidFill>
                  <a:srgbClr val="FF0000"/>
                </a:solidFill>
                <a:sym typeface="Symbol" pitchFamily="18" charset="2"/>
              </a:rPr>
              <a:t>- , NN </a:t>
            </a:r>
            <a:r>
              <a:rPr lang="pl-PL" sz="1600" dirty="0" err="1" smtClean="0">
                <a:solidFill>
                  <a:srgbClr val="FF0000"/>
                </a:solidFill>
                <a:sym typeface="Symbol" pitchFamily="18" charset="2"/>
              </a:rPr>
              <a:t>bremsstrahlung</a:t>
            </a:r>
            <a:r>
              <a:rPr lang="pl-PL" sz="16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pl-PL" sz="1600" dirty="0" smtClean="0">
                <a:solidFill>
                  <a:srgbClr val="FF0000"/>
                </a:solidFill>
                <a:sym typeface="Symbol" pitchFamily="18" charset="2"/>
              </a:rPr>
              <a:t> ,</a:t>
            </a:r>
            <a:r>
              <a:rPr lang="pl-PL" sz="1600" dirty="0" smtClean="0">
                <a:sym typeface="Symbol" pitchFamily="18" charset="2"/>
              </a:rPr>
              <a:t> </a:t>
            </a:r>
            <a:r>
              <a:rPr lang="pl-PL" sz="1600" dirty="0">
                <a:sym typeface="Symbol" pitchFamily="18" charset="2"/>
              </a:rPr>
              <a:t></a:t>
            </a:r>
            <a:r>
              <a:rPr lang="pl-PL" sz="1600" dirty="0" err="1">
                <a:sym typeface="Symbol" pitchFamily="18" charset="2"/>
              </a:rPr>
              <a:t>e+e</a:t>
            </a:r>
            <a:r>
              <a:rPr lang="pl-PL" sz="1600" dirty="0">
                <a:sym typeface="Symbol" pitchFamily="18" charset="2"/>
              </a:rPr>
              <a:t>- </a:t>
            </a:r>
            <a:r>
              <a:rPr lang="pl-PL" sz="1600" dirty="0" smtClean="0">
                <a:sym typeface="Symbol" pitchFamily="18" charset="2"/>
              </a:rPr>
              <a:t>, </a:t>
            </a:r>
            <a:r>
              <a:rPr lang="pl-PL" sz="1600" dirty="0" smtClean="0">
                <a:solidFill>
                  <a:srgbClr val="0066FF"/>
                </a:solidFill>
                <a:sym typeface="Symbol" pitchFamily="18" charset="2"/>
              </a:rPr>
              <a:t></a:t>
            </a:r>
            <a:r>
              <a:rPr lang="pl-PL" sz="1600" dirty="0" err="1" smtClean="0">
                <a:solidFill>
                  <a:srgbClr val="0066FF"/>
                </a:solidFill>
                <a:sym typeface="Symbol" pitchFamily="18" charset="2"/>
              </a:rPr>
              <a:t>e+e</a:t>
            </a:r>
            <a:r>
              <a:rPr lang="pl-PL" sz="1600" dirty="0" smtClean="0">
                <a:solidFill>
                  <a:srgbClr val="0066FF"/>
                </a:solidFill>
                <a:sym typeface="Symbol" pitchFamily="18" charset="2"/>
              </a:rPr>
              <a:t>-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ym typeface="Symbol" pitchFamily="18" charset="2"/>
              </a:rPr>
              <a:t> </a:t>
            </a:r>
            <a:r>
              <a:rPr lang="pl-PL" sz="1600" dirty="0" smtClean="0">
                <a:sym typeface="Symbol" pitchFamily="18" charset="2"/>
              </a:rPr>
              <a:t>                                                                                </a:t>
            </a:r>
            <a:r>
              <a:rPr lang="pl-PL" sz="1600" dirty="0" err="1" smtClean="0">
                <a:sym typeface="Symbol" pitchFamily="18" charset="2"/>
              </a:rPr>
              <a:t>thresholds</a:t>
            </a:r>
            <a:r>
              <a:rPr lang="pl-PL" sz="1600" dirty="0" smtClean="0">
                <a:sym typeface="Symbol" pitchFamily="18" charset="2"/>
              </a:rPr>
              <a:t>  (</a:t>
            </a:r>
            <a:r>
              <a:rPr lang="pl-PL" sz="1600" dirty="0" err="1" smtClean="0">
                <a:sym typeface="Symbol" pitchFamily="18" charset="2"/>
              </a:rPr>
              <a:t>GeV</a:t>
            </a:r>
            <a:r>
              <a:rPr lang="pl-PL" sz="1600" dirty="0">
                <a:sym typeface="Symbol" pitchFamily="18" charset="2"/>
              </a:rPr>
              <a:t>)</a:t>
            </a:r>
            <a:r>
              <a:rPr lang="pl-PL" sz="1600" dirty="0" smtClean="0">
                <a:sym typeface="Symbol" pitchFamily="18" charset="2"/>
              </a:rPr>
              <a:t>:      E</a:t>
            </a:r>
            <a:r>
              <a:rPr lang="pl-PL" sz="1600" baseline="-25000" dirty="0" smtClean="0">
                <a:sym typeface="Symbol" pitchFamily="18" charset="2"/>
              </a:rPr>
              <a:t>s </a:t>
            </a:r>
            <a:r>
              <a:rPr lang="pl-PL" sz="1600" baseline="30000" dirty="0" smtClean="0">
                <a:sym typeface="Symbol" panose="05050102010706020507" pitchFamily="18" charset="2"/>
              </a:rPr>
              <a:t></a:t>
            </a:r>
            <a:r>
              <a:rPr lang="pl-PL" sz="1600" dirty="0" smtClean="0">
                <a:sym typeface="Symbol" pitchFamily="18" charset="2"/>
              </a:rPr>
              <a:t>= 1.25 , </a:t>
            </a:r>
            <a:r>
              <a:rPr lang="pl-PL" sz="1600" dirty="0" smtClean="0">
                <a:solidFill>
                  <a:srgbClr val="0066FF"/>
                </a:solidFill>
                <a:sym typeface="Symbol" pitchFamily="18" charset="2"/>
              </a:rPr>
              <a:t>E</a:t>
            </a:r>
            <a:r>
              <a:rPr lang="pl-PL" sz="1600" baseline="-25000" dirty="0" smtClean="0">
                <a:solidFill>
                  <a:srgbClr val="0066FF"/>
                </a:solidFill>
                <a:sym typeface="Symbol" pitchFamily="18" charset="2"/>
              </a:rPr>
              <a:t>s</a:t>
            </a:r>
            <a:r>
              <a:rPr lang="pl-PL" sz="1600" baseline="30000" dirty="0" smtClean="0">
                <a:solidFill>
                  <a:srgbClr val="0066FF"/>
                </a:solidFill>
                <a:sym typeface="Symbol" pitchFamily="18" charset="2"/>
              </a:rPr>
              <a:t></a:t>
            </a:r>
            <a:r>
              <a:rPr lang="pl-PL" sz="1600" dirty="0" smtClean="0">
                <a:solidFill>
                  <a:srgbClr val="0066FF"/>
                </a:solidFill>
                <a:sym typeface="Symbol" pitchFamily="18" charset="2"/>
              </a:rPr>
              <a:t>= 2.1</a:t>
            </a:r>
            <a:endParaRPr lang="pl-PL" sz="1600" dirty="0">
              <a:solidFill>
                <a:srgbClr val="0066FF"/>
              </a:solidFill>
            </a:endParaRPr>
          </a:p>
        </p:txBody>
      </p:sp>
      <p:sp>
        <p:nvSpPr>
          <p:cNvPr id="17414" name="Text Box 29"/>
          <p:cNvSpPr txBox="1">
            <a:spLocks noChangeArrowheads="1"/>
          </p:cNvSpPr>
          <p:nvPr/>
        </p:nvSpPr>
        <p:spPr bwMode="auto">
          <a:xfrm>
            <a:off x="1116013" y="1196975"/>
            <a:ext cx="12557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>
                <a:sym typeface="Symbol" pitchFamily="18" charset="2"/>
              </a:rPr>
              <a:t>  </a:t>
            </a:r>
            <a:r>
              <a:rPr lang="fr-FR" sz="1600" b="1">
                <a:sym typeface="Symbol" pitchFamily="18" charset="2"/>
              </a:rPr>
              <a:t>°</a:t>
            </a:r>
            <a:r>
              <a:rPr lang="pl-PL" sz="1600" b="1">
                <a:sym typeface="Symbol" pitchFamily="18" charset="2"/>
              </a:rPr>
              <a:t> e+e-</a:t>
            </a:r>
            <a:endParaRPr lang="fr-FR" sz="1600" b="1">
              <a:sym typeface="Symbol" pitchFamily="18" charset="2"/>
            </a:endParaRPr>
          </a:p>
        </p:txBody>
      </p:sp>
      <p:sp>
        <p:nvSpPr>
          <p:cNvPr id="17415" name="Line 30"/>
          <p:cNvSpPr>
            <a:spLocks noChangeShapeType="1"/>
          </p:cNvSpPr>
          <p:nvPr/>
        </p:nvSpPr>
        <p:spPr bwMode="auto">
          <a:xfrm flipH="1">
            <a:off x="1116013" y="1484313"/>
            <a:ext cx="287337" cy="360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7416" name="Text Box 22"/>
          <p:cNvSpPr txBox="1">
            <a:spLocks noChangeArrowheads="1"/>
          </p:cNvSpPr>
          <p:nvPr/>
        </p:nvSpPr>
        <p:spPr bwMode="auto">
          <a:xfrm>
            <a:off x="1187450" y="1700213"/>
            <a:ext cx="1127125" cy="33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>
                <a:solidFill>
                  <a:srgbClr val="0070C0"/>
                </a:solidFill>
                <a:sym typeface="Symbol" pitchFamily="18" charset="2"/>
              </a:rPr>
              <a:t></a:t>
            </a:r>
            <a:r>
              <a:rPr lang="pl-PL" sz="1600" b="1">
                <a:solidFill>
                  <a:srgbClr val="0070C0"/>
                </a:solidFill>
                <a:sym typeface="Symbol" pitchFamily="18" charset="2"/>
              </a:rPr>
              <a:t>e+e- </a:t>
            </a:r>
            <a:r>
              <a:rPr lang="fr-FR" sz="1600" b="1">
                <a:solidFill>
                  <a:srgbClr val="0070C0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17417" name="Line 30"/>
          <p:cNvSpPr>
            <a:spLocks noChangeShapeType="1"/>
          </p:cNvSpPr>
          <p:nvPr/>
        </p:nvSpPr>
        <p:spPr bwMode="auto">
          <a:xfrm>
            <a:off x="1763713" y="1989138"/>
            <a:ext cx="71437" cy="360362"/>
          </a:xfrm>
          <a:prstGeom prst="line">
            <a:avLst/>
          </a:prstGeom>
          <a:noFill/>
          <a:ln w="2540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792163" y="3357563"/>
            <a:ext cx="11922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>
                <a:sym typeface="Symbol" pitchFamily="18" charset="2"/>
              </a:rPr>
              <a:t> </a:t>
            </a:r>
            <a:r>
              <a:rPr lang="fr-FR" sz="1600">
                <a:solidFill>
                  <a:srgbClr val="FF0000"/>
                </a:solidFill>
                <a:sym typeface="Symbol" pitchFamily="18" charset="2"/>
              </a:rPr>
              <a:t></a:t>
            </a:r>
            <a:r>
              <a:rPr lang="pl-PL" sz="1600">
                <a:solidFill>
                  <a:srgbClr val="FF0000"/>
                </a:solidFill>
                <a:sym typeface="Symbol" pitchFamily="18" charset="2"/>
              </a:rPr>
              <a:t>Ne+e-</a:t>
            </a:r>
            <a:r>
              <a:rPr lang="fr-FR" sz="1600">
                <a:solidFill>
                  <a:srgbClr val="FF0000"/>
                </a:solidFill>
                <a:sym typeface="Symbol" pitchFamily="18" charset="2"/>
              </a:rPr>
              <a:t> </a:t>
            </a:r>
            <a:endParaRPr lang="fr-FR" sz="1600">
              <a:solidFill>
                <a:srgbClr val="FF0000"/>
              </a:solidFill>
            </a:endParaRPr>
          </a:p>
        </p:txBody>
      </p:sp>
      <p:sp>
        <p:nvSpPr>
          <p:cNvPr id="17419" name="Text Box 22"/>
          <p:cNvSpPr txBox="1">
            <a:spLocks noChangeArrowheads="1"/>
          </p:cNvSpPr>
          <p:nvPr/>
        </p:nvSpPr>
        <p:spPr bwMode="auto">
          <a:xfrm>
            <a:off x="2987675" y="2349500"/>
            <a:ext cx="1003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33CC"/>
                </a:solidFill>
                <a:sym typeface="Symbol" pitchFamily="18" charset="2"/>
              </a:rPr>
              <a:t></a:t>
            </a:r>
            <a:r>
              <a:rPr lang="pl-PL" sz="1600">
                <a:solidFill>
                  <a:srgbClr val="0033CC"/>
                </a:solidFill>
                <a:sym typeface="Symbol" pitchFamily="18" charset="2"/>
              </a:rPr>
              <a:t>e+e-</a:t>
            </a:r>
            <a:r>
              <a:rPr lang="fr-FR" sz="1600">
                <a:solidFill>
                  <a:srgbClr val="0033CC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17420" name="pole tekstowe 54"/>
          <p:cNvSpPr txBox="1">
            <a:spLocks noChangeArrowheads="1"/>
          </p:cNvSpPr>
          <p:nvPr/>
        </p:nvSpPr>
        <p:spPr bwMode="auto">
          <a:xfrm>
            <a:off x="1979613" y="2924175"/>
            <a:ext cx="1008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800" b="1">
                <a:sym typeface="Symbol" pitchFamily="18" charset="2"/>
              </a:rPr>
              <a:t>, </a:t>
            </a:r>
            <a:endParaRPr lang="pl-PL" sz="1800" b="1"/>
          </a:p>
        </p:txBody>
      </p:sp>
      <p:sp>
        <p:nvSpPr>
          <p:cNvPr id="17421" name="pole tekstowe 25"/>
          <p:cNvSpPr txBox="1">
            <a:spLocks noChangeArrowheads="1"/>
          </p:cNvSpPr>
          <p:nvPr/>
        </p:nvSpPr>
        <p:spPr bwMode="auto">
          <a:xfrm>
            <a:off x="87195" y="6021563"/>
            <a:ext cx="8977461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err="1" smtClean="0"/>
              <a:t>Strategy</a:t>
            </a:r>
            <a:r>
              <a:rPr lang="pl-PL" dirty="0" smtClean="0"/>
              <a:t> to </a:t>
            </a:r>
            <a:r>
              <a:rPr lang="pl-PL" dirty="0" err="1" smtClean="0"/>
              <a:t>separate</a:t>
            </a:r>
            <a:r>
              <a:rPr lang="pl-PL" dirty="0" smtClean="0"/>
              <a:t> </a:t>
            </a:r>
            <a:r>
              <a:rPr lang="pl-PL" dirty="0" err="1" smtClean="0"/>
              <a:t>baryon</a:t>
            </a:r>
            <a:r>
              <a:rPr lang="pl-PL" dirty="0" smtClean="0"/>
              <a:t> </a:t>
            </a:r>
            <a:r>
              <a:rPr lang="pl-PL" dirty="0" err="1" smtClean="0"/>
              <a:t>resonance</a:t>
            </a:r>
            <a:r>
              <a:rPr lang="pl-PL" dirty="0" smtClean="0"/>
              <a:t> </a:t>
            </a:r>
            <a:r>
              <a:rPr lang="pl-PL" dirty="0" err="1" smtClean="0"/>
              <a:t>contribution</a:t>
            </a:r>
            <a:r>
              <a:rPr lang="pl-PL" dirty="0" smtClean="0"/>
              <a:t>: </a:t>
            </a:r>
            <a:r>
              <a:rPr lang="pl-PL" dirty="0" err="1" smtClean="0"/>
              <a:t>study</a:t>
            </a:r>
            <a:r>
              <a:rPr lang="pl-PL" dirty="0" smtClean="0"/>
              <a:t> </a:t>
            </a:r>
            <a:r>
              <a:rPr lang="pl-PL" dirty="0" err="1" smtClean="0">
                <a:solidFill>
                  <a:srgbClr val="FF0000"/>
                </a:solidFill>
              </a:rPr>
              <a:t>exclusive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channels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 smtClean="0">
                <a:solidFill>
                  <a:srgbClr val="FF0000"/>
                </a:solidFill>
              </a:rPr>
              <a:t>with </a:t>
            </a:r>
            <a:r>
              <a:rPr lang="pl-PL" dirty="0" err="1" smtClean="0">
                <a:solidFill>
                  <a:srgbClr val="FF0000"/>
                </a:solidFill>
              </a:rPr>
              <a:t>pionic</a:t>
            </a:r>
            <a:r>
              <a:rPr lang="pl-PL" dirty="0" smtClean="0">
                <a:solidFill>
                  <a:srgbClr val="FF0000"/>
                </a:solidFill>
              </a:rPr>
              <a:t> and </a:t>
            </a:r>
            <a:r>
              <a:rPr lang="pl-PL" dirty="0" err="1" smtClean="0">
                <a:solidFill>
                  <a:srgbClr val="FF0000"/>
                </a:solidFill>
              </a:rPr>
              <a:t>dielectron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final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states</a:t>
            </a:r>
            <a:endParaRPr lang="pl-PL" dirty="0">
              <a:solidFill>
                <a:srgbClr val="FF0000"/>
              </a:solidFill>
            </a:endParaRPr>
          </a:p>
        </p:txBody>
      </p:sp>
      <p:grpSp>
        <p:nvGrpSpPr>
          <p:cNvPr id="17422" name="Grupa 17"/>
          <p:cNvGrpSpPr>
            <a:grpSpLocks/>
          </p:cNvGrpSpPr>
          <p:nvPr/>
        </p:nvGrpSpPr>
        <p:grpSpPr bwMode="auto">
          <a:xfrm>
            <a:off x="4967288" y="1233488"/>
            <a:ext cx="3565525" cy="3201987"/>
            <a:chOff x="44450" y="3957679"/>
            <a:chExt cx="3448050" cy="2816225"/>
          </a:xfrm>
        </p:grpSpPr>
        <p:pic>
          <p:nvPicPr>
            <p:cNvPr id="17427" name="Picture 2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450" y="3957679"/>
              <a:ext cx="3448050" cy="281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Łącznik prosty 28"/>
            <p:cNvCxnSpPr/>
            <p:nvPr/>
          </p:nvCxnSpPr>
          <p:spPr>
            <a:xfrm>
              <a:off x="571022" y="6102311"/>
              <a:ext cx="2519257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29" name="pole tekstowe 27"/>
            <p:cNvSpPr txBox="1">
              <a:spLocks noChangeArrowheads="1"/>
            </p:cNvSpPr>
            <p:nvPr/>
          </p:nvSpPr>
          <p:spPr bwMode="auto">
            <a:xfrm>
              <a:off x="2335633" y="5597556"/>
              <a:ext cx="503237" cy="400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>
                  <a:solidFill>
                    <a:srgbClr val="FF0000"/>
                  </a:solidFill>
                </a:rPr>
                <a:t>~2</a:t>
              </a:r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31" name="Łącznik prosty ze strzałką 30"/>
            <p:cNvCxnSpPr/>
            <p:nvPr/>
          </p:nvCxnSpPr>
          <p:spPr>
            <a:xfrm rot="5400000">
              <a:off x="991123" y="4561485"/>
              <a:ext cx="251324" cy="1535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Łącznik prosty ze strzałką 31"/>
            <p:cNvCxnSpPr/>
            <p:nvPr/>
          </p:nvCxnSpPr>
          <p:spPr>
            <a:xfrm rot="5400000">
              <a:off x="1278273" y="4634160"/>
              <a:ext cx="252720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32" name="pole tekstowe 31"/>
            <p:cNvSpPr txBox="1">
              <a:spLocks noChangeArrowheads="1"/>
            </p:cNvSpPr>
            <p:nvPr/>
          </p:nvSpPr>
          <p:spPr bwMode="auto">
            <a:xfrm>
              <a:off x="1079500" y="4257675"/>
              <a:ext cx="10445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3333CC"/>
                  </a:solidFill>
                  <a:sym typeface="Symbol" pitchFamily="18" charset="2"/>
                </a:rPr>
                <a:t></a:t>
              </a:r>
              <a:r>
                <a:rPr lang="pl-PL" sz="1600">
                  <a:solidFill>
                    <a:srgbClr val="3333CC"/>
                  </a:solidFill>
                  <a:sym typeface="Symbol" pitchFamily="18" charset="2"/>
                </a:rPr>
                <a:t>   </a:t>
              </a:r>
              <a:r>
                <a:rPr lang="en-US" sz="1600">
                  <a:solidFill>
                    <a:srgbClr val="3333CC"/>
                  </a:solidFill>
                  <a:sym typeface="Symbol" pitchFamily="18" charset="2"/>
                </a:rPr>
                <a:t></a:t>
              </a:r>
              <a:endParaRPr lang="en-US" sz="1600">
                <a:solidFill>
                  <a:srgbClr val="3333CC"/>
                </a:solidFill>
              </a:endParaRPr>
            </a:p>
          </p:txBody>
        </p:sp>
        <p:sp>
          <p:nvSpPr>
            <p:cNvPr id="17433" name="pole tekstowe 32"/>
            <p:cNvSpPr txBox="1">
              <a:spLocks noChangeArrowheads="1"/>
            </p:cNvSpPr>
            <p:nvPr/>
          </p:nvSpPr>
          <p:spPr bwMode="auto">
            <a:xfrm>
              <a:off x="2124075" y="4400550"/>
              <a:ext cx="971550" cy="372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/>
                <a:t>M&gt;M</a:t>
              </a:r>
              <a:r>
                <a:rPr lang="pl-PL" baseline="-25000">
                  <a:sym typeface="Symbol" pitchFamily="18" charset="2"/>
                </a:rPr>
                <a:t></a:t>
              </a:r>
              <a:r>
                <a:rPr lang="pl-PL" baseline="30000">
                  <a:sym typeface="Symbol" pitchFamily="18" charset="2"/>
                </a:rPr>
                <a:t>0</a:t>
              </a:r>
              <a:endParaRPr lang="en-US"/>
            </a:p>
          </p:txBody>
        </p:sp>
      </p:grpSp>
      <p:sp>
        <p:nvSpPr>
          <p:cNvPr id="17423" name="pole tekstowe 34"/>
          <p:cNvSpPr txBox="1">
            <a:spLocks noChangeArrowheads="1"/>
          </p:cNvSpPr>
          <p:nvPr/>
        </p:nvSpPr>
        <p:spPr bwMode="auto">
          <a:xfrm>
            <a:off x="827249" y="777867"/>
            <a:ext cx="3960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accent2"/>
                </a:solidFill>
              </a:rPr>
              <a:t> Inclusive </a:t>
            </a:r>
            <a:r>
              <a:rPr lang="pl-PL" dirty="0" err="1" smtClean="0">
                <a:solidFill>
                  <a:schemeClr val="accent2"/>
                </a:solidFill>
              </a:rPr>
              <a:t>e+e</a:t>
            </a:r>
            <a:r>
              <a:rPr lang="pl-PL" dirty="0" smtClean="0">
                <a:solidFill>
                  <a:schemeClr val="accent2"/>
                </a:solidFill>
              </a:rPr>
              <a:t>-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17424" name="pole tekstowe 35"/>
          <p:cNvSpPr txBox="1">
            <a:spLocks noChangeArrowheads="1"/>
          </p:cNvSpPr>
          <p:nvPr/>
        </p:nvSpPr>
        <p:spPr bwMode="auto">
          <a:xfrm>
            <a:off x="4788024" y="865023"/>
            <a:ext cx="44642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800" dirty="0" smtClean="0">
                <a:solidFill>
                  <a:schemeClr val="accent2"/>
                </a:solidFill>
              </a:rPr>
              <a:t>DLS/HADES data: </a:t>
            </a:r>
            <a:r>
              <a:rPr lang="pl-PL" sz="1800" dirty="0" err="1" smtClean="0">
                <a:solidFill>
                  <a:schemeClr val="accent2"/>
                </a:solidFill>
              </a:rPr>
              <a:t>strong</a:t>
            </a:r>
            <a:r>
              <a:rPr lang="pl-PL" sz="1800" dirty="0" smtClean="0">
                <a:solidFill>
                  <a:schemeClr val="accent2"/>
                </a:solidFill>
              </a:rPr>
              <a:t> </a:t>
            </a:r>
            <a:r>
              <a:rPr lang="pl-PL" sz="1800" dirty="0" err="1" smtClean="0">
                <a:solidFill>
                  <a:schemeClr val="accent2"/>
                </a:solidFill>
              </a:rPr>
              <a:t>isospin</a:t>
            </a:r>
            <a:r>
              <a:rPr lang="pl-PL" sz="1800" dirty="0" smtClean="0">
                <a:solidFill>
                  <a:schemeClr val="accent2"/>
                </a:solidFill>
              </a:rPr>
              <a:t> </a:t>
            </a:r>
            <a:r>
              <a:rPr lang="pl-PL" sz="1800" dirty="0" err="1">
                <a:solidFill>
                  <a:schemeClr val="accent2"/>
                </a:solidFill>
              </a:rPr>
              <a:t>effects</a:t>
            </a:r>
            <a:r>
              <a:rPr lang="pl-PL" sz="1800" dirty="0">
                <a:solidFill>
                  <a:schemeClr val="accent2"/>
                </a:solidFill>
              </a:rPr>
              <a:t> </a:t>
            </a:r>
            <a:r>
              <a:rPr lang="pl-PL" dirty="0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17425" name="pole tekstowe 36"/>
          <p:cNvSpPr txBox="1">
            <a:spLocks noChangeArrowheads="1"/>
          </p:cNvSpPr>
          <p:nvPr/>
        </p:nvSpPr>
        <p:spPr bwMode="auto">
          <a:xfrm>
            <a:off x="5818186" y="4457119"/>
            <a:ext cx="3249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200" dirty="0"/>
              <a:t>DLS: PRC57 (</a:t>
            </a:r>
            <a:r>
              <a:rPr lang="pl-PL" sz="1200" dirty="0" smtClean="0"/>
              <a:t>1998)1867</a:t>
            </a:r>
          </a:p>
          <a:p>
            <a:r>
              <a:rPr lang="pl-PL" sz="1200" dirty="0" smtClean="0"/>
              <a:t>HADES PLB715(2012)314,</a:t>
            </a:r>
            <a:r>
              <a:rPr lang="da-DK" sz="1200" dirty="0" smtClean="0"/>
              <a:t>arXiv:1703.08575</a:t>
            </a:r>
            <a:r>
              <a:rPr lang="pl-PL" sz="1200" dirty="0" smtClean="0"/>
              <a:t> </a:t>
            </a:r>
            <a:endParaRPr lang="pl-PL" sz="1200" dirty="0"/>
          </a:p>
        </p:txBody>
      </p:sp>
      <p:sp>
        <p:nvSpPr>
          <p:cNvPr id="17426" name="pole tekstowe 37"/>
          <p:cNvSpPr txBox="1">
            <a:spLocks noChangeArrowheads="1"/>
          </p:cNvSpPr>
          <p:nvPr/>
        </p:nvSpPr>
        <p:spPr bwMode="auto">
          <a:xfrm>
            <a:off x="5508625" y="4113213"/>
            <a:ext cx="36353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/>
              <a:t>       1        2       3        4      5     E</a:t>
            </a:r>
            <a:r>
              <a:rPr lang="pl-PL" sz="1400" baseline="-25000"/>
              <a:t>beam</a:t>
            </a:r>
            <a:r>
              <a:rPr lang="pl-PL" sz="1400"/>
              <a:t> (GeV)</a:t>
            </a:r>
            <a:r>
              <a:rPr lang="pl-PL" sz="1400" baseline="-25000"/>
              <a:t>  </a:t>
            </a:r>
            <a:endParaRPr lang="pl-PL" sz="1400"/>
          </a:p>
        </p:txBody>
      </p:sp>
      <p:sp>
        <p:nvSpPr>
          <p:cNvPr id="2" name="pole tekstowe 1"/>
          <p:cNvSpPr txBox="1"/>
          <p:nvPr/>
        </p:nvSpPr>
        <p:spPr>
          <a:xfrm rot="16200000">
            <a:off x="4204148" y="2405538"/>
            <a:ext cx="17668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>
                <a:sym typeface="Symbol" panose="05050102010706020507" pitchFamily="18" charset="2"/>
              </a:rPr>
              <a:t> (</a:t>
            </a:r>
            <a:r>
              <a:rPr lang="pl-PL" dirty="0" err="1" smtClean="0">
                <a:sym typeface="Symbol" panose="05050102010706020507" pitchFamily="18" charset="2"/>
              </a:rPr>
              <a:t>dp</a:t>
            </a:r>
            <a:r>
              <a:rPr lang="pl-PL" dirty="0" smtClean="0">
                <a:sym typeface="Symbol" panose="05050102010706020507" pitchFamily="18" charset="2"/>
              </a:rPr>
              <a:t>)/(</a:t>
            </a:r>
            <a:r>
              <a:rPr lang="pl-PL" dirty="0" err="1" smtClean="0">
                <a:sym typeface="Symbol" panose="05050102010706020507" pitchFamily="18" charset="2"/>
              </a:rPr>
              <a:t>pp</a:t>
            </a:r>
            <a:r>
              <a:rPr lang="pl-PL" dirty="0" smtClean="0">
                <a:sym typeface="Symbol" panose="05050102010706020507" pitchFamily="18" charset="2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9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483768" y="2492896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ym typeface="Symbol" panose="05050102010706020507" pitchFamily="18" charset="2"/>
              </a:rPr>
              <a:t></a:t>
            </a:r>
            <a:r>
              <a:rPr lang="pl-PL" sz="4000" dirty="0" smtClean="0">
                <a:sym typeface="Symbol" panose="05050102010706020507" pitchFamily="18" charset="2"/>
              </a:rPr>
              <a:t> N*  </a:t>
            </a:r>
            <a:r>
              <a:rPr lang="pl-PL" sz="4000" dirty="0" err="1" smtClean="0">
                <a:sym typeface="Symbol" panose="05050102010706020507" pitchFamily="18" charset="2"/>
              </a:rPr>
              <a:t>Transition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6291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70547" y="138688"/>
            <a:ext cx="8771662" cy="634082"/>
          </a:xfrm>
          <a:noFill/>
        </p:spPr>
        <p:txBody>
          <a:bodyPr>
            <a:noAutofit/>
          </a:bodyPr>
          <a:lstStyle/>
          <a:p>
            <a:r>
              <a:rPr lang="pl-PL" sz="2800" b="1" dirty="0" err="1" smtClean="0">
                <a:solidFill>
                  <a:srgbClr val="0066FF"/>
                </a:solidFill>
              </a:rPr>
              <a:t>Separating</a:t>
            </a:r>
            <a:r>
              <a:rPr lang="pl-PL" sz="2800" b="1" dirty="0" smtClean="0">
                <a:solidFill>
                  <a:srgbClr val="0066FF"/>
                </a:solidFill>
              </a:rPr>
              <a:t> </a:t>
            </a:r>
            <a:r>
              <a:rPr lang="pl-PL" sz="2800" b="1" dirty="0" smtClean="0">
                <a:solidFill>
                  <a:srgbClr val="0066FF"/>
                </a:solidFill>
                <a:sym typeface="Symbol" panose="05050102010706020507" pitchFamily="18" charset="2"/>
              </a:rPr>
              <a:t></a:t>
            </a:r>
            <a:r>
              <a:rPr lang="pl-PL" sz="2800" b="1" dirty="0" smtClean="0">
                <a:solidFill>
                  <a:srgbClr val="0066FF"/>
                </a:solidFill>
              </a:rPr>
              <a:t> (p</a:t>
            </a:r>
            <a:r>
              <a:rPr lang="en-US" sz="2800" b="1" dirty="0" smtClean="0">
                <a:solidFill>
                  <a:srgbClr val="0066FF"/>
                </a:solidFill>
              </a:rPr>
              <a:t>π</a:t>
            </a:r>
            <a:r>
              <a:rPr lang="en-US" sz="2800" b="1" baseline="30000" dirty="0" smtClean="0">
                <a:solidFill>
                  <a:srgbClr val="0066FF"/>
                </a:solidFill>
              </a:rPr>
              <a:t>+</a:t>
            </a:r>
            <a:r>
              <a:rPr lang="pl-PL" sz="2800" b="1" dirty="0">
                <a:solidFill>
                  <a:srgbClr val="0066FF"/>
                </a:solidFill>
              </a:rPr>
              <a:t>,</a:t>
            </a:r>
            <a:r>
              <a:rPr lang="en-US" sz="2800" b="1" dirty="0" smtClean="0">
                <a:solidFill>
                  <a:srgbClr val="0066FF"/>
                </a:solidFill>
              </a:rPr>
              <a:t> </a:t>
            </a:r>
            <a:r>
              <a:rPr lang="pl-PL" sz="2800" b="1" dirty="0">
                <a:solidFill>
                  <a:srgbClr val="0066FF"/>
                </a:solidFill>
              </a:rPr>
              <a:t>p</a:t>
            </a:r>
            <a:r>
              <a:rPr lang="en-US" sz="2800" b="1" dirty="0" smtClean="0">
                <a:solidFill>
                  <a:srgbClr val="0066FF"/>
                </a:solidFill>
              </a:rPr>
              <a:t>π</a:t>
            </a:r>
            <a:r>
              <a:rPr lang="en-US" sz="2800" b="1" baseline="30000" dirty="0" smtClean="0">
                <a:solidFill>
                  <a:srgbClr val="0066FF"/>
                </a:solidFill>
              </a:rPr>
              <a:t>0</a:t>
            </a:r>
            <a:r>
              <a:rPr lang="pl-PL" sz="2800" b="1" dirty="0" smtClean="0">
                <a:solidFill>
                  <a:srgbClr val="0066FF"/>
                </a:solidFill>
              </a:rPr>
              <a:t>)  in pp@1.25 </a:t>
            </a:r>
            <a:r>
              <a:rPr lang="pl-PL" sz="2800" b="1" dirty="0" err="1" smtClean="0">
                <a:solidFill>
                  <a:srgbClr val="0066FF"/>
                </a:solidFill>
              </a:rPr>
              <a:t>GeV</a:t>
            </a:r>
            <a:r>
              <a:rPr lang="pl-PL" sz="2800" b="1" dirty="0" smtClean="0">
                <a:solidFill>
                  <a:srgbClr val="0066FF"/>
                </a:solidFill>
              </a:rPr>
              <a:t> </a:t>
            </a:r>
            <a:endParaRPr lang="en-US" sz="2800" b="1" dirty="0">
              <a:solidFill>
                <a:srgbClr val="0066FF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9006" y="919883"/>
            <a:ext cx="3769218" cy="369332"/>
          </a:xfrm>
          <a:prstGeom prst="rect">
            <a:avLst/>
          </a:prstGeom>
          <a:solidFill>
            <a:srgbClr val="99FF99"/>
          </a:solidFill>
        </p:spPr>
        <p:txBody>
          <a:bodyPr wrap="square">
            <a:spAutoFit/>
          </a:bodyPr>
          <a:lstStyle/>
          <a:p>
            <a:r>
              <a:rPr lang="pl-PL" sz="1800" b="1" dirty="0" smtClean="0">
                <a:solidFill>
                  <a:srgbClr val="FF0000"/>
                </a:solidFill>
              </a:rPr>
              <a:t>13 PNPI + 2 HADES data </a:t>
            </a:r>
            <a:r>
              <a:rPr lang="pl-PL" sz="1800" b="1" dirty="0" err="1" smtClean="0">
                <a:solidFill>
                  <a:srgbClr val="FF0000"/>
                </a:solidFill>
              </a:rPr>
              <a:t>sets</a:t>
            </a:r>
            <a:endParaRPr lang="en-US"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38540" y="1289673"/>
            <a:ext cx="319549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Bonn-Ga PWA </a:t>
            </a:r>
            <a:r>
              <a:rPr lang="pl-PL" b="1" dirty="0" err="1" smtClean="0"/>
              <a:t>solutions</a:t>
            </a:r>
            <a:r>
              <a:rPr lang="pl-PL" b="1" dirty="0" smtClean="0"/>
              <a:t> </a:t>
            </a:r>
          </a:p>
          <a:p>
            <a:endParaRPr lang="pl-PL" b="1" dirty="0" smtClean="0">
              <a:solidFill>
                <a:srgbClr val="FF0000"/>
              </a:solidFill>
            </a:endParaRPr>
          </a:p>
          <a:p>
            <a:endParaRPr lang="pl-PL" b="1" dirty="0" smtClean="0">
              <a:solidFill>
                <a:srgbClr val="FF0000"/>
              </a:solidFill>
            </a:endParaRPr>
          </a:p>
          <a:p>
            <a:endParaRPr lang="pl-PL" b="1" dirty="0">
              <a:solidFill>
                <a:srgbClr val="FF0000"/>
              </a:solidFill>
            </a:endParaRPr>
          </a:p>
          <a:p>
            <a:endParaRPr lang="pl-PL" b="1" dirty="0" smtClean="0">
              <a:solidFill>
                <a:srgbClr val="FF0000"/>
              </a:solidFill>
            </a:endParaRPr>
          </a:p>
          <a:p>
            <a:endParaRPr lang="pl-PL" b="1" dirty="0">
              <a:solidFill>
                <a:srgbClr val="FF0000"/>
              </a:solidFill>
            </a:endParaRPr>
          </a:p>
          <a:p>
            <a:endParaRPr lang="pl-PL" b="1" dirty="0" smtClean="0">
              <a:solidFill>
                <a:srgbClr val="FF0000"/>
              </a:solidFill>
            </a:endParaRPr>
          </a:p>
          <a:p>
            <a:endParaRPr lang="pl-PL" b="1" dirty="0">
              <a:solidFill>
                <a:srgbClr val="FF0000"/>
              </a:solidFill>
            </a:endParaRPr>
          </a:p>
          <a:p>
            <a:endParaRPr lang="pl-PL" b="1" dirty="0" smtClean="0">
              <a:solidFill>
                <a:srgbClr val="FF0000"/>
              </a:solidFill>
            </a:endParaRPr>
          </a:p>
          <a:p>
            <a:endParaRPr lang="pl-PL" b="1" dirty="0">
              <a:solidFill>
                <a:srgbClr val="FF0000"/>
              </a:solidFill>
            </a:endParaRPr>
          </a:p>
          <a:p>
            <a:endParaRPr lang="pl-PL" b="1" dirty="0" smtClean="0"/>
          </a:p>
          <a:p>
            <a:r>
              <a:rPr lang="en-US" b="1" dirty="0" smtClean="0"/>
              <a:t>FINAL STATES</a:t>
            </a:r>
            <a:r>
              <a:rPr lang="pl-PL" b="1" dirty="0" smtClean="0"/>
              <a:t>:</a:t>
            </a:r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P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33</a:t>
            </a:r>
            <a:r>
              <a:rPr lang="en-US" sz="2000" b="1" dirty="0" smtClean="0">
                <a:solidFill>
                  <a:srgbClr val="FF0000"/>
                </a:solidFill>
              </a:rPr>
              <a:t>(1232)</a:t>
            </a:r>
            <a:r>
              <a:rPr lang="en-US" sz="2000" dirty="0" smtClean="0"/>
              <a:t> and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en-US" sz="2000" dirty="0" smtClean="0">
                <a:solidFill>
                  <a:srgbClr val="0066FF"/>
                </a:solidFill>
              </a:rPr>
              <a:t>P</a:t>
            </a:r>
            <a:r>
              <a:rPr lang="en-US" sz="2000" baseline="-25000" dirty="0" smtClean="0">
                <a:solidFill>
                  <a:srgbClr val="0066FF"/>
                </a:solidFill>
              </a:rPr>
              <a:t>11</a:t>
            </a:r>
            <a:r>
              <a:rPr lang="en-US" sz="2000" dirty="0" smtClean="0">
                <a:solidFill>
                  <a:srgbClr val="0066FF"/>
                </a:solidFill>
              </a:rPr>
              <a:t>(1440)</a:t>
            </a:r>
            <a:r>
              <a:rPr lang="en-US" sz="2000" dirty="0" smtClean="0"/>
              <a:t> in πN state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61" y="4844986"/>
            <a:ext cx="2756596" cy="201443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81" y="4770362"/>
            <a:ext cx="2782046" cy="208906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962931" y="5690878"/>
            <a:ext cx="172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red</a:t>
            </a:r>
            <a:r>
              <a:rPr lang="pl-PL" sz="2000" dirty="0" smtClean="0"/>
              <a:t> </a:t>
            </a:r>
            <a:r>
              <a:rPr lang="el-GR" sz="2000" dirty="0" smtClean="0"/>
              <a:t>Δ</a:t>
            </a:r>
            <a:r>
              <a:rPr lang="pl-PL" sz="2000" dirty="0" smtClean="0"/>
              <a:t>(1232)P</a:t>
            </a:r>
            <a:r>
              <a:rPr lang="pl-PL" sz="2000" baseline="-25000" dirty="0" smtClean="0"/>
              <a:t>33</a:t>
            </a:r>
            <a:endParaRPr lang="pl-PL" sz="2000" baseline="-250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3962931" y="5985105"/>
            <a:ext cx="1858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 smtClean="0">
                <a:solidFill>
                  <a:srgbClr val="0070C0"/>
                </a:solidFill>
              </a:rPr>
              <a:t>blue</a:t>
            </a:r>
            <a:r>
              <a:rPr lang="pl-PL" sz="2000" dirty="0" smtClean="0"/>
              <a:t> N(1440)P</a:t>
            </a:r>
            <a:r>
              <a:rPr lang="pl-PL" sz="2000" baseline="-25000" dirty="0" smtClean="0"/>
              <a:t>11</a:t>
            </a:r>
            <a:endParaRPr lang="pl-PL" sz="2000" baseline="-25000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4638" r="-327" b="1446"/>
          <a:stretch/>
        </p:blipFill>
        <p:spPr>
          <a:xfrm>
            <a:off x="22640" y="1730755"/>
            <a:ext cx="3424766" cy="29163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136" y="970738"/>
            <a:ext cx="2662284" cy="19497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533" y="2929559"/>
            <a:ext cx="2747251" cy="190631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5326" y="963799"/>
            <a:ext cx="2702505" cy="1933465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3080" y="2923928"/>
            <a:ext cx="2694751" cy="1892534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426002" y="5796290"/>
            <a:ext cx="218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 smtClean="0"/>
              <a:t>HADES :</a:t>
            </a:r>
            <a:endParaRPr lang="pl-PL" sz="1200" dirty="0"/>
          </a:p>
          <a:p>
            <a:pPr algn="ctr"/>
            <a:r>
              <a:rPr lang="pl-PL" sz="1200" dirty="0" err="1"/>
              <a:t>Eur</a:t>
            </a:r>
            <a:r>
              <a:rPr lang="pl-PL" sz="1200" dirty="0"/>
              <a:t>. </a:t>
            </a:r>
            <a:r>
              <a:rPr lang="pl-PL" sz="1200" dirty="0" err="1"/>
              <a:t>Phys</a:t>
            </a:r>
            <a:r>
              <a:rPr lang="en-GB" sz="1200" dirty="0"/>
              <a:t>. </a:t>
            </a:r>
            <a:r>
              <a:rPr lang="pl-PL" sz="1200" dirty="0"/>
              <a:t>J</a:t>
            </a:r>
            <a:r>
              <a:rPr lang="en-GB" sz="1200" dirty="0"/>
              <a:t>. </a:t>
            </a:r>
            <a:r>
              <a:rPr lang="pl-PL" sz="1200" dirty="0" smtClean="0"/>
              <a:t>A51</a:t>
            </a:r>
            <a:r>
              <a:rPr lang="pl-PL" sz="1200" b="1" dirty="0" smtClean="0"/>
              <a:t> </a:t>
            </a:r>
            <a:r>
              <a:rPr lang="en-GB" sz="1200" dirty="0"/>
              <a:t>(</a:t>
            </a:r>
            <a:r>
              <a:rPr lang="pl-PL" sz="1200" dirty="0" smtClean="0"/>
              <a:t>2015</a:t>
            </a:r>
            <a:r>
              <a:rPr lang="en-GB" sz="1200" dirty="0" smtClean="0"/>
              <a:t>)</a:t>
            </a:r>
            <a:r>
              <a:rPr lang="pl-PL" sz="1200" dirty="0" smtClean="0"/>
              <a:t>  137</a:t>
            </a:r>
            <a:endParaRPr lang="pl-PL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pole tekstowe 18"/>
              <p:cNvSpPr txBox="1"/>
              <p:nvPr/>
            </p:nvSpPr>
            <p:spPr>
              <a:xfrm>
                <a:off x="4459875" y="1127635"/>
                <a:ext cx="803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l-PL" b="1" i="1" smtClean="0">
                          <a:latin typeface="Cambria Math" panose="020405030504060302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pl-PL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pl-PL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l-PL" b="1" dirty="0"/>
              </a:p>
            </p:txBody>
          </p:sp>
        </mc:Choice>
        <mc:Fallback xmlns="">
          <p:sp>
            <p:nvSpPr>
              <p:cNvPr id="19" name="pole tekstow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875" y="1127635"/>
                <a:ext cx="803361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ole tekstowe 19"/>
              <p:cNvSpPr txBox="1"/>
              <p:nvPr/>
            </p:nvSpPr>
            <p:spPr>
              <a:xfrm>
                <a:off x="7380312" y="1113230"/>
                <a:ext cx="792140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1" i="1" smtClean="0">
                          <a:latin typeface="Cambria Math" panose="02040503050406030204" pitchFamily="18" charset="0"/>
                        </a:rPr>
                        <m:t>𝒑𝒑</m:t>
                      </m:r>
                      <m:sSup>
                        <m:sSup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0" name="pole tekstow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2" y="1113230"/>
                <a:ext cx="792140" cy="375552"/>
              </a:xfrm>
              <a:prstGeom prst="rect">
                <a:avLst/>
              </a:prstGeom>
              <a:blipFill rotWithShape="0">
                <a:blip r:embed="rId11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Prostokąt 20"/>
          <p:cNvSpPr/>
          <p:nvPr/>
        </p:nvSpPr>
        <p:spPr>
          <a:xfrm>
            <a:off x="5674560" y="1107620"/>
            <a:ext cx="146572" cy="15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8314404" y="1146104"/>
            <a:ext cx="186793" cy="15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8497913" y="3049026"/>
            <a:ext cx="186793" cy="15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5708914" y="3075743"/>
            <a:ext cx="186793" cy="15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121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ad_prop_2010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ad_prop_2010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hades</Template>
  <TotalTime>68520</TotalTime>
  <Words>3250</Words>
  <Application>Microsoft Macintosh PowerPoint</Application>
  <PresentationFormat>On-screen Show (4:3)</PresentationFormat>
  <Paragraphs>470</Paragraphs>
  <Slides>43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Projekt domyślny</vt:lpstr>
      <vt:lpstr>Motyw pakietu Office</vt:lpstr>
      <vt:lpstr>had_prop_2010</vt:lpstr>
      <vt:lpstr>1_Motyw pakietu Office</vt:lpstr>
      <vt:lpstr>1_had_prop_2010</vt:lpstr>
      <vt:lpstr>2_Projekt domyślny</vt:lpstr>
      <vt:lpstr>2_Motyw pakietu Office</vt:lpstr>
      <vt:lpstr>Równanie</vt:lpstr>
      <vt:lpstr>      </vt:lpstr>
      <vt:lpstr>              Motivation</vt:lpstr>
      <vt:lpstr>PowerPoint Presentation</vt:lpstr>
      <vt:lpstr>Various kinematical regimes</vt:lpstr>
      <vt:lpstr>Electro-scatering experiments  </vt:lpstr>
      <vt:lpstr>PowerPoint Presentation</vt:lpstr>
      <vt:lpstr>   Excition function of e+e-  @ SIS18   </vt:lpstr>
      <vt:lpstr>PowerPoint Presentation</vt:lpstr>
      <vt:lpstr>Separating  (pπ+, pπ0)  in pp@1.25 GeV </vt:lpstr>
      <vt:lpstr>       Proof of principle</vt:lpstr>
      <vt:lpstr>  π^0e+e-  </vt:lpstr>
      <vt:lpstr>        +  {  pe+e– }</vt:lpstr>
      <vt:lpstr>Angular distributions for  pe+e-  and leptons </vt:lpstr>
      <vt:lpstr>PowerPoint Presentation</vt:lpstr>
      <vt:lpstr>    </vt:lpstr>
      <vt:lpstr> Lepton angular distribution in * rest frame </vt:lpstr>
      <vt:lpstr>Alternative explanation: pn  fusion and FSI of dibaryon decays?</vt:lpstr>
      <vt:lpstr>PowerPoint Presentation</vt:lpstr>
      <vt:lpstr>Exclusive ppppe+e- / pp(n)0(+)  @ 3.5 GeV </vt:lpstr>
      <vt:lpstr>PowerPoint Presentation</vt:lpstr>
      <vt:lpstr>Comparison to models with strict VDM </vt:lpstr>
      <vt:lpstr>PowerPoint Presentation</vt:lpstr>
      <vt:lpstr>Second resonance region-BGa PWA</vt:lpstr>
      <vt:lpstr>Full differential information available</vt:lpstr>
      <vt:lpstr>Invariant masses</vt:lpstr>
      <vt:lpstr>Projection in Helicity Frame</vt:lpstr>
      <vt:lpstr>Total cross sections</vt:lpstr>
      <vt:lpstr> -pe+e-n @ s=1.5 GeV</vt:lpstr>
      <vt:lpstr>PowerPoint Presentation</vt:lpstr>
      <vt:lpstr> Production in HADES </vt:lpstr>
      <vt:lpstr>(1405)</vt:lpstr>
      <vt:lpstr>- (1321)  production : HADES Puzzle</vt:lpstr>
      <vt:lpstr>HADES upgrade: HADES/PANDA Phase0</vt:lpstr>
      <vt:lpstr>PowerPoint Presentation</vt:lpstr>
      <vt:lpstr>Hyperon Dalitz Decays</vt:lpstr>
      <vt:lpstr>Upgrade in Forward direction</vt:lpstr>
      <vt:lpstr>PowerPoint Presentation</vt:lpstr>
      <vt:lpstr>PowerPoint Presentation</vt:lpstr>
      <vt:lpstr>Summary</vt:lpstr>
      <vt:lpstr>The HADES collaboration</vt:lpstr>
      <vt:lpstr>Hyperon decouplet &amp; octet (ground states)</vt:lpstr>
      <vt:lpstr>p+p @ 1.25 GeV – P33 (1232), P11 N(1440) resonance production</vt:lpstr>
      <vt:lpstr>Separation into final states: , N(I=0), N*</vt:lpstr>
    </vt:vector>
  </TitlesOfParts>
  <Company>GSI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salabura</dc:creator>
  <cp:lastModifiedBy>Tetyana Galatyuk</cp:lastModifiedBy>
  <cp:revision>1675</cp:revision>
  <cp:lastPrinted>2016-02-10T09:56:53Z</cp:lastPrinted>
  <dcterms:created xsi:type="dcterms:W3CDTF">2007-06-12T19:06:39Z</dcterms:created>
  <dcterms:modified xsi:type="dcterms:W3CDTF">2018-11-01T15:27:53Z</dcterms:modified>
</cp:coreProperties>
</file>