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4" r:id="rId5"/>
    <p:sldId id="276" r:id="rId6"/>
    <p:sldId id="263" r:id="rId7"/>
    <p:sldId id="259" r:id="rId8"/>
    <p:sldId id="273" r:id="rId9"/>
    <p:sldId id="275" r:id="rId10"/>
    <p:sldId id="260" r:id="rId1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42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9EEA371-8CC8-4302-AC8F-79D81ECE7B0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41D706-F530-4CBA-BC1D-6B3B17462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00A-EB28-4FDA-B481-9AF376074F0B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6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9069-6C06-4D22-BD02-20CAF8915B6D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4DA9-B6D3-459B-9C95-1D7F33B921E9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0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2A30-4BFA-4E2B-AD5A-097A571036A2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0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6BD9-C648-4336-8EBD-6A7EB6B7F462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C4AD-F50A-4022-9376-E281DAA522F2}" type="datetime1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7E1-F979-4489-896F-44A7895102B4}" type="datetime1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5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FC0E-9F2D-4FFA-9466-E809136E2E17}" type="datetime1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0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D05C-5A05-4D2D-A2A9-004DBBAD71A9}" type="datetime1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6B20-F04A-4B53-BD50-9CBB9CA40A5B}" type="datetime1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3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DF3-BA42-4A7F-8C2C-4773341F06B3}" type="datetime1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2C75-F0FC-46C1-83A2-DAB1C40C105D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570A-0B14-4014-8D1E-C7E5D49F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8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 / SYNC Distribution </a:t>
            </a:r>
            <a:r>
              <a:rPr lang="en-US" dirty="0" err="1" smtClean="0"/>
              <a:t>mCBM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J.Frühauf</a:t>
            </a:r>
            <a:endParaRPr lang="en-US" dirty="0" smtClean="0"/>
          </a:p>
          <a:p>
            <a:r>
              <a:rPr lang="en-US" dirty="0" smtClean="0"/>
              <a:t>17. August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8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SETUP 2: Internal 120MHz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synchronize Si570  on FM-S18 with PLL design as it's done in “White Rabbit 2”</a:t>
            </a:r>
          </a:p>
          <a:p>
            <a:r>
              <a:rPr lang="en-US" dirty="0" smtClean="0"/>
              <a:t>external 40MHz from CLOSY will be the reference CLK for this solution</a:t>
            </a:r>
          </a:p>
          <a:p>
            <a:pPr marL="400050" lvl="1" indent="0">
              <a:buNone/>
            </a:pPr>
            <a:r>
              <a:rPr lang="en-US" i="1" dirty="0" smtClean="0"/>
              <a:t>(suggested by Adrian </a:t>
            </a:r>
            <a:r>
              <a:rPr lang="en-US" i="1" dirty="0" err="1" smtClean="0"/>
              <a:t>Byszuk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CLK for FEE (except </a:t>
            </a:r>
            <a:r>
              <a:rPr lang="en-US" dirty="0" err="1" smtClean="0"/>
              <a:t>ToF</a:t>
            </a:r>
            <a:r>
              <a:rPr lang="en-US" dirty="0" smtClean="0"/>
              <a:t> FEE) from </a:t>
            </a:r>
            <a:r>
              <a:rPr lang="en-US" dirty="0" err="1" smtClean="0"/>
              <a:t>GBTx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2BE6-2C27-41A0-89CE-E7AEFA004A6E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40MHz for AFCK Logic</a:t>
            </a:r>
          </a:p>
          <a:p>
            <a:r>
              <a:rPr lang="en-US" dirty="0" smtClean="0"/>
              <a:t>120MHz for </a:t>
            </a:r>
            <a:r>
              <a:rPr lang="en-US" dirty="0" err="1" smtClean="0"/>
              <a:t>GBTx</a:t>
            </a:r>
            <a:r>
              <a:rPr lang="en-US" dirty="0" smtClean="0"/>
              <a:t> Logic</a:t>
            </a:r>
          </a:p>
          <a:p>
            <a:r>
              <a:rPr lang="en-US" dirty="0" smtClean="0"/>
              <a:t>160MHz for TOF FEE</a:t>
            </a:r>
          </a:p>
          <a:p>
            <a:r>
              <a:rPr lang="en-US" dirty="0" smtClean="0"/>
              <a:t>n x 40MHz CLK for STS/MUCH and TRD</a:t>
            </a:r>
          </a:p>
          <a:p>
            <a:pPr lvl="1"/>
            <a:r>
              <a:rPr lang="en-US" dirty="0" smtClean="0"/>
              <a:t>recovered from the optical link CLK of the </a:t>
            </a:r>
            <a:r>
              <a:rPr lang="en-US" dirty="0" err="1" smtClean="0"/>
              <a:t>GBTx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SYNC Pulse for AFCK and </a:t>
            </a:r>
            <a:r>
              <a:rPr lang="en-US" dirty="0" err="1" smtClean="0"/>
              <a:t>ToF</a:t>
            </a:r>
            <a:r>
              <a:rPr lang="en-US" dirty="0"/>
              <a:t>-</a:t>
            </a:r>
            <a:r>
              <a:rPr lang="en-US" dirty="0" smtClean="0"/>
              <a:t>FEE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120MHz for </a:t>
            </a:r>
            <a:r>
              <a:rPr lang="en-US" dirty="0" err="1" smtClean="0"/>
              <a:t>GBTx</a:t>
            </a:r>
            <a:r>
              <a:rPr lang="en-US" dirty="0" smtClean="0"/>
              <a:t> needs to be phase locked to the 40MHz/160MHz for </a:t>
            </a:r>
            <a:r>
              <a:rPr lang="en-US" dirty="0" err="1" smtClean="0"/>
              <a:t>ToF</a:t>
            </a:r>
            <a:r>
              <a:rPr lang="en-US" dirty="0" smtClean="0"/>
              <a:t> to guarantee a synchronous data taking between subsystems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8696-65E9-4298-883B-4CFBACE9F872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3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4366344" cy="7258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SETUP 1: External CLKs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67544" y="1124744"/>
            <a:ext cx="158417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55776" y="1124744"/>
            <a:ext cx="158417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63688" y="1340768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63688" y="1916832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7584" y="12594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145" y="183553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sp>
        <p:nvSpPr>
          <p:cNvPr id="13" name="Oval 12"/>
          <p:cNvSpPr/>
          <p:nvPr/>
        </p:nvSpPr>
        <p:spPr>
          <a:xfrm>
            <a:off x="3851920" y="1916832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51920" y="135006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15816" y="183553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1377" y="126876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160MHz</a:t>
            </a:r>
          </a:p>
        </p:txBody>
      </p:sp>
      <p:sp>
        <p:nvSpPr>
          <p:cNvPr id="17" name="Oval 16"/>
          <p:cNvSpPr/>
          <p:nvPr/>
        </p:nvSpPr>
        <p:spPr>
          <a:xfrm>
            <a:off x="2627784" y="1628800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15816" y="1547500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</a:p>
        </p:txBody>
      </p:sp>
      <p:sp>
        <p:nvSpPr>
          <p:cNvPr id="19" name="Oval 18"/>
          <p:cNvSpPr/>
          <p:nvPr/>
        </p:nvSpPr>
        <p:spPr>
          <a:xfrm>
            <a:off x="3851920" y="16288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Elbow Connector 31"/>
          <p:cNvCxnSpPr>
            <a:stCxn id="6" idx="6"/>
            <a:endCxn id="17" idx="2"/>
          </p:cNvCxnSpPr>
          <p:nvPr/>
        </p:nvCxnSpPr>
        <p:spPr>
          <a:xfrm>
            <a:off x="1979712" y="1448780"/>
            <a:ext cx="648072" cy="28803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95536" y="3356992"/>
            <a:ext cx="194421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7544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4184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90208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6848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22416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629056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45080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51720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6008" y="3356992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763688" y="3389910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Elbow Connector 46"/>
          <p:cNvCxnSpPr>
            <a:stCxn id="7" idx="4"/>
            <a:endCxn id="43" idx="0"/>
          </p:cNvCxnSpPr>
          <p:nvPr/>
        </p:nvCxnSpPr>
        <p:spPr>
          <a:xfrm rot="5400000">
            <a:off x="675792" y="2161084"/>
            <a:ext cx="1224136" cy="1167680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9" idx="6"/>
            <a:endCxn id="45" idx="0"/>
          </p:cNvCxnSpPr>
          <p:nvPr/>
        </p:nvCxnSpPr>
        <p:spPr>
          <a:xfrm flipH="1">
            <a:off x="1871700" y="1736812"/>
            <a:ext cx="2196244" cy="1653098"/>
          </a:xfrm>
          <a:prstGeom prst="bentConnector4">
            <a:avLst>
              <a:gd name="adj1" fmla="val -10409"/>
              <a:gd name="adj2" fmla="val 82461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 rot="16200000">
            <a:off x="4543848" y="764704"/>
            <a:ext cx="194421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Splitter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 rot="16200000">
            <a:off x="5780957" y="1277179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16200000">
            <a:off x="5780957" y="1509935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6200000">
            <a:off x="5778836" y="1725960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5778836" y="1941984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 rot="16200000">
            <a:off x="5793876" y="963705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16200000">
            <a:off x="5788756" y="747775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16200000">
            <a:off x="5784869" y="531751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6200000">
            <a:off x="5783411" y="315633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16200000">
            <a:off x="5074524" y="764704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rot="16200000">
            <a:off x="5074524" y="447087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Elbow Connector 78"/>
          <p:cNvCxnSpPr>
            <a:stCxn id="14" idx="6"/>
            <a:endCxn id="78" idx="0"/>
          </p:cNvCxnSpPr>
          <p:nvPr/>
        </p:nvCxnSpPr>
        <p:spPr>
          <a:xfrm flipV="1">
            <a:off x="4067944" y="555099"/>
            <a:ext cx="1006580" cy="90297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19" idx="6"/>
            <a:endCxn id="76" idx="0"/>
          </p:cNvCxnSpPr>
          <p:nvPr/>
        </p:nvCxnSpPr>
        <p:spPr>
          <a:xfrm flipV="1">
            <a:off x="4067944" y="872716"/>
            <a:ext cx="1006580" cy="864096"/>
          </a:xfrm>
          <a:prstGeom prst="bentConnector3">
            <a:avLst>
              <a:gd name="adj1" fmla="val 74603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23528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3528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gDPB</a:t>
            </a:r>
            <a:endParaRPr lang="en-US" dirty="0" smtClean="0"/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1295636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33164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53828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75430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96094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359540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59540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gDPB</a:t>
            </a:r>
            <a:endParaRPr lang="en-US" dirty="0" smtClean="0"/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648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3367652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574292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79031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99695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Elbow Connector 106"/>
          <p:cNvCxnSpPr>
            <a:stCxn id="35" idx="2"/>
          </p:cNvCxnSpPr>
          <p:nvPr/>
        </p:nvCxnSpPr>
        <p:spPr>
          <a:xfrm rot="5400000">
            <a:off x="161768" y="4582620"/>
            <a:ext cx="703312" cy="124264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36" idx="2"/>
          </p:cNvCxnSpPr>
          <p:nvPr/>
        </p:nvCxnSpPr>
        <p:spPr>
          <a:xfrm rot="16200000" flipH="1">
            <a:off x="1283094" y="3792198"/>
            <a:ext cx="703312" cy="1705108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346592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346592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gDPB</a:t>
            </a:r>
            <a:endParaRPr lang="en-US" dirty="0" smtClean="0"/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5318700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4366344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995648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35470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56134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777368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984008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382604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382604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gDPB</a:t>
            </a:r>
            <a:endParaRPr lang="en-US" dirty="0" smtClean="0"/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7354712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6402356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031660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39071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9735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81338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02002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Elbow Connector 134"/>
          <p:cNvCxnSpPr>
            <a:stCxn id="37" idx="2"/>
            <a:endCxn id="116" idx="0"/>
          </p:cNvCxnSpPr>
          <p:nvPr/>
        </p:nvCxnSpPr>
        <p:spPr>
          <a:xfrm rot="16200000" flipH="1">
            <a:off x="2384632" y="2906684"/>
            <a:ext cx="703312" cy="3476136"/>
          </a:xfrm>
          <a:prstGeom prst="bentConnector3">
            <a:avLst>
              <a:gd name="adj1" fmla="val 38082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38" idx="2"/>
            <a:endCxn id="127" idx="0"/>
          </p:cNvCxnSpPr>
          <p:nvPr/>
        </p:nvCxnSpPr>
        <p:spPr>
          <a:xfrm rot="16200000" flipH="1">
            <a:off x="3505958" y="1991998"/>
            <a:ext cx="703312" cy="5305508"/>
          </a:xfrm>
          <a:prstGeom prst="bentConnector3">
            <a:avLst>
              <a:gd name="adj1" fmla="val 29415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8388424" y="6165304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...</a:t>
            </a:r>
            <a:endParaRPr lang="en-US" sz="3200" b="1" dirty="0"/>
          </a:p>
        </p:txBody>
      </p:sp>
      <p:sp>
        <p:nvSpPr>
          <p:cNvPr id="154" name="Rectangle 153"/>
          <p:cNvSpPr/>
          <p:nvPr/>
        </p:nvSpPr>
        <p:spPr>
          <a:xfrm>
            <a:off x="7769488" y="479757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 FEE</a:t>
            </a:r>
          </a:p>
          <a:p>
            <a:pPr algn="ctr"/>
            <a:r>
              <a:rPr lang="en-US" dirty="0" smtClean="0"/>
              <a:t>160MHz</a:t>
            </a:r>
          </a:p>
        </p:txBody>
      </p:sp>
      <p:sp>
        <p:nvSpPr>
          <p:cNvPr id="155" name="Rectangle 154"/>
          <p:cNvSpPr/>
          <p:nvPr/>
        </p:nvSpPr>
        <p:spPr>
          <a:xfrm rot="16200000">
            <a:off x="7801508" y="696760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Elbow Connector 155"/>
          <p:cNvCxnSpPr>
            <a:stCxn id="75" idx="2"/>
            <a:endCxn id="155" idx="0"/>
          </p:cNvCxnSpPr>
          <p:nvPr/>
        </p:nvCxnSpPr>
        <p:spPr>
          <a:xfrm>
            <a:off x="6010287" y="434497"/>
            <a:ext cx="1780369" cy="381127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54" idx="2"/>
            <a:endCxn id="134" idx="0"/>
          </p:cNvCxnSpPr>
          <p:nvPr/>
        </p:nvCxnSpPr>
        <p:spPr>
          <a:xfrm rot="5400000">
            <a:off x="6391761" y="2929937"/>
            <a:ext cx="3819510" cy="346968"/>
          </a:xfrm>
          <a:prstGeom prst="bentConnector3">
            <a:avLst/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6909556" y="1268760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TRD FEE</a:t>
            </a:r>
          </a:p>
          <a:p>
            <a:pPr algn="ctr"/>
            <a:r>
              <a:rPr lang="en-US" dirty="0" smtClean="0"/>
              <a:t>n x 40MHz</a:t>
            </a:r>
          </a:p>
        </p:txBody>
      </p:sp>
      <p:cxnSp>
        <p:nvCxnSpPr>
          <p:cNvPr id="166" name="Elbow Connector 165"/>
          <p:cNvCxnSpPr>
            <a:stCxn id="165" idx="2"/>
            <a:endCxn id="123" idx="0"/>
          </p:cNvCxnSpPr>
          <p:nvPr/>
        </p:nvCxnSpPr>
        <p:spPr>
          <a:xfrm rot="5400000">
            <a:off x="5338291" y="2736398"/>
            <a:ext cx="3030507" cy="1523048"/>
          </a:xfrm>
          <a:prstGeom prst="bentConnector3">
            <a:avLst>
              <a:gd name="adj1" fmla="val 79230"/>
            </a:avLst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6084168" y="2060848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MUCH FEE</a:t>
            </a:r>
          </a:p>
          <a:p>
            <a:pPr algn="ctr"/>
            <a:r>
              <a:rPr lang="en-US" dirty="0" smtClean="0"/>
              <a:t>n x 40MHz</a:t>
            </a:r>
          </a:p>
        </p:txBody>
      </p:sp>
      <p:cxnSp>
        <p:nvCxnSpPr>
          <p:cNvPr id="171" name="Elbow Connector 170"/>
          <p:cNvCxnSpPr>
            <a:stCxn id="169" idx="2"/>
            <a:endCxn id="106" idx="0"/>
          </p:cNvCxnSpPr>
          <p:nvPr/>
        </p:nvCxnSpPr>
        <p:spPr>
          <a:xfrm rot="5400000">
            <a:off x="4328115" y="2551610"/>
            <a:ext cx="2238419" cy="2684712"/>
          </a:xfrm>
          <a:prstGeom prst="bentConnector3">
            <a:avLst>
              <a:gd name="adj1" fmla="val 62766"/>
            </a:avLst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5220072" y="2859107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STS FEE</a:t>
            </a:r>
          </a:p>
          <a:p>
            <a:pPr algn="ctr"/>
            <a:r>
              <a:rPr lang="en-US" dirty="0"/>
              <a:t>4</a:t>
            </a:r>
            <a:r>
              <a:rPr lang="en-US" dirty="0" smtClean="0"/>
              <a:t> x 40MHz</a:t>
            </a:r>
            <a:endParaRPr lang="en-US" dirty="0"/>
          </a:p>
        </p:txBody>
      </p:sp>
      <p:cxnSp>
        <p:nvCxnSpPr>
          <p:cNvPr id="176" name="Elbow Connector 175"/>
          <p:cNvCxnSpPr>
            <a:stCxn id="175" idx="2"/>
            <a:endCxn id="95" idx="0"/>
          </p:cNvCxnSpPr>
          <p:nvPr/>
        </p:nvCxnSpPr>
        <p:spPr>
          <a:xfrm rot="5400000">
            <a:off x="3277190" y="2364782"/>
            <a:ext cx="1440160" cy="3856628"/>
          </a:xfrm>
          <a:prstGeom prst="bentConnector3">
            <a:avLst>
              <a:gd name="adj1" fmla="val 31481"/>
            </a:avLst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395536" y="836712"/>
            <a:ext cx="93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CLOSY 1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2481089" y="827420"/>
            <a:ext cx="93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CLOSY 2</a:t>
            </a:r>
            <a:endParaRPr lang="en-US" dirty="0"/>
          </a:p>
        </p:txBody>
      </p:sp>
      <p:cxnSp>
        <p:nvCxnSpPr>
          <p:cNvPr id="195" name="Straight Connector 194"/>
          <p:cNvCxnSpPr/>
          <p:nvPr/>
        </p:nvCxnSpPr>
        <p:spPr>
          <a:xfrm>
            <a:off x="3048669" y="3870340"/>
            <a:ext cx="685060" cy="0"/>
          </a:xfrm>
          <a:prstGeom prst="line">
            <a:avLst/>
          </a:prstGeom>
          <a:ln w="28575">
            <a:solidFill>
              <a:srgbClr val="F016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2996924" y="3573016"/>
            <a:ext cx="68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084168" y="118373"/>
            <a:ext cx="102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160MHz </a:t>
            </a:r>
          </a:p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013469" y="2771636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0A22-182E-4F27-97D2-9A781DC0979F}" type="datetime1">
              <a:rPr lang="en-US" smtClean="0"/>
              <a:t>9/28/2018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3</a:t>
            </a:fld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2379292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43280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023934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988836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Elbow Connector 145"/>
          <p:cNvCxnSpPr>
            <a:endCxn id="145" idx="0"/>
          </p:cNvCxnSpPr>
          <p:nvPr/>
        </p:nvCxnSpPr>
        <p:spPr>
          <a:xfrm rot="5400000">
            <a:off x="966291" y="4423652"/>
            <a:ext cx="703313" cy="442198"/>
          </a:xfrm>
          <a:prstGeom prst="bentConnector3">
            <a:avLst>
              <a:gd name="adj1" fmla="val 66252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40" idx="2"/>
            <a:endCxn id="144" idx="0"/>
          </p:cNvCxnSpPr>
          <p:nvPr/>
        </p:nvCxnSpPr>
        <p:spPr>
          <a:xfrm rot="16200000" flipH="1">
            <a:off x="2082851" y="3947313"/>
            <a:ext cx="703312" cy="1394878"/>
          </a:xfrm>
          <a:prstGeom prst="bentConnector3">
            <a:avLst>
              <a:gd name="adj1" fmla="val 66252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41" idx="2"/>
            <a:endCxn id="119" idx="0"/>
          </p:cNvCxnSpPr>
          <p:nvPr/>
        </p:nvCxnSpPr>
        <p:spPr>
          <a:xfrm rot="16200000" flipH="1">
            <a:off x="3176720" y="3069468"/>
            <a:ext cx="703312" cy="3150568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42" idx="2"/>
            <a:endCxn id="130" idx="0"/>
          </p:cNvCxnSpPr>
          <p:nvPr/>
        </p:nvCxnSpPr>
        <p:spPr>
          <a:xfrm rot="16200000" flipH="1">
            <a:off x="4298046" y="2154782"/>
            <a:ext cx="703312" cy="4979940"/>
          </a:xfrm>
          <a:prstGeom prst="bentConnector3">
            <a:avLst>
              <a:gd name="adj1" fmla="val 21108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57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CLK Relationship for </a:t>
            </a:r>
            <a:r>
              <a:rPr lang="en-US" dirty="0" err="1" smtClean="0"/>
              <a:t>ToF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(SETUP 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091A-E24B-4FB1-8EB5-13FD20BB2732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4</a:t>
            </a:fld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705272" y="1988840"/>
            <a:ext cx="914400" cy="612648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CLOSY2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705272" y="3789040"/>
            <a:ext cx="914400" cy="6126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AFCK</a:t>
            </a:r>
          </a:p>
          <a:p>
            <a:pPr algn="ctr"/>
            <a:r>
              <a:rPr lang="en-US" sz="1200" dirty="0" smtClean="0"/>
              <a:t>(160MHz)</a:t>
            </a:r>
            <a:endParaRPr lang="en-US" sz="12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2773188" y="3789040"/>
            <a:ext cx="914400" cy="612648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GBTx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932040" y="3789040"/>
            <a:ext cx="914400" cy="612648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GET4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>
          <a:xfrm>
            <a:off x="1162472" y="2601488"/>
            <a:ext cx="0" cy="11875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5616" y="2852936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>
          <a:xfrm>
            <a:off x="1619672" y="4095364"/>
            <a:ext cx="1153516" cy="0"/>
          </a:xfrm>
          <a:prstGeom prst="straightConnector1">
            <a:avLst/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91680" y="3790781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cxnSp>
        <p:nvCxnSpPr>
          <p:cNvPr id="21" name="Elbow Connector 20"/>
          <p:cNvCxnSpPr>
            <a:stCxn id="7" idx="3"/>
            <a:endCxn id="10" idx="0"/>
          </p:cNvCxnSpPr>
          <p:nvPr/>
        </p:nvCxnSpPr>
        <p:spPr>
          <a:xfrm>
            <a:off x="1619672" y="2295164"/>
            <a:ext cx="3769568" cy="1493876"/>
          </a:xfrm>
          <a:prstGeom prst="bentConnector2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5776" y="1988840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160MHz</a:t>
            </a:r>
          </a:p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491880" y="3892406"/>
            <a:ext cx="379301" cy="1846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Rx</a:t>
            </a:r>
            <a:endParaRPr lang="en-US" sz="1000" dirty="0"/>
          </a:p>
        </p:txBody>
      </p:sp>
      <p:sp>
        <p:nvSpPr>
          <p:cNvPr id="26" name="Rounded Rectangle 25"/>
          <p:cNvSpPr/>
          <p:nvPr/>
        </p:nvSpPr>
        <p:spPr>
          <a:xfrm>
            <a:off x="3491880" y="4149080"/>
            <a:ext cx="379301" cy="1846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Tx</a:t>
            </a:r>
            <a:endParaRPr lang="en-US" sz="1000" dirty="0"/>
          </a:p>
        </p:txBody>
      </p:sp>
      <p:sp>
        <p:nvSpPr>
          <p:cNvPr id="27" name="Rounded Rectangle 26"/>
          <p:cNvSpPr/>
          <p:nvPr/>
        </p:nvSpPr>
        <p:spPr>
          <a:xfrm>
            <a:off x="4768763" y="3897000"/>
            <a:ext cx="379301" cy="1846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</a:t>
            </a:r>
            <a:r>
              <a:rPr lang="en-US" sz="1000" dirty="0" err="1" smtClean="0"/>
              <a:t>x</a:t>
            </a:r>
            <a:endParaRPr lang="en-US" sz="1000" dirty="0"/>
          </a:p>
        </p:txBody>
      </p:sp>
      <p:sp>
        <p:nvSpPr>
          <p:cNvPr id="28" name="Rounded Rectangle 27"/>
          <p:cNvSpPr/>
          <p:nvPr/>
        </p:nvSpPr>
        <p:spPr>
          <a:xfrm>
            <a:off x="4768763" y="4153674"/>
            <a:ext cx="379301" cy="1846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30" name="Straight Arrow Connector 29"/>
          <p:cNvCxnSpPr>
            <a:stCxn id="27" idx="1"/>
            <a:endCxn id="25" idx="3"/>
          </p:cNvCxnSpPr>
          <p:nvPr/>
        </p:nvCxnSpPr>
        <p:spPr>
          <a:xfrm flipH="1" flipV="1">
            <a:off x="3871181" y="3984739"/>
            <a:ext cx="897582" cy="4594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28" idx="1"/>
          </p:cNvCxnSpPr>
          <p:nvPr/>
        </p:nvCxnSpPr>
        <p:spPr>
          <a:xfrm>
            <a:off x="3871181" y="4241413"/>
            <a:ext cx="897582" cy="459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-36512" y="4653136"/>
            <a:ext cx="927484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CLOSY1: 	120MHz &amp; 40MHz phase locked</a:t>
            </a:r>
          </a:p>
          <a:p>
            <a:r>
              <a:rPr lang="en-US" sz="1600" dirty="0" smtClean="0"/>
              <a:t>CLOSY2: </a:t>
            </a:r>
            <a:r>
              <a:rPr lang="en-US" sz="1600" dirty="0"/>
              <a:t>	</a:t>
            </a:r>
            <a:r>
              <a:rPr lang="en-US" sz="1600" dirty="0" smtClean="0"/>
              <a:t>160MHz phase locked to 40MHz from CLOSY1</a:t>
            </a:r>
          </a:p>
          <a:p>
            <a:r>
              <a:rPr lang="en-US" sz="1600" dirty="0" smtClean="0"/>
              <a:t>AFCK:	120MHz from CLOSY1 for </a:t>
            </a:r>
            <a:r>
              <a:rPr lang="en-US" sz="1600" dirty="0" err="1" smtClean="0"/>
              <a:t>GBTx</a:t>
            </a:r>
            <a:r>
              <a:rPr lang="en-US" sz="1600" dirty="0" smtClean="0"/>
              <a:t> and generate 160MHz for logic</a:t>
            </a:r>
          </a:p>
          <a:p>
            <a:r>
              <a:rPr lang="en-US" sz="1600" dirty="0" err="1" smtClean="0"/>
              <a:t>GBTx</a:t>
            </a:r>
            <a:r>
              <a:rPr lang="en-US" sz="1600" dirty="0" smtClean="0"/>
              <a:t>:	120MHz from AFCK = Phase locked to CLOSY2 160MHz for GET4 </a:t>
            </a:r>
          </a:p>
          <a:p>
            <a:r>
              <a:rPr lang="en-US" sz="1600" dirty="0" smtClean="0"/>
              <a:t>GET4:	160MHz from CLOSY2  = Phase locked to 120MHz from CLOSY1 = Phase locked to 120MHz for </a:t>
            </a:r>
            <a:r>
              <a:rPr lang="en-US" sz="1600" dirty="0" err="1" smtClean="0"/>
              <a:t>GBTx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GET4 Rx use 4 times oversampling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GET4 </a:t>
            </a:r>
            <a:r>
              <a:rPr lang="en-US" sz="1600" dirty="0" err="1" smtClean="0"/>
              <a:t>Tx</a:t>
            </a:r>
            <a:r>
              <a:rPr lang="en-US" sz="1600" dirty="0" smtClean="0"/>
              <a:t> needs to be “phase controlled” on the </a:t>
            </a:r>
            <a:r>
              <a:rPr lang="en-US" sz="1600" dirty="0" err="1" smtClean="0"/>
              <a:t>GBTx</a:t>
            </a:r>
            <a:r>
              <a:rPr lang="en-US" sz="1600" dirty="0" smtClean="0"/>
              <a:t> side</a:t>
            </a:r>
            <a:endParaRPr lang="en-US" sz="1600" dirty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55025" y="3334574"/>
            <a:ext cx="73770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tune here!</a:t>
            </a:r>
          </a:p>
        </p:txBody>
      </p:sp>
      <p:cxnSp>
        <p:nvCxnSpPr>
          <p:cNvPr id="40" name="Straight Arrow Connector 39"/>
          <p:cNvCxnSpPr>
            <a:stCxn id="37" idx="2"/>
            <a:endCxn id="25" idx="0"/>
          </p:cNvCxnSpPr>
          <p:nvPr/>
        </p:nvCxnSpPr>
        <p:spPr>
          <a:xfrm flipH="1">
            <a:off x="3681531" y="3580795"/>
            <a:ext cx="242345" cy="3116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01218" y="3563834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80Mbit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56176" y="836712"/>
            <a:ext cx="284812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one point to tune!</a:t>
            </a:r>
          </a:p>
          <a:p>
            <a:r>
              <a:rPr lang="en-US" dirty="0"/>
              <a:t>A</a:t>
            </a:r>
            <a:r>
              <a:rPr lang="en-US" dirty="0" smtClean="0"/>
              <a:t>ll other relationships are given by cable delays and fix for a given setup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2267744" y="2506467"/>
            <a:ext cx="0" cy="123013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6200000">
            <a:off x="1743462" y="2945171"/>
            <a:ext cx="86273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phase locked</a:t>
            </a:r>
          </a:p>
        </p:txBody>
      </p:sp>
      <p:sp>
        <p:nvSpPr>
          <p:cNvPr id="31" name="Flowchart: Alternate Process 30"/>
          <p:cNvSpPr/>
          <p:nvPr/>
        </p:nvSpPr>
        <p:spPr>
          <a:xfrm>
            <a:off x="705275" y="260648"/>
            <a:ext cx="914400" cy="612648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CLOSY1</a:t>
            </a:r>
            <a:endParaRPr lang="en-US" dirty="0"/>
          </a:p>
        </p:txBody>
      </p:sp>
      <p:cxnSp>
        <p:nvCxnSpPr>
          <p:cNvPr id="34" name="Elbow Connector 33"/>
          <p:cNvCxnSpPr>
            <a:stCxn id="31" idx="1"/>
            <a:endCxn id="8" idx="1"/>
          </p:cNvCxnSpPr>
          <p:nvPr/>
        </p:nvCxnSpPr>
        <p:spPr>
          <a:xfrm rot="10800000" flipV="1">
            <a:off x="705273" y="566972"/>
            <a:ext cx="3" cy="3528392"/>
          </a:xfrm>
          <a:prstGeom prst="bentConnector3">
            <a:avLst>
              <a:gd name="adj1" fmla="val 7620100000"/>
            </a:avLst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-129382" y="257647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cxnSp>
        <p:nvCxnSpPr>
          <p:cNvPr id="39" name="Straight Arrow Connector 38"/>
          <p:cNvCxnSpPr>
            <a:stCxn id="31" idx="2"/>
            <a:endCxn id="7" idx="0"/>
          </p:cNvCxnSpPr>
          <p:nvPr/>
        </p:nvCxnSpPr>
        <p:spPr>
          <a:xfrm flipH="1">
            <a:off x="1162472" y="873296"/>
            <a:ext cx="3" cy="11155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15616" y="12594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519326" y="1290345"/>
            <a:ext cx="86273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phase locked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043838" y="982086"/>
            <a:ext cx="0" cy="86273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156176" y="2074837"/>
            <a:ext cx="2848125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be carful: </a:t>
            </a:r>
          </a:p>
          <a:p>
            <a:r>
              <a:rPr lang="en-US" dirty="0" smtClean="0"/>
              <a:t>120MHz and 160MHz are phase locked to each other but the phase can change after each power cycle of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CLOSY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GBTx</a:t>
            </a:r>
            <a:r>
              <a:rPr lang="en-US" dirty="0"/>
              <a:t> Core Reset (FPGA)</a:t>
            </a:r>
          </a:p>
        </p:txBody>
      </p:sp>
    </p:spTree>
    <p:extLst>
      <p:ext uri="{BB962C8B-B14F-4D97-AF65-F5344CB8AC3E}">
        <p14:creationId xmlns:p14="http://schemas.microsoft.com/office/powerpoint/2010/main" val="78177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00" y="-234280"/>
            <a:ext cx="8229600" cy="1143000"/>
          </a:xfrm>
        </p:spPr>
        <p:txBody>
          <a:bodyPr/>
          <a:lstStyle/>
          <a:p>
            <a:r>
              <a:rPr lang="en-US" dirty="0" smtClean="0"/>
              <a:t>AFCK ZOOM 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2A30-4BFA-4E2B-AD5A-097A571036A2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5</a:t>
            </a:fld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323528" y="1484784"/>
            <a:ext cx="5832648" cy="475252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103214" y="332656"/>
            <a:ext cx="2473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</a:t>
            </a:r>
            <a:r>
              <a:rPr lang="en-US" dirty="0" err="1" smtClean="0"/>
              <a:t>CLk</a:t>
            </a:r>
            <a:r>
              <a:rPr lang="en-US" dirty="0" smtClean="0"/>
              <a:t> from CLOSY</a:t>
            </a:r>
          </a:p>
          <a:p>
            <a:r>
              <a:rPr lang="en-US" dirty="0" smtClean="0"/>
              <a:t>120MHz</a:t>
            </a:r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69582" y="5373216"/>
            <a:ext cx="4578882" cy="0"/>
          </a:xfrm>
          <a:prstGeom prst="straightConnector1">
            <a:avLst/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283" y="2132856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1327575" y="2276873"/>
            <a:ext cx="1170428" cy="3286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75273" y="2771636"/>
            <a:ext cx="9685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86847" y="4446404"/>
            <a:ext cx="1872208" cy="1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 &amp;</a:t>
            </a:r>
          </a:p>
          <a:p>
            <a:pPr algn="ctr"/>
            <a:r>
              <a:rPr lang="en-US" dirty="0" smtClean="0"/>
              <a:t>TIME CNT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2981" y="2750440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  <a:endParaRPr lang="en-US" dirty="0"/>
          </a:p>
        </p:txBody>
      </p:sp>
      <p:cxnSp>
        <p:nvCxnSpPr>
          <p:cNvPr id="31" name="Elbow Connector 30"/>
          <p:cNvCxnSpPr>
            <a:endCxn id="15" idx="0"/>
          </p:cNvCxnSpPr>
          <p:nvPr/>
        </p:nvCxnSpPr>
        <p:spPr>
          <a:xfrm rot="16200000" flipH="1">
            <a:off x="518391" y="882475"/>
            <a:ext cx="1979642" cy="809154"/>
          </a:xfrm>
          <a:prstGeom prst="bentConnector3">
            <a:avLst>
              <a:gd name="adj1" fmla="val 84963"/>
            </a:avLst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03635" y="1628800"/>
            <a:ext cx="9685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sp>
        <p:nvSpPr>
          <p:cNvPr id="38" name="Flowchart: Alternate Process 37"/>
          <p:cNvSpPr/>
          <p:nvPr/>
        </p:nvSpPr>
        <p:spPr>
          <a:xfrm>
            <a:off x="3297153" y="4300047"/>
            <a:ext cx="1520552" cy="14355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GBTx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cxnSp>
        <p:nvCxnSpPr>
          <p:cNvPr id="51" name="Elbow Connector 50"/>
          <p:cNvCxnSpPr>
            <a:stCxn id="15" idx="3"/>
            <a:endCxn id="38" idx="3"/>
          </p:cNvCxnSpPr>
          <p:nvPr/>
        </p:nvCxnSpPr>
        <p:spPr>
          <a:xfrm>
            <a:off x="2498003" y="2441214"/>
            <a:ext cx="2319702" cy="2576609"/>
          </a:xfrm>
          <a:prstGeom prst="bentConnector3">
            <a:avLst>
              <a:gd name="adj1" fmla="val 109855"/>
            </a:avLst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740352" y="5075892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GBTx</a:t>
            </a:r>
            <a:endParaRPr lang="en-US" dirty="0" smtClean="0"/>
          </a:p>
        </p:txBody>
      </p:sp>
      <p:sp>
        <p:nvSpPr>
          <p:cNvPr id="63" name="Left-Right Arrow 62"/>
          <p:cNvSpPr/>
          <p:nvPr/>
        </p:nvSpPr>
        <p:spPr>
          <a:xfrm>
            <a:off x="2449030" y="4775506"/>
            <a:ext cx="1216152" cy="484632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34" name="Elbow Connector 33"/>
          <p:cNvCxnSpPr>
            <a:endCxn id="25" idx="1"/>
          </p:cNvCxnSpPr>
          <p:nvPr/>
        </p:nvCxnSpPr>
        <p:spPr>
          <a:xfrm rot="16200000" flipH="1">
            <a:off x="-1556282" y="2474693"/>
            <a:ext cx="4720590" cy="365667"/>
          </a:xfrm>
          <a:prstGeom prst="bentConnector2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Alternate Process 51"/>
          <p:cNvSpPr/>
          <p:nvPr/>
        </p:nvSpPr>
        <p:spPr>
          <a:xfrm>
            <a:off x="1311389" y="3301492"/>
            <a:ext cx="1223124" cy="4149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PLL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15" idx="2"/>
            <a:endCxn id="52" idx="0"/>
          </p:cNvCxnSpPr>
          <p:nvPr/>
        </p:nvCxnSpPr>
        <p:spPr>
          <a:xfrm>
            <a:off x="1912789" y="2605555"/>
            <a:ext cx="10162" cy="695937"/>
          </a:xfrm>
          <a:prstGeom prst="straightConnector1">
            <a:avLst/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75273" y="3799202"/>
            <a:ext cx="9685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160MHz</a:t>
            </a:r>
          </a:p>
        </p:txBody>
      </p:sp>
      <p:cxnSp>
        <p:nvCxnSpPr>
          <p:cNvPr id="62" name="Straight Arrow Connector 61"/>
          <p:cNvCxnSpPr>
            <a:stCxn id="52" idx="2"/>
            <a:endCxn id="25" idx="0"/>
          </p:cNvCxnSpPr>
          <p:nvPr/>
        </p:nvCxnSpPr>
        <p:spPr>
          <a:xfrm>
            <a:off x="1922951" y="3716400"/>
            <a:ext cx="0" cy="730004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49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SETUP 1: External CLK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CLOSY1 Generate 120MHz and 40MHz</a:t>
            </a:r>
          </a:p>
          <a:p>
            <a:pPr marL="914400" lvl="1" indent="-514350"/>
            <a:r>
              <a:rPr lang="en-US" dirty="0" smtClean="0"/>
              <a:t>120MHz for AFCK/</a:t>
            </a:r>
            <a:r>
              <a:rPr lang="en-US" dirty="0" err="1" smtClean="0"/>
              <a:t>GBTx</a:t>
            </a:r>
            <a:endParaRPr lang="en-US" dirty="0" smtClean="0"/>
          </a:p>
          <a:p>
            <a:pPr marL="914400" lvl="1" indent="-514350"/>
            <a:r>
              <a:rPr lang="en-US" dirty="0" smtClean="0"/>
              <a:t>40MHz for CLOSY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CLOSY2 generates phase locked to 40MHz from CLOSY1:</a:t>
            </a:r>
          </a:p>
          <a:p>
            <a:pPr marL="914400" lvl="1" indent="-514350"/>
            <a:r>
              <a:rPr lang="en-US" dirty="0" smtClean="0"/>
              <a:t>160MHz for </a:t>
            </a:r>
            <a:r>
              <a:rPr lang="en-US" dirty="0" err="1" smtClean="0"/>
              <a:t>ToF</a:t>
            </a:r>
            <a:r>
              <a:rPr lang="en-US" dirty="0" smtClean="0"/>
              <a:t> FEE</a:t>
            </a:r>
          </a:p>
          <a:p>
            <a:pPr marL="914400" lvl="1" indent="-514350"/>
            <a:r>
              <a:rPr lang="en-US" dirty="0" smtClean="0"/>
              <a:t>SYNC for AFCK and </a:t>
            </a:r>
            <a:r>
              <a:rPr lang="en-US" dirty="0" err="1" smtClean="0"/>
              <a:t>ToF</a:t>
            </a:r>
            <a:r>
              <a:rPr lang="en-US" dirty="0" smtClean="0"/>
              <a:t> FEE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AFCK generate phase locked 40MHz for logic out of 120MHz from </a:t>
            </a:r>
            <a:r>
              <a:rPr lang="en-US" dirty="0" err="1" smtClean="0"/>
              <a:t>GBTx</a:t>
            </a:r>
            <a:r>
              <a:rPr lang="en-US" dirty="0" smtClean="0"/>
              <a:t> Core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CLK for FEE (except </a:t>
            </a:r>
            <a:r>
              <a:rPr lang="en-US" dirty="0" err="1" smtClean="0"/>
              <a:t>ToF</a:t>
            </a:r>
            <a:r>
              <a:rPr lang="en-US" dirty="0" smtClean="0"/>
              <a:t> FEE) from </a:t>
            </a:r>
            <a:r>
              <a:rPr lang="en-US" dirty="0" err="1" smtClean="0"/>
              <a:t>GBTx</a:t>
            </a:r>
            <a:endParaRPr lang="en-US" dirty="0" smtClean="0"/>
          </a:p>
          <a:p>
            <a:pPr marL="914400" lvl="1" indent="-514350"/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7C83-3E31-4151-A167-644530D9BC94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5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5776" y="1124744"/>
            <a:ext cx="158417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51920" y="1916832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51920" y="135006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15816" y="183553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1377" y="126876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160MHz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15816" y="1547500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</a:p>
        </p:txBody>
      </p:sp>
      <p:sp>
        <p:nvSpPr>
          <p:cNvPr id="19" name="Oval 18"/>
          <p:cNvSpPr/>
          <p:nvPr/>
        </p:nvSpPr>
        <p:spPr>
          <a:xfrm>
            <a:off x="3851920" y="1628800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95536" y="3356992"/>
            <a:ext cx="194421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7544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4184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90208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6848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22416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629056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45080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51720" y="405536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6008" y="3356992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99592" y="3356992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187624" y="3356992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Elbow Connector 48"/>
          <p:cNvCxnSpPr>
            <a:stCxn id="13" idx="6"/>
            <a:endCxn id="44" idx="0"/>
          </p:cNvCxnSpPr>
          <p:nvPr/>
        </p:nvCxnSpPr>
        <p:spPr>
          <a:xfrm flipH="1">
            <a:off x="1007604" y="2024844"/>
            <a:ext cx="3060340" cy="1332148"/>
          </a:xfrm>
          <a:prstGeom prst="bentConnector4">
            <a:avLst>
              <a:gd name="adj1" fmla="val -7470"/>
              <a:gd name="adj2" fmla="val 47861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9" idx="6"/>
            <a:endCxn id="45" idx="0"/>
          </p:cNvCxnSpPr>
          <p:nvPr/>
        </p:nvCxnSpPr>
        <p:spPr>
          <a:xfrm flipH="1">
            <a:off x="1295636" y="1736812"/>
            <a:ext cx="2772308" cy="1620180"/>
          </a:xfrm>
          <a:prstGeom prst="bentConnector4">
            <a:avLst>
              <a:gd name="adj1" fmla="val -21164"/>
              <a:gd name="adj2" fmla="val 81082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 rot="16200000">
            <a:off x="4543848" y="764704"/>
            <a:ext cx="194421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Splitter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 rot="16200000">
            <a:off x="5780957" y="1277179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16200000">
            <a:off x="5780957" y="1509935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6200000">
            <a:off x="5778836" y="1725960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5778836" y="1941984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 rot="16200000">
            <a:off x="5793876" y="963705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16200000">
            <a:off x="5788756" y="747775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16200000">
            <a:off x="5784869" y="531751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6200000">
            <a:off x="5783411" y="315633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16200000">
            <a:off x="5074524" y="764704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rot="16200000">
            <a:off x="5074524" y="447087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Elbow Connector 78"/>
          <p:cNvCxnSpPr>
            <a:stCxn id="14" idx="6"/>
            <a:endCxn id="78" idx="0"/>
          </p:cNvCxnSpPr>
          <p:nvPr/>
        </p:nvCxnSpPr>
        <p:spPr>
          <a:xfrm flipV="1">
            <a:off x="4067944" y="555099"/>
            <a:ext cx="1006580" cy="90297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19" idx="6"/>
            <a:endCxn id="76" idx="0"/>
          </p:cNvCxnSpPr>
          <p:nvPr/>
        </p:nvCxnSpPr>
        <p:spPr>
          <a:xfrm flipV="1">
            <a:off x="4067944" y="872716"/>
            <a:ext cx="1006580" cy="864096"/>
          </a:xfrm>
          <a:prstGeom prst="bentConnector3">
            <a:avLst>
              <a:gd name="adj1" fmla="val 7460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23528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3528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RJ45</a:t>
            </a:r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1295636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43280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49920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65944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972584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33164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53828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75430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96094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359540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59540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RJ45</a:t>
            </a:r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648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379292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585932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801956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008596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367652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574292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79031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99695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Elbow Connector 106"/>
          <p:cNvCxnSpPr>
            <a:stCxn id="35" idx="2"/>
            <a:endCxn id="88" idx="0"/>
          </p:cNvCxnSpPr>
          <p:nvPr/>
        </p:nvCxnSpPr>
        <p:spPr>
          <a:xfrm rot="5400000">
            <a:off x="161768" y="4582620"/>
            <a:ext cx="703312" cy="1242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36" idx="2"/>
            <a:endCxn id="99" idx="0"/>
          </p:cNvCxnSpPr>
          <p:nvPr/>
        </p:nvCxnSpPr>
        <p:spPr>
          <a:xfrm rot="16200000" flipH="1">
            <a:off x="1283094" y="3792198"/>
            <a:ext cx="703312" cy="170510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346592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346592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RJ45</a:t>
            </a:r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5318700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4366344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572984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789008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995648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35470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561344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777368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984008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382604" y="5013176"/>
            <a:ext cx="1872208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AFCK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382604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RJ45</a:t>
            </a:r>
          </a:p>
          <a:p>
            <a:pPr algn="ctr"/>
            <a:r>
              <a:rPr lang="en-US" dirty="0" smtClean="0"/>
              <a:t>ADDON</a:t>
            </a: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7354712" y="4996408"/>
            <a:ext cx="900100" cy="95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FM-S18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6402356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608996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825020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031660" y="4996408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39071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97356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81338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020020" y="5013176"/>
            <a:ext cx="21602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Elbow Connector 134"/>
          <p:cNvCxnSpPr>
            <a:stCxn id="37" idx="2"/>
            <a:endCxn id="116" idx="0"/>
          </p:cNvCxnSpPr>
          <p:nvPr/>
        </p:nvCxnSpPr>
        <p:spPr>
          <a:xfrm rot="16200000" flipH="1">
            <a:off x="2384632" y="2906684"/>
            <a:ext cx="703312" cy="3476136"/>
          </a:xfrm>
          <a:prstGeom prst="bentConnector3">
            <a:avLst>
              <a:gd name="adj1" fmla="val 38082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38" idx="2"/>
            <a:endCxn id="127" idx="0"/>
          </p:cNvCxnSpPr>
          <p:nvPr/>
        </p:nvCxnSpPr>
        <p:spPr>
          <a:xfrm rot="16200000" flipH="1">
            <a:off x="3505958" y="1991998"/>
            <a:ext cx="703312" cy="5305508"/>
          </a:xfrm>
          <a:prstGeom prst="bentConnector3">
            <a:avLst>
              <a:gd name="adj1" fmla="val 29415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8388424" y="6165304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...</a:t>
            </a:r>
            <a:endParaRPr lang="en-US" sz="3200" b="1" dirty="0"/>
          </a:p>
        </p:txBody>
      </p:sp>
      <p:sp>
        <p:nvSpPr>
          <p:cNvPr id="154" name="Rectangle 153"/>
          <p:cNvSpPr/>
          <p:nvPr/>
        </p:nvSpPr>
        <p:spPr>
          <a:xfrm>
            <a:off x="7769488" y="479757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 FEE</a:t>
            </a:r>
          </a:p>
          <a:p>
            <a:pPr algn="ctr"/>
            <a:r>
              <a:rPr lang="en-US" dirty="0" smtClean="0"/>
              <a:t>160MHz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 rot="16200000">
            <a:off x="7801508" y="696760"/>
            <a:ext cx="216024" cy="2377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Elbow Connector 155"/>
          <p:cNvCxnSpPr>
            <a:stCxn id="75" idx="2"/>
            <a:endCxn id="155" idx="0"/>
          </p:cNvCxnSpPr>
          <p:nvPr/>
        </p:nvCxnSpPr>
        <p:spPr>
          <a:xfrm>
            <a:off x="6010287" y="434497"/>
            <a:ext cx="1780369" cy="381127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54" idx="2"/>
            <a:endCxn id="134" idx="0"/>
          </p:cNvCxnSpPr>
          <p:nvPr/>
        </p:nvCxnSpPr>
        <p:spPr>
          <a:xfrm rot="5400000">
            <a:off x="6391761" y="2929937"/>
            <a:ext cx="3819510" cy="346968"/>
          </a:xfrm>
          <a:prstGeom prst="bentConnector3">
            <a:avLst/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6909556" y="1268760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TRD FEE</a:t>
            </a:r>
          </a:p>
          <a:p>
            <a:pPr algn="ctr"/>
            <a:r>
              <a:rPr lang="en-US" dirty="0" smtClean="0"/>
              <a:t>n x 40MHz</a:t>
            </a:r>
          </a:p>
        </p:txBody>
      </p:sp>
      <p:cxnSp>
        <p:nvCxnSpPr>
          <p:cNvPr id="166" name="Elbow Connector 165"/>
          <p:cNvCxnSpPr>
            <a:stCxn id="165" idx="2"/>
            <a:endCxn id="123" idx="0"/>
          </p:cNvCxnSpPr>
          <p:nvPr/>
        </p:nvCxnSpPr>
        <p:spPr>
          <a:xfrm rot="5400000">
            <a:off x="5338291" y="2736398"/>
            <a:ext cx="3030507" cy="1523048"/>
          </a:xfrm>
          <a:prstGeom prst="bentConnector3">
            <a:avLst>
              <a:gd name="adj1" fmla="val 79230"/>
            </a:avLst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6084168" y="2060848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MUCH FEE</a:t>
            </a:r>
          </a:p>
          <a:p>
            <a:pPr algn="ctr"/>
            <a:r>
              <a:rPr lang="en-US" dirty="0" smtClean="0"/>
              <a:t>n x 40MHz</a:t>
            </a:r>
          </a:p>
        </p:txBody>
      </p:sp>
      <p:cxnSp>
        <p:nvCxnSpPr>
          <p:cNvPr id="171" name="Elbow Connector 170"/>
          <p:cNvCxnSpPr>
            <a:stCxn id="169" idx="2"/>
            <a:endCxn id="106" idx="0"/>
          </p:cNvCxnSpPr>
          <p:nvPr/>
        </p:nvCxnSpPr>
        <p:spPr>
          <a:xfrm rot="5400000">
            <a:off x="4328115" y="2551610"/>
            <a:ext cx="2238419" cy="2684712"/>
          </a:xfrm>
          <a:prstGeom prst="bentConnector3">
            <a:avLst>
              <a:gd name="adj1" fmla="val 62766"/>
            </a:avLst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5220072" y="2859107"/>
            <a:ext cx="1411024" cy="7139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STS FEE</a:t>
            </a:r>
          </a:p>
          <a:p>
            <a:pPr algn="ctr"/>
            <a:r>
              <a:rPr lang="en-US" dirty="0" smtClean="0"/>
              <a:t>n x 40MHz</a:t>
            </a:r>
            <a:endParaRPr lang="en-US" dirty="0"/>
          </a:p>
        </p:txBody>
      </p:sp>
      <p:cxnSp>
        <p:nvCxnSpPr>
          <p:cNvPr id="176" name="Elbow Connector 175"/>
          <p:cNvCxnSpPr>
            <a:stCxn id="175" idx="2"/>
            <a:endCxn id="95" idx="0"/>
          </p:cNvCxnSpPr>
          <p:nvPr/>
        </p:nvCxnSpPr>
        <p:spPr>
          <a:xfrm rot="5400000">
            <a:off x="3277190" y="2364782"/>
            <a:ext cx="1440160" cy="3856628"/>
          </a:xfrm>
          <a:prstGeom prst="bentConnector3">
            <a:avLst>
              <a:gd name="adj1" fmla="val 31481"/>
            </a:avLst>
          </a:prstGeom>
          <a:ln w="28575">
            <a:solidFill>
              <a:srgbClr val="F016B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itle 1"/>
          <p:cNvSpPr txBox="1">
            <a:spLocks/>
          </p:cNvSpPr>
          <p:nvPr/>
        </p:nvSpPr>
        <p:spPr>
          <a:xfrm>
            <a:off x="-6204" y="0"/>
            <a:ext cx="4366344" cy="1193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SETUP 2: </a:t>
            </a:r>
          </a:p>
          <a:p>
            <a:pPr algn="l"/>
            <a:r>
              <a:rPr lang="en-US" sz="1800" dirty="0" smtClean="0"/>
              <a:t>External 40MHz CLK for AFCK</a:t>
            </a:r>
          </a:p>
          <a:p>
            <a:pPr algn="l"/>
            <a:r>
              <a:rPr lang="en-US" sz="1800" dirty="0" smtClean="0"/>
              <a:t>Internal 120MHz generation for </a:t>
            </a:r>
            <a:r>
              <a:rPr lang="en-US" sz="1800" dirty="0" err="1" smtClean="0"/>
              <a:t>GBTx</a:t>
            </a:r>
            <a:endParaRPr lang="en-US" sz="1800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4026499" y="3885569"/>
            <a:ext cx="685060" cy="0"/>
          </a:xfrm>
          <a:prstGeom prst="line">
            <a:avLst/>
          </a:prstGeom>
          <a:ln w="28575">
            <a:solidFill>
              <a:srgbClr val="F016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974754" y="3588245"/>
            <a:ext cx="68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084168" y="118373"/>
            <a:ext cx="102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160MHz </a:t>
            </a:r>
          </a:p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3013469" y="2771636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2735796" y="4222829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0MHz </a:t>
            </a:r>
          </a:p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1403648" y="234888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9E3-9FEA-4257-B2D2-FA2F2A25DEE4}" type="datetime1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5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CLK Relationship for </a:t>
            </a:r>
            <a:r>
              <a:rPr lang="en-US" dirty="0" err="1" smtClean="0"/>
              <a:t>ToF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(SETUP 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091A-E24B-4FB1-8EB5-13FD20BB2732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8</a:t>
            </a:fld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705272" y="1484784"/>
            <a:ext cx="914400" cy="612648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CLOSY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705272" y="3284984"/>
            <a:ext cx="914400" cy="6126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AFCK</a:t>
            </a:r>
          </a:p>
          <a:p>
            <a:pPr algn="ctr"/>
            <a:r>
              <a:rPr lang="en-US" sz="1200" dirty="0" smtClean="0"/>
              <a:t>(160MHz)</a:t>
            </a:r>
            <a:endParaRPr lang="en-US" sz="12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2773188" y="3284984"/>
            <a:ext cx="914400" cy="612648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GBTx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932040" y="3284984"/>
            <a:ext cx="914400" cy="612648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GET4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>
          <a:xfrm>
            <a:off x="1162472" y="2097432"/>
            <a:ext cx="0" cy="11875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5616" y="234888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</a:p>
          <a:p>
            <a:r>
              <a:rPr lang="en-US" dirty="0" smtClean="0"/>
              <a:t>SYNC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>
          <a:xfrm>
            <a:off x="1619672" y="3591308"/>
            <a:ext cx="1153516" cy="0"/>
          </a:xfrm>
          <a:prstGeom prst="straightConnector1">
            <a:avLst/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91680" y="3286725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cxnSp>
        <p:nvCxnSpPr>
          <p:cNvPr id="21" name="Elbow Connector 20"/>
          <p:cNvCxnSpPr>
            <a:stCxn id="7" idx="3"/>
            <a:endCxn id="10" idx="0"/>
          </p:cNvCxnSpPr>
          <p:nvPr/>
        </p:nvCxnSpPr>
        <p:spPr>
          <a:xfrm>
            <a:off x="1619672" y="1791108"/>
            <a:ext cx="3769568" cy="1493876"/>
          </a:xfrm>
          <a:prstGeom prst="bentConnector2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5776" y="1484784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160MHz</a:t>
            </a:r>
          </a:p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491880" y="3388350"/>
            <a:ext cx="379301" cy="1846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Rx</a:t>
            </a:r>
            <a:endParaRPr lang="en-US" sz="1000" dirty="0"/>
          </a:p>
        </p:txBody>
      </p:sp>
      <p:sp>
        <p:nvSpPr>
          <p:cNvPr id="26" name="Rounded Rectangle 25"/>
          <p:cNvSpPr/>
          <p:nvPr/>
        </p:nvSpPr>
        <p:spPr>
          <a:xfrm>
            <a:off x="3491880" y="3645024"/>
            <a:ext cx="379301" cy="1846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Tx</a:t>
            </a:r>
            <a:endParaRPr lang="en-US" sz="1000" dirty="0"/>
          </a:p>
        </p:txBody>
      </p:sp>
      <p:sp>
        <p:nvSpPr>
          <p:cNvPr id="27" name="Rounded Rectangle 26"/>
          <p:cNvSpPr/>
          <p:nvPr/>
        </p:nvSpPr>
        <p:spPr>
          <a:xfrm>
            <a:off x="4768763" y="3392944"/>
            <a:ext cx="379301" cy="1846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</a:t>
            </a:r>
            <a:r>
              <a:rPr lang="en-US" sz="1000" dirty="0" err="1" smtClean="0"/>
              <a:t>x</a:t>
            </a:r>
            <a:endParaRPr lang="en-US" sz="1000" dirty="0"/>
          </a:p>
        </p:txBody>
      </p:sp>
      <p:sp>
        <p:nvSpPr>
          <p:cNvPr id="28" name="Rounded Rectangle 27"/>
          <p:cNvSpPr/>
          <p:nvPr/>
        </p:nvSpPr>
        <p:spPr>
          <a:xfrm>
            <a:off x="4768763" y="3649618"/>
            <a:ext cx="379301" cy="1846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30" name="Straight Arrow Connector 29"/>
          <p:cNvCxnSpPr>
            <a:stCxn id="27" idx="1"/>
            <a:endCxn id="25" idx="3"/>
          </p:cNvCxnSpPr>
          <p:nvPr/>
        </p:nvCxnSpPr>
        <p:spPr>
          <a:xfrm flipH="1" flipV="1">
            <a:off x="3871181" y="3480683"/>
            <a:ext cx="897582" cy="4594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3"/>
            <a:endCxn id="28" idx="1"/>
          </p:cNvCxnSpPr>
          <p:nvPr/>
        </p:nvCxnSpPr>
        <p:spPr>
          <a:xfrm>
            <a:off x="3871181" y="3737357"/>
            <a:ext cx="897582" cy="459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359" y="4653136"/>
            <a:ext cx="875278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CLOSY: 	160MHz &amp; 40MHz phase locked</a:t>
            </a:r>
          </a:p>
          <a:p>
            <a:r>
              <a:rPr lang="en-US" sz="1600" dirty="0" smtClean="0"/>
              <a:t>AFCK:	40MHz from CLOSY to control 120MHz for </a:t>
            </a:r>
            <a:r>
              <a:rPr lang="en-US" sz="1600" dirty="0" err="1" smtClean="0"/>
              <a:t>GBTx</a:t>
            </a:r>
            <a:r>
              <a:rPr lang="en-US" sz="1600" dirty="0" smtClean="0"/>
              <a:t> and generate 160MHz for logic</a:t>
            </a:r>
          </a:p>
          <a:p>
            <a:r>
              <a:rPr lang="en-US" sz="1600" dirty="0" err="1" smtClean="0"/>
              <a:t>GBTx</a:t>
            </a:r>
            <a:r>
              <a:rPr lang="en-US" sz="1600" dirty="0" smtClean="0"/>
              <a:t>:	120MHz from AFCK = Phase Controlled by 40MHz from CLOSY</a:t>
            </a:r>
          </a:p>
          <a:p>
            <a:r>
              <a:rPr lang="en-US" sz="1600" dirty="0" smtClean="0"/>
              <a:t>GET4:	160MHz from CLOSY  = Phase locked to 40MHz for AFCK = Phase locked to 120MHz for </a:t>
            </a:r>
            <a:r>
              <a:rPr lang="en-US" sz="1600" dirty="0" err="1" smtClean="0"/>
              <a:t>GBTx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GET4 Rx use 4 times oversampling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GET4 </a:t>
            </a:r>
            <a:r>
              <a:rPr lang="en-US" sz="1600" dirty="0" err="1" smtClean="0"/>
              <a:t>Tx</a:t>
            </a:r>
            <a:r>
              <a:rPr lang="en-US" sz="1600" dirty="0" smtClean="0"/>
              <a:t> needs to be “phase controlled” on the </a:t>
            </a:r>
            <a:r>
              <a:rPr lang="en-US" sz="1600" dirty="0" err="1" smtClean="0"/>
              <a:t>GBTx</a:t>
            </a:r>
            <a:r>
              <a:rPr lang="en-US" sz="1600" dirty="0" smtClean="0"/>
              <a:t> side</a:t>
            </a:r>
            <a:endParaRPr lang="en-US" sz="1600" dirty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55025" y="2830518"/>
            <a:ext cx="73770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tune here!</a:t>
            </a:r>
          </a:p>
        </p:txBody>
      </p:sp>
      <p:cxnSp>
        <p:nvCxnSpPr>
          <p:cNvPr id="40" name="Straight Arrow Connector 39"/>
          <p:cNvCxnSpPr>
            <a:stCxn id="37" idx="2"/>
            <a:endCxn id="25" idx="0"/>
          </p:cNvCxnSpPr>
          <p:nvPr/>
        </p:nvCxnSpPr>
        <p:spPr>
          <a:xfrm flipH="1">
            <a:off x="3681531" y="3076739"/>
            <a:ext cx="242345" cy="3116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01218" y="305977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80Mbit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56176" y="1052736"/>
            <a:ext cx="284812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one point to tune!</a:t>
            </a:r>
          </a:p>
          <a:p>
            <a:r>
              <a:rPr lang="en-US" dirty="0"/>
              <a:t>A</a:t>
            </a:r>
            <a:r>
              <a:rPr lang="en-US" dirty="0" smtClean="0"/>
              <a:t>ll other relationships are given by cable delays and fix for a given setup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 rot="3234031">
            <a:off x="1724694" y="2871087"/>
            <a:ext cx="60785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controls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757737" y="2801531"/>
            <a:ext cx="392471" cy="5504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691680" y="1916832"/>
            <a:ext cx="792088" cy="3600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20176530">
            <a:off x="1632751" y="1879300"/>
            <a:ext cx="86273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phase locked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56176" y="2276872"/>
            <a:ext cx="2848125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be carful: </a:t>
            </a:r>
          </a:p>
          <a:p>
            <a:r>
              <a:rPr lang="en-US" dirty="0" smtClean="0"/>
              <a:t>120MHz and 160MHz are phase locked to each other but the phase can change after each power cycle of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CLOSY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AFCK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GBTx</a:t>
            </a:r>
            <a:r>
              <a:rPr lang="en-US" dirty="0" smtClean="0"/>
              <a:t> Core Reset (FPGA)</a:t>
            </a:r>
          </a:p>
        </p:txBody>
      </p:sp>
    </p:spTree>
    <p:extLst>
      <p:ext uri="{BB962C8B-B14F-4D97-AF65-F5344CB8AC3E}">
        <p14:creationId xmlns:p14="http://schemas.microsoft.com/office/powerpoint/2010/main" val="67084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00" y="-234280"/>
            <a:ext cx="8229600" cy="1143000"/>
          </a:xfrm>
        </p:spPr>
        <p:txBody>
          <a:bodyPr/>
          <a:lstStyle/>
          <a:p>
            <a:r>
              <a:rPr lang="en-US" dirty="0" smtClean="0"/>
              <a:t>AFCK ZOOM 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2A30-4BFA-4E2B-AD5A-097A571036A2}" type="datetime1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Jochen Frühauf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570A-0B14-4014-8D1E-C7E5D49F7449}" type="slidenum">
              <a:rPr lang="en-US" smtClean="0"/>
              <a:t>9</a:t>
            </a:fld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323528" y="1484784"/>
            <a:ext cx="7416824" cy="475252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50070" y="297232"/>
            <a:ext cx="0" cy="11875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03214" y="332656"/>
            <a:ext cx="2473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</a:t>
            </a:r>
            <a:r>
              <a:rPr lang="en-US" dirty="0" err="1" smtClean="0"/>
              <a:t>CLk</a:t>
            </a:r>
            <a:r>
              <a:rPr lang="en-US" dirty="0" smtClean="0"/>
              <a:t> from CLOSY</a:t>
            </a:r>
          </a:p>
          <a:p>
            <a:r>
              <a:rPr lang="en-US" dirty="0" smtClean="0"/>
              <a:t>40MHz</a:t>
            </a:r>
          </a:p>
          <a:p>
            <a:r>
              <a:rPr lang="en-US" dirty="0" smtClean="0"/>
              <a:t>SYNC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69582" y="5373216"/>
            <a:ext cx="4578882" cy="0"/>
          </a:xfrm>
          <a:prstGeom prst="straightConnector1">
            <a:avLst/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11577" y="471585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952823" y="2187724"/>
            <a:ext cx="1440160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91680" y="3568370"/>
            <a:ext cx="9685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160MHz</a:t>
            </a:r>
          </a:p>
        </p:txBody>
      </p:sp>
      <p:cxnSp>
        <p:nvCxnSpPr>
          <p:cNvPr id="21" name="Elbow Connector 20"/>
          <p:cNvCxnSpPr>
            <a:endCxn id="25" idx="1"/>
          </p:cNvCxnSpPr>
          <p:nvPr/>
        </p:nvCxnSpPr>
        <p:spPr>
          <a:xfrm rot="5400000">
            <a:off x="-832473" y="3054056"/>
            <a:ext cx="3533038" cy="394494"/>
          </a:xfrm>
          <a:prstGeom prst="bentConnector4">
            <a:avLst>
              <a:gd name="adj1" fmla="val 13156"/>
              <a:gd name="adj2" fmla="val 157948"/>
            </a:avLst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36799" y="4446404"/>
            <a:ext cx="1872208" cy="1142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 &amp;</a:t>
            </a:r>
          </a:p>
          <a:p>
            <a:pPr algn="ctr"/>
            <a:r>
              <a:rPr lang="en-US" dirty="0" smtClean="0"/>
              <a:t>TIME CNT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7544" y="3429870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</a:t>
            </a:r>
            <a:endParaRPr lang="en-US" dirty="0"/>
          </a:p>
        </p:txBody>
      </p:sp>
      <p:cxnSp>
        <p:nvCxnSpPr>
          <p:cNvPr id="31" name="Elbow Connector 30"/>
          <p:cNvCxnSpPr>
            <a:endCxn id="15" idx="0"/>
          </p:cNvCxnSpPr>
          <p:nvPr/>
        </p:nvCxnSpPr>
        <p:spPr>
          <a:xfrm rot="16200000" flipH="1">
            <a:off x="1060016" y="1574837"/>
            <a:ext cx="702940" cy="522833"/>
          </a:xfrm>
          <a:prstGeom prst="bentConnector3">
            <a:avLst>
              <a:gd name="adj1" fmla="val 6626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65922" y="16288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</a:p>
        </p:txBody>
      </p:sp>
      <p:sp>
        <p:nvSpPr>
          <p:cNvPr id="37" name="Flowchart: Alternate Process 36"/>
          <p:cNvSpPr/>
          <p:nvPr/>
        </p:nvSpPr>
        <p:spPr>
          <a:xfrm>
            <a:off x="6069384" y="3479388"/>
            <a:ext cx="792088" cy="383436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SILAB</a:t>
            </a:r>
            <a:endParaRPr lang="en-US" dirty="0"/>
          </a:p>
        </p:txBody>
      </p:sp>
      <p:sp>
        <p:nvSpPr>
          <p:cNvPr id="38" name="Flowchart: Alternate Process 37"/>
          <p:cNvSpPr/>
          <p:nvPr/>
        </p:nvSpPr>
        <p:spPr>
          <a:xfrm>
            <a:off x="3047105" y="4300047"/>
            <a:ext cx="1520552" cy="14355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GBTx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9" name="Flowchart: Alternate Process 38"/>
          <p:cNvSpPr/>
          <p:nvPr/>
        </p:nvSpPr>
        <p:spPr>
          <a:xfrm>
            <a:off x="3203848" y="3048805"/>
            <a:ext cx="903673" cy="8401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</a:t>
            </a:r>
          </a:p>
          <a:p>
            <a:pPr algn="ctr"/>
            <a:r>
              <a:rPr lang="en-US" dirty="0" smtClean="0"/>
              <a:t>Tuner</a:t>
            </a:r>
            <a:endParaRPr lang="en-US" dirty="0"/>
          </a:p>
        </p:txBody>
      </p:sp>
      <p:cxnSp>
        <p:nvCxnSpPr>
          <p:cNvPr id="40" name="Elbow Connector 39"/>
          <p:cNvCxnSpPr>
            <a:stCxn id="15" idx="3"/>
            <a:endCxn id="39" idx="0"/>
          </p:cNvCxnSpPr>
          <p:nvPr/>
        </p:nvCxnSpPr>
        <p:spPr>
          <a:xfrm>
            <a:off x="2392983" y="2727784"/>
            <a:ext cx="1262702" cy="321021"/>
          </a:xfrm>
          <a:prstGeom prst="bent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7" idx="2"/>
            <a:endCxn id="39" idx="2"/>
          </p:cNvCxnSpPr>
          <p:nvPr/>
        </p:nvCxnSpPr>
        <p:spPr>
          <a:xfrm rot="5400000">
            <a:off x="5047481" y="2471029"/>
            <a:ext cx="26153" cy="2809743"/>
          </a:xfrm>
          <a:prstGeom prst="bentConnector3">
            <a:avLst>
              <a:gd name="adj1" fmla="val 974087"/>
            </a:avLst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37" idx="2"/>
            <a:endCxn id="38" idx="3"/>
          </p:cNvCxnSpPr>
          <p:nvPr/>
        </p:nvCxnSpPr>
        <p:spPr>
          <a:xfrm rot="5400000">
            <a:off x="4939044" y="3491438"/>
            <a:ext cx="1154999" cy="1897771"/>
          </a:xfrm>
          <a:prstGeom prst="bentConnector2">
            <a:avLst/>
          </a:prstGeom>
          <a:ln w="19050">
            <a:solidFill>
              <a:srgbClr val="F016B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9" idx="3"/>
            <a:endCxn id="37" idx="1"/>
          </p:cNvCxnSpPr>
          <p:nvPr/>
        </p:nvCxnSpPr>
        <p:spPr>
          <a:xfrm>
            <a:off x="4107521" y="3468891"/>
            <a:ext cx="1961863" cy="202215"/>
          </a:xfrm>
          <a:prstGeom prst="bentConnector3">
            <a:avLst/>
          </a:prstGeom>
          <a:ln w="28575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807058" y="242088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40MHz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40352" y="5075892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GBTx</a:t>
            </a:r>
            <a:endParaRPr lang="en-US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4576289" y="379920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120MHz</a:t>
            </a:r>
          </a:p>
        </p:txBody>
      </p:sp>
      <p:sp>
        <p:nvSpPr>
          <p:cNvPr id="63" name="Left-Right Arrow 62"/>
          <p:cNvSpPr/>
          <p:nvPr/>
        </p:nvSpPr>
        <p:spPr>
          <a:xfrm>
            <a:off x="2198982" y="477550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15" idx="2"/>
            <a:endCxn id="25" idx="0"/>
          </p:cNvCxnSpPr>
          <p:nvPr/>
        </p:nvCxnSpPr>
        <p:spPr>
          <a:xfrm>
            <a:off x="1672903" y="3267844"/>
            <a:ext cx="0" cy="117856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endCxn id="59" idx="0"/>
          </p:cNvCxnSpPr>
          <p:nvPr/>
        </p:nvCxnSpPr>
        <p:spPr>
          <a:xfrm>
            <a:off x="1979712" y="794321"/>
            <a:ext cx="6244908" cy="4281571"/>
          </a:xfrm>
          <a:prstGeom prst="bentConnector2">
            <a:avLst/>
          </a:prstGeom>
          <a:ln w="28575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824299" y="794321"/>
            <a:ext cx="140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locked</a:t>
            </a:r>
          </a:p>
        </p:txBody>
      </p:sp>
    </p:spTree>
    <p:extLst>
      <p:ext uri="{BB962C8B-B14F-4D97-AF65-F5344CB8AC3E}">
        <p14:creationId xmlns:p14="http://schemas.microsoft.com/office/powerpoint/2010/main" val="349454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On-screen Show (4:3)</PresentationFormat>
  <Paragraphs>314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CLOCK / SYNC Distribution mCBM</vt:lpstr>
      <vt:lpstr>Needed Clocks</vt:lpstr>
      <vt:lpstr>SETUP 1: External CLKs</vt:lpstr>
      <vt:lpstr>CLK Relationship for ToF  (SETUP 1)</vt:lpstr>
      <vt:lpstr>AFCK ZOOM IN</vt:lpstr>
      <vt:lpstr>SETUP 1: External CLK generation</vt:lpstr>
      <vt:lpstr>PowerPoint Presentation</vt:lpstr>
      <vt:lpstr>CLK Relationship for ToF (SETUP 2)</vt:lpstr>
      <vt:lpstr>AFCK ZOOM IN</vt:lpstr>
      <vt:lpstr>SETUP 2: Internal 120MHz generation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 / SYNC Distribution mCBM</dc:title>
  <dc:creator>Fruehauf, Jochen</dc:creator>
  <cp:lastModifiedBy>Fruehauf, Jochen</cp:lastModifiedBy>
  <cp:revision>48</cp:revision>
  <cp:lastPrinted>2018-06-19T06:29:23Z</cp:lastPrinted>
  <dcterms:created xsi:type="dcterms:W3CDTF">2018-05-23T09:15:25Z</dcterms:created>
  <dcterms:modified xsi:type="dcterms:W3CDTF">2018-09-28T13:57:07Z</dcterms:modified>
</cp:coreProperties>
</file>