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435" r:id="rId2"/>
    <p:sldId id="381" r:id="rId3"/>
    <p:sldId id="533" r:id="rId4"/>
    <p:sldId id="501" r:id="rId5"/>
    <p:sldId id="537" r:id="rId6"/>
    <p:sldId id="426" r:id="rId7"/>
    <p:sldId id="536" r:id="rId8"/>
    <p:sldId id="534" r:id="rId9"/>
    <p:sldId id="427" r:id="rId10"/>
    <p:sldId id="531" r:id="rId11"/>
    <p:sldId id="538" r:id="rId12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CC00"/>
    <a:srgbClr val="00A5EB"/>
    <a:srgbClr val="0A0EF5"/>
    <a:srgbClr val="FF00FF"/>
    <a:srgbClr val="9C9E9F"/>
    <a:srgbClr val="FFFFFF"/>
    <a:srgbClr val="DDDDDD"/>
    <a:srgbClr val="B4E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71" autoAdjust="0"/>
    <p:restoredTop sz="94822" autoAdjust="0"/>
  </p:normalViewPr>
  <p:slideViewPr>
    <p:cSldViewPr snapToGrid="0">
      <p:cViewPr varScale="1">
        <p:scale>
          <a:sx n="72" d="100"/>
          <a:sy n="72" d="100"/>
        </p:scale>
        <p:origin x="-108" y="-84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536CD595-A78E-4AED-B9D1-4183CED0EF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0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807" y="4155583"/>
            <a:ext cx="1905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A0EF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de-DE">
              <a:cs typeface="+mn-cs"/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rupal.star.bnl.gov/STAR/files/userfiles/10/image/Miscellaneous/logos/STAR-logo-trans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4" y="6239509"/>
            <a:ext cx="1577009" cy="41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9" y="5740400"/>
            <a:ext cx="754943" cy="10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A0EF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cs typeface="+mn-cs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rIns="0" anchor="ctr"/>
          <a:lstStyle/>
          <a:p>
            <a:pPr algn="r">
              <a:defRPr/>
            </a:pPr>
            <a:r>
              <a:rPr lang="en-GB" sz="1200" b="1" dirty="0">
                <a:solidFill>
                  <a:schemeClr val="bg2"/>
                </a:solidFill>
              </a:rPr>
              <a:t>David </a:t>
            </a:r>
            <a:r>
              <a:rPr lang="en-GB" sz="1200" b="1" dirty="0" err="1">
                <a:solidFill>
                  <a:schemeClr val="bg2"/>
                </a:solidFill>
              </a:rPr>
              <a:t>Emschermann</a:t>
            </a:r>
            <a:r>
              <a:rPr lang="en-GB" sz="1200" b="1" dirty="0">
                <a:solidFill>
                  <a:schemeClr val="bg2"/>
                </a:solidFill>
              </a:rPr>
              <a:t> </a:t>
            </a:r>
            <a:r>
              <a:rPr lang="en-GB" sz="1200" dirty="0">
                <a:solidFill>
                  <a:schemeClr val="bg2"/>
                </a:solidFill>
              </a:rPr>
              <a:t> | </a:t>
            </a:r>
            <a:r>
              <a:rPr lang="en-GB" sz="1200" baseline="0" dirty="0" smtClean="0">
                <a:solidFill>
                  <a:schemeClr val="bg2"/>
                </a:solidFill>
              </a:rPr>
              <a:t> STAR-CBM meeting</a:t>
            </a:r>
            <a:r>
              <a:rPr lang="en-GB" sz="1200" dirty="0" smtClean="0">
                <a:solidFill>
                  <a:schemeClr val="bg2"/>
                </a:solidFill>
              </a:rPr>
              <a:t>  |  PI Heidelberg  |  29.08.2018  </a:t>
            </a:r>
            <a:r>
              <a:rPr lang="en-GB" sz="1200" dirty="0">
                <a:solidFill>
                  <a:schemeClr val="bg2"/>
                </a:solidFill>
              </a:rPr>
              <a:t>|  </a:t>
            </a:r>
            <a:r>
              <a:rPr lang="en-GB" sz="1200" b="1" dirty="0">
                <a:solidFill>
                  <a:schemeClr val="bg2"/>
                </a:solidFill>
              </a:rPr>
              <a:t>Page </a:t>
            </a:r>
            <a:fld id="{E5D9C052-26E9-4348-B1B0-1963844B1512}" type="slidenum">
              <a:rPr lang="en-GB" sz="1200" b="1">
                <a:solidFill>
                  <a:schemeClr val="bg2"/>
                </a:solidFill>
              </a:rPr>
              <a:pPr algn="r">
                <a:defRPr/>
              </a:pPr>
              <a:t>‹#›</a:t>
            </a:fld>
            <a:endParaRPr lang="en-GB" sz="1200" b="1" dirty="0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98" y="1702080"/>
            <a:ext cx="6166263" cy="410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7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26505"/>
            <a:ext cx="8520113" cy="953209"/>
          </a:xfrm>
        </p:spPr>
        <p:txBody>
          <a:bodyPr/>
          <a:lstStyle/>
          <a:p>
            <a:pPr algn="ctr" eaLnBrk="1" hangingPunct="1"/>
            <a:r>
              <a:rPr lang="de-DE" dirty="0" err="1" smtClean="0"/>
              <a:t>eTOF</a:t>
            </a:r>
            <a:r>
              <a:rPr lang="de-DE" dirty="0" smtClean="0"/>
              <a:t> </a:t>
            </a:r>
            <a:r>
              <a:rPr lang="de-DE" dirty="0"/>
              <a:t>DAQ </a:t>
            </a:r>
            <a:r>
              <a:rPr lang="de-DE" dirty="0" smtClean="0"/>
              <a:t>upgrade 2018</a:t>
            </a:r>
          </a:p>
        </p:txBody>
      </p:sp>
      <p:pic>
        <p:nvPicPr>
          <p:cNvPr id="3" name="Picture 2" descr="C:\Users\emscherm\Desktop\cbm\20170922_wuhan\helmholtz_branding_2017\2017_EN_H_Logo_RGB_untereinan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" y="5844567"/>
            <a:ext cx="3222414" cy="97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20" name="Subtitle 1"/>
          <p:cNvSpPr txBox="1">
            <a:spLocks/>
          </p:cNvSpPr>
          <p:nvPr/>
        </p:nvSpPr>
        <p:spPr bwMode="auto">
          <a:xfrm>
            <a:off x="2040836" y="1242631"/>
            <a:ext cx="5056972" cy="45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kern="0" dirty="0" smtClean="0"/>
              <a:t>Towards completion of the </a:t>
            </a:r>
            <a:r>
              <a:rPr lang="en-US" kern="0" dirty="0" err="1" smtClean="0"/>
              <a:t>eTOF</a:t>
            </a:r>
            <a:r>
              <a:rPr lang="en-US" kern="0" dirty="0" smtClean="0"/>
              <a:t> wheel</a:t>
            </a: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2575304" y="5829435"/>
            <a:ext cx="41763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de-DE" dirty="0"/>
              <a:t>David </a:t>
            </a:r>
            <a:r>
              <a:rPr lang="de-DE" dirty="0" err="1" smtClean="0"/>
              <a:t>Emschermann</a:t>
            </a:r>
            <a:endParaRPr lang="de-DE" dirty="0" smtClean="0"/>
          </a:p>
          <a:p>
            <a:pPr algn="ctr" eaLnBrk="0" hangingPunct="0"/>
            <a:r>
              <a:rPr lang="de-DE" dirty="0" smtClean="0"/>
              <a:t>STAR-CBM </a:t>
            </a:r>
            <a:r>
              <a:rPr lang="de-DE" dirty="0" err="1" smtClean="0"/>
              <a:t>workshop</a:t>
            </a:r>
            <a:r>
              <a:rPr lang="de-DE" dirty="0" smtClean="0"/>
              <a:t> </a:t>
            </a:r>
          </a:p>
          <a:p>
            <a:pPr algn="ctr" eaLnBrk="0" hangingPunct="0"/>
            <a:r>
              <a:rPr lang="de-DE" dirty="0" smtClean="0"/>
              <a:t>PI Heidelberg – 29.09.2018</a:t>
            </a:r>
            <a:endParaRPr lang="en-GB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807" y="4155583"/>
            <a:ext cx="1905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3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5/56/Answer_to_Lif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92" y="1801093"/>
            <a:ext cx="306705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artinkuscus.co.za/wp-content/uploads/2015/01/ris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1" y="828424"/>
            <a:ext cx="8458200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9" y="5740400"/>
            <a:ext cx="754943" cy="10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92100" y="103188"/>
            <a:ext cx="8520113" cy="544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mCBM – taking CBM to the next level</a:t>
            </a:r>
            <a:endParaRPr lang="en-US" kern="0" dirty="0"/>
          </a:p>
        </p:txBody>
      </p:sp>
      <p:sp>
        <p:nvSpPr>
          <p:cNvPr id="2" name="Rectangle 1"/>
          <p:cNvSpPr/>
          <p:nvPr/>
        </p:nvSpPr>
        <p:spPr>
          <a:xfrm>
            <a:off x="5151728" y="4869598"/>
            <a:ext cx="1510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September</a:t>
            </a:r>
            <a:endParaRPr lang="de-DE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1885604" y="4909454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July</a:t>
            </a:r>
            <a:endParaRPr lang="de-DE" sz="2000" b="1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3179298" y="1111347"/>
            <a:ext cx="562708" cy="6616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9"/>
          <p:cNvSpPr/>
          <p:nvPr/>
        </p:nvSpPr>
        <p:spPr>
          <a:xfrm rot="18951110">
            <a:off x="2835245" y="1048863"/>
            <a:ext cx="788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p = ?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6345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9" y="5740400"/>
            <a:ext cx="754943" cy="10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92100" y="103188"/>
            <a:ext cx="8520113" cy="544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etofin001 add-ons</a:t>
            </a:r>
            <a:endParaRPr lang="en-US" kern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2" y="879522"/>
            <a:ext cx="7998919" cy="449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00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64" name="AutoShape 8" descr="http://cbm.uni-muenster.de/afck/more/ndpb/ndpb_20151009_181101.jpg"/>
          <p:cNvSpPr>
            <a:spLocks noChangeAspect="1" noChangeArrowheads="1"/>
          </p:cNvSpPr>
          <p:nvPr/>
        </p:nvSpPr>
        <p:spPr bwMode="auto">
          <a:xfrm>
            <a:off x="-1500188" y="14288"/>
            <a:ext cx="12144376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kern="0" dirty="0" err="1" smtClean="0"/>
              <a:t>eTOF</a:t>
            </a:r>
            <a:r>
              <a:rPr lang="de-DE" kern="0" dirty="0" smtClean="0"/>
              <a:t> </a:t>
            </a:r>
            <a:r>
              <a:rPr lang="de-DE" kern="0" dirty="0" err="1" smtClean="0"/>
              <a:t>todo</a:t>
            </a:r>
            <a:r>
              <a:rPr lang="de-DE" kern="0" dirty="0" smtClean="0"/>
              <a:t> </a:t>
            </a:r>
            <a:r>
              <a:rPr lang="de-DE" kern="0" dirty="0" err="1" smtClean="0"/>
              <a:t>for</a:t>
            </a:r>
            <a:r>
              <a:rPr lang="de-DE" kern="0" dirty="0" smtClean="0"/>
              <a:t> end </a:t>
            </a:r>
            <a:r>
              <a:rPr lang="de-DE" kern="0" dirty="0" err="1" smtClean="0"/>
              <a:t>of</a:t>
            </a:r>
            <a:r>
              <a:rPr lang="de-DE" kern="0" dirty="0" smtClean="0"/>
              <a:t> 2018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9" y="5740400"/>
            <a:ext cx="754943" cy="10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608693" y="5799477"/>
            <a:ext cx="51686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dirty="0" smtClean="0">
                <a:latin typeface="+mn-lt"/>
              </a:rPr>
              <a:t>2) upgrade </a:t>
            </a:r>
            <a:r>
              <a:rPr lang="en-US" altLang="en-US" sz="2000" dirty="0" err="1" smtClean="0">
                <a:latin typeface="+mn-lt"/>
              </a:rPr>
              <a:t>eTOF</a:t>
            </a:r>
            <a:r>
              <a:rPr lang="en-US" altLang="en-US" sz="2000" dirty="0" smtClean="0">
                <a:latin typeface="+mn-lt"/>
              </a:rPr>
              <a:t> DAQ = focus of this talk</a:t>
            </a:r>
            <a:endParaRPr lang="en-US" altLang="en-US" sz="2000" b="1" dirty="0"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3" y="1296091"/>
            <a:ext cx="7950256" cy="447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608688" y="853237"/>
            <a:ext cx="51686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+mn-lt"/>
              </a:rPr>
              <a:t>1</a:t>
            </a:r>
            <a:r>
              <a:rPr lang="en-US" altLang="en-US" sz="2000" dirty="0" smtClean="0">
                <a:latin typeface="+mn-lt"/>
              </a:rPr>
              <a:t>) install </a:t>
            </a:r>
            <a:r>
              <a:rPr lang="en-US" altLang="en-US" sz="2000" dirty="0" err="1" smtClean="0">
                <a:latin typeface="+mn-lt"/>
              </a:rPr>
              <a:t>eTOF</a:t>
            </a:r>
            <a:r>
              <a:rPr lang="en-US" altLang="en-US" sz="2000" dirty="0" smtClean="0">
                <a:latin typeface="+mn-lt"/>
              </a:rPr>
              <a:t> modules – here:</a:t>
            </a:r>
            <a:endParaRPr lang="en-US" altLang="en-US" sz="2000" b="1" dirty="0">
              <a:latin typeface="+mn-lt"/>
            </a:endParaRP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H="1" flipV="1">
            <a:off x="2909450" y="2279558"/>
            <a:ext cx="2989071" cy="68258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2909450" y="3799268"/>
            <a:ext cx="2989072" cy="54091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34" y="1244575"/>
            <a:ext cx="2539584" cy="451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2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mscherm\Desktop\fotos_mobile_201803\20180215_092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7" y="1964381"/>
            <a:ext cx="4075318" cy="229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7864" name="AutoShape 8" descr="http://cbm.uni-muenster.de/afck/more/ndpb/ndpb_20151009_181101.jpg"/>
          <p:cNvSpPr>
            <a:spLocks noChangeAspect="1" noChangeArrowheads="1"/>
          </p:cNvSpPr>
          <p:nvPr/>
        </p:nvSpPr>
        <p:spPr bwMode="auto">
          <a:xfrm>
            <a:off x="-1500188" y="14288"/>
            <a:ext cx="12144376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691823" y="1445882"/>
            <a:ext cx="37139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400" b="1" dirty="0" err="1" smtClean="0">
                <a:latin typeface="+mn-lt"/>
              </a:rPr>
              <a:t>GBTx</a:t>
            </a:r>
            <a:r>
              <a:rPr lang="en-US" altLang="en-US" sz="2400" b="1" dirty="0" smtClean="0">
                <a:latin typeface="+mn-lt"/>
              </a:rPr>
              <a:t>-DPB</a:t>
            </a:r>
            <a:endParaRPr lang="en-US" altLang="en-US" sz="2400" b="1" dirty="0">
              <a:latin typeface="+mn-lt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5850322" y="1445882"/>
            <a:ext cx="16699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400" b="1" dirty="0" smtClean="0">
                <a:latin typeface="+mn-lt"/>
              </a:rPr>
              <a:t>FLIB-8</a:t>
            </a:r>
            <a:endParaRPr lang="en-US" altLang="en-US" sz="2400" b="1" dirty="0">
              <a:latin typeface="+mn-lt"/>
            </a:endParaRPr>
          </a:p>
        </p:txBody>
      </p:sp>
      <p:sp>
        <p:nvSpPr>
          <p:cNvPr id="1017887" name="AutoShape 31" descr="http://www.physi.uni-heidelberg.de/~demscher/aida/mcbm/figures/daq/CRI_PCIe_side.png"/>
          <p:cNvSpPr>
            <a:spLocks noChangeAspect="1" noChangeArrowheads="1"/>
          </p:cNvSpPr>
          <p:nvPr/>
        </p:nvSpPr>
        <p:spPr bwMode="auto">
          <a:xfrm>
            <a:off x="4405745" y="37295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17888" name="Picture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5" y="1976978"/>
            <a:ext cx="4038600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kern="0" dirty="0" err="1" smtClean="0"/>
              <a:t>eTOF</a:t>
            </a:r>
            <a:r>
              <a:rPr lang="de-DE" kern="0" dirty="0" smtClean="0"/>
              <a:t> </a:t>
            </a:r>
            <a:r>
              <a:rPr lang="de-DE" kern="0" dirty="0" err="1"/>
              <a:t>r</a:t>
            </a:r>
            <a:r>
              <a:rPr lang="de-DE" kern="0" dirty="0" err="1" smtClean="0"/>
              <a:t>eadout</a:t>
            </a:r>
            <a:r>
              <a:rPr lang="de-DE" kern="0" dirty="0" smtClean="0"/>
              <a:t> </a:t>
            </a:r>
            <a:r>
              <a:rPr lang="de-DE" kern="0" dirty="0" err="1" smtClean="0"/>
              <a:t>components</a:t>
            </a:r>
            <a:r>
              <a:rPr lang="de-DE" kern="0" dirty="0" smtClean="0"/>
              <a:t>: DPB, FLIB (2018)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9" y="5740400"/>
            <a:ext cx="754943" cy="10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691823" y="4441687"/>
            <a:ext cx="37139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000" dirty="0" smtClean="0">
                <a:latin typeface="+mn-lt"/>
              </a:rPr>
              <a:t>12x, each taking 6x GBT links</a:t>
            </a:r>
            <a:endParaRPr lang="en-US" altLang="en-US" sz="2000" b="1" dirty="0">
              <a:latin typeface="+mn-lt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4820608" y="4441682"/>
            <a:ext cx="37139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000" dirty="0" smtClean="0">
                <a:latin typeface="+mn-lt"/>
              </a:rPr>
              <a:t>2x, each taking 6x FLIM links</a:t>
            </a:r>
            <a:endParaRPr lang="en-US" altLang="en-US" sz="2000" b="1" dirty="0">
              <a:latin typeface="+mn-lt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382122" y="5245267"/>
            <a:ext cx="42306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000" dirty="0" smtClean="0">
                <a:latin typeface="+mn-lt"/>
              </a:rPr>
              <a:t>2 x 6 x 6 = 72 GBT links = </a:t>
            </a:r>
          </a:p>
          <a:p>
            <a:pPr algn="ctr">
              <a:buFontTx/>
              <a:buNone/>
            </a:pPr>
            <a:r>
              <a:rPr lang="en-US" altLang="en-US" sz="2000" dirty="0" smtClean="0">
                <a:latin typeface="+mn-lt"/>
              </a:rPr>
              <a:t>36 modules = 1 </a:t>
            </a:r>
            <a:r>
              <a:rPr lang="en-US" altLang="en-US" sz="2000" dirty="0" err="1" smtClean="0">
                <a:latin typeface="+mn-lt"/>
              </a:rPr>
              <a:t>eTOF</a:t>
            </a:r>
            <a:r>
              <a:rPr lang="en-US" altLang="en-US" sz="2000" dirty="0" smtClean="0">
                <a:latin typeface="+mn-lt"/>
              </a:rPr>
              <a:t> wheel</a:t>
            </a:r>
            <a:endParaRPr lang="en-US" altLang="en-US" sz="2000" b="1" dirty="0">
              <a:latin typeface="+mn-lt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71" y="5403982"/>
            <a:ext cx="459692" cy="41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53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kern="0" dirty="0" smtClean="0"/>
              <a:t>AFCK </a:t>
            </a:r>
            <a:r>
              <a:rPr lang="de-DE" kern="0" dirty="0" err="1" smtClean="0"/>
              <a:t>configuration</a:t>
            </a:r>
            <a:r>
              <a:rPr lang="de-DE" kern="0" dirty="0" smtClean="0"/>
              <a:t> </a:t>
            </a:r>
            <a:r>
              <a:rPr lang="de-DE" kern="0" dirty="0" err="1" smtClean="0"/>
              <a:t>for</a:t>
            </a:r>
            <a:r>
              <a:rPr lang="de-DE" kern="0" dirty="0" smtClean="0"/>
              <a:t> 6x </a:t>
            </a:r>
            <a:r>
              <a:rPr lang="de-DE" kern="0" dirty="0" err="1" smtClean="0"/>
              <a:t>eTOF-GBTx</a:t>
            </a:r>
            <a:r>
              <a:rPr lang="de-DE" kern="0" dirty="0" smtClean="0"/>
              <a:t> </a:t>
            </a:r>
            <a:r>
              <a:rPr lang="de-DE" kern="0" dirty="0" err="1" smtClean="0"/>
              <a:t>and</a:t>
            </a:r>
            <a:r>
              <a:rPr lang="de-DE" kern="0" dirty="0" smtClean="0"/>
              <a:t> 1x FLIM</a:t>
            </a: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H="1">
            <a:off x="1066102" y="5016897"/>
            <a:ext cx="938332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55950" y="4836096"/>
            <a:ext cx="2490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Clr>
                <a:srgbClr val="F28E00"/>
              </a:buClr>
            </a:pPr>
            <a:r>
              <a:rPr lang="en-US" sz="1800" b="1" dirty="0" err="1" smtClean="0"/>
              <a:t>GBTx</a:t>
            </a:r>
            <a:r>
              <a:rPr lang="en-US" sz="1800" b="1" dirty="0" smtClean="0"/>
              <a:t> ROB #1 - links</a:t>
            </a:r>
            <a:endParaRPr lang="en-US" sz="1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58" y="925347"/>
            <a:ext cx="52959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Line 16"/>
          <p:cNvSpPr>
            <a:spLocks noChangeShapeType="1"/>
          </p:cNvSpPr>
          <p:nvPr/>
        </p:nvSpPr>
        <p:spPr bwMode="auto">
          <a:xfrm flipH="1" flipV="1">
            <a:off x="4286213" y="3592540"/>
            <a:ext cx="265045" cy="61277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 flipV="1">
            <a:off x="3800421" y="3578252"/>
            <a:ext cx="265045" cy="612772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H="1" flipV="1">
            <a:off x="3352725" y="3559196"/>
            <a:ext cx="265045" cy="612772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 flipH="1" flipV="1">
            <a:off x="2876453" y="3540140"/>
            <a:ext cx="265045" cy="612772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>
            <a:off x="4065466" y="2535310"/>
            <a:ext cx="258840" cy="617438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>
            <a:off x="3574906" y="2501966"/>
            <a:ext cx="258840" cy="617438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3074826" y="2487678"/>
            <a:ext cx="258840" cy="617438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2598554" y="2454334"/>
            <a:ext cx="258840" cy="617438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63081" y="430917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/>
              <a:t>0</a:t>
            </a:r>
            <a:endParaRPr lang="de-DE" sz="1800" dirty="0"/>
          </a:p>
        </p:txBody>
      </p:sp>
      <p:sp>
        <p:nvSpPr>
          <p:cNvPr id="32" name="Rectangle 31"/>
          <p:cNvSpPr/>
          <p:nvPr/>
        </p:nvSpPr>
        <p:spPr>
          <a:xfrm>
            <a:off x="3958233" y="430441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/>
              <a:t>1</a:t>
            </a:r>
            <a:endParaRPr lang="de-DE" sz="1800" dirty="0"/>
          </a:p>
        </p:txBody>
      </p:sp>
      <p:sp>
        <p:nvSpPr>
          <p:cNvPr id="33" name="Rectangle 32"/>
          <p:cNvSpPr/>
          <p:nvPr/>
        </p:nvSpPr>
        <p:spPr>
          <a:xfrm>
            <a:off x="3481961" y="429964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/>
              <a:t>2</a:t>
            </a:r>
            <a:endParaRPr lang="de-DE" sz="1800" dirty="0"/>
          </a:p>
        </p:txBody>
      </p:sp>
      <p:sp>
        <p:nvSpPr>
          <p:cNvPr id="34" name="Rectangle 33"/>
          <p:cNvSpPr/>
          <p:nvPr/>
        </p:nvSpPr>
        <p:spPr>
          <a:xfrm>
            <a:off x="3034265" y="430916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/>
              <a:t>3</a:t>
            </a:r>
            <a:endParaRPr lang="de-DE" sz="1800" dirty="0"/>
          </a:p>
        </p:txBody>
      </p:sp>
      <p:sp>
        <p:nvSpPr>
          <p:cNvPr id="35" name="Rectangle 34"/>
          <p:cNvSpPr/>
          <p:nvPr/>
        </p:nvSpPr>
        <p:spPr>
          <a:xfrm>
            <a:off x="3915369" y="2097118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b="1" dirty="0"/>
              <a:t>4</a:t>
            </a:r>
            <a:endParaRPr lang="de-DE" sz="1800" dirty="0"/>
          </a:p>
        </p:txBody>
      </p:sp>
      <p:sp>
        <p:nvSpPr>
          <p:cNvPr id="36" name="Rectangle 35"/>
          <p:cNvSpPr/>
          <p:nvPr/>
        </p:nvSpPr>
        <p:spPr>
          <a:xfrm>
            <a:off x="3410521" y="2099291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b="1" dirty="0" smtClean="0"/>
              <a:t>5</a:t>
            </a:r>
            <a:endParaRPr lang="de-DE" sz="1800" dirty="0"/>
          </a:p>
        </p:txBody>
      </p:sp>
      <p:sp>
        <p:nvSpPr>
          <p:cNvPr id="37" name="Rectangle 36"/>
          <p:cNvSpPr/>
          <p:nvPr/>
        </p:nvSpPr>
        <p:spPr>
          <a:xfrm>
            <a:off x="2934249" y="2094523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b="1" dirty="0"/>
              <a:t>6</a:t>
            </a:r>
            <a:endParaRPr lang="de-DE" sz="1800" dirty="0"/>
          </a:p>
        </p:txBody>
      </p:sp>
      <p:sp>
        <p:nvSpPr>
          <p:cNvPr id="38" name="Rectangle 37"/>
          <p:cNvSpPr/>
          <p:nvPr/>
        </p:nvSpPr>
        <p:spPr>
          <a:xfrm>
            <a:off x="2460389" y="2089755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800" b="1" dirty="0" smtClean="0"/>
              <a:t>7</a:t>
            </a:r>
            <a:endParaRPr lang="de-DE" sz="1800" dirty="0"/>
          </a:p>
        </p:txBody>
      </p:sp>
      <p:sp>
        <p:nvSpPr>
          <p:cNvPr id="39" name="Rectangle 38"/>
          <p:cNvSpPr/>
          <p:nvPr/>
        </p:nvSpPr>
        <p:spPr>
          <a:xfrm>
            <a:off x="437882" y="4299643"/>
            <a:ext cx="2511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Clr>
                <a:srgbClr val="F28E00"/>
              </a:buClr>
            </a:pPr>
            <a:r>
              <a:rPr lang="en-US" sz="1800" b="1" dirty="0" smtClean="0"/>
              <a:t>FMC channel number</a:t>
            </a:r>
            <a:endParaRPr lang="en-US" sz="1800" b="1" dirty="0"/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 flipV="1">
            <a:off x="4826770" y="5006443"/>
            <a:ext cx="938332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930379" y="4842600"/>
            <a:ext cx="1812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Clr>
                <a:srgbClr val="F28E00"/>
              </a:buClr>
            </a:pPr>
            <a:r>
              <a:rPr lang="en-US" sz="1800" b="1" dirty="0" smtClean="0"/>
              <a:t>FLIM – link #1</a:t>
            </a:r>
            <a:endParaRPr lang="en-US" sz="1800" b="1" dirty="0"/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flipV="1">
            <a:off x="4850380" y="5364907"/>
            <a:ext cx="938332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953989" y="5201064"/>
            <a:ext cx="1812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50000"/>
              </a:spcAft>
              <a:buClr>
                <a:srgbClr val="F28E00"/>
              </a:buClr>
            </a:pPr>
            <a:r>
              <a:rPr lang="en-US" sz="1800" b="1" dirty="0" smtClean="0"/>
              <a:t>not used</a:t>
            </a:r>
            <a:endParaRPr lang="en-US" sz="1800" b="1" dirty="0"/>
          </a:p>
        </p:txBody>
      </p:sp>
      <p:sp>
        <p:nvSpPr>
          <p:cNvPr id="46" name="Rectangle 45"/>
          <p:cNvSpPr/>
          <p:nvPr/>
        </p:nvSpPr>
        <p:spPr>
          <a:xfrm>
            <a:off x="894228" y="2878426"/>
            <a:ext cx="10311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/>
              <a:t>GTX115</a:t>
            </a:r>
          </a:p>
          <a:p>
            <a:endParaRPr lang="en-US" sz="1800" b="1" dirty="0" smtClean="0"/>
          </a:p>
          <a:p>
            <a:r>
              <a:rPr lang="en-US" sz="1800" b="1" dirty="0" smtClean="0"/>
              <a:t>GTX117</a:t>
            </a:r>
            <a:endParaRPr lang="de-DE" sz="1800" dirty="0"/>
          </a:p>
        </p:txBody>
      </p:sp>
      <p:sp>
        <p:nvSpPr>
          <p:cNvPr id="2" name="Rectangle 1"/>
          <p:cNvSpPr/>
          <p:nvPr/>
        </p:nvSpPr>
        <p:spPr>
          <a:xfrm>
            <a:off x="473633" y="5663160"/>
            <a:ext cx="75314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/>
              <a:t>AFCK </a:t>
            </a:r>
            <a:r>
              <a:rPr lang="de-DE" sz="2000" dirty="0" err="1" smtClean="0"/>
              <a:t>boards</a:t>
            </a:r>
            <a:r>
              <a:rPr lang="de-DE" sz="2000" dirty="0" smtClean="0"/>
              <a:t> </a:t>
            </a:r>
            <a:r>
              <a:rPr lang="de-DE" sz="2000" dirty="0" err="1" smtClean="0"/>
              <a:t>can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power-</a:t>
            </a:r>
            <a:r>
              <a:rPr lang="de-DE" sz="2000" dirty="0" err="1" smtClean="0"/>
              <a:t>cycled</a:t>
            </a:r>
            <a:r>
              <a:rPr lang="de-DE" sz="2000" dirty="0" smtClean="0"/>
              <a:t> </a:t>
            </a:r>
            <a:r>
              <a:rPr lang="de-DE" sz="2000" dirty="0" err="1" smtClean="0"/>
              <a:t>individually</a:t>
            </a:r>
            <a:r>
              <a:rPr lang="de-DE" sz="2000" dirty="0"/>
              <a:t> </a:t>
            </a:r>
            <a:r>
              <a:rPr lang="de-DE" sz="2000" dirty="0" smtClean="0"/>
              <a:t>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el-GR" sz="2000" dirty="0" smtClean="0"/>
              <a:t>μ</a:t>
            </a:r>
            <a:r>
              <a:rPr lang="en-US" sz="2000" dirty="0" smtClean="0"/>
              <a:t>TCA crate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3082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9" y="5740400"/>
            <a:ext cx="754943" cy="10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92100" y="103188"/>
            <a:ext cx="8520113" cy="544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AFCK upgrade</a:t>
            </a:r>
          </a:p>
          <a:p>
            <a:endParaRPr lang="en-US" kern="0" dirty="0"/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2101" y="967853"/>
            <a:ext cx="5628458" cy="506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/>
            <a:r>
              <a:rPr lang="de-DE" sz="2000" dirty="0" err="1" smtClean="0">
                <a:latin typeface="+mn-lt"/>
              </a:rPr>
              <a:t>mount</a:t>
            </a:r>
            <a:r>
              <a:rPr lang="de-DE" sz="2000" dirty="0" smtClean="0">
                <a:latin typeface="+mn-lt"/>
              </a:rPr>
              <a:t> FMCs </a:t>
            </a:r>
            <a:r>
              <a:rPr lang="de-DE" sz="2000" dirty="0">
                <a:latin typeface="+mn-lt"/>
              </a:rPr>
              <a:t>on AFCKs</a:t>
            </a:r>
          </a:p>
          <a:p>
            <a:pPr marL="1085850" lvl="1" indent="-342900"/>
            <a:r>
              <a:rPr lang="de-DE" sz="1600" dirty="0" err="1" smtClean="0">
                <a:latin typeface="+mn-lt"/>
              </a:rPr>
              <a:t>need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>
                <a:latin typeface="+mn-lt"/>
              </a:rPr>
              <a:t>12x RJ45 - FMCs</a:t>
            </a:r>
          </a:p>
          <a:p>
            <a:pPr marL="1085850" lvl="1" indent="-342900"/>
            <a:r>
              <a:rPr lang="de-DE" sz="1600" dirty="0" err="1" smtClean="0">
                <a:latin typeface="+mn-lt"/>
              </a:rPr>
              <a:t>need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>
                <a:latin typeface="+mn-lt"/>
              </a:rPr>
              <a:t>12x </a:t>
            </a:r>
            <a:r>
              <a:rPr lang="de-DE" sz="1600" dirty="0" smtClean="0">
                <a:latin typeface="+mn-lt"/>
              </a:rPr>
              <a:t>FM-S18 - FMCs</a:t>
            </a:r>
          </a:p>
          <a:p>
            <a:pPr marL="1085850" lvl="1" indent="-342900"/>
            <a:r>
              <a:rPr lang="de-DE" sz="1600" dirty="0" err="1" smtClean="0">
                <a:latin typeface="+mn-lt"/>
              </a:rPr>
              <a:t>need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screws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for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mounting</a:t>
            </a:r>
            <a:endParaRPr lang="de-DE" sz="1600" dirty="0">
              <a:latin typeface="+mn-lt"/>
            </a:endParaRPr>
          </a:p>
          <a:p>
            <a:pPr marL="1085850" lvl="1" indent="-342900"/>
            <a:endParaRPr lang="de-DE" sz="1600" dirty="0">
              <a:latin typeface="+mn-lt"/>
            </a:endParaRPr>
          </a:p>
          <a:p>
            <a:pPr marL="342900" indent="-342900"/>
            <a:r>
              <a:rPr lang="de-DE" sz="2000" dirty="0" err="1" smtClean="0">
                <a:latin typeface="+mn-lt"/>
              </a:rPr>
              <a:t>install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>
                <a:latin typeface="+mn-lt"/>
              </a:rPr>
              <a:t>12x AFCK in </a:t>
            </a:r>
            <a:r>
              <a:rPr lang="el-GR" sz="2000" dirty="0" err="1" smtClean="0">
                <a:latin typeface="+mn-lt"/>
              </a:rPr>
              <a:t>μ</a:t>
            </a:r>
            <a:r>
              <a:rPr lang="de-DE" sz="2000" dirty="0" smtClean="0">
                <a:latin typeface="+mn-lt"/>
              </a:rPr>
              <a:t>TCA </a:t>
            </a:r>
            <a:r>
              <a:rPr lang="de-DE" sz="2000" dirty="0" err="1">
                <a:latin typeface="+mn-lt"/>
              </a:rPr>
              <a:t>crate</a:t>
            </a:r>
            <a:endParaRPr lang="de-DE" sz="2000" dirty="0">
              <a:latin typeface="+mn-lt"/>
            </a:endParaRPr>
          </a:p>
          <a:p>
            <a:pPr marL="342900" indent="-342900"/>
            <a:endParaRPr lang="de-DE" sz="2000" dirty="0" smtClean="0">
              <a:latin typeface="+mn-lt"/>
            </a:endParaRPr>
          </a:p>
          <a:p>
            <a:pPr marL="342900" indent="-342900"/>
            <a:r>
              <a:rPr lang="de-DE" sz="2000" dirty="0" smtClean="0">
                <a:latin typeface="+mn-lt"/>
              </a:rPr>
              <a:t>pack </a:t>
            </a:r>
            <a:r>
              <a:rPr lang="de-DE" sz="2000" dirty="0" err="1">
                <a:latin typeface="+mn-lt"/>
              </a:rPr>
              <a:t>multimode</a:t>
            </a:r>
            <a:r>
              <a:rPr lang="de-DE" sz="2000" dirty="0">
                <a:latin typeface="+mn-lt"/>
              </a:rPr>
              <a:t> SPFs </a:t>
            </a:r>
          </a:p>
          <a:p>
            <a:pPr marL="1085850" lvl="1" indent="-342900"/>
            <a:r>
              <a:rPr lang="de-DE" sz="1600" dirty="0">
                <a:latin typeface="+mn-lt"/>
              </a:rPr>
              <a:t>12x 7 = 84 SPF (</a:t>
            </a:r>
            <a:r>
              <a:rPr lang="de-DE" sz="1600" dirty="0" err="1">
                <a:latin typeface="+mn-lt"/>
              </a:rPr>
              <a:t>no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spares</a:t>
            </a:r>
            <a:r>
              <a:rPr lang="de-DE" sz="1600" dirty="0">
                <a:latin typeface="+mn-lt"/>
              </a:rPr>
              <a:t>)</a:t>
            </a:r>
          </a:p>
          <a:p>
            <a:pPr marL="1085850" lvl="1" indent="-342900"/>
            <a:r>
              <a:rPr lang="de-DE" sz="1600" dirty="0">
                <a:latin typeface="+mn-lt"/>
              </a:rPr>
              <a:t>12x 8 = </a:t>
            </a:r>
            <a:r>
              <a:rPr lang="de-DE" sz="1600" b="1" dirty="0">
                <a:latin typeface="+mn-lt"/>
              </a:rPr>
              <a:t>96</a:t>
            </a:r>
            <a:r>
              <a:rPr lang="de-DE" sz="1600" dirty="0">
                <a:latin typeface="+mn-lt"/>
              </a:rPr>
              <a:t> (</a:t>
            </a:r>
            <a:r>
              <a:rPr lang="de-DE" sz="1600" dirty="0" err="1">
                <a:latin typeface="+mn-lt"/>
              </a:rPr>
              <a:t>including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spares</a:t>
            </a:r>
            <a:r>
              <a:rPr lang="de-DE" sz="1600" dirty="0">
                <a:latin typeface="+mn-lt"/>
              </a:rPr>
              <a:t>)</a:t>
            </a:r>
          </a:p>
          <a:p>
            <a:pPr marL="342900" indent="-342900"/>
            <a:endParaRPr lang="de-DE" sz="2000" dirty="0" smtClean="0">
              <a:latin typeface="+mn-lt"/>
            </a:endParaRPr>
          </a:p>
          <a:p>
            <a:pPr marL="342900" indent="-342900"/>
            <a:r>
              <a:rPr lang="de-DE" sz="2000" dirty="0" smtClean="0">
                <a:latin typeface="+mn-lt"/>
              </a:rPr>
              <a:t>tune </a:t>
            </a:r>
            <a:r>
              <a:rPr lang="de-DE" sz="2000" dirty="0" err="1">
                <a:latin typeface="+mn-lt"/>
              </a:rPr>
              <a:t>the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multimode</a:t>
            </a:r>
            <a:r>
              <a:rPr lang="de-DE" sz="2000" dirty="0" smtClean="0">
                <a:latin typeface="+mn-lt"/>
              </a:rPr>
              <a:t> FLIM </a:t>
            </a:r>
            <a:r>
              <a:rPr lang="de-DE" sz="2000" dirty="0" err="1" smtClean="0">
                <a:latin typeface="+mn-lt"/>
              </a:rPr>
              <a:t>connection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parameters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between</a:t>
            </a:r>
            <a:r>
              <a:rPr lang="de-DE" sz="2000" dirty="0">
                <a:latin typeface="+mn-lt"/>
              </a:rPr>
              <a:t> </a:t>
            </a:r>
            <a:r>
              <a:rPr lang="el-GR" sz="2000" dirty="0" err="1" smtClean="0">
                <a:latin typeface="+mn-lt"/>
              </a:rPr>
              <a:t>μ</a:t>
            </a:r>
            <a:r>
              <a:rPr lang="de-DE" sz="2000" dirty="0" smtClean="0">
                <a:latin typeface="+mn-lt"/>
              </a:rPr>
              <a:t>TCA </a:t>
            </a:r>
            <a:r>
              <a:rPr lang="de-DE" sz="2000" dirty="0" err="1">
                <a:latin typeface="+mn-lt"/>
              </a:rPr>
              <a:t>and</a:t>
            </a:r>
            <a:r>
              <a:rPr lang="de-DE" sz="2000" dirty="0">
                <a:latin typeface="+mn-lt"/>
              </a:rPr>
              <a:t> etofin001</a:t>
            </a:r>
          </a:p>
          <a:p>
            <a:pPr marL="342900" indent="-342900"/>
            <a:endParaRPr lang="de-DE" sz="2000" dirty="0" smtClean="0">
              <a:latin typeface="+mn-lt"/>
            </a:endParaRPr>
          </a:p>
          <a:p>
            <a:pPr marL="342900" indent="-342900"/>
            <a:r>
              <a:rPr lang="de-DE" sz="2000" dirty="0" err="1" smtClean="0">
                <a:latin typeface="+mn-lt"/>
              </a:rPr>
              <a:t>remove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>
                <a:latin typeface="+mn-lt"/>
              </a:rPr>
              <a:t>JTAG </a:t>
            </a:r>
            <a:r>
              <a:rPr lang="de-DE" sz="2000" dirty="0" err="1">
                <a:latin typeface="+mn-lt"/>
              </a:rPr>
              <a:t>programming</a:t>
            </a:r>
            <a:r>
              <a:rPr lang="de-DE" sz="2000" dirty="0">
                <a:latin typeface="+mn-lt"/>
              </a:rPr>
              <a:t> PC </a:t>
            </a:r>
            <a:r>
              <a:rPr lang="de-DE" sz="2000" dirty="0" err="1">
                <a:latin typeface="+mn-lt"/>
              </a:rPr>
              <a:t>from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smtClean="0">
                <a:latin typeface="+mn-lt"/>
              </a:rPr>
              <a:t>cave</a:t>
            </a:r>
            <a:endParaRPr lang="de-DE" sz="2000" dirty="0">
              <a:latin typeface="+mn-lt"/>
            </a:endParaRPr>
          </a:p>
        </p:txBody>
      </p:sp>
      <p:pic>
        <p:nvPicPr>
          <p:cNvPr id="8" name="Picture 2" descr="C:\Users\emscherm\Desktop\fotos_mobile_201803\20180215_092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8" y="946950"/>
            <a:ext cx="3539104" cy="199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13307" y="3339223"/>
            <a:ext cx="12814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13   </a:t>
            </a:r>
            <a:r>
              <a:rPr lang="de-DE" b="1" dirty="0"/>
              <a:t>-  .203</a:t>
            </a:r>
          </a:p>
          <a:p>
            <a:r>
              <a:rPr lang="de-DE" b="1" dirty="0" smtClean="0"/>
              <a:t>14   </a:t>
            </a:r>
            <a:r>
              <a:rPr lang="de-DE" b="1" dirty="0"/>
              <a:t>-  .204</a:t>
            </a:r>
          </a:p>
          <a:p>
            <a:r>
              <a:rPr lang="de-DE" b="1" dirty="0" smtClean="0"/>
              <a:t>15   </a:t>
            </a:r>
            <a:r>
              <a:rPr lang="de-DE" b="1" dirty="0"/>
              <a:t>-  .205</a:t>
            </a:r>
          </a:p>
          <a:p>
            <a:r>
              <a:rPr lang="de-DE" b="1" dirty="0" smtClean="0"/>
              <a:t>16   </a:t>
            </a:r>
            <a:r>
              <a:rPr lang="de-DE" b="1" dirty="0"/>
              <a:t>-  .206</a:t>
            </a:r>
          </a:p>
          <a:p>
            <a:r>
              <a:rPr lang="de-DE" b="1" dirty="0" smtClean="0"/>
              <a:t>17   </a:t>
            </a:r>
            <a:r>
              <a:rPr lang="de-DE" b="1" dirty="0"/>
              <a:t>-  .207</a:t>
            </a:r>
          </a:p>
          <a:p>
            <a:r>
              <a:rPr lang="de-DE" b="1" dirty="0" smtClean="0"/>
              <a:t>18   </a:t>
            </a:r>
            <a:r>
              <a:rPr lang="de-DE" b="1" dirty="0"/>
              <a:t>-  .208</a:t>
            </a:r>
          </a:p>
          <a:p>
            <a:r>
              <a:rPr lang="de-DE" b="1" dirty="0" smtClean="0"/>
              <a:t>19   </a:t>
            </a:r>
            <a:r>
              <a:rPr lang="de-DE" b="1" dirty="0"/>
              <a:t>-  .209</a:t>
            </a:r>
          </a:p>
          <a:p>
            <a:r>
              <a:rPr lang="de-DE" b="1" dirty="0" smtClean="0"/>
              <a:t>20   </a:t>
            </a:r>
            <a:r>
              <a:rPr lang="de-DE" b="1" dirty="0"/>
              <a:t>-  .210</a:t>
            </a:r>
          </a:p>
          <a:p>
            <a:r>
              <a:rPr lang="de-DE" b="1" dirty="0" smtClean="0"/>
              <a:t>21   </a:t>
            </a:r>
            <a:r>
              <a:rPr lang="de-DE" b="1" dirty="0"/>
              <a:t>-  .211</a:t>
            </a:r>
          </a:p>
          <a:p>
            <a:r>
              <a:rPr lang="de-DE" b="1" dirty="0" smtClean="0"/>
              <a:t>22   </a:t>
            </a:r>
            <a:r>
              <a:rPr lang="de-DE" b="1" dirty="0"/>
              <a:t>-  .212</a:t>
            </a:r>
          </a:p>
          <a:p>
            <a:r>
              <a:rPr lang="de-DE" b="1" dirty="0" smtClean="0"/>
              <a:t>23   </a:t>
            </a:r>
            <a:r>
              <a:rPr lang="de-DE" b="1" dirty="0"/>
              <a:t>-  .213</a:t>
            </a:r>
          </a:p>
          <a:p>
            <a:r>
              <a:rPr lang="de-DE" b="1" dirty="0" smtClean="0"/>
              <a:t>24   </a:t>
            </a:r>
            <a:r>
              <a:rPr lang="de-DE" b="1" dirty="0"/>
              <a:t>-  .214</a:t>
            </a:r>
          </a:p>
        </p:txBody>
      </p:sp>
      <p:sp>
        <p:nvSpPr>
          <p:cNvPr id="3" name="Rectangle 2"/>
          <p:cNvSpPr/>
          <p:nvPr/>
        </p:nvSpPr>
        <p:spPr>
          <a:xfrm>
            <a:off x="5920558" y="2989264"/>
            <a:ext cx="2430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eTOF</a:t>
            </a:r>
            <a:r>
              <a:rPr lang="en-US" b="1" dirty="0" smtClean="0"/>
              <a:t> sector – AFCK ID</a:t>
            </a:r>
            <a:endParaRPr lang="de-DE" b="1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975803" y="3309865"/>
            <a:ext cx="233646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9"/>
          <p:cNvSpPr/>
          <p:nvPr/>
        </p:nvSpPr>
        <p:spPr>
          <a:xfrm rot="19254544">
            <a:off x="5299984" y="3684708"/>
            <a:ext cx="125386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B050"/>
                </a:solidFill>
              </a:rPr>
              <a:t>eTOF</a:t>
            </a:r>
            <a:endParaRPr lang="de-DE" sz="2000" b="1" dirty="0" smtClean="0">
              <a:solidFill>
                <a:srgbClr val="00B050"/>
              </a:solidFill>
            </a:endParaRPr>
          </a:p>
          <a:p>
            <a:pPr algn="ctr"/>
            <a:r>
              <a:rPr lang="de-DE" sz="2000" b="1" dirty="0" err="1" smtClean="0">
                <a:solidFill>
                  <a:srgbClr val="00B050"/>
                </a:solidFill>
              </a:rPr>
              <a:t>mapping</a:t>
            </a:r>
            <a:endParaRPr lang="de-DE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4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9" y="5740400"/>
            <a:ext cx="754943" cy="10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92100" y="103188"/>
            <a:ext cx="8520113" cy="544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l-GR" kern="0" dirty="0" smtClean="0"/>
              <a:t>μ</a:t>
            </a:r>
            <a:r>
              <a:rPr lang="en-US" kern="0" dirty="0" smtClean="0"/>
              <a:t>TCA crate upgrade</a:t>
            </a:r>
          </a:p>
          <a:p>
            <a:endParaRPr lang="en-US" kern="0" dirty="0"/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755919" y="4719935"/>
            <a:ext cx="7772399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/>
            <a:r>
              <a:rPr lang="de-DE" sz="2000" dirty="0" err="1" smtClean="0">
                <a:latin typeface="+mn-lt"/>
              </a:rPr>
              <a:t>move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crate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to</a:t>
            </a:r>
            <a:r>
              <a:rPr lang="de-DE" sz="2000" dirty="0" smtClean="0">
                <a:latin typeface="+mn-lt"/>
              </a:rPr>
              <a:t> SE1 (= </a:t>
            </a:r>
            <a:r>
              <a:rPr lang="de-DE" sz="2000" dirty="0" err="1" smtClean="0">
                <a:latin typeface="+mn-lt"/>
              </a:rPr>
              <a:t>eTOF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rack</a:t>
            </a:r>
            <a:r>
              <a:rPr lang="de-DE" sz="2000" dirty="0" smtClean="0">
                <a:latin typeface="+mn-lt"/>
              </a:rPr>
              <a:t>)</a:t>
            </a:r>
          </a:p>
          <a:p>
            <a:pPr marL="342900" indent="-342900"/>
            <a:r>
              <a:rPr lang="en-US" sz="2000" dirty="0" smtClean="0">
                <a:latin typeface="+mn-lt"/>
              </a:rPr>
              <a:t>install 12x GBT-AFCKs</a:t>
            </a:r>
            <a:endParaRPr lang="de-DE" sz="2000" dirty="0" smtClean="0">
              <a:latin typeface="+mn-lt"/>
            </a:endParaRPr>
          </a:p>
          <a:p>
            <a:pPr marL="342900" indent="-342900"/>
            <a:r>
              <a:rPr lang="en-US" sz="2000" dirty="0" smtClean="0">
                <a:latin typeface="+mn-lt"/>
              </a:rPr>
              <a:t>install </a:t>
            </a:r>
            <a:r>
              <a:rPr lang="en-US" sz="2000" dirty="0">
                <a:latin typeface="+mn-lt"/>
              </a:rPr>
              <a:t>USB extender to </a:t>
            </a:r>
            <a:r>
              <a:rPr lang="en-US" sz="2000" dirty="0" err="1">
                <a:latin typeface="+mn-lt"/>
              </a:rPr>
              <a:t>mTCA</a:t>
            </a:r>
            <a:r>
              <a:rPr lang="en-US" sz="2000" dirty="0">
                <a:latin typeface="+mn-lt"/>
              </a:rPr>
              <a:t> crate and connect to </a:t>
            </a:r>
            <a:r>
              <a:rPr lang="en-US" sz="2000" dirty="0" smtClean="0">
                <a:latin typeface="+mn-lt"/>
              </a:rPr>
              <a:t>etofin001</a:t>
            </a:r>
          </a:p>
          <a:p>
            <a:pPr marL="342900" indent="-342900"/>
            <a:r>
              <a:rPr lang="en-US" sz="2000" dirty="0" smtClean="0">
                <a:latin typeface="+mn-lt"/>
              </a:rPr>
              <a:t>move AFCK </a:t>
            </a:r>
            <a:r>
              <a:rPr lang="en-US" sz="2000" dirty="0">
                <a:latin typeface="+mn-lt"/>
              </a:rPr>
              <a:t>programming scripts </a:t>
            </a:r>
            <a:r>
              <a:rPr lang="en-US" sz="2000" dirty="0" smtClean="0">
                <a:latin typeface="+mn-lt"/>
              </a:rPr>
              <a:t>to etofin001</a:t>
            </a:r>
            <a:endParaRPr lang="de-DE" sz="2000" dirty="0" smtClean="0"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67" y="861496"/>
            <a:ext cx="6633270" cy="373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4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74" y="897896"/>
            <a:ext cx="6705599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9" y="5740400"/>
            <a:ext cx="754943" cy="10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92100" y="103188"/>
            <a:ext cx="8520113" cy="544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etofin001 upgrade</a:t>
            </a:r>
          </a:p>
          <a:p>
            <a:endParaRPr lang="en-US" kern="0" dirty="0"/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755919" y="4719935"/>
            <a:ext cx="7772399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/>
            <a:r>
              <a:rPr lang="de-DE" sz="2000" dirty="0" smtClean="0">
                <a:latin typeface="+mn-lt"/>
              </a:rPr>
              <a:t>etofin001 </a:t>
            </a:r>
            <a:r>
              <a:rPr lang="de-DE" sz="2000" dirty="0" err="1">
                <a:latin typeface="+mn-lt"/>
              </a:rPr>
              <a:t>is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already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fully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populated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with</a:t>
            </a:r>
            <a:r>
              <a:rPr lang="de-DE" sz="2000" dirty="0" smtClean="0">
                <a:latin typeface="+mn-lt"/>
              </a:rPr>
              <a:t> 2x FLIBs</a:t>
            </a:r>
            <a:endParaRPr lang="de-DE" sz="2000" dirty="0">
              <a:latin typeface="+mn-lt"/>
            </a:endParaRPr>
          </a:p>
          <a:p>
            <a:pPr marL="342900" indent="-342900"/>
            <a:r>
              <a:rPr lang="de-DE" sz="2000" dirty="0" err="1" smtClean="0">
                <a:latin typeface="+mn-lt"/>
              </a:rPr>
              <a:t>modify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>
                <a:latin typeface="+mn-lt"/>
              </a:rPr>
              <a:t>USB JTAG </a:t>
            </a:r>
            <a:r>
              <a:rPr lang="de-DE" sz="2000" dirty="0" err="1">
                <a:latin typeface="+mn-lt"/>
              </a:rPr>
              <a:t>connection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to</a:t>
            </a:r>
            <a:r>
              <a:rPr lang="de-DE" sz="2000" dirty="0">
                <a:latin typeface="+mn-lt"/>
              </a:rPr>
              <a:t> 2x FLIB </a:t>
            </a:r>
            <a:r>
              <a:rPr lang="de-DE" sz="2000" dirty="0" smtClean="0">
                <a:latin typeface="+mn-lt"/>
              </a:rPr>
              <a:t>(</a:t>
            </a:r>
            <a:r>
              <a:rPr lang="de-DE" sz="2000" dirty="0" err="1" smtClean="0">
                <a:latin typeface="+mn-lt"/>
              </a:rPr>
              <a:t>need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extension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cable</a:t>
            </a:r>
            <a:r>
              <a:rPr lang="de-DE" sz="2000" dirty="0" smtClean="0">
                <a:latin typeface="+mn-lt"/>
              </a:rPr>
              <a:t>) </a:t>
            </a:r>
          </a:p>
          <a:p>
            <a:pPr marL="342900" indent="-342900"/>
            <a:r>
              <a:rPr lang="de-DE" sz="2000" dirty="0" smtClean="0">
                <a:latin typeface="+mn-lt"/>
              </a:rPr>
              <a:t>update </a:t>
            </a:r>
            <a:r>
              <a:rPr lang="de-DE" sz="2000" dirty="0">
                <a:latin typeface="+mn-lt"/>
              </a:rPr>
              <a:t>FLIB </a:t>
            </a:r>
            <a:r>
              <a:rPr lang="de-DE" sz="2000" dirty="0" err="1">
                <a:latin typeface="+mn-lt"/>
              </a:rPr>
              <a:t>firmware</a:t>
            </a:r>
            <a:r>
              <a:rPr lang="de-DE" sz="2000" dirty="0">
                <a:latin typeface="+mn-lt"/>
              </a:rPr>
              <a:t> (-&gt; </a:t>
            </a:r>
            <a:r>
              <a:rPr lang="de-DE" sz="2000" dirty="0" err="1" smtClean="0">
                <a:latin typeface="+mn-lt"/>
              </a:rPr>
              <a:t>to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hardware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version</a:t>
            </a:r>
            <a:r>
              <a:rPr lang="de-DE" sz="2000" dirty="0">
                <a:latin typeface="+mn-lt"/>
              </a:rPr>
              <a:t> 27) </a:t>
            </a:r>
            <a:endParaRPr lang="de-DE" sz="2000" dirty="0" smtClean="0">
              <a:latin typeface="+mn-lt"/>
            </a:endParaRPr>
          </a:p>
          <a:p>
            <a:pPr marL="342900" indent="-342900"/>
            <a:r>
              <a:rPr lang="de-DE" sz="2000" dirty="0" smtClean="0">
                <a:latin typeface="+mn-lt"/>
              </a:rPr>
              <a:t>update </a:t>
            </a:r>
            <a:r>
              <a:rPr lang="de-DE" sz="2000" dirty="0">
                <a:latin typeface="+mn-lt"/>
              </a:rPr>
              <a:t>FLESNET </a:t>
            </a:r>
            <a:r>
              <a:rPr lang="de-DE" sz="2000" dirty="0" err="1" smtClean="0">
                <a:latin typeface="+mn-lt"/>
              </a:rPr>
              <a:t>software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to</a:t>
            </a:r>
            <a:r>
              <a:rPr lang="de-DE" sz="2000" dirty="0" smtClean="0">
                <a:latin typeface="+mn-lt"/>
              </a:rPr>
              <a:t> mCBM </a:t>
            </a:r>
            <a:r>
              <a:rPr lang="de-DE" sz="2000" dirty="0" err="1" smtClean="0">
                <a:latin typeface="+mn-lt"/>
              </a:rPr>
              <a:t>version</a:t>
            </a:r>
            <a:r>
              <a:rPr lang="de-DE" sz="2000" dirty="0" smtClean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5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9" y="5740400"/>
            <a:ext cx="754943" cy="101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92100" y="103188"/>
            <a:ext cx="8520113" cy="544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Summary</a:t>
            </a:r>
            <a:endParaRPr lang="en-US" kern="0" dirty="0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665590" y="992020"/>
            <a:ext cx="7772399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/>
            <a:r>
              <a:rPr lang="en-US" sz="2000" dirty="0">
                <a:latin typeface="+mn-lt"/>
              </a:rPr>
              <a:t>a</a:t>
            </a:r>
            <a:r>
              <a:rPr lang="en-US" sz="2000" dirty="0" smtClean="0">
                <a:latin typeface="+mn-lt"/>
              </a:rPr>
              <a:t>ll hardware for the </a:t>
            </a:r>
            <a:r>
              <a:rPr lang="en-US" sz="2000" dirty="0" err="1" smtClean="0">
                <a:latin typeface="+mn-lt"/>
              </a:rPr>
              <a:t>eTOF</a:t>
            </a:r>
            <a:r>
              <a:rPr lang="en-US" sz="2000" dirty="0" smtClean="0">
                <a:latin typeface="+mn-lt"/>
              </a:rPr>
              <a:t> DAQ upgrade hardware is available</a:t>
            </a:r>
          </a:p>
          <a:p>
            <a:pPr marL="342900" indent="-342900"/>
            <a:r>
              <a:rPr lang="en-US" sz="2000" dirty="0" smtClean="0">
                <a:latin typeface="+mn-lt"/>
              </a:rPr>
              <a:t>DAQ installation exercised and commissioned at mCBM</a:t>
            </a:r>
          </a:p>
          <a:p>
            <a:pPr marL="342900" indent="-342900"/>
            <a:r>
              <a:rPr lang="en-US" sz="2000" dirty="0" smtClean="0">
                <a:latin typeface="+mn-lt"/>
              </a:rPr>
              <a:t>etofin001: can we obtain direct internet access for updates ?</a:t>
            </a:r>
          </a:p>
          <a:p>
            <a:pPr marL="342900" indent="-342900"/>
            <a:r>
              <a:rPr lang="en-US" sz="2000" dirty="0" smtClean="0">
                <a:latin typeface="+mn-lt"/>
              </a:rPr>
              <a:t>estimated time for </a:t>
            </a:r>
            <a:r>
              <a:rPr lang="en-US" sz="2000" dirty="0" err="1" smtClean="0">
                <a:latin typeface="+mn-lt"/>
              </a:rPr>
              <a:t>eTOF</a:t>
            </a:r>
            <a:r>
              <a:rPr lang="en-US" sz="2000" dirty="0" smtClean="0">
                <a:latin typeface="+mn-lt"/>
              </a:rPr>
              <a:t> DAQ upgrade 2-3 working days on </a:t>
            </a:r>
            <a:r>
              <a:rPr lang="en-US" sz="2000" dirty="0" smtClean="0">
                <a:latin typeface="+mn-lt"/>
              </a:rPr>
              <a:t>site</a:t>
            </a:r>
          </a:p>
          <a:p>
            <a:pPr marL="342900" indent="-342900"/>
            <a:r>
              <a:rPr lang="en-US" sz="2000" dirty="0" smtClean="0">
                <a:latin typeface="+mn-lt"/>
              </a:rPr>
              <a:t>proposal to travel to STAR on 27. October 2018, stay ~ 1 week</a:t>
            </a:r>
            <a:endParaRPr lang="de-DE" sz="2000" dirty="0" smtClean="0">
              <a:latin typeface="+mn-lt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989" y="3079105"/>
            <a:ext cx="4261583" cy="315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28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kern="0" dirty="0" smtClean="0"/>
              <a:t>Backup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7978" y="2777550"/>
            <a:ext cx="2751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Backup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371480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Vorlage_en-2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389</Words>
  <Application>Microsoft Office PowerPoint</Application>
  <PresentationFormat>On-screen Show (4:3)</PresentationFormat>
  <Paragraphs>86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PPT-Vorlage_en-2</vt:lpstr>
      <vt:lpstr>eTOF DAQ upgrade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Westermann, Heiner</dc:creator>
  <cp:lastModifiedBy>Emschermann, David</cp:lastModifiedBy>
  <cp:revision>344</cp:revision>
  <dcterms:created xsi:type="dcterms:W3CDTF">2016-10-20T09:55:54Z</dcterms:created>
  <dcterms:modified xsi:type="dcterms:W3CDTF">2018-09-29T14:43:27Z</dcterms:modified>
</cp:coreProperties>
</file>