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336" r:id="rId4"/>
    <p:sldId id="357" r:id="rId5"/>
    <p:sldId id="360" r:id="rId6"/>
    <p:sldId id="359" r:id="rId7"/>
    <p:sldId id="358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52" r:id="rId19"/>
    <p:sldId id="35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9F342"/>
    <a:srgbClr val="0EF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677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0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527B-96B2-40E2-B3B4-885CC4F815E9}" type="datetimeFigureOut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7DFEE-0B10-4C2E-A14D-149791B66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51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51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6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7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08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83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7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20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0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74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47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0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99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eTOF</a:t>
            </a:r>
            <a:r>
              <a:rPr lang="en-US" altLang="zh-CN" dirty="0" smtClean="0"/>
              <a:t> project is part of the BESII detector upgrade at STAR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DFEE-0B10-4C2E-A14D-149791B661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0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F6E-D964-4180-B568-8B325C22FA1F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F5F2-F715-4666-A6B0-C41F5742420A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F09-135A-46A7-BA0E-568109448455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206-7946-4A50-9FF6-723B49CDEB98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AE65-DA90-489A-ACB9-2CEBD3D26148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84C2-D995-437D-AEED-8A7995FD2EAF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C330-4388-4ED2-B5D3-96F162406571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899D-0979-4DBD-A0DC-8304F929B867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F03-3513-45F2-AF59-BB75DD35556C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043C-3B10-459F-8E6F-518BD710A16F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75C4-5AED-423C-9539-6CDEB0E369C7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37BB0-56DA-456C-A066-818D1A4BE2D5}" type="datetime1">
              <a:rPr lang="zh-CN" altLang="en-US" smtClean="0"/>
              <a:t>2018-09-29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3.png"/><Relationship Id="rId4" Type="http://schemas.openxmlformats.org/officeDocument/2006/relationships/image" Target="../media/image2.tmp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5760" y="2150666"/>
            <a:ext cx="8492480" cy="147002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results from overlapping strip analysis in Run18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847056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Lyu Pengfei</a:t>
            </a:r>
          </a:p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Engineering Physics,</a:t>
            </a:r>
          </a:p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University, Beijing, China</a:t>
            </a:r>
          </a:p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29, 2018</a:t>
            </a:r>
          </a:p>
          <a:p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STAR-CBM Joint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0" name="组合 9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4" name="直接连接符 13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1" name="图片 10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2" name="图片 11" descr="屏幕剪辑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2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"/>
    </mc:Choice>
    <mc:Fallback xmlns="">
      <p:transition spd="slow" advTm="6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difference between each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pairs in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Ref.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" y="1768303"/>
            <a:ext cx="7723487" cy="5089697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17" y="4459009"/>
            <a:ext cx="3600400" cy="2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72202"/>
            <a:ext cx="7704000" cy="508579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each hit pairs between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Ref. 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4954284" y="4509120"/>
            <a:ext cx="3434140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expected value of </a:t>
            </a:r>
            <a:r>
              <a:rPr lang="en-US" altLang="zh-CN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dy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got by one-sigma Gaussian fit.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4960105" y="5360394"/>
            <a:ext cx="3463895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Analyzed file: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19156044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Events: 230k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8" y="1776022"/>
            <a:ext cx="7704000" cy="50819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time diff distribution of each hit pairs between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Ref.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4954284" y="4509120"/>
            <a:ext cx="3434140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expected value of </a:t>
            </a:r>
            <a:r>
              <a:rPr lang="en-US" altLang="zh-CN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dt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got by one-sigma Gaussian fit.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Chi2 distribution of each hit pairs between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Ref.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800154"/>
            <a:ext cx="7704000" cy="5087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615768" y="4249157"/>
                <a:ext cx="4445252" cy="166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𝐶h𝑖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768" y="4249157"/>
                <a:ext cx="4445252" cy="16677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922887" y="5852719"/>
                <a:ext cx="1831014" cy="66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87" y="5852719"/>
                <a:ext cx="1831014" cy="6682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80112" y="6518516"/>
                <a:ext cx="2339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𝑅𝑒𝑞𝑢𝑖𝑟𝑖𝑛𝑔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𝐶h𝑖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2&lt;2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518516"/>
                <a:ext cx="2339871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3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difference (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Tref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Tdut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cut on chi2.</a:t>
            </a: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0" y="1802610"/>
            <a:ext cx="7704000" cy="5055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8"/>
              <p:cNvSpPr txBox="1"/>
              <p:nvPr/>
            </p:nvSpPr>
            <p:spPr>
              <a:xfrm>
                <a:off x="4954284" y="4509120"/>
                <a:ext cx="3434140" cy="96225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glow rad="63500">
                  <a:srgbClr val="C0504D">
                    <a:satMod val="175000"/>
                    <a:alpha val="40000"/>
                  </a:srgbClr>
                </a:glow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independent resolution of each counter is around 100 </a:t>
                </a:r>
                <a:r>
                  <a:rPr lang="en-US" altLang="zh-CN" kern="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ps</a:t>
                </a:r>
                <a:r>
                  <a:rPr lang="en-US" altLang="zh-CN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(after divided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).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284" y="4509120"/>
                <a:ext cx="3434140" cy="962251"/>
              </a:xfrm>
              <a:prstGeom prst="rect">
                <a:avLst/>
              </a:prstGeom>
              <a:blipFill rotWithShape="0">
                <a:blip r:embed="rId7"/>
                <a:stretch>
                  <a:fillRect r="-170"/>
                </a:stretch>
              </a:blipFill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glow rad="63500">
                  <a:srgbClr val="C0504D">
                    <a:satMod val="175000"/>
                    <a:alpha val="40000"/>
                  </a:srgbClr>
                </a:glow>
                <a:softEdge rad="3175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7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0" y="1856643"/>
            <a:ext cx="7704000" cy="500135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from the same run but without walk correction.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4954284" y="4509120"/>
            <a:ext cx="3434140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Philipp, the walk correction works in a good way.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9" y="1803600"/>
            <a:ext cx="7478958" cy="50544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on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altLang="zh-CN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MuDst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files from day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160. 110k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events.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9" y="1803600"/>
            <a:ext cx="7470758" cy="50544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4954284" y="4509120"/>
            <a:ext cx="3434140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(143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156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157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consistent with that from day 156.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755576" y="1342032"/>
            <a:ext cx="7632848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on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altLang="zh-CN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MuDst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files from day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160. 110k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events.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13" name="标题 6"/>
          <p:cNvSpPr>
            <a:spLocks noGrp="1"/>
          </p:cNvSpPr>
          <p:nvPr>
            <p:ph type="title"/>
          </p:nvPr>
        </p:nvSpPr>
        <p:spPr>
          <a:xfrm>
            <a:off x="2052000" y="274638"/>
            <a:ext cx="5040000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21196" y="1349659"/>
            <a:ext cx="8435280" cy="5251469"/>
          </a:xfrm>
        </p:spPr>
        <p:txBody>
          <a:bodyPr>
            <a:normAutofit/>
          </a:bodyPr>
          <a:lstStyle/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independent time resolution from the overlapping strip analysis is around 100 ps.</a:t>
            </a:r>
          </a:p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are consistent with different runs, either from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files or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event.root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files.</a:t>
            </a:r>
          </a:p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will get improved with further development in the calibration.</a:t>
            </a:r>
          </a:p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efficiency should be obtained with help of additional detector system.</a:t>
            </a: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7" name="直接连接符 16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4" name="图片 13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5" name="图片 14" descr="屏幕剪辑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07504" y="6592238"/>
            <a:ext cx="8496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LYU PENGFEI	                  		STAR COLLABRATION MEETING, LEHIGH UNIVERSITY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JUL 16-21, 2018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6"/>
          <p:cNvSpPr>
            <a:spLocks noGrp="1"/>
          </p:cNvSpPr>
          <p:nvPr>
            <p:ph type="title"/>
          </p:nvPr>
        </p:nvSpPr>
        <p:spPr>
          <a:xfrm>
            <a:off x="1080000" y="2996952"/>
            <a:ext cx="6714746" cy="805362"/>
          </a:xfrm>
          <a:gradFill>
            <a:gsLst>
              <a:gs pos="5000">
                <a:srgbClr val="7030A0"/>
              </a:gs>
              <a:gs pos="95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副标题 2"/>
          <p:cNvSpPr txBox="1">
            <a:spLocks/>
          </p:cNvSpPr>
          <p:nvPr/>
        </p:nvSpPr>
        <p:spPr>
          <a:xfrm>
            <a:off x="4738507" y="5010944"/>
            <a:ext cx="4392488" cy="184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Lyu Pengfei</a:t>
            </a:r>
          </a:p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Engineering Physics,</a:t>
            </a:r>
          </a:p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University, Beijing, China</a:t>
            </a:r>
          </a:p>
          <a:p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 29, 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altLang="zh-C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STAR-CBM Joint Workshop</a:t>
            </a:r>
            <a:endParaRPr lang="en-US" altLang="zh-C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17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628800"/>
            <a:ext cx="7056784" cy="4653645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strip analysis with CBM-Root (done by Ingo)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strip analysis in STAR-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eTOF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framework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761456" y="247374"/>
            <a:ext cx="3610744" cy="805362"/>
          </a:xfrm>
          <a:gradFill>
            <a:gsLst>
              <a:gs pos="25000">
                <a:srgbClr val="7030A0"/>
              </a:gs>
              <a:gs pos="75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6" name="直接连接符 15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3" name="图片 12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4" name="图片 13" descr="屏幕剪辑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3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22" name="TextBox 23"/>
          <p:cNvSpPr txBox="1"/>
          <p:nvPr/>
        </p:nvSpPr>
        <p:spPr>
          <a:xfrm>
            <a:off x="5796136" y="1447679"/>
            <a:ext cx="2592288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modules are installed to the endcap in Run18: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one (middle) contains 3 MPRCs composed of float glass (USTC).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two and three contain 3 MPRCs composed of low-resistive glass each (THU).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28"/>
          <p:cNvSpPr txBox="1"/>
          <p:nvPr/>
        </p:nvSpPr>
        <p:spPr>
          <a:xfrm>
            <a:off x="569764" y="5476987"/>
            <a:ext cx="7818660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overlapping strip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 the performance of these MRPC counters.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to confirm the software framework.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4" y="1447679"/>
            <a:ext cx="5105400" cy="36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" y="2492896"/>
            <a:ext cx="7146000" cy="378731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2" name="TextBox 23"/>
          <p:cNvSpPr txBox="1"/>
          <p:nvPr/>
        </p:nvSpPr>
        <p:spPr>
          <a:xfrm>
            <a:off x="755576" y="1330306"/>
            <a:ext cx="76328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overlapping strip analysis is carried out with the CBM-Root macros.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691680" y="271449"/>
            <a:ext cx="6373908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 CBM-Root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755576" y="1835096"/>
            <a:ext cx="2706092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Ingo’s talk on April 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0" y="2308841"/>
            <a:ext cx="7144199" cy="458174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2" name="TextBox 23"/>
          <p:cNvSpPr txBox="1"/>
          <p:nvPr/>
        </p:nvSpPr>
        <p:spPr>
          <a:xfrm>
            <a:off x="755576" y="1330306"/>
            <a:ext cx="76328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overlapping strip analysis is carried out with the CBM-Root macros.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691680" y="271449"/>
            <a:ext cx="6373908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 CBM-Root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755576" y="1835096"/>
            <a:ext cx="2706092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Ingo’s talk on April 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22" name="TextBox 23"/>
          <p:cNvSpPr txBox="1"/>
          <p:nvPr/>
        </p:nvSpPr>
        <p:spPr>
          <a:xfrm>
            <a:off x="755576" y="1330306"/>
            <a:ext cx="76328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overlapping strip analysis is repeated with the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eTOF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software, based on the calibration file produced by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StETofDigiMaker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StETofCalibMaker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StETofHitMaker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852927" y="271449"/>
            <a:ext cx="621266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analysis with STAR software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4076857" y="2650686"/>
            <a:ext cx="4311567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done on the upper two counters in each module.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Dut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counter in the front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Ref: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counter in the back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Overlapped strip: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Selection window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on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Dut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6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4076857" y="4706754"/>
            <a:ext cx="4311567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Analyzed file: </a:t>
            </a: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19156044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Events: 230k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209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8"/>
          <p:cNvSpPr txBox="1"/>
          <p:nvPr/>
        </p:nvSpPr>
        <p:spPr>
          <a:xfrm>
            <a:off x="2070468" y="38084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23" name="TextBox 19"/>
          <p:cNvSpPr txBox="1"/>
          <p:nvPr/>
        </p:nvSpPr>
        <p:spPr>
          <a:xfrm>
            <a:off x="2070468" y="47228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101</a:t>
            </a:r>
            <a:endParaRPr lang="de-DE" dirty="0"/>
          </a:p>
        </p:txBody>
      </p:sp>
      <p:sp>
        <p:nvSpPr>
          <p:cNvPr id="24" name="TextBox 20"/>
          <p:cNvSpPr txBox="1"/>
          <p:nvPr/>
        </p:nvSpPr>
        <p:spPr>
          <a:xfrm>
            <a:off x="2070468" y="54086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102</a:t>
            </a:r>
            <a:endParaRPr lang="de-DE" dirty="0"/>
          </a:p>
        </p:txBody>
      </p:sp>
      <p:sp>
        <p:nvSpPr>
          <p:cNvPr id="25" name="TextBox 21"/>
          <p:cNvSpPr txBox="1"/>
          <p:nvPr/>
        </p:nvSpPr>
        <p:spPr>
          <a:xfrm>
            <a:off x="1140768" y="39025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110</a:t>
            </a:r>
            <a:endParaRPr lang="de-DE" dirty="0"/>
          </a:p>
        </p:txBody>
      </p:sp>
      <p:sp>
        <p:nvSpPr>
          <p:cNvPr id="26" name="TextBox 22"/>
          <p:cNvSpPr txBox="1"/>
          <p:nvPr/>
        </p:nvSpPr>
        <p:spPr>
          <a:xfrm>
            <a:off x="1216968" y="47228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111</a:t>
            </a:r>
            <a:endParaRPr lang="de-DE" dirty="0"/>
          </a:p>
        </p:txBody>
      </p:sp>
      <p:sp>
        <p:nvSpPr>
          <p:cNvPr id="27" name="TextBox 23"/>
          <p:cNvSpPr txBox="1"/>
          <p:nvPr/>
        </p:nvSpPr>
        <p:spPr>
          <a:xfrm>
            <a:off x="1254256" y="54086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112</a:t>
            </a:r>
            <a:endParaRPr lang="de-DE" dirty="0"/>
          </a:p>
        </p:txBody>
      </p:sp>
      <p:sp>
        <p:nvSpPr>
          <p:cNvPr id="28" name="TextBox 24"/>
          <p:cNvSpPr txBox="1"/>
          <p:nvPr/>
        </p:nvSpPr>
        <p:spPr>
          <a:xfrm>
            <a:off x="2969568" y="40263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29" name="TextBox 25"/>
          <p:cNvSpPr txBox="1"/>
          <p:nvPr/>
        </p:nvSpPr>
        <p:spPr>
          <a:xfrm>
            <a:off x="2969568" y="47990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121</a:t>
            </a:r>
            <a:endParaRPr lang="de-DE" dirty="0"/>
          </a:p>
        </p:txBody>
      </p:sp>
      <p:sp>
        <p:nvSpPr>
          <p:cNvPr id="30" name="TextBox 26"/>
          <p:cNvSpPr txBox="1"/>
          <p:nvPr/>
        </p:nvSpPr>
        <p:spPr>
          <a:xfrm>
            <a:off x="2969568" y="54086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122</a:t>
            </a:r>
            <a:endParaRPr lang="de-DE" dirty="0"/>
          </a:p>
        </p:txBody>
      </p:sp>
      <p:sp>
        <p:nvSpPr>
          <p:cNvPr id="31" name="TextBox 18"/>
          <p:cNvSpPr txBox="1"/>
          <p:nvPr/>
        </p:nvSpPr>
        <p:spPr>
          <a:xfrm>
            <a:off x="2017733" y="3549759"/>
            <a:ext cx="6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</a:rPr>
              <a:t>Dut1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1073868" y="3611731"/>
            <a:ext cx="6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</a:rPr>
              <a:t>Dut2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2908568" y="3773389"/>
            <a:ext cx="6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</a:rPr>
              <a:t>Dut3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1191757" y="4940889"/>
            <a:ext cx="6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</a:rPr>
              <a:t>Ref2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2058756" y="4940889"/>
            <a:ext cx="6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</a:rPr>
              <a:t>Ref1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2937467" y="4987167"/>
            <a:ext cx="6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</a:rPr>
              <a:t>Ref3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58956" y="4365699"/>
            <a:ext cx="966149" cy="139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06381" y="4406519"/>
            <a:ext cx="966149" cy="139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497122" y="4508436"/>
            <a:ext cx="966149" cy="139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6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8068"/>
            <a:ext cx="7704000" cy="485935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3542400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from last 2 strips in Ref1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847733" y="1337483"/>
            <a:ext cx="3540691" cy="646331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from last 6 strips in Dut1 while there are hits in last 2 strips in Ref1 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465326" y="2132856"/>
            <a:ext cx="1080120" cy="287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338559" y="2132856"/>
            <a:ext cx="1080120" cy="287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5" idx="4"/>
            <a:endCxn id="24" idx="0"/>
          </p:cNvCxnSpPr>
          <p:nvPr/>
        </p:nvCxnSpPr>
        <p:spPr>
          <a:xfrm>
            <a:off x="4005386" y="2419961"/>
            <a:ext cx="842347" cy="1573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1" idx="4"/>
            <a:endCxn id="24" idx="0"/>
          </p:cNvCxnSpPr>
          <p:nvPr/>
        </p:nvCxnSpPr>
        <p:spPr>
          <a:xfrm flipH="1">
            <a:off x="4847733" y="2419961"/>
            <a:ext cx="3030886" cy="1573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8"/>
          <p:cNvSpPr txBox="1"/>
          <p:nvPr/>
        </p:nvSpPr>
        <p:spPr>
          <a:xfrm>
            <a:off x="2941749" y="3993528"/>
            <a:ext cx="3811968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>
            <a:glow rad="63500">
              <a:srgbClr val="C0504D">
                <a:satMod val="175000"/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two entry numbers were used to estimated the efficiency, however, this is not correct since the noise cannot be eliminated.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20898"/>
            <a:ext cx="7704000" cy="487652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3542400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from last 2 strips in Ref2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847733" y="1337483"/>
            <a:ext cx="3540691" cy="646331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from last 6 strips in Dut2 while there are hits in last 2 strips in Ref2 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23001"/>
            <a:ext cx="7704000" cy="487442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9011" y="179776"/>
            <a:ext cx="8955477" cy="1016976"/>
            <a:chOff x="9011" y="179776"/>
            <a:chExt cx="8955477" cy="10169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5576" y="179776"/>
              <a:ext cx="8208912" cy="1016976"/>
              <a:chOff x="755576" y="179776"/>
              <a:chExt cx="8208912" cy="101697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179776"/>
                <a:ext cx="898900" cy="900224"/>
              </a:xfrm>
              <a:prstGeom prst="rect">
                <a:avLst/>
              </a:prstGeom>
            </p:spPr>
          </p:pic>
          <p:cxnSp>
            <p:nvCxnSpPr>
              <p:cNvPr id="19" name="直接连接符 18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268674"/>
              <a:ext cx="674557" cy="848818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384"/>
              <a:ext cx="1169359" cy="906555"/>
            </a:xfrm>
            <a:prstGeom prst="rect">
              <a:avLst/>
            </a:prstGeom>
          </p:spPr>
        </p:pic>
      </p:grpSp>
      <p:sp>
        <p:nvSpPr>
          <p:cNvPr id="20" name="标题 6"/>
          <p:cNvSpPr>
            <a:spLocks noGrp="1"/>
          </p:cNvSpPr>
          <p:nvPr>
            <p:ph type="title"/>
          </p:nvPr>
        </p:nvSpPr>
        <p:spPr>
          <a:xfrm>
            <a:off x="1916362" y="271449"/>
            <a:ext cx="5355232" cy="805362"/>
          </a:xfrm>
          <a:gradFill>
            <a:gsLst>
              <a:gs pos="7000">
                <a:srgbClr val="7030A0"/>
              </a:gs>
              <a:gs pos="93000">
                <a:srgbClr val="7030A0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Overlapping strip analysis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755576" y="1342032"/>
            <a:ext cx="3542400" cy="36933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from last 2 strips in Ref3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847733" y="1337483"/>
            <a:ext cx="3540691" cy="646331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altLang="zh-CN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from last 6 strips in Dut3 while there are hits in last 2 strips in Ref3 </a:t>
            </a:r>
            <a:endParaRPr lang="en-US" altLang="zh-CN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19404</TotalTime>
  <Words>832</Words>
  <Application>Microsoft Office PowerPoint</Application>
  <PresentationFormat>全屏显示(4:3)</PresentationFormat>
  <Paragraphs>147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Cambria Math</vt:lpstr>
      <vt:lpstr>Times New Roman</vt:lpstr>
      <vt:lpstr>Office 主题</vt:lpstr>
      <vt:lpstr>Latest results from overlapping strip analysis in Run18</vt:lpstr>
      <vt:lpstr>Outline</vt:lpstr>
      <vt:lpstr>Introduction</vt:lpstr>
      <vt:lpstr>Overlapping strip analysis with CBM-Root</vt:lpstr>
      <vt:lpstr>Overlapping strip analysis with CBM-Root</vt:lpstr>
      <vt:lpstr>Overlapping strip analysis with STAR software</vt:lpstr>
      <vt:lpstr>Overlapping strip analysis </vt:lpstr>
      <vt:lpstr>Overlapping strip analysis </vt:lpstr>
      <vt:lpstr>Overlapping strip analysis </vt:lpstr>
      <vt:lpstr>Overlapping strip analysis </vt:lpstr>
      <vt:lpstr>Overlapping strip analysis </vt:lpstr>
      <vt:lpstr>Overlapping strip analysis </vt:lpstr>
      <vt:lpstr>Overlapping strip analysis </vt:lpstr>
      <vt:lpstr>Overlapping strip analysis </vt:lpstr>
      <vt:lpstr>Overlapping strip analysis </vt:lpstr>
      <vt:lpstr>Overlapping strip analysis </vt:lpstr>
      <vt:lpstr>Overlapping strip analysis </vt:lpstr>
      <vt:lpstr>Summary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the Self-Sealed Multi-gap Resistive Chamber</dc:title>
  <dc:creator>lenovo</dc:creator>
  <cp:lastModifiedBy>lenovo</cp:lastModifiedBy>
  <cp:revision>564</cp:revision>
  <dcterms:created xsi:type="dcterms:W3CDTF">2014-03-02T12:44:46Z</dcterms:created>
  <dcterms:modified xsi:type="dcterms:W3CDTF">2018-09-29T09:23:07Z</dcterms:modified>
</cp:coreProperties>
</file>