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64" r:id="rId6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3333"/>
    <a:srgbClr val="666666"/>
    <a:srgbClr val="EAEAEA"/>
    <a:srgbClr val="FDBB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1" autoAdjust="0"/>
  </p:normalViewPr>
  <p:slideViewPr>
    <p:cSldViewPr snapToGrid="0" snapToObjects="1">
      <p:cViewPr>
        <p:scale>
          <a:sx n="125" d="100"/>
          <a:sy n="125" d="100"/>
        </p:scale>
        <p:origin x="-62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51660-0934-124D-A4B3-496C7F320307}" type="datetimeFigureOut">
              <a:rPr lang="de-DE" smtClean="0"/>
              <a:t>28.08.2018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A3EDE-7EBB-0F4A-80C2-34DB9D2E2E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8215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828EF-C252-394A-93BF-1C478CFA0896}" type="datetimeFigureOut">
              <a:rPr lang="de-DE" smtClean="0"/>
              <a:t>28.08.2018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02386-BEE7-5D4D-B4E7-4BB579C478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0198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FAIR_mesh_einRing_2017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0" b="3602"/>
          <a:stretch/>
        </p:blipFill>
        <p:spPr>
          <a:xfrm>
            <a:off x="472796" y="1244600"/>
            <a:ext cx="8518804" cy="534208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650764"/>
            <a:ext cx="6607516" cy="779866"/>
          </a:xfrm>
        </p:spPr>
        <p:txBody>
          <a:bodyPr anchor="b" anchorCtr="0"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4306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3" name="Rechteck 12"/>
          <p:cNvSpPr/>
          <p:nvPr userDrawn="1"/>
        </p:nvSpPr>
        <p:spPr>
          <a:xfrm>
            <a:off x="404091" y="6650182"/>
            <a:ext cx="3371273" cy="20781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93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565" y="271335"/>
            <a:ext cx="5584535" cy="7875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BDDA-5CCF-8748-8988-9DC6C8981774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23544" y="6552643"/>
            <a:ext cx="8252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08.05.18</a:t>
            </a:r>
            <a:endParaRPr lang="de-DE" dirty="0"/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2273300" y="6560611"/>
            <a:ext cx="4825699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de-DE" smtClean="0"/>
              <a:t>Frank Herfurth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766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BDDA-5CCF-8748-8988-9DC6C8981774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13"/>
          </p:nvPr>
        </p:nvSpPr>
        <p:spPr>
          <a:xfrm>
            <a:off x="7098998" y="6552643"/>
            <a:ext cx="849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08.05.18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2273300" y="6560611"/>
            <a:ext cx="4825699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de-DE" smtClean="0"/>
              <a:t>Frank Herfurth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602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BDDA-5CCF-8748-8988-9DC6C8981774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2"/>
          </p:nvPr>
        </p:nvSpPr>
        <p:spPr>
          <a:xfrm>
            <a:off x="7098998" y="6552643"/>
            <a:ext cx="849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08.05.18</a:t>
            </a:r>
            <a:endParaRPr lang="de-DE" dirty="0"/>
          </a:p>
        </p:txBody>
      </p:sp>
      <p:sp>
        <p:nvSpPr>
          <p:cNvPr id="6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2260600" y="6560611"/>
            <a:ext cx="4838399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de-DE" smtClean="0"/>
              <a:t>Frank Herfurth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97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2411"/>
            <a:ext cx="9144000" cy="2556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2565" y="1450685"/>
            <a:ext cx="8211834" cy="4903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 descr="GSI_Logo_r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399" y="583587"/>
            <a:ext cx="1129081" cy="376361"/>
          </a:xfrm>
          <a:prstGeom prst="rect">
            <a:avLst/>
          </a:prstGeom>
        </p:spPr>
      </p:pic>
      <p:cxnSp>
        <p:nvCxnSpPr>
          <p:cNvPr id="9" name="Gerade Verbindung 8"/>
          <p:cNvCxnSpPr/>
          <p:nvPr/>
        </p:nvCxnSpPr>
        <p:spPr>
          <a:xfrm>
            <a:off x="0" y="1068273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435267" y="6616075"/>
            <a:ext cx="2028533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 smtClean="0">
                <a:solidFill>
                  <a:srgbClr val="333333"/>
                </a:solidFill>
                <a:latin typeface="Arial"/>
                <a:cs typeface="Arial"/>
              </a:rPr>
              <a:t>FAIR GmbH | GSI GmbH</a:t>
            </a: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584535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-1" y="939485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-1" y="6609871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456" y="6552643"/>
            <a:ext cx="848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r>
              <a:rPr lang="en-US" smtClean="0"/>
              <a:t>08.05.18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2273300" y="6560611"/>
            <a:ext cx="4825699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de-DE" smtClean="0"/>
              <a:t>Frank Herfurth</a:t>
            </a:r>
            <a:endParaRPr lang="de-DE" dirty="0"/>
          </a:p>
        </p:txBody>
      </p:sp>
      <p:pic>
        <p:nvPicPr>
          <p:cNvPr id="13" name="Bild 12" descr="FAIR_Logo_rgb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249" y="430944"/>
            <a:ext cx="775055" cy="64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8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800"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status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CRYRING@ESR </a:t>
            </a:r>
          </a:p>
          <a:p>
            <a:pPr lvl="1"/>
            <a:r>
              <a:rPr lang="en-US" dirty="0" smtClean="0"/>
              <a:t>Online commissioning with beam running since about Friday noon </a:t>
            </a:r>
            <a:endParaRPr lang="en-US" dirty="0" smtClean="0"/>
          </a:p>
          <a:p>
            <a:pPr lvl="3"/>
            <a:r>
              <a:rPr lang="en-US" dirty="0" smtClean="0">
                <a:solidFill>
                  <a:srgbClr val="00B050"/>
                </a:solidFill>
              </a:rPr>
              <a:t>last week required some trouble shooting – model, power supplies, events, FESA etc.</a:t>
            </a:r>
          </a:p>
          <a:p>
            <a:pPr lvl="3"/>
            <a:r>
              <a:rPr lang="de-DE" dirty="0" err="1" smtClean="0">
                <a:solidFill>
                  <a:srgbClr val="00B050"/>
                </a:solidFill>
              </a:rPr>
              <a:t>work</a:t>
            </a:r>
            <a:r>
              <a:rPr lang="de-DE" dirty="0" smtClean="0">
                <a:solidFill>
                  <a:srgbClr val="00B050"/>
                </a:solidFill>
              </a:rPr>
              <a:t> on </a:t>
            </a:r>
            <a:r>
              <a:rPr lang="de-DE" dirty="0" err="1" smtClean="0">
                <a:solidFill>
                  <a:srgbClr val="00B050"/>
                </a:solidFill>
              </a:rPr>
              <a:t>machine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experiments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this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week</a:t>
            </a:r>
            <a:endParaRPr lang="en-US" dirty="0">
              <a:solidFill>
                <a:srgbClr val="FFC000"/>
              </a:solidFill>
            </a:endParaRPr>
          </a:p>
          <a:p>
            <a:pPr lvl="1"/>
            <a:r>
              <a:rPr lang="en-US" dirty="0" smtClean="0"/>
              <a:t>electron cooler</a:t>
            </a:r>
            <a:endParaRPr lang="en-US" dirty="0" smtClean="0"/>
          </a:p>
          <a:p>
            <a:pPr lvl="3"/>
            <a:r>
              <a:rPr lang="en-US" dirty="0" smtClean="0">
                <a:solidFill>
                  <a:srgbClr val="00B050"/>
                </a:solidFill>
              </a:rPr>
              <a:t>modification done – one successful filling achieved, final consolidation scheduled</a:t>
            </a:r>
          </a:p>
          <a:p>
            <a:pPr lvl="3"/>
            <a:r>
              <a:rPr lang="de-DE" dirty="0" smtClean="0">
                <a:solidFill>
                  <a:srgbClr val="00B050"/>
                </a:solidFill>
              </a:rPr>
              <a:t>dry </a:t>
            </a:r>
            <a:r>
              <a:rPr lang="de-DE" dirty="0" err="1" smtClean="0">
                <a:solidFill>
                  <a:srgbClr val="00B050"/>
                </a:solidFill>
              </a:rPr>
              <a:t>test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of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devices</a:t>
            </a:r>
            <a:r>
              <a:rPr lang="de-DE" dirty="0" smtClean="0">
                <a:solidFill>
                  <a:srgbClr val="00B050"/>
                </a:solidFill>
              </a:rPr>
              <a:t> in DC </a:t>
            </a:r>
            <a:r>
              <a:rPr lang="de-DE" dirty="0" err="1" smtClean="0">
                <a:solidFill>
                  <a:srgbClr val="00B050"/>
                </a:solidFill>
              </a:rPr>
              <a:t>mode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prepared</a:t>
            </a:r>
            <a:r>
              <a:rPr lang="de-DE" dirty="0" smtClean="0">
                <a:solidFill>
                  <a:srgbClr val="00B050"/>
                </a:solidFill>
              </a:rPr>
              <a:t> – </a:t>
            </a:r>
            <a:r>
              <a:rPr lang="de-DE" dirty="0" err="1" smtClean="0">
                <a:solidFill>
                  <a:srgbClr val="00B050"/>
                </a:solidFill>
              </a:rPr>
              <a:t>to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be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conducted</a:t>
            </a:r>
            <a:r>
              <a:rPr lang="de-DE" dirty="0" smtClean="0">
                <a:solidFill>
                  <a:srgbClr val="00B050"/>
                </a:solidFill>
              </a:rPr>
              <a:t> prob. </a:t>
            </a:r>
            <a:r>
              <a:rPr lang="de-DE" dirty="0" err="1" smtClean="0">
                <a:solidFill>
                  <a:srgbClr val="00B050"/>
                </a:solidFill>
              </a:rPr>
              <a:t>this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week</a:t>
            </a:r>
            <a:endParaRPr lang="de-DE" dirty="0" smtClean="0">
              <a:solidFill>
                <a:srgbClr val="00B050"/>
              </a:solidFill>
            </a:endParaRPr>
          </a:p>
          <a:p>
            <a:pPr lvl="3"/>
            <a:r>
              <a:rPr lang="de-DE" dirty="0" err="1" smtClean="0">
                <a:solidFill>
                  <a:srgbClr val="FFC000"/>
                </a:solidFill>
              </a:rPr>
              <a:t>found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object</a:t>
            </a:r>
            <a:r>
              <a:rPr lang="de-DE" dirty="0" smtClean="0">
                <a:solidFill>
                  <a:srgbClr val="FFC000"/>
                </a:solidFill>
              </a:rPr>
              <a:t> in cooler, </a:t>
            </a:r>
            <a:r>
              <a:rPr lang="de-DE" dirty="0" err="1" smtClean="0">
                <a:solidFill>
                  <a:srgbClr val="FFC000"/>
                </a:solidFill>
              </a:rPr>
              <a:t>does</a:t>
            </a:r>
            <a:r>
              <a:rPr lang="de-DE" dirty="0" smtClean="0">
                <a:solidFill>
                  <a:srgbClr val="FFC000"/>
                </a:solidFill>
              </a:rPr>
              <a:t> not </a:t>
            </a:r>
            <a:r>
              <a:rPr lang="de-DE" dirty="0" err="1" smtClean="0">
                <a:solidFill>
                  <a:srgbClr val="FFC000"/>
                </a:solidFill>
              </a:rPr>
              <a:t>disturb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much</a:t>
            </a:r>
            <a:r>
              <a:rPr lang="de-DE" dirty="0" smtClean="0">
                <a:solidFill>
                  <a:srgbClr val="FFC000"/>
                </a:solidFill>
              </a:rPr>
              <a:t> so </a:t>
            </a:r>
            <a:r>
              <a:rPr lang="de-DE" dirty="0" err="1" smtClean="0">
                <a:solidFill>
                  <a:srgbClr val="FFC000"/>
                </a:solidFill>
              </a:rPr>
              <a:t>far</a:t>
            </a:r>
            <a:r>
              <a:rPr lang="de-DE" dirty="0" smtClean="0">
                <a:solidFill>
                  <a:srgbClr val="FFC000"/>
                </a:solidFill>
              </a:rPr>
              <a:t>, but </a:t>
            </a:r>
            <a:r>
              <a:rPr lang="de-DE" dirty="0" err="1" smtClean="0">
                <a:solidFill>
                  <a:srgbClr val="FFC000"/>
                </a:solidFill>
              </a:rPr>
              <a:t>needs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investigation</a:t>
            </a:r>
            <a:endParaRPr lang="en-US" dirty="0" smtClean="0">
              <a:solidFill>
                <a:srgbClr val="FFC000"/>
              </a:solidFill>
            </a:endParaRPr>
          </a:p>
          <a:p>
            <a:pPr lvl="1"/>
            <a:r>
              <a:rPr lang="en-US" dirty="0" smtClean="0"/>
              <a:t>bake out and detectors</a:t>
            </a:r>
            <a:endParaRPr lang="en-US" dirty="0" smtClean="0"/>
          </a:p>
          <a:p>
            <a:pPr lvl="3"/>
            <a:r>
              <a:rPr lang="en-US" dirty="0" smtClean="0">
                <a:solidFill>
                  <a:srgbClr val="00B050"/>
                </a:solidFill>
              </a:rPr>
              <a:t>bake out of cooler caused leak, fixed for now – </a:t>
            </a:r>
            <a:r>
              <a:rPr lang="en-US" dirty="0" smtClean="0">
                <a:solidFill>
                  <a:srgbClr val="FFC000"/>
                </a:solidFill>
              </a:rPr>
              <a:t>needs another intervention</a:t>
            </a:r>
            <a:endParaRPr lang="en-US" dirty="0" smtClean="0">
              <a:solidFill>
                <a:srgbClr val="FFC000"/>
              </a:solidFill>
            </a:endParaRPr>
          </a:p>
          <a:p>
            <a:pPr lvl="3"/>
            <a:r>
              <a:rPr lang="de-DE" dirty="0" smtClean="0">
                <a:solidFill>
                  <a:srgbClr val="00B050"/>
                </a:solidFill>
              </a:rPr>
              <a:t>bake out </a:t>
            </a:r>
            <a:r>
              <a:rPr lang="de-DE" dirty="0" err="1" smtClean="0">
                <a:solidFill>
                  <a:srgbClr val="00B050"/>
                </a:solidFill>
              </a:rPr>
              <a:t>of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first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detector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started</a:t>
            </a:r>
            <a:r>
              <a:rPr lang="de-DE" dirty="0" smtClean="0">
                <a:solidFill>
                  <a:srgbClr val="00B050"/>
                </a:solidFill>
              </a:rPr>
              <a:t> – will end </a:t>
            </a:r>
            <a:r>
              <a:rPr lang="de-DE" dirty="0" err="1" smtClean="0">
                <a:solidFill>
                  <a:srgbClr val="00B050"/>
                </a:solidFill>
              </a:rPr>
              <a:t>this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week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to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test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the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detector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with</a:t>
            </a:r>
            <a:r>
              <a:rPr lang="de-DE" dirty="0" smtClean="0">
                <a:solidFill>
                  <a:srgbClr val="00B050"/>
                </a:solidFill>
              </a:rPr>
              <a:t> beam</a:t>
            </a:r>
            <a:endParaRPr lang="en-US" dirty="0" smtClean="0"/>
          </a:p>
          <a:p>
            <a:r>
              <a:rPr lang="en-US" dirty="0" smtClean="0"/>
              <a:t>HITRAP</a:t>
            </a:r>
          </a:p>
          <a:p>
            <a:pPr lvl="1"/>
            <a:r>
              <a:rPr lang="en-US" dirty="0" smtClean="0"/>
              <a:t>tests ongoing – achieved storage times of several minutes for O</a:t>
            </a:r>
            <a:r>
              <a:rPr lang="en-US" baseline="30000" dirty="0" smtClean="0"/>
              <a:t>8+</a:t>
            </a:r>
            <a:endParaRPr lang="en-US" baseline="30000" dirty="0" smtClean="0"/>
          </a:p>
        </p:txBody>
      </p:sp>
      <p:sp>
        <p:nvSpPr>
          <p:cNvPr id="4" name="Rechteck 3"/>
          <p:cNvSpPr/>
          <p:nvPr/>
        </p:nvSpPr>
        <p:spPr>
          <a:xfrm>
            <a:off x="143754" y="148708"/>
            <a:ext cx="40653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CRYRING@ESR &amp; HITRAP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18301" y="6551980"/>
            <a:ext cx="4825699" cy="357157"/>
          </a:xfrm>
        </p:spPr>
        <p:txBody>
          <a:bodyPr/>
          <a:lstStyle/>
          <a:p>
            <a:pPr algn="r"/>
            <a:r>
              <a:rPr lang="de-DE" dirty="0" smtClean="0"/>
              <a:t>Frank Herfurth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>
          <a:xfrm>
            <a:off x="6782765" y="6552643"/>
            <a:ext cx="1166065" cy="365125"/>
          </a:xfrm>
        </p:spPr>
        <p:txBody>
          <a:bodyPr/>
          <a:lstStyle/>
          <a:p>
            <a:r>
              <a:rPr lang="en-US" dirty="0" smtClean="0"/>
              <a:t>June-05, 2018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253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ir-gsi-folienmaster_2017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2525FD6E3464489DD19B8758656FFA" ma:contentTypeVersion="45" ma:contentTypeDescription="Ein neues Dokument erstellen." ma:contentTypeScope="" ma:versionID="a76cb20bb206a2601062ee34a251f723">
  <xsd:schema xmlns:xsd="http://www.w3.org/2001/XMLSchema" xmlns:xs="http://www.w3.org/2001/XMLSchema" xmlns:p="http://schemas.microsoft.com/office/2006/metadata/properties" xmlns:ns1="http://schemas.microsoft.com/sharepoint/v3" xmlns:ns2="23d37157-d4a8-45c4-b59e-72d947c826ed" xmlns:ns3="6940e80f-88f8-43b3-b7c9-f2dce9245b05" xmlns:ns4="http://schemas.microsoft.com/sharepoint/v4" xmlns:ns5="01596340-5c18-4703-ad5d-c13476d64025" targetNamespace="http://schemas.microsoft.com/office/2006/metadata/properties" ma:root="true" ma:fieldsID="3f88413047d2fde34628e90bc5b7d51f" ns1:_="" ns2:_="" ns3:_="" ns4:_="" ns5:_="">
    <xsd:import namespace="http://schemas.microsoft.com/sharepoint/v3"/>
    <xsd:import namespace="23d37157-d4a8-45c4-b59e-72d947c826ed"/>
    <xsd:import namespace="6940e80f-88f8-43b3-b7c9-f2dce9245b05"/>
    <xsd:import namespace="http://schemas.microsoft.com/sharepoint/v4"/>
    <xsd:import namespace="01596340-5c18-4703-ad5d-c13476d6402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Document_x0020_Description" minOccurs="0"/>
                <xsd:element ref="ns4:IconOverlay" minOccurs="0"/>
                <xsd:element ref="ns3:TopicCluster" minOccurs="0"/>
                <xsd:element ref="ns3:Section" minOccurs="0"/>
                <xsd:element ref="ns3:SupplierPartNumber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5:NeueSpalte1" minOccurs="0"/>
                <xsd:element ref="ns5:DocumentStatus" minOccurs="0"/>
                <xsd:element ref="ns5:LifecycleState" minOccurs="0"/>
                <xsd:element ref="ns5:Supplier" minOccurs="0"/>
                <xsd:element ref="ns5:NeueSpalte10" minOccurs="0"/>
                <xsd:element ref="ns5:Archive_x002f_Obsolete" minOccurs="0"/>
                <xsd:element ref="ns5:_x006d_wl5" minOccurs="0"/>
                <xsd:element ref="ns5:TechnicalPlaces_Nomenclature" minOccurs="0"/>
                <xsd:element ref="ns5:ManufacturerPartNumber" minOccurs="0"/>
                <xsd:element ref="ns5:RelatedCATIA_x002d_Mod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9" nillable="true" ma:displayName="Bewertung (0 - 5)" ma:decimals="2" ma:description="Mittelwert aller Bewertungen, die abgegeben wurden." ma:internalName="AverageRating" ma:readOnly="true">
      <xsd:simpleType>
        <xsd:restriction base="dms:Number"/>
      </xsd:simpleType>
    </xsd:element>
    <xsd:element name="RatingCount" ma:index="20" nillable="true" ma:displayName="Anzahl Bewertungen" ma:decimals="0" ma:description="Anzahl abgegebener Bewertungen" ma:internalName="RatingCount" ma:readOnly="true">
      <xsd:simpleType>
        <xsd:restriction base="dms:Number"/>
      </xsd:simpleType>
    </xsd:element>
    <xsd:element name="RatedBy" ma:index="21" nillable="true" ma:displayName="Bewertet von" ma:description="Benutzer haben das Element bewertet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22" nillable="true" ma:displayName="Benutzerbewertungen" ma:description="Bewertungen für das Element" ma:hidden="true" ma:internalName="Ratings">
      <xsd:simpleType>
        <xsd:restriction base="dms:Note"/>
      </xsd:simpleType>
    </xsd:element>
    <xsd:element name="LikesCount" ma:index="23" nillable="true" ma:displayName="Anzahl 'Gefällt mir'" ma:internalName="LikesCount">
      <xsd:simpleType>
        <xsd:restriction base="dms:Unknown"/>
      </xsd:simpleType>
    </xsd:element>
    <xsd:element name="LikedBy" ma:index="24" nillable="true" ma:displayName="Gefällt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37157-d4a8-45c4-b59e-72d947c826e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TaxKeywordTaxHTField" ma:index="12" nillable="true" ma:taxonomy="true" ma:internalName="TaxKeywordTaxHTField" ma:taxonomyFieldName="TaxKeyword" ma:displayName="Unternehmensstichwörter" ma:fieldId="{23f27201-bee3-471e-b2e7-b64fd8b7ca38}" ma:taxonomyMulti="true" ma:sspId="492f47ae-f093-4da8-8a28-c6abb5e33b2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iespalte &quot;Alle abfangen&quot;" ma:description="" ma:hidden="true" ma:list="{3ee4fcd6-1ccf-46d9-8c79-09c1f5bc6a70}" ma:internalName="TaxCatchAll" ma:showField="CatchAllData" ma:web="23d37157-d4a8-45c4-b59e-72d947c826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40e80f-88f8-43b3-b7c9-f2dce9245b05" elementFormDefault="qualified">
    <xsd:import namespace="http://schemas.microsoft.com/office/2006/documentManagement/types"/>
    <xsd:import namespace="http://schemas.microsoft.com/office/infopath/2007/PartnerControls"/>
    <xsd:element name="Document_x0020_Description" ma:index="14" nillable="true" ma:displayName="Document Description" ma:description="Description of Document" ma:internalName="Document_x0020_Description">
      <xsd:simpleType>
        <xsd:restriction base="dms:Note">
          <xsd:maxLength value="255"/>
        </xsd:restriction>
      </xsd:simpleType>
    </xsd:element>
    <xsd:element name="TopicCluster" ma:index="16" nillable="true" ma:displayName="TopicCluster" ma:internalName="TopicCluste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ilding"/>
                    <xsd:enumeration value="Line Management"/>
                    <xsd:enumeration value="Machine"/>
                    <xsd:enumeration value="Project Management"/>
                    <xsd:enumeration value="Publications"/>
                  </xsd:restriction>
                </xsd:simpleType>
              </xsd:element>
            </xsd:sequence>
          </xsd:extension>
        </xsd:complexContent>
      </xsd:complexType>
    </xsd:element>
    <xsd:element name="Section" ma:index="17" nillable="true" ma:displayName="Section" ma:description="Section ID in GSI nomenclature" ma:internalName="Sect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YR00 (Top Level)"/>
                    <xsd:enumeration value="YR01"/>
                    <xsd:enumeration value="YR02"/>
                    <xsd:enumeration value="YR03"/>
                    <xsd:enumeration value="YR04"/>
                    <xsd:enumeration value="YR05"/>
                    <xsd:enumeration value="YR06"/>
                    <xsd:enumeration value="YR07"/>
                    <xsd:enumeration value="YR08"/>
                    <xsd:enumeration value="YR09"/>
                    <xsd:enumeration value="YR10"/>
                    <xsd:enumeration value="YR11"/>
                    <xsd:enumeration value="YR12"/>
                    <xsd:enumeration value="YRT1"/>
                  </xsd:restriction>
                </xsd:simpleType>
              </xsd:element>
            </xsd:sequence>
          </xsd:extension>
        </xsd:complexContent>
      </xsd:complexType>
    </xsd:element>
    <xsd:element name="SupplierPartNumber" ma:index="18" nillable="true" ma:displayName="SerialNumber" ma:internalName="SupplierPartNumbe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5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96340-5c18-4703-ad5d-c13476d64025" elementFormDefault="qualified">
    <xsd:import namespace="http://schemas.microsoft.com/office/2006/documentManagement/types"/>
    <xsd:import namespace="http://schemas.microsoft.com/office/infopath/2007/PartnerControls"/>
    <xsd:element name="NeueSpalte1" ma:index="25" nillable="true" ma:displayName="DocumentType" ma:description="" ma:list="{5f588610-207d-45f4-a926-c68c9e3f4a68}" ma:internalName="NeueSpalte1" ma:showField="Title" ma:web="{061987FB-E10B-4238-9DAD-92BD1394F6AB}">
      <xsd:simpleType>
        <xsd:restriction base="dms:Lookup"/>
      </xsd:simpleType>
    </xsd:element>
    <xsd:element name="DocumentStatus" ma:index="26" nillable="true" ma:displayName="DocumentStatus" ma:description="" ma:list="{aaf05b16-aca6-4007-9fc7-5cc3bb86e82c}" ma:internalName="DocumentStatus" ma:showField="Title" ma:web="{061987FB-E10B-4238-9DAD-92BD1394F6AB}">
      <xsd:simpleType>
        <xsd:restriction base="dms:Lookup"/>
      </xsd:simpleType>
    </xsd:element>
    <xsd:element name="LifecycleState" ma:index="27" nillable="true" ma:displayName="LifecycleState" ma:description="" ma:list="{ff0209b8-8bcd-474f-ba33-2804b4f77924}" ma:internalName="LifecycleState" ma:showField="Title" ma:web="{061987FB-E10B-4238-9DAD-92BD1394F6AB}">
      <xsd:simpleType>
        <xsd:restriction base="dms:Lookup"/>
      </xsd:simpleType>
    </xsd:element>
    <xsd:element name="Supplier" ma:index="28" nillable="true" ma:displayName="Supplier/Author" ma:description="" ma:list="{5b5676eb-df8b-470d-aa35-a0bec048f927}" ma:internalName="Supplier" ma:showField="Title" ma:web="{061987FB-E10B-4238-9DAD-92BD1394F6AB}">
      <xsd:simpleType>
        <xsd:restriction base="dms:Lookup"/>
      </xsd:simpleType>
    </xsd:element>
    <xsd:element name="NeueSpalte10" ma:index="29" nillable="true" ma:displayName="TechnicalSystem" ma:description="" ma:list="{3b16382f-b322-4607-ba2e-1dabe3f990ff}" ma:internalName="NeueSpalte10" ma:showField="Description" ma:web="{061987FB-E10B-4238-9DAD-92BD1394F6AB}">
      <xsd:simpleType>
        <xsd:restriction base="dms:Lookup"/>
      </xsd:simpleType>
    </xsd:element>
    <xsd:element name="Archive_x002f_Obsolete" ma:index="30" nillable="true" ma:displayName="Archive/Obsolete" ma:default="0" ma:description="Indicator if this file is still relevant or if it can be moved to an archive" ma:internalName="Archive_x002f_Obsolete">
      <xsd:simpleType>
        <xsd:restriction base="dms:Boolean"/>
      </xsd:simpleType>
    </xsd:element>
    <xsd:element name="_x006d_wl5" ma:index="31" nillable="true" ma:displayName="Datum und Uhrzeit" ma:internalName="_x006d_wl5">
      <xsd:simpleType>
        <xsd:restriction base="dms:DateTime"/>
      </xsd:simpleType>
    </xsd:element>
    <xsd:element name="TechnicalPlaces_Nomenclature" ma:index="32" nillable="true" ma:displayName="TechnicalPlaces_Nomenclature" ma:description="Which technical place can a document be assigned to?" ma:list="{6addda49-1c1e-46bc-a1bf-b0f421402f2a}" ma:internalName="TechnicalPlaces_Nomenclature" ma:showField="Nomen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anufacturerPartNumber" ma:index="33" nillable="true" ma:displayName="ManufacturerPartNumber" ma:description="contains drawing numbers in CATIA and other CAD tools" ma:internalName="ManufacturerPartNumber">
      <xsd:simpleType>
        <xsd:restriction base="dms:Text">
          <xsd:maxLength value="255"/>
        </xsd:restriction>
      </xsd:simpleType>
    </xsd:element>
    <xsd:element name="RelatedCATIA_x002d_Model" ma:index="34" nillable="true" ma:displayName="RelatedCATIA-Model" ma:description="Use this field if the document (drawing / model) can be related to some DMU CATIA model" ma:internalName="RelatedCATIA_x002d_Model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 xsi:nil="true"/>
    <TaxKeywordTaxHTField xmlns="23d37157-d4a8-45c4-b59e-72d947c826ed">
      <Terms xmlns="http://schemas.microsoft.com/office/infopath/2007/PartnerControls">
        <TermInfo xmlns="http://schemas.microsoft.com/office/infopath/2007/PartnerControls">
          <TermName>Report Machine Meeting</TermName>
          <TermId>a08871fc-9a8b-451b-be2e-13d414ff8a2e</TermId>
        </TermInfo>
      </Terms>
    </TaxKeywordTaxHTField>
    <Section xmlns="6940e80f-88f8-43b3-b7c9-f2dce9245b05"/>
    <ManufacturerPartNumber xmlns="01596340-5c18-4703-ad5d-c13476d64025" xsi:nil="true"/>
    <RelatedCATIA_x002d_Model xmlns="01596340-5c18-4703-ad5d-c13476d64025" xsi:nil="true"/>
    <IconOverlay xmlns="http://schemas.microsoft.com/sharepoint/v4" xsi:nil="true"/>
    <Ratings xmlns="http://schemas.microsoft.com/sharepoint/v3" xsi:nil="true"/>
    <Archive_x002f_Obsolete xmlns="01596340-5c18-4703-ad5d-c13476d64025">false</Archive_x002f_Obsolete>
    <TopicCluster xmlns="6940e80f-88f8-43b3-b7c9-f2dce9245b05"/>
    <LikedBy xmlns="http://schemas.microsoft.com/sharepoint/v3">
      <UserInfo>
        <DisplayName/>
        <AccountId xsi:nil="true"/>
        <AccountType/>
      </UserInfo>
    </LikedBy>
    <TechnicalPlaces_Nomenclature xmlns="01596340-5c18-4703-ad5d-c13476d64025"/>
    <TaxCatchAll xmlns="23d37157-d4a8-45c4-b59e-72d947c826ed">
      <Value>185</Value>
    </TaxCatchAll>
    <LifecycleState xmlns="01596340-5c18-4703-ad5d-c13476d64025" xsi:nil="true"/>
    <SupplierPartNumber xmlns="6940e80f-88f8-43b3-b7c9-f2dce9245b05" xsi:nil="true"/>
    <Supplier xmlns="01596340-5c18-4703-ad5d-c13476d64025" xsi:nil="true"/>
    <NeueSpalte10 xmlns="01596340-5c18-4703-ad5d-c13476d64025" xsi:nil="true"/>
    <DocumentStatus xmlns="01596340-5c18-4703-ad5d-c13476d64025" xsi:nil="true"/>
    <Document_x0020_Description xmlns="6940e80f-88f8-43b3-b7c9-f2dce9245b05" xsi:nil="true"/>
    <_x006d_wl5 xmlns="01596340-5c18-4703-ad5d-c13476d64025" xsi:nil="true"/>
    <RatedBy xmlns="http://schemas.microsoft.com/sharepoint/v3">
      <UserInfo>
        <DisplayName/>
        <AccountId xsi:nil="true"/>
        <AccountType/>
      </UserInfo>
    </RatedBy>
    <NeueSpalte1 xmlns="01596340-5c18-4703-ad5d-c13476d64025" xsi:nil="true"/>
    <_dlc_DocId xmlns="23d37157-d4a8-45c4-b59e-72d947c826ed">YRDOC-16-15321</_dlc_DocId>
    <_dlc_DocIdUrl xmlns="23d37157-d4a8-45c4-b59e-72d947c826ed">
      <Url>https://sps2013.gsi.de/websites/cryring/CryringWiki/CryringDocs/_layouts/15/DocIdRedir.aspx?ID=YRDOC-16-15321</Url>
      <Description>YRDOC-16-15321</Description>
    </_dlc_DocIdUrl>
  </documentManagement>
</p:properties>
</file>

<file path=customXml/itemProps1.xml><?xml version="1.0" encoding="utf-8"?>
<ds:datastoreItem xmlns:ds="http://schemas.openxmlformats.org/officeDocument/2006/customXml" ds:itemID="{A1F71CD5-2FCA-480F-8765-CFE362A43B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99C74C-53BD-4837-9F00-564AC31A50B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7B90DB4-0C11-4B57-A17B-F8126476A5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3d37157-d4a8-45c4-b59e-72d947c826ed"/>
    <ds:schemaRef ds:uri="6940e80f-88f8-43b3-b7c9-f2dce9245b05"/>
    <ds:schemaRef ds:uri="http://schemas.microsoft.com/sharepoint/v4"/>
    <ds:schemaRef ds:uri="01596340-5c18-4703-ad5d-c13476d640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71A239C-E3AA-40ED-A7E4-36CA522BE334}">
  <ds:schemaRefs>
    <ds:schemaRef ds:uri="http://schemas.microsoft.com/sharepoint/v4"/>
    <ds:schemaRef ds:uri="01596340-5c18-4703-ad5d-c13476d64025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23d37157-d4a8-45c4-b59e-72d947c826ed"/>
    <ds:schemaRef ds:uri="http://schemas.microsoft.com/office/2006/documentManagement/types"/>
    <ds:schemaRef ds:uri="http://schemas.openxmlformats.org/package/2006/metadata/core-properties"/>
    <ds:schemaRef ds:uri="6940e80f-88f8-43b3-b7c9-f2dce9245b05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fair-gsi-folienmaster_2017</Template>
  <TotalTime>0</TotalTime>
  <Words>135</Words>
  <Application>Microsoft Office PowerPoint</Application>
  <PresentationFormat>Bildschirmpräsentation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fair-gsi-folienmaster_2017</vt:lpstr>
      <vt:lpstr>machine status</vt:lpstr>
    </vt:vector>
  </TitlesOfParts>
  <Company>GSI Helmholzzentrum für Schwerionenforschung 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CRYRING@ESR and HITRAP</dc:title>
  <dc:creator>Herfurth, Frank Dr.</dc:creator>
  <cp:keywords>Report Machine Meeting</cp:keywords>
  <cp:lastModifiedBy>Herfurth, Frank Dr.</cp:lastModifiedBy>
  <cp:revision>58</cp:revision>
  <dcterms:created xsi:type="dcterms:W3CDTF">2018-02-09T14:16:22Z</dcterms:created>
  <dcterms:modified xsi:type="dcterms:W3CDTF">2018-08-28T11:39:14Z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0x010100802525FD6E3464489DD19B8758656FFA</vt:lpwstr>
  </property>
  <property fmtid="{D5CDD505-2E9C-101B-9397-08002B2CF9AE}" pid="3" name="TaxKeyword">
    <vt:lpwstr>185;#Report Machine Meeting|a08871fc-9a8b-451b-be2e-13d414ff8a2e</vt:lpwstr>
  </property>
  <property fmtid="{D5CDD505-2E9C-101B-9397-08002B2CF9AE}" pid="4" name="_dlc_DocIdItemGuid">
    <vt:lpwstr>2e9f0b7c-7d2c-4959-a41f-15065cd3c0fe</vt:lpwstr>
  </property>
</Properties>
</file>