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rels" ContentType="application/vnd.openxmlformats-package.relationships+xml"/>
  <Default Extension="mp4" ContentType="video/mp4"/>
  <Default Extension="emf" ContentType="image/x-emf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2" r:id="rId2"/>
  </p:sldMasterIdLst>
  <p:notesMasterIdLst>
    <p:notesMasterId r:id="rId31"/>
  </p:notesMasterIdLst>
  <p:sldIdLst>
    <p:sldId id="704" r:id="rId3"/>
    <p:sldId id="340" r:id="rId4"/>
    <p:sldId id="831" r:id="rId5"/>
    <p:sldId id="815" r:id="rId6"/>
    <p:sldId id="823" r:id="rId7"/>
    <p:sldId id="795" r:id="rId8"/>
    <p:sldId id="817" r:id="rId9"/>
    <p:sldId id="843" r:id="rId10"/>
    <p:sldId id="830" r:id="rId11"/>
    <p:sldId id="835" r:id="rId12"/>
    <p:sldId id="836" r:id="rId13"/>
    <p:sldId id="748" r:id="rId14"/>
    <p:sldId id="753" r:id="rId15"/>
    <p:sldId id="776" r:id="rId16"/>
    <p:sldId id="797" r:id="rId17"/>
    <p:sldId id="799" r:id="rId18"/>
    <p:sldId id="834" r:id="rId19"/>
    <p:sldId id="778" r:id="rId20"/>
    <p:sldId id="755" r:id="rId21"/>
    <p:sldId id="780" r:id="rId22"/>
    <p:sldId id="781" r:id="rId23"/>
    <p:sldId id="759" r:id="rId24"/>
    <p:sldId id="757" r:id="rId25"/>
    <p:sldId id="833" r:id="rId26"/>
    <p:sldId id="758" r:id="rId27"/>
    <p:sldId id="846" r:id="rId28"/>
    <p:sldId id="798" r:id="rId29"/>
    <p:sldId id="741" r:id="rId30"/>
  </p:sldIdLst>
  <p:sldSz cx="10077450" cy="7562850"/>
  <p:notesSz cx="7556500" cy="10691813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000000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000000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000000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000000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000000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b="1" kern="1200">
        <a:solidFill>
          <a:srgbClr val="000000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b="1" kern="1200">
        <a:solidFill>
          <a:srgbClr val="000000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b="1" kern="1200">
        <a:solidFill>
          <a:srgbClr val="000000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b="1" kern="1200">
        <a:solidFill>
          <a:srgbClr val="000000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00099"/>
    <a:srgbClr val="F53FFC"/>
    <a:srgbClr val="006600"/>
    <a:srgbClr val="FC5781"/>
    <a:srgbClr val="FEBA99"/>
    <a:srgbClr val="B55B3A"/>
    <a:srgbClr val="FF0000"/>
    <a:srgbClr val="996633"/>
    <a:srgbClr val="FD69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51" autoAdjust="0"/>
    <p:restoredTop sz="96291" autoAdjust="0"/>
  </p:normalViewPr>
  <p:slideViewPr>
    <p:cSldViewPr>
      <p:cViewPr>
        <p:scale>
          <a:sx n="114" d="100"/>
          <a:sy n="114" d="100"/>
        </p:scale>
        <p:origin x="224" y="-4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-115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2976" y="17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98613" y="1004888"/>
            <a:ext cx="4575175" cy="34337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205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72025"/>
            <a:ext cx="5407025" cy="381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735737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ＭＳ Ｐゴシック" charset="0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98613" y="1004888"/>
            <a:ext cx="4575175" cy="3433762"/>
          </a:xfrm>
          <a:ln/>
        </p:spPr>
      </p:sp>
      <p:sp>
        <p:nvSpPr>
          <p:cNvPr id="4099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98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27225" y="1581150"/>
            <a:ext cx="3916363" cy="2938463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685925" y="4805363"/>
            <a:ext cx="4405313" cy="3262312"/>
          </a:xfrm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en-US" b="0" i="1" dirty="0" smtClean="0">
                <a:solidFill>
                  <a:srgbClr val="006600"/>
                </a:solidFill>
              </a:rPr>
              <a:t>Vz*t = ct* tanh(y) ~ ct* y &lt; d. “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rPr>
              <a:t>A (well-known) factor of 2 error appears in the original</a:t>
            </a:r>
            <a:r>
              <a:rPr lang="en-US" sz="1200" kern="1200" baseline="0" dirty="0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rPr>
              <a:t>” Bjorken paper, from PHENIX NPA757 (2005).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200734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27225" y="1581150"/>
            <a:ext cx="3916363" cy="2938463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685925" y="4805363"/>
            <a:ext cx="4405313" cy="3262312"/>
          </a:xfrm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8259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27225" y="1581150"/>
            <a:ext cx="3916363" cy="2938463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685925" y="4805363"/>
            <a:ext cx="4405313" cy="3262312"/>
          </a:xfrm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rPr>
              <a:t>light-cone boundaries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062820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27225" y="1581150"/>
            <a:ext cx="3916363" cy="2938463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685925" y="4805363"/>
            <a:ext cx="4405313" cy="3262312"/>
          </a:xfrm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rPr>
              <a:t>light-cone boundaries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240147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27225" y="1581150"/>
            <a:ext cx="3916363" cy="2938463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685925" y="4805363"/>
            <a:ext cx="4405313" cy="3262312"/>
          </a:xfrm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2349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27225" y="1581150"/>
            <a:ext cx="3916363" cy="2938463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685925" y="4805363"/>
            <a:ext cx="4405313" cy="3262312"/>
          </a:xfrm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076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27225" y="1581150"/>
            <a:ext cx="3916363" cy="2938463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685925" y="4805363"/>
            <a:ext cx="4405313" cy="3262312"/>
          </a:xfrm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1194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27225" y="1581150"/>
            <a:ext cx="3916363" cy="2938463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685925" y="4805363"/>
            <a:ext cx="4405313" cy="3262312"/>
          </a:xfrm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en-US" sz="1200" b="0" dirty="0" smtClean="0"/>
              <a:t>Let t</a:t>
            </a:r>
            <a:r>
              <a:rPr lang="en-US" sz="1200" b="0" baseline="-25000" dirty="0" smtClean="0"/>
              <a:t>1</a:t>
            </a:r>
            <a:r>
              <a:rPr lang="en-US" sz="1200" b="0" dirty="0" smtClean="0"/>
              <a:t> = 0 for simplicity</a:t>
            </a:r>
          </a:p>
        </p:txBody>
      </p:sp>
    </p:spTree>
    <p:extLst>
      <p:ext uri="{BB962C8B-B14F-4D97-AF65-F5344CB8AC3E}">
        <p14:creationId xmlns:p14="http://schemas.microsoft.com/office/powerpoint/2010/main" val="6586198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27225" y="1581150"/>
            <a:ext cx="3916363" cy="2938463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685925" y="4805363"/>
            <a:ext cx="4405313" cy="3262312"/>
          </a:xfrm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0294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27225" y="1581150"/>
            <a:ext cx="3916363" cy="2938463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685925" y="4805363"/>
            <a:ext cx="4405313" cy="3262312"/>
          </a:xfrm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r>
              <a:rPr lang="en-US" dirty="0" smtClean="0"/>
              <a:t>Checked 200GeV: dEt/deta=0.5*(2A)*0.73*ln(srts/2.35)=639GeV, so eBj(0.3fm/c)=1.25*dEt/deta/0.3*[3.14*(1.12*197^(1/3))^2]=20. GeV/fm^3.</a:t>
            </a:r>
          </a:p>
          <a:p>
            <a:r>
              <a:rPr lang="en-US" dirty="0" smtClean="0"/>
              <a:t>Uniform hs lower</a:t>
            </a:r>
            <a:r>
              <a:rPr lang="en-US" baseline="0" dirty="0" smtClean="0"/>
              <a:t> emax since energy is deposited over a long period of time (for the naïve choice).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916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6779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0450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27225" y="1581150"/>
            <a:ext cx="3916363" cy="2938463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685925" y="4805363"/>
            <a:ext cx="4405313" cy="3262312"/>
          </a:xfrm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640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27225" y="1581150"/>
            <a:ext cx="3916363" cy="2938463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685925" y="4805363"/>
            <a:ext cx="4405313" cy="3262312"/>
          </a:xfrm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678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27225" y="1581150"/>
            <a:ext cx="3916363" cy="2938463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685925" y="4805363"/>
            <a:ext cx="4405313" cy="3262312"/>
          </a:xfrm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6534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98613" y="1004888"/>
            <a:ext cx="4575175" cy="3433762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731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219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98613" y="1004888"/>
            <a:ext cx="4575175" cy="3433762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731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780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39850" y="1071563"/>
            <a:ext cx="4875213" cy="36591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13824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52923" y="5089405"/>
            <a:ext cx="5255286" cy="184666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buClr>
                <a:srgbClr val="000000"/>
              </a:buClr>
              <a:buSzPct val="45000"/>
              <a:buFont typeface="StarBats" charset="0"/>
              <a:buNone/>
            </a:pPr>
            <a:r>
              <a:rPr lang="en-GB" sz="1200" b="0" dirty="0" smtClean="0">
                <a:latin typeface="Times" charset="0"/>
              </a:rPr>
              <a:t>For Au+Au @ 200A GeV:</a:t>
            </a:r>
            <a:r>
              <a:rPr lang="en-GB" sz="1200" b="0" baseline="0" dirty="0" smtClean="0">
                <a:latin typeface="Times" charset="0"/>
              </a:rPr>
              <a:t> </a:t>
            </a:r>
            <a:r>
              <a:rPr lang="en-GB" sz="1200" b="0" dirty="0" smtClean="0">
                <a:latin typeface="Times" charset="0"/>
              </a:rPr>
              <a:t>minijets account for ~ 1/3 total E</a:t>
            </a:r>
            <a:r>
              <a:rPr lang="en-GB" sz="1200" b="0" baseline="-25000" dirty="0" smtClean="0">
                <a:latin typeface="Times" charset="0"/>
              </a:rPr>
              <a:t>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833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27225" y="1581150"/>
            <a:ext cx="3916363" cy="2938463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685925" y="4805363"/>
            <a:ext cx="4405313" cy="3262312"/>
          </a:xfrm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17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98613" y="1004888"/>
            <a:ext cx="4575175" cy="3433762"/>
          </a:xfrm>
        </p:spPr>
      </p:sp>
      <p:sp>
        <p:nvSpPr>
          <p:cNvPr id="94210" name="Notes Placeholder 2"/>
          <p:cNvSpPr txBox="1"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/>
              <a:t>Color:</a:t>
            </a:r>
            <a:r>
              <a:rPr lang="en-US" baseline="0" dirty="0" smtClean="0"/>
              <a:t> </a:t>
            </a:r>
            <a:r>
              <a:rPr lang="en-US" dirty="0" smtClean="0"/>
              <a:t>gluon (2 red), q (2 red), qbar (5 cyan);</a:t>
            </a:r>
            <a:r>
              <a:rPr lang="en-US" baseline="0" dirty="0" smtClean="0"/>
              <a:t> </a:t>
            </a:r>
            <a:r>
              <a:rPr lang="en-US" dirty="0" smtClean="0"/>
              <a:t>pi (15 gray), k (11 light blue), kbar (14 dark gray), K*/K*bar (6 magenta), rho (3 deep green), omega/phi/eta/allOthers (1 white), p/n (7 yellow), pbar/nbar (12 violet), Delta/N*/Lambda/Sigma &amp; bar (12 violet).</a:t>
            </a:r>
          </a:p>
          <a:p>
            <a:r>
              <a:rPr lang="en-US" dirty="0" smtClean="0"/>
              <a:t>% Look</a:t>
            </a:r>
            <a:r>
              <a:rPr lang="en-US" baseline="0" dirty="0" smtClean="0"/>
              <a:t> at bottom m</a:t>
            </a:r>
            <a:r>
              <a:rPr lang="en-US" dirty="0" smtClean="0"/>
              <a:t>iddle: an anti-strange</a:t>
            </a:r>
            <a:r>
              <a:rPr lang="en-US" baseline="0" dirty="0" smtClean="0"/>
              <a:t> meson (turns out to be K*bar) is created ~3.8 fm/c, then decayed to a Kbar and a pion at ~10.6 fm/c.</a:t>
            </a:r>
          </a:p>
          <a:p>
            <a:r>
              <a:rPr lang="en-US" baseline="0" dirty="0" smtClean="0"/>
              <a:t>You can see rho decays on middle to left, a white object decays to pions at top middle.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96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Also set upper limit</a:t>
            </a:r>
            <a:r>
              <a:rPr lang="en-US" baseline="0" dirty="0" smtClean="0"/>
              <a:t> on</a:t>
            </a:r>
            <a:r>
              <a:rPr lang="en-US" dirty="0" smtClean="0"/>
              <a:t> the strangeness quark</a:t>
            </a:r>
            <a:r>
              <a:rPr lang="en-US" baseline="0" dirty="0" smtClean="0"/>
              <a:t> suppression factor as 0.4.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2567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2381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27225" y="1581150"/>
            <a:ext cx="3916363" cy="2938463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685925" y="4805363"/>
            <a:ext cx="4405313" cy="3262312"/>
          </a:xfrm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3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9500"/>
            <a:ext cx="8566150" cy="16208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1300" y="4286253"/>
            <a:ext cx="7054850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730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024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2963" y="627063"/>
            <a:ext cx="2151062" cy="62372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9775" y="627063"/>
            <a:ext cx="6300788" cy="62372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2337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9775" y="627063"/>
            <a:ext cx="8604250" cy="12620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9065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739775" y="627063"/>
            <a:ext cx="8604250" cy="6237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534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0475" y="1238250"/>
            <a:ext cx="7558088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0475" y="3971925"/>
            <a:ext cx="7558088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F35AA-1EB4-4C4A-8FF4-A26299C1C3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0900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F35AA-1EB4-4C4A-8FF4-A26299C1C3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9153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388" y="1885950"/>
            <a:ext cx="8691562" cy="314483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388" y="5060950"/>
            <a:ext cx="8691562" cy="16541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F35AA-1EB4-4C4A-8FF4-A26299C1C3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572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2150" y="2012950"/>
            <a:ext cx="4270375" cy="47990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4925" y="2012950"/>
            <a:ext cx="4270375" cy="47990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F35AA-1EB4-4C4A-8FF4-A26299C1C3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5564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1562" cy="1460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738" y="1854200"/>
            <a:ext cx="4264025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3738" y="2762250"/>
            <a:ext cx="4264025" cy="406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2225" y="1854200"/>
            <a:ext cx="4283075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2225" y="2762250"/>
            <a:ext cx="4283075" cy="406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F35AA-1EB4-4C4A-8FF4-A26299C1C3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1162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F35AA-1EB4-4C4A-8FF4-A26299C1C3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87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5675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F35AA-1EB4-4C4A-8FF4-A26299C1C3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6936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738" y="504825"/>
            <a:ext cx="3251200" cy="17637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4663" y="1089025"/>
            <a:ext cx="5100637" cy="53736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37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F35AA-1EB4-4C4A-8FF4-A26299C1C3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567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738" y="504825"/>
            <a:ext cx="3251200" cy="17637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84663" y="1089025"/>
            <a:ext cx="5100637" cy="53736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37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F35AA-1EB4-4C4A-8FF4-A26299C1C3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4920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F35AA-1EB4-4C4A-8FF4-A26299C1C3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4110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2013" y="403225"/>
            <a:ext cx="2173287" cy="64087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2150" y="403225"/>
            <a:ext cx="6367463" cy="64087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F35AA-1EB4-4C4A-8FF4-A26299C1C3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952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41" y="4859341"/>
            <a:ext cx="8566150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5341" y="3205166"/>
            <a:ext cx="8566150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2292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9778" y="2101850"/>
            <a:ext cx="4225925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100" y="2101850"/>
            <a:ext cx="4225925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987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41" y="303213"/>
            <a:ext cx="9070975" cy="12604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238" y="1692278"/>
            <a:ext cx="4452937" cy="7064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238" y="2398713"/>
            <a:ext cx="4452937" cy="43576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9691" y="1692278"/>
            <a:ext cx="4454525" cy="7064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9691" y="2398713"/>
            <a:ext cx="4454525" cy="43576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629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083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1814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41" y="301628"/>
            <a:ext cx="3316287" cy="1281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0175" y="301628"/>
            <a:ext cx="5634038" cy="64547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241" y="1582738"/>
            <a:ext cx="3316287" cy="51736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3942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4850" y="5294316"/>
            <a:ext cx="6046788" cy="6238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4850" y="676278"/>
            <a:ext cx="6046788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4850" y="5918200"/>
            <a:ext cx="6046788" cy="889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8039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39775" y="627063"/>
            <a:ext cx="8604250" cy="126206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the title text format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28725" y="2181225"/>
            <a:ext cx="8604250" cy="47625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the outline text format</a:t>
            </a:r>
          </a:p>
          <a:p>
            <a:pPr lvl="1"/>
            <a:r>
              <a:rPr lang="en-GB" dirty="0"/>
              <a:t>Second Outline Level</a:t>
            </a:r>
          </a:p>
          <a:p>
            <a:pPr lvl="2"/>
            <a:r>
              <a:rPr lang="en-GB" dirty="0"/>
              <a:t>Third Outline Level</a:t>
            </a:r>
          </a:p>
          <a:p>
            <a:pPr lvl="3"/>
            <a:r>
              <a:rPr lang="en-GB" dirty="0"/>
              <a:t>Fourth Outline Level</a:t>
            </a:r>
          </a:p>
          <a:p>
            <a:pPr lvl="4"/>
            <a:r>
              <a:rPr lang="en-GB" dirty="0"/>
              <a:t>Fifth Outline Level</a:t>
            </a:r>
          </a:p>
          <a:p>
            <a:pPr lvl="4"/>
            <a:r>
              <a:rPr lang="en-GB" dirty="0"/>
              <a:t>Sixth Outline Level</a:t>
            </a:r>
          </a:p>
          <a:p>
            <a:pPr lvl="4"/>
            <a:r>
              <a:rPr lang="en-GB" dirty="0"/>
              <a:t>Seventh Outline Level</a:t>
            </a:r>
          </a:p>
          <a:p>
            <a:pPr lvl="4"/>
            <a:r>
              <a:rPr lang="en-GB" dirty="0"/>
              <a:t>Eighth Outline Level</a:t>
            </a:r>
          </a:p>
          <a:p>
            <a:pPr lvl="4"/>
            <a:r>
              <a:rPr lang="en-GB" dirty="0"/>
              <a:t>Ninth Outline Level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" y="7252871"/>
            <a:ext cx="10111826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0" i="1" dirty="0" smtClean="0">
                <a:solidFill>
                  <a:srgbClr val="C00000"/>
                </a:solidFill>
              </a:rPr>
              <a:t>Zi-Wei Lin 			CBM Symposium, GSI</a:t>
            </a:r>
            <a:r>
              <a:rPr lang="en-US" sz="1600" b="0" i="1" baseline="0" dirty="0" smtClean="0">
                <a:solidFill>
                  <a:srgbClr val="C00000"/>
                </a:solidFill>
              </a:rPr>
              <a:t>  		</a:t>
            </a:r>
            <a:r>
              <a:rPr lang="en-US" sz="1600" b="0" i="1" dirty="0" smtClean="0">
                <a:solidFill>
                  <a:srgbClr val="C00000"/>
                </a:solidFill>
              </a:rPr>
              <a:t>October 3, 2018</a:t>
            </a:r>
            <a:r>
              <a:rPr lang="en-US" sz="1600" b="0" i="1" baseline="0" dirty="0" smtClean="0">
                <a:solidFill>
                  <a:srgbClr val="C00000"/>
                </a:solidFill>
              </a:rPr>
              <a:t>    		</a:t>
            </a:r>
            <a:fld id="{AC103EA4-8768-BA43-AB3E-965FC282970D}" type="slidenum">
              <a:rPr lang="en-US" sz="1600" b="0" i="1" smtClean="0">
                <a:solidFill>
                  <a:srgbClr val="C00000"/>
                </a:solidFill>
              </a:rPr>
              <a:t>‹#›</a:t>
            </a:fld>
            <a:endParaRPr lang="en-US" sz="1600" b="0" i="1" dirty="0">
              <a:solidFill>
                <a:srgbClr val="C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0" fontAlgn="base" hangingPunct="0">
        <a:lnSpc>
          <a:spcPts val="2475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+mj-lt"/>
          <a:ea typeface="+mj-ea"/>
          <a:cs typeface="ＭＳ Ｐゴシック" charset="0"/>
        </a:defRPr>
      </a:lvl1pPr>
      <a:lvl2pPr algn="ctr" defTabSz="457200" rtl="0" eaLnBrk="0" fontAlgn="base" hangingPunct="0">
        <a:lnSpc>
          <a:spcPts val="2475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lnSpc>
          <a:spcPts val="2475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lnSpc>
          <a:spcPts val="2475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lnSpc>
          <a:spcPts val="2475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" charset="0"/>
          <a:ea typeface="ＭＳ Ｐゴシック" charset="0"/>
          <a:cs typeface="ＭＳ Ｐゴシック" charset="0"/>
        </a:defRPr>
      </a:lvl5pPr>
      <a:lvl6pPr marL="1897063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charset="0"/>
          <a:ea typeface="ＭＳ Ｐゴシック" charset="0"/>
        </a:defRPr>
      </a:lvl6pPr>
      <a:lvl7pPr marL="2354263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charset="0"/>
          <a:ea typeface="ＭＳ Ｐゴシック" charset="0"/>
        </a:defRPr>
      </a:lvl7pPr>
      <a:lvl8pPr marL="2811463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charset="0"/>
          <a:ea typeface="ＭＳ Ｐゴシック" charset="0"/>
        </a:defRPr>
      </a:lvl8pPr>
      <a:lvl9pPr marL="3268663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charset="0"/>
          <a:ea typeface="ＭＳ Ｐゴシック" charset="0"/>
        </a:defRPr>
      </a:lvl9pPr>
    </p:titleStyle>
    <p:bodyStyle>
      <a:lvl1pPr marL="431800" indent="-323850" algn="l" defTabSz="457200" rtl="0" eaLnBrk="0" fontAlgn="base" hangingPunct="0">
        <a:lnSpc>
          <a:spcPts val="2475"/>
        </a:lnSpc>
        <a:spcBef>
          <a:spcPct val="0"/>
        </a:spcBef>
        <a:spcAft>
          <a:spcPts val="1413"/>
        </a:spcAft>
        <a:buClr>
          <a:srgbClr val="000000"/>
        </a:buClr>
        <a:buSzPct val="45000"/>
        <a:buFont typeface="StarSymbol" charset="0"/>
        <a:buChar char="●"/>
        <a:defRPr sz="3200">
          <a:solidFill>
            <a:srgbClr val="000000"/>
          </a:solidFill>
          <a:latin typeface="+mn-lt"/>
          <a:ea typeface="+mn-ea"/>
          <a:cs typeface="ＭＳ Ｐゴシック" charset="0"/>
        </a:defRPr>
      </a:lvl1pPr>
      <a:lvl2pPr marL="863600" indent="-287338" algn="l" defTabSz="457200" rtl="0" eaLnBrk="0" fontAlgn="base" hangingPunct="0">
        <a:lnSpc>
          <a:spcPts val="2475"/>
        </a:lnSpc>
        <a:spcBef>
          <a:spcPct val="0"/>
        </a:spcBef>
        <a:spcAft>
          <a:spcPts val="1125"/>
        </a:spcAft>
        <a:buClr>
          <a:srgbClr val="000000"/>
        </a:buClr>
        <a:buSzPct val="75000"/>
        <a:buFont typeface="StarSymbol" charset="0"/>
        <a:buChar char="–"/>
        <a:defRPr sz="2800">
          <a:solidFill>
            <a:srgbClr val="000000"/>
          </a:solidFill>
          <a:latin typeface="+mn-lt"/>
          <a:ea typeface="+mn-ea"/>
        </a:defRPr>
      </a:lvl2pPr>
      <a:lvl3pPr marL="1295400" indent="-215900" algn="l" defTabSz="457200" rtl="0" eaLnBrk="0" fontAlgn="base" hangingPunct="0">
        <a:lnSpc>
          <a:spcPts val="2475"/>
        </a:lnSpc>
        <a:spcBef>
          <a:spcPct val="0"/>
        </a:spcBef>
        <a:spcAft>
          <a:spcPts val="850"/>
        </a:spcAft>
        <a:buClr>
          <a:srgbClr val="000000"/>
        </a:buClr>
        <a:buSzPct val="45000"/>
        <a:buFont typeface="StarSymbol" charset="0"/>
        <a:buChar char="●"/>
        <a:defRPr sz="2400">
          <a:solidFill>
            <a:srgbClr val="000000"/>
          </a:solidFill>
          <a:latin typeface="+mn-lt"/>
          <a:ea typeface="+mn-ea"/>
        </a:defRPr>
      </a:lvl3pPr>
      <a:lvl4pPr marL="1727200" indent="-215900" algn="l" defTabSz="457200" rtl="0" eaLnBrk="0" fontAlgn="base" hangingPunct="0">
        <a:lnSpc>
          <a:spcPts val="2475"/>
        </a:lnSpc>
        <a:spcBef>
          <a:spcPct val="0"/>
        </a:spcBef>
        <a:spcAft>
          <a:spcPts val="563"/>
        </a:spcAft>
        <a:buClr>
          <a:srgbClr val="000000"/>
        </a:buClr>
        <a:buSzPct val="75000"/>
        <a:buFont typeface="StarSymbol" charset="0"/>
        <a:buChar char="–"/>
        <a:defRPr sz="2000">
          <a:solidFill>
            <a:srgbClr val="000000"/>
          </a:solidFill>
          <a:latin typeface="+mn-lt"/>
          <a:ea typeface="+mn-ea"/>
        </a:defRPr>
      </a:lvl4pPr>
      <a:lvl5pPr marL="2159000" indent="-215900" algn="l" defTabSz="457200" rtl="0" eaLnBrk="0" fontAlgn="base" hangingPunct="0">
        <a:lnSpc>
          <a:spcPts val="2475"/>
        </a:lnSpc>
        <a:spcBef>
          <a:spcPct val="0"/>
        </a:spcBef>
        <a:spcAft>
          <a:spcPts val="275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</a:defRPr>
      </a:lvl5pPr>
      <a:lvl6pPr marL="2616200" indent="-215900" algn="l" defTabSz="457200" rtl="0" fontAlgn="base" hangingPunct="0">
        <a:lnSpc>
          <a:spcPts val="2475"/>
        </a:lnSpc>
        <a:spcBef>
          <a:spcPct val="0"/>
        </a:spcBef>
        <a:spcAft>
          <a:spcPts val="275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</a:defRPr>
      </a:lvl6pPr>
      <a:lvl7pPr marL="3073400" indent="-215900" algn="l" defTabSz="457200" rtl="0" fontAlgn="base" hangingPunct="0">
        <a:lnSpc>
          <a:spcPts val="2475"/>
        </a:lnSpc>
        <a:spcBef>
          <a:spcPct val="0"/>
        </a:spcBef>
        <a:spcAft>
          <a:spcPts val="275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</a:defRPr>
      </a:lvl7pPr>
      <a:lvl8pPr marL="3530600" indent="-215900" algn="l" defTabSz="457200" rtl="0" fontAlgn="base" hangingPunct="0">
        <a:lnSpc>
          <a:spcPts val="2475"/>
        </a:lnSpc>
        <a:spcBef>
          <a:spcPct val="0"/>
        </a:spcBef>
        <a:spcAft>
          <a:spcPts val="275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</a:defRPr>
      </a:lvl8pPr>
      <a:lvl9pPr marL="3987800" indent="-215900" algn="l" defTabSz="457200" rtl="0" fontAlgn="base" hangingPunct="0">
        <a:lnSpc>
          <a:spcPts val="2475"/>
        </a:lnSpc>
        <a:spcBef>
          <a:spcPct val="0"/>
        </a:spcBef>
        <a:spcAft>
          <a:spcPts val="275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2150" y="403225"/>
            <a:ext cx="8693150" cy="1460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150" y="2012950"/>
            <a:ext cx="8693150" cy="4799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2150" y="7010400"/>
            <a:ext cx="2268538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8513" y="7010400"/>
            <a:ext cx="3400425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16763" y="7010400"/>
            <a:ext cx="2268537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F35AA-1EB4-4C4A-8FF4-A26299C1C3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335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4" Type="http://schemas.openxmlformats.org/officeDocument/2006/relationships/image" Target="../media/image10.g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7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9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5" Type="http://schemas.openxmlformats.org/officeDocument/2006/relationships/image" Target="../media/image33.png"/><Relationship Id="rId7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34.png"/><Relationship Id="rId5" Type="http://schemas.openxmlformats.org/officeDocument/2006/relationships/image" Target="../media/image27.emf"/><Relationship Id="rId6" Type="http://schemas.openxmlformats.org/officeDocument/2006/relationships/image" Target="../media/image39.png"/><Relationship Id="rId7" Type="http://schemas.openxmlformats.org/officeDocument/2006/relationships/image" Target="../media/image36.png"/><Relationship Id="rId8" Type="http://schemas.openxmlformats.org/officeDocument/2006/relationships/image" Target="../media/image28.emf"/><Relationship Id="rId9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29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2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34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2"/>
          <p:cNvSpPr txBox="1">
            <a:spLocks noChangeArrowheads="1"/>
          </p:cNvSpPr>
          <p:nvPr/>
        </p:nvSpPr>
        <p:spPr bwMode="auto">
          <a:xfrm>
            <a:off x="1304925" y="645699"/>
            <a:ext cx="792480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3600" dirty="0">
                <a:solidFill>
                  <a:srgbClr val="C00000"/>
                </a:solidFill>
              </a:rPr>
              <a:t>An </a:t>
            </a:r>
            <a:r>
              <a:rPr lang="en-US" sz="3600" dirty="0" smtClean="0">
                <a:solidFill>
                  <a:srgbClr val="C00000"/>
                </a:solidFill>
              </a:rPr>
              <a:t>Application </a:t>
            </a:r>
            <a:r>
              <a:rPr lang="en-US" sz="3600" dirty="0">
                <a:solidFill>
                  <a:srgbClr val="C00000"/>
                </a:solidFill>
              </a:rPr>
              <a:t>of the AMPT </a:t>
            </a:r>
            <a:r>
              <a:rPr lang="en-US" sz="3600" dirty="0" smtClean="0">
                <a:solidFill>
                  <a:srgbClr val="C00000"/>
                </a:solidFill>
              </a:rPr>
              <a:t>Model </a:t>
            </a:r>
          </a:p>
          <a:p>
            <a:pPr algn="ctr"/>
            <a:r>
              <a:rPr lang="en-US" sz="3600" dirty="0" smtClean="0">
                <a:solidFill>
                  <a:srgbClr val="C00000"/>
                </a:solidFill>
              </a:rPr>
              <a:t>for </a:t>
            </a:r>
            <a:r>
              <a:rPr lang="en-US" sz="3600" dirty="0">
                <a:solidFill>
                  <a:srgbClr val="C00000"/>
                </a:solidFill>
              </a:rPr>
              <a:t>SIS100 / FAIR </a:t>
            </a:r>
            <a:r>
              <a:rPr lang="en-US" sz="3600" dirty="0" smtClean="0">
                <a:solidFill>
                  <a:srgbClr val="C00000"/>
                </a:solidFill>
              </a:rPr>
              <a:t>Energies </a:t>
            </a:r>
            <a:endParaRPr lang="en-US" sz="3600" dirty="0">
              <a:solidFill>
                <a:srgbClr val="C00000"/>
              </a:soli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09925" y="2409825"/>
            <a:ext cx="37305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dirty="0"/>
              <a:t>Zi-Wei </a:t>
            </a:r>
            <a:r>
              <a:rPr lang="en-US" sz="2800" b="0" dirty="0" smtClean="0"/>
              <a:t>Lin</a:t>
            </a:r>
          </a:p>
          <a:p>
            <a:pPr algn="ctr"/>
            <a:r>
              <a:rPr lang="en-US" sz="2800" b="0" dirty="0" smtClean="0"/>
              <a:t>East </a:t>
            </a:r>
            <a:r>
              <a:rPr lang="en-US" sz="2800" b="0" dirty="0"/>
              <a:t>Carolina </a:t>
            </a:r>
            <a:r>
              <a:rPr lang="en-US" sz="2800" b="0" dirty="0" smtClean="0"/>
              <a:t>University</a:t>
            </a:r>
            <a:endParaRPr lang="en-US" sz="2800" b="0" dirty="0"/>
          </a:p>
        </p:txBody>
      </p:sp>
      <p:sp>
        <p:nvSpPr>
          <p:cNvPr id="3" name="TextBox 2"/>
          <p:cNvSpPr txBox="1"/>
          <p:nvPr/>
        </p:nvSpPr>
        <p:spPr>
          <a:xfrm>
            <a:off x="3971925" y="4462628"/>
            <a:ext cx="558505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32nd CBM Collaboration Meeting </a:t>
            </a:r>
            <a:endParaRPr lang="en-US" sz="2800" dirty="0" smtClean="0"/>
          </a:p>
          <a:p>
            <a:pPr algn="ctr"/>
            <a:r>
              <a:rPr lang="en-US" sz="2800" dirty="0" smtClean="0"/>
              <a:t>01 - 05 </a:t>
            </a:r>
            <a:r>
              <a:rPr lang="en-US" sz="2800" dirty="0"/>
              <a:t>October 2018 </a:t>
            </a:r>
          </a:p>
          <a:p>
            <a:pPr algn="ctr"/>
            <a:r>
              <a:rPr lang="en-US" sz="2800" dirty="0"/>
              <a:t>GSI, </a:t>
            </a:r>
            <a:r>
              <a:rPr lang="en-US" sz="2800" dirty="0" smtClean="0"/>
              <a:t>Darmstadt</a:t>
            </a:r>
            <a:endParaRPr lang="en-US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62" y="4020062"/>
            <a:ext cx="2702530" cy="227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9674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47625"/>
            <a:ext cx="4465691" cy="33492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125" y="3902203"/>
            <a:ext cx="4343400" cy="32575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3876675"/>
            <a:ext cx="4465691" cy="334926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81725" y="5846028"/>
            <a:ext cx="307327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0" kern="0" dirty="0">
                <a:solidFill>
                  <a:srgbClr val="000099"/>
                </a:solidFill>
              </a:rPr>
              <a:t>1 central Au+Au event </a:t>
            </a:r>
            <a:endParaRPr lang="en-US" b="0" kern="0" dirty="0" smtClean="0">
              <a:solidFill>
                <a:srgbClr val="000099"/>
              </a:solidFill>
            </a:endParaRPr>
          </a:p>
          <a:p>
            <a:pPr algn="ctr">
              <a:defRPr/>
            </a:pPr>
            <a:r>
              <a:rPr lang="en-US" b="0" kern="0" dirty="0" smtClean="0">
                <a:solidFill>
                  <a:srgbClr val="000099"/>
                </a:solidFill>
              </a:rPr>
              <a:t>at </a:t>
            </a:r>
            <a:r>
              <a:rPr lang="en-US" b="0" kern="0" dirty="0">
                <a:solidFill>
                  <a:srgbClr val="000099"/>
                </a:solidFill>
              </a:rPr>
              <a:t>200AGeV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61879" y="0"/>
            <a:ext cx="52822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b="0" kern="0" dirty="0">
                <a:solidFill>
                  <a:srgbClr val="FF0000"/>
                </a:solidFill>
                <a:latin typeface="Times" charset="0"/>
                <a:cs typeface="HG Mincho Light J" charset="0"/>
                <a:sym typeface="Wingdings"/>
              </a:rPr>
              <a:t>String melting </a:t>
            </a:r>
            <a:r>
              <a:rPr lang="en-GB" b="0" kern="0" dirty="0" smtClean="0">
                <a:solidFill>
                  <a:srgbClr val="000099"/>
                </a:solidFill>
                <a:latin typeface="Times" charset="0"/>
                <a:cs typeface="HG Mincho Light J" charset="0"/>
                <a:sym typeface="Wingdings"/>
              </a:rPr>
              <a:t>AMPT</a:t>
            </a:r>
            <a:endParaRPr lang="en-US" b="0" kern="0" dirty="0">
              <a:solidFill>
                <a:srgbClr val="000099"/>
              </a:solidFill>
            </a:endParaRPr>
          </a:p>
          <a:p>
            <a:pPr>
              <a:defRPr/>
            </a:pPr>
            <a:r>
              <a:rPr lang="en-US" b="0" kern="0" dirty="0">
                <a:solidFill>
                  <a:srgbClr val="000099"/>
                </a:solidFill>
              </a:rPr>
              <a:t>was implemented for high </a:t>
            </a:r>
            <a:r>
              <a:rPr lang="en-US" b="0" kern="0" dirty="0" smtClean="0">
                <a:solidFill>
                  <a:srgbClr val="000099"/>
                </a:solidFill>
              </a:rPr>
              <a:t>energies:</a:t>
            </a:r>
          </a:p>
          <a:p>
            <a:pPr>
              <a:defRPr/>
            </a:pPr>
            <a:r>
              <a:rPr lang="en-US" b="0" kern="0" dirty="0" smtClean="0">
                <a:solidFill>
                  <a:srgbClr val="FF0000"/>
                </a:solidFill>
              </a:rPr>
              <a:t>finite nucleus width was neglected. </a:t>
            </a:r>
            <a:endParaRPr lang="en-US" b="0" kern="0" dirty="0">
              <a:solidFill>
                <a:srgbClr val="FF0000"/>
              </a:solidFill>
            </a:endParaRP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b="0" kern="0" dirty="0" smtClean="0">
                <a:solidFill>
                  <a:srgbClr val="0000FF"/>
                </a:solidFill>
              </a:rPr>
              <a:t>At lower energies, </a:t>
            </a:r>
          </a:p>
          <a:p>
            <a:pPr>
              <a:defRPr/>
            </a:pPr>
            <a:r>
              <a:rPr lang="en-US" b="0" kern="0" dirty="0" smtClean="0">
                <a:solidFill>
                  <a:srgbClr val="0000FF"/>
                </a:solidFill>
              </a:rPr>
              <a:t>finite width may have important effects.</a:t>
            </a:r>
          </a:p>
          <a:p>
            <a:pPr>
              <a:defRPr/>
            </a:pPr>
            <a:endParaRPr lang="en-US" b="0" kern="0" dirty="0" smtClean="0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b="0" dirty="0" smtClean="0">
                <a:solidFill>
                  <a:srgbClr val="0000FF"/>
                </a:solidFill>
              </a:rPr>
              <a:t>So we have recently </a:t>
            </a:r>
            <a:r>
              <a:rPr lang="en-US" b="0" dirty="0">
                <a:solidFill>
                  <a:srgbClr val="0000FF"/>
                </a:solidFill>
              </a:rPr>
              <a:t>included </a:t>
            </a:r>
            <a:r>
              <a:rPr lang="en-US" b="0" dirty="0" smtClean="0">
                <a:solidFill>
                  <a:srgbClr val="0000FF"/>
                </a:solidFill>
              </a:rPr>
              <a:t>finite width</a:t>
            </a:r>
          </a:p>
          <a:p>
            <a:pPr>
              <a:defRPr/>
            </a:pPr>
            <a:r>
              <a:rPr lang="en-US" b="0" dirty="0" smtClean="0">
                <a:solidFill>
                  <a:srgbClr val="0000FF"/>
                </a:solidFill>
              </a:rPr>
              <a:t>to string melting </a:t>
            </a:r>
            <a:r>
              <a:rPr lang="en-US" b="0" dirty="0">
                <a:solidFill>
                  <a:srgbClr val="0000FF"/>
                </a:solidFill>
              </a:rPr>
              <a:t>AMPT</a:t>
            </a:r>
            <a:r>
              <a:rPr lang="en-US" b="0" dirty="0" smtClean="0">
                <a:solidFill>
                  <a:srgbClr val="0000FF"/>
                </a:solidFill>
              </a:rPr>
              <a:t>.</a:t>
            </a:r>
            <a:endParaRPr lang="en-US" b="0" kern="0" dirty="0" smtClean="0">
              <a:solidFill>
                <a:srgbClr val="00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96125" y="3356092"/>
            <a:ext cx="28850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0" dirty="0" smtClean="0">
                <a:solidFill>
                  <a:srgbClr val="006600"/>
                </a:solidFill>
                <a:latin typeface="CMR9" charset="0"/>
              </a:rPr>
              <a:t>ZWL &amp; Y. He,</a:t>
            </a:r>
            <a:r>
              <a:rPr lang="it-IT" sz="2000" b="0" dirty="0">
                <a:solidFill>
                  <a:srgbClr val="006600"/>
                </a:solidFill>
                <a:latin typeface="CMR9" charset="0"/>
              </a:rPr>
              <a:t> </a:t>
            </a:r>
            <a:r>
              <a:rPr lang="it-IT" sz="2000" b="0" dirty="0" smtClean="0">
                <a:solidFill>
                  <a:srgbClr val="006600"/>
                </a:solidFill>
                <a:latin typeface="CMR9" charset="0"/>
              </a:rPr>
              <a:t>in progress</a:t>
            </a:r>
            <a:endParaRPr lang="it-IT" sz="2000" b="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0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8125" y="47625"/>
            <a:ext cx="10210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</a:pPr>
            <a:r>
              <a:rPr lang="en-US" sz="2800" b="0" dirty="0">
                <a:solidFill>
                  <a:srgbClr val="0000FF"/>
                </a:solidFill>
                <a:latin typeface="Times" charset="0"/>
              </a:rPr>
              <a:t>Incorporation of finite nuclear thickness for string melting AMPT</a:t>
            </a:r>
            <a:endParaRPr lang="en-GB" sz="2800" b="0" dirty="0">
              <a:solidFill>
                <a:srgbClr val="0000FF"/>
              </a:solidFill>
              <a:latin typeface="Times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252" y="1495425"/>
            <a:ext cx="3796424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accent1">
                    <a:lumMod val="50000"/>
                  </a:schemeClr>
                </a:solidFill>
              </a:rPr>
              <a:t>Effect of finite thickness</a:t>
            </a:r>
          </a:p>
          <a:p>
            <a:r>
              <a:rPr lang="en-US" b="0" dirty="0" smtClean="0">
                <a:solidFill>
                  <a:schemeClr val="accent1">
                    <a:lumMod val="50000"/>
                  </a:schemeClr>
                </a:solidFill>
              </a:rPr>
              <a:t>	(filled circles):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is large at low energy,</a:t>
            </a:r>
          </a:p>
          <a:p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smtClean="0">
                <a:solidFill>
                  <a:schemeClr val="tx1"/>
                </a:solidFill>
              </a:rPr>
              <a:t>   gives much lower </a:t>
            </a:r>
            <a:r>
              <a:rPr lang="en-US" sz="2800" b="0" dirty="0" smtClean="0">
                <a:solidFill>
                  <a:srgbClr val="0000FF"/>
                </a:solidFill>
              </a:rPr>
              <a:t>ε</a:t>
            </a:r>
            <a:r>
              <a:rPr lang="en-US" sz="2800" b="0" baseline="30000" dirty="0" smtClean="0">
                <a:solidFill>
                  <a:srgbClr val="0000FF"/>
                </a:solidFill>
              </a:rPr>
              <a:t>max</a:t>
            </a:r>
          </a:p>
          <a:p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smtClean="0">
                <a:solidFill>
                  <a:schemeClr val="tx1"/>
                </a:solidFill>
              </a:rPr>
              <a:t>   and different shape</a:t>
            </a:r>
          </a:p>
          <a:p>
            <a:pPr marL="342900" indent="-342900">
              <a:buFont typeface="Arial" charset="0"/>
              <a:buChar char="•"/>
            </a:pPr>
            <a:endParaRPr lang="en-US" b="0" dirty="0">
              <a:solidFill>
                <a:schemeClr val="tx1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s</a:t>
            </a:r>
            <a:r>
              <a:rPr lang="en-US" b="0" dirty="0" smtClean="0">
                <a:solidFill>
                  <a:schemeClr val="tx1"/>
                </a:solidFill>
              </a:rPr>
              <a:t>mall effect at high energy</a:t>
            </a:r>
          </a:p>
          <a:p>
            <a:r>
              <a:rPr lang="en-US" b="0" i="1" dirty="0" smtClean="0">
                <a:solidFill>
                  <a:schemeClr val="tx1"/>
                </a:solidFill>
              </a:rPr>
              <a:t>     as expected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0525" y="5689756"/>
            <a:ext cx="9549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/>
              <a:t>What about analytical understanding?</a:t>
            </a:r>
          </a:p>
          <a:p>
            <a:r>
              <a:rPr lang="en-GB" sz="2800" b="0" dirty="0">
                <a:solidFill>
                  <a:schemeClr val="accent1">
                    <a:lumMod val="50000"/>
                  </a:schemeClr>
                </a:solidFill>
                <a:latin typeface="Times" charset="0"/>
              </a:rPr>
              <a:t>→ </a:t>
            </a:r>
            <a:r>
              <a:rPr lang="en-US" sz="2800" b="0" dirty="0" smtClean="0">
                <a:solidFill>
                  <a:schemeClr val="accent1">
                    <a:lumMod val="50000"/>
                  </a:schemeClr>
                </a:solidFill>
                <a:latin typeface="Times" charset="0"/>
              </a:rPr>
              <a:t>extension of </a:t>
            </a:r>
            <a:r>
              <a:rPr lang="en-US" sz="2800" b="0" dirty="0">
                <a:solidFill>
                  <a:schemeClr val="accent1">
                    <a:lumMod val="50000"/>
                  </a:schemeClr>
                </a:solidFill>
                <a:latin typeface="Times" charset="0"/>
              </a:rPr>
              <a:t>the </a:t>
            </a:r>
            <a:r>
              <a:rPr lang="en-GB" sz="2800" b="0" dirty="0">
                <a:solidFill>
                  <a:schemeClr val="accent1">
                    <a:lumMod val="50000"/>
                  </a:schemeClr>
                </a:solidFill>
                <a:latin typeface="Times" charset="0"/>
              </a:rPr>
              <a:t>Bjorken </a:t>
            </a:r>
            <a:r>
              <a:rPr lang="en-US" sz="2800" b="0" dirty="0">
                <a:solidFill>
                  <a:schemeClr val="accent1">
                    <a:lumMod val="50000"/>
                  </a:schemeClr>
                </a:solidFill>
              </a:rPr>
              <a:t>ε</a:t>
            </a:r>
            <a:r>
              <a:rPr lang="en-GB" sz="2800" b="0" dirty="0">
                <a:solidFill>
                  <a:schemeClr val="accent1">
                    <a:lumMod val="50000"/>
                  </a:schemeClr>
                </a:solidFill>
                <a:latin typeface="Times" charset="0"/>
              </a:rPr>
              <a:t> </a:t>
            </a:r>
            <a:r>
              <a:rPr lang="en-US" sz="2800" b="0" dirty="0" smtClean="0">
                <a:solidFill>
                  <a:schemeClr val="accent1">
                    <a:lumMod val="50000"/>
                  </a:schemeClr>
                </a:solidFill>
                <a:latin typeface="Times" charset="0"/>
              </a:rPr>
              <a:t>formula to </a:t>
            </a:r>
            <a:r>
              <a:rPr lang="en-US" sz="2800" b="0" dirty="0">
                <a:solidFill>
                  <a:schemeClr val="accent1">
                    <a:lumMod val="50000"/>
                  </a:schemeClr>
                </a:solidFill>
                <a:latin typeface="Times" charset="0"/>
              </a:rPr>
              <a:t>lower energies</a:t>
            </a:r>
            <a:endParaRPr lang="en-US" sz="2800" b="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72125" y="6643863"/>
            <a:ext cx="42370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000" b="0" dirty="0">
                <a:solidFill>
                  <a:srgbClr val="006600"/>
                </a:solidFill>
              </a:rPr>
              <a:t>ZWL, </a:t>
            </a:r>
            <a:r>
              <a:rPr lang="nb-NO" sz="2000" b="0" dirty="0" smtClean="0">
                <a:solidFill>
                  <a:srgbClr val="006600"/>
                </a:solidFill>
              </a:rPr>
              <a:t>arXiv:1704.08418v2/PRC(2018)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445" y="657225"/>
            <a:ext cx="617639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4218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224" y="2028825"/>
            <a:ext cx="4738321" cy="441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259" y="5025953"/>
            <a:ext cx="5238384" cy="19558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4431" y="2028825"/>
            <a:ext cx="59483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rgbClr val="0000FF"/>
                </a:solidFill>
              </a:rPr>
              <a:t>At high energies, initial particles are produced </a:t>
            </a:r>
          </a:p>
          <a:p>
            <a:r>
              <a:rPr lang="en-US" b="0" dirty="0" smtClean="0">
                <a:solidFill>
                  <a:srgbClr val="0000FF"/>
                </a:solidFill>
              </a:rPr>
              <a:t>from a pancake </a:t>
            </a:r>
            <a:r>
              <a:rPr lang="en-US" b="0" dirty="0" smtClean="0">
                <a:solidFill>
                  <a:srgbClr val="C00000"/>
                </a:solidFill>
              </a:rPr>
              <a:t>(at z=0) </a:t>
            </a:r>
            <a:r>
              <a:rPr lang="en-US" b="0" dirty="0">
                <a:solidFill>
                  <a:srgbClr val="C00000"/>
                </a:solidFill>
              </a:rPr>
              <a:t>at </a:t>
            </a:r>
            <a:r>
              <a:rPr lang="en-US" b="0" dirty="0" smtClean="0">
                <a:solidFill>
                  <a:srgbClr val="C00000"/>
                </a:solidFill>
              </a:rPr>
              <a:t>t=0.</a:t>
            </a:r>
          </a:p>
          <a:p>
            <a:endParaRPr lang="en-US" b="0" dirty="0" smtClean="0">
              <a:solidFill>
                <a:srgbClr val="0000FF"/>
              </a:solidFill>
            </a:endParaRPr>
          </a:p>
          <a:p>
            <a:r>
              <a:rPr lang="en-US" b="0" dirty="0" smtClean="0">
                <a:solidFill>
                  <a:srgbClr val="0000FF"/>
                </a:solidFill>
              </a:rPr>
              <a:t>For partons in a </a:t>
            </a:r>
            <a:r>
              <a:rPr lang="en-US" b="0" dirty="0">
                <a:solidFill>
                  <a:srgbClr val="0000FF"/>
                </a:solidFill>
              </a:rPr>
              <a:t>thin </a:t>
            </a:r>
            <a:r>
              <a:rPr lang="en-US" b="0" dirty="0" smtClean="0">
                <a:solidFill>
                  <a:srgbClr val="0000FF"/>
                </a:solidFill>
              </a:rPr>
              <a:t>slab </a:t>
            </a:r>
            <a:r>
              <a:rPr lang="en-US" b="0" dirty="0">
                <a:solidFill>
                  <a:srgbClr val="0000FF"/>
                </a:solidFill>
              </a:rPr>
              <a:t>of thickness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smtClean="0">
                <a:solidFill>
                  <a:schemeClr val="tx1"/>
                </a:solidFill>
              </a:rPr>
              <a:t>-</a:t>
            </a:r>
            <a:r>
              <a:rPr lang="en-US" dirty="0" smtClean="0">
                <a:solidFill>
                  <a:schemeClr val="tx1"/>
                </a:solidFill>
              </a:rPr>
              <a:t>d&lt;z&lt;d </a:t>
            </a:r>
          </a:p>
          <a:p>
            <a:r>
              <a:rPr lang="en-US" b="0" dirty="0" smtClean="0">
                <a:solidFill>
                  <a:srgbClr val="0000FF"/>
                </a:solidFill>
              </a:rPr>
              <a:t>in central rapidity (y~0) at time </a:t>
            </a:r>
            <a:r>
              <a:rPr lang="en-US" dirty="0" smtClean="0">
                <a:solidFill>
                  <a:schemeClr val="tx1"/>
                </a:solidFill>
              </a:rPr>
              <a:t>t </a:t>
            </a:r>
            <a:r>
              <a:rPr lang="en-US" b="0" dirty="0" smtClean="0">
                <a:solidFill>
                  <a:schemeClr val="tx1"/>
                </a:solidFill>
              </a:rPr>
              <a:t>:</a:t>
            </a:r>
            <a:endParaRPr lang="en-US" b="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152525" y="3957071"/>
                <a:ext cx="3384901" cy="5318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𝑧</m:t>
                            </m:r>
                          </m:sub>
                        </m:sSub>
                        <m:r>
                          <a:rPr lang="en-US" b="0" i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=|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tanh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𝑦</m:t>
                            </m:r>
                          </m:e>
                        </m:d>
                      </m:e>
                    </m:func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|≈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&lt;</m:t>
                    </m:r>
                    <m:f>
                      <m:fPr>
                        <m:ctrlPr>
                          <a:rPr lang="mr-IN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en-US" sz="3200" b="0" dirty="0" smtClean="0"/>
                  <a:t>.</a:t>
                </a:r>
                <a:endParaRPr lang="en-US" sz="3200" b="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2525" y="3957071"/>
                <a:ext cx="3384901" cy="531877"/>
              </a:xfrm>
              <a:prstGeom prst="rect">
                <a:avLst/>
              </a:prstGeom>
              <a:blipFill rotWithShape="0">
                <a:blip r:embed="rId5"/>
                <a:stretch>
                  <a:fillRect t="-26437" r="-6486" b="-35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3011127" y="5412641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X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81541" y="6631841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X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0369" y="4560344"/>
            <a:ext cx="3842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rgbClr val="0000FF"/>
                </a:solidFill>
              </a:rPr>
              <a:t>Energy within the slab is then</a:t>
            </a:r>
            <a:endParaRPr lang="en-US" b="0" dirty="0">
              <a:solidFill>
                <a:srgbClr val="0000FF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5648325" y="5874791"/>
            <a:ext cx="2619375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0" name="TextBox 19"/>
          <p:cNvSpPr txBox="1"/>
          <p:nvPr/>
        </p:nvSpPr>
        <p:spPr>
          <a:xfrm>
            <a:off x="8375403" y="5572223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rgbClr val="FF0000"/>
                </a:solidFill>
              </a:rPr>
              <a:t>z</a:t>
            </a:r>
            <a:endParaRPr lang="en-US" b="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66560" y="5649731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rgbClr val="FF0000"/>
                </a:solidFill>
              </a:rPr>
              <a:t>0</a:t>
            </a:r>
            <a:endParaRPr lang="en-US" b="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449056" y="2130552"/>
            <a:ext cx="3324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X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04925" y="769918"/>
            <a:ext cx="3323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0" dirty="0" smtClean="0">
                <a:solidFill>
                  <a:srgbClr val="C00000"/>
                </a:solidFill>
                <a:latin typeface="Times" charset="0"/>
              </a:rPr>
              <a:t>A common model is</a:t>
            </a:r>
            <a:endParaRPr lang="en-GB" sz="2800" b="0" dirty="0">
              <a:solidFill>
                <a:srgbClr val="C00000"/>
              </a:solidFill>
              <a:latin typeface="Times" charset="0"/>
            </a:endParaRPr>
          </a:p>
          <a:p>
            <a:r>
              <a:rPr lang="en-GB" sz="2800" b="0" dirty="0" smtClean="0">
                <a:solidFill>
                  <a:srgbClr val="C00000"/>
                </a:solidFill>
                <a:latin typeface="Times" charset="0"/>
              </a:rPr>
              <a:t>the Bjorken formula:</a:t>
            </a:r>
            <a:endParaRPr lang="en-GB" sz="2800" b="0" dirty="0">
              <a:solidFill>
                <a:srgbClr val="C00000"/>
              </a:solidFill>
              <a:latin typeface="Times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543753" y="848135"/>
                <a:ext cx="3276600" cy="7666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𝜖</m:t>
                      </m:r>
                      <m:d>
                        <m:dPr>
                          <m:ctrlP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𝜏</m:t>
                          </m:r>
                        </m:e>
                      </m:d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𝜏</m:t>
                          </m:r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𝑇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mr-IN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r>
                            <a:rPr lang="en-US" b="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𝜏</m:t>
                          </m:r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𝑑𝑦</m:t>
                          </m:r>
                        </m:den>
                      </m:f>
                    </m:oMath>
                  </m:oMathPara>
                </a14:m>
                <a:endParaRPr lang="en-US" sz="3200" b="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3753" y="848135"/>
                <a:ext cx="3276600" cy="76662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2524125" y="0"/>
            <a:ext cx="525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</a:pPr>
            <a:r>
              <a:rPr lang="en-GB" sz="2800" b="0" dirty="0" smtClean="0">
                <a:solidFill>
                  <a:srgbClr val="000090"/>
                </a:solidFill>
                <a:latin typeface="Times" charset="0"/>
              </a:rPr>
              <a:t>Extension of the Bjorken </a:t>
            </a:r>
            <a:r>
              <a:rPr lang="en-US" sz="2800" b="0" dirty="0">
                <a:solidFill>
                  <a:srgbClr val="000099"/>
                </a:solidFill>
              </a:rPr>
              <a:t>ε </a:t>
            </a:r>
            <a:r>
              <a:rPr lang="en-GB" sz="2800" b="0" dirty="0" smtClean="0">
                <a:solidFill>
                  <a:srgbClr val="000090"/>
                </a:solidFill>
                <a:latin typeface="Times" charset="0"/>
              </a:rPr>
              <a:t>formula</a:t>
            </a:r>
            <a:endParaRPr lang="en-GB" sz="2800" b="0" dirty="0">
              <a:solidFill>
                <a:srgbClr val="000090"/>
              </a:solidFill>
              <a:latin typeface="Times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766560" y="6592169"/>
            <a:ext cx="27703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0" dirty="0" smtClean="0">
                <a:solidFill>
                  <a:srgbClr val="006600"/>
                </a:solidFill>
                <a:latin typeface="Times" charset="0"/>
              </a:rPr>
              <a:t>Bjorken, PRD 27 (1983) </a:t>
            </a:r>
            <a:endParaRPr lang="en-US" sz="20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605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7" grpId="1"/>
      <p:bldP spid="2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673" y="1023074"/>
            <a:ext cx="5502252" cy="26647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307521" y="657225"/>
            <a:ext cx="27703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0" dirty="0" smtClean="0">
                <a:solidFill>
                  <a:srgbClr val="006600"/>
                </a:solidFill>
                <a:latin typeface="Times" charset="0"/>
              </a:rPr>
              <a:t>Bjorken, PRD 27 (1983) </a:t>
            </a:r>
            <a:endParaRPr lang="en-US" sz="2000" dirty="0">
              <a:solidFill>
                <a:srgbClr val="0066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725" y="4314825"/>
            <a:ext cx="8763000" cy="275201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28725" y="3935431"/>
            <a:ext cx="3503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spcBef>
                <a:spcPct val="30000"/>
              </a:spcBef>
              <a:buClr>
                <a:srgbClr val="000000"/>
              </a:buClr>
              <a:buSzPct val="100000"/>
              <a:defRPr/>
            </a:pPr>
            <a:r>
              <a:rPr lang="en-US" sz="2000" b="0" dirty="0">
                <a:solidFill>
                  <a:srgbClr val="006600"/>
                </a:solidFill>
              </a:rPr>
              <a:t>F</a:t>
            </a:r>
            <a:r>
              <a:rPr lang="en-US" sz="2000" b="0" dirty="0" smtClean="0">
                <a:solidFill>
                  <a:srgbClr val="006600"/>
                </a:solidFill>
              </a:rPr>
              <a:t>rom PHENIX </a:t>
            </a:r>
            <a:r>
              <a:rPr lang="en-US" sz="2000" b="0" dirty="0">
                <a:solidFill>
                  <a:srgbClr val="006600"/>
                </a:solidFill>
              </a:rPr>
              <a:t>NPA757 (2005</a:t>
            </a:r>
            <a:r>
              <a:rPr lang="en-US" sz="2000" b="0" dirty="0" smtClean="0">
                <a:solidFill>
                  <a:srgbClr val="006600"/>
                </a:solidFill>
              </a:rPr>
              <a:t>):</a:t>
            </a:r>
            <a:endParaRPr lang="en-US" sz="2000" b="0" dirty="0">
              <a:solidFill>
                <a:srgbClr val="0066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25" y="1190625"/>
            <a:ext cx="54102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rgbClr val="0000FF"/>
                </a:solidFill>
              </a:rPr>
              <a:t>In spite of Fig.1,</a:t>
            </a:r>
          </a:p>
          <a:p>
            <a:r>
              <a:rPr lang="en-US" b="0" dirty="0" smtClean="0">
                <a:solidFill>
                  <a:srgbClr val="0000FF"/>
                </a:solidFill>
              </a:rPr>
              <a:t>the </a:t>
            </a:r>
            <a:r>
              <a:rPr lang="en-GB" b="0" dirty="0" smtClean="0">
                <a:solidFill>
                  <a:srgbClr val="0000FF"/>
                </a:solidFill>
                <a:latin typeface="Times" charset="0"/>
              </a:rPr>
              <a:t>Bjorken formula neglects </a:t>
            </a:r>
          </a:p>
          <a:p>
            <a:r>
              <a:rPr lang="en-GB" b="0" dirty="0" smtClean="0">
                <a:solidFill>
                  <a:srgbClr val="0000FF"/>
                </a:solidFill>
                <a:latin typeface="Times" charset="0"/>
              </a:rPr>
              <a:t>finite thickness of (boosted) nuclei</a:t>
            </a:r>
          </a:p>
          <a:p>
            <a:r>
              <a:rPr lang="en-GB" b="0" dirty="0" smtClean="0">
                <a:solidFill>
                  <a:srgbClr val="FF0000"/>
                </a:solidFill>
                <a:latin typeface="Times" charset="0"/>
              </a:rPr>
              <a:t>→ </a:t>
            </a:r>
            <a:r>
              <a:rPr lang="en-GB" sz="2600" b="0" dirty="0" smtClean="0">
                <a:solidFill>
                  <a:srgbClr val="FF0000"/>
                </a:solidFill>
                <a:latin typeface="Times" charset="0"/>
              </a:rPr>
              <a:t>it is only valid at high energies </a:t>
            </a:r>
          </a:p>
          <a:p>
            <a:r>
              <a:rPr lang="en-GB" sz="2600" b="0" dirty="0" smtClean="0">
                <a:solidFill>
                  <a:srgbClr val="FF0000"/>
                </a:solidFill>
                <a:latin typeface="Times" charset="0"/>
              </a:rPr>
              <a:t>where       </a:t>
            </a:r>
            <a:r>
              <a:rPr lang="en-GB" sz="2600" b="0" dirty="0" smtClean="0">
                <a:solidFill>
                  <a:srgbClr val="0000FF"/>
                </a:solidFill>
                <a:latin typeface="Times" charset="0"/>
              </a:rPr>
              <a:t>crossing time &lt;&lt;  τ</a:t>
            </a:r>
            <a:r>
              <a:rPr lang="en-GB" sz="2600" b="0" baseline="-25000" dirty="0" smtClean="0">
                <a:solidFill>
                  <a:srgbClr val="0000FF"/>
                </a:solidFill>
                <a:latin typeface="Times" charset="0"/>
              </a:rPr>
              <a:t>F</a:t>
            </a:r>
            <a:r>
              <a:rPr lang="en-GB" sz="2600" b="0" dirty="0" smtClean="0">
                <a:solidFill>
                  <a:srgbClr val="0000FF"/>
                </a:solidFill>
                <a:latin typeface="Times" charset="0"/>
              </a:rPr>
              <a:t> 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3743325" y="5771443"/>
            <a:ext cx="6172200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>
            <a:off x="1228725" y="6000043"/>
            <a:ext cx="4876800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2524125" y="0"/>
            <a:ext cx="525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</a:pPr>
            <a:r>
              <a:rPr lang="en-GB" sz="2800" b="0" dirty="0" smtClean="0">
                <a:solidFill>
                  <a:srgbClr val="000090"/>
                </a:solidFill>
                <a:latin typeface="Times" charset="0"/>
              </a:rPr>
              <a:t>Extension of the Bjorken </a:t>
            </a:r>
            <a:r>
              <a:rPr lang="en-US" sz="2800" b="0" dirty="0">
                <a:solidFill>
                  <a:srgbClr val="000099"/>
                </a:solidFill>
              </a:rPr>
              <a:t>ε </a:t>
            </a:r>
            <a:r>
              <a:rPr lang="en-GB" sz="2800" b="0" dirty="0" smtClean="0">
                <a:solidFill>
                  <a:srgbClr val="000090"/>
                </a:solidFill>
                <a:latin typeface="Times" charset="0"/>
              </a:rPr>
              <a:t>formula</a:t>
            </a:r>
            <a:endParaRPr lang="en-GB" sz="2800" b="0" dirty="0">
              <a:solidFill>
                <a:srgbClr val="00009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2119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 bwMode="auto">
          <a:xfrm>
            <a:off x="7901379" y="1377589"/>
            <a:ext cx="685800" cy="16002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8587179" y="1368064"/>
            <a:ext cx="685800" cy="1600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8275320" y="3533860"/>
            <a:ext cx="685800" cy="16002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8272071" y="3531287"/>
            <a:ext cx="685800" cy="1600200"/>
          </a:xfrm>
          <a:prstGeom prst="ellipse">
            <a:avLst/>
          </a:prstGeom>
          <a:solidFill>
            <a:srgbClr val="FEBA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8620125" y="5456099"/>
            <a:ext cx="685800" cy="16002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7934325" y="5465624"/>
            <a:ext cx="685800" cy="1600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38950" y="2008049"/>
            <a:ext cx="8451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 smtClean="0"/>
              <a:t>t = 0</a:t>
            </a:r>
            <a:endParaRPr lang="en-US" sz="2800" b="0" dirty="0"/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6838950" y="1046024"/>
            <a:ext cx="2619375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8" name="TextBox 17"/>
          <p:cNvSpPr txBox="1"/>
          <p:nvPr/>
        </p:nvSpPr>
        <p:spPr>
          <a:xfrm>
            <a:off x="9486900" y="815191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rgbClr val="FF0000"/>
                </a:solidFill>
              </a:rPr>
              <a:t>z</a:t>
            </a:r>
            <a:endParaRPr lang="en-US" b="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433971" y="741224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rgbClr val="FF0000"/>
                </a:solidFill>
              </a:rPr>
              <a:t>0</a:t>
            </a:r>
            <a:endParaRPr lang="en-US" b="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52231" y="4145086"/>
            <a:ext cx="1249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 smtClean="0"/>
              <a:t>t = </a:t>
            </a:r>
            <a:r>
              <a:rPr lang="en-US" sz="2800" b="0" i="1" dirty="0" smtClean="0"/>
              <a:t>d</a:t>
            </a:r>
            <a:r>
              <a:rPr lang="en-US" sz="2800" b="0" i="1" baseline="-25000" dirty="0" smtClean="0"/>
              <a:t>t </a:t>
            </a:r>
            <a:r>
              <a:rPr lang="en-US" sz="2800" b="0" dirty="0" smtClean="0"/>
              <a:t>/2</a:t>
            </a:r>
            <a:endParaRPr lang="en-US" sz="2800" b="0" dirty="0"/>
          </a:p>
        </p:txBody>
      </p:sp>
      <p:sp>
        <p:nvSpPr>
          <p:cNvPr id="23" name="TextBox 22"/>
          <p:cNvSpPr txBox="1"/>
          <p:nvPr/>
        </p:nvSpPr>
        <p:spPr>
          <a:xfrm>
            <a:off x="6867525" y="6070759"/>
            <a:ext cx="910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 smtClean="0"/>
              <a:t>t = </a:t>
            </a:r>
            <a:r>
              <a:rPr lang="en-US" sz="2800" b="0" i="1" dirty="0" smtClean="0"/>
              <a:t>d</a:t>
            </a:r>
            <a:r>
              <a:rPr lang="en-US" sz="2800" b="0" i="1" baseline="-25000" dirty="0" smtClean="0"/>
              <a:t>t</a:t>
            </a:r>
            <a:endParaRPr lang="en-US" sz="2800" b="0" dirty="0"/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8599282" y="428625"/>
            <a:ext cx="23420" cy="6989624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0493174"/>
              </p:ext>
            </p:extLst>
          </p:nvPr>
        </p:nvGraphicFramePr>
        <p:xfrm>
          <a:off x="135133" y="4162425"/>
          <a:ext cx="6198992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3192"/>
                <a:gridCol w="762000"/>
                <a:gridCol w="685800"/>
                <a:gridCol w="762000"/>
                <a:gridCol w="762000"/>
                <a:gridCol w="762000"/>
                <a:gridCol w="762000"/>
              </a:tblGrid>
              <a:tr h="410339">
                <a:tc>
                  <a:txBody>
                    <a:bodyPr/>
                    <a:lstStyle/>
                    <a:p>
                      <a:pPr algn="ctr"/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0000FF"/>
                          </a:solidFill>
                        </a:rPr>
                        <a:t>3</a:t>
                      </a:r>
                      <a:endParaRPr lang="en-US" sz="24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0000FF"/>
                          </a:solidFill>
                        </a:rPr>
                        <a:t>5</a:t>
                      </a:r>
                      <a:endParaRPr lang="en-US" sz="24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0000FF"/>
                          </a:solidFill>
                        </a:rPr>
                        <a:t>11.5</a:t>
                      </a:r>
                      <a:endParaRPr lang="en-US" sz="24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0000FF"/>
                          </a:solidFill>
                        </a:rPr>
                        <a:t>27</a:t>
                      </a:r>
                      <a:endParaRPr lang="en-US" sz="24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0000FF"/>
                          </a:solidFill>
                        </a:rPr>
                        <a:t>50</a:t>
                      </a:r>
                      <a:endParaRPr lang="en-US" sz="24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0000FF"/>
                          </a:solidFill>
                        </a:rPr>
                        <a:t>200</a:t>
                      </a:r>
                      <a:endParaRPr lang="en-US" sz="24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410339">
                <a:tc>
                  <a:txBody>
                    <a:bodyPr/>
                    <a:lstStyle/>
                    <a:p>
                      <a:pPr algn="ctr"/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/>
                        <a:t>10.5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/>
                        <a:t>5.3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/>
                        <a:t>2.2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/>
                        <a:t>0.91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/>
                        <a:t>0.49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/>
                        <a:t>0.12</a:t>
                      </a:r>
                      <a:endParaRPr lang="en-US" sz="2400" b="0" dirty="0"/>
                    </a:p>
                  </a:txBody>
                  <a:tcPr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38125" y="4221103"/>
                <a:ext cx="1152992" cy="3707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𝑁𝑁</m:t>
                              </m:r>
                            </m:sub>
                          </m:sSub>
                        </m:e>
                      </m:rad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(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GeV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125" y="4221103"/>
                <a:ext cx="1152992" cy="370743"/>
              </a:xfrm>
              <a:prstGeom prst="rect">
                <a:avLst/>
              </a:prstGeom>
              <a:blipFill rotWithShape="0">
                <a:blip r:embed="rId2"/>
                <a:stretch>
                  <a:fillRect t="-139344" r="-45503" b="-1770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260605" y="4662673"/>
                <a:ext cx="165392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(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𝑓𝑚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/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𝑐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sz="3600" b="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605" y="4662673"/>
                <a:ext cx="1653920" cy="369332"/>
              </a:xfrm>
              <a:prstGeom prst="rect">
                <a:avLst/>
              </a:prstGeom>
              <a:blipFill rotWithShape="0">
                <a:blip r:embed="rId3"/>
                <a:stretch>
                  <a:fillRect t="-141667" b="-18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161925" y="3680760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/>
              <a:t>For central Au+Au collisions:</a:t>
            </a:r>
            <a:endParaRPr lang="en-US" sz="2800" b="0" dirty="0"/>
          </a:p>
        </p:txBody>
      </p:sp>
      <p:sp>
        <p:nvSpPr>
          <p:cNvPr id="28" name="Rectangle 27"/>
          <p:cNvSpPr/>
          <p:nvPr/>
        </p:nvSpPr>
        <p:spPr>
          <a:xfrm>
            <a:off x="161925" y="5520630"/>
            <a:ext cx="6404317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0" dirty="0" smtClean="0">
                <a:solidFill>
                  <a:srgbClr val="0000FF"/>
                </a:solidFill>
                <a:latin typeface="Times" charset="0"/>
              </a:rPr>
              <a:t>Need crossing </a:t>
            </a:r>
            <a:r>
              <a:rPr lang="en-GB" sz="2800" b="0" dirty="0">
                <a:solidFill>
                  <a:srgbClr val="0000FF"/>
                </a:solidFill>
                <a:latin typeface="Times" charset="0"/>
              </a:rPr>
              <a:t>time </a:t>
            </a:r>
            <a:r>
              <a:rPr lang="en-GB" sz="2800" b="0" dirty="0" smtClean="0">
                <a:solidFill>
                  <a:srgbClr val="0000FF"/>
                </a:solidFill>
                <a:latin typeface="Times" charset="0"/>
              </a:rPr>
              <a:t>&lt;&lt;  τ</a:t>
            </a:r>
            <a:r>
              <a:rPr lang="en-GB" sz="2800" b="0" baseline="-25000" dirty="0" smtClean="0">
                <a:solidFill>
                  <a:srgbClr val="0000FF"/>
                </a:solidFill>
                <a:latin typeface="Times" charset="0"/>
              </a:rPr>
              <a:t>F</a:t>
            </a:r>
          </a:p>
          <a:p>
            <a:r>
              <a:rPr lang="en-GB" sz="2800" b="0" dirty="0">
                <a:solidFill>
                  <a:srgbClr val="FF0000"/>
                </a:solidFill>
                <a:latin typeface="Times" charset="0"/>
              </a:rPr>
              <a:t>→ </a:t>
            </a:r>
            <a:r>
              <a:rPr lang="en-GB" sz="2800" b="0" dirty="0" smtClean="0">
                <a:solidFill>
                  <a:srgbClr val="FF0000"/>
                </a:solidFill>
                <a:latin typeface="Times" charset="0"/>
              </a:rPr>
              <a:t>the Bjorken formula is </a:t>
            </a:r>
            <a:r>
              <a:rPr lang="en-GB" sz="2800" b="0" dirty="0">
                <a:solidFill>
                  <a:srgbClr val="FF0000"/>
                </a:solidFill>
                <a:latin typeface="Times" charset="0"/>
              </a:rPr>
              <a:t>only valid </a:t>
            </a:r>
            <a:r>
              <a:rPr lang="en-GB" sz="2800" b="0" dirty="0" smtClean="0">
                <a:solidFill>
                  <a:srgbClr val="FF0000"/>
                </a:solidFill>
                <a:latin typeface="Times" charset="0"/>
              </a:rPr>
              <a:t>for</a:t>
            </a:r>
          </a:p>
          <a:p>
            <a:r>
              <a:rPr lang="en-GB" sz="2800" b="0" i="1" dirty="0" smtClean="0">
                <a:solidFill>
                  <a:schemeClr val="tx1"/>
                </a:solidFill>
                <a:latin typeface="Times" charset="0"/>
              </a:rPr>
              <a:t>				for</a:t>
            </a:r>
            <a:r>
              <a:rPr lang="en-US" sz="2800" b="0" i="1" dirty="0" smtClean="0">
                <a:solidFill>
                  <a:schemeClr val="tx1"/>
                </a:solidFill>
              </a:rPr>
              <a:t>  </a:t>
            </a:r>
            <a:r>
              <a:rPr lang="en-GB" sz="2800" b="0" dirty="0" smtClean="0">
                <a:solidFill>
                  <a:schemeClr val="tx1"/>
                </a:solidFill>
                <a:latin typeface="Times" charset="0"/>
              </a:rPr>
              <a:t>τ</a:t>
            </a:r>
            <a:r>
              <a:rPr lang="en-GB" sz="2800" b="0" baseline="-25000" dirty="0" smtClean="0">
                <a:solidFill>
                  <a:schemeClr val="tx1"/>
                </a:solidFill>
                <a:latin typeface="Times" charset="0"/>
              </a:rPr>
              <a:t>F</a:t>
            </a:r>
            <a:r>
              <a:rPr lang="en-GB" sz="2800" b="0" i="1" baseline="-25000" dirty="0" smtClean="0">
                <a:solidFill>
                  <a:schemeClr val="tx1"/>
                </a:solidFill>
                <a:latin typeface="Times" charset="0"/>
              </a:rPr>
              <a:t> </a:t>
            </a:r>
            <a:r>
              <a:rPr lang="en-GB" sz="2800" b="0" i="1" dirty="0">
                <a:solidFill>
                  <a:schemeClr val="tx1"/>
                </a:solidFill>
                <a:latin typeface="Times" charset="0"/>
              </a:rPr>
              <a:t>= </a:t>
            </a:r>
            <a:r>
              <a:rPr lang="en-GB" sz="2800" b="0" dirty="0" smtClean="0">
                <a:solidFill>
                  <a:schemeClr val="tx1"/>
                </a:solidFill>
                <a:latin typeface="Times" charset="0"/>
              </a:rPr>
              <a:t>0.5</a:t>
            </a:r>
            <a:r>
              <a:rPr lang="en-GB" sz="2800" b="0" i="1" dirty="0" smtClean="0">
                <a:solidFill>
                  <a:schemeClr val="tx1"/>
                </a:solidFill>
                <a:latin typeface="Times" charset="0"/>
              </a:rPr>
              <a:t> fm/c.</a:t>
            </a:r>
            <a:endParaRPr lang="en-GB" sz="2800" b="0" i="1" dirty="0">
              <a:solidFill>
                <a:schemeClr val="tx1"/>
              </a:solidFill>
              <a:latin typeface="Times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881506" y="6461972"/>
                <a:ext cx="3055603" cy="43249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𝑁𝑁</m:t>
                              </m:r>
                            </m:sub>
                          </m:sSub>
                        </m:e>
                      </m:rad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&gt;~50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FF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GeV</m:t>
                      </m:r>
                    </m:oMath>
                  </m:oMathPara>
                </a14:m>
                <a:endParaRPr lang="en-US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506" y="6461972"/>
                <a:ext cx="3055603" cy="43249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/>
          <p:cNvSpPr/>
          <p:nvPr/>
        </p:nvSpPr>
        <p:spPr>
          <a:xfrm>
            <a:off x="135133" y="700321"/>
            <a:ext cx="654021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dirty="0">
                <a:solidFill>
                  <a:srgbClr val="C00000"/>
                </a:solidFill>
              </a:rPr>
              <a:t>Considering central A+A collisions </a:t>
            </a:r>
          </a:p>
          <a:p>
            <a:r>
              <a:rPr lang="en-US" sz="2800" b="0" dirty="0">
                <a:solidFill>
                  <a:srgbClr val="C00000"/>
                </a:solidFill>
              </a:rPr>
              <a:t>in the center-of-mass frame</a:t>
            </a:r>
          </a:p>
          <a:p>
            <a:r>
              <a:rPr lang="en-US" sz="2800" b="0" dirty="0">
                <a:solidFill>
                  <a:srgbClr val="C00000"/>
                </a:solidFill>
              </a:rPr>
              <a:t>&amp; using the hard sphere model for nucleus:</a:t>
            </a:r>
          </a:p>
          <a:p>
            <a:r>
              <a:rPr lang="en-US" sz="2800" b="0" dirty="0">
                <a:solidFill>
                  <a:srgbClr val="0000FF"/>
                </a:solidFill>
              </a:rPr>
              <a:t>c</a:t>
            </a:r>
            <a:r>
              <a:rPr lang="en-US" sz="2800" b="0" dirty="0" smtClean="0">
                <a:solidFill>
                  <a:srgbClr val="0000FF"/>
                </a:solidFill>
              </a:rPr>
              <a:t>rossing time</a:t>
            </a:r>
            <a:endParaRPr lang="en-US" sz="2800" b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2576699" y="2207068"/>
                <a:ext cx="3761632" cy="88306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func>
                            <m:funcPr>
                              <m:ctrlP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sinh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𝐶𝑀</m:t>
                                  </m:r>
                                </m:sub>
                              </m:sSub>
                            </m:e>
                          </m:func>
                        </m:den>
                      </m:f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800" b="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2800" b="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2800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800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el-GR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γ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 </m:t>
                          </m:r>
                          <m:r>
                            <a:rPr lang="el-GR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</m:den>
                      </m:f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6699" y="2207068"/>
                <a:ext cx="3761632" cy="88306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2524125" y="0"/>
            <a:ext cx="525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</a:pPr>
            <a:r>
              <a:rPr lang="en-GB" sz="2800" b="0" dirty="0" smtClean="0">
                <a:solidFill>
                  <a:srgbClr val="000090"/>
                </a:solidFill>
                <a:latin typeface="Times" charset="0"/>
              </a:rPr>
              <a:t>Extension of the Bjorken </a:t>
            </a:r>
            <a:r>
              <a:rPr lang="en-US" sz="2800" b="0" dirty="0">
                <a:solidFill>
                  <a:srgbClr val="000099"/>
                </a:solidFill>
              </a:rPr>
              <a:t>ε </a:t>
            </a:r>
            <a:r>
              <a:rPr lang="en-GB" sz="2800" b="0" dirty="0" smtClean="0">
                <a:solidFill>
                  <a:srgbClr val="000090"/>
                </a:solidFill>
                <a:latin typeface="Times" charset="0"/>
              </a:rPr>
              <a:t>formula</a:t>
            </a:r>
            <a:endParaRPr lang="en-GB" sz="2800" b="0" dirty="0">
              <a:solidFill>
                <a:srgbClr val="00009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07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2524125" y="0"/>
            <a:ext cx="525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</a:pPr>
            <a:r>
              <a:rPr lang="en-GB" sz="2800" b="0" dirty="0" smtClean="0">
                <a:solidFill>
                  <a:srgbClr val="000090"/>
                </a:solidFill>
                <a:latin typeface="Times" charset="0"/>
              </a:rPr>
              <a:t>Extension of the Bjorken </a:t>
            </a:r>
            <a:r>
              <a:rPr lang="en-US" sz="2800" b="0" dirty="0">
                <a:solidFill>
                  <a:srgbClr val="000099"/>
                </a:solidFill>
              </a:rPr>
              <a:t>ε </a:t>
            </a:r>
            <a:r>
              <a:rPr lang="en-GB" sz="2800" b="0" dirty="0" smtClean="0">
                <a:solidFill>
                  <a:srgbClr val="000090"/>
                </a:solidFill>
                <a:latin typeface="Times" charset="0"/>
              </a:rPr>
              <a:t>formula</a:t>
            </a:r>
            <a:endParaRPr lang="en-GB" sz="2800" b="0" dirty="0">
              <a:solidFill>
                <a:srgbClr val="000090"/>
              </a:solidFill>
              <a:latin typeface="Times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93752" y="628208"/>
                <a:ext cx="5105399" cy="15792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0" i="1" dirty="0" smtClean="0">
                    <a:solidFill>
                      <a:srgbClr val="006600"/>
                    </a:solidFill>
                  </a:rPr>
                  <a:t>Goal:  fix this problem </a:t>
                </a:r>
                <a:endParaRPr lang="en-US" b="0" i="1" dirty="0">
                  <a:solidFill>
                    <a:srgbClr val="006600"/>
                  </a:solidFill>
                </a:endParaRPr>
              </a:p>
              <a:p>
                <a:r>
                  <a:rPr lang="en-US" b="0" i="1" dirty="0" smtClean="0">
                    <a:solidFill>
                      <a:srgbClr val="006600"/>
                    </a:solidFill>
                  </a:rPr>
                  <a:t>&amp;</a:t>
                </a:r>
                <a:r>
                  <a:rPr lang="en-US" b="0" i="1" dirty="0">
                    <a:solidFill>
                      <a:srgbClr val="006600"/>
                    </a:solidFill>
                  </a:rPr>
                  <a:t> </a:t>
                </a:r>
                <a:r>
                  <a:rPr lang="en-US" b="0" i="1" dirty="0" smtClean="0">
                    <a:solidFill>
                      <a:srgbClr val="006600"/>
                    </a:solidFill>
                  </a:rPr>
                  <a:t>derive a Bjorken-type formula </a:t>
                </a:r>
              </a:p>
              <a:p>
                <a:r>
                  <a:rPr lang="en-US" b="0" i="1" dirty="0" smtClean="0">
                    <a:solidFill>
                      <a:srgbClr val="006600"/>
                    </a:solidFill>
                  </a:rPr>
                  <a:t>that’s also valid at lower energies </a:t>
                </a:r>
              </a:p>
              <a:p>
                <a:r>
                  <a:rPr lang="en-US" b="0" i="1" dirty="0" smtClean="0">
                    <a:solidFill>
                      <a:srgbClr val="006600"/>
                    </a:solidFill>
                  </a:rPr>
                  <a:t>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en-US" b="0" i="1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&lt; ~50 GeV</a:t>
                </a:r>
                <a:r>
                  <a:rPr lang="en-US" b="0" i="1" dirty="0" smtClean="0">
                    <a:solidFill>
                      <a:srgbClr val="006600"/>
                    </a:solidFill>
                  </a:rPr>
                  <a:t>).</a:t>
                </a:r>
                <a:endParaRPr lang="en-US" b="0" i="1" dirty="0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752" y="628208"/>
                <a:ext cx="5105399" cy="1579278"/>
              </a:xfrm>
              <a:prstGeom prst="rect">
                <a:avLst/>
              </a:prstGeom>
              <a:blipFill rotWithShape="0">
                <a:blip r:embed="rId3"/>
                <a:stretch>
                  <a:fillRect l="-1912" t="-3089" b="-73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542926" y="2363926"/>
            <a:ext cx="5029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Consider a schematic picture:</a:t>
            </a:r>
          </a:p>
          <a:p>
            <a:r>
              <a:rPr lang="en-US" b="0" dirty="0" smtClean="0"/>
              <a:t>two nuclei come into contact </a:t>
            </a:r>
            <a:r>
              <a:rPr lang="en-US" b="0" dirty="0"/>
              <a:t>at time </a:t>
            </a:r>
            <a:r>
              <a:rPr lang="en-US" b="0" i="1" dirty="0" smtClean="0">
                <a:solidFill>
                  <a:srgbClr val="0000FF"/>
                </a:solidFill>
              </a:rPr>
              <a:t>0</a:t>
            </a:r>
          </a:p>
          <a:p>
            <a:r>
              <a:rPr lang="en-US" b="0" dirty="0" smtClean="0"/>
              <a:t>and pass each other at time </a:t>
            </a:r>
            <a:r>
              <a:rPr lang="en-US" sz="3200" b="0" i="1" dirty="0" smtClean="0">
                <a:solidFill>
                  <a:srgbClr val="0000FF"/>
                </a:solidFill>
              </a:rPr>
              <a:t>d</a:t>
            </a:r>
            <a:r>
              <a:rPr lang="en-US" sz="3200" b="0" i="1" baseline="-25000" dirty="0" smtClean="0">
                <a:solidFill>
                  <a:srgbClr val="0000FF"/>
                </a:solidFill>
              </a:rPr>
              <a:t>t</a:t>
            </a:r>
            <a:r>
              <a:rPr lang="en-US" sz="3200" b="0" i="1" dirty="0" smtClean="0">
                <a:solidFill>
                  <a:srgbClr val="0000FF"/>
                </a:solidFill>
              </a:rPr>
              <a:t> </a:t>
            </a:r>
            <a:r>
              <a:rPr lang="en-US" b="0" dirty="0" smtClean="0"/>
              <a:t>.</a:t>
            </a:r>
          </a:p>
          <a:p>
            <a:endParaRPr lang="en-US" b="0" dirty="0" smtClean="0"/>
          </a:p>
          <a:p>
            <a:r>
              <a:rPr lang="en-US" b="0" dirty="0" smtClean="0">
                <a:solidFill>
                  <a:srgbClr val="0000FF"/>
                </a:solidFill>
              </a:rPr>
              <a:t>The shaded area </a:t>
            </a:r>
          </a:p>
          <a:p>
            <a:r>
              <a:rPr lang="en-US" b="0" dirty="0" smtClean="0"/>
              <a:t>is the primary </a:t>
            </a:r>
            <a:r>
              <a:rPr lang="en-US" b="0" dirty="0"/>
              <a:t>collision </a:t>
            </a:r>
            <a:r>
              <a:rPr lang="en-US" b="0" dirty="0" smtClean="0"/>
              <a:t>region,</a:t>
            </a:r>
          </a:p>
          <a:p>
            <a:r>
              <a:rPr lang="en-US" b="0" dirty="0" smtClean="0"/>
              <a:t>so initial </a:t>
            </a:r>
            <a:r>
              <a:rPr lang="en-US" b="0" dirty="0"/>
              <a:t>energy production </a:t>
            </a:r>
            <a:r>
              <a:rPr lang="en-US" b="0" dirty="0" smtClean="0"/>
              <a:t>takes </a:t>
            </a:r>
            <a:r>
              <a:rPr lang="en-US" b="0" dirty="0"/>
              <a:t>place </a:t>
            </a:r>
            <a:endParaRPr lang="en-US" b="0" dirty="0" smtClean="0"/>
          </a:p>
          <a:p>
            <a:r>
              <a:rPr lang="en-US" b="0" dirty="0" smtClean="0"/>
              <a:t>over </a:t>
            </a:r>
            <a:r>
              <a:rPr lang="en-US" b="0" dirty="0"/>
              <a:t>a finite </a:t>
            </a:r>
            <a:r>
              <a:rPr lang="en-US" b="0" dirty="0" smtClean="0"/>
              <a:t>duration of </a:t>
            </a:r>
            <a:r>
              <a:rPr lang="en-US" b="0" dirty="0" smtClean="0">
                <a:solidFill>
                  <a:srgbClr val="0000FF"/>
                </a:solidFill>
              </a:rPr>
              <a:t>t</a:t>
            </a:r>
            <a:r>
              <a:rPr lang="en-US" b="0" dirty="0" smtClean="0"/>
              <a:t> &amp; </a:t>
            </a:r>
            <a:r>
              <a:rPr lang="en-US" b="0" dirty="0" smtClean="0">
                <a:solidFill>
                  <a:srgbClr val="0000FF"/>
                </a:solidFill>
              </a:rPr>
              <a:t>z</a:t>
            </a:r>
            <a:r>
              <a:rPr lang="en-US" b="0" dirty="0" smtClean="0"/>
              <a:t>. </a:t>
            </a:r>
            <a:endParaRPr lang="en-US" b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725" y="3125794"/>
            <a:ext cx="4038600" cy="40065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804" y="643927"/>
            <a:ext cx="4377752" cy="21468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36405" y="836244"/>
            <a:ext cx="1683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rgbClr val="006600"/>
                </a:solidFill>
              </a:rPr>
              <a:t>Kajantie et al. </a:t>
            </a:r>
          </a:p>
          <a:p>
            <a:r>
              <a:rPr lang="en-US" sz="2000" b="0" dirty="0" smtClean="0">
                <a:solidFill>
                  <a:srgbClr val="006600"/>
                </a:solidFill>
              </a:rPr>
              <a:t>NPB </a:t>
            </a:r>
            <a:r>
              <a:rPr lang="en-US" sz="2000" b="0" dirty="0">
                <a:solidFill>
                  <a:srgbClr val="006600"/>
                </a:solidFill>
              </a:rPr>
              <a:t>(1983</a:t>
            </a:r>
            <a:r>
              <a:rPr lang="en-US" sz="2000" b="0" dirty="0" smtClean="0">
                <a:solidFill>
                  <a:srgbClr val="006600"/>
                </a:solidFill>
              </a:rPr>
              <a:t>)</a:t>
            </a:r>
            <a:endParaRPr lang="en-US" sz="2000" b="0" dirty="0">
              <a:solidFill>
                <a:srgbClr val="0066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4375" y="5868994"/>
            <a:ext cx="5562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rgbClr val="C00000"/>
                </a:solidFill>
              </a:rPr>
              <a:t>We shall neglect </a:t>
            </a:r>
            <a:r>
              <a:rPr lang="en-US" b="0" dirty="0">
                <a:solidFill>
                  <a:srgbClr val="C00000"/>
                </a:solidFill>
              </a:rPr>
              <a:t>secondary </a:t>
            </a:r>
            <a:r>
              <a:rPr lang="en-US" b="0" dirty="0" smtClean="0">
                <a:solidFill>
                  <a:srgbClr val="C00000"/>
                </a:solidFill>
              </a:rPr>
              <a:t>scatterings</a:t>
            </a:r>
          </a:p>
          <a:p>
            <a:r>
              <a:rPr lang="en-US" b="0" dirty="0" smtClean="0">
                <a:solidFill>
                  <a:srgbClr val="C00000"/>
                </a:solidFill>
              </a:rPr>
              <a:t>&amp; only consider the central region (</a:t>
            </a:r>
            <a:r>
              <a:rPr lang="en-GB" b="0" dirty="0">
                <a:solidFill>
                  <a:srgbClr val="C00000"/>
                </a:solidFill>
                <a:latin typeface="Symbol" charset="2"/>
                <a:ea typeface="Symbol" charset="2"/>
                <a:cs typeface="Symbol" charset="2"/>
              </a:rPr>
              <a:t>h</a:t>
            </a:r>
            <a:r>
              <a:rPr lang="en-GB" b="0" baseline="-25000" dirty="0" smtClean="0">
                <a:solidFill>
                  <a:srgbClr val="C00000"/>
                </a:solidFill>
                <a:latin typeface="Times" charset="0"/>
              </a:rPr>
              <a:t>s </a:t>
            </a:r>
            <a:r>
              <a:rPr lang="en-GB" b="0" dirty="0" smtClean="0">
                <a:solidFill>
                  <a:srgbClr val="C00000"/>
                </a:solidFill>
                <a:latin typeface="Times" charset="0"/>
              </a:rPr>
              <a:t>~0</a:t>
            </a:r>
            <a:r>
              <a:rPr lang="en-US" b="0" dirty="0" smtClean="0">
                <a:solidFill>
                  <a:srgbClr val="C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300698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5155"/>
            <a:ext cx="10077450" cy="490567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2524125" y="0"/>
            <a:ext cx="525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</a:pPr>
            <a:r>
              <a:rPr lang="en-GB" sz="2800" b="0" dirty="0" smtClean="0">
                <a:solidFill>
                  <a:srgbClr val="000090"/>
                </a:solidFill>
                <a:latin typeface="Times" charset="0"/>
              </a:rPr>
              <a:t>Extension of the Bjorken </a:t>
            </a:r>
            <a:r>
              <a:rPr lang="en-US" sz="2800" b="0" dirty="0">
                <a:solidFill>
                  <a:srgbClr val="000099"/>
                </a:solidFill>
              </a:rPr>
              <a:t>ε </a:t>
            </a:r>
            <a:r>
              <a:rPr lang="en-GB" sz="2800" b="0" dirty="0" smtClean="0">
                <a:solidFill>
                  <a:srgbClr val="000090"/>
                </a:solidFill>
                <a:latin typeface="Times" charset="0"/>
              </a:rPr>
              <a:t>formula</a:t>
            </a:r>
            <a:endParaRPr lang="en-GB" sz="2800" b="0" dirty="0">
              <a:solidFill>
                <a:srgbClr val="000090"/>
              </a:solidFill>
              <a:latin typeface="Times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2221992" y="4009143"/>
            <a:ext cx="228600" cy="2156484"/>
          </a:xfrm>
          <a:prstGeom prst="rect">
            <a:avLst/>
          </a:prstGeom>
          <a:solidFill>
            <a:srgbClr val="0000FF">
              <a:alpha val="20000"/>
            </a:srgbClr>
          </a:solidFill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322771" y="6438886"/>
            <a:ext cx="2021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rgbClr val="FF0000"/>
                </a:solidFill>
              </a:rPr>
              <a:t>collision point</a:t>
            </a:r>
            <a:endParaRPr lang="en-US" b="0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638925" y="6438887"/>
            <a:ext cx="2115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rgbClr val="FF0000"/>
                </a:solidFill>
              </a:rPr>
              <a:t>collision point</a:t>
            </a:r>
            <a:endParaRPr lang="en-US" b="0" dirty="0">
              <a:solidFill>
                <a:srgbClr val="FF0000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 flipV="1">
            <a:off x="2450592" y="4391025"/>
            <a:ext cx="2969133" cy="2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0000FF"/>
            </a:solidFill>
            <a:prstDash val="dash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Rectangle 12"/>
          <p:cNvSpPr/>
          <p:nvPr/>
        </p:nvSpPr>
        <p:spPr>
          <a:xfrm>
            <a:off x="620870" y="913843"/>
            <a:ext cx="42226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0" dirty="0" smtClean="0">
                <a:solidFill>
                  <a:srgbClr val="0000FF"/>
                </a:solidFill>
                <a:latin typeface="Times" charset="0"/>
              </a:rPr>
              <a:t>Picture for the Bjorken formula: </a:t>
            </a:r>
            <a:endParaRPr lang="en-US" b="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309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95925" y="590678"/>
            <a:ext cx="42967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Method: </a:t>
            </a:r>
          </a:p>
          <a:p>
            <a:r>
              <a:rPr lang="en-US" b="0" dirty="0" smtClean="0">
                <a:solidFill>
                  <a:schemeClr val="accent1">
                    <a:lumMod val="50000"/>
                  </a:schemeClr>
                </a:solidFill>
              </a:rPr>
              <a:t>introduce the finite time duration</a:t>
            </a:r>
          </a:p>
          <a:p>
            <a:r>
              <a:rPr lang="en-US" b="0" dirty="0" smtClean="0">
                <a:solidFill>
                  <a:schemeClr val="accent1">
                    <a:lumMod val="50000"/>
                  </a:schemeClr>
                </a:solidFill>
              </a:rPr>
              <a:t>in the initial energy production</a:t>
            </a:r>
          </a:p>
          <a:p>
            <a:r>
              <a:rPr lang="en-US" b="0" dirty="0" smtClean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n-US" b="0" i="1" dirty="0" smtClean="0">
                <a:solidFill>
                  <a:schemeClr val="accent1">
                    <a:lumMod val="50000"/>
                  </a:schemeClr>
                </a:solidFill>
              </a:rPr>
              <a:t>but neglect </a:t>
            </a:r>
            <a:r>
              <a:rPr lang="en-US" b="0" i="1" dirty="0">
                <a:solidFill>
                  <a:schemeClr val="accent1">
                    <a:lumMod val="50000"/>
                  </a:schemeClr>
                </a:solidFill>
              </a:rPr>
              <a:t>the finite </a:t>
            </a:r>
            <a:r>
              <a:rPr lang="en-US" b="0" i="1" dirty="0" smtClean="0">
                <a:solidFill>
                  <a:schemeClr val="accent1">
                    <a:lumMod val="50000"/>
                  </a:schemeClr>
                </a:solidFill>
              </a:rPr>
              <a:t>z-width</a:t>
            </a:r>
            <a:r>
              <a:rPr lang="en-US" b="0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3625"/>
            <a:ext cx="10077450" cy="493079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0870" y="913843"/>
            <a:ext cx="37866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0" dirty="0" smtClean="0">
                <a:solidFill>
                  <a:srgbClr val="0000FF"/>
                </a:solidFill>
                <a:latin typeface="Times" charset="0"/>
              </a:rPr>
              <a:t>Picture with finite thickness: </a:t>
            </a:r>
            <a:endParaRPr lang="en-US" b="0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24125" y="0"/>
            <a:ext cx="525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</a:pPr>
            <a:r>
              <a:rPr lang="en-GB" sz="2800" b="0" dirty="0" smtClean="0">
                <a:solidFill>
                  <a:srgbClr val="000090"/>
                </a:solidFill>
                <a:latin typeface="Times" charset="0"/>
              </a:rPr>
              <a:t>Extension of the Bjorken </a:t>
            </a:r>
            <a:r>
              <a:rPr lang="en-US" sz="2800" b="0" dirty="0">
                <a:solidFill>
                  <a:srgbClr val="000099"/>
                </a:solidFill>
              </a:rPr>
              <a:t>ε </a:t>
            </a:r>
            <a:r>
              <a:rPr lang="en-GB" sz="2800" b="0" dirty="0" smtClean="0">
                <a:solidFill>
                  <a:srgbClr val="000090"/>
                </a:solidFill>
                <a:latin typeface="Times" charset="0"/>
              </a:rPr>
              <a:t>formula</a:t>
            </a:r>
            <a:endParaRPr lang="en-GB" sz="2800" b="0" dirty="0">
              <a:solidFill>
                <a:srgbClr val="00009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02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8923779" y="6067425"/>
                <a:ext cx="849720" cy="8042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mr-IN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𝑇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𝑑𝑦</m:t>
                          </m:r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3779" y="6067425"/>
                <a:ext cx="849720" cy="80425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96343" y="1228823"/>
                <a:ext cx="5396029" cy="23698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solidFill>
                      <a:srgbClr val="0000FF"/>
                    </a:solidFill>
                  </a:rPr>
                  <a:t>Average energy density</a:t>
                </a:r>
                <a:r>
                  <a:rPr lang="en-US" sz="2800" b="0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mr-IN" sz="2800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𝜀</m:t>
                    </m:r>
                    <m:r>
                      <a:rPr lang="mr-IN" sz="2800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b="0" dirty="0">
                    <a:solidFill>
                      <a:srgbClr val="0000FF"/>
                    </a:solidFill>
                  </a:rPr>
                  <a:t>within the </a:t>
                </a:r>
                <a:r>
                  <a:rPr lang="en-US" b="0" dirty="0" smtClean="0">
                    <a:solidFill>
                      <a:srgbClr val="0000FF"/>
                    </a:solidFill>
                  </a:rPr>
                  <a:t>slab </a:t>
                </a:r>
                <a:endParaRPr lang="en-US" b="0" dirty="0">
                  <a:solidFill>
                    <a:srgbClr val="0000FF"/>
                  </a:solidFill>
                </a:endParaRPr>
              </a:p>
              <a:p>
                <a:r>
                  <a:rPr lang="en-US" b="0" dirty="0" smtClean="0"/>
                  <a:t>diverges as            ,</a:t>
                </a:r>
              </a:p>
              <a:p>
                <a:r>
                  <a:rPr lang="en-US" b="0" dirty="0" smtClean="0"/>
                  <a:t>like the Bjorken formula.</a:t>
                </a:r>
              </a:p>
              <a:p>
                <a:endParaRPr lang="en-US" b="0" dirty="0" smtClean="0"/>
              </a:p>
              <a:p>
                <a:r>
                  <a:rPr lang="en-GB" b="0" dirty="0" smtClean="0">
                    <a:solidFill>
                      <a:srgbClr val="0000FF"/>
                    </a:solidFill>
                    <a:latin typeface="Times" charset="0"/>
                  </a:rPr>
                  <a:t>So we assume a finite formation time τ</a:t>
                </a:r>
                <a:r>
                  <a:rPr lang="en-GB" b="0" baseline="-25000" dirty="0" smtClean="0">
                    <a:solidFill>
                      <a:srgbClr val="0000FF"/>
                    </a:solidFill>
                    <a:latin typeface="Times" charset="0"/>
                  </a:rPr>
                  <a:t>F</a:t>
                </a:r>
                <a:r>
                  <a:rPr lang="en-GB" b="0" dirty="0" smtClean="0">
                    <a:solidFill>
                      <a:srgbClr val="0000FF"/>
                    </a:solidFill>
                    <a:latin typeface="Times" charset="0"/>
                  </a:rPr>
                  <a:t> </a:t>
                </a:r>
              </a:p>
              <a:p>
                <a:r>
                  <a:rPr lang="en-GB" b="0" dirty="0" smtClean="0">
                    <a:solidFill>
                      <a:srgbClr val="0000FF"/>
                    </a:solidFill>
                    <a:latin typeface="Times" charset="0"/>
                  </a:rPr>
                  <a:t>for initial </a:t>
                </a:r>
                <a:r>
                  <a:rPr lang="en-GB" b="0" dirty="0">
                    <a:solidFill>
                      <a:srgbClr val="0000FF"/>
                    </a:solidFill>
                    <a:latin typeface="Times" charset="0"/>
                  </a:rPr>
                  <a:t>particles, </a:t>
                </a:r>
                <a:r>
                  <a:rPr lang="en-GB" b="0" dirty="0" smtClean="0">
                    <a:solidFill>
                      <a:srgbClr val="0000FF"/>
                    </a:solidFill>
                    <a:latin typeface="Times" charset="0"/>
                  </a:rPr>
                  <a:t>then </a:t>
                </a:r>
                <a:r>
                  <a:rPr lang="en-GB" b="0" dirty="0" smtClean="0">
                    <a:solidFill>
                      <a:srgbClr val="0000FF"/>
                    </a:solidFill>
                  </a:rPr>
                  <a:t>at any time t ≥ </a:t>
                </a:r>
                <a:r>
                  <a:rPr lang="en-GB" b="0" dirty="0" smtClean="0">
                    <a:solidFill>
                      <a:srgbClr val="0000FF"/>
                    </a:solidFill>
                    <a:latin typeface="Times" charset="0"/>
                  </a:rPr>
                  <a:t>τ</a:t>
                </a:r>
                <a:r>
                  <a:rPr lang="en-GB" b="0" baseline="-25000" dirty="0" smtClean="0">
                    <a:solidFill>
                      <a:srgbClr val="0000FF"/>
                    </a:solidFill>
                    <a:latin typeface="Times" charset="0"/>
                  </a:rPr>
                  <a:t>F</a:t>
                </a:r>
                <a:r>
                  <a:rPr lang="en-GB" b="0" dirty="0" smtClean="0">
                    <a:solidFill>
                      <a:srgbClr val="0000FF"/>
                    </a:solidFill>
                    <a:latin typeface="Times" charset="0"/>
                  </a:rPr>
                  <a:t>:</a:t>
                </a:r>
                <a:endParaRPr lang="en-GB" b="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43" y="1228823"/>
                <a:ext cx="5396029" cy="2369880"/>
              </a:xfrm>
              <a:prstGeom prst="rect">
                <a:avLst/>
              </a:prstGeom>
              <a:blipFill rotWithShape="0">
                <a:blip r:embed="rId4"/>
                <a:stretch>
                  <a:fillRect l="-1808" r="-678" b="-51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591719" y="1669444"/>
                <a:ext cx="88838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𝑡</m:t>
                    </m:r>
                    <m:r>
                      <a:rPr lang="is-IS" b="0" i="1"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</m:oMath>
                </a14:m>
                <a:r>
                  <a:rPr lang="en-US" b="0" dirty="0" smtClean="0"/>
                  <a:t> 0</a:t>
                </a:r>
                <a:endParaRPr lang="en-US" b="0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1719" y="1669444"/>
                <a:ext cx="888385" cy="461665"/>
              </a:xfrm>
              <a:prstGeom prst="rect">
                <a:avLst/>
              </a:prstGeom>
              <a:blipFill rotWithShape="0">
                <a:blip r:embed="rId5"/>
                <a:stretch>
                  <a:fillRect t="-10526" r="-9589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845331" y="4021652"/>
                <a:ext cx="4647041" cy="8265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mr-IN" sz="3200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𝜀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𝑡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)=</m:t>
                    </m:r>
                    <m:f>
                      <m:fPr>
                        <m:ctrlPr>
                          <a:rPr lang="mr-IN" sz="3200" b="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sz="3200" b="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3200" b="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3200" b="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200" b="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𝑇</m:t>
                            </m:r>
                          </m:sub>
                        </m:sSub>
                      </m:den>
                    </m:f>
                    <m:nary>
                      <m:naryPr>
                        <m:ctrlPr>
                          <a:rPr lang="is-IS" sz="3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</m:t>
                        </m:r>
                      </m:sub>
                      <m:sup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𝑡</m:t>
                            </m:r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−</m:t>
                            </m:r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𝐹</m:t>
                            </m:r>
                          </m:sub>
                        </m:sSub>
                      </m:sup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 </m:t>
                        </m:r>
                        <m:f>
                          <m:fPr>
                            <m:ctrlPr>
                              <a:rPr lang="mr-IN" sz="32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mr-IN" sz="3200" b="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b="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𝑑</m:t>
                                </m:r>
                              </m:e>
                              <m:sup>
                                <m:r>
                                  <a:rPr lang="en-US" sz="3200" b="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2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sz="3200" b="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sz="3200" b="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𝑇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3200" b="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𝑑𝑦</m:t>
                            </m:r>
                            <m:r>
                              <a:rPr lang="en-US" sz="3200" b="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 </m:t>
                            </m:r>
                            <m:r>
                              <a:rPr lang="en-US" sz="3200" b="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𝑑𝑥</m:t>
                            </m:r>
                          </m:den>
                        </m:f>
                      </m:e>
                    </m:nary>
                  </m:oMath>
                </a14:m>
                <a:r>
                  <a:rPr lang="mr-IN" sz="3200" b="0" dirty="0">
                    <a:solidFill>
                      <a:srgbClr val="C00000"/>
                    </a:solidFill>
                    <a:ea typeface="Cambria Math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mr-IN" sz="3200" b="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sz="3200" b="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</m:t>
                        </m:r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𝑥</m:t>
                        </m:r>
                      </m:num>
                      <m:den>
                        <m:d>
                          <m:dPr>
                            <m:ctrlPr>
                              <a:rPr lang="mr-IN" sz="3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lang="en-US" sz="3200" b="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𝑡</m:t>
                            </m:r>
                            <m:r>
                              <a:rPr lang="en-US" sz="3200" b="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−</m:t>
                            </m:r>
                            <m:r>
                              <a:rPr lang="en-US" sz="3200" b="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𝑥</m:t>
                            </m:r>
                          </m:e>
                        </m:d>
                      </m:den>
                    </m:f>
                    <m:r>
                      <a:rPr lang="en-US" sz="3200" b="0" i="0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.</m:t>
                    </m:r>
                  </m:oMath>
                </a14:m>
                <a:endParaRPr lang="en-US" sz="3200" b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331" y="4021652"/>
                <a:ext cx="4647041" cy="826573"/>
              </a:xfrm>
              <a:prstGeom prst="rect">
                <a:avLst/>
              </a:prstGeom>
              <a:blipFill rotWithShape="0">
                <a:blip r:embed="rId6"/>
                <a:stretch>
                  <a:fillRect b="-8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0" y="5157587"/>
            <a:ext cx="5674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006600"/>
                </a:solidFill>
              </a:rPr>
              <a:t>T</a:t>
            </a:r>
            <a:r>
              <a:rPr lang="en-US" b="0" dirty="0" smtClean="0">
                <a:solidFill>
                  <a:srgbClr val="006600"/>
                </a:solidFill>
              </a:rPr>
              <a:t>his applies even during the crossing time.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1925" y="6207945"/>
            <a:ext cx="9905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solidFill>
                  <a:srgbClr val="006600"/>
                </a:solidFill>
              </a:rPr>
              <a:t>To proceed, we now take a specific form for the time profile            .</a:t>
            </a:r>
            <a:endParaRPr lang="en-US" sz="2800" b="0" dirty="0">
              <a:solidFill>
                <a:srgbClr val="0066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96116" y="5161935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524125" y="0"/>
            <a:ext cx="525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</a:pPr>
            <a:r>
              <a:rPr lang="en-GB" sz="2800" b="0" dirty="0" smtClean="0">
                <a:solidFill>
                  <a:srgbClr val="000090"/>
                </a:solidFill>
                <a:latin typeface="Times" charset="0"/>
              </a:rPr>
              <a:t>Extension of the Bjorken </a:t>
            </a:r>
            <a:r>
              <a:rPr lang="en-US" sz="2800" b="0" dirty="0">
                <a:solidFill>
                  <a:srgbClr val="000099"/>
                </a:solidFill>
              </a:rPr>
              <a:t>ε </a:t>
            </a:r>
            <a:r>
              <a:rPr lang="en-GB" sz="2800" b="0" dirty="0" smtClean="0">
                <a:solidFill>
                  <a:srgbClr val="000090"/>
                </a:solidFill>
                <a:latin typeface="Times" charset="0"/>
              </a:rPr>
              <a:t>formula</a:t>
            </a:r>
            <a:endParaRPr lang="en-GB" sz="2800" b="0" dirty="0">
              <a:solidFill>
                <a:srgbClr val="000090"/>
              </a:solidFill>
              <a:latin typeface="Time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384" y="682050"/>
            <a:ext cx="4034377" cy="422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482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725" y="3405044"/>
            <a:ext cx="4642838" cy="30952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4584" y="0"/>
            <a:ext cx="9104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</a:pPr>
            <a:r>
              <a:rPr lang="en-GB" sz="2800" b="0" dirty="0" smtClean="0">
                <a:solidFill>
                  <a:srgbClr val="000090"/>
                </a:solidFill>
                <a:latin typeface="Times" charset="0"/>
              </a:rPr>
              <a:t>Extension of the Bjorken </a:t>
            </a:r>
            <a:r>
              <a:rPr lang="en-US" sz="2800" b="0" dirty="0">
                <a:solidFill>
                  <a:srgbClr val="000099"/>
                </a:solidFill>
              </a:rPr>
              <a:t>ε </a:t>
            </a:r>
            <a:r>
              <a:rPr lang="en-GB" sz="2800" b="0" dirty="0" smtClean="0">
                <a:solidFill>
                  <a:srgbClr val="000090"/>
                </a:solidFill>
                <a:latin typeface="Times" charset="0"/>
              </a:rPr>
              <a:t>formula:</a:t>
            </a:r>
            <a:r>
              <a:rPr lang="en-GB" sz="2800" b="0" dirty="0" smtClean="0">
                <a:solidFill>
                  <a:srgbClr val="FF0000"/>
                </a:solidFill>
                <a:latin typeface="Times" charset="0"/>
              </a:rPr>
              <a:t> the uniform profile</a:t>
            </a:r>
            <a:endParaRPr lang="en-GB" sz="2800" b="0" dirty="0">
              <a:solidFill>
                <a:srgbClr val="FF0000"/>
              </a:solidFill>
              <a:latin typeface="Times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447241" y="636776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rgbClr val="FF0000"/>
                </a:solidFill>
              </a:rPr>
              <a:t>x</a:t>
            </a:r>
            <a:endParaRPr lang="en-US" b="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525" y="2498943"/>
            <a:ext cx="54747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solidFill>
                  <a:srgbClr val="FF0000"/>
                </a:solidFill>
              </a:rPr>
              <a:t>The simplest (uniform) profile:</a:t>
            </a:r>
          </a:p>
          <a:p>
            <a:r>
              <a:rPr lang="en-US" sz="2800" b="0" dirty="0" smtClean="0"/>
              <a:t>    initial energy (at y~0) </a:t>
            </a:r>
            <a:r>
              <a:rPr lang="en-US" sz="2800" b="0" dirty="0"/>
              <a:t>is produced </a:t>
            </a:r>
            <a:endParaRPr lang="en-US" sz="2800" b="0" dirty="0" smtClean="0"/>
          </a:p>
          <a:p>
            <a:r>
              <a:rPr lang="en-US" sz="2800" b="0" dirty="0" smtClean="0"/>
              <a:t>    uniformly from </a:t>
            </a:r>
            <a:r>
              <a:rPr lang="en-US" sz="2800" b="0" dirty="0"/>
              <a:t>time </a:t>
            </a:r>
            <a:r>
              <a:rPr lang="en-US" sz="2800" i="1" dirty="0"/>
              <a:t>t</a:t>
            </a:r>
            <a:r>
              <a:rPr lang="en-US" sz="2800" i="1" baseline="-25000" dirty="0"/>
              <a:t>1</a:t>
            </a:r>
            <a:r>
              <a:rPr lang="en-US" sz="2800" b="0" dirty="0"/>
              <a:t> to </a:t>
            </a:r>
            <a:r>
              <a:rPr lang="en-US" sz="2800" i="1" dirty="0"/>
              <a:t>t</a:t>
            </a:r>
            <a:r>
              <a:rPr lang="en-US" sz="2800" i="1" baseline="-25000" dirty="0"/>
              <a:t>2</a:t>
            </a:r>
            <a:r>
              <a:rPr lang="en-US" sz="2800" b="0" dirty="0"/>
              <a:t> :</a:t>
            </a:r>
            <a:endParaRPr lang="en-US" sz="2800" b="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570154" y="4391025"/>
                <a:ext cx="2658302" cy="21192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mr-IN" sz="32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32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sz="32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sz="32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en-US" sz="32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32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32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𝑇</m:t>
                            </m:r>
                          </m:sub>
                        </m:sSub>
                      </m:num>
                      <m:den>
                        <m:r>
                          <a:rPr lang="en-US" sz="32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𝑑𝑦</m:t>
                        </m:r>
                        <m:r>
                          <a:rPr lang="en-US" sz="32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 </m:t>
                        </m:r>
                        <m:r>
                          <a:rPr lang="en-US" sz="32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𝑑𝑥</m:t>
                        </m:r>
                      </m:den>
                    </m:f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f>
                      <m:fPr>
                        <m:ctrlPr>
                          <a:rPr lang="mr-IN" sz="3200" b="0" i="1">
                            <a:solidFill>
                              <a:srgbClr val="0000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0000FF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0000FF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0000FF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21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mr-IN" sz="3200" b="0" i="1">
                            <a:solidFill>
                              <a:srgbClr val="0000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sz="3200" b="0" i="1">
                                <a:solidFill>
                                  <a:srgbClr val="0000FF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3200" b="0" i="1">
                                <a:solidFill>
                                  <a:srgbClr val="0000FF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3200" b="0" i="1">
                                <a:solidFill>
                                  <a:srgbClr val="0000FF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𝑇</m:t>
                            </m:r>
                          </m:sub>
                        </m:sSub>
                      </m:num>
                      <m:den>
                        <m:r>
                          <a:rPr lang="en-US" sz="3200" b="0" i="1">
                            <a:solidFill>
                              <a:srgbClr val="0000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𝑑𝑦</m:t>
                        </m:r>
                        <m:r>
                          <a:rPr lang="en-US" sz="3200" b="0" i="1">
                            <a:solidFill>
                              <a:srgbClr val="0000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3200" b="0" dirty="0" smtClean="0"/>
                  <a:t>      </a:t>
                </a:r>
              </a:p>
              <a:p>
                <a:endParaRPr lang="en-US" sz="3200" b="0" dirty="0"/>
              </a:p>
              <a:p>
                <a:r>
                  <a:rPr lang="en-US" b="0" dirty="0" smtClean="0">
                    <a:solidFill>
                      <a:srgbClr val="0000FF"/>
                    </a:solidFill>
                  </a:rPr>
                  <a:t>for </a:t>
                </a:r>
                <a14:m>
                  <m:oMath xmlns:m="http://schemas.openxmlformats.org/officeDocument/2006/math">
                    <m:r>
                      <a:rPr lang="en-US" b="0" i="1">
                        <a:solidFill>
                          <a:srgbClr val="0000FF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𝑥</m:t>
                    </m:r>
                    <m:r>
                      <a:rPr lang="en-US" b="0" i="1">
                        <a:solidFill>
                          <a:srgbClr val="0000FF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b="0" i="1">
                            <a:solidFill>
                              <a:srgbClr val="0000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00FF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FF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FF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>
                            <a:solidFill>
                              <a:srgbClr val="0000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>
                                <a:solidFill>
                                  <a:srgbClr val="0000FF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FF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FF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solidFill>
                          <a:srgbClr val="0000FF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,</m:t>
                    </m:r>
                  </m:oMath>
                </a14:m>
                <a:endParaRPr lang="en-US" b="0" dirty="0" smtClean="0">
                  <a:solidFill>
                    <a:srgbClr val="0000FF"/>
                  </a:solidFill>
                  <a:ea typeface="Cambria Math" charset="0"/>
                  <a:cs typeface="Cambria Math" charset="0"/>
                </a:endParaRPr>
              </a:p>
              <a:p>
                <a:r>
                  <a:rPr lang="en-US" sz="2800" b="0" dirty="0">
                    <a:solidFill>
                      <a:srgbClr val="0000FF"/>
                    </a:solidFill>
                  </a:rPr>
                  <a:t>with </a:t>
                </a:r>
                <a:r>
                  <a:rPr lang="en-US" sz="2800" b="0" i="1" dirty="0">
                    <a:solidFill>
                      <a:srgbClr val="0000FF"/>
                    </a:solidFill>
                  </a:rPr>
                  <a:t>t</a:t>
                </a:r>
                <a:r>
                  <a:rPr lang="en-US" sz="2800" b="0" i="1" baseline="-25000" dirty="0">
                    <a:solidFill>
                      <a:srgbClr val="0000FF"/>
                    </a:solidFill>
                  </a:rPr>
                  <a:t>21</a:t>
                </a:r>
                <a:r>
                  <a:rPr lang="en-US" sz="2800" b="0" i="1" dirty="0">
                    <a:solidFill>
                      <a:srgbClr val="0000FF"/>
                    </a:solidFill>
                  </a:rPr>
                  <a:t> ≡ t</a:t>
                </a:r>
                <a:r>
                  <a:rPr lang="en-US" sz="2800" b="0" i="1" baseline="-25000" dirty="0">
                    <a:solidFill>
                      <a:srgbClr val="0000FF"/>
                    </a:solidFill>
                  </a:rPr>
                  <a:t>2</a:t>
                </a:r>
                <a:r>
                  <a:rPr lang="en-US" sz="2800" b="0" i="1" dirty="0">
                    <a:solidFill>
                      <a:srgbClr val="0000FF"/>
                    </a:solidFill>
                  </a:rPr>
                  <a:t> − </a:t>
                </a:r>
                <a:r>
                  <a:rPr lang="en-US" sz="2800" b="0" i="1" dirty="0" smtClean="0">
                    <a:solidFill>
                      <a:srgbClr val="0000FF"/>
                    </a:solidFill>
                  </a:rPr>
                  <a:t>t</a:t>
                </a:r>
                <a:r>
                  <a:rPr lang="en-US" sz="2800" b="0" i="1" baseline="-25000" dirty="0" smtClean="0">
                    <a:solidFill>
                      <a:srgbClr val="0000FF"/>
                    </a:solidFill>
                  </a:rPr>
                  <a:t>1</a:t>
                </a:r>
                <a:endParaRPr lang="en-US" sz="2800" b="0" i="1" dirty="0" smtClean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0154" y="4391025"/>
                <a:ext cx="2658302" cy="2119234"/>
              </a:xfrm>
              <a:prstGeom prst="rect">
                <a:avLst/>
              </a:prstGeom>
              <a:blipFill rotWithShape="0">
                <a:blip r:embed="rId4"/>
                <a:stretch>
                  <a:fillRect l="-8257" b="-9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600325" y="967672"/>
                <a:ext cx="4647041" cy="8265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mr-IN" sz="3200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𝜀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𝑡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)=</m:t>
                    </m:r>
                    <m:f>
                      <m:fPr>
                        <m:ctrlPr>
                          <a:rPr lang="mr-IN" sz="3200" b="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sz="3200" b="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3200" b="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3200" b="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200" b="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𝑇</m:t>
                            </m:r>
                          </m:sub>
                        </m:sSub>
                      </m:den>
                    </m:f>
                    <m:nary>
                      <m:naryPr>
                        <m:ctrlPr>
                          <a:rPr lang="is-IS" sz="3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</m:t>
                        </m:r>
                      </m:sub>
                      <m:sup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𝑡</m:t>
                            </m:r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−</m:t>
                            </m:r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𝐹</m:t>
                            </m:r>
                          </m:sub>
                        </m:sSub>
                      </m:sup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 </m:t>
                        </m:r>
                        <m:f>
                          <m:fPr>
                            <m:ctrlPr>
                              <a:rPr lang="mr-IN" sz="32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mr-IN" sz="3200" b="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b="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𝑑</m:t>
                                </m:r>
                              </m:e>
                              <m:sup>
                                <m:r>
                                  <a:rPr lang="en-US" sz="3200" b="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2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sz="3200" b="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sz="3200" b="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𝑇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3200" b="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𝑑𝑦</m:t>
                            </m:r>
                            <m:r>
                              <a:rPr lang="en-US" sz="3200" b="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 </m:t>
                            </m:r>
                            <m:r>
                              <a:rPr lang="en-US" sz="3200" b="0" i="1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𝑑𝑥</m:t>
                            </m:r>
                          </m:den>
                        </m:f>
                      </m:e>
                    </m:nary>
                  </m:oMath>
                </a14:m>
                <a:r>
                  <a:rPr lang="mr-IN" sz="3200" b="0" dirty="0">
                    <a:solidFill>
                      <a:srgbClr val="C00000"/>
                    </a:solidFill>
                    <a:ea typeface="Cambria Math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mr-IN" sz="3200" b="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sz="3200" b="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</m:t>
                        </m:r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𝑥</m:t>
                        </m:r>
                      </m:num>
                      <m:den>
                        <m:d>
                          <m:dPr>
                            <m:ctrlPr>
                              <a:rPr lang="mr-IN" sz="3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lang="en-US" sz="3200" b="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𝑡</m:t>
                            </m:r>
                            <m:r>
                              <a:rPr lang="en-US" sz="3200" b="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−</m:t>
                            </m:r>
                            <m:r>
                              <a:rPr lang="en-US" sz="3200" b="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𝑥</m:t>
                            </m:r>
                          </m:e>
                        </m:d>
                      </m:den>
                    </m:f>
                  </m:oMath>
                </a14:m>
                <a:endParaRPr lang="en-US" sz="3200" b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0325" y="967672"/>
                <a:ext cx="4647041" cy="826573"/>
              </a:xfrm>
              <a:prstGeom prst="rect">
                <a:avLst/>
              </a:prstGeom>
              <a:blipFill rotWithShape="0">
                <a:blip r:embed="rId5"/>
                <a:stretch>
                  <a:fillRect b="-8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3705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4276725" y="657225"/>
            <a:ext cx="1828797" cy="346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ts val="2475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sz="3200" dirty="0" smtClean="0">
                <a:solidFill>
                  <a:srgbClr val="000090"/>
                </a:solidFill>
                <a:latin typeface="Times" charset="0"/>
              </a:rPr>
              <a:t>Outline</a:t>
            </a:r>
            <a:endParaRPr lang="en-GB" sz="3600" dirty="0">
              <a:solidFill>
                <a:srgbClr val="000090"/>
              </a:solidFill>
              <a:latin typeface="Times" charset="0"/>
            </a:endParaRPr>
          </a:p>
        </p:txBody>
      </p:sp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85725" y="1603939"/>
            <a:ext cx="9839325" cy="335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722313" algn="l"/>
                <a:tab pos="1446213" algn="l"/>
                <a:tab pos="2170113" algn="l"/>
                <a:tab pos="2894013" algn="l"/>
                <a:tab pos="3617913" algn="l"/>
                <a:tab pos="4343400" algn="l"/>
                <a:tab pos="5065713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722313" algn="l"/>
                <a:tab pos="1446213" algn="l"/>
                <a:tab pos="2170113" algn="l"/>
                <a:tab pos="2894013" algn="l"/>
                <a:tab pos="3617913" algn="l"/>
                <a:tab pos="4343400" algn="l"/>
                <a:tab pos="5065713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722313" algn="l"/>
                <a:tab pos="1446213" algn="l"/>
                <a:tab pos="2170113" algn="l"/>
                <a:tab pos="2894013" algn="l"/>
                <a:tab pos="3617913" algn="l"/>
                <a:tab pos="4343400" algn="l"/>
                <a:tab pos="5065713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722313" algn="l"/>
                <a:tab pos="1446213" algn="l"/>
                <a:tab pos="2170113" algn="l"/>
                <a:tab pos="2894013" algn="l"/>
                <a:tab pos="3617913" algn="l"/>
                <a:tab pos="4343400" algn="l"/>
                <a:tab pos="5065713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722313" algn="l"/>
                <a:tab pos="1446213" algn="l"/>
                <a:tab pos="2170113" algn="l"/>
                <a:tab pos="2894013" algn="l"/>
                <a:tab pos="3617913" algn="l"/>
                <a:tab pos="4343400" algn="l"/>
                <a:tab pos="5065713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722313" algn="l"/>
                <a:tab pos="1446213" algn="l"/>
                <a:tab pos="2170113" algn="l"/>
                <a:tab pos="2894013" algn="l"/>
                <a:tab pos="3617913" algn="l"/>
                <a:tab pos="4343400" algn="l"/>
                <a:tab pos="5065713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722313" algn="l"/>
                <a:tab pos="1446213" algn="l"/>
                <a:tab pos="2170113" algn="l"/>
                <a:tab pos="2894013" algn="l"/>
                <a:tab pos="3617913" algn="l"/>
                <a:tab pos="4343400" algn="l"/>
                <a:tab pos="5065713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722313" algn="l"/>
                <a:tab pos="1446213" algn="l"/>
                <a:tab pos="2170113" algn="l"/>
                <a:tab pos="2894013" algn="l"/>
                <a:tab pos="3617913" algn="l"/>
                <a:tab pos="4343400" algn="l"/>
                <a:tab pos="5065713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722313" algn="l"/>
                <a:tab pos="1446213" algn="l"/>
                <a:tab pos="2170113" algn="l"/>
                <a:tab pos="2894013" algn="l"/>
                <a:tab pos="3617913" algn="l"/>
                <a:tab pos="4343400" algn="l"/>
                <a:tab pos="5065713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GB" sz="2800" b="0" dirty="0">
                <a:solidFill>
                  <a:srgbClr val="0000FF"/>
                </a:solidFill>
                <a:latin typeface="Times" charset="0"/>
              </a:rPr>
              <a:t>A Multi-Phase Transport (</a:t>
            </a:r>
            <a:r>
              <a:rPr lang="en-GB" sz="2800" b="0" dirty="0" smtClean="0">
                <a:solidFill>
                  <a:srgbClr val="0000FF"/>
                </a:solidFill>
                <a:latin typeface="Times" charset="0"/>
              </a:rPr>
              <a:t>AMPT) model </a:t>
            </a:r>
            <a:endParaRPr lang="en-GB" sz="2800" b="0" dirty="0">
              <a:solidFill>
                <a:srgbClr val="0000FF"/>
              </a:solidFill>
              <a:latin typeface="Times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800" b="0" dirty="0" smtClean="0">
                <a:solidFill>
                  <a:srgbClr val="0000FF"/>
                </a:solidFill>
                <a:latin typeface="Times" charset="0"/>
              </a:rPr>
              <a:t>Incorporation of finite nuclear thickness to string melting AMPT</a:t>
            </a:r>
            <a:endParaRPr lang="en-GB" sz="2800" b="0" dirty="0" smtClean="0">
              <a:solidFill>
                <a:srgbClr val="0000FF"/>
              </a:solidFill>
              <a:latin typeface="Times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800" b="0" dirty="0" smtClean="0">
                <a:solidFill>
                  <a:srgbClr val="0000FF"/>
                </a:solidFill>
                <a:latin typeface="Times" charset="0"/>
              </a:rPr>
              <a:t>Analytical understanding by extending </a:t>
            </a:r>
            <a:r>
              <a:rPr lang="en-US" sz="2800" b="0" dirty="0">
                <a:solidFill>
                  <a:srgbClr val="0000FF"/>
                </a:solidFill>
                <a:latin typeface="Times" charset="0"/>
              </a:rPr>
              <a:t>the </a:t>
            </a:r>
            <a:r>
              <a:rPr lang="en-GB" sz="2800" b="0" dirty="0" smtClean="0">
                <a:solidFill>
                  <a:srgbClr val="0000FF"/>
                </a:solidFill>
                <a:latin typeface="Times" charset="0"/>
              </a:rPr>
              <a:t>Bjorken </a:t>
            </a:r>
            <a:r>
              <a:rPr lang="en-US" sz="2800" b="0" dirty="0">
                <a:solidFill>
                  <a:srgbClr val="0000FF"/>
                </a:solidFill>
              </a:rPr>
              <a:t>ε</a:t>
            </a:r>
            <a:r>
              <a:rPr lang="en-GB" sz="2800" b="0" dirty="0" smtClean="0">
                <a:solidFill>
                  <a:srgbClr val="0000FF"/>
                </a:solidFill>
                <a:latin typeface="Times" charset="0"/>
              </a:rPr>
              <a:t> </a:t>
            </a:r>
            <a:r>
              <a:rPr lang="en-US" sz="2800" b="0" dirty="0" smtClean="0">
                <a:solidFill>
                  <a:srgbClr val="0000FF"/>
                </a:solidFill>
                <a:latin typeface="Times" charset="0"/>
              </a:rPr>
              <a:t>formula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</a:pPr>
            <a:r>
              <a:rPr lang="en-US" sz="2800" b="0" dirty="0" smtClean="0">
                <a:solidFill>
                  <a:srgbClr val="0000FF"/>
                </a:solidFill>
                <a:latin typeface="Times" charset="0"/>
              </a:rPr>
              <a:t>				to lower energies such as </a:t>
            </a:r>
            <a:r>
              <a:rPr lang="en-US" sz="2800" b="0" dirty="0">
                <a:solidFill>
                  <a:srgbClr val="0000FF"/>
                </a:solidFill>
              </a:rPr>
              <a:t>SIS100 / FAIR </a:t>
            </a:r>
            <a:r>
              <a:rPr lang="en-US" sz="2800" b="0" dirty="0" smtClean="0">
                <a:solidFill>
                  <a:srgbClr val="0000FF"/>
                </a:solidFill>
              </a:rPr>
              <a:t>energies </a:t>
            </a:r>
            <a:endParaRPr lang="en-US" sz="2800" b="0" dirty="0">
              <a:solidFill>
                <a:srgbClr val="0000FF"/>
              </a:solidFill>
              <a:latin typeface="Times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800" b="0" dirty="0" smtClean="0">
                <a:solidFill>
                  <a:srgbClr val="0000FF"/>
                </a:solidFill>
                <a:latin typeface="Times" charset="0"/>
              </a:rPr>
              <a:t>Comparisons </a:t>
            </a:r>
            <a:r>
              <a:rPr lang="en-US" sz="2800" b="0" dirty="0">
                <a:solidFill>
                  <a:srgbClr val="0000FF"/>
                </a:solidFill>
                <a:latin typeface="Times" charset="0"/>
              </a:rPr>
              <a:t>of </a:t>
            </a:r>
            <a:r>
              <a:rPr lang="en-US" sz="2800" b="0" dirty="0" smtClean="0">
                <a:solidFill>
                  <a:srgbClr val="0000FF"/>
                </a:solidFill>
                <a:latin typeface="Times" charset="0"/>
              </a:rPr>
              <a:t>extended </a:t>
            </a:r>
            <a:r>
              <a:rPr lang="en-GB" sz="2800" b="0" dirty="0" smtClean="0">
                <a:solidFill>
                  <a:srgbClr val="0000FF"/>
                </a:solidFill>
                <a:latin typeface="Times" charset="0"/>
              </a:rPr>
              <a:t>Bjorken </a:t>
            </a:r>
            <a:r>
              <a:rPr lang="en-US" sz="2800" b="0" dirty="0">
                <a:solidFill>
                  <a:srgbClr val="0000FF"/>
                </a:solidFill>
              </a:rPr>
              <a:t>f</a:t>
            </a:r>
            <a:r>
              <a:rPr lang="en-US" sz="2800" b="0" dirty="0" smtClean="0">
                <a:solidFill>
                  <a:srgbClr val="0000FF"/>
                </a:solidFill>
                <a:latin typeface="Times" charset="0"/>
              </a:rPr>
              <a:t>ormula </a:t>
            </a:r>
            <a:r>
              <a:rPr lang="en-US" sz="2800" b="0" dirty="0">
                <a:solidFill>
                  <a:srgbClr val="0000FF"/>
                </a:solidFill>
                <a:latin typeface="Times" charset="0"/>
              </a:rPr>
              <a:t>with </a:t>
            </a:r>
            <a:r>
              <a:rPr lang="en-US" sz="2800" b="0" dirty="0" smtClean="0">
                <a:solidFill>
                  <a:srgbClr val="0000FF"/>
                </a:solidFill>
                <a:latin typeface="Times" charset="0"/>
              </a:rPr>
              <a:t>AMPT results</a:t>
            </a:r>
            <a:endParaRPr lang="en-GB" sz="2800" b="0" i="1" dirty="0" smtClean="0">
              <a:solidFill>
                <a:srgbClr val="0000FF"/>
              </a:solidFill>
              <a:latin typeface="Times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GB" sz="2800" b="0" dirty="0" smtClean="0">
                <a:solidFill>
                  <a:srgbClr val="0000FF"/>
                </a:solidFill>
                <a:latin typeface="Times" charset="0"/>
              </a:rPr>
              <a:t>Summary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5" y="2943225"/>
            <a:ext cx="6223000" cy="3937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376" y="640661"/>
            <a:ext cx="7958308" cy="199776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70086" y="6706870"/>
            <a:ext cx="7954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0" dirty="0" smtClean="0">
                <a:solidFill>
                  <a:schemeClr val="tx1"/>
                </a:solidFill>
              </a:rPr>
              <a:t>t</a:t>
            </a:r>
            <a:r>
              <a:rPr lang="en-GB" b="0" baseline="-25000" dirty="0" smtClean="0">
                <a:solidFill>
                  <a:schemeClr val="tx1"/>
                </a:solidFill>
              </a:rPr>
              <a:t>1</a:t>
            </a:r>
            <a:r>
              <a:rPr lang="en-GB" b="0" dirty="0" smtClean="0">
                <a:solidFill>
                  <a:schemeClr val="tx1"/>
                </a:solidFill>
              </a:rPr>
              <a:t>+</a:t>
            </a:r>
            <a:r>
              <a:rPr lang="en-GB" b="0" dirty="0" smtClean="0">
                <a:solidFill>
                  <a:schemeClr val="tx1"/>
                </a:solidFill>
                <a:latin typeface="Times" charset="0"/>
              </a:rPr>
              <a:t>τ</a:t>
            </a:r>
            <a:r>
              <a:rPr lang="en-GB" b="0" baseline="-25000" dirty="0" smtClean="0">
                <a:solidFill>
                  <a:schemeClr val="tx1"/>
                </a:solidFill>
                <a:latin typeface="Times" charset="0"/>
              </a:rPr>
              <a:t>F</a:t>
            </a:r>
            <a:endParaRPr lang="en-GB" b="0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76314" y="6702405"/>
            <a:ext cx="7954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0" dirty="0" smtClean="0">
                <a:solidFill>
                  <a:schemeClr val="tx1"/>
                </a:solidFill>
              </a:rPr>
              <a:t>t</a:t>
            </a:r>
            <a:r>
              <a:rPr lang="en-GB" b="0" baseline="-25000" dirty="0">
                <a:solidFill>
                  <a:schemeClr val="tx1"/>
                </a:solidFill>
              </a:rPr>
              <a:t>2</a:t>
            </a:r>
            <a:r>
              <a:rPr lang="en-GB" b="0" dirty="0" smtClean="0">
                <a:solidFill>
                  <a:schemeClr val="tx1"/>
                </a:solidFill>
              </a:rPr>
              <a:t>+</a:t>
            </a:r>
            <a:r>
              <a:rPr lang="en-GB" b="0" dirty="0" smtClean="0">
                <a:solidFill>
                  <a:schemeClr val="tx1"/>
                </a:solidFill>
                <a:latin typeface="Times" charset="0"/>
              </a:rPr>
              <a:t>τ</a:t>
            </a:r>
            <a:r>
              <a:rPr lang="en-GB" b="0" baseline="-25000" dirty="0" smtClean="0">
                <a:solidFill>
                  <a:schemeClr val="tx1"/>
                </a:solidFill>
                <a:latin typeface="Times" charset="0"/>
              </a:rPr>
              <a:t>F</a:t>
            </a:r>
            <a:endParaRPr lang="en-GB" b="0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1236" y="3220074"/>
            <a:ext cx="22252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0" dirty="0">
                <a:solidFill>
                  <a:srgbClr val="0000FF"/>
                </a:solidFill>
                <a:latin typeface="Times" charset="0"/>
              </a:rPr>
              <a:t>Bjorken formula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399538" y="5602537"/>
            <a:ext cx="2294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0" dirty="0" smtClean="0">
                <a:solidFill>
                  <a:srgbClr val="FF0000"/>
                </a:solidFill>
                <a:latin typeface="Times" charset="0"/>
              </a:rPr>
              <a:t>Uniform formula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314644" y="2867025"/>
                <a:ext cx="3720890" cy="18505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Font typeface="Arial" charset="0"/>
                  <a:buChar char="•"/>
                </a:pPr>
                <a:r>
                  <a:rPr lang="en-US" sz="2800" b="0" i="1" dirty="0" smtClean="0">
                    <a:solidFill>
                      <a:srgbClr val="0000FF"/>
                    </a:solidFill>
                  </a:rPr>
                  <a:t>At high energies:</a:t>
                </a:r>
              </a:p>
              <a:p>
                <a:r>
                  <a:rPr lang="en-US" sz="2800" b="0" dirty="0" smtClean="0">
                    <a:solidFill>
                      <a:srgbClr val="0000FF"/>
                    </a:solidFill>
                  </a:rPr>
                  <a:t>(thin nuclei, t</a:t>
                </a:r>
                <a:r>
                  <a:rPr lang="en-US" sz="2800" b="0" baseline="-25000" dirty="0" smtClean="0">
                    <a:solidFill>
                      <a:srgbClr val="0000FF"/>
                    </a:solidFill>
                  </a:rPr>
                  <a:t>21 </a:t>
                </a:r>
                <a:r>
                  <a:rPr lang="en-US" sz="2800" b="0" dirty="0">
                    <a:solidFill>
                      <a:srgbClr val="0000FF"/>
                    </a:solidFill>
                  </a:rPr>
                  <a:t>/τ</a:t>
                </a:r>
                <a:r>
                  <a:rPr lang="en-US" sz="2800" b="0" baseline="-25000" dirty="0">
                    <a:solidFill>
                      <a:srgbClr val="0000FF"/>
                    </a:solidFill>
                  </a:rPr>
                  <a:t>F</a:t>
                </a:r>
                <a:r>
                  <a:rPr lang="en-US" sz="2800" b="0" dirty="0">
                    <a:solidFill>
                      <a:srgbClr val="0000FF"/>
                    </a:solidFill>
                  </a:rPr>
                  <a:t> → </a:t>
                </a:r>
                <a:r>
                  <a:rPr lang="en-US" sz="2800" b="0" dirty="0" smtClean="0">
                    <a:solidFill>
                      <a:srgbClr val="0000FF"/>
                    </a:solidFill>
                  </a:rPr>
                  <a:t>0):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0099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mr-IN" sz="2800" b="0" i="1">
                              <a:solidFill>
                                <a:srgbClr val="000099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𝜀</m:t>
                          </m:r>
                        </m:e>
                        <m:sub>
                          <m:r>
                            <a:rPr lang="en-US" sz="2800" b="0" i="1">
                              <a:solidFill>
                                <a:srgbClr val="000099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𝑢𝑛𝑖</m:t>
                          </m:r>
                        </m:sub>
                      </m:sSub>
                      <m:r>
                        <a:rPr lang="en-US" sz="2800" b="0" i="1">
                          <a:solidFill>
                            <a:srgbClr val="000099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r>
                        <a:rPr lang="en-US" sz="2800" b="0" i="1">
                          <a:solidFill>
                            <a:srgbClr val="000099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𝑡</m:t>
                      </m:r>
                      <m:r>
                        <a:rPr lang="en-US" sz="2800" b="0" i="1">
                          <a:solidFill>
                            <a:srgbClr val="000099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)→</m:t>
                      </m:r>
                      <m:sSub>
                        <m:sSubPr>
                          <m:ctrlPr>
                            <a:rPr lang="en-US" sz="2800" b="0" i="1">
                              <a:solidFill>
                                <a:srgbClr val="000099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mr-IN" sz="2800" b="0" i="1">
                              <a:solidFill>
                                <a:srgbClr val="000099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𝜀</m:t>
                          </m:r>
                        </m:e>
                        <m:sub>
                          <m:r>
                            <a:rPr lang="en-US" sz="2800" b="0" i="1">
                              <a:solidFill>
                                <a:srgbClr val="000099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𝐵𝑗</m:t>
                          </m:r>
                        </m:sub>
                      </m:sSub>
                      <m:r>
                        <a:rPr lang="en-US" sz="2800" b="0" i="1">
                          <a:solidFill>
                            <a:srgbClr val="000099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r>
                        <a:rPr lang="en-US" sz="2800" b="0" i="1">
                          <a:solidFill>
                            <a:srgbClr val="000099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𝑡</m:t>
                      </m:r>
                      <m:r>
                        <a:rPr lang="en-US" sz="2800" b="0" i="1">
                          <a:solidFill>
                            <a:srgbClr val="000099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sz="2800" b="0" dirty="0" smtClean="0">
                  <a:solidFill>
                    <a:srgbClr val="000099"/>
                  </a:solidFill>
                </a:endParaRPr>
              </a:p>
              <a:p>
                <a:r>
                  <a:rPr lang="en-US" sz="2800" b="0" i="1" dirty="0" smtClean="0">
                    <a:solidFill>
                      <a:srgbClr val="000099"/>
                    </a:solidFill>
                  </a:rPr>
                  <a:t>	analytically</a:t>
                </a:r>
                <a:endParaRPr lang="en-US" sz="2800" b="0" i="1" dirty="0">
                  <a:solidFill>
                    <a:srgbClr val="000099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4644" y="2867025"/>
                <a:ext cx="3720890" cy="1850571"/>
              </a:xfrm>
              <a:prstGeom prst="rect">
                <a:avLst/>
              </a:prstGeom>
              <a:blipFill rotWithShape="0">
                <a:blip r:embed="rId5"/>
                <a:stretch>
                  <a:fillRect l="-3443" t="-3289" r="-2295" b="-82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6174236" y="4695825"/>
            <a:ext cx="317420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800" b="0" i="1" dirty="0" smtClean="0">
                <a:solidFill>
                  <a:srgbClr val="FF0000"/>
                </a:solidFill>
              </a:rPr>
              <a:t>At lower energies:</a:t>
            </a:r>
          </a:p>
          <a:p>
            <a:r>
              <a:rPr lang="en-US" sz="2800" b="0" dirty="0" smtClean="0">
                <a:solidFill>
                  <a:srgbClr val="FF0000"/>
                </a:solidFill>
              </a:rPr>
              <a:t>	very different </a:t>
            </a:r>
          </a:p>
          <a:p>
            <a:r>
              <a:rPr lang="en-US" sz="2800" b="0" dirty="0" smtClean="0">
                <a:solidFill>
                  <a:srgbClr val="FF0000"/>
                </a:solidFill>
              </a:rPr>
              <a:t>	from Bjorken</a:t>
            </a:r>
            <a:endParaRPr lang="en-US" sz="2800" b="0" dirty="0">
              <a:solidFill>
                <a:srgbClr val="FF000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 bwMode="auto">
          <a:xfrm>
            <a:off x="1887779" y="4838564"/>
            <a:ext cx="2577" cy="1913958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6" name="TextBox 35"/>
          <p:cNvSpPr txBox="1"/>
          <p:nvPr/>
        </p:nvSpPr>
        <p:spPr>
          <a:xfrm>
            <a:off x="2955484" y="3924355"/>
            <a:ext cx="2921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>
                <a:solidFill>
                  <a:schemeClr val="accent3">
                    <a:lumMod val="65000"/>
                  </a:schemeClr>
                </a:solidFill>
              </a:rPr>
              <a:t>Central Au+Au@11.5GeV</a:t>
            </a:r>
            <a:endParaRPr lang="en-US" sz="2000" b="0" dirty="0">
              <a:solidFill>
                <a:schemeClr val="accent3">
                  <a:lumMod val="6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-59731" y="2867025"/>
                <a:ext cx="89736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mr-IN" sz="28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𝜀</m:t>
                      </m:r>
                      <m:r>
                        <a:rPr lang="en-US" sz="2800" b="0" i="1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r>
                        <a:rPr lang="en-US" sz="2800" b="0" i="1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𝑡</m:t>
                      </m:r>
                      <m:r>
                        <a:rPr lang="en-US" sz="2800" b="0" i="1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9731" y="2867025"/>
                <a:ext cx="897362" cy="52322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85360" y="879441"/>
            <a:ext cx="1888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 smtClean="0">
                <a:solidFill>
                  <a:schemeClr val="accent1">
                    <a:lumMod val="50000"/>
                  </a:schemeClr>
                </a:solidFill>
              </a:rPr>
              <a:t>→ solution: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4584" y="0"/>
            <a:ext cx="9104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</a:pPr>
            <a:r>
              <a:rPr lang="en-GB" sz="2800" b="0" dirty="0" smtClean="0">
                <a:solidFill>
                  <a:srgbClr val="000090"/>
                </a:solidFill>
                <a:latin typeface="Times" charset="0"/>
              </a:rPr>
              <a:t>Extension of the Bjorken </a:t>
            </a:r>
            <a:r>
              <a:rPr lang="en-US" sz="2800" b="0" dirty="0">
                <a:solidFill>
                  <a:srgbClr val="000099"/>
                </a:solidFill>
              </a:rPr>
              <a:t>ε </a:t>
            </a:r>
            <a:r>
              <a:rPr lang="en-GB" sz="2800" b="0" dirty="0" smtClean="0">
                <a:solidFill>
                  <a:srgbClr val="000090"/>
                </a:solidFill>
                <a:latin typeface="Times" charset="0"/>
              </a:rPr>
              <a:t>formula:</a:t>
            </a:r>
            <a:r>
              <a:rPr lang="en-GB" sz="2800" b="0" dirty="0" smtClean="0">
                <a:solidFill>
                  <a:srgbClr val="FF0000"/>
                </a:solidFill>
                <a:latin typeface="Times" charset="0"/>
              </a:rPr>
              <a:t> the uniform profile</a:t>
            </a:r>
            <a:endParaRPr lang="en-GB" sz="2800" b="0" dirty="0">
              <a:solidFill>
                <a:srgbClr val="FF0000"/>
              </a:solidFill>
              <a:latin typeface="Times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5604" y="6286906"/>
            <a:ext cx="30508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1" dirty="0" err="1" smtClean="0"/>
              <a:t>dE</a:t>
            </a:r>
            <a:r>
              <a:rPr lang="en-US" sz="1800" b="0" i="1" baseline="-25000" dirty="0" err="1" smtClean="0"/>
              <a:t>T</a:t>
            </a:r>
            <a:r>
              <a:rPr lang="en-US" sz="1800" b="0" i="1" dirty="0" smtClean="0"/>
              <a:t>/</a:t>
            </a:r>
            <a:r>
              <a:rPr lang="en-US" sz="1800" b="0" i="1" dirty="0" err="1" smtClean="0"/>
              <a:t>dy</a:t>
            </a:r>
            <a:r>
              <a:rPr lang="en-US" sz="1800" b="0" i="1" dirty="0" smtClean="0"/>
              <a:t> parameterization</a:t>
            </a:r>
          </a:p>
          <a:p>
            <a:r>
              <a:rPr lang="en-US" sz="1800" b="0" i="1" dirty="0" smtClean="0"/>
              <a:t>from </a:t>
            </a:r>
            <a:r>
              <a:rPr lang="is-IS" sz="1800" b="0" i="1" dirty="0">
                <a:solidFill>
                  <a:srgbClr val="006600"/>
                </a:solidFill>
                <a:latin typeface="Times" charset="0"/>
              </a:rPr>
              <a:t>PHENIX PRC 71 (2005) </a:t>
            </a:r>
            <a:endParaRPr lang="is-IS" sz="1800" b="0" i="1" dirty="0">
              <a:solidFill>
                <a:srgbClr val="0066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81996" y="2563846"/>
            <a:ext cx="42370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000" b="0" dirty="0">
                <a:solidFill>
                  <a:srgbClr val="006600"/>
                </a:solidFill>
              </a:rPr>
              <a:t>ZWL, </a:t>
            </a:r>
            <a:r>
              <a:rPr lang="nb-NO" sz="2000" b="0" dirty="0" smtClean="0">
                <a:solidFill>
                  <a:srgbClr val="006600"/>
                </a:solidFill>
              </a:rPr>
              <a:t>arXiv:1704.08418v2/PRC(2018)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46710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9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5" y="2862560"/>
            <a:ext cx="6223000" cy="393700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6019800" y="3933825"/>
            <a:ext cx="420052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 smtClean="0"/>
              <a:t>2) For </a:t>
            </a:r>
            <a:r>
              <a:rPr lang="en-US" b="0" i="1" dirty="0"/>
              <a:t>t</a:t>
            </a:r>
            <a:r>
              <a:rPr lang="en-US" b="0" baseline="-25000" dirty="0"/>
              <a:t>21</a:t>
            </a:r>
            <a:r>
              <a:rPr lang="en-US" b="0" i="1" baseline="-25000" dirty="0"/>
              <a:t> </a:t>
            </a:r>
            <a:r>
              <a:rPr lang="en-US" b="0" i="1" dirty="0"/>
              <a:t>/τ</a:t>
            </a:r>
            <a:r>
              <a:rPr lang="en-US" b="0" baseline="-25000" dirty="0"/>
              <a:t>F</a:t>
            </a:r>
            <a:r>
              <a:rPr lang="en-US" b="0" i="1" dirty="0"/>
              <a:t> </a:t>
            </a:r>
            <a:r>
              <a:rPr lang="en-US" b="0" dirty="0"/>
              <a:t>&gt;&gt;1 (low energy):</a:t>
            </a:r>
          </a:p>
          <a:p>
            <a:r>
              <a:rPr lang="en-US" b="0" dirty="0">
                <a:solidFill>
                  <a:srgbClr val="C00000"/>
                </a:solidFill>
              </a:rPr>
              <a:t> </a:t>
            </a:r>
            <a:r>
              <a:rPr lang="en-US" b="0" dirty="0" smtClean="0">
                <a:solidFill>
                  <a:srgbClr val="C00000"/>
                </a:solidFill>
              </a:rPr>
              <a:t>  ratio </a:t>
            </a:r>
            <a:r>
              <a:rPr lang="en-US" b="0" dirty="0">
                <a:solidFill>
                  <a:srgbClr val="C00000"/>
                </a:solidFill>
              </a:rPr>
              <a:t>→ 0;</a:t>
            </a:r>
          </a:p>
          <a:p>
            <a:endParaRPr lang="en-US" b="0" dirty="0"/>
          </a:p>
          <a:p>
            <a:endParaRPr lang="en-US" b="0" dirty="0"/>
          </a:p>
          <a:p>
            <a:r>
              <a:rPr lang="en-US" b="0" dirty="0" smtClean="0">
                <a:solidFill>
                  <a:schemeClr val="tx1"/>
                </a:solidFill>
              </a:rPr>
              <a:t>so the peak </a:t>
            </a:r>
            <a:r>
              <a:rPr lang="en-US" b="0" dirty="0">
                <a:solidFill>
                  <a:schemeClr val="tx1"/>
                </a:solidFill>
              </a:rPr>
              <a:t>energy </a:t>
            </a:r>
            <a:r>
              <a:rPr lang="en-US" b="0" dirty="0" smtClean="0">
                <a:solidFill>
                  <a:schemeClr val="tx1"/>
                </a:solidFill>
              </a:rPr>
              <a:t>density </a:t>
            </a:r>
            <a:endParaRPr lang="en-US" b="0" dirty="0">
              <a:solidFill>
                <a:schemeClr val="tx1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>
                <a:solidFill>
                  <a:srgbClr val="C00000"/>
                </a:solidFill>
              </a:rPr>
              <a:t>&lt;&lt; </a:t>
            </a:r>
            <a:r>
              <a:rPr lang="en-US" b="0" dirty="0">
                <a:solidFill>
                  <a:srgbClr val="C00000"/>
                </a:solidFill>
              </a:rPr>
              <a:t>Bjorken value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olidFill>
                  <a:srgbClr val="7030A0"/>
                </a:solidFill>
              </a:rPr>
              <a:t>much less sensitive to </a:t>
            </a:r>
            <a:r>
              <a:rPr lang="en-US" b="0" i="1" dirty="0" smtClean="0">
                <a:solidFill>
                  <a:srgbClr val="7030A0"/>
                </a:solidFill>
              </a:rPr>
              <a:t>τ</a:t>
            </a:r>
            <a:r>
              <a:rPr lang="en-US" b="0" baseline="-25000" dirty="0" smtClean="0">
                <a:solidFill>
                  <a:srgbClr val="7030A0"/>
                </a:solidFill>
              </a:rPr>
              <a:t>F</a:t>
            </a:r>
            <a:endParaRPr lang="en-US" b="0" baseline="-25000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6400800" y="4772025"/>
                <a:ext cx="3657600" cy="58734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SupPr>
                      <m:e>
                        <m:r>
                          <a:rPr lang="mr-IN" b="0" i="1">
                            <a:solidFill>
                              <a:srgbClr val="7030A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𝜀</m:t>
                        </m:r>
                      </m:e>
                      <m:sub>
                        <m:r>
                          <a:rPr lang="en-US" b="0" i="1">
                            <a:solidFill>
                              <a:srgbClr val="7030A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𝑢𝑛𝑖</m:t>
                        </m:r>
                      </m:sub>
                      <m:sup>
                        <m:r>
                          <a:rPr lang="en-US" b="0" i="1">
                            <a:solidFill>
                              <a:srgbClr val="7030A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𝑚𝑎𝑥</m:t>
                        </m:r>
                      </m:sup>
                    </m:sSubSup>
                  </m:oMath>
                </a14:m>
                <a:r>
                  <a:rPr lang="en-US" sz="1800" b="0" dirty="0">
                    <a:solidFill>
                      <a:srgbClr val="7030A0"/>
                    </a:solidFill>
                    <a:ea typeface="Cambria Math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>
                        <a:solidFill>
                          <a:srgbClr val="7030A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∝</m:t>
                    </m:r>
                    <m:func>
                      <m:func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7030A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ln</m:t>
                        </m:r>
                      </m:fName>
                      <m:e>
                        <m:d>
                          <m:dPr>
                            <m:ctrlPr>
                              <a:rPr lang="mr-IN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1">
                                    <a:solidFill>
                                      <a:srgbClr val="7030A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>
                                    <a:solidFill>
                                      <a:srgbClr val="7030A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1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sz="2000" b="0" i="1">
                                        <a:solidFill>
                                          <a:srgbClr val="7030A0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>
                                        <a:solidFill>
                                          <a:srgbClr val="7030A0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𝜏</m:t>
                                    </m:r>
                                  </m:e>
                                  <m:sub>
                                    <m:r>
                                      <a:rPr lang="en-US" sz="2000" b="0" i="1">
                                        <a:solidFill>
                                          <a:srgbClr val="7030A0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𝐹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en-US" sz="1800" b="0" dirty="0" smtClean="0">
                    <a:solidFill>
                      <a:srgbClr val="7030A0"/>
                    </a:solidFill>
                  </a:rPr>
                  <a:t>,      </a:t>
                </a:r>
                <a:r>
                  <a:rPr lang="en-US" b="0" dirty="0" smtClean="0">
                    <a:solidFill>
                      <a:srgbClr val="7030A0"/>
                    </a:solidFill>
                  </a:rPr>
                  <a:t>not</a:t>
                </a:r>
                <a:r>
                  <a:rPr lang="en-US" sz="2800" b="0" dirty="0" smtClean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>
                            <a:solidFill>
                              <a:srgbClr val="7030A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b="0" i="1">
                            <a:solidFill>
                              <a:srgbClr val="7030A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b="0" i="1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b="0" i="1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𝐹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,</m:t>
                    </m:r>
                  </m:oMath>
                </a14:m>
                <a:endParaRPr lang="en-US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800" y="4772025"/>
                <a:ext cx="3657600" cy="587340"/>
              </a:xfrm>
              <a:prstGeom prst="rect">
                <a:avLst/>
              </a:prstGeom>
              <a:blipFill rotWithShape="0">
                <a:blip r:embed="rId4"/>
                <a:stretch>
                  <a:fillRect t="-1042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525" y="1419225"/>
            <a:ext cx="3935029" cy="103213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576314" y="6744295"/>
            <a:ext cx="7954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0" dirty="0" smtClean="0">
                <a:solidFill>
                  <a:schemeClr val="tx1"/>
                </a:solidFill>
              </a:rPr>
              <a:t>t</a:t>
            </a:r>
            <a:r>
              <a:rPr lang="en-GB" b="0" baseline="-25000" dirty="0">
                <a:solidFill>
                  <a:schemeClr val="tx1"/>
                </a:solidFill>
              </a:rPr>
              <a:t>2</a:t>
            </a:r>
            <a:r>
              <a:rPr lang="en-GB" b="0" dirty="0" smtClean="0">
                <a:solidFill>
                  <a:schemeClr val="tx1"/>
                </a:solidFill>
              </a:rPr>
              <a:t>+</a:t>
            </a:r>
            <a:r>
              <a:rPr lang="en-GB" b="0" dirty="0" smtClean="0">
                <a:solidFill>
                  <a:schemeClr val="tx1"/>
                </a:solidFill>
                <a:latin typeface="Times" charset="0"/>
              </a:rPr>
              <a:t>τ</a:t>
            </a:r>
            <a:r>
              <a:rPr lang="en-GB" b="0" baseline="-25000" dirty="0" smtClean="0">
                <a:solidFill>
                  <a:schemeClr val="tx1"/>
                </a:solidFill>
                <a:latin typeface="Times" charset="0"/>
              </a:rPr>
              <a:t>F</a:t>
            </a:r>
            <a:endParaRPr lang="en-GB" b="0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1236" y="3261964"/>
            <a:ext cx="22252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0" dirty="0">
                <a:solidFill>
                  <a:srgbClr val="0000FF"/>
                </a:solidFill>
                <a:latin typeface="Times" charset="0"/>
              </a:rPr>
              <a:t>Bjorken formula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399538" y="5644427"/>
            <a:ext cx="2294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0" dirty="0" smtClean="0">
                <a:solidFill>
                  <a:srgbClr val="FF0000"/>
                </a:solidFill>
                <a:latin typeface="Times" charset="0"/>
              </a:rPr>
              <a:t>Uniform formula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512067" y="5100578"/>
                <a:ext cx="859658" cy="4322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SupPr>
                        <m:e>
                          <m:r>
                            <a:rPr lang="mr-IN" sz="2800" b="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𝜀</m:t>
                          </m:r>
                        </m:e>
                        <m:sub>
                          <m:r>
                            <a:rPr lang="en-US" sz="2800" b="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𝑢𝑛𝑖</m:t>
                          </m:r>
                        </m:sub>
                        <m:sup>
                          <m:r>
                            <a:rPr lang="en-US" sz="2800" b="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𝑚𝑎𝑥</m:t>
                          </m:r>
                        </m:sup>
                      </m:sSubSup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2067" y="5100578"/>
                <a:ext cx="859658" cy="432298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/>
          <p:cNvCxnSpPr/>
          <p:nvPr/>
        </p:nvCxnSpPr>
        <p:spPr bwMode="auto">
          <a:xfrm>
            <a:off x="1887779" y="4880454"/>
            <a:ext cx="2577" cy="1913958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6019800" y="2714625"/>
            <a:ext cx="4200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rgbClr val="0000FF"/>
                </a:solidFill>
              </a:rPr>
              <a:t>1) For </a:t>
            </a:r>
            <a:r>
              <a:rPr lang="en-US" b="0" i="1" dirty="0" smtClean="0">
                <a:solidFill>
                  <a:srgbClr val="0000FF"/>
                </a:solidFill>
              </a:rPr>
              <a:t>t</a:t>
            </a:r>
            <a:r>
              <a:rPr lang="en-US" b="0" baseline="-25000" dirty="0" smtClean="0">
                <a:solidFill>
                  <a:srgbClr val="0000FF"/>
                </a:solidFill>
              </a:rPr>
              <a:t>21</a:t>
            </a:r>
            <a:r>
              <a:rPr lang="en-US" b="0" i="1" baseline="-25000" dirty="0" smtClean="0">
                <a:solidFill>
                  <a:srgbClr val="0000FF"/>
                </a:solidFill>
              </a:rPr>
              <a:t> </a:t>
            </a:r>
            <a:r>
              <a:rPr lang="en-US" b="0" i="1" dirty="0" smtClean="0">
                <a:solidFill>
                  <a:srgbClr val="0000FF"/>
                </a:solidFill>
              </a:rPr>
              <a:t>/</a:t>
            </a:r>
            <a:r>
              <a:rPr lang="en-US" b="0" i="1" dirty="0">
                <a:solidFill>
                  <a:srgbClr val="0000FF"/>
                </a:solidFill>
              </a:rPr>
              <a:t>τ</a:t>
            </a:r>
            <a:r>
              <a:rPr lang="en-US" b="0" baseline="-25000" dirty="0">
                <a:solidFill>
                  <a:srgbClr val="0000FF"/>
                </a:solidFill>
              </a:rPr>
              <a:t>F</a:t>
            </a:r>
            <a:r>
              <a:rPr lang="en-US" b="0" i="1" dirty="0">
                <a:solidFill>
                  <a:srgbClr val="0000FF"/>
                </a:solidFill>
              </a:rPr>
              <a:t> </a:t>
            </a:r>
            <a:r>
              <a:rPr lang="en-US" b="0" dirty="0">
                <a:solidFill>
                  <a:srgbClr val="0000FF"/>
                </a:solidFill>
              </a:rPr>
              <a:t>→ </a:t>
            </a:r>
            <a:r>
              <a:rPr lang="en-US" b="0" dirty="0" smtClean="0">
                <a:solidFill>
                  <a:srgbClr val="0000FF"/>
                </a:solidFill>
              </a:rPr>
              <a:t>0  (high energy):</a:t>
            </a:r>
          </a:p>
          <a:p>
            <a:r>
              <a:rPr lang="en-US" b="0" dirty="0" smtClean="0">
                <a:solidFill>
                  <a:srgbClr val="0000FF"/>
                </a:solidFill>
              </a:rPr>
              <a:t>   ratio </a:t>
            </a:r>
            <a:r>
              <a:rPr lang="en-US" b="0" dirty="0">
                <a:solidFill>
                  <a:srgbClr val="0000FF"/>
                </a:solidFill>
              </a:rPr>
              <a:t>→ </a:t>
            </a:r>
            <a:r>
              <a:rPr lang="en-US" b="0" dirty="0" smtClean="0">
                <a:solidFill>
                  <a:srgbClr val="0000FF"/>
                </a:solidFill>
              </a:rPr>
              <a:t>1  	 </a:t>
            </a:r>
            <a:r>
              <a:rPr lang="en-US" b="0" i="1" dirty="0" smtClean="0">
                <a:solidFill>
                  <a:srgbClr val="0000FF"/>
                </a:solidFill>
              </a:rPr>
              <a:t>(</a:t>
            </a:r>
            <a:r>
              <a:rPr lang="en-US" b="0" dirty="0">
                <a:solidFill>
                  <a:srgbClr val="0000FF"/>
                </a:solidFill>
              </a:rPr>
              <a:t>→ </a:t>
            </a:r>
            <a:r>
              <a:rPr lang="en-US" b="0" i="1" dirty="0" smtClean="0">
                <a:solidFill>
                  <a:srgbClr val="0000FF"/>
                </a:solidFill>
              </a:rPr>
              <a:t>Bjorken)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0459" y="1637308"/>
            <a:ext cx="3363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>
                <a:solidFill>
                  <a:srgbClr val="C00000"/>
                </a:solidFill>
              </a:rPr>
              <a:t>→ </a:t>
            </a:r>
            <a:r>
              <a:rPr lang="en-US" sz="2800" b="0" dirty="0" smtClean="0">
                <a:solidFill>
                  <a:srgbClr val="C00000"/>
                </a:solidFill>
              </a:rPr>
              <a:t>ratio over Bjorken:</a:t>
            </a:r>
            <a:endParaRPr lang="en-US" sz="2800" b="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8010525" y="1739375"/>
                <a:ext cx="173977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≤1  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always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.</m:t>
                      </m:r>
                    </m:oMath>
                  </m:oMathPara>
                </a14:m>
                <a:endParaRPr lang="en-US" sz="2800" b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0525" y="1739375"/>
                <a:ext cx="1739771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3158" t="-139344" r="-2105" b="-1770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299" y="581377"/>
            <a:ext cx="6015026" cy="914048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 bwMode="auto">
          <a:xfrm flipH="1" flipV="1">
            <a:off x="695325" y="6221551"/>
            <a:ext cx="1828800" cy="0"/>
          </a:xfrm>
          <a:prstGeom prst="line">
            <a:avLst/>
          </a:prstGeom>
          <a:solidFill>
            <a:srgbClr val="00B8FF"/>
          </a:solidFill>
          <a:ln w="63500" cap="flat" cmpd="sng" algn="ctr">
            <a:solidFill>
              <a:srgbClr val="006600"/>
            </a:solidFill>
            <a:prstDash val="sysDot"/>
            <a:round/>
            <a:headEnd type="none" w="med" len="med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8" name="Straight Connector 27"/>
          <p:cNvCxnSpPr/>
          <p:nvPr/>
        </p:nvCxnSpPr>
        <p:spPr bwMode="auto">
          <a:xfrm flipH="1" flipV="1">
            <a:off x="318494" y="5148560"/>
            <a:ext cx="274320" cy="0"/>
          </a:xfrm>
          <a:prstGeom prst="line">
            <a:avLst/>
          </a:prstGeom>
          <a:solidFill>
            <a:srgbClr val="00B8FF"/>
          </a:solidFill>
          <a:ln w="63500" cap="flat" cmpd="sng" algn="ctr">
            <a:solidFill>
              <a:srgbClr val="006600"/>
            </a:solidFill>
            <a:prstDash val="sysDot"/>
            <a:round/>
            <a:headEnd type="none" w="med" len="med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0" name="TextBox 29"/>
          <p:cNvSpPr txBox="1"/>
          <p:nvPr/>
        </p:nvSpPr>
        <p:spPr>
          <a:xfrm>
            <a:off x="2955484" y="3966245"/>
            <a:ext cx="2921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>
                <a:solidFill>
                  <a:schemeClr val="accent3">
                    <a:lumMod val="65000"/>
                  </a:schemeClr>
                </a:solidFill>
              </a:rPr>
              <a:t>Central Au+Au@11.5GeV</a:t>
            </a:r>
            <a:endParaRPr lang="en-US" sz="2000" b="0" dirty="0">
              <a:solidFill>
                <a:schemeClr val="accent3">
                  <a:lumMod val="6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-66675" y="2858095"/>
                <a:ext cx="89736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mr-IN" sz="28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𝜀</m:t>
                      </m:r>
                      <m:r>
                        <a:rPr lang="en-US" sz="2800" b="0" i="1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r>
                        <a:rPr lang="en-US" sz="2800" b="0" i="1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𝑡</m:t>
                      </m:r>
                      <m:r>
                        <a:rPr lang="en-US" sz="2800" b="0" i="1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6675" y="2858095"/>
                <a:ext cx="897362" cy="52322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126212" y="729140"/>
            <a:ext cx="34660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P</a:t>
            </a:r>
            <a:r>
              <a:rPr lang="en-US" sz="2800" dirty="0" smtClean="0">
                <a:solidFill>
                  <a:srgbClr val="C00000"/>
                </a:solidFill>
              </a:rPr>
              <a:t>eak </a:t>
            </a:r>
            <a:r>
              <a:rPr lang="en-US" sz="2800" dirty="0">
                <a:solidFill>
                  <a:srgbClr val="C00000"/>
                </a:solidFill>
              </a:rPr>
              <a:t>energy </a:t>
            </a:r>
            <a:r>
              <a:rPr lang="en-US" sz="2800" dirty="0" smtClean="0">
                <a:solidFill>
                  <a:srgbClr val="C00000"/>
                </a:solidFill>
              </a:rPr>
              <a:t>density: </a:t>
            </a:r>
            <a:endParaRPr lang="en-US" sz="2800" dirty="0"/>
          </a:p>
        </p:txBody>
      </p:sp>
      <p:sp>
        <p:nvSpPr>
          <p:cNvPr id="35" name="TextBox 34"/>
          <p:cNvSpPr txBox="1"/>
          <p:nvPr/>
        </p:nvSpPr>
        <p:spPr>
          <a:xfrm>
            <a:off x="914400" y="-1306286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6029325" y="6661368"/>
            <a:ext cx="4062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b="0" dirty="0">
                <a:solidFill>
                  <a:srgbClr val="006600"/>
                </a:solidFill>
              </a:rPr>
              <a:t>FWHM </a:t>
            </a:r>
            <a:r>
              <a:rPr lang="en-US" b="0" dirty="0">
                <a:solidFill>
                  <a:srgbClr val="006600"/>
                </a:solidFill>
              </a:rPr>
              <a:t>width in t &gt;&gt; Bjorken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4584" y="0"/>
            <a:ext cx="9104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</a:pPr>
            <a:r>
              <a:rPr lang="en-GB" sz="2800" b="0" dirty="0" smtClean="0">
                <a:solidFill>
                  <a:srgbClr val="000090"/>
                </a:solidFill>
                <a:latin typeface="Times" charset="0"/>
              </a:rPr>
              <a:t>Extension of the Bjorken </a:t>
            </a:r>
            <a:r>
              <a:rPr lang="en-US" sz="2800" b="0" dirty="0">
                <a:solidFill>
                  <a:srgbClr val="000099"/>
                </a:solidFill>
              </a:rPr>
              <a:t>ε </a:t>
            </a:r>
            <a:r>
              <a:rPr lang="en-GB" sz="2800" b="0" dirty="0" smtClean="0">
                <a:solidFill>
                  <a:srgbClr val="000090"/>
                </a:solidFill>
                <a:latin typeface="Times" charset="0"/>
              </a:rPr>
              <a:t>formula:</a:t>
            </a:r>
            <a:r>
              <a:rPr lang="en-GB" sz="2800" b="0" dirty="0" smtClean="0">
                <a:solidFill>
                  <a:srgbClr val="FF0000"/>
                </a:solidFill>
                <a:latin typeface="Times" charset="0"/>
              </a:rPr>
              <a:t> the uniform profile</a:t>
            </a:r>
            <a:endParaRPr lang="en-GB" sz="2800" b="0" dirty="0">
              <a:solidFill>
                <a:srgbClr val="FF0000"/>
              </a:solidFill>
              <a:latin typeface="Times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0086" y="6706870"/>
            <a:ext cx="7954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0" dirty="0" smtClean="0">
                <a:solidFill>
                  <a:schemeClr val="tx1"/>
                </a:solidFill>
              </a:rPr>
              <a:t>t</a:t>
            </a:r>
            <a:r>
              <a:rPr lang="en-GB" b="0" baseline="-25000" dirty="0" smtClean="0">
                <a:solidFill>
                  <a:schemeClr val="tx1"/>
                </a:solidFill>
              </a:rPr>
              <a:t>1</a:t>
            </a:r>
            <a:r>
              <a:rPr lang="en-GB" b="0" dirty="0" smtClean="0">
                <a:solidFill>
                  <a:schemeClr val="tx1"/>
                </a:solidFill>
              </a:rPr>
              <a:t>+</a:t>
            </a:r>
            <a:r>
              <a:rPr lang="en-GB" b="0" dirty="0" smtClean="0">
                <a:solidFill>
                  <a:schemeClr val="tx1"/>
                </a:solidFill>
                <a:latin typeface="Times" charset="0"/>
              </a:rPr>
              <a:t>τ</a:t>
            </a:r>
            <a:r>
              <a:rPr lang="en-GB" b="0" baseline="-25000" dirty="0" smtClean="0">
                <a:solidFill>
                  <a:schemeClr val="tx1"/>
                </a:solidFill>
                <a:latin typeface="Times" charset="0"/>
              </a:rPr>
              <a:t>F</a:t>
            </a:r>
            <a:endParaRPr lang="en-GB" b="0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81996" y="2563846"/>
            <a:ext cx="42370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000" b="0" dirty="0">
                <a:solidFill>
                  <a:srgbClr val="006600"/>
                </a:solidFill>
              </a:rPr>
              <a:t>ZWL, </a:t>
            </a:r>
            <a:r>
              <a:rPr lang="nb-NO" sz="2000" b="0" dirty="0" smtClean="0">
                <a:solidFill>
                  <a:srgbClr val="006600"/>
                </a:solidFill>
              </a:rPr>
              <a:t>arXiv:1704.08418v2/PRC(2018)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03945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2" grpId="0"/>
      <p:bldP spid="13" grpId="0"/>
      <p:bldP spid="2" grpId="0"/>
      <p:bldP spid="3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9114" y="0"/>
            <a:ext cx="9606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</a:pPr>
            <a:r>
              <a:rPr lang="en-GB" sz="2800" b="0" dirty="0" smtClean="0">
                <a:solidFill>
                  <a:srgbClr val="000090"/>
                </a:solidFill>
                <a:latin typeface="Times" charset="0"/>
              </a:rPr>
              <a:t>Extension of the Bjorken </a:t>
            </a:r>
            <a:r>
              <a:rPr lang="en-US" sz="2800" b="0" dirty="0">
                <a:solidFill>
                  <a:srgbClr val="000099"/>
                </a:solidFill>
              </a:rPr>
              <a:t>ε </a:t>
            </a:r>
            <a:r>
              <a:rPr lang="en-GB" sz="2800" b="0" dirty="0" smtClean="0">
                <a:solidFill>
                  <a:srgbClr val="000090"/>
                </a:solidFill>
                <a:latin typeface="Times" charset="0"/>
              </a:rPr>
              <a:t>formula:</a:t>
            </a:r>
            <a:r>
              <a:rPr lang="en-GB" sz="2800" b="0" dirty="0" smtClean="0">
                <a:solidFill>
                  <a:srgbClr val="0000FF"/>
                </a:solidFill>
                <a:latin typeface="Times" charset="0"/>
              </a:rPr>
              <a:t> beta or </a:t>
            </a:r>
            <a:r>
              <a:rPr lang="en-GB" sz="2800" b="0" dirty="0" smtClean="0">
                <a:solidFill>
                  <a:srgbClr val="F53FFC"/>
                </a:solidFill>
                <a:latin typeface="Times" charset="0"/>
              </a:rPr>
              <a:t>triangular</a:t>
            </a:r>
            <a:r>
              <a:rPr lang="en-GB" sz="2800" b="0" dirty="0" smtClean="0">
                <a:solidFill>
                  <a:srgbClr val="0000FF"/>
                </a:solidFill>
                <a:latin typeface="Times" charset="0"/>
              </a:rPr>
              <a:t> profiles</a:t>
            </a:r>
            <a:endParaRPr lang="en-GB" sz="2800" b="0" dirty="0">
              <a:solidFill>
                <a:srgbClr val="0000FF"/>
              </a:solidFill>
              <a:latin typeface="Times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525" y="733425"/>
            <a:ext cx="651620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solidFill>
                  <a:srgbClr val="0000FF"/>
                </a:solidFill>
              </a:rPr>
              <a:t>A more realistic profile:</a:t>
            </a:r>
          </a:p>
          <a:p>
            <a:r>
              <a:rPr lang="en-US" b="0" dirty="0" smtClean="0"/>
              <a:t>    ~0 energy is produced at </a:t>
            </a:r>
            <a:r>
              <a:rPr lang="en-US" b="0" dirty="0" smtClean="0">
                <a:solidFill>
                  <a:srgbClr val="0000FF"/>
                </a:solidFill>
              </a:rPr>
              <a:t>x = 0 &amp; </a:t>
            </a:r>
            <a:r>
              <a:rPr lang="en-US" b="0" i="1" dirty="0" smtClean="0">
                <a:solidFill>
                  <a:srgbClr val="0000FF"/>
                </a:solidFill>
              </a:rPr>
              <a:t>d</a:t>
            </a:r>
            <a:r>
              <a:rPr lang="en-US" b="0" i="1" baseline="-25000" dirty="0" smtClean="0">
                <a:solidFill>
                  <a:srgbClr val="0000FF"/>
                </a:solidFill>
              </a:rPr>
              <a:t>t </a:t>
            </a:r>
            <a:r>
              <a:rPr lang="en-US" b="0" dirty="0" smtClean="0"/>
              <a:t>, </a:t>
            </a:r>
          </a:p>
          <a:p>
            <a:r>
              <a:rPr lang="en-US" b="0" dirty="0" smtClean="0"/>
              <a:t>    most energy is produced around </a:t>
            </a:r>
            <a:r>
              <a:rPr lang="en-US" b="0" dirty="0" smtClean="0">
                <a:solidFill>
                  <a:srgbClr val="0000FF"/>
                </a:solidFill>
              </a:rPr>
              <a:t>x </a:t>
            </a:r>
            <a:r>
              <a:rPr lang="en-US" b="0" dirty="0">
                <a:solidFill>
                  <a:srgbClr val="0000FF"/>
                </a:solidFill>
              </a:rPr>
              <a:t>= </a:t>
            </a:r>
            <a:r>
              <a:rPr lang="en-US" b="0" i="1" dirty="0">
                <a:solidFill>
                  <a:srgbClr val="0000FF"/>
                </a:solidFill>
              </a:rPr>
              <a:t>d</a:t>
            </a:r>
            <a:r>
              <a:rPr lang="en-US" b="0" i="1" baseline="-25000" dirty="0">
                <a:solidFill>
                  <a:srgbClr val="0000FF"/>
                </a:solidFill>
              </a:rPr>
              <a:t>t </a:t>
            </a:r>
            <a:r>
              <a:rPr lang="en-US" b="0" dirty="0">
                <a:solidFill>
                  <a:srgbClr val="0000FF"/>
                </a:solidFill>
              </a:rPr>
              <a:t>/</a:t>
            </a:r>
            <a:r>
              <a:rPr lang="en-US" b="0" dirty="0" smtClean="0">
                <a:solidFill>
                  <a:srgbClr val="0000FF"/>
                </a:solidFill>
              </a:rPr>
              <a:t>2 </a:t>
            </a:r>
            <a:r>
              <a:rPr lang="en-US" b="0" dirty="0" smtClean="0"/>
              <a:t>:</a:t>
            </a:r>
            <a:endParaRPr lang="en-US" b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38124" y="2223284"/>
                <a:ext cx="6262408" cy="117359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mr-IN" b="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b="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b="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𝑇</m:t>
                              </m:r>
                            </m:sub>
                          </m:sSub>
                        </m:num>
                        <m:den>
                          <m:r>
                            <a:rPr lang="en-US" b="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𝑑𝑦</m:t>
                          </m:r>
                          <m:r>
                            <a:rPr lang="en-US" b="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 </m:t>
                          </m:r>
                          <m:r>
                            <a:rPr lang="en-US" b="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𝑑𝑥</m:t>
                          </m:r>
                        </m:den>
                      </m:f>
                      <m:r>
                        <a:rPr lang="en-US" b="0" i="1" smtClean="0">
                          <a:solidFill>
                            <a:srgbClr val="0000FF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𝑛</m:t>
                          </m:r>
                        </m:sub>
                      </m:sSub>
                      <m:sSup>
                        <m:sSupPr>
                          <m:ctrlP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mr-IN" b="0" i="1">
                                  <a:solidFill>
                                    <a:srgbClr val="0000FF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b="0" i="1">
                                  <a:solidFill>
                                    <a:srgbClr val="0000FF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𝑥</m:t>
                              </m:r>
                              <m:r>
                                <a:rPr lang="en-US" b="0" i="1">
                                  <a:solidFill>
                                    <a:srgbClr val="0000FF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b="0" i="1">
                                      <a:solidFill>
                                        <a:srgbClr val="0000FF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solidFill>
                                        <a:srgbClr val="0000FF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b="0" i="1">
                                      <a:solidFill>
                                        <a:srgbClr val="0000FF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b="0" i="1">
                                  <a:solidFill>
                                    <a:srgbClr val="0000FF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</m:t>
                              </m:r>
                              <m:r>
                                <a:rPr lang="en-US" b="0" i="1">
                                  <a:solidFill>
                                    <a:srgbClr val="0000FF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𝑥</m:t>
                              </m:r>
                              <m:r>
                                <a:rPr lang="en-US" b="0" i="1">
                                  <a:solidFill>
                                    <a:srgbClr val="0000FF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𝑛</m:t>
                          </m:r>
                        </m:sup>
                      </m:sSup>
                      <m:f>
                        <m:fPr>
                          <m:ctrlPr>
                            <a:rPr lang="mr-IN" b="0" i="1">
                              <a:solidFill>
                                <a:srgbClr val="0000FF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>
                                  <a:solidFill>
                                    <a:srgbClr val="0000FF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>
                                  <a:solidFill>
                                    <a:srgbClr val="0000FF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>
                                  <a:solidFill>
                                    <a:srgbClr val="0000FF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𝑇</m:t>
                              </m:r>
                            </m:sub>
                          </m:sSub>
                        </m:num>
                        <m:den>
                          <m:r>
                            <a:rPr lang="en-US" b="0" i="1">
                              <a:solidFill>
                                <a:srgbClr val="0000FF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𝑑𝑦</m:t>
                          </m:r>
                          <m:r>
                            <a:rPr lang="en-US" b="0" i="1">
                              <a:solidFill>
                                <a:srgbClr val="0000FF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 </m:t>
                          </m:r>
                        </m:den>
                      </m:f>
                      <m:r>
                        <a:rPr lang="en-US" b="0" i="0" smtClean="0">
                          <a:solidFill>
                            <a:srgbClr val="0000FF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  (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0000FF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beta</m:t>
                      </m:r>
                      <m:r>
                        <a:rPr lang="en-US" b="0" i="0" smtClean="0">
                          <a:solidFill>
                            <a:srgbClr val="0000FF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0000FF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profile</m:t>
                      </m:r>
                      <m:r>
                        <a:rPr lang="en-US" b="0" i="0" smtClean="0">
                          <a:solidFill>
                            <a:srgbClr val="0000FF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b="0" dirty="0" smtClean="0">
                  <a:solidFill>
                    <a:srgbClr val="0000FF"/>
                  </a:solidFill>
                  <a:ea typeface="Cambria Math" charset="0"/>
                  <a:cs typeface="Cambria Math" charset="0"/>
                </a:endParaRPr>
              </a:p>
              <a:p>
                <a:r>
                  <a:rPr lang="en-US" b="0" dirty="0" smtClean="0">
                    <a:solidFill>
                      <a:schemeClr val="tx1"/>
                    </a:solidFill>
                    <a:ea typeface="Cambria Math" charset="0"/>
                    <a:cs typeface="Cambria Math" charset="0"/>
                  </a:rPr>
                  <a:t>	or  	</a:t>
                </a:r>
                <a:r>
                  <a:rPr lang="en-US" b="0" dirty="0" smtClean="0">
                    <a:solidFill>
                      <a:srgbClr val="F53FFC"/>
                    </a:solidFill>
                  </a:rPr>
                  <a:t>a </a:t>
                </a:r>
                <a:r>
                  <a:rPr lang="en-US" b="0" dirty="0">
                    <a:solidFill>
                      <a:srgbClr val="F53FFC"/>
                    </a:solidFill>
                  </a:rPr>
                  <a:t>symmetric triangular </a:t>
                </a:r>
                <a:r>
                  <a:rPr lang="en-US" b="0" dirty="0" smtClean="0">
                    <a:solidFill>
                      <a:srgbClr val="F53FFC"/>
                    </a:solidFill>
                  </a:rPr>
                  <a:t>profile</a:t>
                </a:r>
                <a:endParaRPr lang="en-US" b="0" dirty="0">
                  <a:solidFill>
                    <a:srgbClr val="F53FFC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124" y="2223284"/>
                <a:ext cx="6262408" cy="1173591"/>
              </a:xfrm>
              <a:prstGeom prst="rect">
                <a:avLst/>
              </a:prstGeom>
              <a:blipFill rotWithShape="0">
                <a:blip r:embed="rId3"/>
                <a:stretch>
                  <a:fillRect b="-151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14"/>
          <p:cNvSpPr/>
          <p:nvPr/>
        </p:nvSpPr>
        <p:spPr bwMode="auto">
          <a:xfrm>
            <a:off x="7901379" y="1522190"/>
            <a:ext cx="685800" cy="16002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8587179" y="1512665"/>
            <a:ext cx="685800" cy="1600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8275320" y="3678461"/>
            <a:ext cx="685800" cy="16002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8272071" y="3675888"/>
            <a:ext cx="685800" cy="1600200"/>
          </a:xfrm>
          <a:prstGeom prst="ellipse">
            <a:avLst/>
          </a:prstGeom>
          <a:solidFill>
            <a:srgbClr val="FEBA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8620125" y="5600700"/>
            <a:ext cx="685800" cy="16002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7934325" y="5610225"/>
            <a:ext cx="685800" cy="1600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38950" y="2152650"/>
            <a:ext cx="819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x</a:t>
            </a:r>
            <a:r>
              <a:rPr lang="en-US" b="0" dirty="0" smtClean="0"/>
              <a:t> = 0</a:t>
            </a:r>
            <a:endParaRPr lang="en-US" b="0" dirty="0"/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6838950" y="1266825"/>
            <a:ext cx="2619375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3" name="TextBox 22"/>
          <p:cNvSpPr txBox="1"/>
          <p:nvPr/>
        </p:nvSpPr>
        <p:spPr>
          <a:xfrm>
            <a:off x="9486900" y="959792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rgbClr val="FF0000"/>
                </a:solidFill>
              </a:rPr>
              <a:t>z</a:t>
            </a:r>
            <a:endParaRPr lang="en-US" b="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433971" y="88582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rgbClr val="FF0000"/>
                </a:solidFill>
              </a:rPr>
              <a:t>0</a:t>
            </a:r>
            <a:endParaRPr lang="en-US" b="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52231" y="4289687"/>
            <a:ext cx="1167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x = </a:t>
            </a:r>
            <a:r>
              <a:rPr lang="en-US" b="0" i="1" dirty="0" smtClean="0"/>
              <a:t>d</a:t>
            </a:r>
            <a:r>
              <a:rPr lang="en-US" b="0" i="1" baseline="-25000" dirty="0" smtClean="0"/>
              <a:t>t </a:t>
            </a:r>
            <a:r>
              <a:rPr lang="en-US" b="0" dirty="0" smtClean="0"/>
              <a:t>/2</a:t>
            </a:r>
            <a:endParaRPr lang="en-US" b="0" dirty="0"/>
          </a:p>
        </p:txBody>
      </p:sp>
      <p:sp>
        <p:nvSpPr>
          <p:cNvPr id="26" name="TextBox 25"/>
          <p:cNvSpPr txBox="1"/>
          <p:nvPr/>
        </p:nvSpPr>
        <p:spPr>
          <a:xfrm>
            <a:off x="6867525" y="6215360"/>
            <a:ext cx="877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x = </a:t>
            </a:r>
            <a:r>
              <a:rPr lang="en-US" b="0" i="1" dirty="0" smtClean="0"/>
              <a:t>d</a:t>
            </a:r>
            <a:r>
              <a:rPr lang="en-US" b="0" i="1" baseline="-25000" dirty="0" smtClean="0"/>
              <a:t>t</a:t>
            </a:r>
            <a:endParaRPr lang="en-US" b="0" dirty="0"/>
          </a:p>
        </p:txBody>
      </p:sp>
      <p:cxnSp>
        <p:nvCxnSpPr>
          <p:cNvPr id="27" name="Straight Connector 26"/>
          <p:cNvCxnSpPr/>
          <p:nvPr/>
        </p:nvCxnSpPr>
        <p:spPr bwMode="auto">
          <a:xfrm>
            <a:off x="8599282" y="573226"/>
            <a:ext cx="23420" cy="6989624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9" name="TextBox 28"/>
          <p:cNvSpPr txBox="1"/>
          <p:nvPr/>
        </p:nvSpPr>
        <p:spPr>
          <a:xfrm>
            <a:off x="5447198" y="6080441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rgbClr val="0000FF"/>
                </a:solidFill>
              </a:rPr>
              <a:t>x</a:t>
            </a:r>
            <a:endParaRPr lang="en-US" b="0" dirty="0">
              <a:solidFill>
                <a:srgbClr val="0000FF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09114" y="6524625"/>
            <a:ext cx="62232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smtClean="0">
                <a:latin typeface="CMR9" charset="0"/>
              </a:rPr>
              <a:t>Circles</a:t>
            </a:r>
            <a:r>
              <a:rPr lang="en-US" sz="2000" b="0" i="1" dirty="0" smtClean="0">
                <a:latin typeface="CMR9" charset="0"/>
              </a:rPr>
              <a:t>: time profile of initial partons within mid-η</a:t>
            </a:r>
            <a:r>
              <a:rPr lang="en-US" sz="2000" b="0" i="1" baseline="-25000" dirty="0" smtClean="0">
                <a:latin typeface="CMR9" charset="0"/>
              </a:rPr>
              <a:t>s</a:t>
            </a:r>
            <a:r>
              <a:rPr lang="en-US" sz="2000" b="0" i="1" dirty="0" smtClean="0">
                <a:latin typeface="CMR9" charset="0"/>
              </a:rPr>
              <a:t> </a:t>
            </a:r>
          </a:p>
          <a:p>
            <a:r>
              <a:rPr lang="en-US" sz="2000" b="0" i="1" dirty="0" smtClean="0">
                <a:latin typeface="CMR9" charset="0"/>
              </a:rPr>
              <a:t>from string </a:t>
            </a:r>
            <a:r>
              <a:rPr lang="en-US" sz="2000" b="0" i="1" dirty="0">
                <a:latin typeface="CMR9" charset="0"/>
              </a:rPr>
              <a:t>melting AMPT </a:t>
            </a:r>
            <a:r>
              <a:rPr lang="en-US" sz="2000" b="0" i="1" dirty="0" smtClean="0">
                <a:latin typeface="CMR9" charset="0"/>
              </a:rPr>
              <a:t>for </a:t>
            </a:r>
            <a:r>
              <a:rPr lang="en-US" sz="2000" b="0" i="1" dirty="0">
                <a:latin typeface="CMR9" charset="0"/>
              </a:rPr>
              <a:t>central Au+Au </a:t>
            </a:r>
            <a:r>
              <a:rPr lang="en-US" sz="2000" b="0" i="1" dirty="0" smtClean="0">
                <a:latin typeface="CMR9" charset="0"/>
              </a:rPr>
              <a:t>@11</a:t>
            </a:r>
            <a:r>
              <a:rPr lang="en-US" sz="2000" b="0" i="1" dirty="0" smtClean="0">
                <a:latin typeface="CMMI9" charset="0"/>
              </a:rPr>
              <a:t>.</a:t>
            </a:r>
            <a:r>
              <a:rPr lang="en-US" sz="2000" b="0" i="1" dirty="0" smtClean="0">
                <a:latin typeface="CMR9" charset="0"/>
              </a:rPr>
              <a:t>5 </a:t>
            </a:r>
            <a:r>
              <a:rPr lang="en-US" sz="2000" b="0" i="1" dirty="0">
                <a:latin typeface="CMR9" charset="0"/>
              </a:rPr>
              <a:t>GeV. </a:t>
            </a:r>
            <a:endParaRPr lang="en-US" sz="2000" b="0" i="1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20" y="3646981"/>
            <a:ext cx="4561921" cy="282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062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9" grpId="0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38" y="1422892"/>
            <a:ext cx="8606487" cy="45624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88568" y="20193"/>
            <a:ext cx="82697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</a:pPr>
            <a:r>
              <a:rPr lang="en-US" sz="2800" b="0" dirty="0">
                <a:solidFill>
                  <a:srgbClr val="000090"/>
                </a:solidFill>
                <a:latin typeface="Times" charset="0"/>
              </a:rPr>
              <a:t>Applying extended formula to central Au+Au collisions</a:t>
            </a:r>
            <a:endParaRPr lang="en-US" sz="2800" b="0" dirty="0">
              <a:solidFill>
                <a:srgbClr val="00009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0262" y="515005"/>
            <a:ext cx="80612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tx1"/>
                </a:solidFill>
              </a:rPr>
              <a:t>We compare </a:t>
            </a:r>
            <a:r>
              <a:rPr lang="en-US" b="0" dirty="0" smtClean="0">
                <a:solidFill>
                  <a:srgbClr val="FF0000"/>
                </a:solidFill>
              </a:rPr>
              <a:t>1) the </a:t>
            </a:r>
            <a:r>
              <a:rPr lang="en-US" b="0" dirty="0">
                <a:solidFill>
                  <a:srgbClr val="FF0000"/>
                </a:solidFill>
              </a:rPr>
              <a:t>uniform time profile </a:t>
            </a:r>
            <a:r>
              <a:rPr lang="en-US" b="0" dirty="0" smtClean="0">
                <a:solidFill>
                  <a:srgbClr val="FF0000"/>
                </a:solidFill>
              </a:rPr>
              <a:t>(with </a:t>
            </a:r>
            <a:r>
              <a:rPr lang="en-US" b="0" i="1" dirty="0">
                <a:solidFill>
                  <a:srgbClr val="FF0000"/>
                </a:solidFill>
              </a:rPr>
              <a:t>t</a:t>
            </a:r>
            <a:r>
              <a:rPr lang="en-US" b="0" i="1" baseline="-25000" dirty="0">
                <a:solidFill>
                  <a:srgbClr val="FF0000"/>
                </a:solidFill>
              </a:rPr>
              <a:t>1</a:t>
            </a:r>
            <a:r>
              <a:rPr lang="en-US" b="0" i="1" dirty="0">
                <a:solidFill>
                  <a:srgbClr val="FF0000"/>
                </a:solidFill>
              </a:rPr>
              <a:t> = 0 </a:t>
            </a:r>
            <a:r>
              <a:rPr lang="en-US" b="0" dirty="0">
                <a:solidFill>
                  <a:srgbClr val="FF0000"/>
                </a:solidFill>
              </a:rPr>
              <a:t>&amp; </a:t>
            </a:r>
            <a:r>
              <a:rPr lang="en-US" b="0" i="1" dirty="0">
                <a:solidFill>
                  <a:srgbClr val="FF0000"/>
                </a:solidFill>
              </a:rPr>
              <a:t>t</a:t>
            </a:r>
            <a:r>
              <a:rPr lang="en-US" b="0" i="1" baseline="-25000" dirty="0">
                <a:solidFill>
                  <a:srgbClr val="FF0000"/>
                </a:solidFill>
              </a:rPr>
              <a:t>2</a:t>
            </a:r>
            <a:r>
              <a:rPr lang="en-US" b="0" i="1" dirty="0">
                <a:solidFill>
                  <a:srgbClr val="FF0000"/>
                </a:solidFill>
              </a:rPr>
              <a:t> = </a:t>
            </a:r>
            <a:r>
              <a:rPr lang="en-US" b="0" i="1" dirty="0" smtClean="0">
                <a:solidFill>
                  <a:srgbClr val="FF0000"/>
                </a:solidFill>
              </a:rPr>
              <a:t>d</a:t>
            </a:r>
            <a:r>
              <a:rPr lang="en-US" b="0" i="1" baseline="-25000" dirty="0" smtClean="0">
                <a:solidFill>
                  <a:srgbClr val="FF0000"/>
                </a:solidFill>
              </a:rPr>
              <a:t>t </a:t>
            </a:r>
            <a:r>
              <a:rPr lang="en-US" b="0" dirty="0" smtClean="0">
                <a:solidFill>
                  <a:srgbClr val="FF0000"/>
                </a:solidFill>
              </a:rPr>
              <a:t>), </a:t>
            </a:r>
          </a:p>
          <a:p>
            <a:r>
              <a:rPr lang="en-US" b="0" dirty="0" smtClean="0">
                <a:solidFill>
                  <a:srgbClr val="0000FF"/>
                </a:solidFill>
              </a:rPr>
              <a:t>2) the </a:t>
            </a:r>
            <a:r>
              <a:rPr lang="en-US" b="0" dirty="0">
                <a:solidFill>
                  <a:srgbClr val="0000FF"/>
                </a:solidFill>
              </a:rPr>
              <a:t>beta time profile (</a:t>
            </a:r>
            <a:r>
              <a:rPr lang="en-US" b="0" dirty="0" smtClean="0">
                <a:solidFill>
                  <a:srgbClr val="0000FF"/>
                </a:solidFill>
              </a:rPr>
              <a:t>n </a:t>
            </a:r>
            <a:r>
              <a:rPr lang="en-US" b="0" dirty="0">
                <a:solidFill>
                  <a:srgbClr val="0000FF"/>
                </a:solidFill>
              </a:rPr>
              <a:t>= </a:t>
            </a:r>
            <a:r>
              <a:rPr lang="en-US" b="0" dirty="0" smtClean="0">
                <a:solidFill>
                  <a:srgbClr val="0000FF"/>
                </a:solidFill>
              </a:rPr>
              <a:t>4).	</a:t>
            </a:r>
            <a:r>
              <a:rPr lang="en-US" b="0" dirty="0" smtClean="0"/>
              <a:t>    3) the </a:t>
            </a:r>
            <a:r>
              <a:rPr lang="en-US" b="0" dirty="0"/>
              <a:t>Bjorken </a:t>
            </a:r>
            <a:r>
              <a:rPr lang="en-US" b="0" dirty="0" smtClean="0"/>
              <a:t>formula: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84843" y="5915025"/>
            <a:ext cx="448728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0" dirty="0" smtClean="0">
                <a:solidFill>
                  <a:srgbClr val="FF0000"/>
                </a:solidFill>
              </a:rPr>
              <a:t>&lt;&lt; Bjorken value,</a:t>
            </a:r>
          </a:p>
          <a:p>
            <a:r>
              <a:rPr lang="en-US" sz="2600" b="0" dirty="0" smtClean="0">
                <a:solidFill>
                  <a:srgbClr val="006600"/>
                </a:solidFill>
              </a:rPr>
              <a:t>is much less sensitive to τ</a:t>
            </a:r>
            <a:r>
              <a:rPr lang="en-US" sz="2600" b="0" baseline="-25000" dirty="0" smtClean="0">
                <a:solidFill>
                  <a:srgbClr val="006600"/>
                </a:solidFill>
              </a:rPr>
              <a:t>F </a:t>
            </a:r>
            <a:r>
              <a:rPr lang="en-US" sz="2600" b="0" dirty="0" smtClean="0">
                <a:solidFill>
                  <a:srgbClr val="006600"/>
                </a:solidFill>
              </a:rPr>
              <a:t>:</a:t>
            </a:r>
            <a:endParaRPr lang="en-US" sz="2600" b="0" dirty="0">
              <a:solidFill>
                <a:srgbClr val="0066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22843" y="5958073"/>
                <a:ext cx="762000" cy="4001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6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mr-IN" sz="2600" b="0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𝜀</m:t>
                          </m:r>
                        </m:e>
                        <m:sup>
                          <m:r>
                            <a:rPr lang="en-US" sz="26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𝑚𝑎𝑥</m:t>
                          </m:r>
                        </m:sup>
                      </m:sSup>
                    </m:oMath>
                  </m:oMathPara>
                </a14:m>
                <a:endParaRPr lang="en-US" sz="26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843" y="5958073"/>
                <a:ext cx="762000" cy="40011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619125" y="6775531"/>
            <a:ext cx="9372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0" i="1" dirty="0" smtClean="0">
                <a:solidFill>
                  <a:srgbClr val="006600"/>
                </a:solidFill>
              </a:rPr>
              <a:t>factor </a:t>
            </a:r>
            <a:r>
              <a:rPr lang="en-US" sz="2200" b="0" i="1" dirty="0">
                <a:solidFill>
                  <a:srgbClr val="006600"/>
                </a:solidFill>
              </a:rPr>
              <a:t>of 2.1 or 2.5 </a:t>
            </a:r>
            <a:r>
              <a:rPr lang="en-US" sz="2200" b="0" i="1" dirty="0" smtClean="0">
                <a:solidFill>
                  <a:srgbClr val="006600"/>
                </a:solidFill>
              </a:rPr>
              <a:t>change (not factor of 9) when τ</a:t>
            </a:r>
            <a:r>
              <a:rPr lang="en-US" sz="2200" b="0" i="1" baseline="-25000" dirty="0" smtClean="0">
                <a:solidFill>
                  <a:srgbClr val="006600"/>
                </a:solidFill>
              </a:rPr>
              <a:t>F</a:t>
            </a:r>
            <a:r>
              <a:rPr lang="en-US" sz="2200" b="0" i="1" dirty="0" smtClean="0">
                <a:solidFill>
                  <a:srgbClr val="006600"/>
                </a:solidFill>
              </a:rPr>
              <a:t> changes from </a:t>
            </a:r>
            <a:r>
              <a:rPr lang="en-US" sz="2200" b="0" i="1" dirty="0">
                <a:solidFill>
                  <a:srgbClr val="006600"/>
                </a:solidFill>
              </a:rPr>
              <a:t>0.1 to 0.9 </a:t>
            </a:r>
            <a:r>
              <a:rPr lang="en-US" sz="2200" b="0" i="1" dirty="0" smtClean="0">
                <a:solidFill>
                  <a:srgbClr val="006600"/>
                </a:solidFill>
              </a:rPr>
              <a:t>fm/c.</a:t>
            </a:r>
            <a:endParaRPr lang="en-US" sz="2200" b="0" i="1" baseline="-25000" dirty="0">
              <a:solidFill>
                <a:srgbClr val="0066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96036" y="5494318"/>
            <a:ext cx="276550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0" dirty="0" smtClean="0">
                <a:solidFill>
                  <a:srgbClr val="0000FF"/>
                </a:solidFill>
              </a:rPr>
              <a:t>At high energy,</a:t>
            </a:r>
          </a:p>
          <a:p>
            <a:r>
              <a:rPr lang="en-US" sz="2600" b="0" dirty="0">
                <a:solidFill>
                  <a:srgbClr val="0000FF"/>
                </a:solidFill>
              </a:rPr>
              <a:t>s</a:t>
            </a:r>
            <a:r>
              <a:rPr lang="en-US" sz="2600" b="0" dirty="0" smtClean="0">
                <a:solidFill>
                  <a:srgbClr val="0000FF"/>
                </a:solidFill>
              </a:rPr>
              <a:t>olution ~ Bjorken.</a:t>
            </a:r>
            <a:endParaRPr lang="en-US" sz="2600" b="0" dirty="0">
              <a:solidFill>
                <a:srgbClr val="0000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69502" y="5534025"/>
            <a:ext cx="217758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0" dirty="0">
                <a:solidFill>
                  <a:srgbClr val="FF0000"/>
                </a:solidFill>
              </a:rPr>
              <a:t>At </a:t>
            </a:r>
            <a:r>
              <a:rPr lang="en-US" sz="2600" b="0" dirty="0" smtClean="0">
                <a:solidFill>
                  <a:srgbClr val="FF0000"/>
                </a:solidFill>
              </a:rPr>
              <a:t>low energy:</a:t>
            </a:r>
            <a:endParaRPr lang="en-US" sz="2600" b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1615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525" y="1863694"/>
            <a:ext cx="7331578" cy="53792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542925" y="573870"/>
                <a:ext cx="8915400" cy="12099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0" dirty="0" smtClean="0">
                    <a:solidFill>
                      <a:srgbClr val="C00000"/>
                    </a:solidFill>
                  </a:rPr>
                  <a:t>At </a:t>
                </a:r>
                <a:r>
                  <a:rPr lang="en-US" b="0" dirty="0">
                    <a:solidFill>
                      <a:srgbClr val="C00000"/>
                    </a:solidFill>
                  </a:rPr>
                  <a:t>lower </a:t>
                </a:r>
                <a:r>
                  <a:rPr lang="en-US" b="0" dirty="0" smtClean="0">
                    <a:solidFill>
                      <a:srgbClr val="C00000"/>
                    </a:solidFill>
                  </a:rPr>
                  <a:t>energies: 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mr-IN" b="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𝜀</m:t>
                        </m:r>
                      </m:e>
                      <m:sup>
                        <m:r>
                          <a:rPr lang="en-US" b="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𝑚𝑎𝑥</m:t>
                        </m:r>
                      </m:sup>
                    </m:sSup>
                  </m:oMath>
                </a14:m>
                <a:r>
                  <a:rPr lang="en-US" b="0" dirty="0">
                    <a:solidFill>
                      <a:srgbClr val="C00000"/>
                    </a:solidFill>
                  </a:rPr>
                  <a:t> &lt;&lt; Bjorken </a:t>
                </a:r>
                <a:r>
                  <a:rPr lang="en-US" b="0" dirty="0" smtClean="0">
                    <a:solidFill>
                      <a:srgbClr val="C00000"/>
                    </a:solidFill>
                  </a:rPr>
                  <a:t>value (at the same </a:t>
                </a:r>
                <a:r>
                  <a:rPr lang="en-US" b="0" i="1" dirty="0">
                    <a:solidFill>
                      <a:srgbClr val="C00000"/>
                    </a:solidFill>
                  </a:rPr>
                  <a:t>τ</a:t>
                </a:r>
                <a:r>
                  <a:rPr lang="en-US" b="0" i="1" baseline="-25000" dirty="0">
                    <a:solidFill>
                      <a:srgbClr val="C00000"/>
                    </a:solidFill>
                  </a:rPr>
                  <a:t>F</a:t>
                </a:r>
                <a:r>
                  <a:rPr lang="en-US" b="0" dirty="0" smtClean="0">
                    <a:solidFill>
                      <a:srgbClr val="C00000"/>
                    </a:solidFill>
                  </a:rPr>
                  <a:t>),</a:t>
                </a:r>
              </a:p>
              <a:p>
                <a:r>
                  <a:rPr lang="en-US" b="0" dirty="0" smtClean="0">
                    <a:solidFill>
                      <a:srgbClr val="C00000"/>
                    </a:solidFill>
                  </a:rPr>
                  <a:t>	but increases </a:t>
                </a:r>
                <a:r>
                  <a:rPr lang="en-US" b="0" dirty="0">
                    <a:solidFill>
                      <a:srgbClr val="C00000"/>
                    </a:solidFill>
                  </a:rPr>
                  <a:t>with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b="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b="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en-US" b="0" dirty="0">
                    <a:solidFill>
                      <a:srgbClr val="C00000"/>
                    </a:solidFill>
                  </a:rPr>
                  <a:t> much faster </a:t>
                </a:r>
                <a:r>
                  <a:rPr lang="en-US" b="0" dirty="0" smtClean="0">
                    <a:solidFill>
                      <a:srgbClr val="C00000"/>
                    </a:solidFill>
                  </a:rPr>
                  <a:t>than the Bjorken formula</a:t>
                </a:r>
                <a:endParaRPr lang="en-US" b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25" y="573870"/>
                <a:ext cx="8915400" cy="1209947"/>
              </a:xfrm>
              <a:prstGeom prst="rect">
                <a:avLst/>
              </a:prstGeom>
              <a:blipFill rotWithShape="0">
                <a:blip r:embed="rId4"/>
                <a:stretch>
                  <a:fillRect l="-1025" t="-4020" b="-9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85725" y="2409825"/>
            <a:ext cx="34547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0" dirty="0" smtClean="0"/>
              <a:t>Peak energy density averaged</a:t>
            </a:r>
          </a:p>
          <a:p>
            <a:pPr algn="ctr"/>
            <a:r>
              <a:rPr lang="en-US" sz="2000" b="0" dirty="0" smtClean="0"/>
              <a:t>over the nucleus transverse area</a:t>
            </a:r>
            <a:endParaRPr lang="en-US" sz="2000" b="0" dirty="0"/>
          </a:p>
        </p:txBody>
      </p:sp>
      <p:sp>
        <p:nvSpPr>
          <p:cNvPr id="6" name="Rectangle 5"/>
          <p:cNvSpPr/>
          <p:nvPr/>
        </p:nvSpPr>
        <p:spPr>
          <a:xfrm>
            <a:off x="1188568" y="20193"/>
            <a:ext cx="82697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</a:pPr>
            <a:r>
              <a:rPr lang="en-US" sz="2800" b="0" dirty="0">
                <a:solidFill>
                  <a:srgbClr val="000090"/>
                </a:solidFill>
                <a:latin typeface="Times" charset="0"/>
              </a:rPr>
              <a:t>Applying extended formula to central Au+Au collisions</a:t>
            </a:r>
            <a:endParaRPr lang="en-US" sz="2800" b="0" dirty="0">
              <a:solidFill>
                <a:srgbClr val="00009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9411" y="5762625"/>
            <a:ext cx="30684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000" b="0" dirty="0">
                <a:solidFill>
                  <a:srgbClr val="006600"/>
                </a:solidFill>
              </a:rPr>
              <a:t>ZWL, </a:t>
            </a:r>
            <a:r>
              <a:rPr lang="nb-NO" sz="2000" b="0" smtClean="0">
                <a:solidFill>
                  <a:srgbClr val="006600"/>
                </a:solidFill>
              </a:rPr>
              <a:t>arXiv:1704.08418v2</a:t>
            </a:r>
            <a:r>
              <a:rPr lang="nb-NO" sz="2000" b="0" smtClean="0">
                <a:solidFill>
                  <a:srgbClr val="006600"/>
                </a:solidFill>
              </a:rPr>
              <a:t>/</a:t>
            </a:r>
          </a:p>
          <a:p>
            <a:r>
              <a:rPr lang="nb-NO" sz="2000" b="0">
                <a:solidFill>
                  <a:srgbClr val="006600"/>
                </a:solidFill>
              </a:rPr>
              <a:t>	 </a:t>
            </a:r>
            <a:r>
              <a:rPr lang="nb-NO" sz="2000" b="0" smtClean="0">
                <a:solidFill>
                  <a:srgbClr val="006600"/>
                </a:solidFill>
              </a:rPr>
              <a:t>      </a:t>
            </a:r>
            <a:r>
              <a:rPr lang="nb-NO" sz="2000" b="0" smtClean="0">
                <a:solidFill>
                  <a:srgbClr val="006600"/>
                </a:solidFill>
              </a:rPr>
              <a:t>PRC(2018</a:t>
            </a:r>
            <a:r>
              <a:rPr lang="nb-NO" sz="2000" b="0" dirty="0" smtClean="0">
                <a:solidFill>
                  <a:srgbClr val="006600"/>
                </a:solidFill>
              </a:rPr>
              <a:t>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3232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78324" y="6205488"/>
            <a:ext cx="73991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1" dirty="0" smtClean="0">
                <a:solidFill>
                  <a:srgbClr val="FF0000"/>
                </a:solidFill>
              </a:rPr>
              <a:t>ε</a:t>
            </a:r>
            <a:r>
              <a:rPr lang="en-US" sz="2800" b="0" i="1" baseline="-25000" dirty="0" smtClean="0">
                <a:solidFill>
                  <a:srgbClr val="FF0000"/>
                </a:solidFill>
              </a:rPr>
              <a:t>uni</a:t>
            </a:r>
            <a:r>
              <a:rPr lang="en-US" sz="2800" b="0" i="1" dirty="0" smtClean="0">
                <a:solidFill>
                  <a:srgbClr val="FF0000"/>
                </a:solidFill>
              </a:rPr>
              <a:t>(t) </a:t>
            </a:r>
            <a:r>
              <a:rPr lang="en-US" sz="2800" b="0" i="1" dirty="0" smtClean="0">
                <a:solidFill>
                  <a:schemeClr val="tx1"/>
                </a:solidFill>
              </a:rPr>
              <a:t>~</a:t>
            </a:r>
            <a:r>
              <a:rPr lang="en-US" sz="2800" b="0" i="1" dirty="0" smtClean="0">
                <a:solidFill>
                  <a:srgbClr val="0000FF"/>
                </a:solidFill>
              </a:rPr>
              <a:t> ε</a:t>
            </a:r>
            <a:r>
              <a:rPr lang="en-US" sz="2800" b="0" i="1" baseline="-25000" dirty="0" smtClean="0">
                <a:solidFill>
                  <a:srgbClr val="0000FF"/>
                </a:solidFill>
              </a:rPr>
              <a:t>beta</a:t>
            </a:r>
            <a:r>
              <a:rPr lang="en-US" sz="2800" b="0" i="1" dirty="0" smtClean="0">
                <a:solidFill>
                  <a:srgbClr val="0000FF"/>
                </a:solidFill>
              </a:rPr>
              <a:t>(t), </a:t>
            </a:r>
            <a:r>
              <a:rPr lang="en-US" sz="2000" b="0" i="1" dirty="0" smtClean="0">
                <a:solidFill>
                  <a:schemeClr val="tx1"/>
                </a:solidFill>
              </a:rPr>
              <a:t>since here we set t</a:t>
            </a:r>
            <a:r>
              <a:rPr lang="en-US" sz="2000" b="0" i="1" baseline="-25000" dirty="0" smtClean="0">
                <a:solidFill>
                  <a:schemeClr val="tx1"/>
                </a:solidFill>
              </a:rPr>
              <a:t>1</a:t>
            </a:r>
            <a:r>
              <a:rPr lang="en-US" sz="2000" b="0" i="1" dirty="0" smtClean="0">
                <a:solidFill>
                  <a:schemeClr val="tx1"/>
                </a:solidFill>
              </a:rPr>
              <a:t> &amp; t</a:t>
            </a:r>
            <a:r>
              <a:rPr lang="en-US" sz="2000" b="0" i="1" baseline="-25000" dirty="0" smtClean="0">
                <a:solidFill>
                  <a:schemeClr val="tx1"/>
                </a:solidFill>
              </a:rPr>
              <a:t>2</a:t>
            </a:r>
            <a:r>
              <a:rPr lang="en-US" sz="2000" b="0" i="1" dirty="0" smtClean="0">
                <a:solidFill>
                  <a:schemeClr val="tx1"/>
                </a:solidFill>
              </a:rPr>
              <a:t> of the uniform profile </a:t>
            </a:r>
          </a:p>
          <a:p>
            <a:r>
              <a:rPr lang="en-US" sz="2000" b="0" i="1" dirty="0" smtClean="0">
                <a:solidFill>
                  <a:schemeClr val="tx1"/>
                </a:solidFill>
              </a:rPr>
              <a:t>so that it has the </a:t>
            </a:r>
            <a:r>
              <a:rPr lang="en-US" sz="2000" b="0" i="1" dirty="0">
                <a:solidFill>
                  <a:schemeClr val="tx1"/>
                </a:solidFill>
              </a:rPr>
              <a:t>same mean </a:t>
            </a:r>
            <a:r>
              <a:rPr lang="en-US" sz="2000" b="0" i="1" dirty="0" smtClean="0">
                <a:solidFill>
                  <a:schemeClr val="tx1"/>
                </a:solidFill>
              </a:rPr>
              <a:t>&amp; standard </a:t>
            </a:r>
            <a:r>
              <a:rPr lang="en-US" sz="2000" b="0" i="1" dirty="0">
                <a:solidFill>
                  <a:schemeClr val="tx1"/>
                </a:solidFill>
              </a:rPr>
              <a:t>deviation as the beta profile.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1925" y="1166835"/>
            <a:ext cx="2677721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tx1"/>
                </a:solidFill>
              </a:rPr>
              <a:t>Overall:</a:t>
            </a:r>
            <a:endParaRPr lang="en-US" b="0" dirty="0" smtClean="0">
              <a:solidFill>
                <a:srgbClr val="0000FF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>
                <a:solidFill>
                  <a:srgbClr val="006600"/>
                </a:solidFill>
              </a:rPr>
              <a:t>AMPT with F.T.</a:t>
            </a:r>
          </a:p>
          <a:p>
            <a:r>
              <a:rPr lang="en-US" b="0" dirty="0" smtClean="0">
                <a:solidFill>
                  <a:schemeClr val="accent1">
                    <a:lumMod val="50000"/>
                  </a:schemeClr>
                </a:solidFill>
              </a:rPr>
              <a:t>    (</a:t>
            </a:r>
            <a:r>
              <a:rPr lang="en-US" b="0" dirty="0">
                <a:solidFill>
                  <a:schemeClr val="accent1">
                    <a:lumMod val="50000"/>
                  </a:schemeClr>
                </a:solidFill>
              </a:rPr>
              <a:t>filled circles</a:t>
            </a:r>
            <a:r>
              <a:rPr lang="en-US" b="0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en-US" b="0" baseline="-25000" dirty="0" smtClean="0">
              <a:solidFill>
                <a:srgbClr val="006600"/>
              </a:solidFill>
            </a:endParaRPr>
          </a:p>
          <a:p>
            <a:r>
              <a:rPr lang="en-US" b="0" dirty="0" smtClean="0">
                <a:solidFill>
                  <a:srgbClr val="0000FF"/>
                </a:solidFill>
              </a:rPr>
              <a:t>~ our extension</a:t>
            </a:r>
          </a:p>
          <a:p>
            <a:endParaRPr lang="en-US" b="0" dirty="0">
              <a:solidFill>
                <a:srgbClr val="0000FF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olidFill>
                  <a:srgbClr val="006600"/>
                </a:solidFill>
              </a:rPr>
              <a:t>AMPT </a:t>
            </a:r>
            <a:r>
              <a:rPr lang="en-US" b="0" dirty="0" smtClean="0">
                <a:solidFill>
                  <a:srgbClr val="006600"/>
                </a:solidFill>
              </a:rPr>
              <a:t>w/o F.T.</a:t>
            </a:r>
          </a:p>
          <a:p>
            <a:r>
              <a:rPr lang="en-US" b="0" dirty="0" smtClean="0">
                <a:solidFill>
                  <a:schemeClr val="accent1">
                    <a:lumMod val="50000"/>
                  </a:schemeClr>
                </a:solidFill>
              </a:rPr>
              <a:t>    (open circles</a:t>
            </a:r>
            <a:r>
              <a:rPr lang="en-US" b="0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en-US" b="0" baseline="-25000" dirty="0">
              <a:solidFill>
                <a:srgbClr val="006600"/>
              </a:solidFill>
            </a:endParaRPr>
          </a:p>
          <a:p>
            <a:r>
              <a:rPr lang="en-US" b="0" dirty="0" smtClean="0">
                <a:solidFill>
                  <a:schemeClr val="tx1"/>
                </a:solidFill>
              </a:rPr>
              <a:t>~ Bjorken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smtClean="0">
                <a:solidFill>
                  <a:schemeClr val="tx1"/>
                </a:solidFill>
              </a:rPr>
              <a:t>formula,</a:t>
            </a:r>
          </a:p>
          <a:p>
            <a:endParaRPr lang="en-US" b="0" dirty="0">
              <a:solidFill>
                <a:schemeClr val="tx1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b="0" i="1" dirty="0" smtClean="0">
                <a:solidFill>
                  <a:schemeClr val="tx1"/>
                </a:solidFill>
              </a:rPr>
              <a:t>Small effect </a:t>
            </a:r>
          </a:p>
          <a:p>
            <a:r>
              <a:rPr lang="en-US" sz="2000" b="0" i="1" dirty="0" smtClean="0">
                <a:solidFill>
                  <a:schemeClr val="tx1"/>
                </a:solidFill>
              </a:rPr>
              <a:t>of  finite thickness </a:t>
            </a:r>
          </a:p>
          <a:p>
            <a:r>
              <a:rPr lang="en-US" sz="2000" b="0" i="1" dirty="0" smtClean="0">
                <a:solidFill>
                  <a:schemeClr val="tx1"/>
                </a:solidFill>
              </a:rPr>
              <a:t>at 200 GeV.</a:t>
            </a:r>
          </a:p>
          <a:p>
            <a:endParaRPr lang="en-US" b="0" i="1" dirty="0">
              <a:solidFill>
                <a:schemeClr val="tx1"/>
              </a:solidFill>
            </a:endParaRPr>
          </a:p>
          <a:p>
            <a:r>
              <a:rPr lang="en-US" b="0" i="1" dirty="0" smtClean="0">
                <a:solidFill>
                  <a:schemeClr val="bg1">
                    <a:lumMod val="50000"/>
                  </a:schemeClr>
                </a:solidFill>
              </a:rPr>
              <a:t>F.T.=finite thickness</a:t>
            </a:r>
            <a:endParaRPr lang="en-US" b="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477" y="733425"/>
            <a:ext cx="6651848" cy="5486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19125" y="0"/>
            <a:ext cx="94863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</a:pPr>
            <a:r>
              <a:rPr lang="en-US" sz="2800" b="0" dirty="0">
                <a:solidFill>
                  <a:srgbClr val="000099"/>
                </a:solidFill>
                <a:latin typeface="Times" charset="0"/>
              </a:rPr>
              <a:t>Comparison of extended </a:t>
            </a:r>
            <a:r>
              <a:rPr lang="en-GB" sz="2800" b="0" dirty="0">
                <a:solidFill>
                  <a:srgbClr val="000099"/>
                </a:solidFill>
                <a:latin typeface="Times" charset="0"/>
              </a:rPr>
              <a:t>Bjorken </a:t>
            </a:r>
            <a:r>
              <a:rPr lang="en-US" sz="2800" b="0" dirty="0">
                <a:solidFill>
                  <a:srgbClr val="000099"/>
                </a:solidFill>
              </a:rPr>
              <a:t>f</a:t>
            </a:r>
            <a:r>
              <a:rPr lang="en-US" sz="2800" b="0" dirty="0">
                <a:solidFill>
                  <a:srgbClr val="000099"/>
                </a:solidFill>
                <a:latin typeface="Times" charset="0"/>
              </a:rPr>
              <a:t>ormula with AMPT results</a:t>
            </a:r>
            <a:endParaRPr lang="en-GB" sz="2800" b="0" i="1" dirty="0">
              <a:solidFill>
                <a:srgbClr val="000099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8106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14662" y="1636663"/>
            <a:ext cx="295305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rgbClr val="006600"/>
                </a:solidFill>
              </a:rPr>
              <a:t>Note: AMPT has</a:t>
            </a:r>
          </a:p>
          <a:p>
            <a:r>
              <a:rPr lang="en-US" b="0" i="1" dirty="0" smtClean="0">
                <a:solidFill>
                  <a:schemeClr val="tx1"/>
                </a:solidFill>
              </a:rPr>
              <a:t>variable τ</a:t>
            </a:r>
            <a:r>
              <a:rPr lang="en-US" b="0" i="1" baseline="-25000" dirty="0" smtClean="0">
                <a:solidFill>
                  <a:schemeClr val="tx1"/>
                </a:solidFill>
              </a:rPr>
              <a:t>F </a:t>
            </a:r>
            <a:r>
              <a:rPr lang="en-US" b="0" i="1" dirty="0" smtClean="0">
                <a:solidFill>
                  <a:schemeClr val="tx1"/>
                </a:solidFill>
              </a:rPr>
              <a:t>,</a:t>
            </a:r>
          </a:p>
          <a:p>
            <a:r>
              <a:rPr lang="en-US" b="0" i="1" dirty="0" smtClean="0">
                <a:solidFill>
                  <a:schemeClr val="tx1"/>
                </a:solidFill>
              </a:rPr>
              <a:t>Woods-Saxon,</a:t>
            </a:r>
            <a:endParaRPr lang="en-US" b="0" i="1" dirty="0">
              <a:solidFill>
                <a:schemeClr val="tx1"/>
              </a:solidFill>
            </a:endParaRPr>
          </a:p>
          <a:p>
            <a:r>
              <a:rPr lang="en-US" b="0" i="1" dirty="0">
                <a:solidFill>
                  <a:schemeClr val="tx1"/>
                </a:solidFill>
              </a:rPr>
              <a:t>s</a:t>
            </a:r>
            <a:r>
              <a:rPr lang="en-US" b="0" i="1" dirty="0" smtClean="0">
                <a:solidFill>
                  <a:schemeClr val="tx1"/>
                </a:solidFill>
              </a:rPr>
              <a:t>econdary scatterings,</a:t>
            </a:r>
          </a:p>
          <a:p>
            <a:r>
              <a:rPr lang="en-US" b="0" i="1" dirty="0" smtClean="0">
                <a:solidFill>
                  <a:schemeClr val="tx1"/>
                </a:solidFill>
              </a:rPr>
              <a:t>transverse expansion,</a:t>
            </a:r>
          </a:p>
          <a:p>
            <a:r>
              <a:rPr lang="en-US" b="0" i="1" dirty="0">
                <a:solidFill>
                  <a:schemeClr val="tx1"/>
                </a:solidFill>
              </a:rPr>
              <a:t>f</a:t>
            </a:r>
            <a:r>
              <a:rPr lang="en-US" b="0" i="1" dirty="0" smtClean="0">
                <a:solidFill>
                  <a:schemeClr val="tx1"/>
                </a:solidFill>
              </a:rPr>
              <a:t>inite width in z.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33425"/>
            <a:ext cx="6943725" cy="647624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19125" y="0"/>
            <a:ext cx="94863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</a:pPr>
            <a:r>
              <a:rPr lang="en-US" sz="2800" b="0" dirty="0">
                <a:solidFill>
                  <a:srgbClr val="000099"/>
                </a:solidFill>
                <a:latin typeface="Times" charset="0"/>
              </a:rPr>
              <a:t>Comparison of extended </a:t>
            </a:r>
            <a:r>
              <a:rPr lang="en-GB" sz="2800" b="0" dirty="0">
                <a:solidFill>
                  <a:srgbClr val="000099"/>
                </a:solidFill>
                <a:latin typeface="Times" charset="0"/>
              </a:rPr>
              <a:t>Bjorken </a:t>
            </a:r>
            <a:r>
              <a:rPr lang="en-US" sz="2800" b="0" dirty="0">
                <a:solidFill>
                  <a:srgbClr val="000099"/>
                </a:solidFill>
              </a:rPr>
              <a:t>f</a:t>
            </a:r>
            <a:r>
              <a:rPr lang="en-US" sz="2800" b="0" dirty="0">
                <a:solidFill>
                  <a:srgbClr val="000099"/>
                </a:solidFill>
                <a:latin typeface="Times" charset="0"/>
              </a:rPr>
              <a:t>ormula with AMPT results</a:t>
            </a:r>
            <a:endParaRPr lang="en-GB" sz="2800" b="0" i="1" dirty="0">
              <a:solidFill>
                <a:srgbClr val="000099"/>
              </a:solidFill>
              <a:latin typeface="Times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19925" y="5048440"/>
            <a:ext cx="315342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1" dirty="0" smtClean="0">
                <a:solidFill>
                  <a:schemeClr val="bg1">
                    <a:lumMod val="50000"/>
                  </a:schemeClr>
                </a:solidFill>
              </a:rPr>
              <a:t>Here we </a:t>
            </a:r>
            <a:r>
              <a:rPr lang="en-US" sz="1800" b="0" i="1" dirty="0">
                <a:solidFill>
                  <a:schemeClr val="bg1">
                    <a:lumMod val="50000"/>
                  </a:schemeClr>
                </a:solidFill>
              </a:rPr>
              <a:t>set t</a:t>
            </a:r>
            <a:r>
              <a:rPr lang="en-US" sz="1800" b="0" i="1" baseline="-25000" dirty="0">
                <a:solidFill>
                  <a:schemeClr val="bg1">
                    <a:lumMod val="50000"/>
                  </a:schemeClr>
                </a:solidFill>
              </a:rPr>
              <a:t>1</a:t>
            </a:r>
            <a:r>
              <a:rPr lang="en-US" sz="1800" b="0" i="1" dirty="0">
                <a:solidFill>
                  <a:schemeClr val="bg1">
                    <a:lumMod val="50000"/>
                  </a:schemeClr>
                </a:solidFill>
              </a:rPr>
              <a:t> &amp; t</a:t>
            </a:r>
            <a:r>
              <a:rPr lang="en-US" sz="1800" b="0" i="1" baseline="-25000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n-US" sz="1800" b="0" i="1" dirty="0">
                <a:solidFill>
                  <a:schemeClr val="bg1">
                    <a:lumMod val="50000"/>
                  </a:schemeClr>
                </a:solidFill>
              </a:rPr>
              <a:t> of </a:t>
            </a:r>
            <a:endParaRPr lang="en-US" sz="1800" b="0" i="1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800" b="0" i="1" dirty="0" smtClean="0">
                <a:solidFill>
                  <a:schemeClr val="bg1">
                    <a:lumMod val="50000"/>
                  </a:schemeClr>
                </a:solidFill>
              </a:rPr>
              <a:t>the </a:t>
            </a:r>
            <a:r>
              <a:rPr lang="en-US" sz="1800" b="0" i="1" dirty="0">
                <a:solidFill>
                  <a:schemeClr val="bg1">
                    <a:lumMod val="50000"/>
                  </a:schemeClr>
                </a:solidFill>
              </a:rPr>
              <a:t>uniform profile </a:t>
            </a:r>
            <a:endParaRPr lang="en-US" sz="1800" b="0" i="1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800" b="0" i="1" dirty="0" smtClean="0">
                <a:solidFill>
                  <a:schemeClr val="bg1">
                    <a:lumMod val="50000"/>
                  </a:schemeClr>
                </a:solidFill>
              </a:rPr>
              <a:t>and triangular profile</a:t>
            </a:r>
            <a:endParaRPr lang="en-US" sz="1800" b="0" i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800" b="0" i="1" dirty="0">
                <a:solidFill>
                  <a:schemeClr val="bg1">
                    <a:lumMod val="50000"/>
                  </a:schemeClr>
                </a:solidFill>
              </a:rPr>
              <a:t>so that </a:t>
            </a:r>
            <a:r>
              <a:rPr lang="en-US" sz="1800" b="0" i="1" dirty="0" smtClean="0">
                <a:solidFill>
                  <a:schemeClr val="bg1">
                    <a:lumMod val="50000"/>
                  </a:schemeClr>
                </a:solidFill>
              </a:rPr>
              <a:t>they each have </a:t>
            </a:r>
            <a:r>
              <a:rPr lang="en-US" sz="1800" b="0" i="1" dirty="0">
                <a:solidFill>
                  <a:schemeClr val="bg1">
                    <a:lumMod val="50000"/>
                  </a:schemeClr>
                </a:solidFill>
              </a:rPr>
              <a:t>the same </a:t>
            </a:r>
            <a:endParaRPr lang="en-US" sz="1800" b="0" i="1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800" b="0" i="1" dirty="0" smtClean="0">
                <a:solidFill>
                  <a:schemeClr val="bg1">
                    <a:lumMod val="50000"/>
                  </a:schemeClr>
                </a:solidFill>
              </a:rPr>
              <a:t>mean </a:t>
            </a:r>
            <a:r>
              <a:rPr lang="en-US" sz="1800" b="0" i="1" dirty="0">
                <a:solidFill>
                  <a:schemeClr val="bg1">
                    <a:lumMod val="50000"/>
                  </a:schemeClr>
                </a:solidFill>
              </a:rPr>
              <a:t>&amp; standard deviation </a:t>
            </a:r>
            <a:endParaRPr lang="en-US" sz="1800" b="0" i="1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800" b="0" i="1" dirty="0" smtClean="0">
                <a:solidFill>
                  <a:schemeClr val="bg1">
                    <a:lumMod val="50000"/>
                  </a:schemeClr>
                </a:solidFill>
              </a:rPr>
              <a:t>as </a:t>
            </a:r>
            <a:r>
              <a:rPr lang="en-US" sz="1800" b="0" i="1" dirty="0">
                <a:solidFill>
                  <a:schemeClr val="bg1">
                    <a:lumMod val="50000"/>
                  </a:schemeClr>
                </a:solidFill>
              </a:rPr>
              <a:t>the beta </a:t>
            </a:r>
            <a:r>
              <a:rPr lang="en-US" sz="1800" b="0" i="1" dirty="0" smtClean="0">
                <a:solidFill>
                  <a:schemeClr val="bg1">
                    <a:lumMod val="50000"/>
                  </a:schemeClr>
                </a:solidFill>
              </a:rPr>
              <a:t>profile</a:t>
            </a:r>
            <a:r>
              <a:rPr lang="en-US" sz="1800" b="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800" b="0" i="1" dirty="0" smtClean="0">
                <a:solidFill>
                  <a:schemeClr val="bg1">
                    <a:lumMod val="50000"/>
                  </a:schemeClr>
                </a:solidFill>
              </a:rPr>
              <a:t>(n=4).</a:t>
            </a:r>
            <a:endParaRPr lang="en-US" sz="1800" b="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4869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28886" y="37711"/>
            <a:ext cx="533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</a:pPr>
            <a:r>
              <a:rPr lang="en-US" sz="2800" b="0" dirty="0" smtClean="0">
                <a:solidFill>
                  <a:srgbClr val="000090"/>
                </a:solidFill>
                <a:latin typeface="Times" charset="0"/>
              </a:rPr>
              <a:t>Results from string melting AMPT</a:t>
            </a:r>
            <a:endParaRPr lang="en-GB" sz="2800" b="0" i="1" dirty="0">
              <a:solidFill>
                <a:srgbClr val="000090"/>
              </a:solidFill>
              <a:latin typeface="Times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14324" y="5419741"/>
                <a:ext cx="9763125" cy="15792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0" dirty="0" smtClean="0">
                    <a:solidFill>
                      <a:srgbClr val="0000FF"/>
                    </a:solidFill>
                  </a:rPr>
                  <a:t>AMPT-SM results show:</a:t>
                </a:r>
                <a:endParaRPr lang="en-US" b="0" dirty="0">
                  <a:solidFill>
                    <a:srgbClr val="0000FF"/>
                  </a:solidFill>
                </a:endParaRP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b="0" dirty="0" smtClean="0">
                    <a:solidFill>
                      <a:srgbClr val="FF0000"/>
                    </a:solidFill>
                  </a:rPr>
                  <a:t>Effect </a:t>
                </a:r>
                <a:r>
                  <a:rPr lang="en-US" b="0" dirty="0">
                    <a:solidFill>
                      <a:srgbClr val="FF0000"/>
                    </a:solidFill>
                  </a:rPr>
                  <a:t>of finite </a:t>
                </a:r>
                <a:r>
                  <a:rPr lang="en-US" b="0" dirty="0" smtClean="0">
                    <a:solidFill>
                      <a:srgbClr val="FF0000"/>
                    </a:solidFill>
                  </a:rPr>
                  <a:t>z-width is small, once finite t-width is included.</a:t>
                </a: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b="0" dirty="0">
                    <a:solidFill>
                      <a:srgbClr val="0000FF"/>
                    </a:solidFill>
                  </a:rPr>
                  <a:t>Effect of finite </a:t>
                </a:r>
                <a:r>
                  <a:rPr lang="en-US" b="0" dirty="0" smtClean="0">
                    <a:solidFill>
                      <a:srgbClr val="0000FF"/>
                    </a:solidFill>
                  </a:rPr>
                  <a:t>t-width </a:t>
                </a:r>
                <a:r>
                  <a:rPr lang="en-US" b="0" dirty="0">
                    <a:solidFill>
                      <a:srgbClr val="0000FF"/>
                    </a:solidFill>
                  </a:rPr>
                  <a:t>is </a:t>
                </a:r>
                <a:r>
                  <a:rPr lang="en-US" b="0" dirty="0" smtClean="0">
                    <a:solidFill>
                      <a:srgbClr val="0000FF"/>
                    </a:solidFill>
                  </a:rPr>
                  <a:t>very important at low energies</a:t>
                </a: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b="0" dirty="0" smtClean="0">
                    <a:solidFill>
                      <a:srgbClr val="C00000"/>
                    </a:solidFill>
                  </a:rPr>
                  <a:t>Peak energy density</a:t>
                </a:r>
                <a:r>
                  <a:rPr lang="en-US" b="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mr-IN" b="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𝜀</m:t>
                        </m:r>
                      </m:e>
                      <m:sup>
                        <m:r>
                          <a:rPr lang="en-US" b="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𝑚𝑎𝑥</m:t>
                        </m:r>
                      </m:sup>
                    </m:sSup>
                  </m:oMath>
                </a14:m>
                <a:r>
                  <a:rPr lang="en-US" b="0" dirty="0" smtClean="0">
                    <a:solidFill>
                      <a:srgbClr val="C00000"/>
                    </a:solidFill>
                  </a:rPr>
                  <a:t> increases with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b="0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b="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en-US" b="0" dirty="0" smtClean="0">
                    <a:solidFill>
                      <a:srgbClr val="C00000"/>
                    </a:solidFill>
                  </a:rPr>
                  <a:t> much faster than Bjorken.</a:t>
                </a:r>
                <a:endParaRPr lang="en-US" b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324" y="5419741"/>
                <a:ext cx="9763125" cy="1579278"/>
              </a:xfrm>
              <a:prstGeom prst="rect">
                <a:avLst/>
              </a:prstGeom>
              <a:blipFill rotWithShape="0">
                <a:blip r:embed="rId3"/>
                <a:stretch>
                  <a:fillRect l="-999" t="-3089" b="-73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314325" y="642963"/>
            <a:ext cx="97631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 smtClean="0">
                <a:solidFill>
                  <a:srgbClr val="0000FF"/>
                </a:solidFill>
              </a:rPr>
              <a:t>Our analytical results include </a:t>
            </a:r>
            <a:r>
              <a:rPr lang="en-US" b="0" dirty="0">
                <a:solidFill>
                  <a:srgbClr val="0000FF"/>
                </a:solidFill>
              </a:rPr>
              <a:t>finite </a:t>
            </a:r>
            <a:r>
              <a:rPr lang="en-US" b="0" dirty="0" smtClean="0">
                <a:solidFill>
                  <a:srgbClr val="0000FF"/>
                </a:solidFill>
              </a:rPr>
              <a:t>width in </a:t>
            </a:r>
            <a:r>
              <a:rPr lang="en-US" dirty="0" smtClean="0">
                <a:solidFill>
                  <a:srgbClr val="0000FF"/>
                </a:solidFill>
              </a:rPr>
              <a:t>t</a:t>
            </a:r>
            <a:r>
              <a:rPr lang="en-US" b="0" dirty="0" smtClean="0">
                <a:solidFill>
                  <a:srgbClr val="0000FF"/>
                </a:solidFill>
              </a:rPr>
              <a:t> </a:t>
            </a:r>
            <a:r>
              <a:rPr lang="en-US" b="0" dirty="0" smtClean="0">
                <a:solidFill>
                  <a:srgbClr val="FF0000"/>
                </a:solidFill>
              </a:rPr>
              <a:t>but not the finite width in </a:t>
            </a:r>
            <a:r>
              <a:rPr lang="en-US" dirty="0" smtClean="0">
                <a:solidFill>
                  <a:srgbClr val="FF0000"/>
                </a:solidFill>
              </a:rPr>
              <a:t>z</a:t>
            </a:r>
            <a:r>
              <a:rPr lang="en-US" b="0" dirty="0" smtClean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25" y="1186660"/>
            <a:ext cx="8567546" cy="434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1967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9633" name="Text Box 2"/>
              <p:cNvSpPr txBox="1">
                <a:spLocks noChangeArrowheads="1"/>
              </p:cNvSpPr>
              <p:nvPr/>
            </p:nvSpPr>
            <p:spPr bwMode="auto">
              <a:xfrm>
                <a:off x="390525" y="1139097"/>
                <a:ext cx="9525000" cy="59189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FF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  <a:tab pos="6515100" algn="l"/>
                    <a:tab pos="7239000" algn="l"/>
                    <a:tab pos="7962900" algn="l"/>
                  </a:tabLst>
                  <a:defRPr sz="2400" b="1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  <a:tab pos="6515100" algn="l"/>
                    <a:tab pos="7239000" algn="l"/>
                    <a:tab pos="7962900" algn="l"/>
                  </a:tabLst>
                  <a:defRPr sz="2400" b="1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  <a:tab pos="6515100" algn="l"/>
                    <a:tab pos="7239000" algn="l"/>
                    <a:tab pos="7962900" algn="l"/>
                  </a:tabLst>
                  <a:defRPr sz="2400" b="1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  <a:tab pos="6515100" algn="l"/>
                    <a:tab pos="7239000" algn="l"/>
                    <a:tab pos="7962900" algn="l"/>
                  </a:tabLst>
                  <a:defRPr sz="2400" b="1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  <a:tab pos="6515100" algn="l"/>
                    <a:tab pos="7239000" algn="l"/>
                    <a:tab pos="7962900" algn="l"/>
                  </a:tabLst>
                  <a:defRPr sz="2400" b="1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  <a:tab pos="6515100" algn="l"/>
                    <a:tab pos="7239000" algn="l"/>
                    <a:tab pos="7962900" algn="l"/>
                  </a:tabLst>
                  <a:defRPr sz="2400" b="1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  <a:tab pos="6515100" algn="l"/>
                    <a:tab pos="7239000" algn="l"/>
                    <a:tab pos="7962900" algn="l"/>
                  </a:tabLst>
                  <a:defRPr sz="2400" b="1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  <a:tab pos="6515100" algn="l"/>
                    <a:tab pos="7239000" algn="l"/>
                    <a:tab pos="7962900" algn="l"/>
                  </a:tabLst>
                  <a:defRPr sz="2400" b="1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  <a:tab pos="6515100" algn="l"/>
                    <a:tab pos="7239000" algn="l"/>
                    <a:tab pos="7962900" algn="l"/>
                  </a:tabLst>
                  <a:defRPr sz="2400" b="1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marL="457200" indent="-457200">
                  <a:buFont typeface="Arial" charset="0"/>
                  <a:buChar char="•"/>
                </a:pPr>
                <a:r>
                  <a:rPr lang="en-US" b="0" dirty="0" smtClean="0">
                    <a:solidFill>
                      <a:srgbClr val="0000FF"/>
                    </a:solidFill>
                    <a:latin typeface="Times" charset="0"/>
                  </a:rPr>
                  <a:t>Effect of finite </a:t>
                </a:r>
                <a:r>
                  <a:rPr lang="en-US" b="0" dirty="0">
                    <a:solidFill>
                      <a:srgbClr val="0000FF"/>
                    </a:solidFill>
                    <a:latin typeface="Times" charset="0"/>
                  </a:rPr>
                  <a:t>nuclear thickness </a:t>
                </a:r>
                <a:r>
                  <a:rPr lang="en-US" b="0" dirty="0" smtClean="0">
                    <a:solidFill>
                      <a:srgbClr val="0000FF"/>
                    </a:solidFill>
                    <a:latin typeface="Times" charset="0"/>
                  </a:rPr>
                  <a:t>is important at lower energies</a:t>
                </a:r>
                <a:endParaRPr lang="en-GB" b="0" dirty="0">
                  <a:solidFill>
                    <a:srgbClr val="0000FF"/>
                  </a:solidFill>
                  <a:latin typeface="Times" charset="0"/>
                </a:endParaRPr>
              </a:p>
              <a:p>
                <a:endParaRPr lang="en-US" b="0" dirty="0" smtClean="0">
                  <a:solidFill>
                    <a:srgbClr val="0000FF"/>
                  </a:solidFill>
                  <a:latin typeface="Times" charset="0"/>
                </a:endParaRPr>
              </a:p>
              <a:p>
                <a:pPr marL="457200" indent="-457200">
                  <a:buFont typeface="Arial" charset="0"/>
                  <a:buChar char="•"/>
                </a:pPr>
                <a:r>
                  <a:rPr lang="en-US" b="0" dirty="0" smtClean="0">
                    <a:solidFill>
                      <a:srgbClr val="0000FF"/>
                    </a:solidFill>
                    <a:latin typeface="Times" charset="0"/>
                  </a:rPr>
                  <a:t>We have incorporated finite </a:t>
                </a:r>
                <a:r>
                  <a:rPr lang="en-US" b="0" dirty="0">
                    <a:solidFill>
                      <a:srgbClr val="0000FF"/>
                    </a:solidFill>
                    <a:latin typeface="Times" charset="0"/>
                  </a:rPr>
                  <a:t>nuclear thickness </a:t>
                </a:r>
                <a:r>
                  <a:rPr lang="en-US" b="0" dirty="0" smtClean="0">
                    <a:solidFill>
                      <a:srgbClr val="0000FF"/>
                    </a:solidFill>
                    <a:latin typeface="Times" charset="0"/>
                  </a:rPr>
                  <a:t>into string </a:t>
                </a:r>
                <a:r>
                  <a:rPr lang="en-US" b="0" dirty="0">
                    <a:solidFill>
                      <a:srgbClr val="0000FF"/>
                    </a:solidFill>
                    <a:latin typeface="Times" charset="0"/>
                  </a:rPr>
                  <a:t>melting </a:t>
                </a:r>
                <a:r>
                  <a:rPr lang="en-US" b="0" dirty="0" smtClean="0">
                    <a:solidFill>
                      <a:srgbClr val="0000FF"/>
                    </a:solidFill>
                    <a:latin typeface="Times" charset="0"/>
                  </a:rPr>
                  <a:t>AMPT,</a:t>
                </a:r>
              </a:p>
              <a:p>
                <a:r>
                  <a:rPr lang="en-US" b="0" dirty="0" smtClean="0">
                    <a:solidFill>
                      <a:srgbClr val="0000FF"/>
                    </a:solidFill>
                    <a:latin typeface="Times" charset="0"/>
                  </a:rPr>
                  <a:t>	to lay a better foundation for further studies of dense matter effects</a:t>
                </a:r>
              </a:p>
              <a:p>
                <a:r>
                  <a:rPr lang="en-US" b="0" dirty="0">
                    <a:solidFill>
                      <a:srgbClr val="0000FF"/>
                    </a:solidFill>
                    <a:latin typeface="Times" charset="0"/>
                  </a:rPr>
                  <a:t>	</a:t>
                </a:r>
                <a:r>
                  <a:rPr lang="en-US" b="0" dirty="0" smtClean="0">
                    <a:solidFill>
                      <a:srgbClr val="0000FF"/>
                    </a:solidFill>
                    <a:latin typeface="Times" charset="0"/>
                  </a:rPr>
                  <a:t>when </a:t>
                </a:r>
                <a:r>
                  <a:rPr lang="en-US" b="0" dirty="0" err="1" smtClean="0">
                    <a:solidFill>
                      <a:srgbClr val="0000FF"/>
                    </a:solidFill>
                    <a:latin typeface="Times" charset="0"/>
                  </a:rPr>
                  <a:t>parton</a:t>
                </a:r>
                <a:r>
                  <a:rPr lang="en-US" b="0" dirty="0" smtClean="0">
                    <a:solidFill>
                      <a:srgbClr val="0000FF"/>
                    </a:solidFill>
                    <a:latin typeface="Times" charset="0"/>
                  </a:rPr>
                  <a:t> matter is expected to be formed.</a:t>
                </a:r>
                <a:endParaRPr lang="en-GB" b="0" dirty="0">
                  <a:solidFill>
                    <a:srgbClr val="0000FF"/>
                  </a:solidFill>
                  <a:latin typeface="Times" charset="0"/>
                </a:endParaRPr>
              </a:p>
              <a:p>
                <a:endParaRPr lang="en-US" b="0" dirty="0" smtClean="0"/>
              </a:p>
              <a:p>
                <a:pPr marL="457200" indent="-457200">
                  <a:buFont typeface="Arial" charset="0"/>
                  <a:buChar char="•"/>
                </a:pPr>
                <a:r>
                  <a:rPr lang="en-US" b="0" dirty="0">
                    <a:solidFill>
                      <a:schemeClr val="accent1">
                        <a:lumMod val="50000"/>
                      </a:schemeClr>
                    </a:solidFill>
                  </a:rPr>
                  <a:t>W</a:t>
                </a:r>
                <a:r>
                  <a:rPr lang="en-US" b="0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e have analytically extended </a:t>
                </a:r>
                <a:r>
                  <a:rPr lang="en-US" b="0" dirty="0">
                    <a:solidFill>
                      <a:schemeClr val="accent1">
                        <a:lumMod val="50000"/>
                      </a:schemeClr>
                    </a:solidFill>
                  </a:rPr>
                  <a:t>the Bjorken ε </a:t>
                </a:r>
                <a:r>
                  <a:rPr lang="en-US" b="0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formula:</a:t>
                </a:r>
              </a:p>
              <a:p>
                <a:r>
                  <a:rPr lang="en-US" b="0" dirty="0" smtClean="0"/>
                  <a:t>	now valid at low energies (as well as high energies)</a:t>
                </a:r>
              </a:p>
              <a:p>
                <a:pPr marL="342900" indent="-342900">
                  <a:buFont typeface="Arial" charset="0"/>
                  <a:buChar char="•"/>
                </a:pPr>
                <a:endParaRPr lang="en-US" b="0" dirty="0" smtClean="0"/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b="0" dirty="0" smtClean="0"/>
                  <a:t>AMPT results confirm </a:t>
                </a:r>
                <a:r>
                  <a:rPr lang="en-US" b="0" dirty="0"/>
                  <a:t>key features of the </a:t>
                </a:r>
                <a:r>
                  <a:rPr lang="en-US" b="0" dirty="0" smtClean="0"/>
                  <a:t>extended formula.</a:t>
                </a:r>
                <a:endParaRPr lang="en-US" b="0" dirty="0"/>
              </a:p>
              <a:p>
                <a:r>
                  <a:rPr lang="en-US" b="0" dirty="0" smtClean="0">
                    <a:solidFill>
                      <a:srgbClr val="0000FF"/>
                    </a:solidFill>
                  </a:rPr>
                  <a:t>	At </a:t>
                </a:r>
                <a:r>
                  <a:rPr lang="en-US" b="0" dirty="0">
                    <a:solidFill>
                      <a:srgbClr val="0000FF"/>
                    </a:solidFill>
                  </a:rPr>
                  <a:t>low </a:t>
                </a:r>
                <a:r>
                  <a:rPr lang="en-US" b="0" dirty="0" smtClean="0">
                    <a:solidFill>
                      <a:srgbClr val="0000FF"/>
                    </a:solidFill>
                  </a:rPr>
                  <a:t>energies (</a:t>
                </a:r>
                <a:r>
                  <a:rPr lang="en-US" b="0" i="1" dirty="0" smtClean="0">
                    <a:solidFill>
                      <a:srgbClr val="0000FF"/>
                    </a:solidFill>
                  </a:rPr>
                  <a:t>compared </a:t>
                </a:r>
                <a:r>
                  <a:rPr lang="en-US" b="0" i="1" dirty="0">
                    <a:solidFill>
                      <a:srgbClr val="0000FF"/>
                    </a:solidFill>
                  </a:rPr>
                  <a:t>to the Bjorken </a:t>
                </a:r>
                <a:r>
                  <a:rPr lang="en-US" b="0" i="1" dirty="0" smtClean="0">
                    <a:solidFill>
                      <a:srgbClr val="0000FF"/>
                    </a:solidFill>
                  </a:rPr>
                  <a:t>formula</a:t>
                </a:r>
                <a:r>
                  <a:rPr lang="en-US" b="0" dirty="0" smtClean="0">
                    <a:solidFill>
                      <a:srgbClr val="0000FF"/>
                    </a:solidFill>
                  </a:rPr>
                  <a:t>):</a:t>
                </a:r>
              </a:p>
              <a:p>
                <a:pPr marL="1085850" lvl="1" indent="-342900">
                  <a:buFont typeface="Arial" charset="0"/>
                  <a:buChar char="•"/>
                </a:pPr>
                <a:r>
                  <a:rPr lang="en-US" b="0" dirty="0" smtClean="0"/>
                  <a:t>the </a:t>
                </a:r>
                <a:r>
                  <a:rPr lang="en-US" b="0" dirty="0"/>
                  <a:t>maximum energy density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mr-IN" b="0" i="1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𝜀</m:t>
                        </m:r>
                      </m:e>
                      <m:sup>
                        <m:r>
                          <a:rPr lang="en-US" b="0" i="1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𝑚𝑎𝑥</m:t>
                        </m:r>
                      </m:sup>
                    </m:sSup>
                  </m:oMath>
                </a14:m>
                <a:r>
                  <a:rPr lang="en-US" b="0" dirty="0" smtClean="0"/>
                  <a:t> </a:t>
                </a:r>
              </a:p>
              <a:p>
                <a:pPr lvl="4" indent="0"/>
                <a:r>
                  <a:rPr lang="en-US" b="0" dirty="0"/>
                  <a:t>	</a:t>
                </a:r>
                <a:r>
                  <a:rPr lang="en-US" b="0" dirty="0" smtClean="0"/>
                  <a:t>is much lower,</a:t>
                </a:r>
              </a:p>
              <a:p>
                <a:pPr lvl="1" indent="0"/>
                <a:r>
                  <a:rPr lang="en-US" b="0" dirty="0" smtClean="0">
                    <a:solidFill>
                      <a:srgbClr val="FF0000"/>
                    </a:solidFill>
                  </a:rPr>
                  <a:t>		but </a:t>
                </a:r>
                <a:r>
                  <a:rPr lang="en-US" b="0" dirty="0">
                    <a:solidFill>
                      <a:srgbClr val="FF0000"/>
                    </a:solidFill>
                  </a:rPr>
                  <a:t>increases with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b="0" i="1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b="0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en-US" b="0" dirty="0">
                    <a:solidFill>
                      <a:srgbClr val="FF0000"/>
                    </a:solidFill>
                  </a:rPr>
                  <a:t>  much </a:t>
                </a:r>
                <a:r>
                  <a:rPr lang="en-US" b="0" dirty="0" smtClean="0">
                    <a:solidFill>
                      <a:srgbClr val="FF0000"/>
                    </a:solidFill>
                  </a:rPr>
                  <a:t>faster,</a:t>
                </a:r>
              </a:p>
              <a:p>
                <a:pPr lvl="1" indent="0"/>
                <a:r>
                  <a:rPr lang="en-US" b="0" dirty="0">
                    <a:solidFill>
                      <a:srgbClr val="FF0000"/>
                    </a:solidFill>
                  </a:rPr>
                  <a:t>	</a:t>
                </a:r>
                <a:r>
                  <a:rPr lang="en-US" b="0" dirty="0" smtClean="0">
                    <a:solidFill>
                      <a:srgbClr val="FF0000"/>
                    </a:solidFill>
                  </a:rPr>
                  <a:t>	</a:t>
                </a:r>
                <a:r>
                  <a:rPr lang="en-US" b="0" dirty="0"/>
                  <a:t>is much less sensitive to the formation time </a:t>
                </a:r>
                <a:r>
                  <a:rPr lang="en-US" b="0" dirty="0" smtClean="0"/>
                  <a:t>τ</a:t>
                </a:r>
                <a:r>
                  <a:rPr lang="en-US" b="0" baseline="-25000" dirty="0" smtClean="0"/>
                  <a:t>F</a:t>
                </a:r>
                <a:r>
                  <a:rPr lang="en-US" b="0" dirty="0"/>
                  <a:t>.</a:t>
                </a:r>
                <a:endParaRPr lang="en-US" b="0" dirty="0" smtClean="0"/>
              </a:p>
              <a:p>
                <a:pPr marL="1085850" lvl="1" indent="-342900">
                  <a:buFont typeface="Arial" charset="0"/>
                  <a:buChar char="•"/>
                </a:pPr>
                <a:r>
                  <a:rPr lang="en-US" b="0" dirty="0" smtClean="0"/>
                  <a:t>the initial energy density </a:t>
                </a:r>
                <a14:m>
                  <m:oMath xmlns:m="http://schemas.openxmlformats.org/officeDocument/2006/math">
                    <m:r>
                      <a:rPr lang="mr-IN" b="0" i="1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𝜀</m:t>
                    </m:r>
                  </m:oMath>
                </a14:m>
                <a:r>
                  <a:rPr lang="en-US" b="0" dirty="0" smtClean="0">
                    <a:solidFill>
                      <a:srgbClr val="FF0000"/>
                    </a:solidFill>
                  </a:rPr>
                  <a:t>(t) </a:t>
                </a:r>
                <a:r>
                  <a:rPr lang="en-US" b="0" dirty="0">
                    <a:solidFill>
                      <a:schemeClr val="tx1"/>
                    </a:solidFill>
                  </a:rPr>
                  <a:t>decreases much slower with time</a:t>
                </a:r>
                <a:r>
                  <a:rPr lang="en-US" b="0" dirty="0" smtClean="0"/>
                  <a:t>.</a:t>
                </a:r>
              </a:p>
            </p:txBody>
          </p:sp>
        </mc:Choice>
        <mc:Fallback xmlns="">
          <p:sp>
            <p:nvSpPr>
              <p:cNvPr id="69633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0525" y="1139097"/>
                <a:ext cx="9525000" cy="5918928"/>
              </a:xfrm>
              <a:prstGeom prst="rect">
                <a:avLst/>
              </a:prstGeom>
              <a:blipFill rotWithShape="0">
                <a:blip r:embed="rId3"/>
                <a:stretch>
                  <a:fillRect l="-1791" t="-1648" b="-2163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FF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093" name="Rectangle 5"/>
          <p:cNvSpPr>
            <a:spLocks noChangeArrowheads="1"/>
          </p:cNvSpPr>
          <p:nvPr/>
        </p:nvSpPr>
        <p:spPr bwMode="auto">
          <a:xfrm>
            <a:off x="3819525" y="212894"/>
            <a:ext cx="2209801" cy="438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30" tIns="45716" rIns="91430" bIns="45716">
            <a:spAutoFit/>
          </a:bodyPr>
          <a:lstStyle/>
          <a:p>
            <a:pPr>
              <a:lnSpc>
                <a:spcPts val="2475"/>
              </a:lnSpc>
              <a:buClr>
                <a:srgbClr val="000000"/>
              </a:buClr>
              <a:buSzPct val="45000"/>
              <a:defRPr/>
            </a:pPr>
            <a:r>
              <a:rPr lang="en-GB" sz="2800" b="0" dirty="0" smtClean="0">
                <a:solidFill>
                  <a:srgbClr val="000080"/>
                </a:solidFill>
              </a:rPr>
              <a:t>Summary</a:t>
            </a:r>
            <a:endParaRPr lang="en-GB" sz="2800" b="0" dirty="0">
              <a:solidFill>
                <a:srgbClr val="00008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29326" y="267075"/>
            <a:ext cx="29931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</a:rPr>
              <a:t>Thank you!</a:t>
            </a:r>
            <a:endParaRPr lang="en-US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0217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ext Box 2"/>
          <p:cNvSpPr txBox="1">
            <a:spLocks noChangeArrowheads="1"/>
          </p:cNvSpPr>
          <p:nvPr/>
        </p:nvSpPr>
        <p:spPr bwMode="auto">
          <a:xfrm>
            <a:off x="461962" y="962025"/>
            <a:ext cx="9458325" cy="36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buSzPct val="100000"/>
              <a:defRPr/>
            </a:pPr>
            <a:r>
              <a:rPr lang="en-GB" sz="2600" b="0" dirty="0">
                <a:solidFill>
                  <a:schemeClr val="accent1">
                    <a:lumMod val="50000"/>
                  </a:schemeClr>
                </a:solidFill>
              </a:rPr>
              <a:t>AMPT aims to provide a </a:t>
            </a:r>
            <a:r>
              <a:rPr lang="en-GB" sz="2600" b="0" dirty="0" smtClean="0">
                <a:solidFill>
                  <a:schemeClr val="accent1">
                    <a:lumMod val="50000"/>
                  </a:schemeClr>
                </a:solidFill>
              </a:rPr>
              <a:t>self-contained kinetic </a:t>
            </a:r>
            <a:r>
              <a:rPr lang="en-GB" sz="2600" b="0" dirty="0">
                <a:solidFill>
                  <a:schemeClr val="accent1">
                    <a:lumMod val="50000"/>
                  </a:schemeClr>
                </a:solidFill>
              </a:rPr>
              <a:t>description </a:t>
            </a:r>
          </a:p>
          <a:p>
            <a:pPr eaLnBrk="1">
              <a:buSzPct val="100000"/>
              <a:defRPr/>
            </a:pPr>
            <a:r>
              <a:rPr lang="en-GB" sz="2600" b="0" dirty="0">
                <a:solidFill>
                  <a:schemeClr val="accent1">
                    <a:lumMod val="50000"/>
                  </a:schemeClr>
                </a:solidFill>
              </a:rPr>
              <a:t>	of essential stages of high energy heavy ion collisions:</a:t>
            </a:r>
          </a:p>
          <a:p>
            <a:pPr marL="457200" indent="-457200" eaLnBrk="1">
              <a:buSzPct val="100000"/>
              <a:buFont typeface="Arial" charset="0"/>
              <a:buChar char="•"/>
              <a:defRPr/>
            </a:pPr>
            <a:r>
              <a:rPr lang="en-GB" sz="2600" b="0" dirty="0">
                <a:solidFill>
                  <a:schemeClr val="tx1"/>
                </a:solidFill>
              </a:rPr>
              <a:t>Event-by-event from initial condition to final observables</a:t>
            </a:r>
          </a:p>
          <a:p>
            <a:pPr marL="457200" indent="-457200" eaLnBrk="1">
              <a:buSzPct val="100000"/>
              <a:buFont typeface="Arial" charset="0"/>
              <a:buChar char="•"/>
              <a:defRPr/>
            </a:pPr>
            <a:r>
              <a:rPr lang="en-GB" sz="2600" b="0" dirty="0">
                <a:solidFill>
                  <a:schemeClr val="tx1"/>
                </a:solidFill>
              </a:rPr>
              <a:t>Can address non-equilibrium dynamics</a:t>
            </a:r>
          </a:p>
          <a:p>
            <a:pPr eaLnBrk="1">
              <a:buSzPct val="100000"/>
              <a:defRPr/>
            </a:pPr>
            <a:r>
              <a:rPr lang="en-GB" sz="2600" b="0" dirty="0">
                <a:solidFill>
                  <a:schemeClr val="tx1"/>
                </a:solidFill>
              </a:rPr>
              <a:t>	(e.g. partial equilibration and thermalization, initial flow)</a:t>
            </a:r>
          </a:p>
          <a:p>
            <a:pPr marL="457200" indent="-457200" eaLnBrk="1">
              <a:buSzPct val="100000"/>
              <a:buFont typeface="Arial" charset="0"/>
              <a:buChar char="•"/>
              <a:defRPr/>
            </a:pPr>
            <a:r>
              <a:rPr lang="en-GB" sz="2600" b="0" dirty="0">
                <a:solidFill>
                  <a:schemeClr val="tx1"/>
                </a:solidFill>
              </a:rPr>
              <a:t>Self-consistent Chemical and kinetic </a:t>
            </a:r>
            <a:r>
              <a:rPr lang="en-GB" sz="2600" b="0" dirty="0" smtClean="0">
                <a:solidFill>
                  <a:schemeClr val="tx1"/>
                </a:solidFill>
              </a:rPr>
              <a:t>freeze-out</a:t>
            </a:r>
          </a:p>
          <a:p>
            <a:pPr eaLnBrk="1">
              <a:buSzPct val="100000"/>
              <a:defRPr/>
            </a:pPr>
            <a:endParaRPr lang="en-GB" sz="2600" b="0" dirty="0" smtClean="0">
              <a:solidFill>
                <a:schemeClr val="tx1"/>
              </a:solidFill>
            </a:endParaRPr>
          </a:p>
          <a:p>
            <a:pPr marL="457200" indent="-457200" eaLnBrk="1">
              <a:buSzPct val="100000"/>
              <a:buFont typeface="Arial" charset="0"/>
              <a:buChar char="•"/>
              <a:defRPr/>
            </a:pPr>
            <a:r>
              <a:rPr lang="en-GB" sz="2600" b="0" dirty="0" smtClean="0">
                <a:solidFill>
                  <a:schemeClr val="tx1"/>
                </a:solidFill>
              </a:rPr>
              <a:t>Publicly available since 2004 and often updated:</a:t>
            </a:r>
          </a:p>
          <a:p>
            <a:pPr eaLnBrk="1">
              <a:buSzPct val="100000"/>
              <a:defRPr/>
            </a:pPr>
            <a:r>
              <a:rPr lang="en-GB" sz="2600" b="0" dirty="0">
                <a:solidFill>
                  <a:schemeClr val="tx1"/>
                </a:solidFill>
              </a:rPr>
              <a:t>	</a:t>
            </a:r>
            <a:r>
              <a:rPr lang="en-US" sz="2800" b="0" dirty="0" smtClean="0">
                <a:solidFill>
                  <a:schemeClr val="accent1">
                    <a:lumMod val="50000"/>
                  </a:schemeClr>
                </a:solidFill>
              </a:rPr>
              <a:t>source </a:t>
            </a:r>
            <a:r>
              <a:rPr lang="en-US" sz="2800" b="0" dirty="0">
                <a:solidFill>
                  <a:schemeClr val="accent1">
                    <a:lumMod val="50000"/>
                  </a:schemeClr>
                </a:solidFill>
              </a:rPr>
              <a:t>codes at </a:t>
            </a:r>
            <a:r>
              <a:rPr lang="de-DE" sz="2800" b="0" i="1" dirty="0">
                <a:solidFill>
                  <a:srgbClr val="0000FF"/>
                </a:solidFill>
              </a:rPr>
              <a:t>http://myweb.ecu.edu/linz/ampt</a:t>
            </a:r>
            <a:r>
              <a:rPr lang="de-DE" sz="2800" b="0" i="1" dirty="0" smtClean="0">
                <a:solidFill>
                  <a:srgbClr val="0000FF"/>
                </a:solidFill>
              </a:rPr>
              <a:t>/</a:t>
            </a:r>
            <a:endParaRPr lang="de-DE" sz="2800" b="0" i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3125" y="144068"/>
            <a:ext cx="609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</a:pPr>
            <a:r>
              <a:rPr lang="en-GB" sz="2800" b="0" dirty="0" smtClean="0">
                <a:solidFill>
                  <a:srgbClr val="000090"/>
                </a:solidFill>
                <a:latin typeface="Times" charset="0"/>
              </a:rPr>
              <a:t>A Multi-Phase Transport (AMPT) Model </a:t>
            </a:r>
            <a:endParaRPr lang="en-GB" sz="2800" b="0" dirty="0">
              <a:solidFill>
                <a:srgbClr val="000090"/>
              </a:solidFill>
              <a:latin typeface="Times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0525" y="5153025"/>
            <a:ext cx="952976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>
              <a:buSzPct val="100000"/>
              <a:defRPr/>
            </a:pPr>
            <a:r>
              <a:rPr lang="en-GB" sz="2600" b="0" dirty="0">
                <a:solidFill>
                  <a:schemeClr val="accent1">
                    <a:lumMod val="50000"/>
                  </a:schemeClr>
                </a:solidFill>
              </a:rPr>
              <a:t>It is also a test-bed of different ideas &amp; may lead to new discoveries:</a:t>
            </a:r>
          </a:p>
          <a:p>
            <a:pPr lvl="1" indent="-457200" eaLnBrk="1">
              <a:buClr>
                <a:srgbClr val="000000"/>
              </a:buClr>
              <a:buSzPct val="100000"/>
              <a:buFont typeface="Arial"/>
              <a:buChar char="•"/>
              <a:defRPr/>
            </a:pPr>
            <a:r>
              <a:rPr lang="en-GB" sz="2600" b="0" dirty="0">
                <a:solidFill>
                  <a:srgbClr val="0000FF"/>
                </a:solidFill>
              </a:rPr>
              <a:t>the discovery of v</a:t>
            </a:r>
            <a:r>
              <a:rPr lang="en-GB" sz="2600" b="0" baseline="-25000" dirty="0">
                <a:solidFill>
                  <a:srgbClr val="0000FF"/>
                </a:solidFill>
              </a:rPr>
              <a:t>3</a:t>
            </a:r>
            <a:r>
              <a:rPr lang="en-GB" sz="2600" b="0" dirty="0">
                <a:solidFill>
                  <a:srgbClr val="0000FF"/>
                </a:solidFill>
              </a:rPr>
              <a:t> by Alver &amp; Roland</a:t>
            </a:r>
            <a:endParaRPr lang="en-GB" sz="2600" dirty="0">
              <a:solidFill>
                <a:srgbClr val="008000"/>
              </a:solidFill>
            </a:endParaRPr>
          </a:p>
          <a:p>
            <a:pPr marL="457200" indent="-457200" eaLnBrk="1">
              <a:buClr>
                <a:srgbClr val="000000"/>
              </a:buClr>
              <a:buSzPct val="100000"/>
              <a:buFont typeface="Arial"/>
              <a:buChar char="•"/>
              <a:defRPr/>
            </a:pPr>
            <a:r>
              <a:rPr lang="en-GB" sz="2600" b="0" dirty="0">
                <a:solidFill>
                  <a:schemeClr val="tx1"/>
                </a:solidFill>
              </a:rPr>
              <a:t>v</a:t>
            </a:r>
            <a:r>
              <a:rPr lang="en-GB" sz="2600" b="0" baseline="-25000" dirty="0">
                <a:solidFill>
                  <a:schemeClr val="tx1"/>
                </a:solidFill>
              </a:rPr>
              <a:t>2</a:t>
            </a:r>
            <a:r>
              <a:rPr lang="en-GB" sz="2600" b="0" dirty="0">
                <a:solidFill>
                  <a:schemeClr val="tx1"/>
                </a:solidFill>
              </a:rPr>
              <a:t> &amp; v</a:t>
            </a:r>
            <a:r>
              <a:rPr lang="en-GB" sz="2600" b="0" baseline="-25000" dirty="0">
                <a:solidFill>
                  <a:schemeClr val="tx1"/>
                </a:solidFill>
              </a:rPr>
              <a:t>3</a:t>
            </a:r>
            <a:r>
              <a:rPr lang="en-GB" sz="2600" b="0" dirty="0">
                <a:solidFill>
                  <a:schemeClr val="tx1"/>
                </a:solidFill>
              </a:rPr>
              <a:t>  may be dominated by anisotropic </a:t>
            </a:r>
            <a:r>
              <a:rPr lang="en-GB" sz="2600" b="0" dirty="0" smtClean="0">
                <a:solidFill>
                  <a:schemeClr val="tx1"/>
                </a:solidFill>
              </a:rPr>
              <a:t>parton escape</a:t>
            </a:r>
            <a:endParaRPr lang="en-GB" sz="2600" b="0" dirty="0">
              <a:solidFill>
                <a:schemeClr val="tx1"/>
              </a:solidFill>
            </a:endParaRPr>
          </a:p>
          <a:p>
            <a:pPr lvl="1" indent="0" eaLnBrk="1">
              <a:buClr>
                <a:srgbClr val="000000"/>
              </a:buClr>
              <a:buSzPct val="100000"/>
              <a:defRPr/>
            </a:pPr>
            <a:r>
              <a:rPr lang="en-GB" sz="2600" b="0" baseline="-25000" dirty="0">
                <a:solidFill>
                  <a:schemeClr val="tx1"/>
                </a:solidFill>
              </a:rPr>
              <a:t> </a:t>
            </a:r>
            <a:r>
              <a:rPr lang="en-GB" sz="2600" b="0" dirty="0">
                <a:solidFill>
                  <a:schemeClr val="tx1"/>
                </a:solidFill>
              </a:rPr>
              <a:t>     instead of hydrodynamics flow, due to </a:t>
            </a:r>
            <a:r>
              <a:rPr lang="en-GB" sz="2600" b="0" dirty="0" smtClean="0">
                <a:solidFill>
                  <a:schemeClr val="tx1"/>
                </a:solidFill>
              </a:rPr>
              <a:t>low/modest </a:t>
            </a:r>
            <a:r>
              <a:rPr lang="en-GB" sz="2600" b="0" dirty="0">
                <a:solidFill>
                  <a:schemeClr val="tx1"/>
                </a:solidFill>
              </a:rPr>
              <a:t>opacity</a:t>
            </a:r>
          </a:p>
        </p:txBody>
      </p:sp>
    </p:spTree>
    <p:extLst>
      <p:ext uri="{BB962C8B-B14F-4D97-AF65-F5344CB8AC3E}">
        <p14:creationId xmlns:p14="http://schemas.microsoft.com/office/powerpoint/2010/main" val="12741430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582803"/>
            <a:ext cx="5219521" cy="65514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5543353" y="4772025"/>
            <a:ext cx="422835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Clr>
                <a:srgbClr val="000000"/>
              </a:buClr>
              <a:buSzPct val="45000"/>
              <a:buFont typeface="StarBats" charset="0"/>
              <a:buNone/>
            </a:pPr>
            <a:r>
              <a:rPr lang="en-GB" b="0" dirty="0">
                <a:solidFill>
                  <a:srgbClr val="000000"/>
                </a:solidFill>
                <a:latin typeface="Times" charset="0"/>
              </a:rPr>
              <a:t>Initial </a:t>
            </a:r>
            <a:r>
              <a:rPr lang="en-GB" b="0" dirty="0" smtClean="0">
                <a:solidFill>
                  <a:srgbClr val="000000"/>
                </a:solidFill>
                <a:latin typeface="Times" charset="0"/>
              </a:rPr>
              <a:t>condition </a:t>
            </a:r>
            <a:r>
              <a:rPr lang="en-GB" b="0" dirty="0">
                <a:solidFill>
                  <a:srgbClr val="000000"/>
                </a:solidFill>
                <a:latin typeface="Times" charset="0"/>
              </a:rPr>
              <a:t>in default AMPT:</a:t>
            </a:r>
          </a:p>
          <a:p>
            <a:pPr>
              <a:buClr>
                <a:srgbClr val="000000"/>
              </a:buClr>
              <a:buSzPct val="45000"/>
              <a:buFont typeface="StarBats" charset="0"/>
              <a:buNone/>
            </a:pPr>
            <a:r>
              <a:rPr lang="en-GB" b="0" i="1" dirty="0">
                <a:solidFill>
                  <a:srgbClr val="FF0000"/>
                </a:solidFill>
                <a:latin typeface="Times" charset="0"/>
              </a:rPr>
              <a:t>soft (strings) </a:t>
            </a:r>
            <a:r>
              <a:rPr lang="en-GB" b="0" i="1" dirty="0">
                <a:solidFill>
                  <a:srgbClr val="000000"/>
                </a:solidFill>
                <a:latin typeface="Times" charset="0"/>
              </a:rPr>
              <a:t>&amp;</a:t>
            </a:r>
            <a:r>
              <a:rPr lang="en-GB" b="0" i="1" dirty="0">
                <a:solidFill>
                  <a:srgbClr val="000080"/>
                </a:solidFill>
                <a:latin typeface="Times" charset="0"/>
              </a:rPr>
              <a:t> </a:t>
            </a:r>
            <a:r>
              <a:rPr lang="en-GB" b="0" i="1" dirty="0">
                <a:solidFill>
                  <a:srgbClr val="008000"/>
                </a:solidFill>
                <a:latin typeface="Times" charset="0"/>
              </a:rPr>
              <a:t>hard (minijets</a:t>
            </a:r>
            <a:r>
              <a:rPr lang="en-GB" b="0" i="1" dirty="0" smtClean="0">
                <a:solidFill>
                  <a:srgbClr val="008000"/>
                </a:solidFill>
                <a:latin typeface="Times" charset="0"/>
              </a:rPr>
              <a:t>)</a:t>
            </a: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5180943" y="1267469"/>
            <a:ext cx="4853060" cy="213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Clr>
                <a:srgbClr val="000000"/>
              </a:buClr>
              <a:buSzPct val="45000"/>
            </a:pPr>
            <a:r>
              <a:rPr lang="en-GB" sz="2200" b="0" dirty="0" smtClean="0">
                <a:solidFill>
                  <a:srgbClr val="FF0000"/>
                </a:solidFill>
                <a:latin typeface="Times" charset="0"/>
                <a:cs typeface="HG Mincho Light J" charset="0"/>
              </a:rPr>
              <a:t>String Melting AMPT: </a:t>
            </a:r>
          </a:p>
          <a:p>
            <a:pPr>
              <a:lnSpc>
                <a:spcPct val="106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sz="2200" b="0" dirty="0">
                <a:solidFill>
                  <a:srgbClr val="0000FF"/>
                </a:solidFill>
                <a:latin typeface="Times" charset="0"/>
                <a:cs typeface="HG Mincho Light J" charset="0"/>
              </a:rPr>
              <a:t>w</a:t>
            </a:r>
            <a:r>
              <a:rPr lang="en-GB" sz="2200" b="0" dirty="0" smtClean="0">
                <a:solidFill>
                  <a:srgbClr val="0000FF"/>
                </a:solidFill>
                <a:latin typeface="Times" charset="0"/>
                <a:cs typeface="HG Mincho Light J" charset="0"/>
              </a:rPr>
              <a:t>e convert strings into partonic matter;</a:t>
            </a:r>
          </a:p>
          <a:p>
            <a:pPr>
              <a:lnSpc>
                <a:spcPct val="106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sz="2200" b="0" i="1" dirty="0" smtClean="0">
                <a:solidFill>
                  <a:srgbClr val="0000FF"/>
                </a:solidFill>
                <a:latin typeface="Times" charset="0"/>
                <a:cs typeface="HG Mincho Light J" charset="0"/>
              </a:rPr>
              <a:t>should be more realistic at high energies;</a:t>
            </a:r>
          </a:p>
          <a:p>
            <a:pPr>
              <a:lnSpc>
                <a:spcPct val="106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sz="2200" b="0" dirty="0" smtClean="0">
                <a:solidFill>
                  <a:srgbClr val="0000FF"/>
                </a:solidFill>
                <a:latin typeface="Times" charset="0"/>
                <a:cs typeface="HG Mincho Light J" charset="0"/>
              </a:rPr>
              <a:t>this enabled AMPT to produced enough v2</a:t>
            </a:r>
          </a:p>
          <a:p>
            <a:pPr>
              <a:lnSpc>
                <a:spcPct val="106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sz="2200" b="0" dirty="0" smtClean="0">
                <a:solidFill>
                  <a:srgbClr val="0000FF"/>
                </a:solidFill>
                <a:latin typeface="Times" charset="0"/>
                <a:cs typeface="HG Mincho Light J" charset="0"/>
              </a:rPr>
              <a:t>at high energies using </a:t>
            </a:r>
            <a:r>
              <a:rPr lang="en-GB" sz="2200" b="0" dirty="0" err="1" smtClean="0">
                <a:solidFill>
                  <a:srgbClr val="0000FF"/>
                </a:solidFill>
                <a:latin typeface="Times" charset="0"/>
                <a:cs typeface="HG Mincho Light J" charset="0"/>
              </a:rPr>
              <a:t>pQCD</a:t>
            </a:r>
            <a:r>
              <a:rPr lang="en-GB" sz="2200" b="0" dirty="0" smtClean="0">
                <a:solidFill>
                  <a:srgbClr val="0000FF"/>
                </a:solidFill>
                <a:latin typeface="Times" charset="0"/>
                <a:cs typeface="HG Mincho Light J" charset="0"/>
              </a:rPr>
              <a:t>-like small</a:t>
            </a:r>
          </a:p>
          <a:p>
            <a:pPr>
              <a:lnSpc>
                <a:spcPct val="106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sz="2200" b="0" dirty="0" err="1" smtClean="0">
                <a:solidFill>
                  <a:srgbClr val="0000FF"/>
                </a:solidFill>
                <a:latin typeface="Times" charset="0"/>
                <a:cs typeface="HG Mincho Light J" charset="0"/>
              </a:rPr>
              <a:t>parton</a:t>
            </a:r>
            <a:r>
              <a:rPr lang="en-GB" sz="2200" b="0" dirty="0" smtClean="0">
                <a:solidFill>
                  <a:srgbClr val="0000FF"/>
                </a:solidFill>
                <a:latin typeface="Times" charset="0"/>
                <a:cs typeface="HG Mincho Light J" charset="0"/>
              </a:rPr>
              <a:t> cross section.</a:t>
            </a:r>
          </a:p>
        </p:txBody>
      </p:sp>
      <p:sp>
        <p:nvSpPr>
          <p:cNvPr id="31751" name="Line 7"/>
          <p:cNvSpPr>
            <a:spLocks noChangeShapeType="1"/>
          </p:cNvSpPr>
          <p:nvPr/>
        </p:nvSpPr>
        <p:spPr bwMode="auto">
          <a:xfrm flipV="1">
            <a:off x="3743325" y="5534024"/>
            <a:ext cx="2743199" cy="761999"/>
          </a:xfrm>
          <a:prstGeom prst="line">
            <a:avLst/>
          </a:prstGeom>
          <a:noFill/>
          <a:ln w="1836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30" tIns="45716" rIns="91430" bIns="45716"/>
          <a:lstStyle/>
          <a:p>
            <a:endParaRPr lang="en-US" dirty="0"/>
          </a:p>
        </p:txBody>
      </p:sp>
      <p:sp>
        <p:nvSpPr>
          <p:cNvPr id="31752" name="Line 8"/>
          <p:cNvSpPr>
            <a:spLocks noChangeShapeType="1"/>
          </p:cNvSpPr>
          <p:nvPr/>
        </p:nvSpPr>
        <p:spPr bwMode="auto">
          <a:xfrm flipV="1">
            <a:off x="3286125" y="5534024"/>
            <a:ext cx="5334000" cy="1219199"/>
          </a:xfrm>
          <a:prstGeom prst="line">
            <a:avLst/>
          </a:prstGeom>
          <a:noFill/>
          <a:ln w="18360">
            <a:solidFill>
              <a:srgbClr val="0080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30" tIns="45716" rIns="91430" bIns="45716"/>
          <a:lstStyle/>
          <a:p>
            <a:endParaRPr lang="en-US" dirty="0"/>
          </a:p>
        </p:txBody>
      </p:sp>
      <p:sp>
        <p:nvSpPr>
          <p:cNvPr id="31753" name="Oval 9"/>
          <p:cNvSpPr>
            <a:spLocks noChangeArrowheads="1"/>
          </p:cNvSpPr>
          <p:nvPr/>
        </p:nvSpPr>
        <p:spPr bwMode="auto">
          <a:xfrm>
            <a:off x="2374176" y="1876425"/>
            <a:ext cx="2740749" cy="2742764"/>
          </a:xfrm>
          <a:prstGeom prst="ellipse">
            <a:avLst/>
          </a:prstGeom>
          <a:noFill/>
          <a:ln w="18360">
            <a:solidFill>
              <a:srgbClr val="80808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0" tIns="45716" rIns="91430" bIns="45716" anchor="ctr"/>
          <a:lstStyle/>
          <a:p>
            <a:endParaRPr lang="en-US" dirty="0"/>
          </a:p>
        </p:txBody>
      </p:sp>
      <p:sp>
        <p:nvSpPr>
          <p:cNvPr id="31754" name="Oval 10"/>
          <p:cNvSpPr>
            <a:spLocks noChangeArrowheads="1"/>
          </p:cNvSpPr>
          <p:nvPr/>
        </p:nvSpPr>
        <p:spPr bwMode="auto">
          <a:xfrm>
            <a:off x="695325" y="1876425"/>
            <a:ext cx="2740749" cy="2742765"/>
          </a:xfrm>
          <a:prstGeom prst="ellipse">
            <a:avLst/>
          </a:prstGeom>
          <a:noFill/>
          <a:ln w="18360">
            <a:solidFill>
              <a:srgbClr val="80808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0" tIns="45716" rIns="91430" bIns="45716" anchor="ctr"/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516521" y="6583680"/>
            <a:ext cx="8458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0" dirty="0">
                <a:solidFill>
                  <a:schemeClr val="tx1"/>
                </a:solidFill>
                <a:latin typeface="Times" charset="0"/>
              </a:rPr>
              <a:t>minijets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4" name="Line 7"/>
          <p:cNvSpPr>
            <a:spLocks noChangeShapeType="1"/>
          </p:cNvSpPr>
          <p:nvPr/>
        </p:nvSpPr>
        <p:spPr bwMode="auto">
          <a:xfrm flipV="1">
            <a:off x="3895725" y="5534025"/>
            <a:ext cx="2590800" cy="914400"/>
          </a:xfrm>
          <a:prstGeom prst="line">
            <a:avLst/>
          </a:prstGeom>
          <a:noFill/>
          <a:ln w="1836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30" tIns="45716" rIns="91430" bIns="45716"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2225" y="6143625"/>
            <a:ext cx="1600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0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GB" b="0" dirty="0" smtClean="0">
                <a:solidFill>
                  <a:srgbClr val="FF0000"/>
                </a:solidFill>
                <a:latin typeface="Times" charset="0"/>
                <a:cs typeface="HG Mincho Light J" charset="0"/>
              </a:rPr>
              <a:t> </a:t>
            </a:r>
          </a:p>
          <a:p>
            <a:r>
              <a:rPr lang="en-GB" b="0" dirty="0">
                <a:solidFill>
                  <a:srgbClr val="FF0000"/>
                </a:solidFill>
                <a:latin typeface="Times" charset="0"/>
                <a:cs typeface="HG Mincho Light J" charset="0"/>
              </a:rPr>
              <a:t>B</a:t>
            </a:r>
            <a:r>
              <a:rPr lang="en-GB" b="0" dirty="0" smtClean="0">
                <a:solidFill>
                  <a:srgbClr val="FF0000"/>
                </a:solidFill>
                <a:latin typeface="Times" charset="0"/>
                <a:cs typeface="HG Mincho Light J" charset="0"/>
              </a:rPr>
              <a:t>eam axis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63823" y="-18395"/>
            <a:ext cx="49422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0" dirty="0" smtClean="0">
                <a:solidFill>
                  <a:srgbClr val="FF0000"/>
                </a:solidFill>
                <a:latin typeface="Times" charset="0"/>
                <a:cs typeface="HG Mincho Light J" charset="0"/>
                <a:sym typeface="Wingdings"/>
              </a:rPr>
              <a:t>String melting </a:t>
            </a:r>
            <a:r>
              <a:rPr lang="en-GB" sz="2800" b="0" dirty="0">
                <a:solidFill>
                  <a:srgbClr val="000099"/>
                </a:solidFill>
                <a:latin typeface="Times" charset="0"/>
                <a:cs typeface="HG Mincho Light J" charset="0"/>
                <a:sym typeface="Wingdings"/>
              </a:rPr>
              <a:t>version of  </a:t>
            </a:r>
            <a:r>
              <a:rPr lang="en-GB" sz="2800" b="0" dirty="0" smtClean="0">
                <a:solidFill>
                  <a:srgbClr val="000099"/>
                </a:solidFill>
                <a:latin typeface="Times" charset="0"/>
                <a:cs typeface="HG Mincho Light J" charset="0"/>
                <a:sym typeface="Wingdings"/>
              </a:rPr>
              <a:t>AMPT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6750891" y="3381315"/>
            <a:ext cx="3225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>
                <a:solidFill>
                  <a:srgbClr val="008000"/>
                </a:solidFill>
              </a:rPr>
              <a:t>ZWL and </a:t>
            </a:r>
            <a:r>
              <a:rPr lang="en-US" sz="2000" b="0" dirty="0">
                <a:solidFill>
                  <a:srgbClr val="008000"/>
                </a:solidFill>
              </a:rPr>
              <a:t>Ko, PRC 65 (2002</a:t>
            </a:r>
            <a:r>
              <a:rPr lang="en-US" sz="2000" b="0" dirty="0" smtClean="0">
                <a:solidFill>
                  <a:srgbClr val="008000"/>
                </a:solidFill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86524" y="5933896"/>
            <a:ext cx="34900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SzPct val="45000"/>
              <a:buFont typeface="StarBats" charset="0"/>
              <a:buNone/>
            </a:pPr>
            <a:r>
              <a:rPr lang="en-GB" b="0" dirty="0" smtClean="0">
                <a:solidFill>
                  <a:srgbClr val="FF0000"/>
                </a:solidFill>
                <a:latin typeface="Times" charset="0"/>
              </a:rPr>
              <a:t>Strings </a:t>
            </a:r>
            <a:r>
              <a:rPr lang="en-GB" b="0" dirty="0">
                <a:solidFill>
                  <a:srgbClr val="FF0000"/>
                </a:solidFill>
                <a:latin typeface="Times" charset="0"/>
              </a:rPr>
              <a:t>are </a:t>
            </a:r>
            <a:r>
              <a:rPr lang="en-GB" b="0" dirty="0" smtClean="0">
                <a:solidFill>
                  <a:srgbClr val="FF0000"/>
                </a:solidFill>
                <a:latin typeface="Times" charset="0"/>
              </a:rPr>
              <a:t>in high </a:t>
            </a:r>
            <a:r>
              <a:rPr lang="en-GB" b="0" dirty="0">
                <a:solidFill>
                  <a:srgbClr val="FF0000"/>
                </a:solidFill>
                <a:latin typeface="Times" charset="0"/>
              </a:rPr>
              <a:t>density </a:t>
            </a:r>
            <a:endParaRPr lang="en-GB" b="0" dirty="0" smtClean="0">
              <a:solidFill>
                <a:srgbClr val="FF0000"/>
              </a:solidFill>
              <a:latin typeface="Times" charset="0"/>
            </a:endParaRPr>
          </a:p>
          <a:p>
            <a:pPr>
              <a:buClr>
                <a:srgbClr val="000000"/>
              </a:buClr>
              <a:buSzPct val="45000"/>
              <a:buFont typeface="StarBats" charset="0"/>
              <a:buNone/>
            </a:pPr>
            <a:r>
              <a:rPr lang="en-GB" b="0" dirty="0" smtClean="0">
                <a:solidFill>
                  <a:srgbClr val="FF0000"/>
                </a:solidFill>
                <a:latin typeface="Times" charset="0"/>
              </a:rPr>
              <a:t>overlap </a:t>
            </a:r>
            <a:r>
              <a:rPr lang="en-GB" b="0" dirty="0">
                <a:solidFill>
                  <a:srgbClr val="FF0000"/>
                </a:solidFill>
                <a:latin typeface="Times" charset="0"/>
              </a:rPr>
              <a:t>area, </a:t>
            </a:r>
            <a:endParaRPr lang="en-GB" b="0" dirty="0" smtClean="0">
              <a:solidFill>
                <a:srgbClr val="FF0000"/>
              </a:solidFill>
              <a:latin typeface="Times" charset="0"/>
            </a:endParaRPr>
          </a:p>
          <a:p>
            <a:pPr>
              <a:buClr>
                <a:srgbClr val="000000"/>
              </a:buClr>
              <a:buSzPct val="45000"/>
              <a:buFont typeface="StarBats" charset="0"/>
              <a:buNone/>
            </a:pPr>
            <a:r>
              <a:rPr lang="en-GB" b="0" dirty="0" smtClean="0">
                <a:solidFill>
                  <a:srgbClr val="FF0000"/>
                </a:solidFill>
                <a:latin typeface="Times" charset="0"/>
              </a:rPr>
              <a:t>but </a:t>
            </a:r>
            <a:r>
              <a:rPr lang="en-GB" b="0" dirty="0">
                <a:solidFill>
                  <a:srgbClr val="FF0000"/>
                </a:solidFill>
                <a:latin typeface="Times" charset="0"/>
              </a:rPr>
              <a:t>not </a:t>
            </a:r>
            <a:r>
              <a:rPr lang="en-GB" b="0" dirty="0" smtClean="0">
                <a:solidFill>
                  <a:srgbClr val="FF0000"/>
                </a:solidFill>
                <a:latin typeface="Times" charset="0"/>
              </a:rPr>
              <a:t>in </a:t>
            </a:r>
            <a:r>
              <a:rPr lang="en-GB" b="0" dirty="0">
                <a:solidFill>
                  <a:srgbClr val="FF0000"/>
                </a:solidFill>
                <a:latin typeface="Times" charset="0"/>
              </a:rPr>
              <a:t>parton </a:t>
            </a:r>
            <a:r>
              <a:rPr lang="en-GB" b="0" dirty="0" smtClean="0">
                <a:solidFill>
                  <a:srgbClr val="FF0000"/>
                </a:solidFill>
                <a:latin typeface="Times" charset="0"/>
              </a:rPr>
              <a:t>cascade.</a:t>
            </a:r>
            <a:endParaRPr lang="en-GB" b="0" dirty="0">
              <a:solidFill>
                <a:srgbClr val="FF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351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0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Line 3"/>
          <p:cNvSpPr>
            <a:spLocks noChangeShapeType="1"/>
          </p:cNvSpPr>
          <p:nvPr/>
        </p:nvSpPr>
        <p:spPr bwMode="auto">
          <a:xfrm>
            <a:off x="1855695" y="1568719"/>
            <a:ext cx="664992" cy="1335"/>
          </a:xfrm>
          <a:prstGeom prst="line">
            <a:avLst/>
          </a:prstGeom>
          <a:noFill/>
          <a:ln w="91440">
            <a:solidFill>
              <a:srgbClr val="8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2000" dirty="0"/>
          </a:p>
        </p:txBody>
      </p:sp>
      <p:sp>
        <p:nvSpPr>
          <p:cNvPr id="26626" name="Text Box 6"/>
          <p:cNvSpPr txBox="1">
            <a:spLocks noChangeArrowheads="1"/>
          </p:cNvSpPr>
          <p:nvPr/>
        </p:nvSpPr>
        <p:spPr bwMode="auto">
          <a:xfrm>
            <a:off x="1152525" y="1408418"/>
            <a:ext cx="790964" cy="32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7239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ts val="2475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800" b="0" dirty="0">
                <a:latin typeface="Times" charset="0"/>
              </a:rPr>
              <a:t>A+B</a:t>
            </a:r>
            <a:endParaRPr lang="en-GB" b="0" i="1" dirty="0">
              <a:solidFill>
                <a:schemeClr val="bg2"/>
              </a:solidFill>
              <a:latin typeface="Times" charset="0"/>
            </a:endParaRPr>
          </a:p>
        </p:txBody>
      </p:sp>
      <p:sp>
        <p:nvSpPr>
          <p:cNvPr id="26627" name="Text Box 7"/>
          <p:cNvSpPr txBox="1">
            <a:spLocks noChangeArrowheads="1"/>
          </p:cNvSpPr>
          <p:nvPr/>
        </p:nvSpPr>
        <p:spPr bwMode="auto">
          <a:xfrm>
            <a:off x="2484301" y="5975424"/>
            <a:ext cx="3369315" cy="32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ts val="2475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b="0" i="1" dirty="0">
                <a:solidFill>
                  <a:schemeClr val="tx1"/>
                </a:solidFill>
                <a:latin typeface="Times" charset="0"/>
              </a:rPr>
              <a:t>Final particle spectra</a:t>
            </a:r>
          </a:p>
        </p:txBody>
      </p:sp>
      <p:sp>
        <p:nvSpPr>
          <p:cNvPr id="26628" name="Line 11"/>
          <p:cNvSpPr>
            <a:spLocks noChangeShapeType="1"/>
          </p:cNvSpPr>
          <p:nvPr/>
        </p:nvSpPr>
        <p:spPr bwMode="auto">
          <a:xfrm flipH="1">
            <a:off x="4233002" y="4381438"/>
            <a:ext cx="0" cy="454530"/>
          </a:xfrm>
          <a:prstGeom prst="line">
            <a:avLst/>
          </a:prstGeom>
          <a:noFill/>
          <a:ln w="91440">
            <a:solidFill>
              <a:schemeClr val="bg2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2000" dirty="0"/>
          </a:p>
        </p:txBody>
      </p:sp>
      <p:sp>
        <p:nvSpPr>
          <p:cNvPr id="26630" name="Rectangle 15"/>
          <p:cNvSpPr>
            <a:spLocks noChangeArrowheads="1"/>
          </p:cNvSpPr>
          <p:nvPr/>
        </p:nvSpPr>
        <p:spPr bwMode="auto">
          <a:xfrm>
            <a:off x="2447925" y="3952628"/>
            <a:ext cx="40440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sz="2000" b="0" dirty="0">
                <a:solidFill>
                  <a:schemeClr val="tx1"/>
                </a:solidFill>
              </a:rPr>
              <a:t>Hadronization (</a:t>
            </a:r>
            <a:r>
              <a:rPr lang="en-GB" sz="2000" dirty="0">
                <a:solidFill>
                  <a:srgbClr val="FF0000"/>
                </a:solidFill>
              </a:rPr>
              <a:t>Quark Coalescence</a:t>
            </a:r>
            <a:r>
              <a:rPr lang="en-GB" sz="2000" b="0" dirty="0">
                <a:solidFill>
                  <a:schemeClr val="tx1"/>
                </a:solidFill>
              </a:rPr>
              <a:t>)</a:t>
            </a:r>
            <a:endParaRPr lang="en-US" sz="2000" b="0" dirty="0">
              <a:solidFill>
                <a:schemeClr val="tx1"/>
              </a:solidFill>
            </a:endParaRPr>
          </a:p>
        </p:txBody>
      </p:sp>
      <p:sp>
        <p:nvSpPr>
          <p:cNvPr id="26638" name="Line 30"/>
          <p:cNvSpPr>
            <a:spLocks noChangeShapeType="1"/>
          </p:cNvSpPr>
          <p:nvPr/>
        </p:nvSpPr>
        <p:spPr bwMode="auto">
          <a:xfrm>
            <a:off x="7248525" y="1799881"/>
            <a:ext cx="59608" cy="3055028"/>
          </a:xfrm>
          <a:prstGeom prst="line">
            <a:avLst/>
          </a:prstGeom>
          <a:noFill/>
          <a:ln w="63500">
            <a:solidFill>
              <a:schemeClr val="bg2"/>
            </a:solidFill>
            <a:prstDash val="sysDot"/>
            <a:round/>
            <a:headEnd w="med" len="sm"/>
            <a:tailEnd type="triangle" w="lg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2000" dirty="0"/>
          </a:p>
        </p:txBody>
      </p:sp>
      <p:sp>
        <p:nvSpPr>
          <p:cNvPr id="26641" name="Text Box 33"/>
          <p:cNvSpPr txBox="1">
            <a:spLocks noChangeArrowheads="1"/>
          </p:cNvSpPr>
          <p:nvPr/>
        </p:nvSpPr>
        <p:spPr bwMode="auto">
          <a:xfrm>
            <a:off x="3330759" y="3173866"/>
            <a:ext cx="2210884" cy="30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ts val="2475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b="0" dirty="0">
                <a:solidFill>
                  <a:srgbClr val="660066"/>
                </a:solidFill>
                <a:latin typeface="Times" charset="0"/>
              </a:rPr>
              <a:t>ZPC</a:t>
            </a:r>
            <a:r>
              <a:rPr lang="en-GB" sz="2000" b="0" dirty="0">
                <a:solidFill>
                  <a:srgbClr val="FF0000"/>
                </a:solidFill>
                <a:latin typeface="Times" charset="0"/>
              </a:rPr>
              <a:t> </a:t>
            </a:r>
            <a:r>
              <a:rPr lang="en-GB" sz="2000" b="0" dirty="0" smtClean="0">
                <a:solidFill>
                  <a:schemeClr val="tx1"/>
                </a:solidFill>
                <a:latin typeface="Times" charset="0"/>
              </a:rPr>
              <a:t>(parton </a:t>
            </a:r>
            <a:r>
              <a:rPr lang="en-GB" sz="2000" b="0" dirty="0">
                <a:solidFill>
                  <a:schemeClr val="tx1"/>
                </a:solidFill>
                <a:latin typeface="Times" charset="0"/>
              </a:rPr>
              <a:t>c</a:t>
            </a:r>
            <a:r>
              <a:rPr lang="en-GB" sz="2000" b="0" dirty="0" smtClean="0">
                <a:solidFill>
                  <a:schemeClr val="tx1"/>
                </a:solidFill>
                <a:latin typeface="Times" charset="0"/>
              </a:rPr>
              <a:t>ascade</a:t>
            </a:r>
            <a:r>
              <a:rPr lang="en-GB" sz="2000" b="0" dirty="0">
                <a:solidFill>
                  <a:schemeClr val="tx1"/>
                </a:solidFill>
                <a:latin typeface="Times" charset="0"/>
              </a:rPr>
              <a:t>)</a:t>
            </a:r>
          </a:p>
        </p:txBody>
      </p:sp>
      <p:sp>
        <p:nvSpPr>
          <p:cNvPr id="26642" name="AutoShape 34"/>
          <p:cNvSpPr>
            <a:spLocks noChangeArrowheads="1"/>
          </p:cNvSpPr>
          <p:nvPr/>
        </p:nvSpPr>
        <p:spPr bwMode="auto">
          <a:xfrm>
            <a:off x="2829109" y="3145105"/>
            <a:ext cx="2804049" cy="398133"/>
          </a:xfrm>
          <a:prstGeom prst="roundRect">
            <a:avLst>
              <a:gd name="adj" fmla="val 162"/>
            </a:avLst>
          </a:prstGeom>
          <a:noFill/>
          <a:ln w="9144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2000" dirty="0">
              <a:solidFill>
                <a:srgbClr val="FF00FF"/>
              </a:solidFill>
            </a:endParaRPr>
          </a:p>
        </p:txBody>
      </p:sp>
      <p:sp>
        <p:nvSpPr>
          <p:cNvPr id="26644" name="Line 10"/>
          <p:cNvSpPr>
            <a:spLocks noChangeShapeType="1"/>
          </p:cNvSpPr>
          <p:nvPr/>
        </p:nvSpPr>
        <p:spPr bwMode="auto">
          <a:xfrm>
            <a:off x="3475225" y="1807578"/>
            <a:ext cx="1046329" cy="866176"/>
          </a:xfrm>
          <a:prstGeom prst="line">
            <a:avLst/>
          </a:prstGeom>
          <a:noFill/>
          <a:ln w="91440">
            <a:solidFill>
              <a:srgbClr val="FF000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2000" dirty="0"/>
          </a:p>
        </p:txBody>
      </p:sp>
      <p:sp>
        <p:nvSpPr>
          <p:cNvPr id="26645" name="Line 21"/>
          <p:cNvSpPr>
            <a:spLocks noChangeShapeType="1"/>
          </p:cNvSpPr>
          <p:nvPr/>
        </p:nvSpPr>
        <p:spPr bwMode="auto">
          <a:xfrm flipH="1">
            <a:off x="4281902" y="1771372"/>
            <a:ext cx="695891" cy="1338606"/>
          </a:xfrm>
          <a:prstGeom prst="line">
            <a:avLst/>
          </a:prstGeom>
          <a:noFill/>
          <a:ln w="91440">
            <a:solidFill>
              <a:srgbClr val="FF000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2000" dirty="0"/>
          </a:p>
        </p:txBody>
      </p:sp>
      <p:sp>
        <p:nvSpPr>
          <p:cNvPr id="26650" name="Rectangle 26"/>
          <p:cNvSpPr>
            <a:spLocks noChangeArrowheads="1"/>
          </p:cNvSpPr>
          <p:nvPr/>
        </p:nvSpPr>
        <p:spPr bwMode="auto">
          <a:xfrm>
            <a:off x="4667764" y="2215819"/>
            <a:ext cx="258076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sz="1800" i="1" dirty="0" smtClean="0">
                <a:solidFill>
                  <a:srgbClr val="FF0000"/>
                </a:solidFill>
              </a:rPr>
              <a:t>Strings melt </a:t>
            </a:r>
            <a:r>
              <a:rPr lang="en-GB" sz="1800" i="1" dirty="0">
                <a:solidFill>
                  <a:srgbClr val="FF0000"/>
                </a:solidFill>
              </a:rPr>
              <a:t>to </a:t>
            </a:r>
            <a:r>
              <a:rPr lang="en-GB" sz="1800" i="1" dirty="0" smtClean="0">
                <a:solidFill>
                  <a:srgbClr val="FF0000"/>
                </a:solidFill>
              </a:rPr>
              <a:t>q &amp; qbar via intermediate hadrons</a:t>
            </a:r>
            <a:endParaRPr lang="en-US" sz="1800" i="1" dirty="0">
              <a:solidFill>
                <a:srgbClr val="FF0000"/>
              </a:solidFill>
            </a:endParaRPr>
          </a:p>
        </p:txBody>
      </p:sp>
      <p:sp>
        <p:nvSpPr>
          <p:cNvPr id="28" name="Text Box 19"/>
          <p:cNvSpPr txBox="1">
            <a:spLocks noChangeArrowheads="1"/>
          </p:cNvSpPr>
          <p:nvPr/>
        </p:nvSpPr>
        <p:spPr bwMode="auto">
          <a:xfrm>
            <a:off x="4463916" y="5308095"/>
            <a:ext cx="4842009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b="0" dirty="0" smtClean="0">
                <a:solidFill>
                  <a:srgbClr val="0000FF"/>
                </a:solidFill>
              </a:rPr>
              <a:t>Hadrons freeze out (at a global cut-off time);</a:t>
            </a:r>
          </a:p>
          <a:p>
            <a:pPr eaLnBrk="1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b="0" dirty="0" smtClean="0">
                <a:solidFill>
                  <a:srgbClr val="0000FF"/>
                </a:solidFill>
              </a:rPr>
              <a:t>then strong-decay most remaining resonances</a:t>
            </a:r>
            <a:endParaRPr lang="en-GB" sz="2000" b="0" dirty="0">
              <a:solidFill>
                <a:srgbClr val="0000FF"/>
              </a:solidFill>
            </a:endParaRPr>
          </a:p>
        </p:txBody>
      </p:sp>
      <p:sp>
        <p:nvSpPr>
          <p:cNvPr id="31" name="AutoShape 10"/>
          <p:cNvSpPr>
            <a:spLocks noChangeArrowheads="1"/>
          </p:cNvSpPr>
          <p:nvPr/>
        </p:nvSpPr>
        <p:spPr bwMode="auto">
          <a:xfrm>
            <a:off x="2828925" y="4881904"/>
            <a:ext cx="4628344" cy="384773"/>
          </a:xfrm>
          <a:prstGeom prst="roundRect">
            <a:avLst>
              <a:gd name="adj" fmla="val 236"/>
            </a:avLst>
          </a:prstGeom>
          <a:noFill/>
          <a:ln w="9144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000" dirty="0"/>
          </a:p>
        </p:txBody>
      </p:sp>
      <p:sp>
        <p:nvSpPr>
          <p:cNvPr id="32" name="AutoShape 24"/>
          <p:cNvSpPr>
            <a:spLocks noChangeArrowheads="1"/>
          </p:cNvSpPr>
          <p:nvPr/>
        </p:nvSpPr>
        <p:spPr bwMode="auto">
          <a:xfrm>
            <a:off x="2425884" y="3983305"/>
            <a:ext cx="4037609" cy="398133"/>
          </a:xfrm>
          <a:prstGeom prst="roundRect">
            <a:avLst>
              <a:gd name="adj" fmla="val 162"/>
            </a:avLst>
          </a:prstGeom>
          <a:noFill/>
          <a:ln w="9144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000" dirty="0"/>
          </a:p>
        </p:txBody>
      </p:sp>
      <p:sp>
        <p:nvSpPr>
          <p:cNvPr id="27" name="Text Box 35"/>
          <p:cNvSpPr txBox="1">
            <a:spLocks noChangeArrowheads="1"/>
          </p:cNvSpPr>
          <p:nvPr/>
        </p:nvSpPr>
        <p:spPr bwMode="auto">
          <a:xfrm>
            <a:off x="2638446" y="1152338"/>
            <a:ext cx="5143479" cy="64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2000" b="0" dirty="0" smtClean="0">
                <a:solidFill>
                  <a:srgbClr val="006600"/>
                </a:solidFill>
                <a:latin typeface="Times" charset="0"/>
              </a:rPr>
              <a:t>HIJING1.0</a:t>
            </a:r>
            <a:r>
              <a:rPr lang="en-GB" sz="2000" b="0" dirty="0" smtClean="0">
                <a:solidFill>
                  <a:srgbClr val="006600"/>
                </a:solidFill>
              </a:rPr>
              <a:t>:</a:t>
            </a:r>
            <a:endParaRPr lang="en-GB" sz="2000" b="0" dirty="0">
              <a:solidFill>
                <a:srgbClr val="006600"/>
              </a:solidFill>
              <a:latin typeface="Times" charset="0"/>
            </a:endParaRPr>
          </a:p>
          <a:p>
            <a:pPr eaLnBrk="1">
              <a:lnSpc>
                <a:spcPts val="2625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800" dirty="0" smtClean="0">
                <a:solidFill>
                  <a:srgbClr val="006600"/>
                </a:solidFill>
              </a:rPr>
              <a:t>minijet partons,   excited</a:t>
            </a:r>
            <a:r>
              <a:rPr lang="en-GB" sz="1800" i="1" dirty="0" smtClean="0">
                <a:solidFill>
                  <a:srgbClr val="006600"/>
                </a:solidFill>
                <a:latin typeface="Times" charset="0"/>
              </a:rPr>
              <a:t> </a:t>
            </a:r>
            <a:r>
              <a:rPr lang="en-GB" sz="1800" dirty="0" smtClean="0">
                <a:solidFill>
                  <a:srgbClr val="006600"/>
                </a:solidFill>
              </a:rPr>
              <a:t>strings,  spectator nucleons</a:t>
            </a:r>
            <a:endParaRPr lang="en-GB" sz="1800" dirty="0">
              <a:solidFill>
                <a:srgbClr val="006600"/>
              </a:solidFill>
            </a:endParaRPr>
          </a:p>
        </p:txBody>
      </p:sp>
      <p:sp>
        <p:nvSpPr>
          <p:cNvPr id="30" name="AutoShape 36"/>
          <p:cNvSpPr>
            <a:spLocks noChangeArrowheads="1"/>
          </p:cNvSpPr>
          <p:nvPr/>
        </p:nvSpPr>
        <p:spPr bwMode="auto">
          <a:xfrm>
            <a:off x="2562247" y="1074921"/>
            <a:ext cx="5295878" cy="898612"/>
          </a:xfrm>
          <a:prstGeom prst="roundRect">
            <a:avLst>
              <a:gd name="adj" fmla="val 162"/>
            </a:avLst>
          </a:prstGeom>
          <a:noFill/>
          <a:ln w="9144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000" dirty="0"/>
          </a:p>
        </p:txBody>
      </p:sp>
      <p:sp>
        <p:nvSpPr>
          <p:cNvPr id="34" name="Line 37"/>
          <p:cNvSpPr>
            <a:spLocks noChangeShapeType="1"/>
          </p:cNvSpPr>
          <p:nvPr/>
        </p:nvSpPr>
        <p:spPr bwMode="auto">
          <a:xfrm flipV="1">
            <a:off x="2681702" y="1807577"/>
            <a:ext cx="1487257" cy="0"/>
          </a:xfrm>
          <a:prstGeom prst="line">
            <a:avLst/>
          </a:prstGeom>
          <a:noFill/>
          <a:ln w="9144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2000" dirty="0"/>
          </a:p>
        </p:txBody>
      </p:sp>
      <p:sp>
        <p:nvSpPr>
          <p:cNvPr id="35" name="Line 38"/>
          <p:cNvSpPr>
            <a:spLocks noChangeShapeType="1"/>
          </p:cNvSpPr>
          <p:nvPr/>
        </p:nvSpPr>
        <p:spPr bwMode="auto">
          <a:xfrm flipV="1">
            <a:off x="4564636" y="1807577"/>
            <a:ext cx="1231357" cy="0"/>
          </a:xfrm>
          <a:prstGeom prst="line">
            <a:avLst/>
          </a:prstGeom>
          <a:noFill/>
          <a:ln w="9144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2000" dirty="0"/>
          </a:p>
        </p:txBody>
      </p:sp>
      <p:sp>
        <p:nvSpPr>
          <p:cNvPr id="37" name="Line 40"/>
          <p:cNvSpPr>
            <a:spLocks noChangeShapeType="1"/>
          </p:cNvSpPr>
          <p:nvPr/>
        </p:nvSpPr>
        <p:spPr bwMode="auto">
          <a:xfrm flipV="1">
            <a:off x="6017742" y="1817102"/>
            <a:ext cx="1383183" cy="0"/>
          </a:xfrm>
          <a:prstGeom prst="line">
            <a:avLst/>
          </a:prstGeom>
          <a:noFill/>
          <a:ln w="9144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2000" dirty="0"/>
          </a:p>
        </p:txBody>
      </p:sp>
      <p:sp>
        <p:nvSpPr>
          <p:cNvPr id="38" name="Text Box 5"/>
          <p:cNvSpPr txBox="1">
            <a:spLocks noChangeArrowheads="1"/>
          </p:cNvSpPr>
          <p:nvPr/>
        </p:nvSpPr>
        <p:spPr bwMode="auto">
          <a:xfrm>
            <a:off x="2850963" y="4882188"/>
            <a:ext cx="4575144" cy="30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ts val="2475"/>
              </a:lnSpc>
              <a:buClr>
                <a:srgbClr val="000000"/>
              </a:buClr>
              <a:buSzPct val="45000"/>
            </a:pPr>
            <a:r>
              <a:rPr lang="en-GB" sz="2000" b="0" dirty="0" smtClean="0">
                <a:solidFill>
                  <a:srgbClr val="0000FF"/>
                </a:solidFill>
                <a:latin typeface="Times" charset="0"/>
              </a:rPr>
              <a:t>Extended ART </a:t>
            </a:r>
            <a:r>
              <a:rPr lang="en-GB" sz="2000" b="0" dirty="0" smtClean="0">
                <a:latin typeface="Times" charset="0"/>
              </a:rPr>
              <a:t>(hadron cascade)</a:t>
            </a:r>
            <a:endParaRPr lang="en-GB" sz="2000" b="0" dirty="0">
              <a:latin typeface="Times" charset="0"/>
            </a:endParaRPr>
          </a:p>
        </p:txBody>
      </p:sp>
      <p:sp>
        <p:nvSpPr>
          <p:cNvPr id="39" name="Rectangle 34"/>
          <p:cNvSpPr>
            <a:spLocks noChangeArrowheads="1"/>
          </p:cNvSpPr>
          <p:nvPr/>
        </p:nvSpPr>
        <p:spPr bwMode="auto">
          <a:xfrm>
            <a:off x="1076325" y="3556973"/>
            <a:ext cx="30342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sz="2000" b="0" dirty="0">
                <a:solidFill>
                  <a:srgbClr val="0000FF"/>
                </a:solidFill>
              </a:rPr>
              <a:t>Partons </a:t>
            </a:r>
            <a:r>
              <a:rPr lang="en-GB" sz="2000" b="0" dirty="0" smtClean="0">
                <a:solidFill>
                  <a:srgbClr val="0000FF"/>
                </a:solidFill>
              </a:rPr>
              <a:t>kinetic freezeout</a:t>
            </a:r>
            <a:endParaRPr lang="en-US" sz="2000" b="0" dirty="0">
              <a:solidFill>
                <a:srgbClr val="0000FF"/>
              </a:solidFill>
            </a:endParaRPr>
          </a:p>
        </p:txBody>
      </p:sp>
      <p:sp>
        <p:nvSpPr>
          <p:cNvPr id="40" name="Text Box 20"/>
          <p:cNvSpPr txBox="1">
            <a:spLocks noChangeArrowheads="1"/>
          </p:cNvSpPr>
          <p:nvPr/>
        </p:nvSpPr>
        <p:spPr bwMode="auto">
          <a:xfrm>
            <a:off x="1253101" y="2247251"/>
            <a:ext cx="288666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Clr>
                <a:srgbClr val="000000"/>
              </a:buClr>
              <a:buSzPct val="45000"/>
              <a:buFont typeface="StarBats" charset="0"/>
              <a:buNone/>
            </a:pPr>
            <a:r>
              <a:rPr lang="en-GB" sz="2000" b="0" dirty="0">
                <a:solidFill>
                  <a:srgbClr val="0000FF"/>
                </a:solidFill>
                <a:latin typeface="Times" charset="0"/>
              </a:rPr>
              <a:t>Generate </a:t>
            </a:r>
            <a:r>
              <a:rPr lang="en-GB" sz="2000" b="0" dirty="0" smtClean="0">
                <a:solidFill>
                  <a:srgbClr val="0000FF"/>
                </a:solidFill>
                <a:latin typeface="Times" charset="0"/>
              </a:rPr>
              <a:t>parton space</a:t>
            </a:r>
            <a:r>
              <a:rPr lang="en-GB" sz="2000" b="0" dirty="0">
                <a:solidFill>
                  <a:srgbClr val="0000FF"/>
                </a:solidFill>
                <a:latin typeface="Times" charset="0"/>
              </a:rPr>
              <a:t>-time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2513726" y="317259"/>
            <a:ext cx="521039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Clr>
                <a:srgbClr val="000000"/>
              </a:buClr>
              <a:buSzPct val="45000"/>
            </a:pPr>
            <a:r>
              <a:rPr lang="en-GB" sz="2800" b="0" dirty="0">
                <a:solidFill>
                  <a:srgbClr val="FF0000"/>
                </a:solidFill>
              </a:rPr>
              <a:t>Structure of </a:t>
            </a:r>
            <a:r>
              <a:rPr lang="en-GB" sz="2800" b="0" dirty="0">
                <a:solidFill>
                  <a:srgbClr val="FF0000"/>
                </a:solidFill>
                <a:latin typeface="Times" charset="0"/>
                <a:cs typeface="HG Mincho Light J" charset="0"/>
              </a:rPr>
              <a:t>String Melting </a:t>
            </a:r>
            <a:r>
              <a:rPr lang="en-GB" sz="2800" b="0" dirty="0" smtClean="0">
                <a:solidFill>
                  <a:srgbClr val="FF0000"/>
                </a:solidFill>
                <a:latin typeface="Times" charset="0"/>
                <a:cs typeface="HG Mincho Light J" charset="0"/>
              </a:rPr>
              <a:t>AMPT</a:t>
            </a:r>
            <a:endParaRPr lang="en-GB" sz="2800" b="0" dirty="0">
              <a:solidFill>
                <a:srgbClr val="FF0000"/>
              </a:solidFill>
              <a:latin typeface="Times" charset="0"/>
              <a:cs typeface="HG Mincho Light J" charset="0"/>
            </a:endParaRPr>
          </a:p>
        </p:txBody>
      </p:sp>
      <p:sp>
        <p:nvSpPr>
          <p:cNvPr id="44" name="Line 11"/>
          <p:cNvSpPr>
            <a:spLocks noChangeShapeType="1"/>
          </p:cNvSpPr>
          <p:nvPr/>
        </p:nvSpPr>
        <p:spPr bwMode="auto">
          <a:xfrm flipH="1">
            <a:off x="4200525" y="3517208"/>
            <a:ext cx="0" cy="454530"/>
          </a:xfrm>
          <a:prstGeom prst="line">
            <a:avLst/>
          </a:prstGeom>
          <a:noFill/>
          <a:ln w="91440">
            <a:solidFill>
              <a:schemeClr val="bg2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2000" dirty="0"/>
          </a:p>
        </p:txBody>
      </p:sp>
      <p:sp>
        <p:nvSpPr>
          <p:cNvPr id="45" name="Line 11"/>
          <p:cNvSpPr>
            <a:spLocks noChangeShapeType="1"/>
          </p:cNvSpPr>
          <p:nvPr/>
        </p:nvSpPr>
        <p:spPr bwMode="auto">
          <a:xfrm flipH="1">
            <a:off x="4200525" y="5267138"/>
            <a:ext cx="0" cy="708286"/>
          </a:xfrm>
          <a:prstGeom prst="line">
            <a:avLst/>
          </a:prstGeom>
          <a:noFill/>
          <a:ln w="91440">
            <a:solidFill>
              <a:schemeClr val="bg2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2000" dirty="0"/>
          </a:p>
        </p:txBody>
      </p:sp>
      <p:sp>
        <p:nvSpPr>
          <p:cNvPr id="33" name="Rectangle 32"/>
          <p:cNvSpPr/>
          <p:nvPr/>
        </p:nvSpPr>
        <p:spPr>
          <a:xfrm>
            <a:off x="6945931" y="6693528"/>
            <a:ext cx="29098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0" dirty="0">
                <a:solidFill>
                  <a:srgbClr val="006600"/>
                </a:solidFill>
              </a:rPr>
              <a:t>ZWL et al. </a:t>
            </a:r>
            <a:r>
              <a:rPr lang="en-US" sz="2000" b="0" dirty="0" smtClean="0">
                <a:solidFill>
                  <a:srgbClr val="006600"/>
                </a:solidFill>
              </a:rPr>
              <a:t>PRC72 (2005)</a:t>
            </a:r>
            <a:endParaRPr lang="en-US" sz="20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3175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44" y="161935"/>
            <a:ext cx="10077450" cy="685800"/>
          </a:xfrm>
        </p:spPr>
        <p:txBody>
          <a:bodyPr/>
          <a:lstStyle/>
          <a:p>
            <a:pPr>
              <a:defRPr/>
            </a:pPr>
            <a:r>
              <a:rPr lang="en-GB" sz="2800" dirty="0">
                <a:solidFill>
                  <a:srgbClr val="FF0000"/>
                </a:solidFill>
                <a:latin typeface="Times" charset="0"/>
                <a:cs typeface="HG Mincho Light J" charset="0"/>
                <a:sym typeface="Wingdings"/>
              </a:rPr>
              <a:t>String </a:t>
            </a:r>
            <a:r>
              <a:rPr lang="en-GB" sz="2800" dirty="0" smtClean="0">
                <a:solidFill>
                  <a:srgbClr val="FF0000"/>
                </a:solidFill>
                <a:latin typeface="Times" charset="0"/>
                <a:cs typeface="HG Mincho Light J" charset="0"/>
                <a:sym typeface="Wingdings"/>
              </a:rPr>
              <a:t>melting </a:t>
            </a:r>
            <a:r>
              <a:rPr lang="en-GB" sz="2800" dirty="0" smtClean="0">
                <a:solidFill>
                  <a:srgbClr val="000099"/>
                </a:solidFill>
                <a:latin typeface="Times" charset="0"/>
                <a:cs typeface="HG Mincho Light J" charset="0"/>
                <a:sym typeface="Wingdings"/>
              </a:rPr>
              <a:t>AMPT</a:t>
            </a:r>
            <a:r>
              <a:rPr lang="en-US" sz="2800" dirty="0" smtClean="0">
                <a:sym typeface="Wingdings"/>
              </a:rPr>
              <a:t> </a:t>
            </a:r>
            <a:r>
              <a:rPr lang="en-US" sz="2800" dirty="0" smtClean="0">
                <a:solidFill>
                  <a:srgbClr val="000099"/>
                </a:solidFill>
              </a:rPr>
              <a:t>: 1 central Au+Au event at 200AGeV</a:t>
            </a:r>
            <a:endParaRPr lang="en-US" sz="2800" dirty="0">
              <a:solidFill>
                <a:srgbClr val="000099"/>
              </a:solidFill>
            </a:endParaRPr>
          </a:p>
        </p:txBody>
      </p:sp>
      <p:pic>
        <p:nvPicPr>
          <p:cNvPr id="8" name="e200-sm-phi90-theta80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44" y="1114425"/>
            <a:ext cx="8128000" cy="6096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391525" y="2181241"/>
            <a:ext cx="152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0" dirty="0" smtClean="0">
                <a:solidFill>
                  <a:srgbClr val="FF0000"/>
                </a:solidFill>
                <a:latin typeface="Times" charset="0"/>
                <a:cs typeface="HG Mincho Light J" charset="0"/>
              </a:rPr>
              <a:t>Side view</a:t>
            </a:r>
            <a:r>
              <a:rPr lang="en-US" b="0" dirty="0" smtClean="0">
                <a:solidFill>
                  <a:srgbClr val="FF0000"/>
                </a:solidFill>
                <a:latin typeface="Times" charset="0"/>
                <a:cs typeface="HG Mincho Light J" charset="0"/>
              </a:rPr>
              <a:t>: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 flipV="1">
            <a:off x="8516459" y="3019425"/>
            <a:ext cx="1219201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lg" len="lg"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8440257" y="3019444"/>
            <a:ext cx="15263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0" dirty="0" smtClean="0">
                <a:solidFill>
                  <a:srgbClr val="FF0000"/>
                </a:solidFill>
                <a:latin typeface="Times" charset="0"/>
                <a:cs typeface="HG Mincho Light J" charset="0"/>
              </a:rPr>
              <a:t>Beam axes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1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0435397"/>
              </p:ext>
            </p:extLst>
          </p:nvPr>
        </p:nvGraphicFramePr>
        <p:xfrm>
          <a:off x="9524" y="657225"/>
          <a:ext cx="10067925" cy="35408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201"/>
                <a:gridCol w="1676400"/>
                <a:gridCol w="1828800"/>
                <a:gridCol w="1981200"/>
                <a:gridCol w="2219324"/>
              </a:tblGrid>
              <a:tr h="645242">
                <a:tc>
                  <a:txBody>
                    <a:bodyPr/>
                    <a:lstStyle/>
                    <a:p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AMPT-Def [1]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800000"/>
                          </a:solidFill>
                        </a:rPr>
                        <a:t>AMPT-SM [2]</a:t>
                      </a:r>
                      <a:endParaRPr lang="en-US" sz="1800" b="1" dirty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800000"/>
                          </a:solidFill>
                        </a:rPr>
                        <a:t>AMPT-SM in [3]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AMPT-SM in [4]</a:t>
                      </a:r>
                    </a:p>
                  </a:txBody>
                  <a:tcPr/>
                </a:tc>
              </a:tr>
              <a:tr h="614516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800000"/>
                          </a:solidFill>
                        </a:rPr>
                        <a:t>Lund string </a:t>
                      </a:r>
                      <a:r>
                        <a:rPr lang="en-US" sz="2000" b="1" i="1" dirty="0" smtClean="0">
                          <a:solidFill>
                            <a:srgbClr val="800000"/>
                          </a:solidFill>
                        </a:rPr>
                        <a:t>a</a:t>
                      </a:r>
                      <a:endParaRPr lang="en-US" sz="2000" b="1" i="1" dirty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2.2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800000"/>
                          </a:solidFill>
                        </a:rPr>
                        <a:t>2.2</a:t>
                      </a:r>
                      <a:endParaRPr lang="en-US" sz="2000" dirty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0.55 for RHIC, </a:t>
                      </a:r>
                    </a:p>
                    <a:p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0.30 for LHC</a:t>
                      </a:r>
                    </a:p>
                  </a:txBody>
                  <a:tcPr/>
                </a:tc>
              </a:tr>
              <a:tr h="40631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800000"/>
                          </a:solidFill>
                        </a:rPr>
                        <a:t>Lund string </a:t>
                      </a:r>
                      <a:r>
                        <a:rPr lang="en-US" sz="2000" b="1" i="1" dirty="0" smtClean="0">
                          <a:solidFill>
                            <a:srgbClr val="800000"/>
                          </a:solidFill>
                        </a:rPr>
                        <a:t>b</a:t>
                      </a:r>
                      <a:r>
                        <a:rPr lang="en-US" sz="2000" dirty="0" smtClean="0">
                          <a:solidFill>
                            <a:srgbClr val="800000"/>
                          </a:solidFill>
                        </a:rPr>
                        <a:t>(GeV</a:t>
                      </a:r>
                      <a:r>
                        <a:rPr lang="en-US" sz="2000" baseline="30000" dirty="0" smtClean="0">
                          <a:solidFill>
                            <a:srgbClr val="800000"/>
                          </a:solidFill>
                        </a:rPr>
                        <a:t>-2</a:t>
                      </a:r>
                      <a:r>
                        <a:rPr lang="en-US" sz="2000" dirty="0" smtClean="0">
                          <a:solidFill>
                            <a:srgbClr val="800000"/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800000"/>
                          </a:solidFill>
                        </a:rPr>
                        <a:t>0.5</a:t>
                      </a:r>
                      <a:endParaRPr lang="en-US" sz="2000" dirty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0.9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0.15,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</a:rPr>
                        <a:t> also limit</a:t>
                      </a:r>
                      <a:endParaRPr lang="en-US" sz="2000" b="0" i="1" dirty="0" smtClean="0">
                        <a:solidFill>
                          <a:srgbClr val="0000FF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1" baseline="0" dirty="0" smtClean="0">
                          <a:solidFill>
                            <a:srgbClr val="0000FF"/>
                          </a:solidFill>
                        </a:rPr>
                        <a:t>       </a:t>
                      </a:r>
                      <a:r>
                        <a:rPr lang="en-US" sz="2000" b="0" i="1" dirty="0" smtClean="0">
                          <a:solidFill>
                            <a:srgbClr val="0000FF"/>
                          </a:solidFill>
                        </a:rPr>
                        <a:t>P(s)/P(q) ≤ 0.4</a:t>
                      </a:r>
                      <a:endParaRPr lang="en-US" sz="2000" b="0" dirty="0" smtClean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en-US" sz="2000" i="1" dirty="0" smtClean="0">
                          <a:solidFill>
                            <a:srgbClr val="800000"/>
                          </a:solidFill>
                        </a:rPr>
                        <a:t>α</a:t>
                      </a:r>
                      <a:r>
                        <a:rPr lang="en-US" sz="2000" i="1" baseline="-25000" dirty="0" smtClean="0">
                          <a:solidFill>
                            <a:srgbClr val="800000"/>
                          </a:solidFill>
                        </a:rPr>
                        <a:t>s </a:t>
                      </a:r>
                      <a:r>
                        <a:rPr lang="en-US" sz="2000" i="0" baseline="0" dirty="0" smtClean="0">
                          <a:solidFill>
                            <a:srgbClr val="800000"/>
                          </a:solidFill>
                        </a:rPr>
                        <a:t>in parton cascade</a:t>
                      </a:r>
                      <a:endParaRPr lang="en-US" sz="2000" i="0" baseline="0" dirty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0.47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800000"/>
                          </a:solidFill>
                        </a:rPr>
                        <a:t>0.47</a:t>
                      </a:r>
                      <a:endParaRPr lang="en-US" sz="2000" dirty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0.33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0.33</a:t>
                      </a:r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en-US" sz="2000" i="0" dirty="0" smtClean="0">
                          <a:solidFill>
                            <a:srgbClr val="800000"/>
                          </a:solidFill>
                        </a:rPr>
                        <a:t>Parton</a:t>
                      </a:r>
                      <a:r>
                        <a:rPr lang="en-US" sz="2000" i="0" baseline="0" dirty="0" smtClean="0">
                          <a:solidFill>
                            <a:srgbClr val="800000"/>
                          </a:solidFill>
                        </a:rPr>
                        <a:t> cross section</a:t>
                      </a:r>
                      <a:endParaRPr lang="en-US" sz="2000" i="0" baseline="-25000" dirty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~3</a:t>
                      </a:r>
                      <a:r>
                        <a:rPr lang="en-US" sz="2000" baseline="0" dirty="0" smtClean="0"/>
                        <a:t> mb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800000"/>
                          </a:solidFill>
                        </a:rPr>
                        <a:t>~ 6 mb</a:t>
                      </a:r>
                      <a:endParaRPr lang="en-US" sz="2000" dirty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1.5 mb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3 mb</a:t>
                      </a:r>
                    </a:p>
                  </a:txBody>
                  <a:tcPr/>
                </a:tc>
              </a:tr>
              <a:tr h="645242">
                <a:tc>
                  <a:txBody>
                    <a:bodyPr/>
                    <a:lstStyle/>
                    <a:p>
                      <a:r>
                        <a:rPr lang="en-GB" sz="2000" b="0" i="0" dirty="0" smtClean="0">
                          <a:solidFill>
                            <a:srgbClr val="008000"/>
                          </a:solidFill>
                        </a:rPr>
                        <a:t>Model</a:t>
                      </a:r>
                      <a:r>
                        <a:rPr lang="en-GB" sz="2000" b="0" i="0" baseline="0" dirty="0" smtClean="0">
                          <a:solidFill>
                            <a:srgbClr val="008000"/>
                          </a:solidFill>
                        </a:rPr>
                        <a:t> d</a:t>
                      </a:r>
                      <a:r>
                        <a:rPr lang="en-GB" sz="2000" b="0" i="0" dirty="0" smtClean="0">
                          <a:solidFill>
                            <a:srgbClr val="008000"/>
                          </a:solidFill>
                        </a:rPr>
                        <a:t>escribes</a:t>
                      </a:r>
                      <a:endParaRPr lang="en-US" sz="2000" i="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smtClean="0">
                          <a:solidFill>
                            <a:srgbClr val="008000"/>
                          </a:solidFill>
                        </a:rPr>
                        <a:t>dN/dy, p</a:t>
                      </a:r>
                      <a:r>
                        <a:rPr lang="en-US" sz="2000" baseline="-25000" dirty="0" smtClean="0">
                          <a:solidFill>
                            <a:srgbClr val="008000"/>
                          </a:solidFill>
                        </a:rPr>
                        <a:t>T</a:t>
                      </a:r>
                    </a:p>
                    <a:p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not v2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</a:rPr>
                        <a:t> or HBT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8000"/>
                          </a:solidFill>
                        </a:rPr>
                        <a:t>v2</a:t>
                      </a:r>
                      <a:r>
                        <a:rPr lang="en-US" sz="2000" baseline="0" dirty="0" smtClean="0">
                          <a:solidFill>
                            <a:srgbClr val="008000"/>
                          </a:solidFill>
                        </a:rPr>
                        <a:t> &amp; HBT</a:t>
                      </a:r>
                    </a:p>
                    <a:p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</a:rPr>
                        <a:t>not dN/dy or p</a:t>
                      </a:r>
                      <a:r>
                        <a:rPr lang="en-US" sz="2000" baseline="-25000" dirty="0" smtClean="0">
                          <a:solidFill>
                            <a:srgbClr val="FF0000"/>
                          </a:solidFill>
                        </a:rPr>
                        <a:t>T</a:t>
                      </a:r>
                      <a:endParaRPr lang="en-US" sz="2000" baseline="-25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8000"/>
                          </a:solidFill>
                        </a:rPr>
                        <a:t>dN/dy,</a:t>
                      </a:r>
                      <a:r>
                        <a:rPr lang="en-US" sz="2000" baseline="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2000" dirty="0" smtClean="0">
                          <a:solidFill>
                            <a:srgbClr val="008000"/>
                          </a:solidFill>
                        </a:rPr>
                        <a:t>v2</a:t>
                      </a:r>
                      <a:r>
                        <a:rPr lang="en-US" sz="2000" baseline="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2000" dirty="0" smtClean="0">
                          <a:solidFill>
                            <a:srgbClr val="008000"/>
                          </a:solidFill>
                        </a:rPr>
                        <a:t>(LHC)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not 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</a:rPr>
                        <a:t>p</a:t>
                      </a:r>
                      <a:r>
                        <a:rPr lang="en-US" sz="2000" baseline="-25000" dirty="0" smtClean="0">
                          <a:solidFill>
                            <a:srgbClr val="FF0000"/>
                          </a:solidFill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008000"/>
                          </a:solidFill>
                        </a:rPr>
                        <a:t>dN/dy,</a:t>
                      </a:r>
                      <a:r>
                        <a:rPr lang="en-US" sz="2000" baseline="0" dirty="0" smtClean="0">
                          <a:solidFill>
                            <a:srgbClr val="008000"/>
                          </a:solidFill>
                        </a:rPr>
                        <a:t> p</a:t>
                      </a:r>
                      <a:r>
                        <a:rPr lang="en-US" sz="2000" baseline="-25000" dirty="0" smtClean="0">
                          <a:solidFill>
                            <a:srgbClr val="008000"/>
                          </a:solidFill>
                        </a:rPr>
                        <a:t>T </a:t>
                      </a:r>
                      <a:r>
                        <a:rPr lang="en-US" sz="2000" baseline="0" dirty="0" smtClean="0">
                          <a:solidFill>
                            <a:srgbClr val="008000"/>
                          </a:solidFill>
                        </a:rPr>
                        <a:t>&amp; v2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008000"/>
                          </a:solidFill>
                        </a:rPr>
                        <a:t>(</a:t>
                      </a:r>
                      <a:r>
                        <a:rPr lang="en-US" sz="2000" baseline="0" dirty="0" smtClean="0">
                          <a:solidFill>
                            <a:srgbClr val="008000"/>
                          </a:solidFill>
                        </a:rPr>
                        <a:t>π,K</a:t>
                      </a:r>
                      <a:r>
                        <a:rPr lang="en-US" sz="2000" dirty="0" smtClean="0">
                          <a:solidFill>
                            <a:srgbClr val="008000"/>
                          </a:solidFill>
                        </a:rPr>
                        <a:t>@RHIC,</a:t>
                      </a:r>
                      <a:r>
                        <a:rPr lang="en-US" sz="2000" baseline="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2000" dirty="0" smtClean="0">
                          <a:solidFill>
                            <a:srgbClr val="008000"/>
                          </a:solidFill>
                        </a:rPr>
                        <a:t>LHC)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-1626" y="4229695"/>
            <a:ext cx="5953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</a:rPr>
              <a:t>[1] </a:t>
            </a:r>
            <a:r>
              <a:rPr lang="fr-FR" sz="1800" b="0" dirty="0"/>
              <a:t>ZWL et al. PRC64 (2001).</a:t>
            </a:r>
            <a:endParaRPr lang="en-US" sz="1800" b="0" dirty="0">
              <a:solidFill>
                <a:schemeClr val="tx1"/>
              </a:solidFill>
            </a:endParaRPr>
          </a:p>
          <a:p>
            <a:r>
              <a:rPr lang="en-US" sz="1800" dirty="0">
                <a:solidFill>
                  <a:srgbClr val="800000"/>
                </a:solidFill>
              </a:rPr>
              <a:t>[2] </a:t>
            </a:r>
            <a:r>
              <a:rPr lang="en-US" sz="1800" b="0" dirty="0">
                <a:solidFill>
                  <a:srgbClr val="800000"/>
                </a:solidFill>
              </a:rPr>
              <a:t>ZWL and Ko, PRC 65 (2002); </a:t>
            </a:r>
            <a:r>
              <a:rPr lang="en-US" sz="1800" b="0" dirty="0" smtClean="0">
                <a:solidFill>
                  <a:srgbClr val="800000"/>
                </a:solidFill>
              </a:rPr>
              <a:t>ZWL </a:t>
            </a:r>
            <a:r>
              <a:rPr lang="en-US" sz="1800" b="0" dirty="0">
                <a:solidFill>
                  <a:srgbClr val="800000"/>
                </a:solidFill>
              </a:rPr>
              <a:t>et al. PRC 72 (2005</a:t>
            </a:r>
            <a:r>
              <a:rPr lang="en-US" sz="1800" b="0" dirty="0" smtClean="0">
                <a:solidFill>
                  <a:srgbClr val="800000"/>
                </a:solidFill>
              </a:rPr>
              <a:t>)</a:t>
            </a:r>
            <a:r>
              <a:rPr lang="en-US" sz="1800" b="0" dirty="0">
                <a:solidFill>
                  <a:srgbClr val="800000"/>
                </a:solidFill>
              </a:rPr>
              <a:t>.</a:t>
            </a:r>
          </a:p>
          <a:p>
            <a:r>
              <a:rPr lang="en-US" sz="1800" dirty="0" smtClean="0">
                <a:solidFill>
                  <a:srgbClr val="800000"/>
                </a:solidFill>
              </a:rPr>
              <a:t>[3] </a:t>
            </a:r>
            <a:r>
              <a:rPr lang="en-US" sz="1800" b="0" dirty="0" smtClean="0">
                <a:solidFill>
                  <a:srgbClr val="800000"/>
                </a:solidFill>
              </a:rPr>
              <a:t>Xu </a:t>
            </a:r>
            <a:r>
              <a:rPr lang="en-US" sz="1800" b="0" dirty="0">
                <a:solidFill>
                  <a:srgbClr val="800000"/>
                </a:solidFill>
              </a:rPr>
              <a:t>and </a:t>
            </a:r>
            <a:r>
              <a:rPr lang="en-US" sz="1800" b="0" dirty="0" smtClean="0">
                <a:solidFill>
                  <a:srgbClr val="800000"/>
                </a:solidFill>
              </a:rPr>
              <a:t>Ko</a:t>
            </a:r>
            <a:r>
              <a:rPr lang="en-US" sz="1800" b="0" dirty="0">
                <a:solidFill>
                  <a:srgbClr val="800000"/>
                </a:solidFill>
              </a:rPr>
              <a:t>, </a:t>
            </a:r>
            <a:r>
              <a:rPr lang="en-US" sz="1800" b="0" dirty="0" smtClean="0">
                <a:solidFill>
                  <a:srgbClr val="800000"/>
                </a:solidFill>
              </a:rPr>
              <a:t>PRC 83 (</a:t>
            </a:r>
            <a:r>
              <a:rPr lang="en-US" sz="1800" b="0" dirty="0">
                <a:solidFill>
                  <a:srgbClr val="800000"/>
                </a:solidFill>
              </a:rPr>
              <a:t>2011). </a:t>
            </a:r>
            <a:endParaRPr lang="en-US" sz="1800" b="0" dirty="0" smtClean="0">
              <a:solidFill>
                <a:srgbClr val="8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626" y="5153025"/>
            <a:ext cx="97536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rgbClr val="0000FF"/>
                </a:solidFill>
              </a:rPr>
              <a:t>[</a:t>
            </a:r>
            <a:r>
              <a:rPr lang="en-US" sz="2000" b="0" dirty="0">
                <a:solidFill>
                  <a:srgbClr val="0000FF"/>
                </a:solidFill>
              </a:rPr>
              <a:t>4] ZWL, PRC 90 (</a:t>
            </a:r>
            <a:r>
              <a:rPr lang="en-US" sz="2000" b="0" dirty="0" smtClean="0">
                <a:solidFill>
                  <a:srgbClr val="0000FF"/>
                </a:solidFill>
              </a:rPr>
              <a:t>2014):</a:t>
            </a:r>
            <a:r>
              <a:rPr lang="en-US" sz="2000" b="0" dirty="0" smtClean="0">
                <a:solidFill>
                  <a:srgbClr val="008000"/>
                </a:solidFill>
              </a:rPr>
              <a:t> </a:t>
            </a:r>
            <a:r>
              <a:rPr lang="en-US" sz="2000" b="0" dirty="0" smtClean="0"/>
              <a:t>AMPT-SM can be tuned to reasonably reproduce simultaneously</a:t>
            </a:r>
          </a:p>
          <a:p>
            <a:r>
              <a:rPr lang="en-US" sz="2000" b="0" i="1" dirty="0" smtClean="0">
                <a:solidFill>
                  <a:srgbClr val="0000FF"/>
                </a:solidFill>
              </a:rPr>
              <a:t>dN/dy, p</a:t>
            </a:r>
            <a:r>
              <a:rPr lang="en-US" sz="2000" b="0" i="1" baseline="-25000" dirty="0" smtClean="0">
                <a:solidFill>
                  <a:srgbClr val="0000FF"/>
                </a:solidFill>
              </a:rPr>
              <a:t>T </a:t>
            </a:r>
            <a:r>
              <a:rPr lang="en-US" sz="2000" b="0" dirty="0" smtClean="0">
                <a:solidFill>
                  <a:srgbClr val="0000FF"/>
                </a:solidFill>
              </a:rPr>
              <a:t>–spectra &amp; </a:t>
            </a:r>
            <a:r>
              <a:rPr lang="en-US" sz="2000" b="0" i="1" dirty="0" smtClean="0">
                <a:solidFill>
                  <a:srgbClr val="0000FF"/>
                </a:solidFill>
              </a:rPr>
              <a:t>v2</a:t>
            </a:r>
            <a:r>
              <a:rPr lang="en-US" sz="2000" b="0" i="1" dirty="0" smtClean="0"/>
              <a:t> </a:t>
            </a:r>
            <a:r>
              <a:rPr lang="en-US" sz="2000" b="0" dirty="0" smtClean="0">
                <a:solidFill>
                  <a:schemeClr val="tx1"/>
                </a:solidFill>
              </a:rPr>
              <a:t>of low-p</a:t>
            </a:r>
            <a:r>
              <a:rPr lang="en-US" sz="2000" b="0" baseline="-25000" dirty="0" smtClean="0">
                <a:solidFill>
                  <a:schemeClr val="tx1"/>
                </a:solidFill>
              </a:rPr>
              <a:t>T</a:t>
            </a:r>
            <a:r>
              <a:rPr lang="en-US" sz="2000" b="0" dirty="0" smtClean="0">
                <a:solidFill>
                  <a:schemeClr val="tx1"/>
                </a:solidFill>
              </a:rPr>
              <a:t> (&lt;2GeV/c) π &amp; K data</a:t>
            </a:r>
          </a:p>
          <a:p>
            <a:r>
              <a:rPr lang="en-US" sz="2000" b="0" i="1" dirty="0" smtClean="0"/>
              <a:t>	for central (0-5%) and mid-central (20-30%) 200AGeV Au</a:t>
            </a:r>
            <a:r>
              <a:rPr lang="en-US" sz="2000" b="0" i="1" dirty="0"/>
              <a:t>+</a:t>
            </a:r>
            <a:r>
              <a:rPr lang="en-US" sz="2000" b="0" i="1" dirty="0" smtClean="0"/>
              <a:t>Au collisions (RHIC) </a:t>
            </a:r>
          </a:p>
          <a:p>
            <a:r>
              <a:rPr lang="en-US" sz="2000" b="0" i="1" dirty="0"/>
              <a:t>	</a:t>
            </a:r>
            <a:r>
              <a:rPr lang="en-US" sz="2000" b="0" i="1" dirty="0" smtClean="0"/>
              <a:t>or 2.76AGeV </a:t>
            </a:r>
            <a:r>
              <a:rPr lang="en-US" sz="2000" b="0" i="1" dirty="0"/>
              <a:t>Pb+Pb </a:t>
            </a:r>
            <a:r>
              <a:rPr lang="en-US" sz="2000" b="0" i="1" dirty="0" smtClean="0"/>
              <a:t>collisions (LHC).</a:t>
            </a:r>
            <a:endParaRPr lang="en-US" sz="2000" b="0" i="1" dirty="0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1762125" y="0"/>
            <a:ext cx="71674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</a:pPr>
            <a:r>
              <a:rPr lang="en-US" sz="2800" b="0" dirty="0">
                <a:solidFill>
                  <a:srgbClr val="000099"/>
                </a:solidFill>
              </a:rPr>
              <a:t>AMPT: </a:t>
            </a:r>
            <a:r>
              <a:rPr lang="en-US" sz="2800" b="0" dirty="0" smtClean="0">
                <a:solidFill>
                  <a:srgbClr val="000099"/>
                </a:solidFill>
              </a:rPr>
              <a:t>default (Def) versus </a:t>
            </a:r>
            <a:r>
              <a:rPr lang="en-US" sz="2800" b="0" dirty="0">
                <a:solidFill>
                  <a:srgbClr val="FF0000"/>
                </a:solidFill>
              </a:rPr>
              <a:t>string </a:t>
            </a:r>
            <a:r>
              <a:rPr lang="en-US" sz="2800" b="0" dirty="0" smtClean="0">
                <a:solidFill>
                  <a:srgbClr val="FF0000"/>
                </a:solidFill>
              </a:rPr>
              <a:t>melting </a:t>
            </a:r>
            <a:r>
              <a:rPr lang="en-US" sz="2800" b="0" dirty="0" smtClean="0">
                <a:solidFill>
                  <a:srgbClr val="000099"/>
                </a:solidFill>
              </a:rPr>
              <a:t>(SM)</a:t>
            </a:r>
            <a:endParaRPr lang="en-US" sz="2800" b="0" dirty="0">
              <a:solidFill>
                <a:srgbClr val="000099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5725" y="6486918"/>
            <a:ext cx="75448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0" dirty="0" smtClean="0"/>
              <a:t>Predictions for 5.02ATeV </a:t>
            </a:r>
            <a:r>
              <a:rPr lang="en-US" sz="2000" b="0" dirty="0"/>
              <a:t>Pb+Pb </a:t>
            </a:r>
            <a:r>
              <a:rPr lang="en-US" sz="2000" b="0" dirty="0" smtClean="0"/>
              <a:t>collisions in   </a:t>
            </a:r>
            <a:r>
              <a:rPr lang="en-US" sz="2000" b="0" dirty="0" smtClean="0">
                <a:solidFill>
                  <a:schemeClr val="accent1">
                    <a:lumMod val="50000"/>
                  </a:schemeClr>
                </a:solidFill>
              </a:rPr>
              <a:t>Ma and Lin, PRC(2016)</a:t>
            </a:r>
            <a:endParaRPr lang="en-US" sz="2000" b="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1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ndy-pip-kp-vs-Data-ab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890290"/>
            <a:ext cx="4990522" cy="288723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0525" y="428625"/>
            <a:ext cx="3200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1" dirty="0">
                <a:solidFill>
                  <a:srgbClr val="0000FF"/>
                </a:solidFill>
              </a:rPr>
              <a:t>dN/</a:t>
            </a:r>
            <a:r>
              <a:rPr lang="en-US" b="0" i="1" dirty="0" smtClean="0">
                <a:solidFill>
                  <a:srgbClr val="0000FF"/>
                </a:solidFill>
              </a:rPr>
              <a:t>dy</a:t>
            </a:r>
            <a:r>
              <a:rPr lang="en-US" b="0" i="1" dirty="0">
                <a:solidFill>
                  <a:srgbClr val="0000FF"/>
                </a:solidFill>
              </a:rPr>
              <a:t> </a:t>
            </a:r>
            <a:r>
              <a:rPr lang="en-US" b="0" dirty="0" smtClean="0">
                <a:solidFill>
                  <a:srgbClr val="0000FF"/>
                </a:solidFill>
              </a:rPr>
              <a:t>of </a:t>
            </a:r>
            <a:r>
              <a:rPr lang="en-US" b="0" dirty="0">
                <a:solidFill>
                  <a:srgbClr val="0000FF"/>
                </a:solidFill>
              </a:rPr>
              <a:t>π &amp; </a:t>
            </a:r>
            <a:r>
              <a:rPr lang="en-US" b="0" dirty="0" smtClean="0">
                <a:solidFill>
                  <a:srgbClr val="0000FF"/>
                </a:solidFill>
              </a:rPr>
              <a:t>K:</a:t>
            </a:r>
            <a:endParaRPr lang="en-US" b="0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91325" y="1719559"/>
            <a:ext cx="29459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 smtClean="0">
                <a:solidFill>
                  <a:srgbClr val="008000"/>
                </a:solidFill>
              </a:rPr>
              <a:t>ZWL, PRC 90</a:t>
            </a:r>
            <a:r>
              <a:rPr lang="en-US" b="0" dirty="0">
                <a:solidFill>
                  <a:srgbClr val="008000"/>
                </a:solidFill>
              </a:rPr>
              <a:t> </a:t>
            </a:r>
            <a:r>
              <a:rPr lang="en-US" b="0" dirty="0" smtClean="0">
                <a:solidFill>
                  <a:srgbClr val="008000"/>
                </a:solidFill>
              </a:rPr>
              <a:t>(</a:t>
            </a:r>
            <a:r>
              <a:rPr lang="en-US" b="0" dirty="0">
                <a:solidFill>
                  <a:srgbClr val="008000"/>
                </a:solidFill>
              </a:rPr>
              <a:t>2014</a:t>
            </a:r>
            <a:r>
              <a:rPr lang="en-US" b="0" dirty="0" smtClean="0">
                <a:solidFill>
                  <a:srgbClr val="008000"/>
                </a:solidFill>
              </a:rPr>
              <a:t>)</a:t>
            </a:r>
            <a:endParaRPr lang="en-US" b="0" dirty="0">
              <a:solidFill>
                <a:srgbClr val="008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47725" y="-18395"/>
            <a:ext cx="83268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0" dirty="0" smtClean="0">
                <a:solidFill>
                  <a:srgbClr val="FF0000"/>
                </a:solidFill>
                <a:latin typeface="Times" charset="0"/>
                <a:cs typeface="HG Mincho Light J" charset="0"/>
                <a:sym typeface="Wingdings"/>
              </a:rPr>
              <a:t>String melting </a:t>
            </a:r>
            <a:r>
              <a:rPr lang="en-GB" sz="2800" b="0" dirty="0">
                <a:solidFill>
                  <a:srgbClr val="000099"/>
                </a:solidFill>
                <a:latin typeface="Times" charset="0"/>
                <a:cs typeface="HG Mincho Light J" charset="0"/>
                <a:sym typeface="Wingdings"/>
              </a:rPr>
              <a:t>version of  </a:t>
            </a:r>
            <a:r>
              <a:rPr lang="en-GB" sz="2800" b="0" dirty="0" smtClean="0">
                <a:solidFill>
                  <a:srgbClr val="000099"/>
                </a:solidFill>
                <a:latin typeface="Times" charset="0"/>
                <a:cs typeface="HG Mincho Light J" charset="0"/>
                <a:sym typeface="Wingdings"/>
              </a:rPr>
              <a:t>AMPT </a:t>
            </a:r>
            <a:r>
              <a:rPr lang="en-GB" sz="2800" b="0" smtClean="0">
                <a:solidFill>
                  <a:srgbClr val="000099"/>
                </a:solidFill>
                <a:latin typeface="Times" charset="0"/>
                <a:cs typeface="HG Mincho Light J" charset="0"/>
                <a:sym typeface="Wingdings"/>
              </a:rPr>
              <a:t>at RHIC/LHC energies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9525" y="3857625"/>
            <a:ext cx="52223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1" dirty="0" smtClean="0">
                <a:solidFill>
                  <a:srgbClr val="0000FF"/>
                </a:solidFill>
              </a:rPr>
              <a:t>p</a:t>
            </a:r>
            <a:r>
              <a:rPr lang="en-US" b="0" i="1" baseline="-25000" dirty="0" smtClean="0">
                <a:solidFill>
                  <a:srgbClr val="0000FF"/>
                </a:solidFill>
              </a:rPr>
              <a:t>T</a:t>
            </a:r>
            <a:r>
              <a:rPr lang="en-US" b="0" i="1" dirty="0" smtClean="0">
                <a:solidFill>
                  <a:srgbClr val="0000FF"/>
                </a:solidFill>
              </a:rPr>
              <a:t> </a:t>
            </a:r>
            <a:r>
              <a:rPr lang="en-US" b="0" dirty="0" smtClean="0">
                <a:solidFill>
                  <a:srgbClr val="0000FF"/>
                </a:solidFill>
              </a:rPr>
              <a:t>-spectra of </a:t>
            </a:r>
            <a:r>
              <a:rPr lang="en-US" b="0" dirty="0">
                <a:solidFill>
                  <a:srgbClr val="0000FF"/>
                </a:solidFill>
              </a:rPr>
              <a:t>π &amp; </a:t>
            </a:r>
            <a:r>
              <a:rPr lang="en-US" b="0" dirty="0" smtClean="0">
                <a:solidFill>
                  <a:srgbClr val="0000FF"/>
                </a:solidFill>
              </a:rPr>
              <a:t>K (central collisions):</a:t>
            </a:r>
            <a:endParaRPr lang="en-US" b="0" dirty="0">
              <a:solidFill>
                <a:srgbClr val="0000FF"/>
              </a:solidFill>
            </a:endParaRPr>
          </a:p>
        </p:txBody>
      </p:sp>
      <p:pic>
        <p:nvPicPr>
          <p:cNvPr id="10" name="Picture 9" descr="pt-pip-kp-vs-Data-a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5" y="4238625"/>
            <a:ext cx="5096145" cy="2982402"/>
          </a:xfrm>
          <a:prstGeom prst="rect">
            <a:avLst/>
          </a:prstGeom>
        </p:spPr>
      </p:pic>
      <p:pic>
        <p:nvPicPr>
          <p:cNvPr id="11" name="Picture 10" descr="v2ep-pipm-kpm-vs-Data-ab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790" y="3298942"/>
            <a:ext cx="4997335" cy="304349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523424" y="2710160"/>
            <a:ext cx="47788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1" dirty="0" smtClean="0">
                <a:solidFill>
                  <a:srgbClr val="0000FF"/>
                </a:solidFill>
              </a:rPr>
              <a:t>v2 </a:t>
            </a:r>
            <a:r>
              <a:rPr lang="en-US" b="0" dirty="0" smtClean="0">
                <a:solidFill>
                  <a:srgbClr val="0000FF"/>
                </a:solidFill>
              </a:rPr>
              <a:t>of </a:t>
            </a:r>
            <a:r>
              <a:rPr lang="en-US" b="0" dirty="0">
                <a:solidFill>
                  <a:srgbClr val="0000FF"/>
                </a:solidFill>
              </a:rPr>
              <a:t>π &amp; </a:t>
            </a:r>
            <a:r>
              <a:rPr lang="en-US" b="0" dirty="0" smtClean="0">
                <a:solidFill>
                  <a:srgbClr val="0000FF"/>
                </a:solidFill>
              </a:rPr>
              <a:t>K (mid-central collisions):</a:t>
            </a:r>
            <a:endParaRPr lang="en-US" b="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2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315325" y="6124515"/>
            <a:ext cx="15215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0" dirty="0" smtClean="0">
                <a:solidFill>
                  <a:srgbClr val="006600"/>
                </a:solidFill>
              </a:rPr>
              <a:t>from bnl.gov</a:t>
            </a:r>
            <a:endParaRPr lang="en-US" sz="2000" b="0" dirty="0">
              <a:solidFill>
                <a:srgbClr val="0066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8125" y="872720"/>
            <a:ext cx="46482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buFont typeface="Arial" charset="0"/>
              <a:buChar char="•"/>
            </a:pPr>
            <a:r>
              <a:rPr lang="en-US" b="0" dirty="0" smtClean="0"/>
              <a:t>At lower energies, trajectory of </a:t>
            </a:r>
            <a:r>
              <a:rPr lang="en-US" b="0" dirty="0"/>
              <a:t>nuclear </a:t>
            </a:r>
            <a:r>
              <a:rPr lang="en-US" b="0" dirty="0" smtClean="0"/>
              <a:t>collisions is important for potential effects from the QCD critical point.</a:t>
            </a:r>
          </a:p>
          <a:p>
            <a:pPr marL="274320" indent="-274320">
              <a:buFont typeface="Arial" charset="0"/>
              <a:buChar char="•"/>
            </a:pPr>
            <a:endParaRPr lang="en-US" b="0" dirty="0"/>
          </a:p>
          <a:p>
            <a:pPr marL="274320" indent="-274320">
              <a:buFont typeface="Arial" charset="0"/>
              <a:buChar char="•"/>
            </a:pPr>
            <a:r>
              <a:rPr lang="en-US" b="0" dirty="0" smtClean="0"/>
              <a:t>Trajectory </a:t>
            </a:r>
            <a:r>
              <a:rPr lang="en-US" b="0" dirty="0"/>
              <a:t>depends </a:t>
            </a:r>
            <a:r>
              <a:rPr lang="en-US" b="0" dirty="0" smtClean="0"/>
              <a:t>on the time </a:t>
            </a:r>
            <a:r>
              <a:rPr lang="en-US" b="0" dirty="0"/>
              <a:t>evolution </a:t>
            </a:r>
            <a:r>
              <a:rPr lang="en-US" b="0" dirty="0" smtClean="0"/>
              <a:t>of energy density </a:t>
            </a:r>
            <a:r>
              <a:rPr lang="en-US" b="0" dirty="0">
                <a:solidFill>
                  <a:srgbClr val="0000FF"/>
                </a:solidFill>
              </a:rPr>
              <a:t>ε or T</a:t>
            </a:r>
            <a:endParaRPr lang="en-US" b="0" dirty="0"/>
          </a:p>
          <a:p>
            <a:r>
              <a:rPr lang="en-US" b="0" dirty="0"/>
              <a:t>    &amp; net-baryon density </a:t>
            </a:r>
            <a:r>
              <a:rPr lang="en-US" b="0" dirty="0">
                <a:solidFill>
                  <a:srgbClr val="0000FF"/>
                </a:solidFill>
              </a:rPr>
              <a:t>n</a:t>
            </a:r>
            <a:r>
              <a:rPr lang="en-US" b="0" baseline="-25000" dirty="0">
                <a:solidFill>
                  <a:srgbClr val="0000FF"/>
                </a:solidFill>
              </a:rPr>
              <a:t>B</a:t>
            </a:r>
            <a:r>
              <a:rPr lang="en-US" b="0" dirty="0">
                <a:solidFill>
                  <a:srgbClr val="0000FF"/>
                </a:solidFill>
              </a:rPr>
              <a:t> or </a:t>
            </a:r>
            <a:r>
              <a:rPr lang="en-US" b="0" dirty="0">
                <a:solidFill>
                  <a:srgbClr val="0000FF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GB" b="0" baseline="-25000" dirty="0" smtClean="0">
                <a:solidFill>
                  <a:srgbClr val="0000FF"/>
                </a:solidFill>
                <a:latin typeface="Times" charset="0"/>
              </a:rPr>
              <a:t>B</a:t>
            </a:r>
            <a:endParaRPr lang="en-US" b="0" dirty="0"/>
          </a:p>
          <a:p>
            <a:pPr marL="274320" indent="-274320">
              <a:buFont typeface="Arial" charset="0"/>
              <a:buChar char="•"/>
            </a:pPr>
            <a:endParaRPr lang="en-US" b="0" dirty="0" smtClean="0"/>
          </a:p>
          <a:p>
            <a:pPr marL="274320" indent="-274320">
              <a:buFont typeface="Arial" charset="0"/>
              <a:buChar char="•"/>
            </a:pPr>
            <a:r>
              <a:rPr lang="en-US" b="0" dirty="0" smtClean="0"/>
              <a:t>Before studying these effects, </a:t>
            </a:r>
          </a:p>
          <a:p>
            <a:r>
              <a:rPr lang="en-US" b="0" dirty="0"/>
              <a:t> </a:t>
            </a:r>
            <a:r>
              <a:rPr lang="en-US" b="0" dirty="0" smtClean="0"/>
              <a:t>   the model first needs to describe</a:t>
            </a:r>
          </a:p>
          <a:p>
            <a:pPr marL="274320" indent="-274320"/>
            <a:r>
              <a:rPr lang="en-US" b="0" dirty="0" smtClean="0">
                <a:solidFill>
                  <a:srgbClr val="0000FF"/>
                </a:solidFill>
              </a:rPr>
              <a:t>	the </a:t>
            </a:r>
            <a:r>
              <a:rPr lang="en-US" b="0" dirty="0" smtClean="0">
                <a:solidFill>
                  <a:srgbClr val="0000FF"/>
                </a:solidFill>
                <a:latin typeface="CMR10" charset="0"/>
              </a:rPr>
              <a:t>initial densities, </a:t>
            </a:r>
          </a:p>
          <a:p>
            <a:pPr marL="274320" indent="-274320"/>
            <a:r>
              <a:rPr lang="en-US" b="0" dirty="0">
                <a:solidFill>
                  <a:srgbClr val="0000FF"/>
                </a:solidFill>
                <a:latin typeface="CMR10" charset="0"/>
              </a:rPr>
              <a:t> </a:t>
            </a:r>
            <a:r>
              <a:rPr lang="en-US" b="0" dirty="0" smtClean="0">
                <a:solidFill>
                  <a:srgbClr val="0000FF"/>
                </a:solidFill>
                <a:latin typeface="CMR10" charset="0"/>
              </a:rPr>
              <a:t>   </a:t>
            </a:r>
            <a:r>
              <a:rPr lang="en-US" b="0" dirty="0" smtClean="0">
                <a:latin typeface="CMR10" charset="0"/>
              </a:rPr>
              <a:t>including the peak value</a:t>
            </a:r>
          </a:p>
          <a:p>
            <a:pPr marL="274320" indent="-274320"/>
            <a:r>
              <a:rPr lang="en-US" b="0" dirty="0">
                <a:latin typeface="CMR10" charset="0"/>
              </a:rPr>
              <a:t>	</a:t>
            </a:r>
            <a:r>
              <a:rPr lang="en-US" b="0" dirty="0" smtClean="0">
                <a:latin typeface="CMR10" charset="0"/>
              </a:rPr>
              <a:t>and </a:t>
            </a:r>
            <a:r>
              <a:rPr lang="en-US" b="0" dirty="0">
                <a:latin typeface="CMR10" charset="0"/>
              </a:rPr>
              <a:t>time </a:t>
            </a:r>
            <a:r>
              <a:rPr lang="en-US" b="0" dirty="0" smtClean="0">
                <a:latin typeface="CMR10" charset="0"/>
              </a:rPr>
              <a:t>dependence:</a:t>
            </a:r>
            <a:endParaRPr lang="en-US" b="0" dirty="0" smtClean="0"/>
          </a:p>
          <a:p>
            <a:pPr marL="274320" indent="-274320"/>
            <a:r>
              <a:rPr lang="en-US" sz="3200" b="0" dirty="0">
                <a:solidFill>
                  <a:srgbClr val="0000FF"/>
                </a:solidFill>
              </a:rPr>
              <a:t>	</a:t>
            </a:r>
            <a:r>
              <a:rPr lang="en-US" sz="3200" b="0" dirty="0" smtClean="0">
                <a:solidFill>
                  <a:srgbClr val="0000FF"/>
                </a:solidFill>
              </a:rPr>
              <a:t>ε</a:t>
            </a:r>
            <a:r>
              <a:rPr lang="en-US" sz="3200" b="0" baseline="30000" dirty="0" smtClean="0">
                <a:solidFill>
                  <a:srgbClr val="0000FF"/>
                </a:solidFill>
              </a:rPr>
              <a:t>max</a:t>
            </a:r>
            <a:r>
              <a:rPr lang="en-US" sz="3200" b="0" dirty="0" smtClean="0">
                <a:solidFill>
                  <a:srgbClr val="0000FF"/>
                </a:solidFill>
              </a:rPr>
              <a:t>,  ε(t), </a:t>
            </a:r>
            <a:r>
              <a:rPr lang="mr-IN" sz="3200" b="0" dirty="0" smtClean="0">
                <a:solidFill>
                  <a:srgbClr val="0000FF"/>
                </a:solidFill>
              </a:rPr>
              <a:t>…</a:t>
            </a:r>
            <a:endParaRPr lang="en-US" sz="3200" b="0" dirty="0">
              <a:solidFill>
                <a:srgbClr val="0000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525" y="1028640"/>
            <a:ext cx="5110476" cy="5095875"/>
          </a:xfrm>
          <a:prstGeom prst="rect">
            <a:avLst/>
          </a:prstGeom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457325" y="108330"/>
            <a:ext cx="79746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</a:pPr>
            <a:r>
              <a:rPr lang="en-US" sz="2800" b="0" dirty="0" smtClean="0">
                <a:solidFill>
                  <a:srgbClr val="000099"/>
                </a:solidFill>
              </a:rPr>
              <a:t>Application of </a:t>
            </a:r>
            <a:r>
              <a:rPr lang="en-US" sz="2800" b="0" dirty="0" smtClean="0">
                <a:solidFill>
                  <a:srgbClr val="FF0000"/>
                </a:solidFill>
              </a:rPr>
              <a:t>string melting </a:t>
            </a:r>
            <a:r>
              <a:rPr lang="en-US" sz="2800" b="0" dirty="0" smtClean="0">
                <a:solidFill>
                  <a:srgbClr val="000099"/>
                </a:solidFill>
              </a:rPr>
              <a:t>AMPT to lower energies</a:t>
            </a:r>
            <a:endParaRPr lang="en-US" sz="2800" b="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51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51809</TotalTime>
  <Words>1895</Words>
  <Application>Microsoft Macintosh PowerPoint</Application>
  <PresentationFormat>Custom</PresentationFormat>
  <Paragraphs>389</Paragraphs>
  <Slides>28</Slides>
  <Notes>24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5" baseType="lpstr">
      <vt:lpstr>Calibri</vt:lpstr>
      <vt:lpstr>Calibri Light</vt:lpstr>
      <vt:lpstr>Cambria Math</vt:lpstr>
      <vt:lpstr>CMMI9</vt:lpstr>
      <vt:lpstr>CMR10</vt:lpstr>
      <vt:lpstr>CMR9</vt:lpstr>
      <vt:lpstr>HG Mincho Light J</vt:lpstr>
      <vt:lpstr>ＭＳ Ｐゴシック</vt:lpstr>
      <vt:lpstr>StarBats</vt:lpstr>
      <vt:lpstr>StarSymbol</vt:lpstr>
      <vt:lpstr>Symbol</vt:lpstr>
      <vt:lpstr>Times</vt:lpstr>
      <vt:lpstr>Times New Roman</vt:lpstr>
      <vt:lpstr>Wingdings</vt:lpstr>
      <vt:lpstr>Arial</vt:lpstr>
      <vt:lpstr>Default Design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String melting AMPT : 1 central Au+Au event at 200AGeV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Lin, Ziwei</cp:lastModifiedBy>
  <cp:revision>4043</cp:revision>
  <cp:lastPrinted>2018-10-03T17:59:41Z</cp:lastPrinted>
  <dcterms:modified xsi:type="dcterms:W3CDTF">2018-10-03T17:59:43Z</dcterms:modified>
</cp:coreProperties>
</file>