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1"/>
  </p:sldMasterIdLst>
  <p:notesMasterIdLst>
    <p:notesMasterId r:id="rId27"/>
  </p:notesMasterIdLst>
  <p:handoutMasterIdLst>
    <p:handoutMasterId r:id="rId28"/>
  </p:handoutMasterIdLst>
  <p:sldIdLst>
    <p:sldId id="1040" r:id="rId2"/>
    <p:sldId id="1219" r:id="rId3"/>
    <p:sldId id="1220" r:id="rId4"/>
    <p:sldId id="1217" r:id="rId5"/>
    <p:sldId id="1164" r:id="rId6"/>
    <p:sldId id="1224" r:id="rId7"/>
    <p:sldId id="1190" r:id="rId8"/>
    <p:sldId id="1184" r:id="rId9"/>
    <p:sldId id="1194" r:id="rId10"/>
    <p:sldId id="1195" r:id="rId11"/>
    <p:sldId id="1181" r:id="rId12"/>
    <p:sldId id="1201" r:id="rId13"/>
    <p:sldId id="1209" r:id="rId14"/>
    <p:sldId id="1200" r:id="rId15"/>
    <p:sldId id="1199" r:id="rId16"/>
    <p:sldId id="1182" r:id="rId17"/>
    <p:sldId id="1183" r:id="rId18"/>
    <p:sldId id="1196" r:id="rId19"/>
    <p:sldId id="1205" r:id="rId20"/>
    <p:sldId id="1208" r:id="rId21"/>
    <p:sldId id="1212" r:id="rId22"/>
    <p:sldId id="1225" r:id="rId23"/>
    <p:sldId id="1206" r:id="rId24"/>
    <p:sldId id="1223" r:id="rId25"/>
    <p:sldId id="1222" r:id="rId26"/>
  </p:sldIdLst>
  <p:sldSz cx="9144000" cy="5143500" type="screen16x9"/>
  <p:notesSz cx="6794500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3892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77842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1676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55684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194605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33526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2724472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113681" algn="l" defTabSz="389209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7902A4"/>
    <a:srgbClr val="7F007F"/>
    <a:srgbClr val="11866C"/>
    <a:srgbClr val="D4D5DA"/>
    <a:srgbClr val="EAEAEA"/>
    <a:srgbClr val="FEBC59"/>
    <a:srgbClr val="FEB23E"/>
    <a:srgbClr val="EAAE3E"/>
    <a:srgbClr val="8E0018"/>
    <a:srgbClr val="095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2887" autoAdjust="0"/>
    <p:restoredTop sz="99317" autoAdjust="0"/>
  </p:normalViewPr>
  <p:slideViewPr>
    <p:cSldViewPr snapToObjects="1">
      <p:cViewPr>
        <p:scale>
          <a:sx n="125" d="100"/>
          <a:sy n="125" d="100"/>
        </p:scale>
        <p:origin x="-1032" y="-3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14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DB89AAB-3F9D-6C4A-B7DC-7B2C239A90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08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Textmasterformate durch Klicken bearbeiten</a:t>
            </a:r>
          </a:p>
          <a:p>
            <a:pPr lvl="1"/>
            <a:r>
              <a:rPr lang="en-GB" noProof="0"/>
              <a:t>Zweite Ebene</a:t>
            </a:r>
          </a:p>
          <a:p>
            <a:pPr lvl="2"/>
            <a:r>
              <a:rPr lang="en-GB" noProof="0"/>
              <a:t>Dritte Ebene</a:t>
            </a:r>
          </a:p>
          <a:p>
            <a:pPr lvl="3"/>
            <a:r>
              <a:rPr lang="en-GB" noProof="0"/>
              <a:t>Vierte Ebene</a:t>
            </a:r>
          </a:p>
          <a:p>
            <a:pPr lvl="4"/>
            <a:r>
              <a:rPr lang="en-GB" noProof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357018E-DE67-B747-B116-F9A6B84F73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935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38920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77842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1676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55684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194605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526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4472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3681" algn="l" defTabSz="778421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"/>
          <p:cNvSpPr>
            <a:spLocks noChangeArrowheads="1"/>
          </p:cNvSpPr>
          <p:nvPr userDrawn="1"/>
        </p:nvSpPr>
        <p:spPr bwMode="auto">
          <a:xfrm>
            <a:off x="179388" y="284163"/>
            <a:ext cx="8786812" cy="1566862"/>
          </a:xfrm>
          <a:prstGeom prst="rect">
            <a:avLst/>
          </a:prstGeom>
          <a:solidFill>
            <a:srgbClr val="FEBC59"/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endParaRPr lang="de-DE" altLang="de-DE" smtClean="0">
              <a:ea typeface="+mn-ea"/>
              <a:cs typeface="Arial" pitchFamily="34" charset="0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211960" y="2283718"/>
            <a:ext cx="4754240" cy="935999"/>
          </a:xfrm>
          <a:solidFill>
            <a:srgbClr val="EAEAEA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179388" y="155575"/>
            <a:ext cx="8786812" cy="109538"/>
          </a:xfrm>
          <a:prstGeom prst="rect">
            <a:avLst/>
          </a:prstGeom>
          <a:solidFill>
            <a:srgbClr val="FEBC59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>
              <a:ea typeface="+mn-ea"/>
              <a:cs typeface="Tahoma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 userDrawn="1"/>
        </p:nvSpPr>
        <p:spPr bwMode="auto">
          <a:xfrm>
            <a:off x="179388" y="285750"/>
            <a:ext cx="8786812" cy="0"/>
          </a:xfrm>
          <a:prstGeom prst="line">
            <a:avLst/>
          </a:prstGeom>
          <a:noFill/>
          <a:ln w="1524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53338" y="400752"/>
            <a:ext cx="1516876" cy="608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283245" y="400753"/>
            <a:ext cx="7169075" cy="60868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pic>
        <p:nvPicPr>
          <p:cNvPr id="18" name="Picture 17" descr="gsi_logo.gif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333" b="54560"/>
          <a:stretch/>
        </p:blipFill>
        <p:spPr>
          <a:xfrm>
            <a:off x="6522566" y="4754303"/>
            <a:ext cx="812004" cy="3472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226" y="4716449"/>
            <a:ext cx="500166" cy="41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0690" y="4230145"/>
            <a:ext cx="629358" cy="851834"/>
          </a:xfrm>
          <a:prstGeom prst="rect">
            <a:avLst/>
          </a:prstGeom>
        </p:spPr>
      </p:pic>
      <p:sp>
        <p:nvSpPr>
          <p:cNvPr id="23" name="Line 15"/>
          <p:cNvSpPr>
            <a:spLocks noChangeShapeType="1"/>
          </p:cNvSpPr>
          <p:nvPr userDrawn="1"/>
        </p:nvSpPr>
        <p:spPr bwMode="auto">
          <a:xfrm>
            <a:off x="192088" y="5007322"/>
            <a:ext cx="6263998" cy="0"/>
          </a:xfrm>
          <a:prstGeom prst="line">
            <a:avLst/>
          </a:prstGeom>
          <a:noFill/>
          <a:ln w="762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23" descr="thermal_radiation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51" y="2139702"/>
            <a:ext cx="2303140" cy="1975733"/>
          </a:xfrm>
          <a:prstGeom prst="rect">
            <a:avLst/>
          </a:prstGeom>
        </p:spPr>
      </p:pic>
      <p:sp>
        <p:nvSpPr>
          <p:cNvPr id="25" name="Line 14"/>
          <p:cNvSpPr>
            <a:spLocks noChangeShapeType="1"/>
          </p:cNvSpPr>
          <p:nvPr userDrawn="1"/>
        </p:nvSpPr>
        <p:spPr bwMode="auto">
          <a:xfrm rot="6005173" flipV="1">
            <a:off x="828789" y="4280101"/>
            <a:ext cx="437390" cy="102931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5"/>
          <p:cNvSpPr>
            <a:spLocks noChangeShapeType="1"/>
          </p:cNvSpPr>
          <p:nvPr userDrawn="1"/>
        </p:nvSpPr>
        <p:spPr bwMode="auto">
          <a:xfrm rot="6005173">
            <a:off x="681538" y="4078055"/>
            <a:ext cx="328246" cy="327242"/>
          </a:xfrm>
          <a:prstGeom prst="line">
            <a:avLst/>
          </a:prstGeom>
          <a:noFill/>
          <a:ln w="19050" cmpd="sng">
            <a:solidFill>
              <a:srgbClr val="000000"/>
            </a:solidFill>
            <a:round/>
            <a:headEnd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 userDrawn="1"/>
        </p:nvSpPr>
        <p:spPr bwMode="auto">
          <a:xfrm>
            <a:off x="1056308" y="4410050"/>
            <a:ext cx="3989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62000" eaLnBrk="0" hangingPunct="0">
              <a:defRPr/>
            </a:pPr>
            <a:r>
              <a:rPr lang="en-US" sz="2400" b="0" i="1" baseline="0" dirty="0" smtClean="0">
                <a:solidFill>
                  <a:srgbClr val="0D0D0D"/>
                </a:solidFill>
                <a:latin typeface="Georgia"/>
                <a:cs typeface="Georgia"/>
              </a:rPr>
              <a:t>l</a:t>
            </a:r>
            <a:r>
              <a:rPr lang="en-US" sz="2400" b="0" baseline="40000" dirty="0" smtClean="0">
                <a:solidFill>
                  <a:srgbClr val="0D0D0D"/>
                </a:solidFill>
                <a:latin typeface="Cambria"/>
                <a:cs typeface="Cambria"/>
              </a:rPr>
              <a:t>+</a:t>
            </a:r>
            <a:endParaRPr lang="en-US" sz="2400" b="0" baseline="40000" dirty="0">
              <a:solidFill>
                <a:srgbClr val="0D0D0D"/>
              </a:solidFill>
              <a:latin typeface="Cambria"/>
              <a:cs typeface="Cambria"/>
            </a:endParaRPr>
          </a:p>
        </p:txBody>
      </p:sp>
      <p:sp>
        <p:nvSpPr>
          <p:cNvPr id="29" name="Rectangle 28"/>
          <p:cNvSpPr>
            <a:spLocks noChangeArrowheads="1"/>
          </p:cNvSpPr>
          <p:nvPr userDrawn="1"/>
        </p:nvSpPr>
        <p:spPr bwMode="auto">
          <a:xfrm>
            <a:off x="323528" y="4128874"/>
            <a:ext cx="35344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62000" eaLnBrk="0" hangingPunct="0">
              <a:defRPr/>
            </a:pPr>
            <a:r>
              <a:rPr lang="en-US" sz="2400" b="0" i="1" baseline="0" dirty="0" smtClean="0">
                <a:solidFill>
                  <a:srgbClr val="0D0D0D"/>
                </a:solidFill>
                <a:latin typeface="Georgia"/>
                <a:cs typeface="Georgia"/>
              </a:rPr>
              <a:t>l</a:t>
            </a:r>
            <a:r>
              <a:rPr lang="en-US" sz="2400" b="0" baseline="40000" dirty="0" smtClean="0">
                <a:solidFill>
                  <a:srgbClr val="0D0D0D"/>
                </a:solidFill>
                <a:latin typeface="Cambria"/>
                <a:cs typeface="Cambria"/>
              </a:rPr>
              <a:t>-</a:t>
            </a:r>
            <a:endParaRPr lang="en-US" sz="2400" b="0" baseline="40000" dirty="0">
              <a:solidFill>
                <a:srgbClr val="0D0D0D"/>
              </a:solidFill>
              <a:latin typeface="Cambria"/>
              <a:cs typeface="Cambria"/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auto">
          <a:xfrm rot="7105174">
            <a:off x="1150318" y="3563106"/>
            <a:ext cx="382818" cy="87394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1"/>
          <p:cNvSpPr>
            <a:spLocks/>
          </p:cNvSpPr>
          <p:nvPr userDrawn="1"/>
        </p:nvSpPr>
        <p:spPr bwMode="auto">
          <a:xfrm rot="7105174">
            <a:off x="949382" y="3891430"/>
            <a:ext cx="382818" cy="87394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28575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8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3" name="Content Placeholder 7"/>
          <p:cNvSpPr>
            <a:spLocks noGrp="1"/>
          </p:cNvSpPr>
          <p:nvPr>
            <p:ph sz="quarter" idx="13"/>
          </p:nvPr>
        </p:nvSpPr>
        <p:spPr>
          <a:xfrm>
            <a:off x="4572001" y="951572"/>
            <a:ext cx="4322455" cy="3419998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2000" b="0" i="0">
                <a:latin typeface="Gill Sans"/>
                <a:cs typeface="Gill Sans"/>
              </a:defRPr>
            </a:lvl1pPr>
            <a:lvl2pPr marL="632467" indent="-280800">
              <a:lnSpc>
                <a:spcPct val="100000"/>
              </a:lnSpc>
              <a:spcAft>
                <a:spcPts val="300"/>
              </a:spcAft>
              <a:buClr>
                <a:srgbClr val="09518C"/>
              </a:buClr>
              <a:buSzPct val="100000"/>
              <a:buFont typeface="Wingdings" charset="2"/>
              <a:buChar char=""/>
              <a:defRPr sz="20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20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25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28" y="-25399"/>
            <a:ext cx="8296300" cy="612000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title style</a:t>
            </a:r>
            <a:endParaRPr lang="en-US" dirty="0"/>
          </a:p>
        </p:txBody>
      </p:sp>
      <p:sp>
        <p:nvSpPr>
          <p:cNvPr id="4" name="Content Placeholder 7"/>
          <p:cNvSpPr>
            <a:spLocks noGrp="1"/>
          </p:cNvSpPr>
          <p:nvPr>
            <p:ph sz="quarter" idx="13"/>
          </p:nvPr>
        </p:nvSpPr>
        <p:spPr>
          <a:xfrm>
            <a:off x="3153041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5"/>
          </p:nvPr>
        </p:nvSpPr>
        <p:spPr>
          <a:xfrm>
            <a:off x="6161236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6"/>
          </p:nvPr>
        </p:nvSpPr>
        <p:spPr>
          <a:xfrm>
            <a:off x="145604" y="965127"/>
            <a:ext cx="2880327" cy="3478443"/>
          </a:xfrm>
        </p:spPr>
        <p:txBody>
          <a:bodyPr>
            <a:normAutofit/>
          </a:bodyPr>
          <a:lstStyle>
            <a:lvl1pPr marL="291907" indent="-291907">
              <a:lnSpc>
                <a:spcPct val="100000"/>
              </a:lnSpc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  <a:defRPr sz="1800" b="0" i="0">
                <a:latin typeface="Gill Sans"/>
                <a:cs typeface="Gill Sans"/>
              </a:defRPr>
            </a:lvl1pPr>
            <a:lvl2pPr marL="632467" indent="-243256">
              <a:lnSpc>
                <a:spcPct val="100000"/>
              </a:lnSpc>
              <a:spcAft>
                <a:spcPts val="300"/>
              </a:spcAft>
              <a:buClr>
                <a:srgbClr val="063A78"/>
              </a:buClr>
              <a:buSzPct val="100000"/>
              <a:buFont typeface="Wingdings" charset="2"/>
              <a:buChar char=""/>
              <a:defRPr sz="1800" b="0" i="0">
                <a:solidFill>
                  <a:schemeClr val="tx1"/>
                </a:solidFill>
                <a:latin typeface="Gill Sans"/>
                <a:cs typeface="Gill Sans"/>
              </a:defRPr>
            </a:lvl2pPr>
            <a:lvl3pPr marL="973025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3pPr>
            <a:lvl4pPr marL="1362236" indent="-194603">
              <a:lnSpc>
                <a:spcPct val="100000"/>
              </a:lnSpc>
              <a:spcAft>
                <a:spcPts val="3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4pPr>
            <a:lvl5pPr marL="1751446" indent="-194603">
              <a:lnSpc>
                <a:spcPct val="100000"/>
              </a:lnSpc>
              <a:spcAft>
                <a:spcPts val="600"/>
              </a:spcAft>
              <a:buClr>
                <a:srgbClr val="0C634C"/>
              </a:buClr>
              <a:buSzPct val="100000"/>
              <a:buFont typeface="Courier New"/>
              <a:buChar char="o"/>
              <a:defRPr sz="1800" b="0" i="0">
                <a:solidFill>
                  <a:srgbClr val="28314D"/>
                </a:solidFill>
                <a:latin typeface="Gill Sans"/>
                <a:cs typeface="Gill Sans"/>
              </a:defRPr>
            </a:lvl5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68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8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pic>
        <p:nvPicPr>
          <p:cNvPr id="22" name="Picture 21" descr="hades_BW.pdf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92091" y="1995686"/>
            <a:ext cx="3474109" cy="2864470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80000" y="2283718"/>
            <a:ext cx="5906367" cy="935999"/>
          </a:xfrm>
          <a:solidFill>
            <a:srgbClr val="EAEAEA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3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8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3" name="Subtitle 2"/>
          <p:cNvSpPr>
            <a:spLocks noGrp="1"/>
          </p:cNvSpPr>
          <p:nvPr>
            <p:ph type="subTitle" idx="1"/>
          </p:nvPr>
        </p:nvSpPr>
        <p:spPr>
          <a:xfrm>
            <a:off x="180000" y="2283718"/>
            <a:ext cx="5906367" cy="935999"/>
          </a:xfrm>
          <a:noFill/>
          <a:ln>
            <a:noFill/>
          </a:ln>
        </p:spPr>
        <p:txBody>
          <a:bodyPr anchor="ctr"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defRPr>
            </a:lvl1pPr>
            <a:lvl2pPr marL="389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7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6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5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4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subtitle</a:t>
            </a:r>
            <a:r>
              <a:rPr lang="de-DE" dirty="0" smtClean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777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37160" indent="-137160">
              <a:buClr>
                <a:srgbClr val="EFAA1A"/>
              </a:buClr>
              <a:buFont typeface="Wingdings" charset="2"/>
              <a:buChar char="§"/>
              <a:defRPr sz="1600"/>
            </a:lvl1pPr>
            <a:lvl2pPr marL="491490" indent="-285750">
              <a:buClr>
                <a:srgbClr val="EFAA1A"/>
              </a:buClr>
              <a:buFont typeface="Wingdings" charset="0"/>
              <a:buChar char="à"/>
              <a:defRPr sz="1400">
                <a:sym typeface="Wingdings"/>
              </a:defRPr>
            </a:lvl2pPr>
            <a:lvl3pPr marL="697230" indent="-285750">
              <a:buClr>
                <a:srgbClr val="EFAA1A"/>
              </a:buClr>
              <a:buFont typeface="Courier New"/>
              <a:buChar char="o"/>
              <a:defRPr sz="1400"/>
            </a:lvl3pPr>
            <a:lvl4pPr marL="754380" indent="-137160">
              <a:buClr>
                <a:srgbClr val="D3482F"/>
              </a:buClr>
              <a:buFont typeface="Wingdings" charset="2"/>
              <a:buChar char="§"/>
              <a:defRPr sz="1100"/>
            </a:lvl4pPr>
            <a:lvl5pPr marL="891540" indent="-102870">
              <a:buClr>
                <a:srgbClr val="D3482F"/>
              </a:buClr>
              <a:buFont typeface="Wingdings" charset="2"/>
              <a:buChar char="§"/>
              <a:defRPr sz="1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0386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11"/>
          <p:cNvSpPr>
            <a:spLocks/>
          </p:cNvSpPr>
          <p:nvPr userDrawn="1"/>
        </p:nvSpPr>
        <p:spPr>
          <a:xfrm>
            <a:off x="0" y="5006816"/>
            <a:ext cx="9144000" cy="144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964960"/>
            <a:ext cx="4322448" cy="3394472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/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Master </a:t>
            </a:r>
            <a:r>
              <a:rPr lang="de-DE" dirty="0" err="1" smtClean="0"/>
              <a:t>text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smtClean="0"/>
              <a:t>Third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en-US" dirty="0" smtClean="0"/>
          </a:p>
        </p:txBody>
      </p:sp>
      <p:sp>
        <p:nvSpPr>
          <p:cNvPr id="13" name="Rechteck 3"/>
          <p:cNvSpPr>
            <a:spLocks/>
          </p:cNvSpPr>
          <p:nvPr userDrawn="1"/>
        </p:nvSpPr>
        <p:spPr>
          <a:xfrm>
            <a:off x="0" y="-1588"/>
            <a:ext cx="180000" cy="1800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14" name="Rechteck 14"/>
          <p:cNvSpPr>
            <a:spLocks/>
          </p:cNvSpPr>
          <p:nvPr userDrawn="1"/>
        </p:nvSpPr>
        <p:spPr>
          <a:xfrm>
            <a:off x="180000" y="-2117"/>
            <a:ext cx="8964000" cy="1800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noProof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96300" y="0"/>
            <a:ext cx="8296300" cy="594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77843" tIns="38920" rIns="77843" bIns="38920" rtlCol="0" anchor="b" anchorCtr="0">
            <a:noAutofit/>
          </a:bodyPr>
          <a:lstStyle/>
          <a:p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edit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title style</a:t>
            </a:r>
            <a:endParaRPr lang="en-US" dirty="0"/>
          </a:p>
        </p:txBody>
      </p:sp>
      <p:sp>
        <p:nvSpPr>
          <p:cNvPr id="26" name="Fußzeilenplatzhalter 3"/>
          <p:cNvSpPr txBox="1">
            <a:spLocks/>
          </p:cNvSpPr>
          <p:nvPr userDrawn="1"/>
        </p:nvSpPr>
        <p:spPr>
          <a:xfrm>
            <a:off x="180000" y="5006816"/>
            <a:ext cx="720000" cy="149383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pPr algn="l">
              <a:lnSpc>
                <a:spcPct val="100000"/>
              </a:lnSpc>
              <a:defRPr/>
            </a:pPr>
            <a:endParaRPr lang="en-US" sz="800" b="0" i="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ea typeface="+mn-ea"/>
              <a:cs typeface="Gill Sans"/>
            </a:endParaRPr>
          </a:p>
        </p:txBody>
      </p:sp>
      <p:sp>
        <p:nvSpPr>
          <p:cNvPr id="28" name="Fußzeilenplatzhalter 3"/>
          <p:cNvSpPr txBox="1">
            <a:spLocks/>
          </p:cNvSpPr>
          <p:nvPr userDrawn="1"/>
        </p:nvSpPr>
        <p:spPr>
          <a:xfrm>
            <a:off x="0" y="4899371"/>
            <a:ext cx="9143999" cy="33667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r">
              <a:lnSpc>
                <a:spcPct val="100000"/>
              </a:lnSpc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 smtClean="0">
                <a:latin typeface="Gill Sans"/>
                <a:cs typeface="Gill Sans"/>
              </a:rPr>
              <a:t> Tetyana Galatyuk  </a:t>
            </a:r>
            <a:r>
              <a:rPr lang="de-DE" sz="800" dirty="0">
                <a:latin typeface="Gill Sans"/>
                <a:cs typeface="Gill Sans"/>
              </a:rPr>
              <a:t>|  </a:t>
            </a:r>
            <a:r>
              <a:rPr lang="de-DE" sz="800" dirty="0" smtClean="0">
                <a:latin typeface="Gill Sans"/>
                <a:cs typeface="Gill Sans"/>
              </a:rPr>
              <a:t>TU Darmstadt / GSI |  </a:t>
            </a:r>
            <a:r>
              <a:rPr lang="de-DE" sz="800" dirty="0" err="1" smtClean="0">
                <a:latin typeface="Gill Sans"/>
                <a:cs typeface="Gill Sans"/>
              </a:rPr>
              <a:t>Physics</a:t>
            </a:r>
            <a:r>
              <a:rPr lang="de-DE" sz="800" dirty="0" smtClean="0">
                <a:latin typeface="Gill Sans"/>
                <a:cs typeface="Gill Sans"/>
              </a:rPr>
              <a:t> Symposium  |</a:t>
            </a:r>
            <a:r>
              <a:rPr lang="de-DE" sz="800" baseline="0" dirty="0" smtClean="0">
                <a:latin typeface="Gill Sans"/>
                <a:cs typeface="Gill Sans"/>
              </a:rPr>
              <a:t>  32</a:t>
            </a:r>
            <a:r>
              <a:rPr lang="de-DE" sz="800" baseline="30000" dirty="0" smtClean="0">
                <a:latin typeface="Gill Sans"/>
                <a:cs typeface="Gill Sans"/>
              </a:rPr>
              <a:t>th</a:t>
            </a:r>
            <a:r>
              <a:rPr lang="de-DE" sz="800" baseline="0" dirty="0" smtClean="0">
                <a:latin typeface="Gill Sans"/>
                <a:cs typeface="Gill Sans"/>
              </a:rPr>
              <a:t> </a:t>
            </a:r>
            <a:r>
              <a:rPr lang="de-DE" sz="800" dirty="0" smtClean="0">
                <a:latin typeface="Gill Sans"/>
                <a:cs typeface="Gill Sans"/>
              </a:rPr>
              <a:t>CBM </a:t>
            </a:r>
            <a:r>
              <a:rPr lang="de-DE" sz="800" dirty="0" err="1" smtClean="0">
                <a:latin typeface="Gill Sans"/>
                <a:cs typeface="Gill Sans"/>
              </a:rPr>
              <a:t>Week</a:t>
            </a:r>
            <a:r>
              <a:rPr lang="de-DE" sz="800" dirty="0" smtClean="0">
                <a:latin typeface="Gill Sans"/>
                <a:cs typeface="Gill Sans"/>
              </a:rPr>
              <a:t>  |  3 </a:t>
            </a:r>
            <a:r>
              <a:rPr lang="de-DE" sz="800" dirty="0" err="1" smtClean="0">
                <a:latin typeface="Gill Sans"/>
                <a:cs typeface="Gill Sans"/>
              </a:rPr>
              <a:t>Oct</a:t>
            </a:r>
            <a:r>
              <a:rPr lang="de-DE" sz="800" dirty="0" smtClean="0">
                <a:latin typeface="Gill Sans"/>
                <a:cs typeface="Gill Sans"/>
              </a:rPr>
              <a:t> 2018  |  </a:t>
            </a:r>
            <a:fld id="{AF044EFB-592E-8E4D-943A-F9E1AB083429}" type="slidenum">
              <a:rPr lang="en-US" sz="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8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7" r:id="rId2"/>
    <p:sldLayoutId id="2147483740" r:id="rId3"/>
    <p:sldLayoutId id="2147483741" r:id="rId4"/>
    <p:sldLayoutId id="2147483742" r:id="rId5"/>
    <p:sldLayoutId id="2147483743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marL="0" algn="l" defTabSz="778421" rtl="0" eaLnBrk="1" latinLnBrk="0" hangingPunct="1">
        <a:spcBef>
          <a:spcPct val="0"/>
        </a:spcBef>
        <a:buNone/>
        <a:defRPr sz="2400" b="0" i="0" kern="1200" cap="none" spc="43" baseline="0">
          <a:solidFill>
            <a:schemeClr val="tx1">
              <a:lumMod val="85000"/>
              <a:lumOff val="15000"/>
            </a:schemeClr>
          </a:solidFill>
          <a:latin typeface="Gill Sans"/>
          <a:ea typeface="+mj-ea"/>
          <a:cs typeface="Gill San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1907" indent="-291907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FEB23E"/>
        </a:buClr>
        <a:buSzPct val="100000"/>
        <a:buFont typeface="Wingdings" charset="2"/>
        <a:buChar char="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1pPr>
      <a:lvl2pPr marL="632467" indent="-291600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9518C"/>
        </a:buClr>
        <a:buSzPct val="100000"/>
        <a:buFont typeface="Wingdings" charset="2"/>
        <a:buChar char="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2pPr>
      <a:lvl3pPr marL="973025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3pPr>
      <a:lvl4pPr marL="136223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4pPr>
      <a:lvl5pPr marL="1751446" indent="-194603" algn="l" defTabSz="778421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C634C"/>
        </a:buClr>
        <a:buSzPct val="100000"/>
        <a:buFont typeface="Courier New"/>
        <a:buChar char="o"/>
        <a:defRPr sz="2000" b="0" i="0" kern="1200" spc="26" baseline="0">
          <a:solidFill>
            <a:schemeClr val="tx1"/>
          </a:solidFill>
          <a:latin typeface="Gill Sans"/>
          <a:ea typeface="+mn-ea"/>
          <a:cs typeface="Gill Sans"/>
        </a:defRPr>
      </a:lvl5pPr>
      <a:lvl6pPr marL="214065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52986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919077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308286" indent="-194603" algn="l" defTabSz="778421" rtl="0" eaLnBrk="1" latinLnBrk="0" hangingPunct="1">
        <a:lnSpc>
          <a:spcPct val="100000"/>
        </a:lnSpc>
        <a:spcBef>
          <a:spcPct val="20000"/>
        </a:spcBef>
        <a:spcAft>
          <a:spcPts val="511"/>
        </a:spcAft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20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842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7629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684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605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526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4472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3681" algn="l" defTabSz="778421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3" Type="http://schemas.openxmlformats.org/officeDocument/2006/relationships/image" Target="../media/image111.png"/><Relationship Id="rId14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openxmlformats.org/officeDocument/2006/relationships/image" Target="../media/image123.png"/><Relationship Id="rId13" Type="http://schemas.openxmlformats.org/officeDocument/2006/relationships/image" Target="../media/image124.png"/><Relationship Id="rId1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image" Target="../media/image120.png"/><Relationship Id="rId10" Type="http://schemas.openxmlformats.org/officeDocument/2006/relationships/image" Target="../media/image121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4.png"/><Relationship Id="rId12" Type="http://schemas.openxmlformats.org/officeDocument/2006/relationships/image" Target="../media/image155.png"/><Relationship Id="rId13" Type="http://schemas.openxmlformats.org/officeDocument/2006/relationships/image" Target="../media/image156.png"/><Relationship Id="rId14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7.png"/><Relationship Id="rId1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image" Target="../media/image165.png"/><Relationship Id="rId10" Type="http://schemas.openxmlformats.org/officeDocument/2006/relationships/image" Target="../media/image1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8" Type="http://schemas.openxmlformats.org/officeDocument/2006/relationships/image" Target="../media/image175.png"/><Relationship Id="rId9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81.jpeg"/><Relationship Id="rId7" Type="http://schemas.microsoft.com/office/2007/relationships/hdphoto" Target="../media/hdphoto3.wdp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gif"/><Relationship Id="rId12" Type="http://schemas.openxmlformats.org/officeDocument/2006/relationships/oleObject" Target="../embeddings/oleObject1.bin"/><Relationship Id="rId13" Type="http://schemas.openxmlformats.org/officeDocument/2006/relationships/image" Target="../media/image9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gif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emf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182.png"/><Relationship Id="rId15" Type="http://schemas.openxmlformats.org/officeDocument/2006/relationships/image" Target="../media/image183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52.emf"/><Relationship Id="rId10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5" Type="http://schemas.openxmlformats.org/officeDocument/2006/relationships/image" Target="../media/image194.png"/><Relationship Id="rId6" Type="http://schemas.openxmlformats.org/officeDocument/2006/relationships/image" Target="../media/image195.png"/><Relationship Id="rId7" Type="http://schemas.openxmlformats.org/officeDocument/2006/relationships/image" Target="../media/image196.png"/><Relationship Id="rId8" Type="http://schemas.openxmlformats.org/officeDocument/2006/relationships/image" Target="../media/image197.png"/><Relationship Id="rId9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4" Type="http://schemas.openxmlformats.org/officeDocument/2006/relationships/image" Target="../media/image204.png"/><Relationship Id="rId5" Type="http://schemas.openxmlformats.org/officeDocument/2006/relationships/image" Target="../media/image205.png"/><Relationship Id="rId6" Type="http://schemas.openxmlformats.org/officeDocument/2006/relationships/image" Target="../media/image206.png"/><Relationship Id="rId7" Type="http://schemas.openxmlformats.org/officeDocument/2006/relationships/image" Target="../media/image207.png"/><Relationship Id="rId8" Type="http://schemas.openxmlformats.org/officeDocument/2006/relationships/image" Target="../media/image208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8.png"/><Relationship Id="rId12" Type="http://schemas.openxmlformats.org/officeDocument/2006/relationships/image" Target="../media/image219.png"/><Relationship Id="rId13" Type="http://schemas.openxmlformats.org/officeDocument/2006/relationships/image" Target="../media/image220.png"/><Relationship Id="rId14" Type="http://schemas.openxmlformats.org/officeDocument/2006/relationships/image" Target="../media/image221.png"/><Relationship Id="rId15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9.png"/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5" Type="http://schemas.openxmlformats.org/officeDocument/2006/relationships/image" Target="../media/image212.png"/><Relationship Id="rId6" Type="http://schemas.openxmlformats.org/officeDocument/2006/relationships/image" Target="../media/image213.png"/><Relationship Id="rId7" Type="http://schemas.openxmlformats.org/officeDocument/2006/relationships/image" Target="../media/image214.png"/><Relationship Id="rId8" Type="http://schemas.openxmlformats.org/officeDocument/2006/relationships/image" Target="../media/image215.png"/><Relationship Id="rId9" Type="http://schemas.openxmlformats.org/officeDocument/2006/relationships/image" Target="../media/image216.png"/><Relationship Id="rId10" Type="http://schemas.openxmlformats.org/officeDocument/2006/relationships/image" Target="../media/image2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1.emf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emf"/><Relationship Id="rId20" Type="http://schemas.openxmlformats.org/officeDocument/2006/relationships/image" Target="../media/image41.emf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Relationship Id="rId25" Type="http://schemas.microsoft.com/office/2007/relationships/hdphoto" Target="../media/hdphoto2.wdp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5" Type="http://schemas.openxmlformats.org/officeDocument/2006/relationships/image" Target="../media/image36.png"/><Relationship Id="rId16" Type="http://schemas.openxmlformats.org/officeDocument/2006/relationships/image" Target="../media/image3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26.emf"/><Relationship Id="rId8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emf"/><Relationship Id="rId12" Type="http://schemas.openxmlformats.org/officeDocument/2006/relationships/image" Target="../media/image58.png"/><Relationship Id="rId13" Type="http://schemas.openxmlformats.org/officeDocument/2006/relationships/image" Target="../media/image59.emf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26.emf"/><Relationship Id="rId10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1" descr="AX1uvP6DLsFJ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06" y="2273544"/>
            <a:ext cx="5194300" cy="1460500"/>
          </a:xfrm>
          <a:prstGeom prst="rect">
            <a:avLst/>
          </a:prstGeom>
        </p:spPr>
      </p:pic>
      <p:pic>
        <p:nvPicPr>
          <p:cNvPr id="8" name="PFE element 2" descr="AX1uvP6DLsFJ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3" y="391707"/>
            <a:ext cx="86868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4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fehide95" hidden="1"/>
          <p:cNvSpPr>
            <a:spLocks noGrp="1"/>
          </p:cNvSpPr>
          <p:nvPr>
            <p:ph type="title"/>
          </p:nvPr>
        </p:nvSpPr>
        <p:spPr>
          <a:xfrm>
            <a:off x="3347864" y="-92546"/>
            <a:ext cx="5146363" cy="612000"/>
          </a:xfrm>
        </p:spPr>
        <p:txBody>
          <a:bodyPr/>
          <a:lstStyle/>
          <a:p>
            <a:r>
              <a:rPr lang="en-US" sz="2000" dirty="0" smtClean="0">
                <a:solidFill>
                  <a:srgbClr val="09518C"/>
                </a:solidFill>
              </a:rPr>
              <a:t>Objectives</a:t>
            </a:r>
            <a:endParaRPr lang="en-US" sz="2000" dirty="0">
              <a:solidFill>
                <a:srgbClr val="09518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42946" y="-97696"/>
            <a:ext cx="5156200" cy="622300"/>
            <a:chOff x="317500" y="317500"/>
            <a:chExt cx="5156200" cy="622300"/>
          </a:xfrm>
        </p:grpSpPr>
        <p:pic>
          <p:nvPicPr>
            <p:cNvPr id="14" name="PFE element 95" descr="AX1uvP6DLsFJ118.png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156200" cy="622300"/>
            </a:xfrm>
            <a:prstGeom prst="rect">
              <a:avLst/>
            </a:prstGeom>
          </p:spPr>
        </p:pic>
        <p:sp>
          <p:nvSpPr>
            <p:cNvPr id="15" name="Shape_12"/>
            <p:cNvSpPr/>
            <p:nvPr/>
          </p:nvSpPr>
          <p:spPr>
            <a:xfrm>
              <a:off x="317500" y="317500"/>
              <a:ext cx="5156200" cy="6223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7" name="PFE element 96" descr="AX1uvP6DLsFJ12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93" y="517300"/>
            <a:ext cx="5622925" cy="2241550"/>
          </a:xfrm>
          <a:prstGeom prst="rect">
            <a:avLst/>
          </a:prstGeom>
        </p:spPr>
      </p:pic>
      <p:pic>
        <p:nvPicPr>
          <p:cNvPr id="4" name="Picture 3" descr="dielectron_cocktail_auau25gev_c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3591" y="-92116"/>
            <a:ext cx="2389711" cy="2964915"/>
          </a:xfrm>
          <a:prstGeom prst="rect">
            <a:avLst/>
          </a:prstGeom>
        </p:spPr>
      </p:pic>
      <p:pic>
        <p:nvPicPr>
          <p:cNvPr id="5" name="Picture 4" descr="dimuon_cocktail_auau25gev_c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9032" y="2470692"/>
            <a:ext cx="2385690" cy="2959926"/>
          </a:xfrm>
          <a:prstGeom prst="rect">
            <a:avLst/>
          </a:prstGeom>
        </p:spPr>
      </p:pic>
      <p:pic>
        <p:nvPicPr>
          <p:cNvPr id="19" name="PFE element 99" descr="AX1uvP6DLsFJ123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14" y="396101"/>
            <a:ext cx="736600" cy="381000"/>
          </a:xfrm>
          <a:prstGeom prst="rect">
            <a:avLst/>
          </a:prstGeom>
        </p:spPr>
      </p:pic>
      <p:pic>
        <p:nvPicPr>
          <p:cNvPr id="20" name="PFE element 100" descr="AX1uvP6DLsFJ125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76" y="3527906"/>
            <a:ext cx="736600" cy="393700"/>
          </a:xfrm>
          <a:prstGeom prst="rect">
            <a:avLst/>
          </a:prstGeom>
        </p:spPr>
      </p:pic>
      <p:sp>
        <p:nvSpPr>
          <p:cNvPr id="8" name="pfehide101" hidden="1"/>
          <p:cNvSpPr/>
          <p:nvPr/>
        </p:nvSpPr>
        <p:spPr>
          <a:xfrm>
            <a:off x="6156176" y="1742479"/>
            <a:ext cx="2338052" cy="432048"/>
          </a:xfrm>
          <a:prstGeom prst="rect">
            <a:avLst/>
          </a:prstGeom>
          <a:solidFill>
            <a:srgbClr val="FEBC5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ill Sans"/>
                <a:cs typeface="Gill Sans"/>
              </a:rPr>
              <a:t>with precision of %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150452" y="1736253"/>
            <a:ext cx="2349500" cy="444500"/>
            <a:chOff x="317500" y="317500"/>
            <a:chExt cx="2349500" cy="444500"/>
          </a:xfrm>
        </p:grpSpPr>
        <p:pic>
          <p:nvPicPr>
            <p:cNvPr id="21" name="PFE element 101" descr="AX1uvP6DLsFJ127.png"/>
            <p:cNvPicPr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49500" cy="444500"/>
            </a:xfrm>
            <a:prstGeom prst="rect">
              <a:avLst/>
            </a:prstGeom>
          </p:spPr>
        </p:pic>
        <p:sp>
          <p:nvSpPr>
            <p:cNvPr id="22" name="Shape_13"/>
            <p:cNvSpPr/>
            <p:nvPr/>
          </p:nvSpPr>
          <p:spPr>
            <a:xfrm>
              <a:off x="317500" y="317500"/>
              <a:ext cx="23495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" name="Right Brace 8"/>
          <p:cNvSpPr/>
          <p:nvPr/>
        </p:nvSpPr>
        <p:spPr>
          <a:xfrm>
            <a:off x="5796136" y="1415745"/>
            <a:ext cx="203324" cy="1046814"/>
          </a:xfrm>
          <a:prstGeom prst="rightBrace">
            <a:avLst>
              <a:gd name="adj1" fmla="val 68713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fehide103" hidden="1"/>
          <p:cNvSpPr txBox="1">
            <a:spLocks/>
          </p:cNvSpPr>
          <p:nvPr/>
        </p:nvSpPr>
        <p:spPr>
          <a:xfrm>
            <a:off x="3347865" y="2787774"/>
            <a:ext cx="5146363" cy="3959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77843" tIns="38920" rIns="77843" bIns="38920" rtlCol="0" anchor="t" anchorCtr="0">
            <a:noAutofit/>
          </a:bodyPr>
          <a:lstStyle>
            <a:defPPr>
              <a:defRPr lang="de-DE"/>
            </a:defPPr>
            <a:lvl1pPr marL="0" algn="l" defTabSz="778421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2400" b="0" i="0" kern="1200" cap="none" spc="43" baseline="0">
                <a:solidFill>
                  <a:schemeClr val="tx1">
                    <a:lumMod val="85000"/>
                    <a:lumOff val="15000"/>
                  </a:schemeClr>
                </a:solidFill>
                <a:latin typeface="Gill Sans" charset="0"/>
                <a:ea typeface="+mj-ea" charset="0"/>
                <a:cs typeface="Gill Sans" charset="0"/>
              </a:defRPr>
            </a:lvl1pPr>
            <a:lvl2pPr marL="38920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eaLnBrk="1" fontAlgn="base" hangingPunct="1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09518C"/>
                </a:solidFill>
              </a:rPr>
              <a:t>Performance studies</a:t>
            </a:r>
            <a:endParaRPr lang="en-US" sz="2000" dirty="0">
              <a:solidFill>
                <a:srgbClr val="09518C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342946" y="2782562"/>
            <a:ext cx="5156200" cy="406400"/>
            <a:chOff x="317500" y="317500"/>
            <a:chExt cx="5156200" cy="406400"/>
          </a:xfrm>
        </p:grpSpPr>
        <p:pic>
          <p:nvPicPr>
            <p:cNvPr id="24" name="PFE element 103" descr="AX1uvP6DLsFJ129.png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5156200" cy="406400"/>
            </a:xfrm>
            <a:prstGeom prst="rect">
              <a:avLst/>
            </a:prstGeom>
          </p:spPr>
        </p:pic>
        <p:sp>
          <p:nvSpPr>
            <p:cNvPr id="25" name="Shape_14"/>
            <p:cNvSpPr/>
            <p:nvPr/>
          </p:nvSpPr>
          <p:spPr>
            <a:xfrm>
              <a:off x="317500" y="317500"/>
              <a:ext cx="5156200" cy="406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1" name="pfehide104" hidden="1"/>
          <p:cNvSpPr/>
          <p:nvPr/>
        </p:nvSpPr>
        <p:spPr>
          <a:xfrm>
            <a:off x="3347863" y="3183750"/>
            <a:ext cx="4680521" cy="1764263"/>
          </a:xfrm>
          <a:prstGeom prst="rect">
            <a:avLst/>
          </a:prstGeom>
        </p:spPr>
        <p:txBody>
          <a:bodyPr vert="horz" lIns="77843" tIns="38920" rIns="77843" bIns="38920" rtlCol="0">
            <a:norm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</a:pPr>
            <a:r>
              <a:rPr lang="en-US" sz="1400" spc="26" dirty="0">
                <a:latin typeface="Gill Sans"/>
                <a:ea typeface="+mn-ea"/>
                <a:cs typeface="Gill Sans"/>
              </a:rPr>
              <a:t>Hadronic “cocktail” generator Pluto 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(</a:t>
            </a:r>
            <a:r>
              <a:rPr lang="en-US" sz="1400" spc="26" dirty="0" smtClean="0">
                <a:latin typeface="Symbol" charset="2"/>
                <a:ea typeface="+mn-ea"/>
                <a:cs typeface="Symbol" charset="2"/>
              </a:rPr>
              <a:t>w</a:t>
            </a:r>
            <a:r>
              <a:rPr lang="en-US" sz="1400" spc="26" dirty="0">
                <a:latin typeface="Symbol" charset="2"/>
                <a:ea typeface="+mn-ea"/>
                <a:cs typeface="Symbol" charset="2"/>
              </a:rPr>
              <a:t>, f</a:t>
            </a:r>
            <a:r>
              <a:rPr lang="en-US" sz="1400" spc="26" dirty="0">
                <a:latin typeface="Gill Sans"/>
                <a:ea typeface="+mn-ea"/>
                <a:cs typeface="Gill Sans"/>
              </a:rPr>
              <a:t>)</a:t>
            </a:r>
          </a:p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</a:pPr>
            <a:r>
              <a:rPr lang="en-US" sz="1400" spc="26" dirty="0">
                <a:latin typeface="Gill Sans"/>
                <a:ea typeface="+mn-ea"/>
                <a:cs typeface="Gill Sans"/>
              </a:rPr>
              <a:t>Thermal radiation – 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coarse</a:t>
            </a:r>
            <a:r>
              <a:rPr lang="en-US" sz="1400" spc="26" dirty="0">
                <a:latin typeface="Gill Sans"/>
                <a:ea typeface="+mn-ea"/>
                <a:cs typeface="Gill Sans"/>
              </a:rPr>
              <a:t>-grained transport 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approach</a:t>
            </a:r>
          </a:p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</a:pPr>
            <a:endParaRPr lang="en-US" sz="1400" spc="26" dirty="0">
              <a:latin typeface="Gill Sans"/>
              <a:ea typeface="+mn-ea"/>
              <a:cs typeface="Gill Sans"/>
            </a:endParaRPr>
          </a:p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</a:pPr>
            <a:r>
              <a:rPr lang="en-US" sz="1400" spc="26" dirty="0">
                <a:latin typeface="Gill Sans"/>
                <a:ea typeface="+mn-ea"/>
                <a:cs typeface="Gill Sans"/>
              </a:rPr>
              <a:t>Hadron and photon BG – transport model calculations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,</a:t>
            </a:r>
            <a:br>
              <a:rPr lang="en-US" sz="1400" spc="26" dirty="0" smtClean="0">
                <a:latin typeface="Gill Sans"/>
                <a:ea typeface="+mn-ea"/>
                <a:cs typeface="Gill Sans"/>
              </a:rPr>
            </a:br>
            <a:r>
              <a:rPr lang="en-US" sz="1400" spc="26" dirty="0" err="1" smtClean="0">
                <a:latin typeface="Gill Sans"/>
                <a:ea typeface="+mn-ea"/>
                <a:cs typeface="Gill Sans"/>
              </a:rPr>
              <a:t>Au</a:t>
            </a:r>
            <a:r>
              <a:rPr lang="en-US" sz="1400" spc="26" dirty="0" err="1">
                <a:latin typeface="Gill Sans"/>
                <a:ea typeface="+mn-ea"/>
                <a:cs typeface="Gill Sans"/>
              </a:rPr>
              <a:t>+Au</a:t>
            </a:r>
            <a:r>
              <a:rPr lang="en-US" sz="1400" spc="26" dirty="0">
                <a:latin typeface="Gill Sans"/>
                <a:ea typeface="+mn-ea"/>
                <a:cs typeface="Gill Sans"/>
              </a:rPr>
              <a:t> collisions, 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0-10% and min</a:t>
            </a:r>
            <a:r>
              <a:rPr lang="en-US" sz="1400" spc="26" dirty="0">
                <a:latin typeface="Gill Sans"/>
                <a:ea typeface="+mn-ea"/>
                <a:cs typeface="Gill Sans"/>
              </a:rPr>
              <a:t>-bias</a:t>
            </a:r>
          </a:p>
          <a:p>
            <a:pPr marL="291907" indent="-291907" defTabSz="778421">
              <a:spcBef>
                <a:spcPts val="0"/>
              </a:spcBef>
              <a:spcAft>
                <a:spcPts val="300"/>
              </a:spcAft>
              <a:buClr>
                <a:srgbClr val="FEB23E"/>
              </a:buClr>
              <a:buSzPct val="100000"/>
              <a:buFont typeface="Wingdings" charset="2"/>
              <a:buChar char=""/>
            </a:pPr>
            <a:r>
              <a:rPr lang="en-US" sz="1400" spc="26" dirty="0">
                <a:latin typeface="Gill Sans"/>
                <a:ea typeface="+mn-ea"/>
                <a:cs typeface="Gill Sans"/>
              </a:rPr>
              <a:t>Simulations with realistic detector geometries</a:t>
            </a:r>
            <a:r>
              <a:rPr lang="en-US" sz="1400" spc="26" dirty="0" smtClean="0">
                <a:latin typeface="Gill Sans"/>
                <a:ea typeface="+mn-ea"/>
                <a:cs typeface="Gill Sans"/>
              </a:rPr>
              <a:t>,</a:t>
            </a:r>
            <a:br>
              <a:rPr lang="en-US" sz="1400" spc="26" dirty="0" smtClean="0">
                <a:latin typeface="Gill Sans"/>
                <a:ea typeface="+mn-ea"/>
                <a:cs typeface="Gill Sans"/>
              </a:rPr>
            </a:br>
            <a:r>
              <a:rPr lang="en-US" sz="1400" spc="26" dirty="0" smtClean="0">
                <a:latin typeface="Gill Sans"/>
                <a:ea typeface="+mn-ea"/>
                <a:cs typeface="Gill Sans"/>
              </a:rPr>
              <a:t>material </a:t>
            </a:r>
            <a:r>
              <a:rPr lang="en-US" sz="1400" spc="26" dirty="0">
                <a:latin typeface="Gill Sans"/>
                <a:ea typeface="+mn-ea"/>
                <a:cs typeface="Gill Sans"/>
              </a:rPr>
              <a:t>budget, and response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338623" y="3176882"/>
            <a:ext cx="4699000" cy="1778000"/>
            <a:chOff x="317500" y="317500"/>
            <a:chExt cx="4699000" cy="1778000"/>
          </a:xfrm>
        </p:grpSpPr>
        <p:pic>
          <p:nvPicPr>
            <p:cNvPr id="27" name="PFE element 104" descr="AX1uvP6DLsFJ131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699000" cy="1778000"/>
            </a:xfrm>
            <a:prstGeom prst="rect">
              <a:avLst/>
            </a:prstGeom>
          </p:spPr>
        </p:pic>
        <p:sp>
          <p:nvSpPr>
            <p:cNvPr id="28" name="Shape_15"/>
            <p:cNvSpPr/>
            <p:nvPr/>
          </p:nvSpPr>
          <p:spPr>
            <a:xfrm>
              <a:off x="317500" y="317500"/>
              <a:ext cx="4699000" cy="1778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pfehide105" hidden="1"/>
          <p:cNvSpPr/>
          <p:nvPr/>
        </p:nvSpPr>
        <p:spPr>
          <a:xfrm>
            <a:off x="5729684" y="3611800"/>
            <a:ext cx="330681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1000" dirty="0">
                <a:solidFill>
                  <a:srgbClr val="09518C"/>
                </a:solidFill>
                <a:latin typeface="Gill Sans"/>
                <a:cs typeface="Gill Sans"/>
              </a:rPr>
              <a:t>R. Rapp and J. </a:t>
            </a:r>
            <a:r>
              <a:rPr lang="en-US" sz="1000" dirty="0" err="1">
                <a:solidFill>
                  <a:srgbClr val="09518C"/>
                </a:solidFill>
                <a:latin typeface="Gill Sans"/>
                <a:cs typeface="Gill Sans"/>
              </a:rPr>
              <a:t>Wambach</a:t>
            </a:r>
            <a:r>
              <a:rPr lang="en-US" sz="1000" dirty="0">
                <a:solidFill>
                  <a:srgbClr val="09518C"/>
                </a:solidFill>
                <a:latin typeface="Gill Sans"/>
                <a:cs typeface="Gill Sans"/>
              </a:rPr>
              <a:t>,  EPJA 6 (1999) 415 </a:t>
            </a:r>
          </a:p>
          <a:p>
            <a:pPr marL="0" lvl="1" algn="r">
              <a:spcAft>
                <a:spcPts val="300"/>
              </a:spcAft>
            </a:pPr>
            <a:r>
              <a:rPr lang="en-US" sz="1000" dirty="0" smtClean="0">
                <a:solidFill>
                  <a:srgbClr val="09518C"/>
                </a:solidFill>
                <a:latin typeface="Gill Sans"/>
                <a:cs typeface="Gill Sans"/>
              </a:rPr>
              <a:t>TG </a:t>
            </a:r>
            <a:r>
              <a:rPr lang="en-US" sz="1000" i="1" dirty="0" smtClean="0">
                <a:solidFill>
                  <a:srgbClr val="09518C"/>
                </a:solidFill>
                <a:latin typeface="Gill Sans"/>
                <a:cs typeface="Gill Sans"/>
              </a:rPr>
              <a:t>et al.</a:t>
            </a:r>
            <a:r>
              <a:rPr lang="en-US" sz="1000" dirty="0" smtClean="0">
                <a:solidFill>
                  <a:srgbClr val="09518C"/>
                </a:solidFill>
                <a:latin typeface="Gill Sans"/>
                <a:cs typeface="Gill Sans"/>
              </a:rPr>
              <a:t>, EPJA </a:t>
            </a:r>
            <a:r>
              <a:rPr lang="en-US" sz="1000" dirty="0">
                <a:solidFill>
                  <a:srgbClr val="09518C"/>
                </a:solidFill>
                <a:latin typeface="Gill Sans"/>
                <a:cs typeface="Gill Sans"/>
              </a:rPr>
              <a:t>52 (2016) </a:t>
            </a:r>
            <a:r>
              <a:rPr lang="en-US" sz="1000" dirty="0" smtClean="0">
                <a:solidFill>
                  <a:srgbClr val="09518C"/>
                </a:solidFill>
                <a:latin typeface="Gill Sans"/>
                <a:cs typeface="Gill Sans"/>
              </a:rPr>
              <a:t>131</a:t>
            </a:r>
            <a:endParaRPr lang="en-US" sz="100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725740" y="3608655"/>
            <a:ext cx="3314700" cy="406400"/>
            <a:chOff x="317500" y="317500"/>
            <a:chExt cx="3314700" cy="406400"/>
          </a:xfrm>
        </p:grpSpPr>
        <p:pic>
          <p:nvPicPr>
            <p:cNvPr id="30" name="PFE element 105" descr="AX1uvP6DLsFJ133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3314700" cy="406400"/>
            </a:xfrm>
            <a:prstGeom prst="rect">
              <a:avLst/>
            </a:prstGeom>
          </p:spPr>
        </p:pic>
        <p:sp>
          <p:nvSpPr>
            <p:cNvPr id="31" name="Shape_16"/>
            <p:cNvSpPr/>
            <p:nvPr/>
          </p:nvSpPr>
          <p:spPr>
            <a:xfrm>
              <a:off x="317500" y="317500"/>
              <a:ext cx="3314700" cy="4064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74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06" descr="AX1uvP6DLsFJ13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8" name="Obraz 4">
            <a:extLst>
              <a:ext uri="{FF2B5EF4-FFF2-40B4-BE49-F238E27FC236}">
                <a16:creationId xmlns="" xmlns:a16="http://schemas.microsoft.com/office/drawing/2014/main" id="{CF4101E4-3C35-44B8-A1BA-AE7CA1879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22" y="959140"/>
            <a:ext cx="3008456" cy="2808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4425" y="1010080"/>
            <a:ext cx="504056" cy="2495955"/>
          </a:xfrm>
          <a:prstGeom prst="rect">
            <a:avLst/>
          </a:prstGeom>
          <a:solidFill>
            <a:srgbClr val="FFB6B4">
              <a:alpha val="1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739523" y="3684686"/>
            <a:ext cx="288032" cy="288032"/>
          </a:xfrm>
          <a:prstGeom prst="downArrow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FE element 110" descr="AX1uvP6DLsFJ13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45" y="3914968"/>
            <a:ext cx="2298700" cy="596900"/>
          </a:xfrm>
          <a:prstGeom prst="rect">
            <a:avLst/>
          </a:prstGeom>
        </p:spPr>
      </p:pic>
      <p:pic>
        <p:nvPicPr>
          <p:cNvPr id="7" name="PFE element 111" descr="AX1uvP6DLsFJ139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34" y="689843"/>
            <a:ext cx="56261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29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12" descr="AX1uvP6DLsFJ14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9665" b="1"/>
          <a:stretch/>
        </p:blipFill>
        <p:spPr>
          <a:xfrm>
            <a:off x="197928" y="1927905"/>
            <a:ext cx="2699916" cy="14420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12" y="3534731"/>
            <a:ext cx="2526432" cy="1441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913" y="3508760"/>
            <a:ext cx="2437063" cy="1467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976" y="483518"/>
            <a:ext cx="3629976" cy="2472308"/>
          </a:xfrm>
          <a:prstGeom prst="rect">
            <a:avLst/>
          </a:prstGeom>
        </p:spPr>
      </p:pic>
      <p:pic>
        <p:nvPicPr>
          <p:cNvPr id="7" name="PFE element 117" descr="AX1uvP6DLsFJ14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10" y="116522"/>
            <a:ext cx="2349500" cy="533400"/>
          </a:xfrm>
          <a:prstGeom prst="rect">
            <a:avLst/>
          </a:prstGeom>
        </p:spPr>
      </p:pic>
      <p:pic>
        <p:nvPicPr>
          <p:cNvPr id="10" name="PFE element 118" descr="AX1uvP6DLsFJ14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809" y="647286"/>
            <a:ext cx="2247900" cy="469900"/>
          </a:xfrm>
          <a:prstGeom prst="rect">
            <a:avLst/>
          </a:prstGeom>
        </p:spPr>
      </p:pic>
      <p:pic>
        <p:nvPicPr>
          <p:cNvPr id="11" name="PFE element 119" descr="AX1uvP6DLsFJ149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92" y="673051"/>
            <a:ext cx="5026025" cy="1117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9913" y="1789709"/>
            <a:ext cx="2266384" cy="1580231"/>
          </a:xfrm>
          <a:prstGeom prst="rect">
            <a:avLst/>
          </a:prstGeom>
        </p:spPr>
      </p:pic>
      <p:pic>
        <p:nvPicPr>
          <p:cNvPr id="13" name="PFE element 121" descr="AX1uvP6DLsFJ151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52" y="1993513"/>
            <a:ext cx="381000" cy="342900"/>
          </a:xfrm>
          <a:prstGeom prst="rect">
            <a:avLst/>
          </a:prstGeom>
        </p:spPr>
      </p:pic>
      <p:pic>
        <p:nvPicPr>
          <p:cNvPr id="14" name="PFE element 122" descr="AX1uvP6DLsFJ153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94" y="1993513"/>
            <a:ext cx="368300" cy="342900"/>
          </a:xfrm>
          <a:prstGeom prst="rect">
            <a:avLst/>
          </a:prstGeom>
        </p:spPr>
      </p:pic>
      <p:pic>
        <p:nvPicPr>
          <p:cNvPr id="15" name="PFE element 123" descr="AX1uvP6DLsFJ155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5" y="3643347"/>
            <a:ext cx="317500" cy="355600"/>
          </a:xfrm>
          <a:prstGeom prst="rect">
            <a:avLst/>
          </a:prstGeom>
        </p:spPr>
      </p:pic>
      <p:pic>
        <p:nvPicPr>
          <p:cNvPr id="25" name="PFE element 124" descr="AX1uvP6DLsFJ157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82" y="3643347"/>
            <a:ext cx="520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4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5" y="3249061"/>
            <a:ext cx="1845551" cy="1894657"/>
          </a:xfrm>
          <a:prstGeom prst="rect">
            <a:avLst/>
          </a:prstGeom>
        </p:spPr>
      </p:pic>
      <p:pic>
        <p:nvPicPr>
          <p:cNvPr id="14" name="PFE element 126" descr="AX1uvP6DLsFJ159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4" y="-30549"/>
            <a:ext cx="5829300" cy="622300"/>
          </a:xfrm>
          <a:prstGeom prst="rect">
            <a:avLst/>
          </a:prstGeom>
        </p:spPr>
      </p:pic>
      <p:pic>
        <p:nvPicPr>
          <p:cNvPr id="4" name="Picture 13" descr="ptRapPi0Rec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6"/>
          <a:stretch/>
        </p:blipFill>
        <p:spPr>
          <a:xfrm>
            <a:off x="2719136" y="1993404"/>
            <a:ext cx="1763352" cy="15841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15" descr="ptRapEtaRec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8"/>
          <a:stretch/>
        </p:blipFill>
        <p:spPr>
          <a:xfrm>
            <a:off x="2710752" y="3579862"/>
            <a:ext cx="1789240" cy="15841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5" y="226167"/>
            <a:ext cx="2232249" cy="2057551"/>
          </a:xfrm>
          <a:prstGeom prst="rect">
            <a:avLst/>
          </a:prstGeom>
        </p:spPr>
      </p:pic>
      <p:pic>
        <p:nvPicPr>
          <p:cNvPr id="18" name="PFE element 130" descr="AX1uvP6DLsFJ16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12" y="2005365"/>
            <a:ext cx="368300" cy="355600"/>
          </a:xfrm>
          <a:prstGeom prst="rect">
            <a:avLst/>
          </a:prstGeom>
        </p:spPr>
      </p:pic>
      <p:pic>
        <p:nvPicPr>
          <p:cNvPr id="19" name="PFE element 131" descr="AX1uvP6DLsFJ163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78" y="3592825"/>
            <a:ext cx="508000" cy="355600"/>
          </a:xfrm>
          <a:prstGeom prst="rect">
            <a:avLst/>
          </a:prstGeom>
        </p:spPr>
      </p:pic>
      <p:pic>
        <p:nvPicPr>
          <p:cNvPr id="9" name="Рисунок 5" descr="pi0eta_fitted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4" r="50278"/>
          <a:stretch/>
        </p:blipFill>
        <p:spPr bwMode="auto">
          <a:xfrm>
            <a:off x="662360" y="1993404"/>
            <a:ext cx="1707232" cy="1532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FE element 133" descr="AX1uvP6DLsFJ165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00" y="2029123"/>
            <a:ext cx="381000" cy="355600"/>
          </a:xfrm>
          <a:prstGeom prst="rect">
            <a:avLst/>
          </a:prstGeom>
        </p:spPr>
      </p:pic>
      <p:pic>
        <p:nvPicPr>
          <p:cNvPr id="21" name="PFE element 134" descr="AX1uvP6DLsFJ167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6" y="3616583"/>
            <a:ext cx="508000" cy="355600"/>
          </a:xfrm>
          <a:prstGeom prst="rect">
            <a:avLst/>
          </a:prstGeom>
        </p:spPr>
      </p:pic>
      <p:pic>
        <p:nvPicPr>
          <p:cNvPr id="22" name="PFE element 135" descr="AX1uvP6DLsFJ169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58" y="2285180"/>
            <a:ext cx="1663700" cy="939800"/>
          </a:xfrm>
          <a:prstGeom prst="rect">
            <a:avLst/>
          </a:prstGeom>
        </p:spPr>
      </p:pic>
      <p:pic>
        <p:nvPicPr>
          <p:cNvPr id="23" name="PFE element 136" descr="AX1uvP6DLsFJ171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28" y="3872869"/>
            <a:ext cx="2032000" cy="952500"/>
          </a:xfrm>
          <a:prstGeom prst="rect">
            <a:avLst/>
          </a:prstGeom>
        </p:spPr>
      </p:pic>
      <p:pic>
        <p:nvPicPr>
          <p:cNvPr id="24" name="PFE element 137" descr="AX1uvP6DLsFJ173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2" y="621062"/>
            <a:ext cx="71374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26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138" descr="AX1uvP6DLsFJ17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13" name="PFE element 139" descr="AX1uvP6DLsFJ178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1" y="240541"/>
            <a:ext cx="5448300" cy="255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627534"/>
            <a:ext cx="3312368" cy="358593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Arrow Connector 4"/>
          <p:cNvCxnSpPr/>
          <p:nvPr/>
        </p:nvCxnSpPr>
        <p:spPr>
          <a:xfrm flipV="1">
            <a:off x="389632" y="1758176"/>
            <a:ext cx="2886224" cy="6625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89632" y="2420754"/>
            <a:ext cx="1446064" cy="3254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143" descr="AX1uvP6DLsFJ18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7" y="2944753"/>
            <a:ext cx="812800" cy="355600"/>
          </a:xfrm>
          <a:prstGeom prst="rect">
            <a:avLst/>
          </a:prstGeom>
        </p:spPr>
      </p:pic>
      <p:pic>
        <p:nvPicPr>
          <p:cNvPr id="16" name="PFE element 144" descr="AX1uvP6DLsFJ18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6" y="1411099"/>
            <a:ext cx="723900" cy="355600"/>
          </a:xfrm>
          <a:prstGeom prst="rect">
            <a:avLst/>
          </a:prstGeom>
        </p:spPr>
      </p:pic>
      <p:pic>
        <p:nvPicPr>
          <p:cNvPr id="17" name="PFE element 145" descr="AX1uvP6DLsFJ18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" y="4078600"/>
            <a:ext cx="3378200" cy="7493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104" y="3098911"/>
            <a:ext cx="2057095" cy="1849103"/>
          </a:xfrm>
          <a:prstGeom prst="rect">
            <a:avLst/>
          </a:prstGeom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43"/>
          <a:stretch/>
        </p:blipFill>
        <p:spPr>
          <a:xfrm>
            <a:off x="6646281" y="3098911"/>
            <a:ext cx="2030175" cy="1843013"/>
          </a:xfrm>
          <a:prstGeom prst="rect">
            <a:avLst/>
          </a:prstGeom>
          <a:effectLst/>
        </p:spPr>
      </p:pic>
      <p:cxnSp>
        <p:nvCxnSpPr>
          <p:cNvPr id="26" name="Straight Connector 25"/>
          <p:cNvCxnSpPr/>
          <p:nvPr/>
        </p:nvCxnSpPr>
        <p:spPr>
          <a:xfrm flipV="1">
            <a:off x="5547006" y="3291830"/>
            <a:ext cx="0" cy="1471528"/>
          </a:xfrm>
          <a:prstGeom prst="line">
            <a:avLst/>
          </a:prstGeom>
          <a:ln w="19050">
            <a:solidFill>
              <a:srgbClr val="0076AE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fehide149" hidden="1"/>
          <p:cNvSpPr txBox="1"/>
          <p:nvPr/>
        </p:nvSpPr>
        <p:spPr>
          <a:xfrm>
            <a:off x="5535786" y="3662903"/>
            <a:ext cx="908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200" dirty="0" err="1" smtClean="0">
                <a:solidFill>
                  <a:srgbClr val="000000"/>
                </a:solidFill>
                <a:latin typeface="Gill Sans"/>
                <a:cs typeface="Gill Sans"/>
              </a:rPr>
              <a:t>background</a:t>
            </a:r>
            <a:endParaRPr lang="en-US" sz="12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526447" y="3655353"/>
            <a:ext cx="927100" cy="292100"/>
            <a:chOff x="317500" y="317500"/>
            <a:chExt cx="927100" cy="292100"/>
          </a:xfrm>
        </p:grpSpPr>
        <p:pic>
          <p:nvPicPr>
            <p:cNvPr id="18" name="PFE element 149" descr="AX1uvP6DLsFJ186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927100" cy="292100"/>
            </a:xfrm>
            <a:prstGeom prst="rect">
              <a:avLst/>
            </a:prstGeom>
          </p:spPr>
        </p:pic>
        <p:sp>
          <p:nvSpPr>
            <p:cNvPr id="19" name="Shape_17"/>
            <p:cNvSpPr/>
            <p:nvPr/>
          </p:nvSpPr>
          <p:spPr>
            <a:xfrm>
              <a:off x="317500" y="317500"/>
              <a:ext cx="927100" cy="292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8" name="pfehide150" hidden="1"/>
          <p:cNvSpPr txBox="1"/>
          <p:nvPr/>
        </p:nvSpPr>
        <p:spPr>
          <a:xfrm>
            <a:off x="4724826" y="3282538"/>
            <a:ext cx="42323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endParaRPr lang="en-US" baseline="-250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723720" y="3279879"/>
            <a:ext cx="425450" cy="374650"/>
            <a:chOff x="317500" y="317500"/>
            <a:chExt cx="425450" cy="374650"/>
          </a:xfrm>
        </p:grpSpPr>
        <p:pic>
          <p:nvPicPr>
            <p:cNvPr id="21" name="PFE element 150" descr="AX1uvP6DLsFJ189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25450" cy="374650"/>
            </a:xfrm>
            <a:prstGeom prst="rect">
              <a:avLst/>
            </a:prstGeom>
          </p:spPr>
        </p:pic>
        <p:sp>
          <p:nvSpPr>
            <p:cNvPr id="22" name="Shape_18"/>
            <p:cNvSpPr/>
            <p:nvPr/>
          </p:nvSpPr>
          <p:spPr>
            <a:xfrm>
              <a:off x="317500" y="317500"/>
              <a:ext cx="425450" cy="37465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30" name="pfehide151" hidden="1"/>
          <p:cNvSpPr/>
          <p:nvPr/>
        </p:nvSpPr>
        <p:spPr>
          <a:xfrm>
            <a:off x="4414867" y="2746226"/>
            <a:ext cx="1813317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Quality </a:t>
            </a:r>
            <a:r>
              <a:rPr lang="de-DE" sz="12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of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de-DE" sz="12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the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de-DE" sz="12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muon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de-DE" sz="12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track</a:t>
            </a:r>
            <a:r>
              <a:rPr lang="de-DE" sz="12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/>
            </a:r>
            <a:br>
              <a:rPr lang="de-DE" sz="12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</a:br>
            <a:r>
              <a:rPr lang="de-DE" sz="1200" dirty="0" err="1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candidates</a:t>
            </a:r>
            <a:r>
              <a:rPr lang="de-DE" sz="1200" dirty="0" smtClean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 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(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Symbol"/>
              </a:rPr>
              <a:t></a:t>
            </a:r>
            <a:r>
              <a:rPr lang="de-DE" sz="1200" baseline="30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Symbol"/>
              </a:rPr>
              <a:t>2</a:t>
            </a:r>
            <a:r>
              <a:rPr lang="de-DE" sz="1200" baseline="-250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  <a:sym typeface="Symbol"/>
              </a:rPr>
              <a:t>MuCh</a:t>
            </a:r>
            <a:r>
              <a:rPr lang="de-DE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)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407126" y="2742108"/>
            <a:ext cx="1828800" cy="469900"/>
            <a:chOff x="317500" y="317500"/>
            <a:chExt cx="1828800" cy="469900"/>
          </a:xfrm>
        </p:grpSpPr>
        <p:pic>
          <p:nvPicPr>
            <p:cNvPr id="29" name="PFE element 151" descr="AX1uvP6DLsFJ191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28800" cy="469900"/>
            </a:xfrm>
            <a:prstGeom prst="rect">
              <a:avLst/>
            </a:prstGeom>
          </p:spPr>
        </p:pic>
        <p:sp>
          <p:nvSpPr>
            <p:cNvPr id="32" name="Shape_19"/>
            <p:cNvSpPr/>
            <p:nvPr/>
          </p:nvSpPr>
          <p:spPr>
            <a:xfrm>
              <a:off x="317500" y="317500"/>
              <a:ext cx="1828800" cy="469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31" name="pfehide152" hidden="1"/>
          <p:cNvSpPr/>
          <p:nvPr/>
        </p:nvSpPr>
        <p:spPr>
          <a:xfrm>
            <a:off x="6588351" y="2746226"/>
            <a:ext cx="2191976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 dirty="0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Punched through hadrons in </a:t>
            </a:r>
            <a:r>
              <a:rPr lang="en-US" sz="1200" dirty="0" err="1">
                <a:solidFill>
                  <a:schemeClr val="tx1">
                    <a:lumMod val="95000"/>
                  </a:schemeClr>
                </a:solidFill>
                <a:latin typeface="Gill Sans"/>
                <a:cs typeface="Gill Sans"/>
              </a:rPr>
              <a:t>ToF</a:t>
            </a:r>
            <a:endParaRPr lang="en-US" sz="1200" dirty="0">
              <a:solidFill>
                <a:schemeClr val="tx1">
                  <a:lumMod val="9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579439" y="2738675"/>
            <a:ext cx="2209800" cy="292100"/>
            <a:chOff x="317500" y="317500"/>
            <a:chExt cx="2209800" cy="292100"/>
          </a:xfrm>
        </p:grpSpPr>
        <p:pic>
          <p:nvPicPr>
            <p:cNvPr id="34" name="PFE element 152" descr="AX1uvP6DLsFJ193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209800" cy="292100"/>
            </a:xfrm>
            <a:prstGeom prst="rect">
              <a:avLst/>
            </a:prstGeom>
          </p:spPr>
        </p:pic>
        <p:sp>
          <p:nvSpPr>
            <p:cNvPr id="35" name="Shape_20"/>
            <p:cNvSpPr/>
            <p:nvPr/>
          </p:nvSpPr>
          <p:spPr>
            <a:xfrm>
              <a:off x="317500" y="317500"/>
              <a:ext cx="2209800" cy="292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26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53" descr="AX1uvP6DLsFJ195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" name="Picture 4" descr="cbm_mumu_8AGeV_reco_LL_LS_combinatio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8" y="912164"/>
            <a:ext cx="4302064" cy="3468479"/>
          </a:xfrm>
          <a:prstGeom prst="rect">
            <a:avLst/>
          </a:prstGeom>
        </p:spPr>
      </p:pic>
      <p:pic>
        <p:nvPicPr>
          <p:cNvPr id="6" name="Picture 5" descr="cbm_mumu_8AGeV_SBratio_re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099" y="267494"/>
            <a:ext cx="2814325" cy="2269011"/>
          </a:xfrm>
          <a:prstGeom prst="rect">
            <a:avLst/>
          </a:prstGeom>
        </p:spPr>
      </p:pic>
      <p:pic>
        <p:nvPicPr>
          <p:cNvPr id="9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70031"/>
            <a:ext cx="2373472" cy="2385715"/>
          </a:xfrm>
          <a:prstGeom prst="rect">
            <a:avLst/>
          </a:prstGeom>
          <a:ln>
            <a:noFill/>
          </a:ln>
        </p:spPr>
      </p:pic>
      <p:cxnSp>
        <p:nvCxnSpPr>
          <p:cNvPr id="10" name="Gerade Verbindung 25"/>
          <p:cNvCxnSpPr/>
          <p:nvPr/>
        </p:nvCxnSpPr>
        <p:spPr>
          <a:xfrm flipV="1">
            <a:off x="7004486" y="2811291"/>
            <a:ext cx="0" cy="1906806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FE element 158" descr="AX1uvP6DLsFJ197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71" y="4216266"/>
            <a:ext cx="2425700" cy="762000"/>
          </a:xfrm>
          <a:prstGeom prst="rect">
            <a:avLst/>
          </a:prstGeom>
        </p:spPr>
      </p:pic>
      <p:pic>
        <p:nvPicPr>
          <p:cNvPr id="14" name="PFE element 159" descr="AX1uvP6DLsFJ19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97" y="2488530"/>
            <a:ext cx="1752600" cy="330200"/>
          </a:xfrm>
          <a:prstGeom prst="rect">
            <a:avLst/>
          </a:prstGeom>
        </p:spPr>
      </p:pic>
      <p:pic>
        <p:nvPicPr>
          <p:cNvPr id="15" name="PFE element 160" descr="AX1uvP6DLsFJ20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7" y="-4480"/>
            <a:ext cx="2095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8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FE element 161" descr="AX1uvP6DLsFJ20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1" y="1275606"/>
            <a:ext cx="3684683" cy="2376264"/>
          </a:xfrm>
          <a:prstGeom prst="rect">
            <a:avLst/>
          </a:prstGeom>
        </p:spPr>
      </p:pic>
      <p:pic>
        <p:nvPicPr>
          <p:cNvPr id="17" name="PFE element 163" descr="AX1uvP6DLsFJ20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235" y="982712"/>
            <a:ext cx="850900" cy="317500"/>
          </a:xfrm>
          <a:prstGeom prst="rect">
            <a:avLst/>
          </a:prstGeom>
        </p:spPr>
      </p:pic>
      <p:pic>
        <p:nvPicPr>
          <p:cNvPr id="19" name="PFE element 164" descr="AX1uvP6DLsFJ20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0" y="982712"/>
            <a:ext cx="850900" cy="317500"/>
          </a:xfrm>
          <a:prstGeom prst="rect">
            <a:avLst/>
          </a:prstGeom>
        </p:spPr>
      </p:pic>
      <p:pic>
        <p:nvPicPr>
          <p:cNvPr id="20" name="PFE element 165" descr="AX1uvP6DLsFJ20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3" y="982712"/>
            <a:ext cx="850900" cy="317500"/>
          </a:xfrm>
          <a:prstGeom prst="rect">
            <a:avLst/>
          </a:prstGeom>
        </p:spPr>
      </p:pic>
      <p:pic>
        <p:nvPicPr>
          <p:cNvPr id="21" name="PFE element 166" descr="AX1uvP6DLsFJ21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91" y="2566888"/>
            <a:ext cx="1790700" cy="317500"/>
          </a:xfrm>
          <a:prstGeom prst="rect">
            <a:avLst/>
          </a:prstGeom>
        </p:spPr>
      </p:pic>
      <p:pic>
        <p:nvPicPr>
          <p:cNvPr id="22" name="PFE element 167" descr="AX1uvP6DLsFJ213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801" y="240541"/>
            <a:ext cx="5448300" cy="2552700"/>
          </a:xfrm>
          <a:prstGeom prst="rect">
            <a:avLst/>
          </a:prstGeom>
        </p:spPr>
      </p:pic>
      <p:pic>
        <p:nvPicPr>
          <p:cNvPr id="24" name="PFE element 168" descr="AX1uvP6DLsFJ215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58" y="2535624"/>
            <a:ext cx="22733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36" y="3376702"/>
            <a:ext cx="1862068" cy="1787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376702"/>
            <a:ext cx="1862068" cy="1787336"/>
          </a:xfrm>
          <a:prstGeom prst="rect">
            <a:avLst/>
          </a:prstGeom>
        </p:spPr>
      </p:pic>
      <p:sp>
        <p:nvSpPr>
          <p:cNvPr id="15" name="pfehide171" hidden="1"/>
          <p:cNvSpPr/>
          <p:nvPr/>
        </p:nvSpPr>
        <p:spPr>
          <a:xfrm>
            <a:off x="5178306" y="2984053"/>
            <a:ext cx="263405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de-DE" sz="1400" spc="26" dirty="0">
                <a:latin typeface="Gill Sans"/>
                <a:cs typeface="Arial" charset="0"/>
              </a:rPr>
              <a:t>Track </a:t>
            </a:r>
            <a:r>
              <a:rPr lang="de-DE" sz="1400" spc="26" dirty="0" err="1">
                <a:latin typeface="Gill Sans"/>
                <a:cs typeface="Arial" charset="0"/>
              </a:rPr>
              <a:t>topology</a:t>
            </a:r>
            <a:r>
              <a:rPr lang="de-DE" sz="1400" spc="26" dirty="0">
                <a:latin typeface="Gill Sans"/>
                <a:cs typeface="Arial" charset="0"/>
              </a:rPr>
              <a:t> </a:t>
            </a:r>
            <a:r>
              <a:rPr lang="de-DE" sz="1400" spc="26" dirty="0" smtClean="0">
                <a:latin typeface="Gill Sans"/>
                <a:cs typeface="Arial" charset="0"/>
              </a:rPr>
              <a:t>CB </a:t>
            </a:r>
            <a:r>
              <a:rPr lang="de-DE" sz="1400" spc="26" dirty="0" err="1">
                <a:latin typeface="Gill Sans"/>
                <a:cs typeface="Arial" charset="0"/>
              </a:rPr>
              <a:t>rejection</a:t>
            </a:r>
            <a:r>
              <a:rPr lang="de-DE" sz="1400" spc="26" dirty="0">
                <a:latin typeface="Gill Sans"/>
                <a:cs typeface="Arial" charset="0"/>
              </a:rPr>
              <a:t> </a:t>
            </a:r>
            <a:r>
              <a:rPr lang="de-DE" sz="1400" spc="26" dirty="0" err="1">
                <a:latin typeface="Gill Sans"/>
                <a:cs typeface="Arial" charset="0"/>
              </a:rPr>
              <a:t>cut</a:t>
            </a:r>
            <a:endParaRPr lang="de-DE" sz="1400" spc="26" dirty="0">
              <a:latin typeface="Gill Sans"/>
              <a:cs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168183" y="2972841"/>
            <a:ext cx="2654300" cy="330200"/>
            <a:chOff x="317500" y="317500"/>
            <a:chExt cx="2654300" cy="330200"/>
          </a:xfrm>
        </p:grpSpPr>
        <p:pic>
          <p:nvPicPr>
            <p:cNvPr id="25" name="PFE element 171" descr="AX1uvP6DLsFJ217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654300" cy="330200"/>
            </a:xfrm>
            <a:prstGeom prst="rect">
              <a:avLst/>
            </a:prstGeom>
          </p:spPr>
        </p:pic>
        <p:sp>
          <p:nvSpPr>
            <p:cNvPr id="26" name="Shape_21"/>
            <p:cNvSpPr/>
            <p:nvPr/>
          </p:nvSpPr>
          <p:spPr>
            <a:xfrm>
              <a:off x="317500" y="317500"/>
              <a:ext cx="2654300" cy="330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6" name="pfehide172" hidden="1"/>
          <p:cNvSpPr txBox="1"/>
          <p:nvPr/>
        </p:nvSpPr>
        <p:spPr>
          <a:xfrm>
            <a:off x="4427984" y="3272085"/>
            <a:ext cx="1766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err="1" smtClean="0">
                <a:latin typeface="Gill Sans"/>
                <a:cs typeface="Gill Sans"/>
              </a:rPr>
              <a:t>e</a:t>
            </a:r>
            <a:r>
              <a:rPr lang="en-US" sz="1400" baseline="-25000" dirty="0" err="1" smtClean="0">
                <a:latin typeface="Gill Sans"/>
                <a:cs typeface="Gill Sans"/>
              </a:rPr>
              <a:t>Signal</a:t>
            </a:r>
            <a:r>
              <a:rPr lang="en-US" sz="1400" dirty="0" smtClean="0">
                <a:latin typeface="Gill Sans"/>
                <a:cs typeface="Gill Sans"/>
              </a:rPr>
              <a:t> + </a:t>
            </a:r>
            <a:r>
              <a:rPr lang="en-US" sz="1400" dirty="0">
                <a:latin typeface="Gill Sans"/>
                <a:cs typeface="Gill Sans"/>
              </a:rPr>
              <a:t>track w/o PID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422048" y="3260874"/>
            <a:ext cx="1778000" cy="330200"/>
            <a:chOff x="317500" y="317500"/>
            <a:chExt cx="1778000" cy="330200"/>
          </a:xfrm>
        </p:grpSpPr>
        <p:pic>
          <p:nvPicPr>
            <p:cNvPr id="28" name="PFE element 172" descr="AX1uvP6DLsFJ219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778000" cy="330200"/>
            </a:xfrm>
            <a:prstGeom prst="rect">
              <a:avLst/>
            </a:prstGeom>
          </p:spPr>
        </p:pic>
        <p:sp>
          <p:nvSpPr>
            <p:cNvPr id="29" name="Shape_22"/>
            <p:cNvSpPr/>
            <p:nvPr/>
          </p:nvSpPr>
          <p:spPr>
            <a:xfrm>
              <a:off x="317500" y="317500"/>
              <a:ext cx="1778000" cy="3302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8" name="pfehide173" hidden="1"/>
          <p:cNvSpPr txBox="1"/>
          <p:nvPr/>
        </p:nvSpPr>
        <p:spPr>
          <a:xfrm>
            <a:off x="6804248" y="3272085"/>
            <a:ext cx="201622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400" dirty="0" smtClean="0">
                <a:latin typeface="Gill Sans"/>
                <a:cs typeface="Gill Sans"/>
              </a:rPr>
              <a:t>e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p</a:t>
            </a:r>
            <a:r>
              <a:rPr lang="en-US" sz="1400" baseline="-25000" dirty="0" smtClean="0">
                <a:latin typeface="Gill Sans"/>
                <a:cs typeface="Gill Sans"/>
              </a:rPr>
              <a:t>0</a:t>
            </a:r>
            <a:r>
              <a:rPr lang="en-US" sz="1400" dirty="0" smtClean="0">
                <a:latin typeface="Gill Sans"/>
                <a:cs typeface="Gill Sans"/>
              </a:rPr>
              <a:t> + track w/o PID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802710" y="3270399"/>
            <a:ext cx="2019300" cy="311150"/>
            <a:chOff x="317500" y="317500"/>
            <a:chExt cx="2019300" cy="311150"/>
          </a:xfrm>
        </p:grpSpPr>
        <p:pic>
          <p:nvPicPr>
            <p:cNvPr id="31" name="PFE element 173" descr="AX1uvP6DLsFJ222.png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019300" cy="311150"/>
            </a:xfrm>
            <a:prstGeom prst="rect">
              <a:avLst/>
            </a:prstGeom>
          </p:spPr>
        </p:pic>
        <p:sp>
          <p:nvSpPr>
            <p:cNvPr id="32" name="Shape_23"/>
            <p:cNvSpPr/>
            <p:nvPr/>
          </p:nvSpPr>
          <p:spPr>
            <a:xfrm>
              <a:off x="317500" y="317500"/>
              <a:ext cx="2019300" cy="31115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258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FE element 174" descr="AX1uvP6DLsFJ224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3" name="PFE element 175" descr="AX1uvP6DLsFJ22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77" y="914152"/>
            <a:ext cx="2971800" cy="3187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567" y="1341983"/>
            <a:ext cx="2942593" cy="2759076"/>
          </a:xfrm>
          <a:prstGeom prst="rect">
            <a:avLst/>
          </a:prstGeom>
          <a:effectLst/>
        </p:spPr>
      </p:pic>
      <p:pic>
        <p:nvPicPr>
          <p:cNvPr id="24" name="PFE element 177" descr="AX1uvP6DLsFJ22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30" y="695221"/>
            <a:ext cx="2260600" cy="596900"/>
          </a:xfrm>
          <a:prstGeom prst="rect">
            <a:avLst/>
          </a:prstGeom>
        </p:spPr>
      </p:pic>
      <p:pic>
        <p:nvPicPr>
          <p:cNvPr id="12" name="Picture 10" descr="tof_after_trd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432" y="1324521"/>
            <a:ext cx="2795814" cy="2776538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FE element 179" descr="AX1uvP6DLsFJ230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22" y="912772"/>
            <a:ext cx="2933700" cy="342900"/>
          </a:xfrm>
          <a:prstGeom prst="rect">
            <a:avLst/>
          </a:prstGeom>
        </p:spPr>
      </p:pic>
      <p:pic>
        <p:nvPicPr>
          <p:cNvPr id="26" name="PFE element 180" descr="AX1uvP6DLsFJ232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906" y="2666201"/>
            <a:ext cx="990600" cy="419100"/>
          </a:xfrm>
          <a:prstGeom prst="rect">
            <a:avLst/>
          </a:prstGeom>
        </p:spPr>
      </p:pic>
      <p:pic>
        <p:nvPicPr>
          <p:cNvPr id="27" name="PFE element 181" descr="AX1uvP6DLsFJ234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581" y="1990923"/>
            <a:ext cx="812800" cy="406400"/>
          </a:xfrm>
          <a:prstGeom prst="rect">
            <a:avLst/>
          </a:prstGeom>
        </p:spPr>
      </p:pic>
      <p:pic>
        <p:nvPicPr>
          <p:cNvPr id="28" name="PFE element 182" descr="AX1uvP6DLsFJ236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78" y="1881435"/>
            <a:ext cx="812800" cy="3429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3923928" y="2283718"/>
            <a:ext cx="296044" cy="180851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427984" y="3239094"/>
            <a:ext cx="296044" cy="1808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FE element 185" descr="AX1uvP6DLsFJ238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18" y="2994303"/>
            <a:ext cx="406400" cy="419100"/>
          </a:xfrm>
          <a:prstGeom prst="rect">
            <a:avLst/>
          </a:prstGeom>
        </p:spPr>
      </p:pic>
      <p:pic>
        <p:nvPicPr>
          <p:cNvPr id="30" name="PFE element 186" descr="AX1uvP6DLsFJ24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59" y="4221872"/>
            <a:ext cx="4025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87" descr="AX1uvP6DLsFJ24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6" y="648695"/>
            <a:ext cx="3970600" cy="3181337"/>
          </a:xfrm>
          <a:prstGeom prst="rect">
            <a:avLst/>
          </a:prstGeom>
        </p:spPr>
      </p:pic>
      <p:pic>
        <p:nvPicPr>
          <p:cNvPr id="7" name="PFE element 189" descr="AX1uvP6DLsFJ24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0" y="3962035"/>
            <a:ext cx="4613275" cy="933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942" y="806457"/>
            <a:ext cx="2339522" cy="1981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6245" y="3119214"/>
            <a:ext cx="2466235" cy="1828800"/>
          </a:xfrm>
          <a:prstGeom prst="rect">
            <a:avLst/>
          </a:prstGeom>
        </p:spPr>
      </p:pic>
      <p:pic>
        <p:nvPicPr>
          <p:cNvPr id="15" name="PFE element 192" descr="AX1uvP6DLsFJ247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5" y="2854921"/>
            <a:ext cx="1765300" cy="317500"/>
          </a:xfrm>
          <a:prstGeom prst="rect">
            <a:avLst/>
          </a:prstGeom>
        </p:spPr>
      </p:pic>
      <p:pic>
        <p:nvPicPr>
          <p:cNvPr id="16" name="PFE element 193" descr="AX1uvP6DLsFJ249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65" y="559477"/>
            <a:ext cx="2095500" cy="330200"/>
          </a:xfrm>
          <a:prstGeom prst="rect">
            <a:avLst/>
          </a:prstGeom>
        </p:spPr>
      </p:pic>
      <p:pic>
        <p:nvPicPr>
          <p:cNvPr id="17" name="PFE element 194" descr="AX1uvP6DLsFJ251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87" y="2173119"/>
            <a:ext cx="21336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4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195" descr="AX1uvP6DLsFJ25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2" name="PFE element 196" descr="AX1uvP6DLsFJ255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507477"/>
            <a:ext cx="4165600" cy="800100"/>
          </a:xfrm>
          <a:prstGeom prst="rect">
            <a:avLst/>
          </a:prstGeom>
        </p:spPr>
      </p:pic>
      <p:pic>
        <p:nvPicPr>
          <p:cNvPr id="13" name="PFE element 197" descr="AX1uvP6DLsFJ257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92" y="839862"/>
            <a:ext cx="4445000" cy="1879600"/>
          </a:xfrm>
          <a:prstGeom prst="rect">
            <a:avLst/>
          </a:prstGeom>
        </p:spPr>
      </p:pic>
      <p:pic>
        <p:nvPicPr>
          <p:cNvPr id="14" name="PFE element 198" descr="AX1uvP6DLsFJ26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21" y="3283302"/>
            <a:ext cx="2593975" cy="13843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6200000">
            <a:off x="4572000" y="3723878"/>
            <a:ext cx="288032" cy="288032"/>
          </a:xfrm>
          <a:prstGeom prst="downArrow">
            <a:avLst/>
          </a:prstGeom>
          <a:solidFill>
            <a:schemeClr val="accent2">
              <a:lumMod val="60000"/>
              <a:lumOff val="40000"/>
              <a:alpha val="14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C:\Users\senger\Desktop\FAIR 201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267494"/>
            <a:ext cx="4040105" cy="259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fai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584" y="2318082"/>
            <a:ext cx="589935" cy="48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5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3" descr="AX1uvP6DLsFJ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0" y="-1188"/>
            <a:ext cx="8305800" cy="596900"/>
          </a:xfrm>
          <a:prstGeom prst="rect">
            <a:avLst/>
          </a:prstGeom>
        </p:spPr>
      </p:pic>
      <p:pic>
        <p:nvPicPr>
          <p:cNvPr id="6" name="PFE element 4" descr="AX1uvP6DLsFJ9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02" y="443627"/>
            <a:ext cx="4559300" cy="355600"/>
          </a:xfrm>
          <a:prstGeom prst="rect">
            <a:avLst/>
          </a:prstGeom>
        </p:spPr>
      </p:pic>
      <p:pic>
        <p:nvPicPr>
          <p:cNvPr id="11" name="Picture 10" descr="output_jXA17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5" y="359822"/>
            <a:ext cx="2495077" cy="2150471"/>
          </a:xfrm>
          <a:prstGeom prst="rect">
            <a:avLst/>
          </a:prstGeom>
        </p:spPr>
      </p:pic>
      <p:pic>
        <p:nvPicPr>
          <p:cNvPr id="7" name="PFE element 6" descr="AX1uvP6DLsFJ11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" y="1062658"/>
            <a:ext cx="406400" cy="8001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61498" y="520181"/>
            <a:ext cx="799" cy="1688423"/>
          </a:xfrm>
          <a:prstGeom prst="straightConnector1">
            <a:avLst/>
          </a:prstGeom>
          <a:ln w="19050" cmpd="sng">
            <a:solidFill>
              <a:srgbClr val="FF99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2"/>
          <p:cNvSpPr>
            <a:spLocks/>
          </p:cNvSpPr>
          <p:nvPr/>
        </p:nvSpPr>
        <p:spPr bwMode="auto">
          <a:xfrm rot="8545606">
            <a:off x="1091440" y="1513287"/>
            <a:ext cx="542938" cy="107757"/>
          </a:xfrm>
          <a:custGeom>
            <a:avLst/>
            <a:gdLst>
              <a:gd name="T0" fmla="*/ 0 w 576"/>
              <a:gd name="T1" fmla="*/ 14 h 112"/>
              <a:gd name="T2" fmla="*/ 0 w 576"/>
              <a:gd name="T3" fmla="*/ 2 h 112"/>
              <a:gd name="T4" fmla="*/ 0 w 576"/>
              <a:gd name="T5" fmla="*/ 28 h 112"/>
              <a:gd name="T6" fmla="*/ 0 w 576"/>
              <a:gd name="T7" fmla="*/ 2 h 112"/>
              <a:gd name="T8" fmla="*/ 1 w 576"/>
              <a:gd name="T9" fmla="*/ 28 h 112"/>
              <a:gd name="T10" fmla="*/ 1 w 576"/>
              <a:gd name="T11" fmla="*/ 2 h 112"/>
              <a:gd name="T12" fmla="*/ 1 w 576"/>
              <a:gd name="T13" fmla="*/ 28 h 112"/>
              <a:gd name="T14" fmla="*/ 1 w 576"/>
              <a:gd name="T15" fmla="*/ 14 h 1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76"/>
              <a:gd name="T25" fmla="*/ 0 h 112"/>
              <a:gd name="T26" fmla="*/ 576 w 576"/>
              <a:gd name="T27" fmla="*/ 112 h 1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76" h="112">
                <a:moveTo>
                  <a:pt x="0" y="56"/>
                </a:moveTo>
                <a:cubicBezTo>
                  <a:pt x="12" y="28"/>
                  <a:pt x="24" y="0"/>
                  <a:pt x="48" y="8"/>
                </a:cubicBezTo>
                <a:cubicBezTo>
                  <a:pt x="72" y="16"/>
                  <a:pt x="112" y="104"/>
                  <a:pt x="144" y="104"/>
                </a:cubicBezTo>
                <a:cubicBezTo>
                  <a:pt x="176" y="104"/>
                  <a:pt x="208" y="8"/>
                  <a:pt x="240" y="8"/>
                </a:cubicBezTo>
                <a:cubicBezTo>
                  <a:pt x="272" y="8"/>
                  <a:pt x="304" y="104"/>
                  <a:pt x="336" y="104"/>
                </a:cubicBezTo>
                <a:cubicBezTo>
                  <a:pt x="368" y="104"/>
                  <a:pt x="400" y="8"/>
                  <a:pt x="432" y="8"/>
                </a:cubicBezTo>
                <a:cubicBezTo>
                  <a:pt x="464" y="8"/>
                  <a:pt x="504" y="96"/>
                  <a:pt x="528" y="104"/>
                </a:cubicBezTo>
                <a:cubicBezTo>
                  <a:pt x="552" y="112"/>
                  <a:pt x="576" y="64"/>
                  <a:pt x="576" y="56"/>
                </a:cubicBezTo>
              </a:path>
            </a:pathLst>
          </a:custGeom>
          <a:noFill/>
          <a:ln w="12700" cmpd="sng">
            <a:solidFill>
              <a:srgbClr val="FFFF00"/>
            </a:solidFill>
            <a:round/>
            <a:headEnd/>
            <a:tailEnd/>
          </a:ln>
          <a:effectLst>
            <a:outerShdw blurRad="50800" dist="38100" dir="2700000" algn="tl" rotWithShape="0">
              <a:schemeClr val="tx1">
                <a:alpha val="43000"/>
              </a:schemeClr>
            </a:outerShdw>
          </a:effectLst>
        </p:spPr>
        <p:txBody>
          <a:bodyPr rot="10800000" vert="eaVert" wrap="none" anchor="ctr"/>
          <a:lstStyle/>
          <a:p>
            <a:pPr>
              <a:defRPr/>
            </a:pPr>
            <a:endParaRPr lang="en-US" sz="200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8" name="PFE element 9" descr="AX1uvP6DLsFJ13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9" y="1067750"/>
            <a:ext cx="241300" cy="406400"/>
          </a:xfrm>
          <a:prstGeom prst="rect">
            <a:avLst/>
          </a:prstGeom>
        </p:spPr>
      </p:pic>
      <p:pic>
        <p:nvPicPr>
          <p:cNvPr id="9" name="PFE element 10" descr="AX1uvP6DLsFJ1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175" y="1233871"/>
            <a:ext cx="806450" cy="758825"/>
          </a:xfrm>
          <a:prstGeom prst="rect">
            <a:avLst/>
          </a:prstGeom>
        </p:spPr>
      </p:pic>
      <p:pic>
        <p:nvPicPr>
          <p:cNvPr id="26" name="PFE element 11" descr="AX1uvP6DLsFJ18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08" y="1012852"/>
            <a:ext cx="393700" cy="419100"/>
          </a:xfrm>
          <a:prstGeom prst="rect">
            <a:avLst/>
          </a:prstGeom>
        </p:spPr>
      </p:pic>
      <p:pic>
        <p:nvPicPr>
          <p:cNvPr id="29" name="PFE element 12" descr="AX1uvP6DLsFJ20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20" y="765229"/>
            <a:ext cx="5753100" cy="2032000"/>
          </a:xfrm>
          <a:prstGeom prst="rect">
            <a:avLst/>
          </a:prstGeom>
        </p:spPr>
      </p:pic>
      <p:pic>
        <p:nvPicPr>
          <p:cNvPr id="25" name="Picture 24" descr="output_P4f0wU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458" y="2787774"/>
            <a:ext cx="3131631" cy="2124893"/>
          </a:xfrm>
          <a:prstGeom prst="rect">
            <a:avLst/>
          </a:prstGeom>
        </p:spPr>
      </p:pic>
      <p:graphicFrame>
        <p:nvGraphicFramePr>
          <p:cNvPr id="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464584"/>
              </p:ext>
            </p:extLst>
          </p:nvPr>
        </p:nvGraphicFramePr>
        <p:xfrm>
          <a:off x="681161" y="3535213"/>
          <a:ext cx="4106863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12" imgW="2641600" imgH="419100" progId="Equation.3">
                  <p:embed/>
                </p:oleObj>
              </mc:Choice>
              <mc:Fallback>
                <p:oleObj name="Equation" r:id="rId12" imgW="2641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161" y="3535213"/>
                        <a:ext cx="4106863" cy="6207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/>
          <p:cNvSpPr/>
          <p:nvPr/>
        </p:nvSpPr>
        <p:spPr bwMode="auto">
          <a:xfrm>
            <a:off x="3259534" y="3665194"/>
            <a:ext cx="1489006" cy="347839"/>
          </a:xfrm>
          <a:prstGeom prst="rect">
            <a:avLst/>
          </a:prstGeom>
          <a:solidFill>
            <a:schemeClr val="accent6">
              <a:alpha val="25098"/>
            </a:schemeClr>
          </a:solidFill>
          <a:ln>
            <a:noFill/>
          </a:ln>
          <a:effectLst/>
          <a:extLst/>
        </p:spPr>
        <p:txBody>
          <a:bodyPr lIns="89980" tIns="46788" rIns="89980" bIns="46788" anchor="ctr"/>
          <a:lstStyle/>
          <a:p>
            <a:pPr marL="146017">
              <a:lnSpc>
                <a:spcPct val="120000"/>
              </a:lnSpc>
              <a:buClr>
                <a:srgbClr val="000000"/>
              </a:buClr>
              <a:buSzPct val="100000"/>
              <a:tabLst>
                <a:tab pos="0" algn="l"/>
                <a:tab pos="457096" algn="l"/>
                <a:tab pos="914192" algn="l"/>
                <a:tab pos="1371288" algn="l"/>
                <a:tab pos="1828384" algn="l"/>
                <a:tab pos="2285480" algn="l"/>
                <a:tab pos="2742576" algn="l"/>
                <a:tab pos="3199672" algn="l"/>
                <a:tab pos="3656768" algn="l"/>
                <a:tab pos="4113864" algn="l"/>
                <a:tab pos="4570960" algn="l"/>
                <a:tab pos="5028056" algn="l"/>
                <a:tab pos="5485152" algn="l"/>
                <a:tab pos="5942248" algn="l"/>
                <a:tab pos="6399344" algn="l"/>
                <a:tab pos="6856440" algn="l"/>
                <a:tab pos="7313536" algn="l"/>
                <a:tab pos="7770632" algn="l"/>
                <a:tab pos="8227728" algn="l"/>
                <a:tab pos="8684824" algn="l"/>
                <a:tab pos="9141920" algn="l"/>
              </a:tabLst>
              <a:defRPr/>
            </a:pPr>
            <a:endParaRPr lang="en-US" sz="1600">
              <a:cs typeface="Arial" charset="0"/>
            </a:endParaRPr>
          </a:p>
        </p:txBody>
      </p:sp>
      <p:pic>
        <p:nvPicPr>
          <p:cNvPr id="30" name="PFE element 16" descr="AX1uvP6DLsFJ22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11" y="3139280"/>
            <a:ext cx="4699000" cy="355600"/>
          </a:xfrm>
          <a:prstGeom prst="rect">
            <a:avLst/>
          </a:prstGeom>
        </p:spPr>
      </p:pic>
      <p:pic>
        <p:nvPicPr>
          <p:cNvPr id="33" name="PFE element 17" descr="AX1uvP6DLsFJ24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48" y="4296053"/>
            <a:ext cx="2997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0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02" descr="AX1uvP6DLsFJ26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9" name="PFE element 203" descr="AX1uvP6DLsFJ264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2" y="558984"/>
            <a:ext cx="3162300" cy="381000"/>
          </a:xfrm>
          <a:prstGeom prst="rect">
            <a:avLst/>
          </a:prstGeom>
        </p:spPr>
      </p:pic>
      <p:pic>
        <p:nvPicPr>
          <p:cNvPr id="11" name="PFE element 204" descr="AX1uvP6DLsFJ266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11" y="549692"/>
            <a:ext cx="1828800" cy="381000"/>
          </a:xfrm>
          <a:prstGeom prst="rect">
            <a:avLst/>
          </a:prstGeom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470875"/>
              </p:ext>
            </p:extLst>
          </p:nvPr>
        </p:nvGraphicFramePr>
        <p:xfrm>
          <a:off x="389206" y="3723878"/>
          <a:ext cx="1440160" cy="58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9" name="Equation" r:id="rId6" imgW="927100" imgH="393700" progId="Equation.3">
                  <p:embed/>
                </p:oleObj>
              </mc:Choice>
              <mc:Fallback>
                <p:oleObj name="Equation" r:id="rId6" imgW="927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06" y="3723878"/>
                        <a:ext cx="1440160" cy="584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300547"/>
              </p:ext>
            </p:extLst>
          </p:nvPr>
        </p:nvGraphicFramePr>
        <p:xfrm>
          <a:off x="4857064" y="3805878"/>
          <a:ext cx="28844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0" name="Equation" r:id="rId8" imgW="2197100" imgH="419100" progId="Equation.3">
                  <p:embed/>
                </p:oleObj>
              </mc:Choice>
              <mc:Fallback>
                <p:oleObj name="Equation" r:id="rId8" imgW="2197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064" y="3805878"/>
                        <a:ext cx="2884487" cy="527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4" y="3723879"/>
            <a:ext cx="692942" cy="81922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3" name="Picture 12" descr="thermo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850">
            <a:off x="8198866" y="3544716"/>
            <a:ext cx="272006" cy="1221356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14" name="PFE element 209" descr="AX1uvP6DLsFJ268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6" y="4446748"/>
            <a:ext cx="3771900" cy="596900"/>
          </a:xfrm>
          <a:prstGeom prst="rect">
            <a:avLst/>
          </a:prstGeom>
        </p:spPr>
      </p:pic>
      <p:pic>
        <p:nvPicPr>
          <p:cNvPr id="16" name="PFE element 210" descr="AX1uvP6DLsFJ270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66" y="4596373"/>
            <a:ext cx="4318000" cy="431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84" y="1077177"/>
            <a:ext cx="3672000" cy="26656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40" y="996866"/>
            <a:ext cx="3672000" cy="266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8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448" y="1995686"/>
            <a:ext cx="2866949" cy="2796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FE element 214" descr="AX1uvP6DLsFJ27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7" name="PFE element 215" descr="AX1uvP6DLsFJ27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45" y="4390573"/>
            <a:ext cx="568325" cy="4032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337560" y="2242051"/>
            <a:ext cx="0" cy="21413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FE element 217" descr="AX1uvP6DLsFJ277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6" y="763352"/>
            <a:ext cx="3784600" cy="952500"/>
          </a:xfrm>
          <a:prstGeom prst="rect">
            <a:avLst/>
          </a:prstGeom>
        </p:spPr>
      </p:pic>
      <p:pic>
        <p:nvPicPr>
          <p:cNvPr id="13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33201"/>
            <a:ext cx="3149936" cy="30512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6152" y="2242051"/>
            <a:ext cx="360040" cy="23748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  <p:pic>
        <p:nvPicPr>
          <p:cNvPr id="11" name="PFE element 220" descr="AX1uvP6DLsFJ279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159" y="610885"/>
            <a:ext cx="3619500" cy="1104900"/>
          </a:xfrm>
          <a:prstGeom prst="rect">
            <a:avLst/>
          </a:prstGeom>
        </p:spPr>
      </p:pic>
      <p:pic>
        <p:nvPicPr>
          <p:cNvPr id="17" name="PFE element 221" descr="AX1uvP6DLsFJ28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63" y="3034935"/>
            <a:ext cx="29464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70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222" descr="AX1uvP6DLsFJ283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99" y="2246613"/>
            <a:ext cx="2658260" cy="25301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40" y="2253967"/>
            <a:ext cx="2743328" cy="2611119"/>
          </a:xfrm>
          <a:prstGeom prst="rect">
            <a:avLst/>
          </a:prstGeom>
        </p:spPr>
      </p:pic>
      <p:pic>
        <p:nvPicPr>
          <p:cNvPr id="7" name="Picture 6" descr="pty_omega_epem_rec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253967"/>
            <a:ext cx="2621280" cy="2603766"/>
          </a:xfrm>
          <a:prstGeom prst="rect">
            <a:avLst/>
          </a:prstGeom>
        </p:spPr>
      </p:pic>
      <p:pic>
        <p:nvPicPr>
          <p:cNvPr id="14" name="PFE element 226" descr="AX1uvP6DLsFJ286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103" y="4482787"/>
            <a:ext cx="571500" cy="40322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36021" y="2274233"/>
            <a:ext cx="0" cy="21413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y_omega_epem_rec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341" y="411510"/>
            <a:ext cx="1866900" cy="1862723"/>
          </a:xfrm>
          <a:prstGeom prst="rect">
            <a:avLst/>
          </a:prstGeom>
        </p:spPr>
      </p:pic>
      <p:pic>
        <p:nvPicPr>
          <p:cNvPr id="15" name="PFE element 229" descr="AX1uvP6DLsFJ288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21" y="114955"/>
            <a:ext cx="2260600" cy="355600"/>
          </a:xfrm>
          <a:prstGeom prst="rect">
            <a:avLst/>
          </a:prstGeom>
        </p:spPr>
      </p:pic>
      <p:pic>
        <p:nvPicPr>
          <p:cNvPr id="16" name="PFE element 230" descr="AX1uvP6DLsFJ290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26" y="765572"/>
            <a:ext cx="64897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1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31" descr="AX1uvP6DLsFJ292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8" name="PFE element 232" descr="AX1uvP6DLsFJ294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3" y="942945"/>
            <a:ext cx="8712200" cy="3149600"/>
          </a:xfrm>
          <a:prstGeom prst="rect">
            <a:avLst/>
          </a:prstGeom>
        </p:spPr>
      </p:pic>
      <p:sp>
        <p:nvSpPr>
          <p:cNvPr id="4" name="pfehide233" hidden="1"/>
          <p:cNvSpPr/>
          <p:nvPr/>
        </p:nvSpPr>
        <p:spPr>
          <a:xfrm>
            <a:off x="4788025" y="4299942"/>
            <a:ext cx="4148312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F05A64"/>
                </a:solidFill>
                <a:latin typeface="Gill Sans"/>
                <a:cs typeface="Gill Sans"/>
              </a:rPr>
              <a:t>Thank you for your attention!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785731" y="4294108"/>
            <a:ext cx="4152900" cy="381000"/>
            <a:chOff x="317500" y="317500"/>
            <a:chExt cx="4152900" cy="381000"/>
          </a:xfrm>
        </p:grpSpPr>
        <p:pic>
          <p:nvPicPr>
            <p:cNvPr id="10" name="PFE element 233" descr="AX1uvP6DLsFJ296.png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4152900" cy="381000"/>
            </a:xfrm>
            <a:prstGeom prst="rect">
              <a:avLst/>
            </a:prstGeom>
          </p:spPr>
        </p:pic>
        <p:sp>
          <p:nvSpPr>
            <p:cNvPr id="11" name="Shape_24"/>
            <p:cNvSpPr/>
            <p:nvPr/>
          </p:nvSpPr>
          <p:spPr>
            <a:xfrm>
              <a:off x="317500" y="317500"/>
              <a:ext cx="4152900" cy="3810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705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FE element 234" descr="AX1uvP6DLsFJ29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" y="-1188"/>
            <a:ext cx="8299450" cy="59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415" y="10160"/>
            <a:ext cx="2924585" cy="1859458"/>
          </a:xfrm>
          <a:prstGeom prst="rect">
            <a:avLst/>
          </a:prstGeom>
          <a:solidFill>
            <a:srgbClr val="FFFFFF"/>
          </a:solidFill>
          <a:ln w="12700" cmpd="sng"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93" y="2407920"/>
            <a:ext cx="2374521" cy="2358656"/>
          </a:xfrm>
          <a:prstGeom prst="rect">
            <a:avLst/>
          </a:prstGeom>
        </p:spPr>
      </p:pic>
      <p:pic>
        <p:nvPicPr>
          <p:cNvPr id="9" name="PFE element 237" descr="AX1uvP6DLsFJ301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" y="3310818"/>
            <a:ext cx="3416300" cy="1460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893" y="919747"/>
            <a:ext cx="2168614" cy="2154092"/>
          </a:xfrm>
          <a:prstGeom prst="rect">
            <a:avLst/>
          </a:prstGeom>
        </p:spPr>
      </p:pic>
      <p:pic>
        <p:nvPicPr>
          <p:cNvPr id="12" name="PFE element 239" descr="AX1uvP6DLsFJ303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293" y="1071969"/>
            <a:ext cx="3530600" cy="1676400"/>
          </a:xfrm>
          <a:prstGeom prst="rect">
            <a:avLst/>
          </a:prstGeom>
        </p:spPr>
      </p:pic>
      <p:pic>
        <p:nvPicPr>
          <p:cNvPr id="10" name="Obraz 4">
            <a:extLst>
              <a:ext uri="{FF2B5EF4-FFF2-40B4-BE49-F238E27FC236}">
                <a16:creationId xmlns:a16="http://schemas.microsoft.com/office/drawing/2014/main" xmlns="" id="{9FDE3CB4-9576-430D-BC03-B154903E73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1"/>
          <a:stretch/>
        </p:blipFill>
        <p:spPr>
          <a:xfrm>
            <a:off x="6343814" y="2502610"/>
            <a:ext cx="2567959" cy="226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7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FE element 241" descr="AX1uvP6DLsFJ30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53" y="-25787"/>
            <a:ext cx="8299450" cy="612775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7574"/>
            <a:ext cx="215966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52918"/>
            <a:ext cx="2124339" cy="190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FE element 244" descr="AX1uvP6DLsFJ308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55" y="763027"/>
            <a:ext cx="1104900" cy="355600"/>
          </a:xfrm>
          <a:prstGeom prst="rect">
            <a:avLst/>
          </a:prstGeom>
        </p:spPr>
      </p:pic>
      <p:pic>
        <p:nvPicPr>
          <p:cNvPr id="20" name="PFE element 245" descr="AX1uvP6DLsFJ310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296" y="2925688"/>
            <a:ext cx="3200400" cy="876300"/>
          </a:xfrm>
          <a:prstGeom prst="rect">
            <a:avLst/>
          </a:prstGeom>
        </p:spPr>
      </p:pic>
      <p:pic>
        <p:nvPicPr>
          <p:cNvPr id="21" name="PFE element 246" descr="AX1uvP6DLsFJ312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58" y="2350864"/>
            <a:ext cx="1244600" cy="317500"/>
          </a:xfrm>
          <a:prstGeom prst="rect">
            <a:avLst/>
          </a:prstGeom>
        </p:spPr>
      </p:pic>
      <p:pic>
        <p:nvPicPr>
          <p:cNvPr id="22" name="PFE element 247" descr="AX1uvP6DLsFJ314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868" y="1121110"/>
            <a:ext cx="10287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3075806"/>
            <a:ext cx="2453051" cy="1745440"/>
          </a:xfrm>
          <a:prstGeom prst="rect">
            <a:avLst/>
          </a:prstGeom>
        </p:spPr>
      </p:pic>
      <p:pic>
        <p:nvPicPr>
          <p:cNvPr id="23" name="PFE element 249" descr="AX1uvP6DLsFJ316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2" y="3209342"/>
            <a:ext cx="1028700" cy="381000"/>
          </a:xfrm>
          <a:prstGeom prst="rect">
            <a:avLst/>
          </a:prstGeom>
        </p:spPr>
      </p:pic>
      <p:pic>
        <p:nvPicPr>
          <p:cNvPr id="24" name="PFE element 250" descr="AX1uvP6DLsFJ318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012" y="4216723"/>
            <a:ext cx="749300" cy="330200"/>
          </a:xfrm>
          <a:prstGeom prst="rect">
            <a:avLst/>
          </a:prstGeom>
        </p:spPr>
      </p:pic>
      <p:pic>
        <p:nvPicPr>
          <p:cNvPr id="25" name="PFE element 251" descr="AX1uvP6DLsFJ320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75" y="2758599"/>
            <a:ext cx="1130300" cy="355600"/>
          </a:xfrm>
          <a:prstGeom prst="rect">
            <a:avLst/>
          </a:prstGeom>
        </p:spPr>
      </p:pic>
      <p:pic>
        <p:nvPicPr>
          <p:cNvPr id="26" name="PFE element 252" descr="AX1uvP6DLsFJ322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2" y="2103966"/>
            <a:ext cx="3187700" cy="571500"/>
          </a:xfrm>
          <a:prstGeom prst="rect">
            <a:avLst/>
          </a:prstGeom>
        </p:spPr>
      </p:pic>
      <p:pic>
        <p:nvPicPr>
          <p:cNvPr id="27" name="PFE element 253" descr="AX1uvP6DLsFJ324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24" y="3772139"/>
            <a:ext cx="3606800" cy="105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1532" y="3060030"/>
            <a:ext cx="2304484" cy="176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45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18" descr="AX1uvP6DLsFJ26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50" y="-1188"/>
            <a:ext cx="8305800" cy="596900"/>
          </a:xfrm>
          <a:prstGeom prst="rect">
            <a:avLst/>
          </a:prstGeom>
        </p:spPr>
      </p:pic>
      <p:pic>
        <p:nvPicPr>
          <p:cNvPr id="10" name="PFE element 19" descr="AX1uvP6DLsFJ2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23" y="914400"/>
            <a:ext cx="4343400" cy="3314700"/>
          </a:xfrm>
          <a:prstGeom prst="rect">
            <a:avLst/>
          </a:prstGeom>
        </p:spPr>
      </p:pic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099018"/>
              </p:ext>
            </p:extLst>
          </p:nvPr>
        </p:nvGraphicFramePr>
        <p:xfrm>
          <a:off x="251520" y="1203598"/>
          <a:ext cx="3168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2" name="Equation" r:id="rId5" imgW="1752600" imgH="254000" progId="Equation.3">
                  <p:embed/>
                </p:oleObj>
              </mc:Choice>
              <mc:Fallback>
                <p:oleObj name="Equation" r:id="rId5" imgW="1752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203598"/>
                        <a:ext cx="3168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235348"/>
            <a:ext cx="4212212" cy="28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FE element 22" descr="AX1uvP6DLsFJ31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03" y="4227934"/>
            <a:ext cx="34226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1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FE element 23" descr="AX1uvP6DLsFJ33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25" name="PFE element 24" descr="AX1uvP6DLsFJ35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6" y="584964"/>
            <a:ext cx="7302500" cy="317500"/>
          </a:xfrm>
          <a:prstGeom prst="rect">
            <a:avLst/>
          </a:prstGeom>
        </p:spPr>
      </p:pic>
      <p:sp>
        <p:nvSpPr>
          <p:cNvPr id="5" name="pfehide25" hidden="1"/>
          <p:cNvSpPr txBox="1">
            <a:spLocks/>
          </p:cNvSpPr>
          <p:nvPr/>
        </p:nvSpPr>
        <p:spPr>
          <a:xfrm>
            <a:off x="5558904" y="1779662"/>
            <a:ext cx="1800200" cy="72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0" lvl="1">
              <a:buClr>
                <a:srgbClr val="2BA44F"/>
              </a:buClr>
            </a:pPr>
            <a:r>
              <a:rPr lang="en-US" sz="1500" dirty="0" err="1" smtClean="0"/>
              <a:t>T</a:t>
            </a:r>
            <a:r>
              <a:rPr lang="en-US" sz="1500" baseline="-25000" dirty="0" err="1" smtClean="0"/>
              <a:t>eff</a:t>
            </a:r>
            <a:r>
              <a:rPr lang="en-US" sz="1500" dirty="0" smtClean="0"/>
              <a:t> vs. </a:t>
            </a:r>
            <a:r>
              <a:rPr lang="en-US" sz="1500" dirty="0" err="1"/>
              <a:t>M</a:t>
            </a:r>
            <a:r>
              <a:rPr lang="en-US" sz="1500" i="1" baseline="-25000" dirty="0" err="1">
                <a:latin typeface="Georgia"/>
                <a:cs typeface="Georgia"/>
              </a:rPr>
              <a:t>ll</a:t>
            </a:r>
            <a:endParaRPr lang="en-US" sz="1500" baseline="-25000" dirty="0"/>
          </a:p>
          <a:p>
            <a:pPr marL="0" lvl="1">
              <a:buClr>
                <a:srgbClr val="2BA44F"/>
              </a:buClr>
            </a:pPr>
            <a:r>
              <a:rPr lang="en-US" sz="1500" i="1" dirty="0" smtClean="0">
                <a:latin typeface="Georgia"/>
                <a:cs typeface="Georgia"/>
              </a:rPr>
              <a:t>v</a:t>
            </a:r>
            <a:r>
              <a:rPr lang="en-US" sz="1500" i="1" baseline="-25000" dirty="0" smtClean="0">
                <a:latin typeface="Georgia"/>
                <a:cs typeface="Georgia"/>
              </a:rPr>
              <a:t>2</a:t>
            </a:r>
            <a:r>
              <a:rPr lang="en-US" sz="1500" baseline="-25000" dirty="0" smtClean="0">
                <a:latin typeface="Gill Sans Light"/>
                <a:cs typeface="Gill Sans Light"/>
              </a:rPr>
              <a:t> </a:t>
            </a:r>
            <a:r>
              <a:rPr lang="en-US" sz="1500" dirty="0" smtClean="0"/>
              <a:t>vs. </a:t>
            </a:r>
            <a:r>
              <a:rPr lang="en-US" sz="1500" dirty="0" err="1"/>
              <a:t>M</a:t>
            </a:r>
            <a:r>
              <a:rPr lang="en-US" sz="1500" i="1" baseline="-25000" dirty="0" err="1">
                <a:latin typeface="Georgia"/>
                <a:cs typeface="Georgia"/>
              </a:rPr>
              <a:t>ll</a:t>
            </a:r>
            <a:endParaRPr lang="en-US" sz="1500" baseline="-25000" dirty="0" smtClean="0">
              <a:latin typeface="Gill Sans Light"/>
              <a:cs typeface="Gill Sans Ligh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550954" y="1774614"/>
            <a:ext cx="1816100" cy="736600"/>
            <a:chOff x="317500" y="317500"/>
            <a:chExt cx="1816100" cy="736600"/>
          </a:xfrm>
        </p:grpSpPr>
        <p:pic>
          <p:nvPicPr>
            <p:cNvPr id="26" name="PFE element 25" descr="AX1uvP6DLsFJ37.png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816100" cy="736600"/>
            </a:xfrm>
            <a:prstGeom prst="rect">
              <a:avLst/>
            </a:prstGeom>
          </p:spPr>
        </p:pic>
        <p:sp>
          <p:nvSpPr>
            <p:cNvPr id="27" name="Shape_1"/>
            <p:cNvSpPr/>
            <p:nvPr/>
          </p:nvSpPr>
          <p:spPr>
            <a:xfrm>
              <a:off x="317500" y="317500"/>
              <a:ext cx="1816100" cy="736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5883845"/>
              </p:ext>
            </p:extLst>
          </p:nvPr>
        </p:nvGraphicFramePr>
        <p:xfrm>
          <a:off x="2195736" y="1843167"/>
          <a:ext cx="1440160" cy="58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Equation" r:id="rId6" imgW="927100" imgH="393700" progId="Equation.3">
                  <p:embed/>
                </p:oleObj>
              </mc:Choice>
              <mc:Fallback>
                <p:oleObj name="Equation" r:id="rId6" imgW="927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843167"/>
                        <a:ext cx="1440160" cy="584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709905"/>
              </p:ext>
            </p:extLst>
          </p:nvPr>
        </p:nvGraphicFramePr>
        <p:xfrm>
          <a:off x="4067944" y="1844675"/>
          <a:ext cx="13509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Equation" r:id="rId8" imgW="1028700" imgH="381000" progId="Equation.3">
                  <p:embed/>
                </p:oleObj>
              </mc:Choice>
              <mc:Fallback>
                <p:oleObj name="Equation" r:id="rId8" imgW="10287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1844675"/>
                        <a:ext cx="1350962" cy="4794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fehide28" hidden="1"/>
          <p:cNvSpPr txBox="1">
            <a:spLocks/>
          </p:cNvSpPr>
          <p:nvPr/>
        </p:nvSpPr>
        <p:spPr>
          <a:xfrm>
            <a:off x="30222" y="1845246"/>
            <a:ext cx="1949490" cy="478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284400" lvl="1">
              <a:buClr>
                <a:srgbClr val="2BA44F"/>
              </a:buClr>
            </a:pPr>
            <a:r>
              <a:rPr lang="en-US" sz="1500" dirty="0" err="1" smtClean="0"/>
              <a:t>M</a:t>
            </a:r>
            <a:r>
              <a:rPr lang="en-US" sz="1500" i="1" baseline="-25000" dirty="0" err="1" smtClean="0">
                <a:latin typeface="Georgia"/>
                <a:cs typeface="Georgia"/>
              </a:rPr>
              <a:t>ll</a:t>
            </a:r>
            <a:r>
              <a:rPr lang="en-US" sz="1500" baseline="-25000" dirty="0" smtClean="0"/>
              <a:t> </a:t>
            </a:r>
            <a:r>
              <a:rPr lang="en-US" sz="1500" dirty="0" smtClean="0"/>
              <a:t>of excess pairs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7067" y="1843373"/>
            <a:ext cx="1955800" cy="482600"/>
            <a:chOff x="317500" y="317500"/>
            <a:chExt cx="1955800" cy="482600"/>
          </a:xfrm>
        </p:grpSpPr>
        <p:pic>
          <p:nvPicPr>
            <p:cNvPr id="29" name="PFE element 28" descr="AX1uvP6DLsFJ39.png"/>
            <p:cNvPicPr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55800" cy="482600"/>
            </a:xfrm>
            <a:prstGeom prst="rect">
              <a:avLst/>
            </a:prstGeom>
          </p:spPr>
        </p:pic>
        <p:sp>
          <p:nvSpPr>
            <p:cNvPr id="30" name="Shape_2"/>
            <p:cNvSpPr/>
            <p:nvPr/>
          </p:nvSpPr>
          <p:spPr>
            <a:xfrm>
              <a:off x="317500" y="317500"/>
              <a:ext cx="1955800" cy="4826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9" name="pfehide29" hidden="1"/>
          <p:cNvSpPr txBox="1">
            <a:spLocks/>
          </p:cNvSpPr>
          <p:nvPr/>
        </p:nvSpPr>
        <p:spPr>
          <a:xfrm>
            <a:off x="7248996" y="1766962"/>
            <a:ext cx="1932467" cy="804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pPr marL="284400" lvl="1">
              <a:buClr>
                <a:srgbClr val="2BA44F"/>
              </a:buClr>
            </a:pPr>
            <a:r>
              <a:rPr lang="en-US" sz="1500" dirty="0">
                <a:latin typeface="Symbol" charset="2"/>
                <a:cs typeface="Symbol" charset="2"/>
              </a:rPr>
              <a:t>g</a:t>
            </a:r>
            <a:r>
              <a:rPr lang="en-US" sz="1500" dirty="0" smtClean="0">
                <a:latin typeface="Arial"/>
                <a:cs typeface="Arial"/>
              </a:rPr>
              <a:t>*</a:t>
            </a:r>
            <a:r>
              <a:rPr lang="en-US" sz="1500" dirty="0" smtClean="0">
                <a:latin typeface="Gill Sans Light"/>
                <a:cs typeface="Gill Sans Light"/>
              </a:rPr>
              <a:t> </a:t>
            </a:r>
            <a:r>
              <a:rPr lang="en-US" sz="1500" dirty="0" smtClean="0"/>
              <a:t>polarization</a:t>
            </a:r>
            <a:br>
              <a:rPr lang="en-US" sz="1500" dirty="0" smtClean="0"/>
            </a:br>
            <a:r>
              <a:rPr lang="en-US" sz="1500" dirty="0" smtClean="0"/>
              <a:t>via lepton angular</a:t>
            </a:r>
            <a:br>
              <a:rPr lang="en-US" sz="1500" dirty="0" smtClean="0"/>
            </a:br>
            <a:r>
              <a:rPr lang="en-US" sz="1500" dirty="0" smtClean="0"/>
              <a:t>distribution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243680" y="1762956"/>
            <a:ext cx="1943100" cy="812800"/>
            <a:chOff x="317500" y="317500"/>
            <a:chExt cx="1943100" cy="812800"/>
          </a:xfrm>
        </p:grpSpPr>
        <p:pic>
          <p:nvPicPr>
            <p:cNvPr id="32" name="PFE element 29" descr="AX1uvP6DLsFJ41.png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43100" cy="812800"/>
            </a:xfrm>
            <a:prstGeom prst="rect">
              <a:avLst/>
            </a:prstGeom>
          </p:spPr>
        </p:pic>
        <p:sp>
          <p:nvSpPr>
            <p:cNvPr id="33" name="Shape_3"/>
            <p:cNvSpPr/>
            <p:nvPr/>
          </p:nvSpPr>
          <p:spPr>
            <a:xfrm>
              <a:off x="317500" y="317500"/>
              <a:ext cx="1943100" cy="8128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0" name="pfehide30" hidden="1"/>
          <p:cNvSpPr txBox="1">
            <a:spLocks/>
          </p:cNvSpPr>
          <p:nvPr/>
        </p:nvSpPr>
        <p:spPr>
          <a:xfrm>
            <a:off x="6689" y="1419622"/>
            <a:ext cx="1963855" cy="423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/>
              <a:t>Spectrometer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-1984" y="1409144"/>
            <a:ext cx="1981200" cy="444500"/>
            <a:chOff x="317500" y="317500"/>
            <a:chExt cx="1981200" cy="444500"/>
          </a:xfrm>
        </p:grpSpPr>
        <p:pic>
          <p:nvPicPr>
            <p:cNvPr id="35" name="PFE element 30" descr="AX1uvP6DLsFJ43.png"/>
            <p:cNvPicPr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81200" cy="444500"/>
            </a:xfrm>
            <a:prstGeom prst="rect">
              <a:avLst/>
            </a:prstGeom>
          </p:spPr>
        </p:pic>
        <p:sp>
          <p:nvSpPr>
            <p:cNvPr id="36" name="Shape_4"/>
            <p:cNvSpPr/>
            <p:nvPr/>
          </p:nvSpPr>
          <p:spPr>
            <a:xfrm>
              <a:off x="317500" y="317500"/>
              <a:ext cx="19812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1" name="pfehide31" hidden="1"/>
          <p:cNvSpPr txBox="1">
            <a:spLocks/>
          </p:cNvSpPr>
          <p:nvPr/>
        </p:nvSpPr>
        <p:spPr>
          <a:xfrm>
            <a:off x="1842409" y="1419622"/>
            <a:ext cx="1963855" cy="423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/>
              <a:t>Chronometer</a:t>
            </a:r>
            <a:endParaRPr lang="en-US" sz="1800" dirty="0"/>
          </a:p>
        </p:txBody>
      </p:sp>
      <p:grpSp>
        <p:nvGrpSpPr>
          <p:cNvPr id="40" name="Group 39"/>
          <p:cNvGrpSpPr/>
          <p:nvPr/>
        </p:nvGrpSpPr>
        <p:grpSpPr>
          <a:xfrm>
            <a:off x="1840087" y="1409144"/>
            <a:ext cx="1968500" cy="444500"/>
            <a:chOff x="317500" y="317500"/>
            <a:chExt cx="1968500" cy="444500"/>
          </a:xfrm>
        </p:grpSpPr>
        <p:pic>
          <p:nvPicPr>
            <p:cNvPr id="38" name="PFE element 31" descr="AX1uvP6DLsFJ45.png"/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444500"/>
            </a:xfrm>
            <a:prstGeom prst="rect">
              <a:avLst/>
            </a:prstGeom>
          </p:spPr>
        </p:pic>
        <p:sp>
          <p:nvSpPr>
            <p:cNvPr id="39" name="Shape_5"/>
            <p:cNvSpPr/>
            <p:nvPr/>
          </p:nvSpPr>
          <p:spPr>
            <a:xfrm>
              <a:off x="317500" y="317500"/>
              <a:ext cx="19685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2" name="pfehide32" hidden="1"/>
          <p:cNvSpPr txBox="1">
            <a:spLocks/>
          </p:cNvSpPr>
          <p:nvPr/>
        </p:nvSpPr>
        <p:spPr>
          <a:xfrm>
            <a:off x="3689217" y="1419623"/>
            <a:ext cx="1963855" cy="425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/>
              <a:t>Thermometer</a:t>
            </a:r>
            <a:endParaRPr lang="en-US" sz="18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3680544" y="1410185"/>
            <a:ext cx="1981200" cy="444500"/>
            <a:chOff x="317500" y="317500"/>
            <a:chExt cx="1981200" cy="444500"/>
          </a:xfrm>
        </p:grpSpPr>
        <p:pic>
          <p:nvPicPr>
            <p:cNvPr id="41" name="PFE element 32" descr="AX1uvP6DLsFJ47.png"/>
            <p:cNvPicPr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81200" cy="444500"/>
            </a:xfrm>
            <a:prstGeom prst="rect">
              <a:avLst/>
            </a:prstGeom>
          </p:spPr>
        </p:pic>
        <p:sp>
          <p:nvSpPr>
            <p:cNvPr id="42" name="Shape_6"/>
            <p:cNvSpPr/>
            <p:nvPr/>
          </p:nvSpPr>
          <p:spPr>
            <a:xfrm>
              <a:off x="317500" y="317500"/>
              <a:ext cx="19812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3" name="pfehide33" hidden="1"/>
          <p:cNvSpPr txBox="1">
            <a:spLocks/>
          </p:cNvSpPr>
          <p:nvPr/>
        </p:nvSpPr>
        <p:spPr>
          <a:xfrm>
            <a:off x="5526109" y="1419622"/>
            <a:ext cx="1963855" cy="42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smtClean="0"/>
              <a:t>Barometer</a:t>
            </a:r>
            <a:endParaRPr lang="en-US" sz="18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523786" y="1410184"/>
            <a:ext cx="1968500" cy="444500"/>
            <a:chOff x="317500" y="317500"/>
            <a:chExt cx="1968500" cy="444500"/>
          </a:xfrm>
        </p:grpSpPr>
        <p:pic>
          <p:nvPicPr>
            <p:cNvPr id="44" name="PFE element 33" descr="AX1uvP6DLsFJ49.png"/>
            <p:cNvPicPr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444500"/>
            </a:xfrm>
            <a:prstGeom prst="rect">
              <a:avLst/>
            </a:prstGeom>
          </p:spPr>
        </p:pic>
        <p:sp>
          <p:nvSpPr>
            <p:cNvPr id="45" name="Shape_7"/>
            <p:cNvSpPr/>
            <p:nvPr/>
          </p:nvSpPr>
          <p:spPr>
            <a:xfrm>
              <a:off x="317500" y="317500"/>
              <a:ext cx="19685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14" name="pfehide34" hidden="1"/>
          <p:cNvSpPr txBox="1">
            <a:spLocks/>
          </p:cNvSpPr>
          <p:nvPr/>
        </p:nvSpPr>
        <p:spPr>
          <a:xfrm>
            <a:off x="7217608" y="1419622"/>
            <a:ext cx="1963855" cy="425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42900" indent="-3429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EF921B"/>
              </a:buClr>
              <a:buFont typeface="Wingdings" charset="2"/>
              <a:buChar char=""/>
              <a:defRPr sz="24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1pPr>
            <a:lvl2pPr marL="742950" indent="-28575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"/>
              <a:defRPr sz="20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2pPr>
            <a:lvl3pPr marL="11430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3pPr>
            <a:lvl4pPr marL="16002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–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4pPr>
            <a:lvl5pPr marL="2057400" indent="-228600" algn="l" defTabSz="4572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Arial"/>
              <a:buChar char="»"/>
              <a:defRPr sz="1600" kern="1200">
                <a:solidFill>
                  <a:schemeClr val="tx1"/>
                </a:solidFill>
                <a:latin typeface="Gill Sans" charset="0"/>
                <a:ea typeface="+mn-ea" charset="0"/>
                <a:cs typeface="Gill Sans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 charset="0"/>
                <a:ea typeface="+mn-ea" charset="0"/>
                <a:cs typeface="+mn-cs" charset="0"/>
              </a:defRPr>
            </a:lvl9pPr>
          </a:lstStyle>
          <a:p>
            <a:r>
              <a:rPr lang="en-US" sz="1800" dirty="0" err="1" smtClean="0"/>
              <a:t>Polarimeter</a:t>
            </a:r>
            <a:endParaRPr lang="en-US" sz="18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7215286" y="1410184"/>
            <a:ext cx="1968500" cy="444500"/>
            <a:chOff x="317500" y="317500"/>
            <a:chExt cx="1968500" cy="444500"/>
          </a:xfrm>
        </p:grpSpPr>
        <p:pic>
          <p:nvPicPr>
            <p:cNvPr id="47" name="PFE element 34" descr="AX1uvP6DLsFJ51.png"/>
            <p:cNvPicPr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1968500" cy="444500"/>
            </a:xfrm>
            <a:prstGeom prst="rect">
              <a:avLst/>
            </a:prstGeom>
          </p:spPr>
        </p:pic>
        <p:sp>
          <p:nvSpPr>
            <p:cNvPr id="48" name="Shape_8"/>
            <p:cNvSpPr/>
            <p:nvPr/>
          </p:nvSpPr>
          <p:spPr>
            <a:xfrm>
              <a:off x="317500" y="317500"/>
              <a:ext cx="1968500" cy="4445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648" y="2624244"/>
            <a:ext cx="1898887" cy="18164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21" y="2624245"/>
            <a:ext cx="1880853" cy="1822574"/>
          </a:xfrm>
          <a:prstGeom prst="rect">
            <a:avLst/>
          </a:prstGeom>
        </p:spPr>
      </p:pic>
      <p:pic>
        <p:nvPicPr>
          <p:cNvPr id="17" name="Inhaltsplatzhalter 3"/>
          <p:cNvPicPr>
            <a:picLocks noGrp="1" noChangeAspect="1"/>
          </p:cNvPicPr>
          <p:nvPr>
            <p:ph idx="4294967295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746" y="2624244"/>
            <a:ext cx="1923818" cy="1816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706" y="2624245"/>
            <a:ext cx="1829386" cy="181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FE element 39" descr="AX1uvP6DLsFJ53.png"/>
          <p:cNvPicPr>
            <a:picLocks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3" y="4461138"/>
            <a:ext cx="2057400" cy="254000"/>
          </a:xfrm>
          <a:prstGeom prst="rect">
            <a:avLst/>
          </a:prstGeom>
        </p:spPr>
      </p:pic>
      <p:sp>
        <p:nvSpPr>
          <p:cNvPr id="20" name="pfehide40" hidden="1"/>
          <p:cNvSpPr txBox="1"/>
          <p:nvPr/>
        </p:nvSpPr>
        <p:spPr>
          <a:xfrm>
            <a:off x="3491880" y="4470380"/>
            <a:ext cx="2295048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0" lvl="1"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09518C"/>
                </a:solidFill>
                <a:latin typeface="Gill Sans" charset="0"/>
                <a:ea typeface="ＭＳ Ｐゴシック" charset="0"/>
                <a:cs typeface="Gill Sans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lvl="1"/>
            <a:r>
              <a:rPr lang="en-US" dirty="0"/>
              <a:t>HADES preliminary, S. </a:t>
            </a:r>
            <a:r>
              <a:rPr lang="en-US" dirty="0" err="1"/>
              <a:t>Harabasz</a:t>
            </a:r>
            <a:r>
              <a:rPr lang="en-US" dirty="0"/>
              <a:t> QM18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3483704" y="4463988"/>
            <a:ext cx="2311400" cy="266700"/>
            <a:chOff x="317500" y="317500"/>
            <a:chExt cx="2311400" cy="266700"/>
          </a:xfrm>
        </p:grpSpPr>
        <p:pic>
          <p:nvPicPr>
            <p:cNvPr id="51" name="PFE element 40" descr="AX1uvP6DLsFJ55.png"/>
            <p:cNvPicPr>
              <a:picLocks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11400" cy="266700"/>
            </a:xfrm>
            <a:prstGeom prst="rect">
              <a:avLst/>
            </a:prstGeom>
          </p:spPr>
        </p:pic>
        <p:sp>
          <p:nvSpPr>
            <p:cNvPr id="52" name="Shape_9"/>
            <p:cNvSpPr/>
            <p:nvPr/>
          </p:nvSpPr>
          <p:spPr>
            <a:xfrm>
              <a:off x="317500" y="317500"/>
              <a:ext cx="2311400" cy="2667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sp>
        <p:nvSpPr>
          <p:cNvPr id="23" name="pfehide41" hidden="1"/>
          <p:cNvSpPr/>
          <p:nvPr/>
        </p:nvSpPr>
        <p:spPr>
          <a:xfrm>
            <a:off x="6732240" y="4442941"/>
            <a:ext cx="2350306" cy="5770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lvl="1"/>
            <a:r>
              <a:rPr lang="en-US" sz="1050" dirty="0" smtClean="0">
                <a:solidFill>
                  <a:srgbClr val="09518C"/>
                </a:solidFill>
                <a:latin typeface="Gill Sans"/>
                <a:cs typeface="Gill Sans"/>
              </a:rPr>
              <a:t>NA60</a:t>
            </a:r>
            <a:r>
              <a:rPr lang="en-US" sz="1050" dirty="0">
                <a:solidFill>
                  <a:srgbClr val="09518C"/>
                </a:solidFill>
                <a:latin typeface="Gill Sans"/>
                <a:cs typeface="Gill Sans"/>
              </a:rPr>
              <a:t>: PRL 96 (2009) 222301</a:t>
            </a:r>
          </a:p>
          <a:p>
            <a:pPr marL="0" lvl="1"/>
            <a:r>
              <a:rPr lang="en-US" sz="1050" dirty="0">
                <a:solidFill>
                  <a:srgbClr val="09518C"/>
                </a:solidFill>
                <a:latin typeface="Gill Sans"/>
                <a:cs typeface="Gill Sans"/>
              </a:rPr>
              <a:t>HADES: PRC 84 (2011) </a:t>
            </a:r>
            <a:r>
              <a:rPr lang="en-US" sz="1050" dirty="0" smtClean="0">
                <a:solidFill>
                  <a:srgbClr val="09518C"/>
                </a:solidFill>
                <a:latin typeface="Gill Sans"/>
                <a:cs typeface="Gill Sans"/>
              </a:rPr>
              <a:t>014902</a:t>
            </a:r>
          </a:p>
          <a:p>
            <a:pPr marL="0" lvl="1"/>
            <a:r>
              <a:rPr lang="it-IT" sz="1050" dirty="0">
                <a:solidFill>
                  <a:srgbClr val="09518C"/>
                </a:solidFill>
                <a:latin typeface="Gill Sans"/>
                <a:cs typeface="Gill Sans"/>
              </a:rPr>
              <a:t>E. Speranza et al., </a:t>
            </a:r>
            <a:r>
              <a:rPr lang="hu-HU" sz="1050" dirty="0">
                <a:solidFill>
                  <a:srgbClr val="09518C"/>
                </a:solidFill>
                <a:latin typeface="Gill Sans"/>
                <a:cs typeface="Gill Sans"/>
              </a:rPr>
              <a:t>Phys.Lett. B782 (2018</a:t>
            </a:r>
            <a:r>
              <a:rPr lang="hu-HU" sz="1050" dirty="0" smtClean="0">
                <a:solidFill>
                  <a:srgbClr val="09518C"/>
                </a:solidFill>
                <a:latin typeface="Gill Sans"/>
                <a:cs typeface="Gill Sans"/>
              </a:rPr>
              <a:t>)</a:t>
            </a:r>
            <a:endParaRPr lang="hu-HU" sz="1050" dirty="0">
              <a:solidFill>
                <a:srgbClr val="09518C"/>
              </a:solidFill>
              <a:latin typeface="Gill Sans"/>
              <a:cs typeface="Gill Sans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726293" y="4433031"/>
            <a:ext cx="2362200" cy="596900"/>
            <a:chOff x="317500" y="317500"/>
            <a:chExt cx="2362200" cy="596900"/>
          </a:xfrm>
        </p:grpSpPr>
        <p:pic>
          <p:nvPicPr>
            <p:cNvPr id="54" name="PFE element 41" descr="AX1uvP6DLsFJ57.png"/>
            <p:cNvPicPr>
              <a:picLocks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362200" cy="596900"/>
            </a:xfrm>
            <a:prstGeom prst="rect">
              <a:avLst/>
            </a:prstGeom>
          </p:spPr>
        </p:pic>
        <p:sp>
          <p:nvSpPr>
            <p:cNvPr id="55" name="Shape_10"/>
            <p:cNvSpPr/>
            <p:nvPr/>
          </p:nvSpPr>
          <p:spPr>
            <a:xfrm>
              <a:off x="317500" y="317500"/>
              <a:ext cx="2362200" cy="5969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24" name="Picture 23" descr="hades_logo.png"/>
          <p:cNvPicPr>
            <a:picLocks noChangeAspect="1"/>
          </p:cNvPicPr>
          <p:nvPr/>
        </p:nvPicPr>
        <p:blipFill>
          <a:blip r:embed="rId24" cstate="print">
            <a:alphaModFix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331509"/>
            <a:ext cx="1080120" cy="8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2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3" grpId="0"/>
      <p:bldP spid="14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43" descr="AX1uvP6DLsFJ59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7" name="PFE element 44" descr="AX1uvP6DLsFJ61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19" y="2346789"/>
            <a:ext cx="4330700" cy="2070100"/>
          </a:xfrm>
          <a:prstGeom prst="rect">
            <a:avLst/>
          </a:prstGeom>
        </p:spPr>
      </p:pic>
      <p:pic>
        <p:nvPicPr>
          <p:cNvPr id="14" name="PFE element 45" descr="AX1uvP6DLsFJ63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26" y="4557943"/>
            <a:ext cx="2641600" cy="393700"/>
          </a:xfrm>
          <a:prstGeom prst="rect">
            <a:avLst/>
          </a:prstGeom>
        </p:spPr>
      </p:pic>
      <p:pic>
        <p:nvPicPr>
          <p:cNvPr id="10" name="Picture 9" descr="qcd_PD_dileptons_traj_tex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0" y="782420"/>
            <a:ext cx="3837339" cy="2785908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827584" y="3003798"/>
            <a:ext cx="1080120" cy="79208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FE element 48" descr="AX1uvP6DLsFJ65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60" y="3717816"/>
            <a:ext cx="1397000" cy="5969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56123" flipH="1">
            <a:off x="2369314" y="728423"/>
            <a:ext cx="1106276" cy="9077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91680" y="879558"/>
            <a:ext cx="1440160" cy="2268256"/>
          </a:xfrm>
          <a:prstGeom prst="rect">
            <a:avLst/>
          </a:prstGeom>
          <a:solidFill>
            <a:srgbClr val="D99694">
              <a:alpha val="16000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95000"/>
                </a:schemeClr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035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FE element 51" descr="AX1uvP6DLsFJ67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06" y="1077626"/>
            <a:ext cx="3663320" cy="2659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064" y="996866"/>
            <a:ext cx="3675376" cy="2668078"/>
          </a:xfrm>
          <a:prstGeom prst="rect">
            <a:avLst/>
          </a:prstGeom>
        </p:spPr>
      </p:pic>
      <p:pic>
        <p:nvPicPr>
          <p:cNvPr id="14" name="PFE element 54" descr="AX1uvP6DLsFJ69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2" y="558984"/>
            <a:ext cx="3162300" cy="381000"/>
          </a:xfrm>
          <a:prstGeom prst="rect">
            <a:avLst/>
          </a:prstGeom>
        </p:spPr>
      </p:pic>
      <p:pic>
        <p:nvPicPr>
          <p:cNvPr id="16" name="PFE element 55" descr="AX1uvP6DLsFJ71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11" y="549692"/>
            <a:ext cx="1828800" cy="381000"/>
          </a:xfrm>
          <a:prstGeom prst="rect">
            <a:avLst/>
          </a:prstGeom>
        </p:spPr>
      </p:pic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228551"/>
              </p:ext>
            </p:extLst>
          </p:nvPr>
        </p:nvGraphicFramePr>
        <p:xfrm>
          <a:off x="389206" y="3723878"/>
          <a:ext cx="1440160" cy="58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8" imgW="927100" imgH="393700" progId="Equation.3">
                  <p:embed/>
                </p:oleObj>
              </mc:Choice>
              <mc:Fallback>
                <p:oleObj name="Equation" r:id="rId8" imgW="9271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06" y="3723878"/>
                        <a:ext cx="1440160" cy="584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671382"/>
              </p:ext>
            </p:extLst>
          </p:nvPr>
        </p:nvGraphicFramePr>
        <p:xfrm>
          <a:off x="4857064" y="3805878"/>
          <a:ext cx="28844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4" name="Equation" r:id="rId10" imgW="2197100" imgH="419100" progId="Equation.3">
                  <p:embed/>
                </p:oleObj>
              </mc:Choice>
              <mc:Fallback>
                <p:oleObj name="Equation" r:id="rId10" imgW="2197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064" y="3805878"/>
                        <a:ext cx="2884487" cy="5270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544" y="3723879"/>
            <a:ext cx="692942" cy="819226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3" name="Picture 12" descr="thermo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6850">
            <a:off x="8198866" y="3544716"/>
            <a:ext cx="272006" cy="1221356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18" name="PFE element 60" descr="AX1uvP6DLsFJ73.png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6" y="4446748"/>
            <a:ext cx="3771900" cy="596900"/>
          </a:xfrm>
          <a:prstGeom prst="rect">
            <a:avLst/>
          </a:prstGeom>
        </p:spPr>
      </p:pic>
      <p:pic>
        <p:nvPicPr>
          <p:cNvPr id="19" name="PFE element 61" descr="AX1uvP6DLsFJ75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66" y="4596373"/>
            <a:ext cx="43180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7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FE element 62" descr="AX1uvP6DLsFJ77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13" name="PFE element 63" descr="AX1uvP6DLsFJ80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3" y="770432"/>
            <a:ext cx="8699500" cy="400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33" y="1131590"/>
            <a:ext cx="3390370" cy="2219961"/>
          </a:xfrm>
          <a:prstGeom prst="rect">
            <a:avLst/>
          </a:prstGeom>
        </p:spPr>
      </p:pic>
      <p:pic>
        <p:nvPicPr>
          <p:cNvPr id="15" name="PFE element 65" descr="AX1uvP6DLsFJ82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51" y="3444569"/>
            <a:ext cx="4203700" cy="266700"/>
          </a:xfrm>
          <a:prstGeom prst="rect">
            <a:avLst/>
          </a:prstGeom>
        </p:spPr>
      </p:pic>
      <p:sp>
        <p:nvSpPr>
          <p:cNvPr id="8" name="pfehide66" hidden="1"/>
          <p:cNvSpPr txBox="1">
            <a:spLocks/>
          </p:cNvSpPr>
          <p:nvPr/>
        </p:nvSpPr>
        <p:spPr bwMode="auto">
          <a:xfrm>
            <a:off x="326233" y="4066293"/>
            <a:ext cx="2949623" cy="665697"/>
          </a:xfrm>
          <a:prstGeom prst="rect">
            <a:avLst/>
          </a:prstGeom>
          <a:solidFill>
            <a:srgbClr val="EAEA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Gill Sans" charset="0"/>
                <a:ea typeface="ＭＳ Ｐゴシック" charset="0"/>
                <a:cs typeface="Gill Sans" charset="0"/>
              </a:defRPr>
            </a:lvl1pPr>
            <a:lvl2pPr marL="38920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77842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1676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55684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194605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33526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2724472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113681" algn="l" defTabSz="389209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600" dirty="0"/>
              <a:t>What are the possible signatures in dilepton radiation?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1495" y="4062592"/>
            <a:ext cx="2959100" cy="673100"/>
            <a:chOff x="317500" y="317500"/>
            <a:chExt cx="2959100" cy="673100"/>
          </a:xfrm>
        </p:grpSpPr>
        <p:pic>
          <p:nvPicPr>
            <p:cNvPr id="16" name="PFE element 66" descr="AX1uvP6DLsFJ84.png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500" y="317500"/>
              <a:ext cx="2959100" cy="673100"/>
            </a:xfrm>
            <a:prstGeom prst="rect">
              <a:avLst/>
            </a:prstGeom>
          </p:spPr>
        </p:pic>
        <p:sp>
          <p:nvSpPr>
            <p:cNvPr id="17" name="Shape_11"/>
            <p:cNvSpPr/>
            <p:nvPr/>
          </p:nvSpPr>
          <p:spPr>
            <a:xfrm>
              <a:off x="317500" y="317500"/>
              <a:ext cx="2959100" cy="673100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dirty="0" smtClean="0">
                <a:solidFill>
                  <a:schemeClr val="tx1">
                    <a:lumMod val="95000"/>
                  </a:schemeClr>
                </a:solidFill>
                <a:latin typeface="Gill Sans Light"/>
                <a:cs typeface="Gill Sans Light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032" y="1169367"/>
            <a:ext cx="3456384" cy="2410495"/>
          </a:xfrm>
          <a:prstGeom prst="rect">
            <a:avLst/>
          </a:prstGeom>
        </p:spPr>
      </p:pic>
      <p:pic>
        <p:nvPicPr>
          <p:cNvPr id="19" name="PFE element 68" descr="AX1uvP6DLsFJ8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722" y="3429454"/>
            <a:ext cx="3467100" cy="266700"/>
          </a:xfrm>
          <a:prstGeom prst="rect">
            <a:avLst/>
          </a:prstGeom>
        </p:spPr>
      </p:pic>
      <p:pic>
        <p:nvPicPr>
          <p:cNvPr id="20" name="PFE element 69" descr="AX1uvP6DLsFJ88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88" y="4062592"/>
            <a:ext cx="57023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FE element 70" descr="AX1uvP6DLsFJ90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9" name="PFE element 71" descr="AX1uvP6DLsFJ9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3" y="2565241"/>
            <a:ext cx="8712200" cy="242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843"/>
          <a:stretch/>
        </p:blipFill>
        <p:spPr>
          <a:xfrm>
            <a:off x="1071077" y="699542"/>
            <a:ext cx="2132771" cy="1691774"/>
          </a:xfrm>
          <a:prstGeom prst="rect">
            <a:avLst/>
          </a:prstGeom>
        </p:spPr>
      </p:pic>
      <p:pic>
        <p:nvPicPr>
          <p:cNvPr id="11" name="PFE element 73" descr="AX1uvP6DLsFJ94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30" y="1053480"/>
            <a:ext cx="57023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90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FE element 74" descr="AX1uvP6DLsFJ96.pn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8" y="-30549"/>
            <a:ext cx="8305800" cy="62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88" t="9574" r="2804" b="8741"/>
          <a:stretch/>
        </p:blipFill>
        <p:spPr>
          <a:xfrm>
            <a:off x="4679450" y="821747"/>
            <a:ext cx="4464550" cy="32354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4983028" y="821747"/>
            <a:ext cx="303089" cy="832499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6" name="PFE element 77" descr="AX1uvP6DLsFJ98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660" y="749873"/>
            <a:ext cx="762000" cy="4064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5792132" y="876190"/>
            <a:ext cx="142510" cy="80086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7" name="PFE element 79" descr="AX1uvP6DLsFJ100.pn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64" y="751868"/>
            <a:ext cx="749300" cy="431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6551046" y="1110798"/>
            <a:ext cx="475014" cy="71911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8" name="PFE element 81" descr="AX1uvP6DLsFJ102.pn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451" y="752562"/>
            <a:ext cx="673100" cy="4318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flipH="1">
            <a:off x="7467181" y="1110798"/>
            <a:ext cx="1003602" cy="566256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29" name="PFE element 83" descr="AX1uvP6DLsFJ104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4" y="752562"/>
            <a:ext cx="647700" cy="4318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5181600" y="2118910"/>
            <a:ext cx="24899" cy="1724645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0" name="PFE element 85" descr="AX1uvP6DLsFJ106.pn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64" y="3724123"/>
            <a:ext cx="711200" cy="4318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H="1" flipV="1">
            <a:off x="5399584" y="2208981"/>
            <a:ext cx="505506" cy="153482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1" name="PFE element 87" descr="AX1uvP6DLsFJ108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930" y="3724123"/>
            <a:ext cx="584200" cy="431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H="1" flipV="1">
            <a:off x="6440896" y="2929516"/>
            <a:ext cx="446777" cy="66040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2" name="PFE element 89" descr="AX1uvP6DLsFJ110.png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664" y="3570979"/>
            <a:ext cx="977900" cy="5842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H="1" flipV="1">
            <a:off x="7750666" y="2477084"/>
            <a:ext cx="190300" cy="1269940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3" name="PFE element 91" descr="AX1uvP6DLsFJ112.png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56" y="3733692"/>
            <a:ext cx="1028700" cy="4191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 bwMode="auto">
          <a:xfrm flipH="1" flipV="1">
            <a:off x="8339340" y="2075788"/>
            <a:ext cx="412730" cy="1649734"/>
          </a:xfrm>
          <a:prstGeom prst="straightConnector1">
            <a:avLst/>
          </a:prstGeom>
          <a:solidFill>
            <a:srgbClr val="FFFFFF"/>
          </a:solidFill>
          <a:ln w="12700" cap="flat" cmpd="sng" algn="ctr">
            <a:solidFill>
              <a:srgbClr val="DF171F"/>
            </a:solidFill>
            <a:prstDash val="solid"/>
            <a:round/>
            <a:headEnd type="none" w="med" len="med"/>
            <a:tailEnd type="arrow" w="sm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34" name="PFE element 93" descr="AX1uvP6DLsFJ114.png"/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860" y="3705840"/>
            <a:ext cx="622300" cy="431800"/>
          </a:xfrm>
          <a:prstGeom prst="rect">
            <a:avLst/>
          </a:prstGeom>
        </p:spPr>
      </p:pic>
      <p:pic>
        <p:nvPicPr>
          <p:cNvPr id="35" name="PFE element 94" descr="AX1uvP6DLsFJ116.png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6" y="945293"/>
            <a:ext cx="4343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2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TU D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428D"/>
      </a:accent1>
      <a:accent2>
        <a:srgbClr val="781326"/>
      </a:accent2>
      <a:accent3>
        <a:srgbClr val="0D614F"/>
      </a:accent3>
      <a:accent4>
        <a:srgbClr val="BA3015"/>
      </a:accent4>
      <a:accent5>
        <a:srgbClr val="0C69B0"/>
      </a:accent5>
      <a:accent6>
        <a:srgbClr val="F79646"/>
      </a:accent6>
      <a:hlink>
        <a:srgbClr val="149670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dirty="0" smtClean="0">
            <a:solidFill>
              <a:schemeClr val="tx1">
                <a:lumMod val="95000"/>
              </a:schemeClr>
            </a:solidFill>
            <a:latin typeface="Gill Sans Light"/>
            <a:cs typeface="Gill Sans Light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sz="1600" dirty="0" smtClean="0">
            <a:latin typeface="Gill Sans"/>
            <a:cs typeface="Gill San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144735</TotalTime>
  <Words>162</Words>
  <Application>Microsoft Macintosh PowerPoint</Application>
  <PresentationFormat>On-screen Show (16:9)</PresentationFormat>
  <Paragraphs>32</Paragraphs>
  <Slides>25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Horizon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Helmholtzzentrum für Schwerionenforschung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GSI</dc:creator>
  <cp:lastModifiedBy>Tetyana Galatyuk</cp:lastModifiedBy>
  <cp:revision>3460</cp:revision>
  <cp:lastPrinted>2018-09-01T14:03:30Z</cp:lastPrinted>
  <dcterms:created xsi:type="dcterms:W3CDTF">2009-01-13T11:41:34Z</dcterms:created>
  <dcterms:modified xsi:type="dcterms:W3CDTF">2018-10-03T08:30:35Z</dcterms:modified>
</cp:coreProperties>
</file>