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8" r:id="rId2"/>
    <p:sldId id="541" r:id="rId3"/>
    <p:sldId id="508" r:id="rId4"/>
    <p:sldId id="546" r:id="rId5"/>
    <p:sldId id="543" r:id="rId6"/>
    <p:sldId id="544" r:id="rId7"/>
    <p:sldId id="545" r:id="rId8"/>
  </p:sldIdLst>
  <p:sldSz cx="9906000" cy="6858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247"/>
    <a:srgbClr val="FFEB62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69"/>
    <p:restoredTop sz="91608" autoAdjust="0"/>
  </p:normalViewPr>
  <p:slideViewPr>
    <p:cSldViewPr snapToGrid="0" snapToObjects="1">
      <p:cViewPr varScale="1">
        <p:scale>
          <a:sx n="136" d="100"/>
          <a:sy n="136" d="100"/>
        </p:scale>
        <p:origin x="672" y="184"/>
      </p:cViewPr>
      <p:guideLst>
        <p:guide orient="horz" pos="754"/>
        <p:guide pos="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E3CCFF-73A1-894C-A6E7-8D9F5B42B745}" type="datetimeFigureOut">
              <a:rPr lang="de-DE"/>
              <a:pPr>
                <a:defRPr/>
              </a:pPr>
              <a:t>13.12.18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17D67D-C33D-2E45-8256-B3E35F1FEF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65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D5D0A-E521-6042-BAFA-0A92ECBA7B52}" type="datetimeFigureOut">
              <a:rPr lang="de-DE"/>
              <a:pPr>
                <a:defRPr/>
              </a:pPr>
              <a:t>13.12.18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FBC838-79E8-1940-87C3-323F570A78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50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Optimierung der Multi-Turn-Injektion in Schwer-Ionen-Synchrotrons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92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4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97" y="1205992"/>
            <a:ext cx="9670389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7"/>
          <p:cNvSpPr txBox="1">
            <a:spLocks noChangeArrowheads="1"/>
          </p:cNvSpPr>
          <p:nvPr userDrawn="1"/>
        </p:nvSpPr>
        <p:spPr bwMode="auto">
          <a:xfrm>
            <a:off x="5803608" y="833201"/>
            <a:ext cx="3649721" cy="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00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err="1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9" name="Rechteck 12"/>
          <p:cNvSpPr/>
          <p:nvPr userDrawn="1"/>
        </p:nvSpPr>
        <p:spPr>
          <a:xfrm>
            <a:off x="438559" y="6650038"/>
            <a:ext cx="9352227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5860" y="3244369"/>
            <a:ext cx="7158142" cy="7798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024230"/>
            <a:ext cx="69342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feld 7"/>
          <p:cNvSpPr txBox="1">
            <a:spLocks noChangeArrowheads="1"/>
          </p:cNvSpPr>
          <p:nvPr userDrawn="1"/>
        </p:nvSpPr>
        <p:spPr bwMode="auto">
          <a:xfrm>
            <a:off x="6256278" y="6581018"/>
            <a:ext cx="3649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000">
                <a:solidFill>
                  <a:srgbClr val="333333"/>
                </a:solidFill>
                <a:cs typeface="Arial" charset="0"/>
              </a:rPr>
              <a:t>GSI Helmholtz </a:t>
            </a:r>
            <a:r>
              <a:rPr lang="de-DE" sz="1000" err="1">
                <a:solidFill>
                  <a:srgbClr val="333333"/>
                </a:solidFill>
                <a:cs typeface="Arial" charset="0"/>
              </a:rPr>
              <a:t>Centre</a:t>
            </a:r>
            <a:r>
              <a:rPr lang="de-DE" sz="1000">
                <a:solidFill>
                  <a:srgbClr val="333333"/>
                </a:solidFill>
                <a:cs typeface="Arial" charset="0"/>
              </a:rPr>
              <a:t> </a:t>
            </a:r>
            <a:r>
              <a:rPr lang="de-DE" sz="1000" err="1">
                <a:solidFill>
                  <a:srgbClr val="333333"/>
                </a:solidFill>
                <a:cs typeface="Arial" charset="0"/>
              </a:rPr>
              <a:t>for</a:t>
            </a:r>
            <a:r>
              <a:rPr lang="de-DE" sz="1000">
                <a:solidFill>
                  <a:srgbClr val="333333"/>
                </a:solidFill>
                <a:cs typeface="Arial" charset="0"/>
              </a:rPr>
              <a:t> Heavy Ion Research</a:t>
            </a:r>
          </a:p>
          <a:p>
            <a:pPr algn="r">
              <a:defRPr/>
            </a:pPr>
            <a:endParaRPr lang="de-DE" sz="1000">
              <a:solidFill>
                <a:srgbClr val="3333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782" y="4657"/>
            <a:ext cx="5812844" cy="787557"/>
          </a:xfrm>
        </p:spPr>
        <p:txBody>
          <a:bodyPr/>
          <a:lstStyle/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62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15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97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3440" y="6607175"/>
            <a:ext cx="9906000" cy="2555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471" y="1450975"/>
            <a:ext cx="8896483" cy="49037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Bild 6" descr="GSI_Logo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894" y="260350"/>
            <a:ext cx="146182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941388"/>
            <a:ext cx="9906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Textfeld 10"/>
          <p:cNvSpPr txBox="1">
            <a:spLocks noChangeArrowheads="1"/>
          </p:cNvSpPr>
          <p:nvPr/>
        </p:nvSpPr>
        <p:spPr bwMode="auto">
          <a:xfrm>
            <a:off x="471223" y="6619896"/>
            <a:ext cx="409654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dirty="0" err="1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 dirty="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457472" y="6350"/>
            <a:ext cx="5686154" cy="78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81280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78" name="TextBox 15"/>
          <p:cNvSpPr txBox="1">
            <a:spLocks noChangeArrowheads="1"/>
          </p:cNvSpPr>
          <p:nvPr userDrawn="1"/>
        </p:nvSpPr>
        <p:spPr bwMode="auto">
          <a:xfrm>
            <a:off x="4567773" y="6610371"/>
            <a:ext cx="25173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/>
              <a:t>Sabrina Appel | Accelerator</a:t>
            </a:r>
            <a:r>
              <a:rPr lang="en-US" sz="1000" baseline="0"/>
              <a:t> Physics</a:t>
            </a:r>
            <a:endParaRPr lang="en-US" sz="1000"/>
          </a:p>
        </p:txBody>
      </p:sp>
      <p:sp>
        <p:nvSpPr>
          <p:cNvPr id="7179" name="TextBox 16"/>
          <p:cNvSpPr txBox="1">
            <a:spLocks noChangeArrowheads="1"/>
          </p:cNvSpPr>
          <p:nvPr userDrawn="1"/>
        </p:nvSpPr>
        <p:spPr bwMode="auto">
          <a:xfrm>
            <a:off x="7905884" y="6610371"/>
            <a:ext cx="1587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A088DAA-14AC-954B-B677-3A46F163A63D}" type="datetime3">
              <a:rPr lang="de-DE" sz="1000" baseline="0" smtClean="0"/>
              <a:t>13/12/2018</a:t>
            </a:fld>
            <a:endParaRPr lang="en-US" sz="1000"/>
          </a:p>
        </p:txBody>
      </p:sp>
      <p:sp>
        <p:nvSpPr>
          <p:cNvPr id="7180" name="TextBox 17"/>
          <p:cNvSpPr txBox="1">
            <a:spLocks noChangeArrowheads="1"/>
          </p:cNvSpPr>
          <p:nvPr userDrawn="1"/>
        </p:nvSpPr>
        <p:spPr bwMode="auto">
          <a:xfrm>
            <a:off x="9493250" y="6619896"/>
            <a:ext cx="1238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BC9F636-5EA6-A944-86B3-EC0FB3FEA444}" type="slidenum">
              <a:rPr lang="en-US" sz="1000" smtClean="0"/>
              <a:pPr>
                <a:defRPr/>
              </a:pPr>
              <a:t>‹Nr.›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1" r:id="rId2"/>
    <p:sldLayoutId id="2147483752" r:id="rId3"/>
    <p:sldLayoutId id="2147483753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400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000" kern="1200">
          <a:solidFill>
            <a:srgbClr val="333333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kern="1200">
          <a:solidFill>
            <a:srgbClr val="333333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600" kern="1200">
          <a:solidFill>
            <a:srgbClr val="333333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400" kern="1200">
          <a:solidFill>
            <a:srgbClr val="333333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606986/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1688183/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1540497" y="2428912"/>
            <a:ext cx="7025580" cy="1385888"/>
          </a:xfrm>
        </p:spPr>
        <p:txBody>
          <a:bodyPr/>
          <a:lstStyle/>
          <a:p>
            <a:r>
              <a:rPr lang="en-US" altLang="de-DE" dirty="0"/>
              <a:t>FAIR Operation Modes</a:t>
            </a:r>
            <a:endParaRPr lang="en-US" dirty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907" y="6151563"/>
            <a:ext cx="7238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Dr. Sabrina Appel,  Accelerator Physics Department, GSI, Darmstadt </a:t>
            </a:r>
          </a:p>
        </p:txBody>
      </p:sp>
    </p:spTree>
    <p:extLst>
      <p:ext uri="{BB962C8B-B14F-4D97-AF65-F5344CB8AC3E}">
        <p14:creationId xmlns:p14="http://schemas.microsoft.com/office/powerpoint/2010/main" val="154928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Reference beam parameters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63DE4A-F430-1044-91DC-FCAC982CD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07"/>
          <a:stretch/>
        </p:blipFill>
        <p:spPr>
          <a:xfrm>
            <a:off x="5386134" y="1388920"/>
            <a:ext cx="3761047" cy="494907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048906F-F32D-704B-97F6-EA773523FA76}"/>
              </a:ext>
            </a:extLst>
          </p:cNvPr>
          <p:cNvSpPr txBox="1"/>
          <p:nvPr/>
        </p:nvSpPr>
        <p:spPr>
          <a:xfrm>
            <a:off x="397347" y="2931961"/>
            <a:ext cx="463396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u="sng" dirty="0">
                <a:hlinkClick r:id="rId3"/>
              </a:rPr>
              <a:t>https://edms.cern.ch/document/1606986/3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8FB2105-BCC3-944A-A925-ADB3D2277DB3}"/>
              </a:ext>
            </a:extLst>
          </p:cNvPr>
          <p:cNvSpPr txBox="1"/>
          <p:nvPr/>
        </p:nvSpPr>
        <p:spPr>
          <a:xfrm>
            <a:off x="1352550" y="3678791"/>
            <a:ext cx="24802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Under Approval: 12/14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E515EA-4093-284C-BE4C-0D39B2BED298}"/>
              </a:ext>
            </a:extLst>
          </p:cNvPr>
          <p:cNvSpPr txBox="1"/>
          <p:nvPr/>
        </p:nvSpPr>
        <p:spPr>
          <a:xfrm>
            <a:off x="1664412" y="2185132"/>
            <a:ext cx="140294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EDMS Link:</a:t>
            </a:r>
          </a:p>
        </p:txBody>
      </p:sp>
    </p:spTree>
    <p:extLst>
      <p:ext uri="{BB962C8B-B14F-4D97-AF65-F5344CB8AC3E}">
        <p14:creationId xmlns:p14="http://schemas.microsoft.com/office/powerpoint/2010/main" val="17801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Operation Modes (April 2016) 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5" y="1113182"/>
            <a:ext cx="9125699" cy="54309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A832238-9E94-784D-A361-B166C0A19E22}"/>
              </a:ext>
            </a:extLst>
          </p:cNvPr>
          <p:cNvSpPr/>
          <p:nvPr/>
        </p:nvSpPr>
        <p:spPr>
          <a:xfrm>
            <a:off x="4656841" y="1074656"/>
            <a:ext cx="4864231" cy="2545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5B76F8-9CEA-BE4B-982E-DC41AB3D65B0}"/>
              </a:ext>
            </a:extLst>
          </p:cNvPr>
          <p:cNvSpPr txBox="1"/>
          <p:nvPr/>
        </p:nvSpPr>
        <p:spPr>
          <a:xfrm rot="19435200">
            <a:off x="5982920" y="1485139"/>
            <a:ext cx="3090486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4000" dirty="0">
                <a:solidFill>
                  <a:srgbClr val="FF0000"/>
                </a:solidFill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85055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E4F65-AA57-6C43-97A9-561D4E81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history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DECC9E-BDED-0443-8D28-495F7CA1A37C}"/>
              </a:ext>
            </a:extLst>
          </p:cNvPr>
          <p:cNvSpPr txBox="1"/>
          <p:nvPr/>
        </p:nvSpPr>
        <p:spPr>
          <a:xfrm>
            <a:off x="1150070" y="6124575"/>
            <a:ext cx="723723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dirty="0"/>
              <a:t>V3-0 can be found under </a:t>
            </a:r>
            <a:r>
              <a:rPr lang="de-DE" dirty="0">
                <a:hlinkClick r:id="rId2"/>
              </a:rPr>
              <a:t>https://edms.cern.ch/document/1688183/1</a:t>
            </a:r>
            <a:endParaRPr lang="en-US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26FD90C-BDE3-C143-9C33-72F77411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67614"/>
              </p:ext>
            </p:extLst>
          </p:nvPr>
        </p:nvGraphicFramePr>
        <p:xfrm>
          <a:off x="335232" y="1625847"/>
          <a:ext cx="9091571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679">
                  <a:extLst>
                    <a:ext uri="{9D8B030D-6E8A-4147-A177-3AD203B41FA5}">
                      <a16:colId xmlns:a16="http://schemas.microsoft.com/office/drawing/2014/main" val="2755832956"/>
                    </a:ext>
                  </a:extLst>
                </a:gridCol>
                <a:gridCol w="1819373">
                  <a:extLst>
                    <a:ext uri="{9D8B030D-6E8A-4147-A177-3AD203B41FA5}">
                      <a16:colId xmlns:a16="http://schemas.microsoft.com/office/drawing/2014/main" val="107538986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3308947580"/>
                    </a:ext>
                  </a:extLst>
                </a:gridCol>
                <a:gridCol w="4619133">
                  <a:extLst>
                    <a:ext uri="{9D8B030D-6E8A-4147-A177-3AD203B41FA5}">
                      <a16:colId xmlns:a16="http://schemas.microsoft.com/office/drawing/2014/main" val="1291398987"/>
                    </a:ext>
                  </a:extLst>
                </a:gridCol>
              </a:tblGrid>
              <a:tr h="16988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Version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Name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Details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661065"/>
                  </a:ext>
                </a:extLst>
              </a:tr>
              <a:tr h="16988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V1-0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November 2012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P. Schütt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First Version for Review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8206504"/>
                  </a:ext>
                </a:extLst>
              </a:tr>
              <a:tr h="16988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V1-1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January 2013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 P. Schütt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HESR-Acronym corrected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803525"/>
                  </a:ext>
                </a:extLst>
              </a:tr>
              <a:tr h="8494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V1-2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Comments from V.R.W. Schaa, M.Steck etc.,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Ions in HESR,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shorter Spills for CBM, Au for CBM,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update of U-Bahn-Drawing,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update of Table 2-1 (beam production chains)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959529"/>
                  </a:ext>
                </a:extLst>
              </a:tr>
              <a:tr h="44594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V2-0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October 2013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</a:rPr>
                        <a:t>O. Geithner, P. Fork, P. Schütt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Merging with Technical Concept,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Beam parameter requirements from experiments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99727"/>
                  </a:ext>
                </a:extLst>
              </a:tr>
              <a:tr h="167760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V3-0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October 2015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O. Geithner, </a:t>
                      </a:r>
                      <a:endParaRPr lang="de-DE" sz="14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P. </a:t>
                      </a:r>
                      <a:r>
                        <a:rPr lang="en-US" sz="1400" dirty="0" err="1">
                          <a:effectLst/>
                        </a:rPr>
                        <a:t>Schütt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Update of the beam parameter requirements according to the HIC4FAIR Workshop (Hamburg, 2015).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Removal of the production chains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Input from R Steinhagen: update of the concept for parallel operation</a:t>
                      </a:r>
                      <a:endParaRPr lang="de-DE" sz="140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Feedback of all FAIR experiment Communities is included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1839246"/>
                  </a:ext>
                </a:extLst>
              </a:tr>
              <a:tr h="33976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V4-0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2019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</a:rPr>
                        <a:t>S. Appel + O. Boine-Frankenheim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</a:rPr>
                        <a:t>Revision </a:t>
                      </a:r>
                      <a:r>
                        <a:rPr lang="de-DE" sz="1400" dirty="0" err="1">
                          <a:effectLst/>
                        </a:rPr>
                        <a:t>for</a:t>
                      </a:r>
                      <a:r>
                        <a:rPr lang="de-DE" sz="1400" dirty="0">
                          <a:effectLst/>
                        </a:rPr>
                        <a:t> EDMS </a:t>
                      </a:r>
                      <a:r>
                        <a:rPr lang="de-DE" sz="1400" dirty="0" err="1">
                          <a:effectLst/>
                        </a:rPr>
                        <a:t>relase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49432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D40E7FC-B864-9641-B62C-ADE63165C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16" y="1163332"/>
            <a:ext cx="1667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history:</a:t>
            </a:r>
            <a:endParaRPr kumimoji="0" lang="en-US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8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C6275-18EE-244E-8C67-330E5535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44A9E9-5DCC-224B-B512-E680BCE8C2ED}"/>
              </a:ext>
            </a:extLst>
          </p:cNvPr>
          <p:cNvSpPr txBox="1"/>
          <p:nvPr/>
        </p:nvSpPr>
        <p:spPr>
          <a:xfrm>
            <a:off x="1324734" y="1630722"/>
            <a:ext cx="139012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5848E4-3A13-6248-9DFE-CD26033F1743}"/>
              </a:ext>
            </a:extLst>
          </p:cNvPr>
          <p:cNvSpPr txBox="1"/>
          <p:nvPr/>
        </p:nvSpPr>
        <p:spPr>
          <a:xfrm>
            <a:off x="1013963" y="2139770"/>
            <a:ext cx="20185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Antiproton Beams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94F0C0C-0902-6942-BED4-69369496EC61}"/>
              </a:ext>
            </a:extLst>
          </p:cNvPr>
          <p:cNvSpPr txBox="1"/>
          <p:nvPr/>
        </p:nvSpPr>
        <p:spPr>
          <a:xfrm>
            <a:off x="1630525" y="2909129"/>
            <a:ext cx="78309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APPA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7A1390-4DBE-0D4F-B6B1-BFDCA9EAA707}"/>
              </a:ext>
            </a:extLst>
          </p:cNvPr>
          <p:cNvSpPr txBox="1"/>
          <p:nvPr/>
        </p:nvSpPr>
        <p:spPr>
          <a:xfrm>
            <a:off x="1274679" y="3658369"/>
            <a:ext cx="15568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CBM/HADES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B6906C-8C97-9B4D-845C-8A388B91BF8D}"/>
              </a:ext>
            </a:extLst>
          </p:cNvPr>
          <p:cNvSpPr txBox="1"/>
          <p:nvPr/>
        </p:nvSpPr>
        <p:spPr>
          <a:xfrm>
            <a:off x="1460842" y="4336213"/>
            <a:ext cx="111652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NUSTAR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DE2697-FBD0-7D4B-BB56-722D3632A414}"/>
              </a:ext>
            </a:extLst>
          </p:cNvPr>
          <p:cNvSpPr txBox="1"/>
          <p:nvPr/>
        </p:nvSpPr>
        <p:spPr>
          <a:xfrm>
            <a:off x="1008668" y="5344884"/>
            <a:ext cx="203132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Parallel Operation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179FE1-1551-E84B-9432-CAEBFE574D1F}"/>
              </a:ext>
            </a:extLst>
          </p:cNvPr>
          <p:cNvSpPr txBox="1"/>
          <p:nvPr/>
        </p:nvSpPr>
        <p:spPr>
          <a:xfrm>
            <a:off x="1281732" y="6022728"/>
            <a:ext cx="146296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Open Topics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3620D5C7-CFDC-444F-B8AE-CAA5F875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624" y="1362861"/>
            <a:ext cx="4760214" cy="5167430"/>
          </a:xfrm>
        </p:spPr>
      </p:pic>
    </p:spTree>
    <p:extLst>
      <p:ext uri="{BB962C8B-B14F-4D97-AF65-F5344CB8AC3E}">
        <p14:creationId xmlns:p14="http://schemas.microsoft.com/office/powerpoint/2010/main" val="181556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1E3EF-0E57-0649-B179-000F02ED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Antiproton Beams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AE9EBDE-D3AF-8541-8A2C-B63CF58E1F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7" y="1422695"/>
            <a:ext cx="4012190" cy="4903788"/>
          </a:xfrm>
          <a:prstGeom prst="rect">
            <a:avLst/>
          </a:prstGeom>
        </p:spPr>
      </p:pic>
      <p:pic>
        <p:nvPicPr>
          <p:cNvPr id="5" name="Bild 102" descr="Reference Chain pbar">
            <a:extLst>
              <a:ext uri="{FF2B5EF4-FFF2-40B4-BE49-F238E27FC236}">
                <a16:creationId xmlns:a16="http://schemas.microsoft.com/office/drawing/2014/main" id="{8A3E4A08-91B3-4B43-88A6-981DED1762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75" y="4755577"/>
            <a:ext cx="527685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FCD9FB3-3021-A144-AE40-F5C8563F1856}"/>
              </a:ext>
            </a:extLst>
          </p:cNvPr>
          <p:cNvSpPr txBox="1"/>
          <p:nvPr/>
        </p:nvSpPr>
        <p:spPr>
          <a:xfrm>
            <a:off x="4624145" y="1442300"/>
            <a:ext cx="5044971" cy="277633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Short description of experiment aim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Detailed description of beam chain</a:t>
            </a:r>
          </a:p>
          <a:p>
            <a:pPr>
              <a:lnSpc>
                <a:spcPct val="200000"/>
              </a:lnSpc>
            </a:pPr>
            <a:r>
              <a:rPr lang="en-US" dirty="0"/>
              <a:t>(per experiments)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Beam parameters for Commissioning + MSV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Future Options (after MSV)</a:t>
            </a:r>
          </a:p>
        </p:txBody>
      </p:sp>
    </p:spTree>
    <p:extLst>
      <p:ext uri="{BB962C8B-B14F-4D97-AF65-F5344CB8AC3E}">
        <p14:creationId xmlns:p14="http://schemas.microsoft.com/office/powerpoint/2010/main" val="28732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5B393-1BF4-6F49-903E-C4790370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and open topics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C2D95DD-7B2E-8D4F-BFBC-EB77C84CDB33}"/>
              </a:ext>
            </a:extLst>
          </p:cNvPr>
          <p:cNvSpPr/>
          <p:nvPr/>
        </p:nvSpPr>
        <p:spPr>
          <a:xfrm>
            <a:off x="1191191" y="1470351"/>
            <a:ext cx="8714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Additional topics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Add detailed description of commissioning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Different possible commission scenarios 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endParaRPr lang="en-US" sz="2400" dirty="0"/>
          </a:p>
          <a:p>
            <a:pPr marL="1371600" lvl="2" indent="-457200">
              <a:buClr>
                <a:srgbClr val="FDBB63"/>
              </a:buClr>
              <a:buFont typeface="Wingdings" pitchFamily="2" charset="2"/>
              <a:buChar char="Ø"/>
            </a:pPr>
            <a:r>
              <a:rPr lang="en-US" sz="2400" dirty="0"/>
              <a:t>Proposal: Separated commission document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4E64CE-FEBB-4A49-9C8A-405AFBAB50A3}"/>
              </a:ext>
            </a:extLst>
          </p:cNvPr>
          <p:cNvSpPr/>
          <p:nvPr/>
        </p:nvSpPr>
        <p:spPr>
          <a:xfrm>
            <a:off x="1191191" y="3967120"/>
            <a:ext cx="871480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Open (not up-to-date) topics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Ion source status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Spill structure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APPA cave and stripper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 err="1"/>
              <a:t>Gamma_t</a:t>
            </a:r>
            <a:r>
              <a:rPr lang="en-US" sz="2400" dirty="0"/>
              <a:t>-jump (Proton)</a:t>
            </a:r>
          </a:p>
          <a:p>
            <a:pPr marL="914400" lvl="1" indent="-457200">
              <a:buClr>
                <a:srgbClr val="FDBB63"/>
              </a:buClr>
              <a:buFont typeface="Wingdings" pitchFamily="2" charset="2"/>
              <a:buChar char="§"/>
            </a:pPr>
            <a:r>
              <a:rPr lang="en-US" sz="2400" dirty="0"/>
              <a:t>Beam line SIS18-&gt;HESR</a:t>
            </a:r>
          </a:p>
          <a:p>
            <a:pPr lvl="1">
              <a:buClr>
                <a:srgbClr val="FDBB63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1127855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</Words>
  <Application>Microsoft Macintosh PowerPoint</Application>
  <PresentationFormat>A4-Papier (210 x 297 mm)</PresentationFormat>
  <Paragraphs>73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Wingdings</vt:lpstr>
      <vt:lpstr>gsi-folienmaster-2014</vt:lpstr>
      <vt:lpstr>FAIR Operation Modes</vt:lpstr>
      <vt:lpstr>Reference beam parameters</vt:lpstr>
      <vt:lpstr>FAIR Operation Modes (April 2016) </vt:lpstr>
      <vt:lpstr>Change history</vt:lpstr>
      <vt:lpstr>Table of Content</vt:lpstr>
      <vt:lpstr>Example: Antiproton Beams</vt:lpstr>
      <vt:lpstr>Additional and open topics</vt:lpstr>
    </vt:vector>
  </TitlesOfParts>
  <Company>GSI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Sabrina Appel</cp:lastModifiedBy>
  <cp:revision>4040</cp:revision>
  <cp:lastPrinted>2017-12-12T08:55:37Z</cp:lastPrinted>
  <dcterms:created xsi:type="dcterms:W3CDTF">2012-12-14T15:20:39Z</dcterms:created>
  <dcterms:modified xsi:type="dcterms:W3CDTF">2018-12-13T13:08:33Z</dcterms:modified>
</cp:coreProperties>
</file>