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72" r:id="rId3"/>
    <p:sldId id="313" r:id="rId4"/>
    <p:sldId id="310" r:id="rId5"/>
    <p:sldId id="314" r:id="rId6"/>
    <p:sldId id="315" r:id="rId7"/>
    <p:sldId id="311" r:id="rId8"/>
    <p:sldId id="312" r:id="rId9"/>
  </p:sldIdLst>
  <p:sldSz cx="9144000" cy="6858000" type="screen4x3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723" autoAdjust="0"/>
  </p:normalViewPr>
  <p:slideViewPr>
    <p:cSldViewPr showGuides="1">
      <p:cViewPr varScale="1">
        <p:scale>
          <a:sx n="113" d="100"/>
          <a:sy n="113" d="100"/>
        </p:scale>
        <p:origin x="-1500" y="-108"/>
      </p:cViewPr>
      <p:guideLst>
        <p:guide orient="horz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984" y="-96"/>
      </p:cViewPr>
      <p:guideLst>
        <p:guide orient="horz" pos="310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ud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9906" y="391269"/>
            <a:ext cx="920519" cy="453319"/>
          </a:xfrm>
          <a:prstGeom prst="rect">
            <a:avLst/>
          </a:prstGeom>
          <a:noFill/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8825" y="194773"/>
            <a:ext cx="6421600" cy="156852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88825" y="391269"/>
            <a:ext cx="6421600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87252" y="844589"/>
            <a:ext cx="6421599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88824" y="420571"/>
            <a:ext cx="5356316" cy="42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 b="1">
                <a:latin typeface="Stafford" pitchFamily="2" charset="0"/>
              </a:defRPr>
            </a:lvl1pPr>
          </a:lstStyle>
          <a:p>
            <a:r>
              <a:rPr lang="de-DE" sz="1200" dirty="0" smtClean="0"/>
              <a:t>GSI -  SIS100 – Vakuummesstechnik mit Feldemission</a:t>
            </a:r>
            <a:endParaRPr lang="de-DE" sz="1200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507447" y="9302540"/>
            <a:ext cx="4424783" cy="28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</a:defRPr>
            </a:lvl1pPr>
          </a:lstStyle>
          <a:p>
            <a:r>
              <a:rPr lang="de-DE" sz="1200" dirty="0"/>
              <a:t>|  </a:t>
            </a:r>
            <a:r>
              <a:rPr lang="de-DE" sz="1200" dirty="0" smtClean="0"/>
              <a:t>TU Darmstadt  |  </a:t>
            </a:r>
            <a:r>
              <a:rPr lang="de-DE" sz="1200" dirty="0" smtClean="0"/>
              <a:t>FG M+EMS  </a:t>
            </a:r>
            <a:r>
              <a:rPr lang="de-DE" sz="1200" dirty="0" smtClean="0"/>
              <a:t>|  Prof. Schlaak</a:t>
            </a:r>
            <a:endParaRPr lang="de-DE" sz="120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946393" y="9302540"/>
            <a:ext cx="664032" cy="28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Stafford" pitchFamily="2" charset="0"/>
              </a:defRPr>
            </a:lvl1pPr>
          </a:lstStyle>
          <a:p>
            <a:r>
              <a:rPr lang="de-DE" sz="1200" dirty="0"/>
              <a:t>|  </a:t>
            </a:r>
            <a:fld id="{C7CC2173-B0D1-45F1-9D54-E33B7353DA19}" type="slidenum">
              <a:rPr lang="de-DE" sz="1200"/>
              <a:pPr/>
              <a:t>‹Nr.›</a:t>
            </a:fld>
            <a:endParaRPr lang="de-DE" sz="1200" dirty="0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188825" y="9224976"/>
            <a:ext cx="6421600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5" name="Datumsplatzhalter 16"/>
          <p:cNvSpPr>
            <a:spLocks noGrp="1"/>
          </p:cNvSpPr>
          <p:nvPr>
            <p:ph type="dt" sz="quarter" idx="1"/>
          </p:nvPr>
        </p:nvSpPr>
        <p:spPr>
          <a:xfrm>
            <a:off x="196691" y="9302369"/>
            <a:ext cx="1311542" cy="281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/>
            <a:r>
              <a:rPr lang="de-DE" dirty="0" smtClean="0"/>
              <a:t>27.09.2018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1196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2BA54-8822-49D7-AC17-AB57B4F51003}" type="datetimeFigureOut">
              <a:rPr lang="de-DE" smtClean="0"/>
              <a:t>13.09.2018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377317"/>
            <a:ext cx="2945659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6" y="9377317"/>
            <a:ext cx="2945659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3D211-59C3-4152-9E2E-CF29EB437A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9021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baseline="0" dirty="0"/>
          </a:p>
        </p:txBody>
      </p:sp>
      <p:sp>
        <p:nvSpPr>
          <p:cNvPr id="14339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9EB57E-422C-4AB7-8FA9-E4FB78365388}" type="slidenum">
              <a:rPr lang="de-DE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Penning</a:t>
            </a:r>
            <a:r>
              <a:rPr lang="de-DE" dirty="0"/>
              <a:t> Vakuummeter beinhalten ebenfalls kalte Kathoden, aber </a:t>
            </a:r>
            <a:r>
              <a:rPr lang="de-DE" dirty="0" err="1"/>
              <a:t>Penning</a:t>
            </a:r>
            <a:r>
              <a:rPr lang="de-DE" dirty="0"/>
              <a:t>-Vakuummeter sind nicht für UHV</a:t>
            </a:r>
            <a:r>
              <a:rPr lang="de-DE" baseline="0" dirty="0"/>
              <a:t> geeignet! Außerdem zusätzliches Magnetfeld, schlechte Genauigkeit und Instabilität (siehe Fibel der Vakuum Druckmessung, VACOM)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3D211-59C3-4152-9E2E-CF29EB437AB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9740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360000" y="1602000"/>
            <a:ext cx="8424000" cy="4705200"/>
          </a:xfrm>
        </p:spPr>
        <p:txBody>
          <a:bodyPr/>
          <a:lstStyle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62024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363" y="488950"/>
            <a:ext cx="6875462" cy="839788"/>
          </a:xfrm>
        </p:spPr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360363" y="1600200"/>
            <a:ext cx="8424862" cy="470535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81437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250825" y="368300"/>
            <a:ext cx="8642350" cy="2089150"/>
          </a:xfrm>
          <a:prstGeom prst="rect">
            <a:avLst/>
          </a:prstGeom>
          <a:solidFill>
            <a:srgbClr val="004E8A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004E8A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1" name="Picture 9" descr="tud_logo"/>
          <p:cNvPicPr>
            <a:picLocks noChangeAspect="1" noChangeArrowheads="1"/>
          </p:cNvPicPr>
          <p:nvPr userDrawn="1"/>
        </p:nvPicPr>
        <p:blipFill>
          <a:blip r:embed="rId2"/>
          <a:srcRect r="5453"/>
          <a:stretch>
            <a:fillRect/>
          </a:stretch>
        </p:blipFill>
        <p:spPr bwMode="auto">
          <a:xfrm>
            <a:off x="7172325" y="657225"/>
            <a:ext cx="18732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15"/>
          <p:cNvSpPr>
            <a:spLocks noChangeShapeType="1"/>
          </p:cNvSpPr>
          <p:nvPr userDrawn="1"/>
        </p:nvSpPr>
        <p:spPr bwMode="auto">
          <a:xfrm>
            <a:off x="252413" y="6489700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" name="Rectangle 18"/>
          <p:cNvSpPr>
            <a:spLocks noChangeArrowheads="1"/>
          </p:cNvSpPr>
          <p:nvPr userDrawn="1"/>
        </p:nvSpPr>
        <p:spPr bwMode="auto">
          <a:xfrm>
            <a:off x="250825" y="360363"/>
            <a:ext cx="8640763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60000" y="1450800"/>
            <a:ext cx="6735600" cy="943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6" name="Titel 25"/>
          <p:cNvSpPr>
            <a:spLocks noGrp="1"/>
          </p:cNvSpPr>
          <p:nvPr>
            <p:ph type="title"/>
          </p:nvPr>
        </p:nvSpPr>
        <p:spPr>
          <a:xfrm>
            <a:off x="360000" y="691200"/>
            <a:ext cx="6735600" cy="579600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250825" y="2457450"/>
            <a:ext cx="8642350" cy="3419648"/>
          </a:xfrm>
          <a:noFill/>
        </p:spPr>
        <p:txBody>
          <a:bodyPr anchor="ctr" anchorCtr="1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250825" y="5480694"/>
            <a:ext cx="2160000" cy="612602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Bild durch Klicken auf Symbol hinzufügen</a:t>
            </a:r>
            <a:endParaRPr lang="de-DE" noProof="0" dirty="0"/>
          </a:p>
        </p:txBody>
      </p:sp>
      <p:sp>
        <p:nvSpPr>
          <p:cNvPr id="29" name="Bildplatzhalter 4"/>
          <p:cNvSpPr>
            <a:spLocks noGrp="1"/>
          </p:cNvSpPr>
          <p:nvPr>
            <p:ph type="pic" sz="quarter" idx="12"/>
          </p:nvPr>
        </p:nvSpPr>
        <p:spPr>
          <a:xfrm>
            <a:off x="2412794" y="5480694"/>
            <a:ext cx="2160000" cy="612602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Bild durch Klicken auf Symbol hinzufügen</a:t>
            </a:r>
            <a:endParaRPr lang="de-DE" noProof="0" dirty="0"/>
          </a:p>
        </p:txBody>
      </p:sp>
      <p:sp>
        <p:nvSpPr>
          <p:cNvPr id="30" name="Bildplatzhalter 4"/>
          <p:cNvSpPr>
            <a:spLocks noGrp="1"/>
          </p:cNvSpPr>
          <p:nvPr>
            <p:ph type="pic" sz="quarter" idx="13"/>
          </p:nvPr>
        </p:nvSpPr>
        <p:spPr>
          <a:xfrm>
            <a:off x="4572794" y="5480694"/>
            <a:ext cx="2160000" cy="612602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Bild durch Klicken auf Symbol hinzufügen</a:t>
            </a:r>
            <a:endParaRPr lang="de-DE" noProof="0" dirty="0"/>
          </a:p>
        </p:txBody>
      </p:sp>
      <p:sp>
        <p:nvSpPr>
          <p:cNvPr id="31" name="Bildplatzhalter 4"/>
          <p:cNvSpPr>
            <a:spLocks noGrp="1"/>
          </p:cNvSpPr>
          <p:nvPr>
            <p:ph type="pic" sz="quarter" idx="14"/>
          </p:nvPr>
        </p:nvSpPr>
        <p:spPr>
          <a:xfrm>
            <a:off x="6733175" y="5480694"/>
            <a:ext cx="2160000" cy="612602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672519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360000" y="1602000"/>
            <a:ext cx="8424000" cy="47052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4703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68660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000" y="1600200"/>
            <a:ext cx="4135800" cy="4705350"/>
          </a:xfrm>
          <a:prstGeom prst="rect">
            <a:avLst/>
          </a:prstGeom>
        </p:spPr>
        <p:txBody>
          <a:bodyPr/>
          <a:lstStyle>
            <a:lvl1pPr marL="180975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000"/>
            </a:lvl1pPr>
            <a:lvl2pPr marL="361950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800"/>
            </a:lvl2pPr>
            <a:lvl3pPr marL="542925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800"/>
            </a:lvl3pPr>
            <a:lvl4pPr marL="714375" marR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600"/>
            </a:lvl4pPr>
            <a:lvl5pPr marL="895350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600"/>
            </a:lvl5pPr>
            <a:lvl6pPr marL="1076325" indent="-180975">
              <a:buFont typeface="Wingdings" pitchFamily="2" charset="2"/>
              <a:buChar char="§"/>
              <a:defRPr sz="1600" baseline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137025" cy="4705350"/>
          </a:xfrm>
          <a:prstGeom prst="rect">
            <a:avLst/>
          </a:prstGeom>
        </p:spPr>
        <p:txBody>
          <a:bodyPr/>
          <a:lstStyle>
            <a:lvl1pPr marL="180975" indent="-180975">
              <a:buFont typeface="Wingdings" pitchFamily="2" charset="2"/>
              <a:buChar char="§"/>
              <a:defRPr sz="2000"/>
            </a:lvl1pPr>
            <a:lvl2pPr marL="361950" indent="-180975">
              <a:buFont typeface="Wingdings" pitchFamily="2" charset="2"/>
              <a:buChar char="§"/>
              <a:defRPr sz="1800"/>
            </a:lvl2pPr>
            <a:lvl3pPr marL="542925" indent="-180975">
              <a:buFont typeface="Wingdings" pitchFamily="2" charset="2"/>
              <a:buChar char="§"/>
              <a:defRPr sz="1800"/>
            </a:lvl3pPr>
            <a:lvl4pPr marL="714375" indent="-171450">
              <a:buFont typeface="Wingdings" pitchFamily="2" charset="2"/>
              <a:buChar char="§"/>
              <a:defRPr sz="1600"/>
            </a:lvl4pPr>
            <a:lvl5pPr marL="895350" indent="-180975">
              <a:buFont typeface="Wingdings" pitchFamily="2" charset="2"/>
              <a:buChar char="§"/>
              <a:defRPr sz="1600"/>
            </a:lvl5pPr>
            <a:lvl6pPr marL="895350" indent="0" defTabSz="1076325">
              <a:buFont typeface="Wingdings" pitchFamily="2" charset="2"/>
              <a:buNone/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88775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60000" y="1602000"/>
            <a:ext cx="4137388" cy="57287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8775" y="2174874"/>
            <a:ext cx="4138613" cy="413067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602000"/>
            <a:ext cx="4140200" cy="57287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40200" cy="413067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48486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32425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602000"/>
            <a:ext cx="5111750" cy="46910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02000"/>
            <a:ext cx="3008313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49347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485611"/>
            <a:ext cx="5486400" cy="4015077"/>
          </a:xfrm>
          <a:prstGeom prst="rect">
            <a:avLst/>
          </a:prstGeom>
        </p:spPr>
        <p:txBody>
          <a:bodyPr rtlCol="0" anchor="ctr" anchorCtr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500688"/>
            <a:ext cx="5486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23237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58775" y="1600200"/>
            <a:ext cx="8426450" cy="4705350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39450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45356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000" y="1600200"/>
            <a:ext cx="4135800" cy="4705350"/>
          </a:xfrm>
          <a:prstGeom prst="rect">
            <a:avLst/>
          </a:prstGeom>
        </p:spPr>
        <p:txBody>
          <a:bodyPr/>
          <a:lstStyle>
            <a:lvl1pPr marL="180975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000"/>
            </a:lvl1pPr>
            <a:lvl2pPr marL="361950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800"/>
            </a:lvl2pPr>
            <a:lvl3pPr marL="542925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800"/>
            </a:lvl3pPr>
            <a:lvl4pPr marL="714375" marR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600"/>
            </a:lvl4pPr>
            <a:lvl5pPr marL="895350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600"/>
            </a:lvl5pPr>
            <a:lvl6pPr marL="1076325" indent="-180975">
              <a:buFont typeface="Wingdings" pitchFamily="2" charset="2"/>
              <a:buChar char="§"/>
              <a:defRPr sz="1600" baseline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137025" cy="4705350"/>
          </a:xfrm>
          <a:prstGeom prst="rect">
            <a:avLst/>
          </a:prstGeom>
        </p:spPr>
        <p:txBody>
          <a:bodyPr/>
          <a:lstStyle>
            <a:lvl1pPr marL="180975" indent="-180975">
              <a:buFont typeface="Wingdings" pitchFamily="2" charset="2"/>
              <a:buChar char="§"/>
              <a:defRPr sz="2000"/>
            </a:lvl1pPr>
            <a:lvl2pPr marL="361950" indent="-180975">
              <a:buFont typeface="Wingdings" pitchFamily="2" charset="2"/>
              <a:buChar char="§"/>
              <a:defRPr sz="1800"/>
            </a:lvl2pPr>
            <a:lvl3pPr marL="542925" indent="-180975">
              <a:buFont typeface="Wingdings" pitchFamily="2" charset="2"/>
              <a:buChar char="§"/>
              <a:defRPr sz="1800"/>
            </a:lvl3pPr>
            <a:lvl4pPr marL="714375" indent="-171450">
              <a:buFont typeface="Wingdings" pitchFamily="2" charset="2"/>
              <a:buChar char="§"/>
              <a:defRPr sz="1600"/>
            </a:lvl4pPr>
            <a:lvl5pPr marL="895350" indent="-180975">
              <a:buFont typeface="Wingdings" pitchFamily="2" charset="2"/>
              <a:buChar char="§"/>
              <a:defRPr sz="1600"/>
            </a:lvl5pPr>
            <a:lvl6pPr marL="895350" indent="0" defTabSz="1076325">
              <a:buFont typeface="Wingdings" pitchFamily="2" charset="2"/>
              <a:buNone/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89464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60000" y="1602000"/>
            <a:ext cx="4137388" cy="57287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8775" y="2174874"/>
            <a:ext cx="4138613" cy="413067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602000"/>
            <a:ext cx="4140200" cy="57287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40200" cy="413067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7506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092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602000"/>
            <a:ext cx="5111750" cy="46910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02000"/>
            <a:ext cx="3008313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87622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485611"/>
            <a:ext cx="5486400" cy="4015077"/>
          </a:xfrm>
          <a:prstGeom prst="rect">
            <a:avLst/>
          </a:prstGeom>
        </p:spPr>
        <p:txBody>
          <a:bodyPr rtlCol="0" anchor="ctr" anchorCtr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500688"/>
            <a:ext cx="5486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68250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58775" y="1600200"/>
            <a:ext cx="8426450" cy="4705350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26555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363" y="488950"/>
            <a:ext cx="6875462" cy="839788"/>
          </a:xfrm>
        </p:spPr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363" y="1600200"/>
            <a:ext cx="8424862" cy="4705350"/>
          </a:xfrm>
        </p:spPr>
        <p:txBody>
          <a:bodyPr/>
          <a:lstStyle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err="1"/>
              <a:t>Textmasterformate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6289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6"/>
          <p:cNvSpPr>
            <a:spLocks noGrp="1"/>
          </p:cNvSpPr>
          <p:nvPr>
            <p:ph type="title"/>
          </p:nvPr>
        </p:nvSpPr>
        <p:spPr bwMode="auto">
          <a:xfrm>
            <a:off x="360363" y="488950"/>
            <a:ext cx="6875462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7"/>
          <p:cNvSpPr>
            <a:spLocks noGrp="1"/>
          </p:cNvSpPr>
          <p:nvPr>
            <p:ph type="body" idx="1"/>
          </p:nvPr>
        </p:nvSpPr>
        <p:spPr bwMode="auto">
          <a:xfrm>
            <a:off x="360363" y="1600200"/>
            <a:ext cx="8424862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252413" y="6489700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250825" y="144938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004E8A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2" name="Picture 9" descr="tud_logo"/>
          <p:cNvPicPr>
            <a:picLocks noChangeAspect="1" noChangeArrowheads="1"/>
          </p:cNvPicPr>
          <p:nvPr/>
        </p:nvPicPr>
        <p:blipFill>
          <a:blip r:embed="rId21"/>
          <a:srcRect r="5453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Textfeld 11"/>
          <p:cNvSpPr txBox="1"/>
          <p:nvPr userDrawn="1"/>
        </p:nvSpPr>
        <p:spPr>
          <a:xfrm>
            <a:off x="360363" y="6508750"/>
            <a:ext cx="6399316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de-DE" sz="1200" dirty="0"/>
              <a:t> 27</a:t>
            </a:r>
            <a:r>
              <a:rPr lang="de-DE" sz="1200" dirty="0" smtClean="0"/>
              <a:t>. Sep. 2018  |  Mikrotechnik und Elektromechanische Systeme  |  Helmut </a:t>
            </a:r>
            <a:r>
              <a:rPr lang="de-DE" sz="1200" dirty="0"/>
              <a:t>F. Schlaak  |  </a:t>
            </a:r>
            <a:fld id="{FDD16B8F-2115-45B6-BBF1-75FDB022B46E}" type="slidenum">
              <a:rPr lang="de-DE" sz="1200" smtClean="0"/>
              <a:pPr>
                <a:defRPr/>
              </a:pPr>
              <a:t>‹Nr.›</a:t>
            </a:fld>
            <a:endParaRPr lang="de-DE" sz="1200" dirty="0"/>
          </a:p>
        </p:txBody>
      </p:sp>
      <p:pic>
        <p:nvPicPr>
          <p:cNvPr id="11" name="Picture 26" descr="EMK_Logo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6534150"/>
            <a:ext cx="336550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4" b="20941"/>
          <a:stretch/>
        </p:blipFill>
        <p:spPr>
          <a:xfrm>
            <a:off x="251520" y="2636912"/>
            <a:ext cx="8640000" cy="3672408"/>
          </a:xfrm>
          <a:prstGeom prst="rect">
            <a:avLst/>
          </a:prstGeom>
        </p:spPr>
      </p:pic>
      <p:sp>
        <p:nvSpPr>
          <p:cNvPr id="15361" name="Untertitel 4"/>
          <p:cNvSpPr>
            <a:spLocks noGrp="1"/>
          </p:cNvSpPr>
          <p:nvPr>
            <p:ph type="subTitle" idx="1"/>
          </p:nvPr>
        </p:nvSpPr>
        <p:spPr>
          <a:xfrm>
            <a:off x="360362" y="1412776"/>
            <a:ext cx="8100069" cy="1080120"/>
          </a:xfrm>
        </p:spPr>
        <p:txBody>
          <a:bodyPr/>
          <a:lstStyle/>
          <a:p>
            <a:pPr eaLnBrk="1" hangingPunct="1"/>
            <a:endParaRPr lang="de-DE" dirty="0"/>
          </a:p>
          <a:p>
            <a:pPr eaLnBrk="1" hangingPunct="1"/>
            <a:endParaRPr lang="de-DE" dirty="0"/>
          </a:p>
          <a:p>
            <a:pPr eaLnBrk="1" hangingPunct="1"/>
            <a:r>
              <a:rPr lang="de-DE" dirty="0"/>
              <a:t>Helmut F. Schlaak, GSI, 27.09.2018</a:t>
            </a:r>
          </a:p>
        </p:txBody>
      </p:sp>
      <p:sp>
        <p:nvSpPr>
          <p:cNvPr id="15362" name="Titel 3"/>
          <p:cNvSpPr>
            <a:spLocks noGrp="1"/>
          </p:cNvSpPr>
          <p:nvPr>
            <p:ph type="title"/>
          </p:nvPr>
        </p:nvSpPr>
        <p:spPr>
          <a:xfrm>
            <a:off x="360362" y="690563"/>
            <a:ext cx="6803925" cy="760412"/>
          </a:xfrm>
        </p:spPr>
        <p:txBody>
          <a:bodyPr/>
          <a:lstStyle/>
          <a:p>
            <a:pPr eaLnBrk="1" hangingPunct="1"/>
            <a:r>
              <a:rPr lang="de-DE" sz="2300" dirty="0"/>
              <a:t>Kompakte, auf Feldemission basierende Vakuumelektronenemitter für kryogene</a:t>
            </a:r>
            <a:br>
              <a:rPr lang="de-DE" sz="2300" dirty="0"/>
            </a:br>
            <a:r>
              <a:rPr lang="de-DE" sz="2300" dirty="0"/>
              <a:t>Vakuummesstechnik im SIS100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DCEAA1AA-32BA-4745-8ACF-2661CA4855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t="25558" r="-11" b="13324"/>
          <a:stretch/>
        </p:blipFill>
        <p:spPr>
          <a:xfrm>
            <a:off x="252480" y="2492896"/>
            <a:ext cx="8640000" cy="396044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707904" y="4997469"/>
            <a:ext cx="5183616" cy="1224136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851920" y="5141485"/>
            <a:ext cx="504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Bearbeiter:	Johannes Bieker</a:t>
            </a:r>
          </a:p>
          <a:p>
            <a:r>
              <a:rPr lang="de-DE" b="1" dirty="0"/>
              <a:t>Betreuer TU: 	</a:t>
            </a:r>
            <a:r>
              <a:rPr lang="de-DE" b="1" dirty="0" smtClean="0"/>
              <a:t>Prof. Dr. Helmut </a:t>
            </a:r>
            <a:r>
              <a:rPr lang="de-DE" b="1" dirty="0"/>
              <a:t>F. Schlaak</a:t>
            </a:r>
          </a:p>
          <a:p>
            <a:r>
              <a:rPr lang="de-DE" b="1" dirty="0"/>
              <a:t>Betreuer GSI:	</a:t>
            </a:r>
            <a:r>
              <a:rPr lang="de-DE" b="1" dirty="0" smtClean="0"/>
              <a:t>Dr. Stefan </a:t>
            </a:r>
            <a:r>
              <a:rPr lang="de-DE" b="1" dirty="0" err="1" smtClean="0"/>
              <a:t>Wilfert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87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51520" y="1647606"/>
            <a:ext cx="86409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/>
              <a:t>Ziel</a:t>
            </a:r>
            <a:r>
              <a:rPr lang="en-US" dirty="0"/>
              <a:t>: </a:t>
            </a:r>
            <a:r>
              <a:rPr lang="en-US" u="sng" dirty="0"/>
              <a:t>UHV-</a:t>
            </a:r>
            <a:r>
              <a:rPr lang="en-US" u="sng" dirty="0" err="1"/>
              <a:t>Messgerät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de-DE" dirty="0" err="1"/>
              <a:t>kryogener</a:t>
            </a:r>
            <a:r>
              <a:rPr lang="de-DE" dirty="0"/>
              <a:t> Vakuummessung im </a:t>
            </a:r>
            <a:r>
              <a:rPr lang="en-US" dirty="0" err="1"/>
              <a:t>Beschleuniger</a:t>
            </a:r>
            <a:r>
              <a:rPr lang="en-US" dirty="0"/>
              <a:t> SIS100 am FAIR (GSI </a:t>
            </a:r>
            <a:r>
              <a:rPr lang="en-US" dirty="0" err="1"/>
              <a:t>Helmholtzzentrum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Schwerionenforschung</a:t>
            </a:r>
            <a:r>
              <a:rPr lang="en-US" dirty="0"/>
              <a:t>)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/>
              <a:t>Großer</a:t>
            </a:r>
            <a:r>
              <a:rPr lang="en-US" dirty="0"/>
              <a:t> </a:t>
            </a:r>
            <a:r>
              <a:rPr lang="en-US" dirty="0" err="1"/>
              <a:t>Nachteil</a:t>
            </a:r>
            <a:r>
              <a:rPr lang="en-US" dirty="0"/>
              <a:t> von </a:t>
            </a:r>
            <a:br>
              <a:rPr lang="en-US" dirty="0"/>
            </a:br>
            <a:r>
              <a:rPr lang="en-US" dirty="0" err="1"/>
              <a:t>Ionisationsmanometern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klassischer</a:t>
            </a:r>
            <a:r>
              <a:rPr lang="en-US" dirty="0"/>
              <a:t> </a:t>
            </a:r>
            <a:r>
              <a:rPr lang="en-US" dirty="0" err="1"/>
              <a:t>Glühkathode</a:t>
            </a:r>
            <a:r>
              <a:rPr lang="en-US" dirty="0"/>
              <a:t> in </a:t>
            </a:r>
            <a:br>
              <a:rPr lang="en-US" dirty="0"/>
            </a:br>
            <a:r>
              <a:rPr lang="en-US" dirty="0" err="1"/>
              <a:t>kryogenen</a:t>
            </a:r>
            <a:r>
              <a:rPr lang="en-US" dirty="0"/>
              <a:t> </a:t>
            </a:r>
            <a:r>
              <a:rPr lang="en-US" dirty="0" err="1"/>
              <a:t>Vakuumsystemen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 err="1"/>
              <a:t>massiver</a:t>
            </a:r>
            <a:r>
              <a:rPr lang="en-US" dirty="0"/>
              <a:t>, </a:t>
            </a:r>
            <a:r>
              <a:rPr lang="en-US" dirty="0" err="1"/>
              <a:t>meist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tolerierbarer</a:t>
            </a:r>
            <a:r>
              <a:rPr lang="en-US" dirty="0"/>
              <a:t> 			</a:t>
            </a:r>
            <a:br>
              <a:rPr lang="en-US" dirty="0"/>
            </a:br>
            <a:r>
              <a:rPr lang="en-US" dirty="0" err="1"/>
              <a:t>Wärmeeintrag</a:t>
            </a:r>
            <a:r>
              <a:rPr lang="en-US" dirty="0"/>
              <a:t> 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/>
              <a:t>Feldemission</a:t>
            </a:r>
            <a:r>
              <a:rPr lang="en-US" dirty="0"/>
              <a:t> </a:t>
            </a:r>
            <a:r>
              <a:rPr lang="en-US" dirty="0" err="1"/>
              <a:t>statt</a:t>
            </a:r>
            <a:r>
              <a:rPr lang="en-US" dirty="0"/>
              <a:t> </a:t>
            </a:r>
            <a:r>
              <a:rPr lang="en-US" dirty="0" err="1"/>
              <a:t>Glühemission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err="1"/>
              <a:t>Mikrotechnisch</a:t>
            </a:r>
            <a:r>
              <a:rPr lang="en-US" dirty="0"/>
              <a:t> </a:t>
            </a:r>
            <a:r>
              <a:rPr lang="en-US" dirty="0" err="1"/>
              <a:t>gefertigte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Vakuumelektronenquelle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Emitter </a:t>
            </a:r>
            <a:r>
              <a:rPr lang="en-US" dirty="0" err="1"/>
              <a:t>aus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metallischen</a:t>
            </a:r>
            <a:r>
              <a:rPr lang="en-US" dirty="0"/>
              <a:t> </a:t>
            </a:r>
            <a:r>
              <a:rPr lang="en-US" dirty="0" err="1"/>
              <a:t>Nanokonen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742950" lvl="1" indent="-285750">
              <a:spcAft>
                <a:spcPts val="500"/>
              </a:spcAft>
              <a:buFontTx/>
              <a:buChar char="-"/>
            </a:pP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 und Ziel des Projekts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8509042" y="6018032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[1]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7139EA30-9EF7-4476-B1B9-49F41E5C8A59}"/>
              </a:ext>
            </a:extLst>
          </p:cNvPr>
          <p:cNvSpPr/>
          <p:nvPr/>
        </p:nvSpPr>
        <p:spPr>
          <a:xfrm>
            <a:off x="419106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3"/>
          <a:stretch/>
        </p:blipFill>
        <p:spPr>
          <a:xfrm>
            <a:off x="4256268" y="2353662"/>
            <a:ext cx="4636212" cy="397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Herstellungsverfahren der </a:t>
            </a:r>
            <a:br>
              <a:rPr lang="de-DE" dirty="0"/>
            </a:br>
            <a:r>
              <a:rPr lang="de-DE" dirty="0"/>
              <a:t>metallischen Nanokonen</a:t>
            </a:r>
          </a:p>
        </p:txBody>
      </p:sp>
      <p:pic>
        <p:nvPicPr>
          <p:cNvPr id="1026" name="Picture 2" descr="TEMP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745" y="1921969"/>
            <a:ext cx="2409474" cy="1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1027" name="Picture 3" descr="Templatefertigu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473" y="1879081"/>
            <a:ext cx="3289527" cy="190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1028" name="Picture 4" descr="Fabrication_MST_pos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473" y="4187783"/>
            <a:ext cx="3355976" cy="222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51520" y="1510127"/>
            <a:ext cx="548579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1400" dirty="0"/>
              <a:t>Herstellung der Polymertemplate durch asymmetrisches Ätzen</a:t>
            </a:r>
            <a:br>
              <a:rPr lang="de-DE" sz="1400" dirty="0"/>
            </a:br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/>
              <a:t/>
            </a:r>
            <a:br>
              <a:rPr lang="de-DE" sz="1400" dirty="0"/>
            </a:br>
            <a:endParaRPr lang="de-DE" sz="1400" dirty="0"/>
          </a:p>
          <a:p>
            <a:pPr marL="342900" indent="-342900">
              <a:buAutoNum type="arabicPeriod"/>
            </a:pPr>
            <a:r>
              <a:rPr lang="de-DE" sz="1400" dirty="0"/>
              <a:t>Galvanische Abscheidung</a:t>
            </a:r>
          </a:p>
        </p:txBody>
      </p:sp>
      <p:pic>
        <p:nvPicPr>
          <p:cNvPr id="1030" name="Picture 6" descr="OTHR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044" y="4613569"/>
            <a:ext cx="2469358" cy="1852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1031" name="Picture 7" descr="OTHR0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351" y="3871190"/>
            <a:ext cx="2193129" cy="16450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cxnSp>
        <p:nvCxnSpPr>
          <p:cNvPr id="1032" name="AutoShape 8"/>
          <p:cNvCxnSpPr>
            <a:cxnSpLocks noChangeShapeType="1"/>
          </p:cNvCxnSpPr>
          <p:nvPr/>
        </p:nvCxnSpPr>
        <p:spPr bwMode="auto">
          <a:xfrm flipH="1" flipV="1">
            <a:off x="6089852" y="5304871"/>
            <a:ext cx="607762" cy="214947"/>
          </a:xfrm>
          <a:prstGeom prst="straightConnector1">
            <a:avLst/>
          </a:prstGeom>
          <a:noFill/>
          <a:ln w="25400">
            <a:solidFill>
              <a:srgbClr val="FFFF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cxnSp>
      <p:cxnSp>
        <p:nvCxnSpPr>
          <p:cNvPr id="1033" name="AutoShape 9"/>
          <p:cNvCxnSpPr>
            <a:cxnSpLocks noChangeShapeType="1"/>
          </p:cNvCxnSpPr>
          <p:nvPr/>
        </p:nvCxnSpPr>
        <p:spPr bwMode="auto">
          <a:xfrm flipH="1">
            <a:off x="6100630" y="3868479"/>
            <a:ext cx="595591" cy="1158634"/>
          </a:xfrm>
          <a:prstGeom prst="straightConnector1">
            <a:avLst/>
          </a:prstGeom>
          <a:noFill/>
          <a:ln w="25400" algn="ctr">
            <a:solidFill>
              <a:srgbClr val="FFFF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cxnSp>
      <p:sp>
        <p:nvSpPr>
          <p:cNvPr id="6" name="Rectangle 10"/>
          <p:cNvSpPr>
            <a:spLocks noChangeAspect="1" noChangeArrowheads="1"/>
          </p:cNvSpPr>
          <p:nvPr/>
        </p:nvSpPr>
        <p:spPr bwMode="auto">
          <a:xfrm>
            <a:off x="5732381" y="5033114"/>
            <a:ext cx="361850" cy="270541"/>
          </a:xfrm>
          <a:prstGeom prst="rect">
            <a:avLst/>
          </a:prstGeom>
          <a:noFill/>
          <a:ln w="25400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cxnSp>
        <p:nvCxnSpPr>
          <p:cNvPr id="1035" name="AutoShape 11"/>
          <p:cNvCxnSpPr>
            <a:cxnSpLocks noChangeShapeType="1"/>
          </p:cNvCxnSpPr>
          <p:nvPr/>
        </p:nvCxnSpPr>
        <p:spPr bwMode="auto">
          <a:xfrm flipH="1">
            <a:off x="6294233" y="3868130"/>
            <a:ext cx="414426" cy="788821"/>
          </a:xfrm>
          <a:prstGeom prst="straightConnector1">
            <a:avLst/>
          </a:prstGeom>
          <a:noFill/>
          <a:ln w="25400" algn="ctr">
            <a:solidFill>
              <a:srgbClr val="21212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cxnSp>
      <p:cxnSp>
        <p:nvCxnSpPr>
          <p:cNvPr id="8" name="Gerader Verbinder 7"/>
          <p:cNvCxnSpPr/>
          <p:nvPr/>
        </p:nvCxnSpPr>
        <p:spPr>
          <a:xfrm flipH="1" flipV="1">
            <a:off x="4427984" y="3356992"/>
            <a:ext cx="591761" cy="37225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/>
        </p:nvCxnSpPr>
        <p:spPr>
          <a:xfrm flipH="1">
            <a:off x="4427984" y="1966965"/>
            <a:ext cx="598161" cy="88199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6" name="Picture 12" descr="PORE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288" y="1601401"/>
            <a:ext cx="2127540" cy="1613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380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Aktueller Stand des Projekts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71546" y="1628800"/>
            <a:ext cx="802655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Roadmap: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Proof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Concept</a:t>
            </a:r>
            <a:r>
              <a:rPr lang="de-DE" dirty="0"/>
              <a:t>: Feldemissionsmessungen von metallischen Nanokonen</a:t>
            </a:r>
            <a:br>
              <a:rPr lang="de-DE" dirty="0"/>
            </a:br>
            <a:r>
              <a:rPr lang="de-DE" dirty="0"/>
              <a:t>(letztes Jahr in Kooperation mit der OTH Regensburg)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Optimierung der Emitterdichte: Simulationen und theoretisches Modell</a:t>
            </a:r>
            <a:br>
              <a:rPr lang="de-DE" dirty="0"/>
            </a:br>
            <a:r>
              <a:rPr lang="de-DE" dirty="0"/>
              <a:t>(aktuell Arbeit an Veröffentlichung)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Fertigung einer Vakuumelektronenquelle ohne integriertes Gitter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Fertigung einer Vakuumelektronenquelle mit integriertem Gitter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Test/Charakterisierung der Vakuumelektronenquelle </a:t>
            </a:r>
            <a:br>
              <a:rPr lang="de-DE" dirty="0"/>
            </a:br>
            <a:r>
              <a:rPr lang="de-DE" dirty="0"/>
              <a:t>im Betrieb im Vakuummeter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dirty="0"/>
              <a:t>	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244408" y="2204864"/>
            <a:ext cx="5936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Webdings" panose="05030102010509060703" pitchFamily="18" charset="2"/>
              </a:rPr>
              <a:t></a:t>
            </a:r>
          </a:p>
          <a:p>
            <a:endParaRPr lang="de-DE" dirty="0">
              <a:sym typeface="Webdings" panose="05030102010509060703" pitchFamily="18" charset="2"/>
            </a:endParaRPr>
          </a:p>
          <a:p>
            <a:endParaRPr lang="de-DE" dirty="0">
              <a:sym typeface="Webdings" panose="05030102010509060703" pitchFamily="18" charset="2"/>
            </a:endParaRPr>
          </a:p>
          <a:p>
            <a:r>
              <a:rPr lang="de-DE" dirty="0">
                <a:sym typeface="Webdings" panose="05030102010509060703" pitchFamily="18" charset="2"/>
              </a:rPr>
              <a:t></a:t>
            </a:r>
          </a:p>
          <a:p>
            <a:endParaRPr lang="de-DE" dirty="0">
              <a:sym typeface="Webdings" panose="05030102010509060703" pitchFamily="18" charset="2"/>
            </a:endParaRPr>
          </a:p>
          <a:p>
            <a:endParaRPr lang="de-DE" dirty="0">
              <a:sym typeface="Webdings" panose="05030102010509060703" pitchFamily="18" charset="2"/>
            </a:endParaRPr>
          </a:p>
          <a:p>
            <a:r>
              <a:rPr lang="de-DE" dirty="0">
                <a:sym typeface="Webdings" panose="05030102010509060703" pitchFamily="18" charset="2"/>
              </a:rPr>
              <a:t></a:t>
            </a:r>
          </a:p>
          <a:p>
            <a:endParaRPr lang="de-DE" dirty="0">
              <a:sym typeface="Webdings" panose="05030102010509060703" pitchFamily="18" charset="2"/>
            </a:endParaRPr>
          </a:p>
          <a:p>
            <a:r>
              <a:rPr lang="de-DE" dirty="0">
                <a:sym typeface="Webdings" panose="05030102010509060703" pitchFamily="18" charset="2"/>
              </a:rPr>
              <a:t></a:t>
            </a:r>
          </a:p>
          <a:p>
            <a:endParaRPr lang="de-DE" dirty="0">
              <a:sym typeface="Webdings" panose="05030102010509060703" pitchFamily="18" charset="2"/>
            </a:endParaRPr>
          </a:p>
          <a:p>
            <a:r>
              <a:rPr lang="de-DE" dirty="0">
                <a:sym typeface="Webdings" panose="05030102010509060703" pitchFamily="18" charset="2"/>
              </a:rPr>
              <a:t>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8244407" y="2204863"/>
            <a:ext cx="5936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Webdings" panose="05030102010509060703" pitchFamily="18" charset="2"/>
              </a:rPr>
              <a:t></a:t>
            </a:r>
          </a:p>
          <a:p>
            <a:endParaRPr lang="de-DE" dirty="0">
              <a:sym typeface="Webdings" panose="05030102010509060703" pitchFamily="18" charset="2"/>
            </a:endParaRPr>
          </a:p>
          <a:p>
            <a:endParaRPr lang="de-DE" dirty="0">
              <a:sym typeface="Webdings" panose="05030102010509060703" pitchFamily="18" charset="2"/>
            </a:endParaRPr>
          </a:p>
          <a:p>
            <a:r>
              <a:rPr lang="de-DE" dirty="0">
                <a:sym typeface="Webdings" panose="05030102010509060703" pitchFamily="18" charset="2"/>
              </a:rPr>
              <a:t></a:t>
            </a:r>
          </a:p>
          <a:p>
            <a:endParaRPr lang="de-DE" dirty="0">
              <a:sym typeface="Webdings" panose="05030102010509060703" pitchFamily="18" charset="2"/>
            </a:endParaRPr>
          </a:p>
          <a:p>
            <a:endParaRPr lang="de-DE" dirty="0">
              <a:sym typeface="Webdings" panose="05030102010509060703" pitchFamily="18" charset="2"/>
            </a:endParaRPr>
          </a:p>
          <a:p>
            <a:r>
              <a:rPr lang="de-DE" dirty="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</a:t>
            </a:r>
          </a:p>
          <a:p>
            <a:endParaRPr lang="de-DE" dirty="0">
              <a:sym typeface="Webdings" panose="0503010201050906070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95733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Feldemissionsmessungen </a:t>
            </a:r>
          </a:p>
        </p:txBody>
      </p:sp>
      <p:pic>
        <p:nvPicPr>
          <p:cNvPr id="2050" name="Picture 2" descr="Transmissionmessun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" b="44809"/>
          <a:stretch>
            <a:fillRect/>
          </a:stretch>
        </p:blipFill>
        <p:spPr bwMode="auto">
          <a:xfrm>
            <a:off x="251521" y="1484784"/>
            <a:ext cx="3816424" cy="174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2051" name="Picture 3" descr="Probenkontaktierung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9" t="16055" r="6902" b="10097"/>
          <a:stretch>
            <a:fillRect/>
          </a:stretch>
        </p:blipFill>
        <p:spPr bwMode="auto">
          <a:xfrm>
            <a:off x="4427984" y="1506326"/>
            <a:ext cx="2728953" cy="1772301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378229" y="1484784"/>
            <a:ext cx="1586259" cy="179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rgbClr val="21212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212120"/>
                </a:solidFill>
                <a:effectLst/>
                <a:latin typeface="+mj-lt"/>
              </a:rPr>
              <a:t>Wolframnadeln </a:t>
            </a:r>
            <a:b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212120"/>
                </a:solidFill>
                <a:effectLst/>
                <a:latin typeface="+mj-lt"/>
              </a:rPr>
            </a:b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212120"/>
                </a:solidFill>
                <a:effectLst/>
                <a:latin typeface="+mj-lt"/>
              </a:rPr>
              <a:t>(zur Kontaktierung)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rgbClr val="21212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212120"/>
                </a:solidFill>
                <a:effectLst/>
                <a:latin typeface="+mj-lt"/>
              </a:rPr>
              <a:t>Extraktionsgitter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rgbClr val="21212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212120"/>
                </a:solidFill>
                <a:effectLst/>
                <a:latin typeface="+mj-lt"/>
              </a:rPr>
              <a:t>Feldemissionskathode </a:t>
            </a:r>
            <a:b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212120"/>
                </a:solidFill>
                <a:effectLst/>
                <a:latin typeface="+mj-lt"/>
              </a:rPr>
            </a:b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212120"/>
                </a:solidFill>
                <a:effectLst/>
                <a:latin typeface="+mj-lt"/>
              </a:rPr>
              <a:t>(FE-Kathode)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2053" name="AutoShape 5"/>
          <p:cNvCxnSpPr>
            <a:cxnSpLocks noChangeShapeType="1"/>
          </p:cNvCxnSpPr>
          <p:nvPr/>
        </p:nvCxnSpPr>
        <p:spPr bwMode="auto">
          <a:xfrm flipH="1" flipV="1">
            <a:off x="5962347" y="2635311"/>
            <a:ext cx="1402174" cy="146876"/>
          </a:xfrm>
          <a:prstGeom prst="straightConnector1">
            <a:avLst/>
          </a:prstGeom>
          <a:noFill/>
          <a:ln w="25400">
            <a:solidFill>
              <a:srgbClr val="21212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cxnSp>
      <p:cxnSp>
        <p:nvCxnSpPr>
          <p:cNvPr id="2054" name="AutoShape 6"/>
          <p:cNvCxnSpPr>
            <a:cxnSpLocks noChangeShapeType="1"/>
          </p:cNvCxnSpPr>
          <p:nvPr/>
        </p:nvCxnSpPr>
        <p:spPr bwMode="auto">
          <a:xfrm flipH="1" flipV="1">
            <a:off x="5888909" y="2287705"/>
            <a:ext cx="1489321" cy="83230"/>
          </a:xfrm>
          <a:prstGeom prst="straightConnector1">
            <a:avLst/>
          </a:prstGeom>
          <a:noFill/>
          <a:ln w="25400" algn="ctr">
            <a:solidFill>
              <a:srgbClr val="21212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cxnSp>
      <p:cxnSp>
        <p:nvCxnSpPr>
          <p:cNvPr id="2055" name="AutoShape 7"/>
          <p:cNvCxnSpPr>
            <a:cxnSpLocks noChangeShapeType="1"/>
          </p:cNvCxnSpPr>
          <p:nvPr/>
        </p:nvCxnSpPr>
        <p:spPr bwMode="auto">
          <a:xfrm flipH="1">
            <a:off x="6409828" y="1818682"/>
            <a:ext cx="920422" cy="265355"/>
          </a:xfrm>
          <a:prstGeom prst="straightConnector1">
            <a:avLst/>
          </a:prstGeom>
          <a:noFill/>
          <a:ln w="25400" algn="ctr">
            <a:solidFill>
              <a:srgbClr val="21212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cxnSp>
      <p:pic>
        <p:nvPicPr>
          <p:cNvPr id="2056" name="Picture 8" descr="Langzeitstabilität_MST-Poster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007" y="3429000"/>
            <a:ext cx="5068063" cy="158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2057" name="Picture 9" descr="Langzeitstabilität_MST-Poster0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627" y="4948450"/>
            <a:ext cx="505082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2058" name="Picture 10" descr="TransmissionPlot_MST-Poster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440221"/>
            <a:ext cx="4887535" cy="153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329930" y="4372770"/>
            <a:ext cx="19621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rgbClr val="212120"/>
                </a:solidFill>
                <a:effectLst/>
                <a:latin typeface="FrontPage" panose="00000400000000000000" pitchFamily="2" charset="0"/>
              </a:rPr>
              <a:t>U</a:t>
            </a:r>
            <a:r>
              <a:rPr kumimoji="0" lang="de-DE" altLang="de-DE" sz="1400" b="0" i="0" u="none" strike="noStrike" cap="none" normalizeH="0" baseline="-25000" dirty="0">
                <a:ln>
                  <a:noFill/>
                </a:ln>
                <a:solidFill>
                  <a:srgbClr val="212120"/>
                </a:solidFill>
                <a:effectLst/>
                <a:latin typeface="FrontPage" panose="00000400000000000000" pitchFamily="2" charset="0"/>
              </a:rPr>
              <a:t>0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rgbClr val="212120"/>
                </a:solidFill>
                <a:effectLst/>
                <a:latin typeface="FrontPage" panose="00000400000000000000" pitchFamily="2" charset="0"/>
              </a:rPr>
              <a:t> </a:t>
            </a:r>
            <a:r>
              <a:rPr kumimoji="0" lang="de-DE" altLang="de-DE" sz="1400" b="0" i="0" u="none" strike="noStrike" cap="none" normalizeH="0" baseline="0" noProof="1">
                <a:ln>
                  <a:noFill/>
                </a:ln>
                <a:solidFill>
                  <a:srgbClr val="212120"/>
                </a:solidFill>
                <a:effectLst/>
                <a:latin typeface="Symbol" panose="05050102010706020507" pitchFamily="18" charset="2"/>
              </a:rPr>
              <a:t>»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rgbClr val="212120"/>
                </a:solidFill>
                <a:effectLst/>
                <a:latin typeface="FrontPage" panose="00000400000000000000" pitchFamily="2" charset="0"/>
              </a:rPr>
              <a:t> 340 V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8100392" y="3555556"/>
            <a:ext cx="9810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rgbClr val="212120"/>
                </a:solidFill>
                <a:effectLst/>
                <a:latin typeface="FrontPage" panose="00000400000000000000" pitchFamily="2" charset="0"/>
              </a:rPr>
              <a:t>U </a:t>
            </a:r>
            <a:r>
              <a:rPr kumimoji="0" lang="de-DE" altLang="de-DE" sz="1400" b="0" i="0" u="none" strike="noStrike" cap="none" normalizeH="0" baseline="0" noProof="1">
                <a:ln>
                  <a:noFill/>
                </a:ln>
                <a:solidFill>
                  <a:srgbClr val="212120"/>
                </a:solidFill>
                <a:effectLst/>
                <a:latin typeface="Symbol" panose="05050102010706020507" pitchFamily="18" charset="2"/>
              </a:rPr>
              <a:t>»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rgbClr val="212120"/>
                </a:solidFill>
                <a:effectLst/>
                <a:latin typeface="FrontPage" panose="00000400000000000000" pitchFamily="2" charset="0"/>
              </a:rPr>
              <a:t> 338 V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8079423" y="5079724"/>
            <a:ext cx="885065" cy="91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rgbClr val="212120"/>
                </a:solidFill>
                <a:effectLst/>
                <a:latin typeface="FrontPage" panose="00000400000000000000" pitchFamily="2" charset="0"/>
              </a:rPr>
              <a:t>U </a:t>
            </a:r>
            <a:r>
              <a:rPr kumimoji="0" lang="de-DE" altLang="de-DE" sz="1400" b="0" i="0" u="none" strike="noStrike" cap="none" normalizeH="0" baseline="0" noProof="1">
                <a:ln>
                  <a:noFill/>
                </a:ln>
                <a:solidFill>
                  <a:srgbClr val="212120"/>
                </a:solidFill>
                <a:effectLst/>
                <a:latin typeface="Symbol" panose="05050102010706020507" pitchFamily="18" charset="2"/>
              </a:rPr>
              <a:t>»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rgbClr val="212120"/>
                </a:solidFill>
                <a:effectLst/>
                <a:latin typeface="FrontPage" panose="00000400000000000000" pitchFamily="2" charset="0"/>
              </a:rPr>
              <a:t> 290 V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32328" y="5469439"/>
            <a:ext cx="3736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J. Bieker, F. Roustaie, H.F. Schlaak, C. Langer, </a:t>
            </a:r>
            <a:br>
              <a:rPr lang="en-US" sz="1200" dirty="0"/>
            </a:br>
            <a:r>
              <a:rPr lang="en-US" sz="1200" dirty="0"/>
              <a:t>R. Schreiner, M. Lotz, and S. </a:t>
            </a:r>
            <a:r>
              <a:rPr lang="en-US" sz="1200" dirty="0" err="1"/>
              <a:t>Wilfert</a:t>
            </a:r>
            <a:r>
              <a:rPr lang="en-US" sz="1200" dirty="0"/>
              <a:t>, </a:t>
            </a:r>
            <a:br>
              <a:rPr lang="en-US" sz="1200" dirty="0"/>
            </a:br>
            <a:r>
              <a:rPr lang="en-US" sz="1200" dirty="0"/>
              <a:t>J. Vac. Sci. Technol. B </a:t>
            </a:r>
            <a:r>
              <a:rPr lang="en-US" sz="1200" dirty="0" err="1"/>
              <a:t>Nanotechnol</a:t>
            </a:r>
            <a:r>
              <a:rPr lang="en-US" sz="1200" dirty="0"/>
              <a:t>. </a:t>
            </a:r>
            <a:r>
              <a:rPr lang="en-US" sz="1200" dirty="0" err="1"/>
              <a:t>Microelectron</a:t>
            </a:r>
            <a:r>
              <a:rPr lang="en-US" sz="1200" dirty="0"/>
              <a:t>. </a:t>
            </a:r>
            <a:br>
              <a:rPr lang="en-US" sz="1200" dirty="0"/>
            </a:br>
            <a:r>
              <a:rPr lang="en-US" sz="1200" dirty="0"/>
              <a:t>Mater. Process. Meas. Phenom. </a:t>
            </a:r>
            <a:r>
              <a:rPr lang="en-US" sz="1200" b="1" dirty="0"/>
              <a:t>36</a:t>
            </a:r>
            <a:r>
              <a:rPr lang="en-US" sz="1200" dirty="0"/>
              <a:t>, 02C105 (2018).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922636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Modellierung und Optimierung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74069"/>
            <a:ext cx="3888432" cy="178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268" y="1814925"/>
            <a:ext cx="3525196" cy="190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05" y="4580994"/>
            <a:ext cx="3528392" cy="177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821" y="4220954"/>
            <a:ext cx="3519643" cy="2232382"/>
          </a:xfrm>
          <a:prstGeom prst="rect">
            <a:avLst/>
          </a:prstGeom>
        </p:spPr>
      </p:pic>
      <p:sp>
        <p:nvSpPr>
          <p:cNvPr id="4" name="Plus 3"/>
          <p:cNvSpPr/>
          <p:nvPr/>
        </p:nvSpPr>
        <p:spPr>
          <a:xfrm>
            <a:off x="4433794" y="2426789"/>
            <a:ext cx="288032" cy="288032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 descr="Fig0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17" y="2026927"/>
            <a:ext cx="1320627" cy="75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39552" y="3842464"/>
            <a:ext cx="35669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Ansatz mit </a:t>
            </a:r>
            <a:r>
              <a:rPr lang="de-DE" sz="1400" dirty="0" err="1"/>
              <a:t>Poisson</a:t>
            </a:r>
            <a:r>
              <a:rPr lang="de-DE" sz="1400" dirty="0"/>
              <a:t> Point </a:t>
            </a:r>
            <a:r>
              <a:rPr lang="de-DE" sz="1400" dirty="0" err="1"/>
              <a:t>Process</a:t>
            </a:r>
            <a:r>
              <a:rPr lang="de-DE" sz="1400" dirty="0"/>
              <a:t> Theorie:</a:t>
            </a:r>
            <a:br>
              <a:rPr lang="de-DE" sz="1400" dirty="0"/>
            </a:br>
            <a:r>
              <a:rPr lang="de-DE" sz="1400" dirty="0"/>
              <a:t>(Vernachlässigung von Randeffekten, da </a:t>
            </a:r>
            <a:br>
              <a:rPr lang="de-DE" sz="1400" dirty="0"/>
            </a:br>
            <a:r>
              <a:rPr lang="de-DE" sz="1400" dirty="0"/>
              <a:t>unendlich große Elektrode - analytisch)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397549" y="3789040"/>
            <a:ext cx="2451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Ansatz über Mengenlehre:</a:t>
            </a:r>
            <a:br>
              <a:rPr lang="de-DE" sz="1400" dirty="0"/>
            </a:br>
            <a:r>
              <a:rPr lang="de-DE" sz="1400" dirty="0"/>
              <a:t>(exakte Lösung - numerisch)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732240" y="4413513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Einfluss der am</a:t>
            </a:r>
            <a:br>
              <a:rPr lang="de-DE" sz="1200" dirty="0"/>
            </a:br>
            <a:r>
              <a:rPr lang="de-DE" sz="1200" dirty="0"/>
              <a:t>Rand stehenden </a:t>
            </a:r>
            <a:br>
              <a:rPr lang="de-DE" sz="1200" dirty="0"/>
            </a:br>
            <a:r>
              <a:rPr lang="de-DE" sz="1200" dirty="0"/>
              <a:t>Konen</a:t>
            </a:r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7680546" y="4820822"/>
            <a:ext cx="576064" cy="14401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04328" y="-596900"/>
            <a:ext cx="263469" cy="865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9" name="Rechteckiger Pfeil 8"/>
          <p:cNvSpPr/>
          <p:nvPr/>
        </p:nvSpPr>
        <p:spPr>
          <a:xfrm rot="10800000">
            <a:off x="4088163" y="4004895"/>
            <a:ext cx="504056" cy="1080120"/>
          </a:xfrm>
          <a:prstGeom prst="bentArrow">
            <a:avLst>
              <a:gd name="adj1" fmla="val 11807"/>
              <a:gd name="adj2" fmla="val 25000"/>
              <a:gd name="adj3" fmla="val 25000"/>
              <a:gd name="adj4" fmla="val 223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6" name="Rechteckiger Pfeil 15"/>
          <p:cNvSpPr/>
          <p:nvPr/>
        </p:nvSpPr>
        <p:spPr>
          <a:xfrm rot="10800000" flipH="1">
            <a:off x="4584505" y="4004895"/>
            <a:ext cx="504056" cy="1080120"/>
          </a:xfrm>
          <a:prstGeom prst="bentArrow">
            <a:avLst>
              <a:gd name="adj1" fmla="val 11807"/>
              <a:gd name="adj2" fmla="val 25000"/>
              <a:gd name="adj3" fmla="val 25000"/>
              <a:gd name="adj4" fmla="val 223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47297" y="1441435"/>
            <a:ext cx="3599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Gegenseitige Beeinflussung zweier Konen </a:t>
            </a:r>
            <a:br>
              <a:rPr lang="de-DE" sz="1400" dirty="0"/>
            </a:br>
            <a:r>
              <a:rPr lang="de-DE" sz="1400" dirty="0"/>
              <a:t>(FEM Simulation)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281538" y="1400627"/>
            <a:ext cx="3457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Berechnung der Verteilung der Abstände </a:t>
            </a:r>
            <a:br>
              <a:rPr lang="de-DE" sz="1400" dirty="0"/>
            </a:br>
            <a:r>
              <a:rPr lang="de-DE" sz="1400" dirty="0"/>
              <a:t>zum nächsten Nachbarn im Array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28C97539-37C5-4942-9AF4-C4238C6CAFD3}"/>
              </a:ext>
            </a:extLst>
          </p:cNvPr>
          <p:cNvSpPr txBox="1"/>
          <p:nvPr/>
        </p:nvSpPr>
        <p:spPr>
          <a:xfrm>
            <a:off x="3983678" y="5649193"/>
            <a:ext cx="1524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Optimum:</a:t>
            </a:r>
          </a:p>
          <a:p>
            <a:r>
              <a:rPr lang="de-DE" sz="1200" dirty="0"/>
              <a:t>1,2∙10</a:t>
            </a:r>
            <a:r>
              <a:rPr lang="de-DE" sz="1200" baseline="30000" dirty="0"/>
              <a:t>5</a:t>
            </a:r>
            <a:r>
              <a:rPr lang="de-DE" sz="1200" dirty="0"/>
              <a:t> </a:t>
            </a:r>
            <a:r>
              <a:rPr lang="de-DE" sz="1200" dirty="0" smtClean="0"/>
              <a:t>Konen/cm²</a:t>
            </a:r>
            <a:endParaRPr lang="de-DE" sz="1200" dirty="0"/>
          </a:p>
          <a:p>
            <a:r>
              <a:rPr lang="de-DE" sz="1200" dirty="0"/>
              <a:t>für Kathoden mit</a:t>
            </a:r>
            <a:br>
              <a:rPr lang="de-DE" sz="1200" dirty="0"/>
            </a:br>
            <a:r>
              <a:rPr lang="de-DE" sz="1200" dirty="0"/>
              <a:t>Radius ≥ 1mm</a:t>
            </a:r>
          </a:p>
        </p:txBody>
      </p:sp>
      <p:sp>
        <p:nvSpPr>
          <p:cNvPr id="12" name="Pfeil: nach unten 11">
            <a:extLst>
              <a:ext uri="{FF2B5EF4-FFF2-40B4-BE49-F238E27FC236}">
                <a16:creationId xmlns:a16="http://schemas.microsoft.com/office/drawing/2014/main" xmlns="" id="{654F0FC7-C7C3-4EE7-86A4-24486A98F372}"/>
              </a:ext>
            </a:extLst>
          </p:cNvPr>
          <p:cNvSpPr/>
          <p:nvPr/>
        </p:nvSpPr>
        <p:spPr>
          <a:xfrm>
            <a:off x="4466893" y="5197981"/>
            <a:ext cx="221834" cy="41450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094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Fertigung einer Vakuumelektronenquelle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51520" y="1628800"/>
            <a:ext cx="865506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Chip mit Kathode und Nanokonen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Fertigung auf 4“-Wafern vorbereitet: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Neue Ätzkammer für größere </a:t>
            </a:r>
            <a:r>
              <a:rPr lang="de-DE" dirty="0" err="1"/>
              <a:t>Templatefolien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Probenhalter zur Plasmaaktivierung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Maskenlayout für Kathodenchip abgeschlossen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4“- Nanogalvanik ist noch fertigzustellen</a:t>
            </a:r>
          </a:p>
          <a:p>
            <a:endParaRPr lang="de-DE" dirty="0"/>
          </a:p>
          <a:p>
            <a:r>
              <a:rPr lang="de-DE" b="1" dirty="0"/>
              <a:t>Extraktionsgitter mit Halterung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Fabrikationsprozess erprobt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Vorversuche zur Prüfung der Tieftemperaturtauglichkeit </a:t>
            </a:r>
            <a:br>
              <a:rPr lang="de-DE" dirty="0"/>
            </a:br>
            <a:r>
              <a:rPr lang="de-DE" dirty="0"/>
              <a:t>abgeschlossen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Design an Entwurf der Kathode anpassen</a:t>
            </a:r>
          </a:p>
          <a:p>
            <a:endParaRPr lang="de-DE" dirty="0"/>
          </a:p>
          <a:p>
            <a:r>
              <a:rPr lang="de-DE" b="1" dirty="0"/>
              <a:t>Abstandshalter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Verfahrensevaluation zur Herstellung eines Abstandshalters aus Mica (Glimmer)</a:t>
            </a:r>
            <a:br>
              <a:rPr lang="de-DE" dirty="0"/>
            </a:br>
            <a:r>
              <a:rPr lang="de-DE" dirty="0"/>
              <a:t>mittels Laserschneiden aktuell in Arbeit</a:t>
            </a:r>
            <a:br>
              <a:rPr lang="de-DE" dirty="0"/>
            </a:br>
            <a:endParaRPr lang="de-DE" dirty="0"/>
          </a:p>
          <a:p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7578788" y="2991356"/>
            <a:ext cx="1241684" cy="509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571969" y="4474776"/>
            <a:ext cx="1468298" cy="384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0" t="19140" r="20078" b="14711"/>
          <a:stretch/>
        </p:blipFill>
        <p:spPr>
          <a:xfrm>
            <a:off x="6821092" y="3538672"/>
            <a:ext cx="1991078" cy="187220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7" r="23900" b="6687"/>
          <a:stretch/>
        </p:blipFill>
        <p:spPr>
          <a:xfrm>
            <a:off x="6804248" y="1556792"/>
            <a:ext cx="2016224" cy="187220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11" name="Textfeld 10"/>
          <p:cNvSpPr txBox="1"/>
          <p:nvPr/>
        </p:nvSpPr>
        <p:spPr>
          <a:xfrm>
            <a:off x="6752821" y="1555775"/>
            <a:ext cx="1212191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4“-Wafer mit </a:t>
            </a:r>
            <a:br>
              <a:rPr lang="de-DE" sz="1050" dirty="0"/>
            </a:br>
            <a:r>
              <a:rPr lang="de-DE" sz="1050" dirty="0"/>
              <a:t>Maskenlayout für</a:t>
            </a:r>
          </a:p>
          <a:p>
            <a:r>
              <a:rPr lang="de-DE" sz="1050" dirty="0"/>
              <a:t>Kathodenchips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810067" y="5126023"/>
            <a:ext cx="8515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Gitterhalter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532291" y="3500276"/>
            <a:ext cx="138531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Lasergeschweißtes </a:t>
            </a:r>
            <a:br>
              <a:rPr lang="de-DE" sz="1050" dirty="0"/>
            </a:br>
            <a:r>
              <a:rPr lang="de-DE" sz="1050" dirty="0"/>
              <a:t>Wolframgitter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991062" y="2986573"/>
            <a:ext cx="112402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Kathodenfläche</a:t>
            </a:r>
            <a:br>
              <a:rPr lang="de-DE" sz="1050" dirty="0"/>
            </a:br>
            <a:r>
              <a:rPr lang="de-DE" sz="1050" dirty="0"/>
              <a:t>für Nanokonen</a:t>
            </a:r>
          </a:p>
        </p:txBody>
      </p:sp>
      <p:cxnSp>
        <p:nvCxnSpPr>
          <p:cNvPr id="16" name="Gerader Verbinder 15"/>
          <p:cNvCxnSpPr/>
          <p:nvPr/>
        </p:nvCxnSpPr>
        <p:spPr>
          <a:xfrm flipV="1">
            <a:off x="7965012" y="2599822"/>
            <a:ext cx="259937" cy="3867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/>
          <p:cNvCxnSpPr/>
          <p:nvPr/>
        </p:nvCxnSpPr>
        <p:spPr>
          <a:xfrm>
            <a:off x="8066832" y="3895966"/>
            <a:ext cx="158117" cy="2719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/>
        </p:nvCxnSpPr>
        <p:spPr>
          <a:xfrm flipH="1">
            <a:off x="7092280" y="4896445"/>
            <a:ext cx="108401" cy="2295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332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Ausblick:</a:t>
            </a:r>
            <a:br>
              <a:rPr lang="de-DE" dirty="0"/>
            </a:br>
            <a:r>
              <a:rPr lang="de-DE" dirty="0"/>
              <a:t>Nächste Arbeitspakete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60363" y="1772816"/>
            <a:ext cx="8000908" cy="4468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Fertigung der Komponenten der Vakuumelektronenquellen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FE-Messungen mit OTH Regensburg der vollständigen Elektronenquellen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sz="1600" b="1" u="sng" dirty="0"/>
              <a:t>Kontakt</a:t>
            </a:r>
          </a:p>
          <a:p>
            <a:pPr>
              <a:lnSpc>
                <a:spcPct val="110000"/>
              </a:lnSpc>
            </a:pPr>
            <a:r>
              <a:rPr lang="de-DE" sz="1600" dirty="0"/>
              <a:t>Prof. Dr.-Ing. Helmut F. Schlaak</a:t>
            </a:r>
          </a:p>
          <a:p>
            <a:pPr>
              <a:lnSpc>
                <a:spcPct val="110000"/>
              </a:lnSpc>
            </a:pPr>
            <a:r>
              <a:rPr lang="de-DE" sz="1600" dirty="0"/>
              <a:t>Technische Universität Darmstadt</a:t>
            </a:r>
            <a:br>
              <a:rPr lang="de-DE" sz="1600" dirty="0"/>
            </a:br>
            <a:r>
              <a:rPr lang="de-DE" sz="1600" dirty="0"/>
              <a:t>Fachgebiet Mikrotechnik und Elektromechanische Systeme (M+EMS)</a:t>
            </a:r>
          </a:p>
          <a:p>
            <a:pPr>
              <a:lnSpc>
                <a:spcPct val="110000"/>
              </a:lnSpc>
            </a:pPr>
            <a:r>
              <a:rPr lang="de-DE" sz="1600" dirty="0">
                <a:cs typeface="Arial" charset="0"/>
              </a:rPr>
              <a:t>schlaak@emk.tu-darmstadt.de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8998343"/>
      </p:ext>
    </p:extLst>
  </p:cSld>
  <p:clrMapOvr>
    <a:masterClrMapping/>
  </p:clrMapOvr>
</p:sld>
</file>

<file path=ppt/theme/theme1.xml><?xml version="1.0" encoding="utf-8"?>
<a:theme xmlns:a="http://schemas.openxmlformats.org/drawingml/2006/main" name="1_EMK_20110904_Fußzeile-Handzettel">
  <a:themeElements>
    <a:clrScheme name="TU David">
      <a:dk1>
        <a:srgbClr val="000000"/>
      </a:dk1>
      <a:lt1>
        <a:srgbClr val="FFFFFF"/>
      </a:lt1>
      <a:dk2>
        <a:srgbClr val="004E8A"/>
      </a:dk2>
      <a:lt2>
        <a:srgbClr val="E6001A"/>
      </a:lt2>
      <a:accent1>
        <a:srgbClr val="004E8A"/>
      </a:accent1>
      <a:accent2>
        <a:srgbClr val="009D81"/>
      </a:accent2>
      <a:accent3>
        <a:srgbClr val="7FAB16"/>
      </a:accent3>
      <a:accent4>
        <a:srgbClr val="FDCA00"/>
      </a:accent4>
      <a:accent5>
        <a:srgbClr val="EC6500"/>
      </a:accent5>
      <a:accent6>
        <a:srgbClr val="E6001A"/>
      </a:accent6>
      <a:hlink>
        <a:srgbClr val="0000FF"/>
      </a:hlink>
      <a:folHlink>
        <a:srgbClr val="800080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218</Words>
  <Application>Microsoft Office PowerPoint</Application>
  <PresentationFormat>Bildschirmpräsentation (4:3)</PresentationFormat>
  <Paragraphs>109</Paragraphs>
  <Slides>8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1_EMK_20110904_Fußzeile-Handzettel</vt:lpstr>
      <vt:lpstr>Kompakte, auf Feldemission basierende Vakuumelektronenemitter für kryogene Vakuummesstechnik im SIS100</vt:lpstr>
      <vt:lpstr>Motivation und Ziel des Projekts</vt:lpstr>
      <vt:lpstr>Herstellungsverfahren der  metallischen Nanokonen</vt:lpstr>
      <vt:lpstr>Aktueller Stand des Projekts</vt:lpstr>
      <vt:lpstr>Feldemissionsmessungen </vt:lpstr>
      <vt:lpstr>Modellierung und Optimierung</vt:lpstr>
      <vt:lpstr>Fertigung einer Vakuumelektronenquelle </vt:lpstr>
      <vt:lpstr>Ausblick: Nächste Arbeitspakete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2014_06_26_DrKollogN2</dc:title>
  <dc:creator>David Lämmle</dc:creator>
  <dc:description>Untersuchung der lokalen Schichthöhe und Schichtspannung von galvanisch abgeschiedenem Nickel für elektrostatische Mikroaktoren</dc:description>
  <cp:lastModifiedBy>H. F. Schlaak</cp:lastModifiedBy>
  <cp:revision>470</cp:revision>
  <cp:lastPrinted>2016-09-01T15:59:38Z</cp:lastPrinted>
  <dcterms:created xsi:type="dcterms:W3CDTF">2011-11-15T08:24:36Z</dcterms:created>
  <dcterms:modified xsi:type="dcterms:W3CDTF">2018-09-13T16:24:50Z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2014_06_26_DrKollogN2</vt:lpwstr>
  </property>
  <property fmtid="{D5CDD505-2E9C-101B-9397-08002B2CF9AE}" pid="3" name="SlideDescription">
    <vt:lpwstr>Untersuchung der lokalen Schichthöhe und Schichtspannung von galvanisch abgeschiedenem Nickel für elektrostatische Mikroaktoren</vt:lpwstr>
  </property>
</Properties>
</file>