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</p:sldMasterIdLst>
  <p:notesMasterIdLst>
    <p:notesMasterId r:id="rId24"/>
  </p:notesMasterIdLst>
  <p:handoutMasterIdLst>
    <p:handoutMasterId r:id="rId25"/>
  </p:handoutMasterIdLst>
  <p:sldIdLst>
    <p:sldId id="356" r:id="rId2"/>
    <p:sldId id="365" r:id="rId3"/>
    <p:sldId id="372" r:id="rId4"/>
    <p:sldId id="364" r:id="rId5"/>
    <p:sldId id="373" r:id="rId6"/>
    <p:sldId id="374" r:id="rId7"/>
    <p:sldId id="375" r:id="rId8"/>
    <p:sldId id="291" r:id="rId9"/>
    <p:sldId id="357" r:id="rId10"/>
    <p:sldId id="358" r:id="rId11"/>
    <p:sldId id="362" r:id="rId12"/>
    <p:sldId id="363" r:id="rId13"/>
    <p:sldId id="359" r:id="rId14"/>
    <p:sldId id="360" r:id="rId15"/>
    <p:sldId id="366" r:id="rId16"/>
    <p:sldId id="361" r:id="rId17"/>
    <p:sldId id="367" r:id="rId18"/>
    <p:sldId id="368" r:id="rId19"/>
    <p:sldId id="369" r:id="rId20"/>
    <p:sldId id="370" r:id="rId21"/>
    <p:sldId id="371" r:id="rId22"/>
    <p:sldId id="376" r:id="rId23"/>
  </p:sldIdLst>
  <p:sldSz cx="9721850" cy="6858000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FF"/>
    <a:srgbClr val="FF0000"/>
    <a:srgbClr val="E8B6B6"/>
    <a:srgbClr val="FF9900"/>
    <a:srgbClr val="C0C0C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06" autoAdjust="0"/>
    <p:restoredTop sz="94660"/>
  </p:normalViewPr>
  <p:slideViewPr>
    <p:cSldViewPr>
      <p:cViewPr>
        <p:scale>
          <a:sx n="100" d="100"/>
          <a:sy n="100" d="100"/>
        </p:scale>
        <p:origin x="-2346" y="-1170"/>
      </p:cViewPr>
      <p:guideLst>
        <p:guide orient="horz" pos="2160"/>
        <p:guide pos="30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2190" y="-108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ABC6FC-6DF3-4122-B72D-A956D3DA0B33}" type="datetimeFigureOut">
              <a:rPr lang="de-DE" smtClean="0"/>
              <a:t>26.09.2018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C920A-746D-48B6-A761-C3C5100F9A0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23320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42" tIns="48322" rIns="96642" bIns="48322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" pitchFamily="18" charset="0"/>
              </a:defRPr>
            </a:lvl1pPr>
          </a:lstStyle>
          <a:p>
            <a:endParaRPr lang="en-US" alt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42" tIns="48322" rIns="96642" bIns="48322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" pitchFamily="18" charset="0"/>
              </a:defRPr>
            </a:lvl1pPr>
          </a:lstStyle>
          <a:p>
            <a:endParaRPr lang="en-US" altLang="de-D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28675" y="768350"/>
            <a:ext cx="544195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2513"/>
            <a:ext cx="5207000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42" tIns="48322" rIns="96642" bIns="483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Mastertextformat bearbeiten</a:t>
            </a:r>
          </a:p>
          <a:p>
            <a:pPr lvl="1"/>
            <a:r>
              <a:rPr lang="en-US" altLang="de-DE" smtClean="0"/>
              <a:t>Zweite Ebene</a:t>
            </a:r>
          </a:p>
          <a:p>
            <a:pPr lvl="2"/>
            <a:r>
              <a:rPr lang="en-US" altLang="de-DE" smtClean="0"/>
              <a:t>Dritte Ebene</a:t>
            </a:r>
          </a:p>
          <a:p>
            <a:pPr lvl="3"/>
            <a:r>
              <a:rPr lang="en-US" altLang="de-DE" smtClean="0"/>
              <a:t>Vierte Ebene</a:t>
            </a:r>
          </a:p>
          <a:p>
            <a:pPr lvl="4"/>
            <a:r>
              <a:rPr lang="en-US" altLang="de-DE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42" tIns="48322" rIns="96642" bIns="48322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" pitchFamily="18" charset="0"/>
              </a:defRPr>
            </a:lvl1pPr>
          </a:lstStyle>
          <a:p>
            <a:endParaRPr lang="en-US" alt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42" tIns="48322" rIns="96642" bIns="48322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" pitchFamily="18" charset="0"/>
              </a:defRPr>
            </a:lvl1pPr>
          </a:lstStyle>
          <a:p>
            <a:fld id="{EB5CEF69-FEEF-4C99-B2FC-AE9D5EF5E97E}" type="slidenum">
              <a:rPr lang="en-US" altLang="de-DE"/>
              <a:pPr/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8319950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66677" y="368300"/>
            <a:ext cx="9188499" cy="2089150"/>
          </a:xfrm>
          <a:prstGeom prst="rect">
            <a:avLst/>
          </a:prstGeom>
          <a:solidFill>
            <a:srgbClr val="E6001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0"/>
              </a:spcBef>
              <a:defRPr/>
            </a:pPr>
            <a:endParaRPr lang="de-DE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66677" y="196853"/>
            <a:ext cx="9188499" cy="144463"/>
          </a:xfrm>
          <a:prstGeom prst="rect">
            <a:avLst/>
          </a:prstGeom>
          <a:solidFill>
            <a:srgbClr val="E6001A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5576" y="657420"/>
            <a:ext cx="1991629" cy="791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268364" y="6489700"/>
            <a:ext cx="9186810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68364" y="6489700"/>
            <a:ext cx="9186810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66677" y="360366"/>
            <a:ext cx="9186811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266677" y="2457450"/>
            <a:ext cx="9186811" cy="79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pic>
        <p:nvPicPr>
          <p:cNvPr id="11" name="Picture 12" descr="TEMF-Logo06b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124363" y="6510338"/>
            <a:ext cx="329126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56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1449" y="692150"/>
            <a:ext cx="7159737" cy="57785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256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1449" y="1449388"/>
            <a:ext cx="7159737" cy="944562"/>
          </a:xfr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Arial" charset="0"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Formatvorlage des </a:t>
            </a:r>
          </a:p>
          <a:p>
            <a:r>
              <a:rPr lang="de-DE"/>
              <a:t>Untertitelmasters durch </a:t>
            </a:r>
          </a:p>
          <a:p>
            <a:r>
              <a:rPr lang="de-DE"/>
              <a:t>Klicken bearbeiten</a:t>
            </a:r>
          </a:p>
        </p:txBody>
      </p:sp>
      <p:sp>
        <p:nvSpPr>
          <p:cNvPr id="1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7415" y="6545264"/>
            <a:ext cx="7353098" cy="27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000">
                <a:latin typeface="+mn-lt"/>
              </a:defRPr>
            </a:lvl1pPr>
          </a:lstStyle>
          <a:p>
            <a:pPr>
              <a:defRPr/>
            </a:pPr>
            <a:r>
              <a:rPr lang="de-DE" smtClean="0"/>
              <a:t>27.09.2018  |  TU Darmstadt  |  Fachbereich 18  |  Institut für Theorie Elektromagnetischer Felder  |  Prof. Dr.-Ing. Harald Klingbeil  | </a:t>
            </a:r>
            <a:endParaRPr lang="de-DE" dirty="0"/>
          </a:p>
        </p:txBody>
      </p:sp>
      <p:sp>
        <p:nvSpPr>
          <p:cNvPr id="15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7631137" y="6432747"/>
            <a:ext cx="648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6BDCE5B7-F7B1-479F-A917-E124FDE6BCD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3572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7415" y="6545264"/>
            <a:ext cx="7353098" cy="27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000">
                <a:latin typeface="+mn-lt"/>
              </a:defRPr>
            </a:lvl1pPr>
          </a:lstStyle>
          <a:p>
            <a:pPr>
              <a:defRPr/>
            </a:pPr>
            <a:r>
              <a:rPr lang="de-DE" smtClean="0"/>
              <a:t>27.09.2018  |  TU Darmstadt  |  Fachbereich 18  |  Institut für Theorie Elektromagnetischer Felder  |  Prof. Dr.-Ing. Harald Klingbeil  | </a:t>
            </a:r>
            <a:endParaRPr lang="de-DE" dirty="0"/>
          </a:p>
        </p:txBody>
      </p:sp>
      <p:sp>
        <p:nvSpPr>
          <p:cNvPr id="7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7631137" y="6432747"/>
            <a:ext cx="648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6BDCE5B7-F7B1-479F-A917-E124FDE6BCD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2744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7415" y="6545264"/>
            <a:ext cx="7353098" cy="27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000">
                <a:latin typeface="+mn-lt"/>
              </a:defRPr>
            </a:lvl1pPr>
          </a:lstStyle>
          <a:p>
            <a:pPr>
              <a:defRPr/>
            </a:pPr>
            <a:r>
              <a:rPr lang="de-DE" smtClean="0"/>
              <a:t>27.09.2018  |  TU Darmstadt  |  Fachbereich 18  |  Institut für Theorie Elektromagnetischer Felder  |  Prof. Dr.-Ing. Harald Klingbeil  | </a:t>
            </a:r>
            <a:endParaRPr lang="de-DE" dirty="0"/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7631137" y="6432747"/>
            <a:ext cx="648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6BDCE5B7-F7B1-479F-A917-E124FDE6BCD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1295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7415" y="6545264"/>
            <a:ext cx="7353098" cy="27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000">
                <a:latin typeface="+mn-lt"/>
              </a:defRPr>
            </a:lvl1pPr>
          </a:lstStyle>
          <a:p>
            <a:pPr>
              <a:defRPr/>
            </a:pPr>
            <a:r>
              <a:rPr lang="de-DE" smtClean="0"/>
              <a:t>27.09.2018  |  TU Darmstadt  |  Fachbereich 18  |  Institut für Theorie Elektromagnetischer Felder  |  Prof. Dr.-Ing. Harald Klingbeil  | </a:t>
            </a:r>
            <a:endParaRPr lang="de-DE" dirty="0"/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7631137" y="6432747"/>
            <a:ext cx="648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6BDCE5B7-F7B1-479F-A917-E124FDE6BCD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4094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ChangeArrowheads="1"/>
          </p:cNvSpPr>
          <p:nvPr/>
        </p:nvSpPr>
        <p:spPr bwMode="auto">
          <a:xfrm>
            <a:off x="266676" y="368300"/>
            <a:ext cx="9188499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81448" y="488950"/>
            <a:ext cx="731164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676" y="1592263"/>
            <a:ext cx="9186811" cy="478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3246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7415" y="6545264"/>
            <a:ext cx="7353098" cy="27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000">
                <a:latin typeface="+mn-lt"/>
              </a:defRPr>
            </a:lvl1pPr>
          </a:lstStyle>
          <a:p>
            <a:pPr>
              <a:defRPr/>
            </a:pPr>
            <a:r>
              <a:rPr lang="de-DE" smtClean="0"/>
              <a:t>27.09.2018  |  TU Darmstadt  |  Fachbereich 18  |  Institut für Theorie Elektromagnetischer Felder  |  Prof. Dr.-Ing. Harald Klingbeil  | </a:t>
            </a:r>
            <a:endParaRPr lang="de-DE" dirty="0"/>
          </a:p>
        </p:txBody>
      </p:sp>
      <p:sp>
        <p:nvSpPr>
          <p:cNvPr id="324614" name="Rectangle 6"/>
          <p:cNvSpPr>
            <a:spLocks noChangeArrowheads="1"/>
          </p:cNvSpPr>
          <p:nvPr/>
        </p:nvSpPr>
        <p:spPr bwMode="auto">
          <a:xfrm>
            <a:off x="266676" y="196851"/>
            <a:ext cx="9188499" cy="144463"/>
          </a:xfrm>
          <a:prstGeom prst="rect">
            <a:avLst/>
          </a:prstGeom>
          <a:solidFill>
            <a:srgbClr val="E6001A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513" y="512954"/>
            <a:ext cx="1991629" cy="791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4616" name="Line 8"/>
          <p:cNvSpPr>
            <a:spLocks noChangeShapeType="1"/>
          </p:cNvSpPr>
          <p:nvPr/>
        </p:nvSpPr>
        <p:spPr bwMode="auto">
          <a:xfrm>
            <a:off x="266676" y="1449388"/>
            <a:ext cx="9186811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24617" name="Line 9"/>
          <p:cNvSpPr>
            <a:spLocks noChangeShapeType="1"/>
          </p:cNvSpPr>
          <p:nvPr/>
        </p:nvSpPr>
        <p:spPr bwMode="auto">
          <a:xfrm>
            <a:off x="268364" y="6489700"/>
            <a:ext cx="9186810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24618" name="Rectangle 10"/>
          <p:cNvSpPr>
            <a:spLocks noChangeArrowheads="1"/>
          </p:cNvSpPr>
          <p:nvPr/>
        </p:nvSpPr>
        <p:spPr bwMode="auto">
          <a:xfrm>
            <a:off x="266676" y="366714"/>
            <a:ext cx="9186811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pic>
        <p:nvPicPr>
          <p:cNvPr id="4107" name="Picture 11" descr="TEMF-Logo06b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9124362" y="6510338"/>
            <a:ext cx="329126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7631137" y="6432747"/>
            <a:ext cx="648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6BDCE5B7-F7B1-479F-A917-E124FDE6BCD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0245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▪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349250" indent="-168275" algn="l" rtl="0" eaLnBrk="0" fontAlgn="base" hangingPunct="0">
        <a:spcBef>
          <a:spcPct val="20000"/>
        </a:spcBef>
        <a:spcAft>
          <a:spcPct val="0"/>
        </a:spcAft>
        <a:buChar char="-"/>
        <a:defRPr sz="2400">
          <a:solidFill>
            <a:schemeClr val="tx1"/>
          </a:solidFill>
          <a:latin typeface="+mn-lt"/>
        </a:defRPr>
      </a:lvl2pPr>
      <a:lvl3pPr marL="538163" indent="-187325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717550" indent="-173038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4pPr>
      <a:lvl5pPr marL="908050" indent="-188913" algn="l" rtl="0" eaLnBrk="0" fontAlgn="base" hangingPunct="0">
        <a:spcBef>
          <a:spcPct val="20000"/>
        </a:spcBef>
        <a:spcAft>
          <a:spcPct val="0"/>
        </a:spcAft>
        <a:buChar char="-"/>
        <a:defRPr sz="2000">
          <a:solidFill>
            <a:schemeClr val="tx1"/>
          </a:solidFill>
          <a:latin typeface="+mn-lt"/>
        </a:defRPr>
      </a:lvl5pPr>
      <a:lvl6pPr marL="1365250" indent="-188913" algn="l" rtl="0" fontAlgn="base">
        <a:spcBef>
          <a:spcPct val="20000"/>
        </a:spcBef>
        <a:spcAft>
          <a:spcPct val="0"/>
        </a:spcAft>
        <a:buChar char="-"/>
        <a:defRPr sz="2000">
          <a:solidFill>
            <a:schemeClr val="tx1"/>
          </a:solidFill>
          <a:latin typeface="+mn-lt"/>
        </a:defRPr>
      </a:lvl6pPr>
      <a:lvl7pPr marL="1822450" indent="-188913" algn="l" rtl="0" fontAlgn="base">
        <a:spcBef>
          <a:spcPct val="20000"/>
        </a:spcBef>
        <a:spcAft>
          <a:spcPct val="0"/>
        </a:spcAft>
        <a:buChar char="-"/>
        <a:defRPr sz="2000">
          <a:solidFill>
            <a:schemeClr val="tx1"/>
          </a:solidFill>
          <a:latin typeface="+mn-lt"/>
        </a:defRPr>
      </a:lvl7pPr>
      <a:lvl8pPr marL="2279650" indent="-188913" algn="l" rtl="0" fontAlgn="base">
        <a:spcBef>
          <a:spcPct val="20000"/>
        </a:spcBef>
        <a:spcAft>
          <a:spcPct val="0"/>
        </a:spcAft>
        <a:buChar char="-"/>
        <a:defRPr sz="2000">
          <a:solidFill>
            <a:schemeClr val="tx1"/>
          </a:solidFill>
          <a:latin typeface="+mn-lt"/>
        </a:defRPr>
      </a:lvl8pPr>
      <a:lvl9pPr marL="2736850" indent="-188913" algn="l" rtl="0" fontAlgn="base">
        <a:spcBef>
          <a:spcPct val="20000"/>
        </a:spcBef>
        <a:spcAft>
          <a:spcPct val="0"/>
        </a:spcAft>
        <a:buChar char="-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hyperlink" Target="https://www.bt.tu-darmstadt.de/media/temf/mitarbeiter_7/Jens_Harzheim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00" dirty="0" smtClean="0"/>
              <a:t>GSI/TU-Kooperationsworkshop 27.09.2018:</a:t>
            </a:r>
            <a:br>
              <a:rPr lang="de-DE" sz="1800" dirty="0" smtClean="0"/>
            </a:br>
            <a:r>
              <a:rPr lang="de-DE" sz="1800" dirty="0" smtClean="0"/>
              <a:t>Kooperationsprojekte des </a:t>
            </a:r>
            <a:br>
              <a:rPr lang="de-DE" sz="1800" dirty="0" smtClean="0"/>
            </a:br>
            <a:r>
              <a:rPr lang="de-DE" sz="1800" dirty="0" smtClean="0"/>
              <a:t>Fachgebiets Beschleunigertechnik (Klingbeil)</a:t>
            </a:r>
            <a:endParaRPr lang="de-DE" sz="1800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27.09.2018  |  TU Darmstadt  |  Fachbereich 18  |  Institut für Theorie Elektromagnetischer Felder  |  Prof. Dr.-Ing. Harald Klingbeil  |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CE5B7-F7B1-479F-A917-E124FDE6BCDF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96429" y="1556792"/>
            <a:ext cx="9001000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ct val="20000"/>
              </a:spcAft>
            </a:pPr>
            <a:r>
              <a:rPr lang="de-DE" altLang="de-DE" sz="1800" b="1" dirty="0" smtClean="0">
                <a:latin typeface="Bookman Old Style" panose="02050604050505020204" pitchFamily="18" charset="0"/>
                <a:cs typeface="Arial" charset="0"/>
              </a:rPr>
              <a:t>Aktuell laufende Kooperationsprojekte: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 </a:t>
            </a:r>
          </a:p>
          <a:p>
            <a:pPr marL="342900" indent="-342900">
              <a:spcBef>
                <a:spcPct val="20000"/>
              </a:spcBef>
              <a:spcAft>
                <a:spcPct val="20000"/>
              </a:spcAft>
              <a:buFont typeface="+mj-lt"/>
              <a:buAutoNum type="arabicPeriod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 Steuerung und Regelung von MA-basierten Kavitäten </a:t>
            </a:r>
          </a:p>
          <a:p>
            <a:pPr marL="742950" lvl="1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01.01.2015 bis 30.09.2018 </a:t>
            </a:r>
          </a:p>
          <a:p>
            <a:pPr marL="742950" lvl="1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Postdoc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-Stelle: Fr. Dr. Dilyana Domont-Yankulova</a:t>
            </a:r>
            <a:b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</a:b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(ist auch teilweise für FG </a:t>
            </a: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Adamy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 tätig)</a:t>
            </a:r>
          </a:p>
          <a:p>
            <a:pPr marL="342900" indent="-342900">
              <a:spcBef>
                <a:spcPct val="20000"/>
              </a:spcBef>
              <a:spcAft>
                <a:spcPct val="20000"/>
              </a:spcAft>
              <a:buFont typeface="+mj-lt"/>
              <a:buAutoNum type="arabicPeriod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Optimierung von </a:t>
            </a: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Barrier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-</a:t>
            </a: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Bucket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-HF-Systemen </a:t>
            </a:r>
          </a:p>
          <a:p>
            <a:pPr marL="800100" lvl="1" indent="-34290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01.02.2015 bis 31.01.2019 </a:t>
            </a:r>
          </a:p>
          <a:p>
            <a:pPr marL="800100" lvl="1" indent="-34290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Doktorand: Hr. Jens </a:t>
            </a: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Schweickhardt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, </a:t>
            </a: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M.Sc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. </a:t>
            </a:r>
            <a:b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</a:b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(geb. Harzheim)</a:t>
            </a:r>
          </a:p>
          <a:p>
            <a:pPr marL="800100" lvl="1" indent="-34290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de-DE" altLang="de-DE" sz="1800" dirty="0" smtClean="0">
              <a:latin typeface="Bookman Old Style" panose="02050604050505020204" pitchFamily="18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  <a:spcAft>
                <a:spcPct val="20000"/>
              </a:spcAft>
              <a:buFont typeface="+mj-lt"/>
              <a:buAutoNum type="arabicPeriod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Kalibrierung der HF-Signale von Synchrotron-Kavitäten </a:t>
            </a:r>
          </a:p>
          <a:p>
            <a:pPr marL="800100" lvl="1" indent="-34290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01.06.2015 bis 31.05.2019 </a:t>
            </a:r>
          </a:p>
          <a:p>
            <a:pPr marL="800100" lvl="1" indent="-34290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Doktorand: Aleksandr Andreev, </a:t>
            </a: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M.Sc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. </a:t>
            </a:r>
          </a:p>
        </p:txBody>
      </p:sp>
      <p:pic>
        <p:nvPicPr>
          <p:cNvPr id="1026" name="Picture 2" descr="https://www.bt.tu-darmstadt.de/media/temf/mitarbeiter_7/A_Andree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221" y="5006422"/>
            <a:ext cx="1130629" cy="145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bt.tu-darmstadt.de/media/temf/mitarbeiter_7/Dilyana_Domont-Yankulov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221" y="1561778"/>
            <a:ext cx="1130629" cy="150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ens Harzheim">
            <a:hlinkClick r:id="rId4" tooltip="Bild vergrößer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221" y="3194836"/>
            <a:ext cx="1130629" cy="169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94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27.09.2018  |  TU Darmstadt  |  Fachbereich 18  |  Institut für Theorie Elektromagnetischer Felder  |  Prof. Dr.-Ing. Harald Klingbeil  |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CE5B7-F7B1-479F-A917-E124FDE6BCDF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396429" y="1484784"/>
            <a:ext cx="381642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Adiabatisches Schieben von </a:t>
            </a: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Barrier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-Pulsen sowie  Modulation der Amplitude sind jetzt möglich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579" y="1628800"/>
            <a:ext cx="527685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21" y="2951014"/>
            <a:ext cx="3709987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4"/>
          <p:cNvSpPr>
            <a:spLocks noGrp="1"/>
          </p:cNvSpPr>
          <p:nvPr>
            <p:ph type="title"/>
          </p:nvPr>
        </p:nvSpPr>
        <p:spPr>
          <a:xfrm>
            <a:off x="381448" y="488950"/>
            <a:ext cx="7311641" cy="838200"/>
          </a:xfrm>
        </p:spPr>
        <p:txBody>
          <a:bodyPr/>
          <a:lstStyle/>
          <a:p>
            <a:r>
              <a:rPr lang="de-DE" sz="1800" dirty="0"/>
              <a:t>GSI/TU-Kooperationsprojekte </a:t>
            </a: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/>
              <a:t>„</a:t>
            </a:r>
            <a:r>
              <a:rPr lang="de-DE" sz="1800" dirty="0"/>
              <a:t>Steuerung und Regelung von MA-basierten </a:t>
            </a:r>
            <a:r>
              <a:rPr lang="de-DE" sz="1800" dirty="0" smtClean="0"/>
              <a:t>Kavitäten</a:t>
            </a:r>
            <a:r>
              <a:rPr lang="de-DE" sz="1800" dirty="0"/>
              <a:t>“ und „Optimierung von </a:t>
            </a:r>
            <a:r>
              <a:rPr lang="de-DE" sz="1800" dirty="0" err="1" smtClean="0"/>
              <a:t>Barrier</a:t>
            </a:r>
            <a:r>
              <a:rPr lang="de-DE" sz="1800" dirty="0" smtClean="0"/>
              <a:t>-</a:t>
            </a:r>
            <a:r>
              <a:rPr lang="de-DE" sz="1800" dirty="0" err="1" smtClean="0"/>
              <a:t>Bucket</a:t>
            </a:r>
            <a:r>
              <a:rPr lang="de-DE" sz="1800" dirty="0" smtClean="0"/>
              <a:t>-HF-Systemen“ 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97345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27.09.2018  |  TU Darmstadt  |  Fachbereich 18  |  Institut für Theorie Elektromagnetischer Felder  |  Prof. Dr.-Ing. Harald Klingbeil  |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CE5B7-F7B1-479F-A917-E124FDE6BCDF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396428" y="1484784"/>
            <a:ext cx="88933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Messung des </a:t>
            </a: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Gapsignals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 in einer Höhe von 2 m...</a:t>
            </a:r>
            <a:endParaRPr lang="de-DE" altLang="de-DE" sz="1800" dirty="0">
              <a:latin typeface="Bookman Old Style" panose="02050604050505020204" pitchFamily="18" charset="0"/>
              <a:cs typeface="Arial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97" y="1916832"/>
            <a:ext cx="5893296" cy="441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4"/>
          <p:cNvSpPr>
            <a:spLocks noGrp="1"/>
          </p:cNvSpPr>
          <p:nvPr>
            <p:ph type="title"/>
          </p:nvPr>
        </p:nvSpPr>
        <p:spPr>
          <a:xfrm>
            <a:off x="381448" y="488950"/>
            <a:ext cx="7311641" cy="838200"/>
          </a:xfrm>
        </p:spPr>
        <p:txBody>
          <a:bodyPr/>
          <a:lstStyle/>
          <a:p>
            <a:r>
              <a:rPr lang="de-DE" sz="1800" dirty="0"/>
              <a:t>GSI/TU-Kooperationsprojekte </a:t>
            </a: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/>
              <a:t>„</a:t>
            </a:r>
            <a:r>
              <a:rPr lang="de-DE" sz="1800" dirty="0"/>
              <a:t>Steuerung und Regelung von MA-basierten </a:t>
            </a:r>
            <a:r>
              <a:rPr lang="de-DE" sz="1800" dirty="0" smtClean="0"/>
              <a:t>Kavitäten</a:t>
            </a:r>
            <a:r>
              <a:rPr lang="de-DE" sz="1800" dirty="0"/>
              <a:t>“ und „Optimierung von </a:t>
            </a:r>
            <a:r>
              <a:rPr lang="de-DE" sz="1800" dirty="0" err="1" smtClean="0"/>
              <a:t>Barrier</a:t>
            </a:r>
            <a:r>
              <a:rPr lang="de-DE" sz="1800" dirty="0" smtClean="0"/>
              <a:t>-</a:t>
            </a:r>
            <a:r>
              <a:rPr lang="de-DE" sz="1800" dirty="0" err="1" smtClean="0"/>
              <a:t>Bucket</a:t>
            </a:r>
            <a:r>
              <a:rPr lang="de-DE" sz="1800" dirty="0" smtClean="0"/>
              <a:t>-HF-Systemen“ 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88650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27.09.2018  |  TU Darmstadt  |  Fachbereich 18  |  Institut für Theorie Elektromagnetischer Felder  |  Prof. Dr.-Ing. Harald Klingbeil  |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CE5B7-F7B1-479F-A917-E124FDE6BCDF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3" name="VID_20180502_145728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4501" y="1916832"/>
            <a:ext cx="7741245" cy="4354766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96429" y="1484784"/>
            <a:ext cx="86409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Adiabatisches Verschieben von </a:t>
            </a: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Barrier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-Pulsen...</a:t>
            </a:r>
          </a:p>
        </p:txBody>
      </p:sp>
      <p:sp>
        <p:nvSpPr>
          <p:cNvPr id="9" name="Titel 4"/>
          <p:cNvSpPr>
            <a:spLocks noGrp="1"/>
          </p:cNvSpPr>
          <p:nvPr>
            <p:ph type="title"/>
          </p:nvPr>
        </p:nvSpPr>
        <p:spPr>
          <a:xfrm>
            <a:off x="381448" y="488950"/>
            <a:ext cx="7311641" cy="838200"/>
          </a:xfrm>
        </p:spPr>
        <p:txBody>
          <a:bodyPr/>
          <a:lstStyle/>
          <a:p>
            <a:r>
              <a:rPr lang="de-DE" sz="1800" dirty="0"/>
              <a:t>GSI/TU-Kooperationsprojekte </a:t>
            </a: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/>
              <a:t>„</a:t>
            </a:r>
            <a:r>
              <a:rPr lang="de-DE" sz="1800" dirty="0"/>
              <a:t>Steuerung und Regelung von MA-basierten </a:t>
            </a:r>
            <a:r>
              <a:rPr lang="de-DE" sz="1800" dirty="0" smtClean="0"/>
              <a:t>Kavitäten</a:t>
            </a:r>
            <a:r>
              <a:rPr lang="de-DE" sz="1800" dirty="0"/>
              <a:t>“ und „Optimierung von </a:t>
            </a:r>
            <a:r>
              <a:rPr lang="de-DE" sz="1800" dirty="0" err="1" smtClean="0"/>
              <a:t>Barrier</a:t>
            </a:r>
            <a:r>
              <a:rPr lang="de-DE" sz="1800" dirty="0" smtClean="0"/>
              <a:t>-</a:t>
            </a:r>
            <a:r>
              <a:rPr lang="de-DE" sz="1800" dirty="0" err="1" smtClean="0"/>
              <a:t>Bucket</a:t>
            </a:r>
            <a:r>
              <a:rPr lang="de-DE" sz="1800" dirty="0" smtClean="0"/>
              <a:t>-HF-Systemen“ 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84861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27.09.2018  |  TU Darmstadt  |  Fachbereich 18  |  Institut für Theorie Elektromagnetischer Felder  |  Prof. Dr.-Ing. Harald Klingbeil  |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CE5B7-F7B1-479F-A917-E124FDE6BCDF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3" y="2608180"/>
            <a:ext cx="8461325" cy="3557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hteck 2"/>
              <p:cNvSpPr/>
              <p:nvPr/>
            </p:nvSpPr>
            <p:spPr>
              <a:xfrm>
                <a:off x="5292973" y="1615172"/>
                <a:ext cx="4063805" cy="10503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𝜂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𝑄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CA" i="1">
                                  <a:latin typeface="Cambria Math"/>
                                </a:rPr>
                                <m:t>𝑟𝑒𝑝</m:t>
                              </m:r>
                            </m:sub>
                          </m:sSub>
                        </m:den>
                      </m:f>
                      <m:nary>
                        <m:naryPr>
                          <m:limLoc m:val="undOvr"/>
                          <m:ctrlPr>
                            <a:rPr lang="de-DE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𝑟𝑒𝑝</m:t>
                              </m:r>
                            </m:sub>
                          </m:sSub>
                        </m:sup>
                        <m:e>
                          <m:sSup>
                            <m:sSup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de-DE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de-DE" i="1">
                                              <a:latin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𝑈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𝑖𝑑𝑒𝑎𝑙</m:t>
                                          </m:r>
                                        </m:sub>
                                        <m:sup/>
                                      </m:sSub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de-DE" i="1">
                                              <a:latin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𝑈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𝑚𝑒𝑎𝑠</m:t>
                                          </m:r>
                                        </m:sub>
                                        <m:sup/>
                                      </m:sSubSup>
                                    </m:num>
                                    <m:den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Û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/>
                            </a:rPr>
                            <m:t>𝑑𝑡</m:t>
                          </m:r>
                        </m:e>
                      </m:nary>
                      <m:r>
                        <a:rPr lang="en-US" i="1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" name="Rechteck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973" y="1615172"/>
                <a:ext cx="4063805" cy="105035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900485" y="6084004"/>
            <a:ext cx="38164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ct val="20000"/>
              </a:spcAft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Amplitude ~1 kV</a:t>
            </a:r>
            <a:endParaRPr lang="de-DE" altLang="de-DE" sz="1800" dirty="0">
              <a:latin typeface="Bookman Old Style" panose="02050604050505020204" pitchFamily="18" charset="0"/>
              <a:cs typeface="Arial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076949" y="6084004"/>
            <a:ext cx="38164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ct val="20000"/>
              </a:spcAft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Amplitude ~2 kV </a:t>
            </a:r>
            <a:endParaRPr lang="de-DE" altLang="de-DE" sz="1800" dirty="0">
              <a:latin typeface="Bookman Old Style" panose="02050604050505020204" pitchFamily="18" charset="0"/>
              <a:cs typeface="Arial" charset="0"/>
            </a:endParaRPr>
          </a:p>
        </p:txBody>
      </p:sp>
      <p:sp>
        <p:nvSpPr>
          <p:cNvPr id="14" name="Titel 4"/>
          <p:cNvSpPr>
            <a:spLocks noGrp="1"/>
          </p:cNvSpPr>
          <p:nvPr>
            <p:ph type="title"/>
          </p:nvPr>
        </p:nvSpPr>
        <p:spPr>
          <a:xfrm>
            <a:off x="381448" y="488950"/>
            <a:ext cx="7311641" cy="838200"/>
          </a:xfrm>
        </p:spPr>
        <p:txBody>
          <a:bodyPr/>
          <a:lstStyle/>
          <a:p>
            <a:r>
              <a:rPr lang="de-DE" sz="1800" dirty="0"/>
              <a:t>GSI/TU-Kooperationsprojekte </a:t>
            </a: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/>
              <a:t>„</a:t>
            </a:r>
            <a:r>
              <a:rPr lang="de-DE" sz="1800" dirty="0"/>
              <a:t>Steuerung und Regelung von MA-basierten </a:t>
            </a:r>
            <a:r>
              <a:rPr lang="de-DE" sz="1800" dirty="0" smtClean="0"/>
              <a:t>Kavitäten</a:t>
            </a:r>
            <a:r>
              <a:rPr lang="de-DE" sz="1800" dirty="0"/>
              <a:t>“ und „Optimierung von </a:t>
            </a:r>
            <a:r>
              <a:rPr lang="de-DE" sz="1800" dirty="0" err="1" smtClean="0"/>
              <a:t>Barrier</a:t>
            </a:r>
            <a:r>
              <a:rPr lang="de-DE" sz="1800" dirty="0" smtClean="0"/>
              <a:t>-</a:t>
            </a:r>
            <a:r>
              <a:rPr lang="de-DE" sz="1800" dirty="0" err="1" smtClean="0"/>
              <a:t>Bucket</a:t>
            </a:r>
            <a:r>
              <a:rPr lang="de-DE" sz="1800" dirty="0" smtClean="0"/>
              <a:t>-HF-Systemen“ </a:t>
            </a:r>
            <a:endParaRPr lang="de-DE" sz="1800" dirty="0"/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396429" y="1484784"/>
            <a:ext cx="4680520" cy="103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Größere Amplitude mit größerem Verstärker (BBL200, 3kW)</a:t>
            </a: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nach wie vor lineare Vorverzerrung </a:t>
            </a:r>
          </a:p>
        </p:txBody>
      </p:sp>
    </p:spTree>
    <p:extLst>
      <p:ext uri="{BB962C8B-B14F-4D97-AF65-F5344CB8AC3E}">
        <p14:creationId xmlns:p14="http://schemas.microsoft.com/office/powerpoint/2010/main" val="104405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27.09.2018  |  TU Darmstadt  |  Fachbereich 18  |  Institut für Theorie Elektromagnetischer Felder  |  Prof. Dr.-Ing. Harald Klingbeil  |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CE5B7-F7B1-479F-A917-E124FDE6BCDF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396429" y="1484784"/>
            <a:ext cx="48965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Vergleich verschiedener Verstärker</a:t>
            </a:r>
            <a:endParaRPr lang="de-DE" altLang="de-DE" sz="1800" dirty="0">
              <a:latin typeface="Bookman Old Style" panose="02050604050505020204" pitchFamily="18" charset="0"/>
              <a:cs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564" y="2552169"/>
            <a:ext cx="6733753" cy="3901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hteck 2"/>
              <p:cNvSpPr/>
              <p:nvPr/>
            </p:nvSpPr>
            <p:spPr>
              <a:xfrm>
                <a:off x="5292973" y="1615172"/>
                <a:ext cx="4063805" cy="10503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𝜂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𝑄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CA" i="1">
                                  <a:latin typeface="Cambria Math"/>
                                </a:rPr>
                                <m:t>𝑟𝑒𝑝</m:t>
                              </m:r>
                            </m:sub>
                          </m:sSub>
                        </m:den>
                      </m:f>
                      <m:nary>
                        <m:naryPr>
                          <m:limLoc m:val="undOvr"/>
                          <m:ctrlPr>
                            <a:rPr lang="de-DE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𝑟𝑒𝑝</m:t>
                              </m:r>
                            </m:sub>
                          </m:sSub>
                        </m:sup>
                        <m:e>
                          <m:sSup>
                            <m:sSup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de-DE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de-DE" i="1">
                                              <a:latin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𝑈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𝑖𝑑𝑒𝑎𝑙</m:t>
                                          </m:r>
                                        </m:sub>
                                        <m:sup/>
                                      </m:sSub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de-DE" i="1">
                                              <a:latin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𝑈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𝑚𝑒𝑎𝑠</m:t>
                                          </m:r>
                                        </m:sub>
                                        <m:sup/>
                                      </m:sSubSup>
                                    </m:num>
                                    <m:den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Û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/>
                            </a:rPr>
                            <m:t>𝑑𝑡</m:t>
                          </m:r>
                        </m:e>
                      </m:nary>
                      <m:r>
                        <a:rPr lang="en-US" i="1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" name="Rechteck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973" y="1615172"/>
                <a:ext cx="4063805" cy="105035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el 4"/>
          <p:cNvSpPr>
            <a:spLocks noGrp="1"/>
          </p:cNvSpPr>
          <p:nvPr>
            <p:ph type="title"/>
          </p:nvPr>
        </p:nvSpPr>
        <p:spPr>
          <a:xfrm>
            <a:off x="381448" y="488950"/>
            <a:ext cx="7311641" cy="838200"/>
          </a:xfrm>
        </p:spPr>
        <p:txBody>
          <a:bodyPr/>
          <a:lstStyle/>
          <a:p>
            <a:r>
              <a:rPr lang="de-DE" sz="1800" dirty="0"/>
              <a:t>GSI/TU-Kooperationsprojekte </a:t>
            </a: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/>
              <a:t>„</a:t>
            </a:r>
            <a:r>
              <a:rPr lang="de-DE" sz="1800" dirty="0"/>
              <a:t>Steuerung und Regelung von MA-basierten </a:t>
            </a:r>
            <a:r>
              <a:rPr lang="de-DE" sz="1800" dirty="0" smtClean="0"/>
              <a:t>Kavitäten</a:t>
            </a:r>
            <a:r>
              <a:rPr lang="de-DE" sz="1800" dirty="0"/>
              <a:t>“ und „Optimierung von </a:t>
            </a:r>
            <a:r>
              <a:rPr lang="de-DE" sz="1800" dirty="0" err="1" smtClean="0"/>
              <a:t>Barrier</a:t>
            </a:r>
            <a:r>
              <a:rPr lang="de-DE" sz="1800" dirty="0" smtClean="0"/>
              <a:t>-</a:t>
            </a:r>
            <a:r>
              <a:rPr lang="de-DE" sz="1800" dirty="0" err="1" smtClean="0"/>
              <a:t>Bucket</a:t>
            </a:r>
            <a:r>
              <a:rPr lang="de-DE" sz="1800" dirty="0" smtClean="0"/>
              <a:t>-HF-Systemen“ 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86570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27.09.2018  |  TU Darmstadt  |  Fachbereich 18  |  Institut für Theorie Elektromagnetischer Felder  |  Prof. Dr.-Ing. Harald Klingbeil  |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CE5B7-F7B1-479F-A917-E124FDE6BCDF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396428" y="1484784"/>
            <a:ext cx="7344817" cy="14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Verbesserung durch nichtlineare Vorverzerrung (Hammerstein-Modell)</a:t>
            </a: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Verstärker R&amp;S BBA150 (1,3 kW) mit starker Nichtlinearität</a:t>
            </a: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Gapspannung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 ~550 V </a:t>
            </a:r>
            <a:endParaRPr lang="de-DE" altLang="de-DE" sz="1800" dirty="0">
              <a:latin typeface="Bookman Old Style" panose="02050604050505020204" pitchFamily="18" charset="0"/>
              <a:cs typeface="Arial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73" y="2924944"/>
            <a:ext cx="3804567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377" y="2924945"/>
            <a:ext cx="3811019" cy="316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900485" y="6084004"/>
            <a:ext cx="38164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ct val="20000"/>
              </a:spcAft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lineare Vorverzerrung</a:t>
            </a:r>
            <a:endParaRPr lang="de-DE" altLang="de-DE" sz="1800" dirty="0">
              <a:latin typeface="Bookman Old Style" panose="02050604050505020204" pitchFamily="18" charset="0"/>
              <a:cs typeface="Arial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220965" y="6084004"/>
            <a:ext cx="38164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ct val="20000"/>
              </a:spcAft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nichtlineare Vorverzerrung </a:t>
            </a:r>
            <a:endParaRPr lang="de-DE" altLang="de-DE" sz="1800" dirty="0">
              <a:latin typeface="Bookman Old Style" panose="02050604050505020204" pitchFamily="18" charset="0"/>
              <a:cs typeface="Arial" charset="0"/>
            </a:endParaRPr>
          </a:p>
        </p:txBody>
      </p:sp>
      <p:sp>
        <p:nvSpPr>
          <p:cNvPr id="12" name="Titel 4"/>
          <p:cNvSpPr>
            <a:spLocks noGrp="1"/>
          </p:cNvSpPr>
          <p:nvPr>
            <p:ph type="title"/>
          </p:nvPr>
        </p:nvSpPr>
        <p:spPr>
          <a:xfrm>
            <a:off x="381448" y="488950"/>
            <a:ext cx="7311641" cy="838200"/>
          </a:xfrm>
        </p:spPr>
        <p:txBody>
          <a:bodyPr/>
          <a:lstStyle/>
          <a:p>
            <a:r>
              <a:rPr lang="de-DE" sz="1800" dirty="0"/>
              <a:t>GSI/TU-Kooperationsprojekte </a:t>
            </a: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/>
              <a:t>„</a:t>
            </a:r>
            <a:r>
              <a:rPr lang="de-DE" sz="1800" dirty="0"/>
              <a:t>Steuerung und Regelung von MA-basierten </a:t>
            </a:r>
            <a:r>
              <a:rPr lang="de-DE" sz="1800" dirty="0" smtClean="0"/>
              <a:t>Kavitäten</a:t>
            </a:r>
            <a:r>
              <a:rPr lang="de-DE" sz="1800" dirty="0"/>
              <a:t>“ und „Optimierung von </a:t>
            </a:r>
            <a:r>
              <a:rPr lang="de-DE" sz="1800" dirty="0" err="1" smtClean="0"/>
              <a:t>Barrier</a:t>
            </a:r>
            <a:r>
              <a:rPr lang="de-DE" sz="1800" dirty="0" smtClean="0"/>
              <a:t>-</a:t>
            </a:r>
            <a:r>
              <a:rPr lang="de-DE" sz="1800" dirty="0" err="1" smtClean="0"/>
              <a:t>Bucket</a:t>
            </a:r>
            <a:r>
              <a:rPr lang="de-DE" sz="1800" dirty="0" smtClean="0"/>
              <a:t>-HF-Systemen“ 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37491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27.09.2018  |  TU Darmstadt  |  Fachbereich 18  |  Institut für Theorie Elektromagnetischer Felder  |  Prof. Dr.-Ing. Harald Klingbeil  |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CE5B7-F7B1-479F-A917-E124FDE6BCDF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396428" y="1484784"/>
            <a:ext cx="8928993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ct val="20000"/>
              </a:spcAft>
            </a:pPr>
            <a:r>
              <a:rPr lang="de-DE" altLang="de-DE" sz="1800" b="1" dirty="0" smtClean="0">
                <a:latin typeface="Bookman Old Style" panose="02050604050505020204" pitchFamily="18" charset="0"/>
                <a:cs typeface="Arial" charset="0"/>
              </a:rPr>
              <a:t>Weitere Schritte bis zum </a:t>
            </a:r>
            <a:r>
              <a:rPr lang="de-DE" altLang="de-DE" sz="1800" b="1" dirty="0" smtClean="0">
                <a:latin typeface="Bookman Old Style" panose="02050604050505020204" pitchFamily="18" charset="0"/>
                <a:cs typeface="Arial" charset="0"/>
              </a:rPr>
              <a:t>Projektabschluss (bereits am 31.01.2019!)</a:t>
            </a:r>
            <a:endParaRPr lang="de-DE" altLang="de-DE" sz="1800" b="1" dirty="0" smtClean="0">
              <a:latin typeface="Bookman Old Style" panose="02050604050505020204" pitchFamily="18" charset="0"/>
              <a:cs typeface="Arial" charset="0"/>
            </a:endParaRPr>
          </a:p>
          <a:p>
            <a:pPr marL="285750" indent="-285750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Inbetriebnahme des ESR-</a:t>
            </a: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Barrier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-</a:t>
            </a: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Bucket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-Systems im ESR </a:t>
            </a:r>
            <a:b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</a:b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(dafür u.a. Optimierung der </a:t>
            </a: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Gapspannungsmessung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)</a:t>
            </a:r>
          </a:p>
          <a:p>
            <a:pPr marL="285750" indent="-285750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Weitere Automatisierung im Hinblick auf 1. Strahlexperiment </a:t>
            </a:r>
          </a:p>
          <a:p>
            <a:pPr marL="285750" indent="-285750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Maschinenexperiment mit Strahl im 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ESR</a:t>
            </a:r>
            <a:endParaRPr lang="de-DE" altLang="de-DE" sz="1800" dirty="0" smtClean="0">
              <a:latin typeface="Bookman Old Style" panose="02050604050505020204" pitchFamily="18" charset="0"/>
              <a:cs typeface="Arial" charset="0"/>
            </a:endParaRPr>
          </a:p>
          <a:p>
            <a:pPr>
              <a:spcBef>
                <a:spcPct val="20000"/>
              </a:spcBef>
              <a:spcAft>
                <a:spcPct val="20000"/>
              </a:spcAft>
            </a:pPr>
            <a:r>
              <a:rPr lang="de-DE" altLang="de-DE" sz="1800" b="1" dirty="0" smtClean="0">
                <a:latin typeface="Bookman Old Style" panose="02050604050505020204" pitchFamily="18" charset="0"/>
                <a:cs typeface="Arial" charset="0"/>
              </a:rPr>
              <a:t>Abschlussbemerkungen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 </a:t>
            </a:r>
            <a:endParaRPr lang="de-DE" altLang="de-DE" sz="1800" dirty="0">
              <a:latin typeface="Bookman Old Style" panose="02050604050505020204" pitchFamily="18" charset="0"/>
              <a:cs typeface="Arial" charset="0"/>
            </a:endParaRPr>
          </a:p>
          <a:p>
            <a:pPr marL="285750" indent="-285750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Es wurden </a:t>
            </a:r>
            <a:r>
              <a:rPr lang="de-DE" altLang="de-DE" sz="1800" dirty="0" smtClean="0">
                <a:solidFill>
                  <a:srgbClr val="009900"/>
                </a:solidFill>
                <a:latin typeface="Bookman Old Style" panose="02050604050505020204" pitchFamily="18" charset="0"/>
                <a:cs typeface="Arial" charset="0"/>
              </a:rPr>
              <a:t>mehr als 14 Mannjahre 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in die </a:t>
            </a: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Barrier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-</a:t>
            </a: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Bucket</a:t>
            </a:r>
            <a:r>
              <a:rPr lang="de-DE" altLang="de-DE" sz="1800" dirty="0">
                <a:latin typeface="Bookman Old Style" panose="02050604050505020204" pitchFamily="18" charset="0"/>
                <a:cs typeface="Arial" charset="0"/>
              </a:rPr>
              <a:t>-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Entwicklung investiert (davon 7,75 über die beiden Kooperationsprojekte)</a:t>
            </a:r>
          </a:p>
          <a:p>
            <a:pPr marL="285750" indent="-285750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Ohne 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diese Kooperationsprojekte wäre eine Realisierung der SIS100-Barrier-Bucket-Systeme undenkbar </a:t>
            </a:r>
          </a:p>
          <a:p>
            <a:pPr marL="285750" indent="-285750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Noch sehr viel Arbeit bis zu Serienlösungen für das SIS100-Barrier-Bucket-System </a:t>
            </a:r>
          </a:p>
          <a:p>
            <a:pPr marL="285750" indent="-285750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Beim SIS100-Barrier-Bucket-System sind mit hoher Wahrscheinlichkeit signifikante Nichtlinearitäten zu erwarten, </a:t>
            </a: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Tetrodenverstärker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 bringt weitere Komplikationen    </a:t>
            </a:r>
          </a:p>
        </p:txBody>
      </p:sp>
      <p:sp>
        <p:nvSpPr>
          <p:cNvPr id="12" name="Titel 4"/>
          <p:cNvSpPr>
            <a:spLocks noGrp="1"/>
          </p:cNvSpPr>
          <p:nvPr>
            <p:ph type="title"/>
          </p:nvPr>
        </p:nvSpPr>
        <p:spPr>
          <a:xfrm>
            <a:off x="381448" y="488950"/>
            <a:ext cx="7311641" cy="838200"/>
          </a:xfrm>
        </p:spPr>
        <p:txBody>
          <a:bodyPr/>
          <a:lstStyle/>
          <a:p>
            <a:r>
              <a:rPr lang="de-DE" sz="1800" dirty="0"/>
              <a:t>GSI/TU-Kooperationsprojekte </a:t>
            </a: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/>
              <a:t>„</a:t>
            </a:r>
            <a:r>
              <a:rPr lang="de-DE" sz="1800" dirty="0"/>
              <a:t>Steuerung und Regelung von MA-basierten </a:t>
            </a:r>
            <a:r>
              <a:rPr lang="de-DE" sz="1800" dirty="0" smtClean="0"/>
              <a:t>Kavitäten</a:t>
            </a:r>
            <a:r>
              <a:rPr lang="de-DE" sz="1800" dirty="0"/>
              <a:t>“ und „Optimierung von </a:t>
            </a:r>
            <a:r>
              <a:rPr lang="de-DE" sz="1800" dirty="0" err="1" smtClean="0"/>
              <a:t>Barrier</a:t>
            </a:r>
            <a:r>
              <a:rPr lang="de-DE" sz="1800" dirty="0" smtClean="0"/>
              <a:t>-</a:t>
            </a:r>
            <a:r>
              <a:rPr lang="de-DE" sz="1800" dirty="0" err="1" smtClean="0"/>
              <a:t>Bucket</a:t>
            </a:r>
            <a:r>
              <a:rPr lang="de-DE" sz="1800" dirty="0" smtClean="0"/>
              <a:t>-HF-Systemen“ 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86264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27.09.2018  |  TU Darmstadt  |  Fachbereich 18  |  Institut für Theorie Elektromagnetischer Felder  |  Prof. Dr.-Ing. Harald Klingbeil  |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CE5B7-F7B1-479F-A917-E124FDE6BCDF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12" name="Titel 4"/>
          <p:cNvSpPr>
            <a:spLocks noGrp="1"/>
          </p:cNvSpPr>
          <p:nvPr>
            <p:ph type="title"/>
          </p:nvPr>
        </p:nvSpPr>
        <p:spPr>
          <a:xfrm>
            <a:off x="381448" y="488950"/>
            <a:ext cx="7311641" cy="838200"/>
          </a:xfrm>
        </p:spPr>
        <p:txBody>
          <a:bodyPr/>
          <a:lstStyle/>
          <a:p>
            <a:r>
              <a:rPr lang="de-DE" sz="1800" dirty="0" smtClean="0"/>
              <a:t>GSI/TU-Kooperationsprojekt </a:t>
            </a:r>
            <a:r>
              <a:rPr lang="de-DE" sz="1800" dirty="0"/>
              <a:t/>
            </a:r>
            <a:br>
              <a:rPr lang="de-DE" sz="1800" dirty="0"/>
            </a:br>
            <a:r>
              <a:rPr lang="de-DE" sz="1800" dirty="0"/>
              <a:t>„Kalibrierung der HF-Signale von </a:t>
            </a:r>
            <a:r>
              <a:rPr lang="de-DE" sz="1800" dirty="0" smtClean="0"/>
              <a:t>Synchrotron-Kavitäten“ </a:t>
            </a:r>
            <a:endParaRPr lang="de-DE" sz="1800" dirty="0"/>
          </a:p>
        </p:txBody>
      </p:sp>
      <p:pic>
        <p:nvPicPr>
          <p:cNvPr id="8" name="Picture 2" descr="C:\Users\andreev\Desktop\project\KWT2016\Talk\FAIR_3DModel_72dpi_Legend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797" y="2060848"/>
            <a:ext cx="5638800" cy="4033520"/>
          </a:xfrm>
          <a:prstGeom prst="rect">
            <a:avLst/>
          </a:prstGeom>
          <a:noFill/>
        </p:spPr>
      </p:pic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396428" y="1484784"/>
            <a:ext cx="8928993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ct val="20000"/>
              </a:spcAft>
            </a:pPr>
            <a:r>
              <a:rPr lang="de-DE" altLang="de-DE" sz="1800" b="1" dirty="0" smtClean="0">
                <a:latin typeface="Bookman Old Style" panose="02050604050505020204" pitchFamily="18" charset="0"/>
                <a:cs typeface="Arial" charset="0"/>
              </a:rPr>
              <a:t>Grundproblematik: </a:t>
            </a: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Mehrere Versorgungsräume (u.a. im SIS100-Versorgungstunnel)</a:t>
            </a: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Vor-Ort-Erzeugung frequenzvariabler HF-Referenz-</a:t>
            </a:r>
            <a:b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</a:b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signale</a:t>
            </a:r>
            <a:r>
              <a:rPr lang="de-DE" altLang="de-DE" sz="1800" dirty="0">
                <a:latin typeface="Bookman Old Style" panose="02050604050505020204" pitchFamily="18" charset="0"/>
                <a:cs typeface="Arial" charset="0"/>
              </a:rPr>
              <a:t> 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mittels „Direct Digital Synthesis“ (DDS)</a:t>
            </a:r>
            <a:b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</a:b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-Modulen vor Ort</a:t>
            </a: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Die DDS-Module werden mit </a:t>
            </a:r>
            <a:b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</a:b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denselben Taktsignalen </a:t>
            </a:r>
            <a:b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</a:b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versorgt (</a:t>
            </a: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BuTiS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) und erhalten </a:t>
            </a:r>
            <a:b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</a:b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dieselben Frequenzdaten</a:t>
            </a: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Ohne Kalibrierung treten trotzdem </a:t>
            </a:r>
            <a:b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</a:b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inakzeptable Phasenabweichungen </a:t>
            </a:r>
            <a:b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</a:b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auf (Bauteilstreuung, Temperaturdrift,</a:t>
            </a:r>
            <a:b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</a:b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etc.) </a:t>
            </a:r>
          </a:p>
          <a:p>
            <a:pPr>
              <a:spcBef>
                <a:spcPct val="20000"/>
              </a:spcBef>
              <a:spcAft>
                <a:spcPct val="20000"/>
              </a:spcAft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  <a:sym typeface="Symbol"/>
              </a:rPr>
              <a:t> 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Kalibrierung der DDS-Module nötig </a:t>
            </a:r>
          </a:p>
        </p:txBody>
      </p:sp>
      <p:sp>
        <p:nvSpPr>
          <p:cNvPr id="10" name="TextBox 7"/>
          <p:cNvSpPr txBox="1"/>
          <p:nvPr/>
        </p:nvSpPr>
        <p:spPr>
          <a:xfrm>
            <a:off x="5220965" y="6104329"/>
            <a:ext cx="414222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1400">
                <a:latin typeface="Bookman Old Style" panose="02050604050505020204" pitchFamily="18" charset="0"/>
              </a:defRPr>
            </a:lvl1pPr>
          </a:lstStyle>
          <a:p>
            <a:r>
              <a:rPr lang="de-DE" dirty="0" smtClean="0"/>
              <a:t>Bildquelle: http://www.fair-center.eu/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806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27.09.2018  |  TU Darmstadt  |  Fachbereich 18  |  Institut für Theorie Elektromagnetischer Felder  |  Prof. Dr.-Ing. Harald Klingbeil  |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CE5B7-F7B1-479F-A917-E124FDE6BCDF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12" name="Titel 4"/>
          <p:cNvSpPr>
            <a:spLocks noGrp="1"/>
          </p:cNvSpPr>
          <p:nvPr>
            <p:ph type="title"/>
          </p:nvPr>
        </p:nvSpPr>
        <p:spPr>
          <a:xfrm>
            <a:off x="381448" y="488950"/>
            <a:ext cx="7311641" cy="838200"/>
          </a:xfrm>
        </p:spPr>
        <p:txBody>
          <a:bodyPr/>
          <a:lstStyle/>
          <a:p>
            <a:r>
              <a:rPr lang="de-DE" sz="1800" dirty="0" smtClean="0"/>
              <a:t>GSI/TU-Kooperationsprojekt </a:t>
            </a:r>
            <a:r>
              <a:rPr lang="de-DE" sz="1800" dirty="0"/>
              <a:t/>
            </a:r>
            <a:br>
              <a:rPr lang="de-DE" sz="1800" dirty="0"/>
            </a:br>
            <a:r>
              <a:rPr lang="de-DE" sz="1800" dirty="0"/>
              <a:t>„Kalibrierung der HF-Signale von </a:t>
            </a:r>
            <a:r>
              <a:rPr lang="de-DE" sz="1800" dirty="0" smtClean="0"/>
              <a:t>Synchrotron-Kavitäten“ </a:t>
            </a:r>
            <a:endParaRPr lang="de-DE" sz="1800" dirty="0"/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396429" y="1484784"/>
            <a:ext cx="4388172" cy="319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ct val="20000"/>
              </a:spcAft>
            </a:pPr>
            <a:r>
              <a:rPr lang="de-DE" altLang="de-DE" sz="1800" b="1" dirty="0" smtClean="0">
                <a:latin typeface="Bookman Old Style" panose="02050604050505020204" pitchFamily="18" charset="0"/>
                <a:cs typeface="Arial" charset="0"/>
              </a:rPr>
              <a:t>Verteilung der Referenzsignale:  </a:t>
            </a: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4 DDS-Module (sog. Gruppen-DDS) in einem Überrahmen ermöglichen </a:t>
            </a: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Mehrharmonischenbetrieb</a:t>
            </a:r>
            <a:endParaRPr lang="de-DE" altLang="de-DE" sz="1800" dirty="0" smtClean="0">
              <a:latin typeface="Bookman Old Style" panose="02050604050505020204" pitchFamily="18" charset="0"/>
              <a:cs typeface="Arial" charset="0"/>
            </a:endParaRP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Eine Switch-Matrix verteilt die Gruppen-DDS-Signale an die lokalen </a:t>
            </a: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Kavitätensysteme</a:t>
            </a:r>
            <a:endParaRPr lang="de-DE" altLang="de-DE" sz="1800" dirty="0" smtClean="0">
              <a:latin typeface="Bookman Old Style" panose="02050604050505020204" pitchFamily="18" charset="0"/>
              <a:cs typeface="Arial" charset="0"/>
            </a:endParaRP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Synchronisierte Frequenzrampen an jedem beliebigen Zielort </a:t>
            </a:r>
            <a:endParaRPr lang="de-DE" altLang="de-DE" sz="1800" dirty="0">
              <a:latin typeface="Bookman Old Style" panose="02050604050505020204" pitchFamily="18" charset="0"/>
              <a:cs typeface="Arial" charset="0"/>
            </a:endParaRPr>
          </a:p>
        </p:txBody>
      </p:sp>
      <p:pic>
        <p:nvPicPr>
          <p:cNvPr id="11" name="Picture 2" descr="C:\Users\andreev\Desktop\project\Documents\mine\GSI Workshop 2018 slides\pictures\rf_layout_tikz_2.1-for_slides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600" y="1677600"/>
            <a:ext cx="4468813" cy="435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39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27.09.2018  |  TU Darmstadt  |  Fachbereich 18  |  Institut für Theorie Elektromagnetischer Felder  |  Prof. Dr.-Ing. Harald Klingbeil  |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CE5B7-F7B1-479F-A917-E124FDE6BCDF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12" name="Titel 4"/>
          <p:cNvSpPr>
            <a:spLocks noGrp="1"/>
          </p:cNvSpPr>
          <p:nvPr>
            <p:ph type="title"/>
          </p:nvPr>
        </p:nvSpPr>
        <p:spPr>
          <a:xfrm>
            <a:off x="381448" y="488950"/>
            <a:ext cx="7311641" cy="838200"/>
          </a:xfrm>
        </p:spPr>
        <p:txBody>
          <a:bodyPr/>
          <a:lstStyle/>
          <a:p>
            <a:r>
              <a:rPr lang="de-DE" sz="1800" dirty="0" smtClean="0"/>
              <a:t>GSI/TU-Kooperationsprojekt </a:t>
            </a:r>
            <a:r>
              <a:rPr lang="de-DE" sz="1800" dirty="0"/>
              <a:t/>
            </a:r>
            <a:br>
              <a:rPr lang="de-DE" sz="1800" dirty="0"/>
            </a:br>
            <a:r>
              <a:rPr lang="de-DE" sz="1800" dirty="0"/>
              <a:t>„Kalibrierung der HF-Signale von </a:t>
            </a:r>
            <a:r>
              <a:rPr lang="de-DE" sz="1800" dirty="0" smtClean="0"/>
              <a:t>Synchrotron-Kavitäten“ </a:t>
            </a:r>
            <a:endParaRPr lang="de-DE" sz="1800" dirty="0"/>
          </a:p>
        </p:txBody>
      </p:sp>
      <p:pic>
        <p:nvPicPr>
          <p:cNvPr id="7" name="Picture 3" descr="C:\Users\andreev\Desktop\project\Documents\mine\GSI Workshop 2018 slides\pictures\setup_standalone_4_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05" y="3078980"/>
            <a:ext cx="4729044" cy="302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396428" y="1484784"/>
            <a:ext cx="8903637" cy="1144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ct val="20000"/>
              </a:spcAft>
            </a:pPr>
            <a:r>
              <a:rPr lang="de-DE" altLang="de-DE" sz="1800" b="1" dirty="0" smtClean="0">
                <a:latin typeface="Bookman Old Style" panose="02050604050505020204" pitchFamily="18" charset="0"/>
                <a:cs typeface="Arial" charset="0"/>
              </a:rPr>
              <a:t>Durchführung der Kalibrierung:  </a:t>
            </a: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Automatisiert mittels Python-Skripten</a:t>
            </a: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Messung nutzt </a:t>
            </a: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BuTiS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-Signal  </a:t>
            </a: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093" y="3212976"/>
            <a:ext cx="2926973" cy="296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4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00" dirty="0" smtClean="0"/>
              <a:t>Beiträge zu </a:t>
            </a:r>
            <a:r>
              <a:rPr lang="de-DE" sz="1800" dirty="0" err="1" smtClean="0"/>
              <a:t>Barrier</a:t>
            </a:r>
            <a:r>
              <a:rPr lang="de-DE" sz="1800" dirty="0" smtClean="0"/>
              <a:t>-</a:t>
            </a:r>
            <a:r>
              <a:rPr lang="de-DE" sz="1800" dirty="0" err="1" smtClean="0"/>
              <a:t>Bucket</a:t>
            </a:r>
            <a:r>
              <a:rPr lang="de-DE" sz="1800" dirty="0" smtClean="0"/>
              <a:t>-Systemen </a:t>
            </a:r>
            <a:br>
              <a:rPr lang="de-DE" sz="1800" dirty="0" smtClean="0"/>
            </a:br>
            <a:r>
              <a:rPr lang="de-DE" sz="1800" dirty="0" smtClean="0"/>
              <a:t>für den ESR sowie für das SIS100</a:t>
            </a:r>
            <a:endParaRPr lang="de-DE" sz="1800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27.09.2018  |  TU Darmstadt  |  Fachbereich 18  |  Institut für Theorie Elektromagnetischer Felder  |  Prof. Dr.-Ing. Harald Klingbeil  |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CE5B7-F7B1-479F-A917-E124FDE6BCDF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96429" y="1556792"/>
            <a:ext cx="9001000" cy="4745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ct val="20000"/>
              </a:spcAft>
            </a:pPr>
            <a:r>
              <a:rPr lang="de-DE" altLang="de-DE" sz="1800" b="1" dirty="0" smtClean="0">
                <a:latin typeface="Bookman Old Style" panose="02050604050505020204" pitchFamily="18" charset="0"/>
                <a:cs typeface="Arial" charset="0"/>
              </a:rPr>
              <a:t>Zusammenarbeit/Beiträge zur Realisierung von </a:t>
            </a:r>
            <a:r>
              <a:rPr lang="de-DE" altLang="de-DE" sz="1800" b="1" dirty="0" err="1" smtClean="0">
                <a:latin typeface="Bookman Old Style" panose="02050604050505020204" pitchFamily="18" charset="0"/>
                <a:cs typeface="Arial" charset="0"/>
              </a:rPr>
              <a:t>Barrier</a:t>
            </a:r>
            <a:r>
              <a:rPr lang="de-DE" altLang="de-DE" sz="1800" b="1" dirty="0" smtClean="0">
                <a:latin typeface="Bookman Old Style" panose="02050604050505020204" pitchFamily="18" charset="0"/>
                <a:cs typeface="Arial" charset="0"/>
              </a:rPr>
              <a:t>-</a:t>
            </a:r>
            <a:r>
              <a:rPr lang="de-DE" altLang="de-DE" sz="1800" b="1" dirty="0" err="1" smtClean="0">
                <a:latin typeface="Bookman Old Style" panose="02050604050505020204" pitchFamily="18" charset="0"/>
                <a:cs typeface="Arial" charset="0"/>
              </a:rPr>
              <a:t>Bucket</a:t>
            </a:r>
            <a:r>
              <a:rPr lang="de-DE" altLang="de-DE" sz="1800" b="1" dirty="0" smtClean="0">
                <a:latin typeface="Bookman Old Style" panose="02050604050505020204" pitchFamily="18" charset="0"/>
                <a:cs typeface="Arial" charset="0"/>
              </a:rPr>
              <a:t>-Systemen an der GSI:</a:t>
            </a:r>
            <a:endParaRPr lang="de-DE" altLang="de-DE" sz="1800" dirty="0" smtClean="0">
              <a:latin typeface="Bookman Old Style" panose="02050604050505020204" pitchFamily="18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  <a:spcAft>
                <a:spcPct val="20000"/>
              </a:spcAft>
              <a:buFont typeface="+mj-lt"/>
              <a:buAutoNum type="alphaLcParenR"/>
            </a:pPr>
            <a:r>
              <a:rPr lang="de-DE" altLang="de-DE" sz="1800" dirty="0">
                <a:latin typeface="Bookman Old Style" panose="02050604050505020204" pitchFamily="18" charset="0"/>
                <a:cs typeface="Arial" charset="0"/>
              </a:rPr>
              <a:t>BMBF-Projekt 05P15RDRBA:  R&amp;D Beschleuniger: </a:t>
            </a:r>
            <a:br>
              <a:rPr lang="de-DE" altLang="de-DE" sz="1800" dirty="0">
                <a:latin typeface="Bookman Old Style" panose="02050604050505020204" pitchFamily="18" charset="0"/>
                <a:cs typeface="Arial" charset="0"/>
              </a:rPr>
            </a:br>
            <a:r>
              <a:rPr lang="de-DE" altLang="de-DE" sz="1800" dirty="0">
                <a:latin typeface="Bookman Old Style" panose="02050604050505020204" pitchFamily="18" charset="0"/>
                <a:cs typeface="Arial" charset="0"/>
              </a:rPr>
              <a:t>Optimierung der Strahldynamik für FAIR und CERN, </a:t>
            </a:r>
            <a:br>
              <a:rPr lang="de-DE" altLang="de-DE" sz="1800" dirty="0">
                <a:latin typeface="Bookman Old Style" panose="02050604050505020204" pitchFamily="18" charset="0"/>
                <a:cs typeface="Arial" charset="0"/>
              </a:rPr>
            </a:br>
            <a:r>
              <a:rPr lang="de-DE" altLang="de-DE" sz="1800" dirty="0">
                <a:latin typeface="Bookman Old Style" panose="02050604050505020204" pitchFamily="18" charset="0"/>
                <a:cs typeface="Arial" charset="0"/>
              </a:rPr>
              <a:t>Teilprojekt “Steuerung und Regelung nicht-idealer HF-Kavitäten </a:t>
            </a:r>
            <a:br>
              <a:rPr lang="de-DE" altLang="de-DE" sz="1800" dirty="0">
                <a:latin typeface="Bookman Old Style" panose="02050604050505020204" pitchFamily="18" charset="0"/>
                <a:cs typeface="Arial" charset="0"/>
              </a:rPr>
            </a:br>
            <a:r>
              <a:rPr lang="de-DE" altLang="de-DE" sz="1800" dirty="0">
                <a:latin typeface="Bookman Old Style" panose="02050604050505020204" pitchFamily="18" charset="0"/>
                <a:cs typeface="Arial" charset="0"/>
              </a:rPr>
              <a:t>für </a:t>
            </a:r>
            <a:r>
              <a:rPr lang="de-DE" altLang="de-DE" sz="1800" dirty="0" err="1">
                <a:latin typeface="Bookman Old Style" panose="02050604050505020204" pitchFamily="18" charset="0"/>
                <a:cs typeface="Arial" charset="0"/>
              </a:rPr>
              <a:t>Barrier</a:t>
            </a:r>
            <a:r>
              <a:rPr lang="de-DE" altLang="de-DE" sz="1800" dirty="0">
                <a:latin typeface="Bookman Old Style" panose="02050604050505020204" pitchFamily="18" charset="0"/>
                <a:cs typeface="Arial" charset="0"/>
              </a:rPr>
              <a:t>-</a:t>
            </a:r>
            <a:r>
              <a:rPr lang="de-DE" altLang="de-DE" sz="1800" dirty="0" err="1">
                <a:latin typeface="Bookman Old Style" panose="02050604050505020204" pitchFamily="18" charset="0"/>
                <a:cs typeface="Arial" charset="0"/>
              </a:rPr>
              <a:t>Bucket</a:t>
            </a:r>
            <a:r>
              <a:rPr lang="de-DE" altLang="de-DE" sz="1800" dirty="0">
                <a:latin typeface="Bookman Old Style" panose="02050604050505020204" pitchFamily="18" charset="0"/>
                <a:cs typeface="Arial" charset="0"/>
              </a:rPr>
              <a:t>-Strahlmanipulationen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” (FG Beschleunigertechnik </a:t>
            </a:r>
            <a:b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</a:b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an der TU Darmstadt, Bearbeiter: Fr. Dipl.-Ing. Kerstin Groß und </a:t>
            </a:r>
            <a:b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</a:b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Jens Harzheim, </a:t>
            </a: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M.Sc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., Ende der Förderung: 30.06.2018) </a:t>
            </a:r>
          </a:p>
          <a:p>
            <a:pPr marL="342900" indent="-342900">
              <a:spcBef>
                <a:spcPct val="20000"/>
              </a:spcBef>
              <a:spcAft>
                <a:spcPct val="20000"/>
              </a:spcAft>
              <a:buFont typeface="+mj-lt"/>
              <a:buAutoNum type="alphaLcParenR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GSI/TU-Kooperationsprojekte</a:t>
            </a:r>
          </a:p>
          <a:p>
            <a:pPr marL="800100" lvl="1" indent="-34290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>
                <a:latin typeface="Bookman Old Style" panose="02050604050505020204" pitchFamily="18" charset="0"/>
                <a:cs typeface="Arial" charset="0"/>
              </a:rPr>
              <a:t>Steuerung und Regelung von MA-basierten 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Kavitäten</a:t>
            </a:r>
          </a:p>
          <a:p>
            <a:pPr marL="800100" lvl="1" indent="-34290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>
                <a:latin typeface="Bookman Old Style" panose="02050604050505020204" pitchFamily="18" charset="0"/>
                <a:cs typeface="Arial" charset="0"/>
              </a:rPr>
              <a:t>Optimierung von </a:t>
            </a: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Barrier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-</a:t>
            </a: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Bucket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-HF-Systemen</a:t>
            </a:r>
          </a:p>
          <a:p>
            <a:pPr marL="342900" indent="-342900">
              <a:spcBef>
                <a:spcPct val="20000"/>
              </a:spcBef>
              <a:spcAft>
                <a:spcPct val="20000"/>
              </a:spcAft>
              <a:buFont typeface="+mj-lt"/>
              <a:buAutoNum type="alphaLcParenR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Projektleitung und –</a:t>
            </a: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realisierung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/–</a:t>
            </a: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abwicklung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 an der GSI</a:t>
            </a:r>
          </a:p>
          <a:p>
            <a:pPr marL="800100" lvl="1" indent="-34290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Dipl.-Phys. Michael Frey (Abteilung Ring RF)</a:t>
            </a:r>
          </a:p>
          <a:p>
            <a:pPr marL="800100" lvl="1" indent="-34290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zahlreiche Mitarbeiter der Abteilung RRF und anderer Abteilungen </a:t>
            </a:r>
          </a:p>
        </p:txBody>
      </p:sp>
    </p:spTree>
    <p:extLst>
      <p:ext uri="{BB962C8B-B14F-4D97-AF65-F5344CB8AC3E}">
        <p14:creationId xmlns:p14="http://schemas.microsoft.com/office/powerpoint/2010/main" val="416725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27.09.2018  |  TU Darmstadt  |  Fachbereich 18  |  Institut für Theorie Elektromagnetischer Felder  |  Prof. Dr.-Ing. Harald Klingbeil  |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CE5B7-F7B1-479F-A917-E124FDE6BCDF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12" name="Titel 4"/>
          <p:cNvSpPr>
            <a:spLocks noGrp="1"/>
          </p:cNvSpPr>
          <p:nvPr>
            <p:ph type="title"/>
          </p:nvPr>
        </p:nvSpPr>
        <p:spPr>
          <a:xfrm>
            <a:off x="381448" y="488950"/>
            <a:ext cx="7311641" cy="838200"/>
          </a:xfrm>
        </p:spPr>
        <p:txBody>
          <a:bodyPr/>
          <a:lstStyle/>
          <a:p>
            <a:r>
              <a:rPr lang="de-DE" sz="1800" dirty="0" smtClean="0"/>
              <a:t>GSI/TU-Kooperationsprojekt </a:t>
            </a:r>
            <a:r>
              <a:rPr lang="de-DE" sz="1800" dirty="0"/>
              <a:t/>
            </a:r>
            <a:br>
              <a:rPr lang="de-DE" sz="1800" dirty="0"/>
            </a:br>
            <a:r>
              <a:rPr lang="de-DE" sz="1800" dirty="0"/>
              <a:t>„Kalibrierung der HF-Signale von </a:t>
            </a:r>
            <a:r>
              <a:rPr lang="de-DE" sz="1800" dirty="0" smtClean="0"/>
              <a:t>Synchrotron-Kavitäten“ </a:t>
            </a:r>
            <a:endParaRPr lang="de-DE" sz="1800" dirty="0"/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396429" y="1484784"/>
            <a:ext cx="8928992" cy="2363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ct val="20000"/>
              </a:spcAft>
            </a:pPr>
            <a:r>
              <a:rPr lang="de-DE" altLang="de-DE" sz="1800" b="1" dirty="0" smtClean="0">
                <a:latin typeface="Bookman Old Style" panose="02050604050505020204" pitchFamily="18" charset="0"/>
                <a:cs typeface="Arial" charset="0"/>
              </a:rPr>
              <a:t>Ergebnis der Kalibrierung:  </a:t>
            </a: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Erreichte Genauigkeit der HF-Referenzsignale nach der Kalibrierung ist besser als ±0.5°</a:t>
            </a: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Unterschiedliche Harmonische können mit derselben Kalibrierung erzeugt werden. </a:t>
            </a: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Stabile Phasenkorrektur auch nach DDS-Neustart und während langer Betriebsperioden</a:t>
            </a:r>
            <a:endParaRPr lang="de-DE" altLang="de-DE" sz="1800" dirty="0">
              <a:latin typeface="Bookman Old Style" panose="02050604050505020204" pitchFamily="18" charset="0"/>
              <a:cs typeface="Arial" charset="0"/>
            </a:endParaRPr>
          </a:p>
        </p:txBody>
      </p:sp>
      <p:pic>
        <p:nvPicPr>
          <p:cNvPr id="4" name="vlc-record-2018-09-17_cut_nosoun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6709" y="3634327"/>
            <a:ext cx="4755544" cy="267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5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27.09.2018  |  TU Darmstadt  |  Fachbereich 18  |  Institut für Theorie Elektromagnetischer Felder  |  Prof. Dr.-Ing. Harald Klingbeil  |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CE5B7-F7B1-479F-A917-E124FDE6BCDF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396428" y="1484784"/>
            <a:ext cx="8928993" cy="14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ct val="20000"/>
              </a:spcAft>
            </a:pPr>
            <a:r>
              <a:rPr lang="de-DE" altLang="de-DE" sz="1800" b="1" dirty="0" smtClean="0">
                <a:latin typeface="Bookman Old Style" panose="02050604050505020204" pitchFamily="18" charset="0"/>
                <a:cs typeface="Arial" charset="0"/>
              </a:rPr>
              <a:t>Weitere Schritte bis zum Projektabschluss</a:t>
            </a: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Analyse aller Einflussfaktoren wie z.B. Bauteilstreuung, Temperaturdrift, Versorgungsspannung</a:t>
            </a: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Beiträge zu einer Anwendung der Kalibrierung im Standard-Betrieb  </a:t>
            </a:r>
          </a:p>
        </p:txBody>
      </p:sp>
      <p:sp>
        <p:nvSpPr>
          <p:cNvPr id="7" name="Titel 4"/>
          <p:cNvSpPr>
            <a:spLocks noGrp="1"/>
          </p:cNvSpPr>
          <p:nvPr>
            <p:ph type="title"/>
          </p:nvPr>
        </p:nvSpPr>
        <p:spPr>
          <a:xfrm>
            <a:off x="381448" y="502568"/>
            <a:ext cx="7311641" cy="838200"/>
          </a:xfrm>
        </p:spPr>
        <p:txBody>
          <a:bodyPr/>
          <a:lstStyle/>
          <a:p>
            <a:r>
              <a:rPr lang="de-DE" sz="1800" dirty="0" smtClean="0"/>
              <a:t>GSI/TU-Kooperationsprojekt </a:t>
            </a:r>
            <a:r>
              <a:rPr lang="de-DE" sz="1800" dirty="0"/>
              <a:t/>
            </a:r>
            <a:br>
              <a:rPr lang="de-DE" sz="1800" dirty="0"/>
            </a:br>
            <a:r>
              <a:rPr lang="de-DE" sz="1800" dirty="0"/>
              <a:t>„Kalibrierung der HF-Signale von </a:t>
            </a:r>
            <a:r>
              <a:rPr lang="de-DE" sz="1800" dirty="0" smtClean="0"/>
              <a:t>Synchrotron-Kavitäten“ 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64211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27.09.2018  |  TU Darmstadt  |  Fachbereich 18  |  Institut für Theorie Elektromagnetischer Felder  |  Prof. Dr.-Ing. Harald Klingbeil  |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CE5B7-F7B1-479F-A917-E124FDE6BCDF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396428" y="1484784"/>
            <a:ext cx="8928993" cy="3028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ct val="20000"/>
              </a:spcAft>
            </a:pPr>
            <a:r>
              <a:rPr lang="de-DE" altLang="de-DE" sz="1800" b="1" dirty="0" smtClean="0">
                <a:latin typeface="Bookman Old Style" panose="02050604050505020204" pitchFamily="18" charset="0"/>
                <a:cs typeface="Arial" charset="0"/>
              </a:rPr>
              <a:t>Ausblick auf mögliche zukünftige Kooperationsprojekte</a:t>
            </a: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Fortführung der </a:t>
            </a: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Barrier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-</a:t>
            </a: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Bucket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-Aktivitäten zur Realisierung des SIS100-Barrier-Bucket-Systems (auch für SIS100-Longitudinal-Feedback relevant, da Kavitäten identisch sein sollen)</a:t>
            </a: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err="1">
                <a:latin typeface="Bookman Old Style" panose="02050604050505020204" pitchFamily="18" charset="0"/>
                <a:cs typeface="Arial" charset="0"/>
              </a:rPr>
              <a:t>Beamloading</a:t>
            </a:r>
            <a:r>
              <a:rPr lang="de-DE" altLang="de-DE" sz="1800" dirty="0">
                <a:latin typeface="Bookman Old Style" panose="02050604050505020204" pitchFamily="18" charset="0"/>
                <a:cs typeface="Arial" charset="0"/>
              </a:rPr>
              <a:t>-Optimierung für das 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SIS100</a:t>
            </a: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Fehlertolerante </a:t>
            </a:r>
            <a:r>
              <a:rPr lang="de-DE" altLang="de-DE" sz="1800" dirty="0">
                <a:latin typeface="Bookman Old Style" panose="02050604050505020204" pitchFamily="18" charset="0"/>
                <a:cs typeface="Arial" charset="0"/>
              </a:rPr>
              <a:t>Digitalelektronik für 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Synchrotron-HF-Anlagen </a:t>
            </a: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>
                <a:latin typeface="Bookman Old Style" panose="02050604050505020204" pitchFamily="18" charset="0"/>
                <a:cs typeface="Arial" charset="0"/>
              </a:rPr>
              <a:t>Ring-HF-seitige Implementierung des </a:t>
            </a:r>
            <a:r>
              <a:rPr lang="de-DE" altLang="de-DE" sz="1800" dirty="0" err="1">
                <a:latin typeface="Bookman Old Style" panose="02050604050505020204" pitchFamily="18" charset="0"/>
                <a:cs typeface="Arial" charset="0"/>
              </a:rPr>
              <a:t>Bunch</a:t>
            </a:r>
            <a:r>
              <a:rPr lang="de-DE" altLang="de-DE" sz="1800" dirty="0">
                <a:latin typeface="Bookman Old Style" panose="02050604050505020204" pitchFamily="18" charset="0"/>
                <a:cs typeface="Arial" charset="0"/>
              </a:rPr>
              <a:t>-</a:t>
            </a:r>
            <a:r>
              <a:rPr lang="de-DE" altLang="de-DE" sz="1800" dirty="0" err="1">
                <a:latin typeface="Bookman Old Style" panose="02050604050505020204" pitchFamily="18" charset="0"/>
                <a:cs typeface="Arial" charset="0"/>
              </a:rPr>
              <a:t>to</a:t>
            </a:r>
            <a:r>
              <a:rPr lang="de-DE" altLang="de-DE" sz="1800" dirty="0">
                <a:latin typeface="Bookman Old Style" panose="02050604050505020204" pitchFamily="18" charset="0"/>
                <a:cs typeface="Arial" charset="0"/>
              </a:rPr>
              <a:t>-</a:t>
            </a:r>
            <a:r>
              <a:rPr lang="de-DE" altLang="de-DE" sz="1800" dirty="0" err="1">
                <a:latin typeface="Bookman Old Style" panose="02050604050505020204" pitchFamily="18" charset="0"/>
                <a:cs typeface="Arial" charset="0"/>
              </a:rPr>
              <a:t>Bucket</a:t>
            </a:r>
            <a:r>
              <a:rPr lang="de-DE" altLang="de-DE" sz="1800" dirty="0">
                <a:latin typeface="Bookman Old Style" panose="02050604050505020204" pitchFamily="18" charset="0"/>
                <a:cs typeface="Arial" charset="0"/>
              </a:rPr>
              <a:t>-Transfers (basiert auf MHU-Realisierung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), Konzepte wurden von T. Ferrand und J. Bai ausgearbeitet </a:t>
            </a:r>
          </a:p>
        </p:txBody>
      </p:sp>
      <p:sp>
        <p:nvSpPr>
          <p:cNvPr id="8" name="Titel 4"/>
          <p:cNvSpPr>
            <a:spLocks noGrp="1"/>
          </p:cNvSpPr>
          <p:nvPr>
            <p:ph type="title"/>
          </p:nvPr>
        </p:nvSpPr>
        <p:spPr>
          <a:xfrm>
            <a:off x="381448" y="488950"/>
            <a:ext cx="7311641" cy="838200"/>
          </a:xfrm>
        </p:spPr>
        <p:txBody>
          <a:bodyPr/>
          <a:lstStyle/>
          <a:p>
            <a:r>
              <a:rPr lang="de-DE" sz="1800" dirty="0" smtClean="0"/>
              <a:t>GSI/TU-Kooperationsworkshop 27.09.2018:</a:t>
            </a:r>
            <a:br>
              <a:rPr lang="de-DE" sz="1800" dirty="0" smtClean="0"/>
            </a:br>
            <a:r>
              <a:rPr lang="de-DE" sz="1800" dirty="0" smtClean="0"/>
              <a:t>Kooperationsprojekte des </a:t>
            </a:r>
            <a:br>
              <a:rPr lang="de-DE" sz="1800" dirty="0" smtClean="0"/>
            </a:br>
            <a:r>
              <a:rPr lang="de-DE" sz="1800" dirty="0" smtClean="0"/>
              <a:t>Fachgebiets Beschleunigertechnik (Klingbeil)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151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00" dirty="0" smtClean="0"/>
              <a:t>Beiträge zu </a:t>
            </a:r>
            <a:r>
              <a:rPr lang="de-DE" sz="1800" dirty="0" err="1" smtClean="0"/>
              <a:t>Barrier</a:t>
            </a:r>
            <a:r>
              <a:rPr lang="de-DE" sz="1800" dirty="0" smtClean="0"/>
              <a:t>-</a:t>
            </a:r>
            <a:r>
              <a:rPr lang="de-DE" sz="1800" dirty="0" err="1" smtClean="0"/>
              <a:t>Bucket</a:t>
            </a:r>
            <a:r>
              <a:rPr lang="de-DE" sz="1800" dirty="0" smtClean="0"/>
              <a:t>-Systemen </a:t>
            </a:r>
            <a:br>
              <a:rPr lang="de-DE" sz="1800" dirty="0" smtClean="0"/>
            </a:br>
            <a:r>
              <a:rPr lang="de-DE" sz="1800" dirty="0" smtClean="0"/>
              <a:t>für den ESR sowie für das SIS100</a:t>
            </a:r>
            <a:endParaRPr lang="de-DE" sz="1800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27.09.2018  |  TU Darmstadt  |  Fachbereich 18  |  Institut für Theorie Elektromagnetischer Felder  |  Prof. Dr.-Ing. Harald Klingbeil  |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CE5B7-F7B1-479F-A917-E124FDE6BCDF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96429" y="1556792"/>
            <a:ext cx="9001000" cy="131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ct val="20000"/>
              </a:spcAft>
            </a:pPr>
            <a:r>
              <a:rPr lang="de-DE" altLang="de-DE" sz="1800" b="1" dirty="0" smtClean="0">
                <a:latin typeface="Bookman Old Style" panose="02050604050505020204" pitchFamily="18" charset="0"/>
                <a:cs typeface="Arial" charset="0"/>
              </a:rPr>
              <a:t>Zusammenarbeit/Beiträge zur Realisierung von </a:t>
            </a:r>
            <a:r>
              <a:rPr lang="de-DE" altLang="de-DE" sz="1800" b="1" dirty="0" err="1" smtClean="0">
                <a:latin typeface="Bookman Old Style" panose="02050604050505020204" pitchFamily="18" charset="0"/>
                <a:cs typeface="Arial" charset="0"/>
              </a:rPr>
              <a:t>Barrier</a:t>
            </a:r>
            <a:r>
              <a:rPr lang="de-DE" altLang="de-DE" sz="1800" b="1" dirty="0" smtClean="0">
                <a:latin typeface="Bookman Old Style" panose="02050604050505020204" pitchFamily="18" charset="0"/>
                <a:cs typeface="Arial" charset="0"/>
              </a:rPr>
              <a:t>-</a:t>
            </a:r>
            <a:r>
              <a:rPr lang="de-DE" altLang="de-DE" sz="1800" b="1" dirty="0" err="1" smtClean="0">
                <a:latin typeface="Bookman Old Style" panose="02050604050505020204" pitchFamily="18" charset="0"/>
                <a:cs typeface="Arial" charset="0"/>
              </a:rPr>
              <a:t>Bucket</a:t>
            </a:r>
            <a:r>
              <a:rPr lang="de-DE" altLang="de-DE" sz="1800" b="1" dirty="0" smtClean="0">
                <a:latin typeface="Bookman Old Style" panose="02050604050505020204" pitchFamily="18" charset="0"/>
                <a:cs typeface="Arial" charset="0"/>
              </a:rPr>
              <a:t>-Systemen an der GSI:</a:t>
            </a:r>
            <a:endParaRPr lang="de-DE" altLang="de-DE" sz="1800" dirty="0" smtClean="0">
              <a:latin typeface="Bookman Old Style" panose="02050604050505020204" pitchFamily="18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  <a:spcAft>
                <a:spcPct val="20000"/>
              </a:spcAft>
              <a:buFont typeface="+mj-lt"/>
              <a:buAutoNum type="alphaLcParenR" startAt="4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zahlreiche studentische Mitarbeiter (Bachelor- und Masterarbeiten, Projektseminare, </a:t>
            </a: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HiWis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, etc.):  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684461" y="2852936"/>
            <a:ext cx="7659729" cy="3096344"/>
            <a:chOff x="396865" y="4759253"/>
            <a:chExt cx="7659729" cy="3096344"/>
          </a:xfrm>
        </p:grpSpPr>
        <p:sp>
          <p:nvSpPr>
            <p:cNvPr id="8" name="Textfeld 7"/>
            <p:cNvSpPr txBox="1"/>
            <p:nvPr/>
          </p:nvSpPr>
          <p:spPr>
            <a:xfrm>
              <a:off x="1501195" y="4787399"/>
              <a:ext cx="2424062" cy="2585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 smtClean="0">
                  <a:latin typeface="Bookman Old Style" panose="02050604050505020204" pitchFamily="18" charset="0"/>
                </a:rPr>
                <a:t>Denys Bast</a:t>
              </a:r>
            </a:p>
            <a:p>
              <a:r>
                <a:rPr lang="de-DE" sz="1800" dirty="0">
                  <a:latin typeface="Bookman Old Style" panose="02050604050505020204" pitchFamily="18" charset="0"/>
                </a:rPr>
                <a:t>Jonas </a:t>
              </a:r>
              <a:r>
                <a:rPr lang="de-DE" sz="1800" dirty="0" smtClean="0">
                  <a:latin typeface="Bookman Old Style" panose="02050604050505020204" pitchFamily="18" charset="0"/>
                </a:rPr>
                <a:t>Bundschuh</a:t>
              </a:r>
            </a:p>
            <a:p>
              <a:r>
                <a:rPr lang="de-DE" sz="1800" dirty="0">
                  <a:latin typeface="Bookman Old Style" panose="02050604050505020204" pitchFamily="18" charset="0"/>
                </a:rPr>
                <a:t>Julian Buschbaum </a:t>
              </a:r>
            </a:p>
            <a:p>
              <a:r>
                <a:rPr lang="de-DE" sz="1800" dirty="0" smtClean="0">
                  <a:latin typeface="Bookman Old Style" panose="02050604050505020204" pitchFamily="18" charset="0"/>
                </a:rPr>
                <a:t>Marie Charrier</a:t>
              </a:r>
            </a:p>
            <a:p>
              <a:r>
                <a:rPr lang="de-DE" sz="1800" dirty="0">
                  <a:latin typeface="Bookman Old Style" panose="02050604050505020204" pitchFamily="18" charset="0"/>
                </a:rPr>
                <a:t>Jonas </a:t>
              </a:r>
              <a:r>
                <a:rPr lang="de-DE" sz="1800" dirty="0" smtClean="0">
                  <a:latin typeface="Bookman Old Style" panose="02050604050505020204" pitchFamily="18" charset="0"/>
                </a:rPr>
                <a:t>Christ</a:t>
              </a:r>
            </a:p>
            <a:p>
              <a:r>
                <a:rPr lang="de-DE" sz="1800" dirty="0">
                  <a:latin typeface="Bookman Old Style" panose="02050604050505020204" pitchFamily="18" charset="0"/>
                </a:rPr>
                <a:t>Peter  Förster</a:t>
              </a:r>
            </a:p>
            <a:p>
              <a:r>
                <a:rPr lang="de-DE" sz="1800" dirty="0" smtClean="0">
                  <a:latin typeface="Bookman Old Style" panose="02050604050505020204" pitchFamily="18" charset="0"/>
                </a:rPr>
                <a:t>Armin </a:t>
              </a:r>
              <a:r>
                <a:rPr lang="de-DE" sz="1800" dirty="0" err="1" smtClean="0">
                  <a:latin typeface="Bookman Old Style" panose="02050604050505020204" pitchFamily="18" charset="0"/>
                </a:rPr>
                <a:t>Galetzka</a:t>
              </a:r>
              <a:endParaRPr lang="de-DE" sz="1800" dirty="0" smtClean="0">
                <a:latin typeface="Bookman Old Style" panose="02050604050505020204" pitchFamily="18" charset="0"/>
              </a:endParaRPr>
            </a:p>
            <a:p>
              <a:r>
                <a:rPr lang="de-DE" sz="1800" dirty="0">
                  <a:latin typeface="Bookman Old Style" panose="02050604050505020204" pitchFamily="18" charset="0"/>
                </a:rPr>
                <a:t>Mohamed </a:t>
              </a:r>
              <a:r>
                <a:rPr lang="de-DE" sz="1800" dirty="0" err="1">
                  <a:latin typeface="Bookman Old Style" panose="02050604050505020204" pitchFamily="18" charset="0"/>
                </a:rPr>
                <a:t>Ghanmi</a:t>
              </a:r>
              <a:endParaRPr lang="de-DE" sz="1800" dirty="0">
                <a:latin typeface="Bookman Old Style" panose="02050604050505020204" pitchFamily="18" charset="0"/>
              </a:endParaRPr>
            </a:p>
            <a:p>
              <a:r>
                <a:rPr lang="de-DE" sz="1800" dirty="0">
                  <a:latin typeface="Bookman Old Style" panose="02050604050505020204" pitchFamily="18" charset="0"/>
                </a:rPr>
                <a:t>Ilya </a:t>
              </a:r>
              <a:r>
                <a:rPr lang="de-DE" sz="1800" dirty="0" err="1">
                  <a:latin typeface="Bookman Old Style" panose="02050604050505020204" pitchFamily="18" charset="0"/>
                </a:rPr>
                <a:t>Klyashtornyy</a:t>
              </a:r>
              <a:r>
                <a:rPr lang="de-DE" sz="1800" dirty="0">
                  <a:latin typeface="Bookman Old Style" panose="02050604050505020204" pitchFamily="18" charset="0"/>
                </a:rPr>
                <a:t> </a:t>
              </a: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4789353" y="4780159"/>
              <a:ext cx="3267241" cy="2585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 smtClean="0">
                  <a:latin typeface="Bookman Old Style" panose="02050604050505020204" pitchFamily="18" charset="0"/>
                </a:rPr>
                <a:t>Robert </a:t>
              </a:r>
              <a:r>
                <a:rPr lang="de-DE" sz="1800" dirty="0">
                  <a:latin typeface="Bookman Old Style" panose="02050604050505020204" pitchFamily="18" charset="0"/>
                </a:rPr>
                <a:t>Königstein</a:t>
              </a:r>
            </a:p>
            <a:p>
              <a:r>
                <a:rPr lang="de-DE" sz="1800" dirty="0">
                  <a:latin typeface="Bookman Old Style" panose="02050604050505020204" pitchFamily="18" charset="0"/>
                </a:rPr>
                <a:t>Fabian Michler</a:t>
              </a:r>
            </a:p>
            <a:p>
              <a:r>
                <a:rPr lang="de-DE" sz="1800" dirty="0" err="1">
                  <a:latin typeface="Bookman Old Style" panose="02050604050505020204" pitchFamily="18" charset="0"/>
                </a:rPr>
                <a:t>Artem</a:t>
              </a:r>
              <a:r>
                <a:rPr lang="de-DE" sz="1800" dirty="0">
                  <a:latin typeface="Bookman Old Style" panose="02050604050505020204" pitchFamily="18" charset="0"/>
                </a:rPr>
                <a:t> </a:t>
              </a:r>
              <a:r>
                <a:rPr lang="de-DE" sz="1800" dirty="0" err="1">
                  <a:latin typeface="Bookman Old Style" panose="02050604050505020204" pitchFamily="18" charset="0"/>
                </a:rPr>
                <a:t>Moskalew</a:t>
              </a:r>
              <a:endParaRPr lang="de-DE" sz="1800" dirty="0">
                <a:latin typeface="Bookman Old Style" panose="02050604050505020204" pitchFamily="18" charset="0"/>
              </a:endParaRPr>
            </a:p>
            <a:p>
              <a:r>
                <a:rPr lang="de-DE" sz="1800" dirty="0" smtClean="0">
                  <a:latin typeface="Bookman Old Style" panose="02050604050505020204" pitchFamily="18" charset="0"/>
                </a:rPr>
                <a:t>Florian  Müller</a:t>
              </a:r>
            </a:p>
            <a:p>
              <a:r>
                <a:rPr lang="de-DE" sz="1800" dirty="0">
                  <a:latin typeface="Bookman Old Style" panose="02050604050505020204" pitchFamily="18" charset="0"/>
                </a:rPr>
                <a:t>Maximilian Nolte</a:t>
              </a:r>
            </a:p>
            <a:p>
              <a:r>
                <a:rPr lang="de-DE" sz="1800" dirty="0">
                  <a:latin typeface="Bookman Old Style" panose="02050604050505020204" pitchFamily="18" charset="0"/>
                </a:rPr>
                <a:t>Benjamin </a:t>
              </a:r>
              <a:r>
                <a:rPr lang="de-DE" sz="1800" dirty="0" err="1">
                  <a:latin typeface="Bookman Old Style" panose="02050604050505020204" pitchFamily="18" charset="0"/>
                </a:rPr>
                <a:t>Northe</a:t>
              </a:r>
              <a:endParaRPr lang="de-DE" sz="1800" dirty="0">
                <a:latin typeface="Bookman Old Style" panose="02050604050505020204" pitchFamily="18" charset="0"/>
              </a:endParaRPr>
            </a:p>
            <a:p>
              <a:r>
                <a:rPr lang="de-DE" sz="1800" dirty="0" smtClean="0">
                  <a:latin typeface="Bookman Old Style" panose="02050604050505020204" pitchFamily="18" charset="0"/>
                </a:rPr>
                <a:t>Dorothee Ritthaler</a:t>
              </a:r>
            </a:p>
            <a:p>
              <a:r>
                <a:rPr lang="de-DE" sz="1800" dirty="0" err="1">
                  <a:latin typeface="Bookman Old Style" panose="02050604050505020204" pitchFamily="18" charset="0"/>
                </a:rPr>
                <a:t>Tiago</a:t>
              </a:r>
              <a:r>
                <a:rPr lang="de-DE" sz="1800" dirty="0">
                  <a:latin typeface="Bookman Old Style" panose="02050604050505020204" pitchFamily="18" charset="0"/>
                </a:rPr>
                <a:t> </a:t>
              </a:r>
              <a:r>
                <a:rPr lang="de-DE" sz="1800" dirty="0" err="1">
                  <a:latin typeface="Bookman Old Style" panose="02050604050505020204" pitchFamily="18" charset="0"/>
                </a:rPr>
                <a:t>Oliviera</a:t>
              </a:r>
              <a:r>
                <a:rPr lang="de-DE" sz="1800" dirty="0">
                  <a:latin typeface="Bookman Old Style" panose="02050604050505020204" pitchFamily="18" charset="0"/>
                </a:rPr>
                <a:t> de </a:t>
              </a:r>
              <a:r>
                <a:rPr lang="de-DE" sz="1800" dirty="0" smtClean="0">
                  <a:latin typeface="Bookman Old Style" panose="02050604050505020204" pitchFamily="18" charset="0"/>
                </a:rPr>
                <a:t>Schneider</a:t>
              </a:r>
            </a:p>
            <a:p>
              <a:r>
                <a:rPr lang="de-DE" sz="1800" dirty="0">
                  <a:latin typeface="Bookman Old Style" panose="02050604050505020204" pitchFamily="18" charset="0"/>
                </a:rPr>
                <a:t>Rainer Stellnberger 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6714187" y="4759253"/>
              <a:ext cx="1847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de-DE" sz="1800" dirty="0">
                <a:latin typeface="Bookman Old Style" panose="02050604050505020204" pitchFamily="18" charset="0"/>
              </a:endParaRPr>
            </a:p>
            <a:p>
              <a:endParaRPr lang="en-CA" sz="1800" dirty="0">
                <a:latin typeface="Bookman Old Style" panose="02050604050505020204" pitchFamily="18" charset="0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396865" y="6079204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de-DE" sz="1800" dirty="0" smtClean="0">
                <a:latin typeface="Bookman Old Style" panose="02050604050505020204" pitchFamily="18" charset="0"/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1404977" y="7486265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de-DE" sz="1800" dirty="0" smtClean="0">
                <a:latin typeface="Bookman Old Style" panose="02050604050505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134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117" y="1556792"/>
            <a:ext cx="2859100" cy="428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27.09.2018  |  TU Darmstadt  |  Fachbereich 18  |  Institut für Theorie Elektromagnetischer Felder  |  Prof. Dr.-Ing. Harald Klingbeil  |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CE5B7-F7B1-479F-A917-E124FDE6BCDF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7" t="35742" r="16245" b="13619"/>
          <a:stretch/>
        </p:blipFill>
        <p:spPr bwMode="auto">
          <a:xfrm>
            <a:off x="738277" y="4685461"/>
            <a:ext cx="3762608" cy="169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272" y="2827740"/>
            <a:ext cx="3492773" cy="132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96429" y="4000339"/>
            <a:ext cx="61926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Anforderung: Hohe Signalqualität der </a:t>
            </a: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Barrierpulse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 </a:t>
            </a:r>
            <a:b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</a:b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(u.a. um Micro-</a:t>
            </a: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Bunching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-Effekte zu vermeiden)</a:t>
            </a: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6589117" y="5858108"/>
            <a:ext cx="295232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de-DE" sz="1400" dirty="0" smtClean="0">
                <a:latin typeface="Bookman Old Style" panose="02050604050505020204" pitchFamily="18" charset="0"/>
              </a:rPr>
              <a:t>ESR-Barrier-Bucket-</a:t>
            </a:r>
            <a:r>
              <a:rPr lang="en-US" altLang="de-DE" sz="1400" dirty="0" err="1" smtClean="0">
                <a:latin typeface="Bookman Old Style" panose="02050604050505020204" pitchFamily="18" charset="0"/>
              </a:rPr>
              <a:t>Kavität</a:t>
            </a:r>
            <a:endParaRPr lang="en-US" altLang="de-DE" sz="1400" dirty="0">
              <a:latin typeface="Bookman Old Style" panose="02050604050505020204" pitchFamily="18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96429" y="1556792"/>
            <a:ext cx="6192688" cy="1588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Beispiele für die Anwendung von </a:t>
            </a: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Barrier-Bucket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-</a:t>
            </a:r>
            <a:b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</a:b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Signalen: Vorkompression im SIS100 oder</a:t>
            </a:r>
            <a:b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</a:b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Stacking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 im ESR </a:t>
            </a: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Einzel-Sinus-Pulse als  Standard-Signale für die </a:t>
            </a:r>
            <a:b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</a:b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Entwicklung  </a:t>
            </a:r>
            <a:endParaRPr lang="de-DE" altLang="de-DE" sz="1800" dirty="0">
              <a:latin typeface="Bookman Old Style" panose="02050604050505020204" pitchFamily="18" charset="0"/>
              <a:cs typeface="Arial" charset="0"/>
            </a:endParaRPr>
          </a:p>
        </p:txBody>
      </p:sp>
      <p:sp>
        <p:nvSpPr>
          <p:cNvPr id="14" name="Titel 4"/>
          <p:cNvSpPr>
            <a:spLocks noGrp="1"/>
          </p:cNvSpPr>
          <p:nvPr>
            <p:ph type="title"/>
          </p:nvPr>
        </p:nvSpPr>
        <p:spPr>
          <a:xfrm>
            <a:off x="381448" y="488950"/>
            <a:ext cx="7311641" cy="838200"/>
          </a:xfrm>
        </p:spPr>
        <p:txBody>
          <a:bodyPr/>
          <a:lstStyle/>
          <a:p>
            <a:r>
              <a:rPr lang="de-DE" sz="1800" dirty="0"/>
              <a:t>GSI/TU-Kooperationsprojekte </a:t>
            </a: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/>
              <a:t>„</a:t>
            </a:r>
            <a:r>
              <a:rPr lang="de-DE" sz="1800" dirty="0"/>
              <a:t>Steuerung und Regelung von MA-basierten </a:t>
            </a:r>
            <a:r>
              <a:rPr lang="de-DE" sz="1800" dirty="0" smtClean="0"/>
              <a:t>Kavitäten</a:t>
            </a:r>
            <a:r>
              <a:rPr lang="de-DE" sz="1800" dirty="0"/>
              <a:t>“ und „Optimierung von </a:t>
            </a:r>
            <a:r>
              <a:rPr lang="de-DE" sz="1800" dirty="0" err="1" smtClean="0"/>
              <a:t>Barrier</a:t>
            </a:r>
            <a:r>
              <a:rPr lang="de-DE" sz="1800" dirty="0" smtClean="0"/>
              <a:t>-</a:t>
            </a:r>
            <a:r>
              <a:rPr lang="de-DE" sz="1800" dirty="0" err="1" smtClean="0"/>
              <a:t>Bucket</a:t>
            </a:r>
            <a:r>
              <a:rPr lang="de-DE" sz="1800" dirty="0" smtClean="0"/>
              <a:t>-HF-Systemen“ 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6752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68437" y="1556792"/>
            <a:ext cx="8712968" cy="5022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ct val="20000"/>
              </a:spcAft>
            </a:pPr>
            <a:r>
              <a:rPr lang="de-DE" altLang="de-DE" sz="1800" b="1" dirty="0" smtClean="0">
                <a:latin typeface="Bookman Old Style" panose="02050604050505020204" pitchFamily="18" charset="0"/>
                <a:cs typeface="Arial" charset="0"/>
              </a:rPr>
              <a:t>Status 2015 (zu Beginn der Kooperationsprojekte)</a:t>
            </a: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ARD-Breitband-Testkavität</a:t>
            </a: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Vorschlag zur Signalvorverzerrung mittels linearer Systemtheorie</a:t>
            </a: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Erste Messungen mit geringer </a:t>
            </a: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Gapspannung</a:t>
            </a:r>
            <a:endParaRPr lang="de-DE" altLang="de-DE" sz="1800" dirty="0" smtClean="0">
              <a:latin typeface="Bookman Old Style" panose="02050604050505020204" pitchFamily="18" charset="0"/>
              <a:cs typeface="Arial" charset="0"/>
            </a:endParaRP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Unbefriedigende Signalqualität </a:t>
            </a: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de-DE" altLang="de-DE" sz="1800" dirty="0" smtClean="0">
              <a:latin typeface="Bookman Old Style" panose="02050604050505020204" pitchFamily="18" charset="0"/>
              <a:cs typeface="Arial" charset="0"/>
            </a:endParaRP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de-DE" altLang="de-DE" sz="1800" dirty="0" smtClean="0">
              <a:latin typeface="Bookman Old Style" panose="02050604050505020204" pitchFamily="18" charset="0"/>
              <a:cs typeface="Arial" charset="0"/>
            </a:endParaRP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de-DE" altLang="de-DE" sz="1800" dirty="0">
              <a:latin typeface="Bookman Old Style" panose="02050604050505020204" pitchFamily="18" charset="0"/>
              <a:cs typeface="Arial" charset="0"/>
            </a:endParaRP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de-DE" altLang="de-DE" sz="1800" dirty="0">
              <a:latin typeface="Bookman Old Style" panose="02050604050505020204" pitchFamily="18" charset="0"/>
              <a:cs typeface="Arial" charset="0"/>
            </a:endParaRP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de-DE" altLang="de-DE" sz="1800" dirty="0" smtClean="0">
              <a:latin typeface="Bookman Old Style" panose="02050604050505020204" pitchFamily="18" charset="0"/>
              <a:cs typeface="Arial" charset="0"/>
            </a:endParaRP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de-DE" altLang="de-DE" sz="1800" dirty="0">
              <a:latin typeface="Bookman Old Style" panose="02050604050505020204" pitchFamily="18" charset="0"/>
              <a:cs typeface="Arial" charset="0"/>
            </a:endParaRP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de-DE" altLang="de-DE" sz="1800" dirty="0" smtClean="0">
              <a:latin typeface="Bookman Old Style" panose="02050604050505020204" pitchFamily="18" charset="0"/>
              <a:cs typeface="Arial" charset="0"/>
            </a:endParaRP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Unzureichendes Systemverständnis (Bandbreite, Nichtlinearität, etc.)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27.09.2018  |  TU Darmstadt  |  Fachbereich 18  |  Institut für Theorie Elektromagnetischer Felder  |  Prof. Dr.-Ing. Harald Klingbeil  |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CE5B7-F7B1-479F-A917-E124FDE6BCDF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6517109" y="5858108"/>
            <a:ext cx="295232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de-DE" sz="1400" dirty="0" err="1" smtClean="0">
                <a:latin typeface="Bookman Old Style" panose="02050604050505020204" pitchFamily="18" charset="0"/>
              </a:rPr>
              <a:t>Breitband-Testkavität</a:t>
            </a:r>
            <a:endParaRPr lang="en-US" altLang="de-DE" sz="1400" dirty="0">
              <a:latin typeface="Bookman Old Style" panose="02050604050505020204" pitchFamily="18" charset="0"/>
            </a:endParaRPr>
          </a:p>
        </p:txBody>
      </p:sp>
      <p:sp>
        <p:nvSpPr>
          <p:cNvPr id="14" name="Titel 4"/>
          <p:cNvSpPr>
            <a:spLocks noGrp="1"/>
          </p:cNvSpPr>
          <p:nvPr>
            <p:ph type="title"/>
          </p:nvPr>
        </p:nvSpPr>
        <p:spPr>
          <a:xfrm>
            <a:off x="381448" y="488950"/>
            <a:ext cx="7311641" cy="838200"/>
          </a:xfrm>
        </p:spPr>
        <p:txBody>
          <a:bodyPr/>
          <a:lstStyle/>
          <a:p>
            <a:r>
              <a:rPr lang="de-DE" sz="1800" dirty="0"/>
              <a:t>GSI/TU-Kooperationsprojekte </a:t>
            </a: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/>
              <a:t>„</a:t>
            </a:r>
            <a:r>
              <a:rPr lang="de-DE" sz="1800" dirty="0"/>
              <a:t>Steuerung und Regelung von MA-basierten </a:t>
            </a:r>
            <a:r>
              <a:rPr lang="de-DE" sz="1800" dirty="0" smtClean="0"/>
              <a:t>Kavitäten</a:t>
            </a:r>
            <a:r>
              <a:rPr lang="de-DE" sz="1800" dirty="0"/>
              <a:t>“ und „Optimierung von </a:t>
            </a:r>
            <a:r>
              <a:rPr lang="de-DE" sz="1800" dirty="0" err="1" smtClean="0"/>
              <a:t>Barrier</a:t>
            </a:r>
            <a:r>
              <a:rPr lang="de-DE" sz="1800" dirty="0" smtClean="0"/>
              <a:t>-</a:t>
            </a:r>
            <a:r>
              <a:rPr lang="de-DE" sz="1800" dirty="0" err="1" smtClean="0"/>
              <a:t>Bucket</a:t>
            </a:r>
            <a:r>
              <a:rPr lang="de-DE" sz="1800" dirty="0" smtClean="0"/>
              <a:t>-HF-Systemen“ </a:t>
            </a:r>
            <a:endParaRPr lang="de-DE" sz="1800" dirty="0"/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/>
          <a:stretch/>
        </p:blipFill>
        <p:spPr bwMode="auto">
          <a:xfrm>
            <a:off x="2737178" y="3501008"/>
            <a:ext cx="291496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916" y="2780928"/>
            <a:ext cx="3253521" cy="306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2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68437" y="1556792"/>
            <a:ext cx="8712968" cy="2751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ct val="20000"/>
              </a:spcAft>
            </a:pPr>
            <a:r>
              <a:rPr lang="de-DE" altLang="de-DE" sz="1800" b="1" dirty="0" smtClean="0">
                <a:latin typeface="Bookman Old Style" panose="02050604050505020204" pitchFamily="18" charset="0"/>
                <a:cs typeface="Arial" charset="0"/>
              </a:rPr>
              <a:t>Durchgeführte Untersuchungen zum verbesserten Verständnis der </a:t>
            </a:r>
            <a:r>
              <a:rPr lang="de-DE" altLang="de-DE" sz="1800" b="1" dirty="0" err="1" smtClean="0">
                <a:latin typeface="Bookman Old Style" panose="02050604050505020204" pitchFamily="18" charset="0"/>
                <a:cs typeface="Arial" charset="0"/>
              </a:rPr>
              <a:t>Kavitätensysteme</a:t>
            </a:r>
            <a:r>
              <a:rPr lang="de-DE" altLang="de-DE" sz="1800" b="1" dirty="0" smtClean="0">
                <a:latin typeface="Bookman Old Style" panose="02050604050505020204" pitchFamily="18" charset="0"/>
                <a:cs typeface="Arial" charset="0"/>
              </a:rPr>
              <a:t> </a:t>
            </a: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Ringkernmessungen mit einer Ringkern-</a:t>
            </a: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Messbox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 </a:t>
            </a: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Analytische Modellierung der Ringkerne mittels </a:t>
            </a: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Vectorfit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-Algorithmus </a:t>
            </a:r>
            <a:b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</a:b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(auch CST-Simulationen wurden durchgeführt)</a:t>
            </a: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PSpice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-Simulationen </a:t>
            </a: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Inzwischen gute Modellierung der Kavitäten </a:t>
            </a:r>
            <a:b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</a:b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mit </a:t>
            </a: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PSpice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 auf Basis der Ringkernmodelle 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27.09.2018  |  TU Darmstadt  |  Fachbereich 18  |  Institut für Theorie Elektromagnetischer Felder  |  Prof. Dr.-Ing. Harald Klingbeil  |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CE5B7-F7B1-479F-A917-E124FDE6BCDF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14" name="Titel 4"/>
          <p:cNvSpPr>
            <a:spLocks noGrp="1"/>
          </p:cNvSpPr>
          <p:nvPr>
            <p:ph type="title"/>
          </p:nvPr>
        </p:nvSpPr>
        <p:spPr>
          <a:xfrm>
            <a:off x="381448" y="488950"/>
            <a:ext cx="7311641" cy="838200"/>
          </a:xfrm>
        </p:spPr>
        <p:txBody>
          <a:bodyPr/>
          <a:lstStyle/>
          <a:p>
            <a:r>
              <a:rPr lang="de-DE" sz="1800" dirty="0"/>
              <a:t>GSI/TU-Kooperationsprojekte </a:t>
            </a: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/>
              <a:t>„</a:t>
            </a:r>
            <a:r>
              <a:rPr lang="de-DE" sz="1800" dirty="0"/>
              <a:t>Steuerung und Regelung von MA-basierten </a:t>
            </a:r>
            <a:r>
              <a:rPr lang="de-DE" sz="1800" dirty="0" smtClean="0"/>
              <a:t>Kavitäten</a:t>
            </a:r>
            <a:r>
              <a:rPr lang="de-DE" sz="1800" dirty="0"/>
              <a:t>“ und „Optimierung von </a:t>
            </a:r>
            <a:r>
              <a:rPr lang="de-DE" sz="1800" dirty="0" err="1" smtClean="0"/>
              <a:t>Barrier</a:t>
            </a:r>
            <a:r>
              <a:rPr lang="de-DE" sz="1800" dirty="0" smtClean="0"/>
              <a:t>-</a:t>
            </a:r>
            <a:r>
              <a:rPr lang="de-DE" sz="1800" dirty="0" err="1" smtClean="0"/>
              <a:t>Bucket</a:t>
            </a:r>
            <a:r>
              <a:rPr lang="de-DE" sz="1800" dirty="0" smtClean="0"/>
              <a:t>-HF-Systemen“ </a:t>
            </a:r>
            <a:endParaRPr lang="de-DE" sz="18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567" y="5085184"/>
            <a:ext cx="2295846" cy="117650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157" y="3347329"/>
            <a:ext cx="2322043" cy="1521831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773" y="4313832"/>
            <a:ext cx="3100388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21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68437" y="1556792"/>
            <a:ext cx="8712968" cy="4690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ct val="20000"/>
              </a:spcAft>
            </a:pPr>
            <a:r>
              <a:rPr lang="de-DE" altLang="de-DE" sz="1800" b="1" dirty="0" smtClean="0">
                <a:latin typeface="Bookman Old Style" panose="02050604050505020204" pitchFamily="18" charset="0"/>
                <a:cs typeface="Arial" charset="0"/>
              </a:rPr>
              <a:t>Untersuchungen bzgl. Gesamtsystem</a:t>
            </a: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Automatisierung der Messung der Übertragungsfunktion des Gesamtsystems (</a:t>
            </a: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Sweep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 oder Pseudorauschen)</a:t>
            </a: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de-DE" altLang="de-DE" sz="1800" dirty="0" smtClean="0">
              <a:latin typeface="Bookman Old Style" panose="02050604050505020204" pitchFamily="18" charset="0"/>
              <a:cs typeface="Arial" charset="0"/>
            </a:endParaRP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de-DE" altLang="de-DE" sz="1800" dirty="0">
              <a:latin typeface="Bookman Old Style" panose="02050604050505020204" pitchFamily="18" charset="0"/>
              <a:cs typeface="Arial" charset="0"/>
            </a:endParaRP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de-DE" altLang="de-DE" sz="1800" dirty="0" smtClean="0">
              <a:latin typeface="Bookman Old Style" panose="02050604050505020204" pitchFamily="18" charset="0"/>
              <a:cs typeface="Arial" charset="0"/>
            </a:endParaRP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de-DE" altLang="de-DE" sz="1800" dirty="0">
              <a:latin typeface="Bookman Old Style" panose="02050604050505020204" pitchFamily="18" charset="0"/>
              <a:cs typeface="Arial" charset="0"/>
            </a:endParaRP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de-DE" altLang="de-DE" sz="1800" dirty="0" smtClean="0">
              <a:latin typeface="Bookman Old Style" panose="02050604050505020204" pitchFamily="18" charset="0"/>
              <a:cs typeface="Arial" charset="0"/>
            </a:endParaRP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de-DE" altLang="de-DE" sz="1800" dirty="0" smtClean="0">
              <a:latin typeface="Bookman Old Style" panose="02050604050505020204" pitchFamily="18" charset="0"/>
              <a:cs typeface="Arial" charset="0"/>
            </a:endParaRP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Analyse der Wechselwirkung </a:t>
            </a:r>
            <a:b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</a:b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von Verstärker und Kavität </a:t>
            </a: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Analyse und Optimierung der </a:t>
            </a:r>
            <a:b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</a:b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Gapspannungsmessung</a:t>
            </a:r>
            <a:r>
              <a:rPr lang="de-DE" altLang="de-DE" sz="1800" dirty="0">
                <a:latin typeface="Bookman Old Style" panose="02050604050505020204" pitchFamily="18" charset="0"/>
                <a:cs typeface="Arial" charset="0"/>
              </a:rPr>
              <a:t> 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 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27.09.2018  |  TU Darmstadt  |  Fachbereich 18  |  Institut für Theorie Elektromagnetischer Felder  |  Prof. Dr.-Ing. Harald Klingbeil  |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CE5B7-F7B1-479F-A917-E124FDE6BCDF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14" name="Titel 4"/>
          <p:cNvSpPr>
            <a:spLocks noGrp="1"/>
          </p:cNvSpPr>
          <p:nvPr>
            <p:ph type="title"/>
          </p:nvPr>
        </p:nvSpPr>
        <p:spPr>
          <a:xfrm>
            <a:off x="381448" y="488950"/>
            <a:ext cx="7311641" cy="838200"/>
          </a:xfrm>
        </p:spPr>
        <p:txBody>
          <a:bodyPr/>
          <a:lstStyle/>
          <a:p>
            <a:r>
              <a:rPr lang="de-DE" sz="1800" dirty="0"/>
              <a:t>GSI/TU-Kooperationsprojekte </a:t>
            </a: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/>
              <a:t>„</a:t>
            </a:r>
            <a:r>
              <a:rPr lang="de-DE" sz="1800" dirty="0"/>
              <a:t>Steuerung und Regelung von MA-basierten </a:t>
            </a:r>
            <a:r>
              <a:rPr lang="de-DE" sz="1800" dirty="0" smtClean="0"/>
              <a:t>Kavitäten</a:t>
            </a:r>
            <a:r>
              <a:rPr lang="de-DE" sz="1800" dirty="0"/>
              <a:t>“ und „Optimierung von </a:t>
            </a:r>
            <a:r>
              <a:rPr lang="de-DE" sz="1800" dirty="0" err="1" smtClean="0"/>
              <a:t>Barrier</a:t>
            </a:r>
            <a:r>
              <a:rPr lang="de-DE" sz="1800" dirty="0" smtClean="0"/>
              <a:t>-</a:t>
            </a:r>
            <a:r>
              <a:rPr lang="de-DE" sz="1800" dirty="0" err="1" smtClean="0"/>
              <a:t>Bucket</a:t>
            </a:r>
            <a:r>
              <a:rPr lang="de-DE" sz="1800" dirty="0" smtClean="0"/>
              <a:t>-HF-Systemen“ </a:t>
            </a:r>
            <a:endParaRPr lang="de-DE" sz="180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869" y="2654414"/>
            <a:ext cx="3177540" cy="220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85" y="2636912"/>
            <a:ext cx="3108960" cy="2186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359" y="4951243"/>
            <a:ext cx="3927966" cy="143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89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27.09.2018  |  TU Darmstadt  |  Fachbereich 18  |  Institut für Theorie Elektromagnetischer Felder  |  Prof. Dr.-Ing. Harald Klingbeil  |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CE5B7-F7B1-479F-A917-E124FDE6BCDF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2124621" y="4509120"/>
            <a:ext cx="56886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400" dirty="0" smtClean="0">
                <a:latin typeface="Bookman Old Style" panose="02050604050505020204" pitchFamily="18" charset="0"/>
              </a:rPr>
              <a:t>Erzeugung von Kleinsignal-</a:t>
            </a:r>
            <a:r>
              <a:rPr lang="de-DE" altLang="de-DE" sz="1400" dirty="0" err="1" smtClean="0">
                <a:latin typeface="Bookman Old Style" panose="02050604050505020204" pitchFamily="18" charset="0"/>
              </a:rPr>
              <a:t>Barrier</a:t>
            </a:r>
            <a:r>
              <a:rPr lang="de-DE" altLang="de-DE" sz="1400" dirty="0" smtClean="0">
                <a:latin typeface="Bookman Old Style" panose="02050604050505020204" pitchFamily="18" charset="0"/>
              </a:rPr>
              <a:t>-</a:t>
            </a:r>
            <a:r>
              <a:rPr lang="de-DE" altLang="de-DE" sz="1400" dirty="0" err="1" smtClean="0">
                <a:latin typeface="Bookman Old Style" panose="02050604050505020204" pitchFamily="18" charset="0"/>
              </a:rPr>
              <a:t>Bucket</a:t>
            </a:r>
            <a:r>
              <a:rPr lang="de-DE" altLang="de-DE" sz="1400" dirty="0" smtClean="0">
                <a:latin typeface="Bookman Old Style" panose="02050604050505020204" pitchFamily="18" charset="0"/>
              </a:rPr>
              <a:t>-Pulsen in der Testkavität mittels Vorverzerrung durch Fourier-Analyse</a:t>
            </a:r>
            <a:endParaRPr lang="de-DE" altLang="de-DE" sz="1400" dirty="0">
              <a:latin typeface="Bookman Old Style" panose="02050604050505020204" pitchFamily="18" charset="0"/>
            </a:endParaRPr>
          </a:p>
        </p:txBody>
      </p:sp>
      <p:grpSp>
        <p:nvGrpSpPr>
          <p:cNvPr id="18" name="Gruppieren 17"/>
          <p:cNvGrpSpPr>
            <a:grpSpLocks noChangeAspect="1"/>
          </p:cNvGrpSpPr>
          <p:nvPr/>
        </p:nvGrpSpPr>
        <p:grpSpPr>
          <a:xfrm>
            <a:off x="324421" y="2754892"/>
            <a:ext cx="6624736" cy="1809030"/>
            <a:chOff x="324421" y="4342710"/>
            <a:chExt cx="7992888" cy="2182634"/>
          </a:xfrm>
        </p:grpSpPr>
        <p:pic>
          <p:nvPicPr>
            <p:cNvPr id="19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92" t="23189" r="8420" b="2195"/>
            <a:stretch/>
          </p:blipFill>
          <p:spPr bwMode="auto">
            <a:xfrm>
              <a:off x="3333106" y="4365104"/>
              <a:ext cx="4984203" cy="2043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421" y="4342710"/>
              <a:ext cx="2046219" cy="2182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Nach unten gekrümmter Pfeil 20"/>
            <p:cNvSpPr/>
            <p:nvPr/>
          </p:nvSpPr>
          <p:spPr bwMode="auto">
            <a:xfrm>
              <a:off x="2370640" y="5085184"/>
              <a:ext cx="962466" cy="418650"/>
            </a:xfrm>
            <a:prstGeom prst="curvedDownArrow">
              <a:avLst/>
            </a:prstGeom>
            <a:solidFill>
              <a:srgbClr val="FF99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396429" y="1484784"/>
            <a:ext cx="6120680" cy="131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Vorverzerrung nötig wegen des komplizierten Verhaltens von Kavität und Leistungsverstärker</a:t>
            </a: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Einfachster Fall: </a:t>
            </a:r>
            <a:r>
              <a:rPr lang="de-DE" altLang="de-DE" sz="1800" dirty="0">
                <a:latin typeface="Bookman Old Style" panose="02050604050505020204" pitchFamily="18" charset="0"/>
                <a:cs typeface="Arial" charset="0"/>
              </a:rPr>
              <a:t>Kleinsignalgenerierung → 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bereits sehr hoher Aufwand für präzise Ansteuerung </a:t>
            </a:r>
            <a:endParaRPr lang="de-DE" altLang="de-DE" sz="1800" dirty="0">
              <a:latin typeface="Bookman Old Style" panose="02050604050505020204" pitchFamily="18" charset="0"/>
              <a:cs typeface="Arial" charset="0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396429" y="5085184"/>
            <a:ext cx="9001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Herausforderung: Großsignalfall führt zu nichtlinearem Systemverhalten (insbesondere wegen des Leistungsverstärkers) → nichtlineare Vorverzerrung nötig, beispielsweise mit Hammerstein-Modell </a:t>
            </a: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157" y="1556792"/>
            <a:ext cx="2502017" cy="2520280"/>
          </a:xfrm>
          <a:prstGeom prst="rect">
            <a:avLst/>
          </a:prstGeom>
        </p:spPr>
      </p:pic>
      <p:sp>
        <p:nvSpPr>
          <p:cNvPr id="14" name="Titel 4"/>
          <p:cNvSpPr>
            <a:spLocks noGrp="1"/>
          </p:cNvSpPr>
          <p:nvPr>
            <p:ph type="title"/>
          </p:nvPr>
        </p:nvSpPr>
        <p:spPr>
          <a:xfrm>
            <a:off x="381448" y="488950"/>
            <a:ext cx="7311641" cy="838200"/>
          </a:xfrm>
        </p:spPr>
        <p:txBody>
          <a:bodyPr/>
          <a:lstStyle/>
          <a:p>
            <a:r>
              <a:rPr lang="de-DE" sz="1800" dirty="0"/>
              <a:t>GSI/TU-Kooperationsprojekte </a:t>
            </a: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/>
              <a:t>„</a:t>
            </a:r>
            <a:r>
              <a:rPr lang="de-DE" sz="1800" dirty="0"/>
              <a:t>Steuerung und Regelung von MA-basierten </a:t>
            </a:r>
            <a:r>
              <a:rPr lang="de-DE" sz="1800" dirty="0" smtClean="0"/>
              <a:t>Kavitäten</a:t>
            </a:r>
            <a:r>
              <a:rPr lang="de-DE" sz="1800" dirty="0"/>
              <a:t>“ und „Optimierung von </a:t>
            </a:r>
            <a:r>
              <a:rPr lang="de-DE" sz="1800" dirty="0" err="1" smtClean="0"/>
              <a:t>Barrier</a:t>
            </a:r>
            <a:r>
              <a:rPr lang="de-DE" sz="1800" dirty="0" smtClean="0"/>
              <a:t>-</a:t>
            </a:r>
            <a:r>
              <a:rPr lang="de-DE" sz="1800" dirty="0" err="1" smtClean="0"/>
              <a:t>Bucket</a:t>
            </a:r>
            <a:r>
              <a:rPr lang="de-DE" sz="1800" dirty="0" smtClean="0"/>
              <a:t>-HF-Systemen“ </a:t>
            </a:r>
            <a:endParaRPr lang="de-DE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27.09.2018  |  TU Darmstadt  |  Fachbereich 18  |  Institut für Theorie Elektromagnetischer Felder  |  Prof. Dr.-Ing. Harald Klingbeil  |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DCE5B7-F7B1-479F-A917-E124FDE6BCDF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4185837"/>
            <a:ext cx="5553819" cy="226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586" y="2420888"/>
            <a:ext cx="3033539" cy="2067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396429" y="1484784"/>
            <a:ext cx="6120680" cy="2529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ESR-</a:t>
            </a: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Barrier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-</a:t>
            </a:r>
            <a:r>
              <a:rPr lang="de-DE" altLang="de-DE" sz="1800" dirty="0" err="1" smtClean="0">
                <a:latin typeface="Bookman Old Style" panose="02050604050505020204" pitchFamily="18" charset="0"/>
                <a:cs typeface="Arial" charset="0"/>
              </a:rPr>
              <a:t>Bucket</a:t>
            </a: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-Kavität ist im ESR installiert. </a:t>
            </a: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Prototyp des LLRF-Systems funktionsfähig verfügbar (incl. zahlreicher Python-Tools)</a:t>
            </a:r>
          </a:p>
          <a:p>
            <a:pPr marL="285750" indent="-285750">
              <a:spcBef>
                <a:spcPct val="2000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550V Amplitude wurde</a:t>
            </a:r>
            <a:b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</a:b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mit 1kW-Verstärker und  </a:t>
            </a:r>
            <a:b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</a:b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linearer Vorverzerrung </a:t>
            </a:r>
            <a:b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</a:b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erreicht, über 800 V mit</a:t>
            </a:r>
            <a:b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</a:br>
            <a:r>
              <a:rPr lang="de-DE" altLang="de-DE" sz="1800" dirty="0" smtClean="0">
                <a:latin typeface="Bookman Old Style" panose="02050604050505020204" pitchFamily="18" charset="0"/>
                <a:cs typeface="Arial" charset="0"/>
              </a:rPr>
              <a:t>nichtlinearer Vorverzerrung.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085" y="1844824"/>
            <a:ext cx="2859100" cy="428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4"/>
          <p:cNvSpPr>
            <a:spLocks noGrp="1"/>
          </p:cNvSpPr>
          <p:nvPr>
            <p:ph type="title"/>
          </p:nvPr>
        </p:nvSpPr>
        <p:spPr>
          <a:xfrm>
            <a:off x="381448" y="488950"/>
            <a:ext cx="7311641" cy="838200"/>
          </a:xfrm>
        </p:spPr>
        <p:txBody>
          <a:bodyPr/>
          <a:lstStyle/>
          <a:p>
            <a:r>
              <a:rPr lang="de-DE" sz="1800" dirty="0"/>
              <a:t>GSI/TU-Kooperationsprojekte </a:t>
            </a: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/>
              <a:t>„</a:t>
            </a:r>
            <a:r>
              <a:rPr lang="de-DE" sz="1800" dirty="0"/>
              <a:t>Steuerung und Regelung von MA-basierten </a:t>
            </a:r>
            <a:r>
              <a:rPr lang="de-DE" sz="1800" dirty="0" smtClean="0"/>
              <a:t>Kavitäten</a:t>
            </a:r>
            <a:r>
              <a:rPr lang="de-DE" sz="1800" dirty="0"/>
              <a:t>“ und „Optimierung von </a:t>
            </a:r>
            <a:r>
              <a:rPr lang="de-DE" sz="1800" dirty="0" err="1" smtClean="0"/>
              <a:t>Barrier</a:t>
            </a:r>
            <a:r>
              <a:rPr lang="de-DE" sz="1800" dirty="0" smtClean="0"/>
              <a:t>-</a:t>
            </a:r>
            <a:r>
              <a:rPr lang="de-DE" sz="1800" dirty="0" err="1" smtClean="0"/>
              <a:t>Bucket</a:t>
            </a:r>
            <a:r>
              <a:rPr lang="de-DE" sz="1800" dirty="0" smtClean="0"/>
              <a:t>-HF-Systemen“ 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67809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vorlag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DCA00"/>
      </a:accent1>
      <a:accent2>
        <a:srgbClr val="243572"/>
      </a:accent2>
      <a:accent3>
        <a:srgbClr val="FFFFFF"/>
      </a:accent3>
      <a:accent4>
        <a:srgbClr val="000000"/>
      </a:accent4>
      <a:accent5>
        <a:srgbClr val="FEE1AA"/>
      </a:accent5>
      <a:accent6>
        <a:srgbClr val="202F67"/>
      </a:accent6>
      <a:hlink>
        <a:srgbClr val="00715E"/>
      </a:hlink>
      <a:folHlink>
        <a:srgbClr val="E6001A"/>
      </a:folHlink>
    </a:clrScheme>
    <a:fontScheme name="powerpointvorla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sm" len="sm"/>
          <a:tailEnd type="stealth" w="med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758825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sm" len="sm"/>
          <a:tailEnd type="stealth" w="med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758825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vorl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GSIlayout</Template>
  <TotalTime>0</TotalTime>
  <Words>1149</Words>
  <Application>Microsoft Office PowerPoint</Application>
  <PresentationFormat>Benutzerdefiniert</PresentationFormat>
  <Paragraphs>195</Paragraphs>
  <Slides>22</Slides>
  <Notes>0</Notes>
  <HiddenSlides>0</HiddenSlides>
  <MMClips>2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3" baseType="lpstr">
      <vt:lpstr>powerpointvorlage</vt:lpstr>
      <vt:lpstr>GSI/TU-Kooperationsworkshop 27.09.2018: Kooperationsprojekte des  Fachgebiets Beschleunigertechnik (Klingbeil)</vt:lpstr>
      <vt:lpstr>Beiträge zu Barrier-Bucket-Systemen  für den ESR sowie für das SIS100</vt:lpstr>
      <vt:lpstr>Beiträge zu Barrier-Bucket-Systemen  für den ESR sowie für das SIS100</vt:lpstr>
      <vt:lpstr>GSI/TU-Kooperationsprojekte  „Steuerung und Regelung von MA-basierten Kavitäten“ und „Optimierung von Barrier-Bucket-HF-Systemen“ </vt:lpstr>
      <vt:lpstr>GSI/TU-Kooperationsprojekte  „Steuerung und Regelung von MA-basierten Kavitäten“ und „Optimierung von Barrier-Bucket-HF-Systemen“ </vt:lpstr>
      <vt:lpstr>GSI/TU-Kooperationsprojekte  „Steuerung und Regelung von MA-basierten Kavitäten“ und „Optimierung von Barrier-Bucket-HF-Systemen“ </vt:lpstr>
      <vt:lpstr>GSI/TU-Kooperationsprojekte  „Steuerung und Regelung von MA-basierten Kavitäten“ und „Optimierung von Barrier-Bucket-HF-Systemen“ </vt:lpstr>
      <vt:lpstr>GSI/TU-Kooperationsprojekte  „Steuerung und Regelung von MA-basierten Kavitäten“ und „Optimierung von Barrier-Bucket-HF-Systemen“ </vt:lpstr>
      <vt:lpstr>GSI/TU-Kooperationsprojekte  „Steuerung und Regelung von MA-basierten Kavitäten“ und „Optimierung von Barrier-Bucket-HF-Systemen“ </vt:lpstr>
      <vt:lpstr>GSI/TU-Kooperationsprojekte  „Steuerung und Regelung von MA-basierten Kavitäten“ und „Optimierung von Barrier-Bucket-HF-Systemen“ </vt:lpstr>
      <vt:lpstr>GSI/TU-Kooperationsprojekte  „Steuerung und Regelung von MA-basierten Kavitäten“ und „Optimierung von Barrier-Bucket-HF-Systemen“ </vt:lpstr>
      <vt:lpstr>GSI/TU-Kooperationsprojekte  „Steuerung und Regelung von MA-basierten Kavitäten“ und „Optimierung von Barrier-Bucket-HF-Systemen“ </vt:lpstr>
      <vt:lpstr>GSI/TU-Kooperationsprojekte  „Steuerung und Regelung von MA-basierten Kavitäten“ und „Optimierung von Barrier-Bucket-HF-Systemen“ </vt:lpstr>
      <vt:lpstr>GSI/TU-Kooperationsprojekte  „Steuerung und Regelung von MA-basierten Kavitäten“ und „Optimierung von Barrier-Bucket-HF-Systemen“ </vt:lpstr>
      <vt:lpstr>GSI/TU-Kooperationsprojekte  „Steuerung und Regelung von MA-basierten Kavitäten“ und „Optimierung von Barrier-Bucket-HF-Systemen“ </vt:lpstr>
      <vt:lpstr>GSI/TU-Kooperationsprojekte  „Steuerung und Regelung von MA-basierten Kavitäten“ und „Optimierung von Barrier-Bucket-HF-Systemen“ </vt:lpstr>
      <vt:lpstr>GSI/TU-Kooperationsprojekt  „Kalibrierung der HF-Signale von Synchrotron-Kavitäten“ </vt:lpstr>
      <vt:lpstr>GSI/TU-Kooperationsprojekt  „Kalibrierung der HF-Signale von Synchrotron-Kavitäten“ </vt:lpstr>
      <vt:lpstr>GSI/TU-Kooperationsprojekt  „Kalibrierung der HF-Signale von Synchrotron-Kavitäten“ </vt:lpstr>
      <vt:lpstr>GSI/TU-Kooperationsprojekt  „Kalibrierung der HF-Signale von Synchrotron-Kavitäten“ </vt:lpstr>
      <vt:lpstr>GSI/TU-Kooperationsprojekt  „Kalibrierung der HF-Signale von Synchrotron-Kavitäten“ </vt:lpstr>
      <vt:lpstr>GSI/TU-Kooperationsworkshop 27.09.2018: Kooperationsprojekte des  Fachgebiets Beschleunigertechnik (Klingbeil)</vt:lpstr>
    </vt:vector>
  </TitlesOfParts>
  <Company>GSI Darmstadt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Prof. Dr. Harald Klingbeil</dc:creator>
  <cp:lastModifiedBy>Klingbeil, Harald Prof. Dr. Ing.</cp:lastModifiedBy>
  <cp:revision>390</cp:revision>
  <cp:lastPrinted>2015-06-05T11:23:39Z</cp:lastPrinted>
  <dcterms:created xsi:type="dcterms:W3CDTF">2004-09-15T05:43:14Z</dcterms:created>
  <dcterms:modified xsi:type="dcterms:W3CDTF">2018-09-26T12:12:58Z</dcterms:modified>
</cp:coreProperties>
</file>