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2" r:id="rId2"/>
    <p:sldId id="303" r:id="rId3"/>
    <p:sldId id="305" r:id="rId4"/>
    <p:sldId id="306" r:id="rId5"/>
    <p:sldId id="304" r:id="rId6"/>
    <p:sldId id="307" r:id="rId7"/>
    <p:sldId id="308" r:id="rId8"/>
  </p:sldIdLst>
  <p:sldSz cx="9144000" cy="6858000" type="screen4x3"/>
  <p:notesSz cx="6794500" cy="99314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DDA"/>
    <a:srgbClr val="FE8812"/>
    <a:srgbClr val="FBA129"/>
    <a:srgbClr val="FDFBA5"/>
    <a:srgbClr val="FDFFE1"/>
    <a:srgbClr val="FDFBD7"/>
    <a:srgbClr val="E6FAA6"/>
    <a:srgbClr val="FAD366"/>
    <a:srgbClr val="EB758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6" autoAdjust="0"/>
    <p:restoredTop sz="94669" autoAdjust="0"/>
  </p:normalViewPr>
  <p:slideViewPr>
    <p:cSldViewPr snapToGrid="0" snapToObjects="1">
      <p:cViewPr>
        <p:scale>
          <a:sx n="75" d="100"/>
          <a:sy n="75" d="100"/>
        </p:scale>
        <p:origin x="-797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8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14.08.2018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8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8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14.08.2018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7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8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7" name="Bild 6" descr="GSI_Logo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65" y="259790"/>
            <a:ext cx="1349516" cy="449839"/>
          </a:xfrm>
          <a:prstGeom prst="rect">
            <a:avLst/>
          </a:prstGeom>
        </p:spPr>
      </p:pic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 userDrawn="1"/>
        </p:nvSpPr>
        <p:spPr>
          <a:xfrm>
            <a:off x="435266" y="6620784"/>
            <a:ext cx="870873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rgbClr val="333333"/>
                </a:solidFill>
                <a:latin typeface="Arial"/>
                <a:cs typeface="Arial"/>
              </a:rPr>
              <a:t>GSI </a:t>
            </a:r>
            <a:r>
              <a:rPr lang="de-DE" sz="1000" dirty="0" err="1">
                <a:solidFill>
                  <a:srgbClr val="333333"/>
                </a:solidFill>
                <a:latin typeface="Arial"/>
                <a:cs typeface="Arial"/>
              </a:rPr>
              <a:t>Helmholtzzentrum</a:t>
            </a:r>
            <a:r>
              <a:rPr lang="de-DE" sz="1000" dirty="0">
                <a:solidFill>
                  <a:srgbClr val="333333"/>
                </a:solidFill>
                <a:latin typeface="Arial"/>
                <a:cs typeface="Arial"/>
              </a:rPr>
              <a:t>				</a:t>
            </a:r>
            <a:r>
              <a:rPr lang="de-DE" sz="1000" dirty="0"/>
              <a:t>Daniel Severin * GSI Aug. 2018			 					</a:t>
            </a:r>
            <a:fld id="{125CBDDA-5CCF-8748-8988-9DC6C8981774}" type="slidenum">
              <a:rPr lang="de-DE" sz="1000" smtClean="0"/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de-DE" sz="10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-1" y="2374"/>
            <a:ext cx="7297965" cy="93711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05390" y="1736367"/>
            <a:ext cx="8204500" cy="360098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en-US" sz="2800" dirty="0"/>
              <a:t>Beam Time Schedule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A first propose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BTS 2018v30 </a:t>
            </a:r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r>
              <a:rPr lang="en-US" sz="1600" b="1" dirty="0"/>
              <a:t>Daniel </a:t>
            </a:r>
            <a:r>
              <a:rPr lang="en-US" sz="1600" b="1" dirty="0" err="1"/>
              <a:t>Severin</a:t>
            </a:r>
            <a:endParaRPr lang="en-US" sz="1600" b="1" dirty="0"/>
          </a:p>
          <a:p>
            <a:pPr algn="ctr"/>
            <a:r>
              <a:rPr lang="en-US" sz="1600" b="1" dirty="0"/>
              <a:t>Beam time coordinator</a:t>
            </a:r>
          </a:p>
        </p:txBody>
      </p:sp>
    </p:spTree>
    <p:extLst>
      <p:ext uri="{BB962C8B-B14F-4D97-AF65-F5344CB8AC3E}">
        <p14:creationId xmlns:p14="http://schemas.microsoft.com/office/powerpoint/2010/main" val="1230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ACB4E583-A741-574C-8A23-F2A80E5ADD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96" b="3103"/>
          <a:stretch/>
        </p:blipFill>
        <p:spPr>
          <a:xfrm>
            <a:off x="373342" y="1224115"/>
            <a:ext cx="8224968" cy="541816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90900C21-CB75-9248-A957-B2C3F3C16017}"/>
              </a:ext>
            </a:extLst>
          </p:cNvPr>
          <p:cNvSpPr txBox="1"/>
          <p:nvPr/>
        </p:nvSpPr>
        <p:spPr>
          <a:xfrm>
            <a:off x="373342" y="353961"/>
            <a:ext cx="6670544" cy="40011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2000" b="1" dirty="0"/>
              <a:t>General Plan of Acceleration Operations 2018 </a:t>
            </a:r>
            <a:r>
              <a:rPr lang="en-GB" sz="2000" b="1" dirty="0">
                <a:solidFill>
                  <a:srgbClr val="FF0000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70749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ACB4E583-A741-574C-8A23-F2A80E5ADD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311" b="-276"/>
          <a:stretch/>
        </p:blipFill>
        <p:spPr>
          <a:xfrm>
            <a:off x="-1" y="1342104"/>
            <a:ext cx="9049535" cy="4984954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77681273-4107-3E47-84E6-41F1DB85F8DF}"/>
              </a:ext>
            </a:extLst>
          </p:cNvPr>
          <p:cNvSpPr txBox="1"/>
          <p:nvPr/>
        </p:nvSpPr>
        <p:spPr>
          <a:xfrm>
            <a:off x="373342" y="353961"/>
            <a:ext cx="6670544" cy="40011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2000" b="1" dirty="0"/>
              <a:t>General Plan of Acceleration Operations 2018 </a:t>
            </a:r>
            <a:r>
              <a:rPr lang="en-GB" sz="2000" b="1" dirty="0">
                <a:solidFill>
                  <a:srgbClr val="FF0000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46065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2910AA59-60B1-3E4F-9C21-B49BA1B391C3}"/>
              </a:ext>
            </a:extLst>
          </p:cNvPr>
          <p:cNvSpPr txBox="1"/>
          <p:nvPr/>
        </p:nvSpPr>
        <p:spPr>
          <a:xfrm>
            <a:off x="373342" y="353961"/>
            <a:ext cx="5086970" cy="40011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2000" b="1" dirty="0"/>
              <a:t>Beam Time Schedule 2018 </a:t>
            </a:r>
            <a:r>
              <a:rPr lang="en-GB" sz="2000" b="1" dirty="0">
                <a:solidFill>
                  <a:srgbClr val="FF0000"/>
                </a:solidFill>
              </a:rPr>
              <a:t>Assumptions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04EA6501-B6FC-364D-B31F-5AB637FB76C8}"/>
              </a:ext>
            </a:extLst>
          </p:cNvPr>
          <p:cNvSpPr txBox="1"/>
          <p:nvPr/>
        </p:nvSpPr>
        <p:spPr>
          <a:xfrm>
            <a:off x="752168" y="1327355"/>
            <a:ext cx="7768473" cy="4093428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dirty="0"/>
              <a:t>Operation with beam starts mid of September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A3 energy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SIS18 re-commissioning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ESR commissioning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FRS commissioning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RFQ limitation max. 6V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dirty="0"/>
              <a:t>HADES test with A4 end of Sep./beginning of Oct. is positive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dirty="0"/>
              <a:t>Possible prolongation until 17</a:t>
            </a:r>
            <a:r>
              <a:rPr lang="en-GB" sz="2000" baseline="30000" dirty="0"/>
              <a:t>th</a:t>
            </a:r>
            <a:r>
              <a:rPr lang="en-GB" sz="2000" dirty="0"/>
              <a:t> of Dec.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/>
              <a:t>Each day of operation improves the machine status for 2019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/>
              <a:t>Especially for ESR-CRYRING and FRS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0642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2910AA59-60B1-3E4F-9C21-B49BA1B391C3}"/>
              </a:ext>
            </a:extLst>
          </p:cNvPr>
          <p:cNvSpPr txBox="1"/>
          <p:nvPr/>
        </p:nvSpPr>
        <p:spPr>
          <a:xfrm>
            <a:off x="373342" y="353961"/>
            <a:ext cx="4343048" cy="40011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2000" b="1" dirty="0"/>
              <a:t>Beam Time Schedule 2018 </a:t>
            </a:r>
            <a:r>
              <a:rPr lang="en-GB" sz="2000" b="1" dirty="0">
                <a:solidFill>
                  <a:srgbClr val="FF0000"/>
                </a:solidFill>
              </a:rPr>
              <a:t>DRAFT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833C7C0A-F2CB-D848-90F4-8C7CF514D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86" y="1228841"/>
            <a:ext cx="7816645" cy="526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2910AA59-60B1-3E4F-9C21-B49BA1B391C3}"/>
              </a:ext>
            </a:extLst>
          </p:cNvPr>
          <p:cNvSpPr txBox="1"/>
          <p:nvPr/>
        </p:nvSpPr>
        <p:spPr>
          <a:xfrm>
            <a:off x="373342" y="353961"/>
            <a:ext cx="4343048" cy="40011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2000" b="1" dirty="0"/>
              <a:t>Beam Time Schedule 2018 </a:t>
            </a:r>
            <a:r>
              <a:rPr lang="en-GB" sz="2000" b="1" dirty="0">
                <a:solidFill>
                  <a:srgbClr val="FF0000"/>
                </a:solidFill>
              </a:rPr>
              <a:t>DRAFT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BE6E4CE2-BFBE-A746-8C2A-A92BD5C31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6" y="1292531"/>
            <a:ext cx="8689668" cy="522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7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2910AA59-60B1-3E4F-9C21-B49BA1B391C3}"/>
              </a:ext>
            </a:extLst>
          </p:cNvPr>
          <p:cNvSpPr txBox="1"/>
          <p:nvPr/>
        </p:nvSpPr>
        <p:spPr>
          <a:xfrm>
            <a:off x="373342" y="353961"/>
            <a:ext cx="4343048" cy="40011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2000" b="1" dirty="0"/>
              <a:t>Beam Time Schedule 2018 </a:t>
            </a:r>
            <a:r>
              <a:rPr lang="en-GB" sz="2000" b="1" dirty="0">
                <a:solidFill>
                  <a:srgbClr val="FF0000"/>
                </a:solidFill>
              </a:rPr>
              <a:t>DRAFT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BE6E4CE2-BFBE-A746-8C2A-A92BD5C31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6" y="1292531"/>
            <a:ext cx="8689668" cy="5225349"/>
          </a:xfrm>
          <a:prstGeom prst="rect">
            <a:avLst/>
          </a:prstGeom>
        </p:spPr>
      </p:pic>
      <p:sp>
        <p:nvSpPr>
          <p:cNvPr id="3" name="Ring 2">
            <a:extLst>
              <a:ext uri="{FF2B5EF4-FFF2-40B4-BE49-F238E27FC236}">
                <a16:creationId xmlns:a16="http://schemas.microsoft.com/office/drawing/2014/main" xmlns="" id="{77AEDDF9-90B1-0544-A16D-A8EF3B5EE7E7}"/>
              </a:ext>
            </a:extLst>
          </p:cNvPr>
          <p:cNvSpPr/>
          <p:nvPr/>
        </p:nvSpPr>
        <p:spPr>
          <a:xfrm>
            <a:off x="4085303" y="3524865"/>
            <a:ext cx="1887794" cy="1533832"/>
          </a:xfrm>
          <a:prstGeom prst="donut">
            <a:avLst>
              <a:gd name="adj" fmla="val 7492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5" name="Ring 4">
            <a:extLst>
              <a:ext uri="{FF2B5EF4-FFF2-40B4-BE49-F238E27FC236}">
                <a16:creationId xmlns:a16="http://schemas.microsoft.com/office/drawing/2014/main" xmlns="" id="{03B43E3A-1C8D-6D43-8A83-F4A0C029F9F9}"/>
              </a:ext>
            </a:extLst>
          </p:cNvPr>
          <p:cNvSpPr/>
          <p:nvPr/>
        </p:nvSpPr>
        <p:spPr>
          <a:xfrm>
            <a:off x="2064773" y="4939803"/>
            <a:ext cx="3554361" cy="1533832"/>
          </a:xfrm>
          <a:prstGeom prst="donut">
            <a:avLst>
              <a:gd name="adj" fmla="val 7492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45CBC5B7-86C2-FF41-891A-E0FCB38839B2}"/>
              </a:ext>
            </a:extLst>
          </p:cNvPr>
          <p:cNvSpPr txBox="1"/>
          <p:nvPr/>
        </p:nvSpPr>
        <p:spPr>
          <a:xfrm>
            <a:off x="5751871" y="5581500"/>
            <a:ext cx="2736647" cy="369332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dirty="0">
                <a:solidFill>
                  <a:srgbClr val="FF0000"/>
                </a:solidFill>
              </a:rPr>
              <a:t>Fix points needed for Bio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xmlns="" id="{C64DBEF7-F8BF-6646-809E-6FC451B2AB1B}"/>
              </a:ext>
            </a:extLst>
          </p:cNvPr>
          <p:cNvSpPr txBox="1"/>
          <p:nvPr/>
        </p:nvSpPr>
        <p:spPr>
          <a:xfrm>
            <a:off x="6699012" y="3739474"/>
            <a:ext cx="748923" cy="1200329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pPr algn="l"/>
            <a:r>
              <a:rPr lang="en-GB" sz="7200" b="1" dirty="0">
                <a:solidFill>
                  <a:srgbClr val="FFFF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69954048"/>
      </p:ext>
    </p:extLst>
  </p:cSld>
  <p:clrMapOvr>
    <a:masterClrMapping/>
  </p:clrMapOvr>
</p:sld>
</file>

<file path=ppt/theme/theme1.xml><?xml version="1.0" encoding="utf-8"?>
<a:theme xmlns:a="http://schemas.openxmlformats.org/drawingml/2006/main" name="gsi-folienmaster-2014-II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gsi-folienmaster-2014-II</Template>
  <TotalTime>0</TotalTime>
  <Words>109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gsi-folienmaster-2014-II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GSI Helmholzzentrum für Schwerionenforschung mbH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Severin, Daniel</dc:creator>
  <cp:lastModifiedBy>Bai, Mei Prof.</cp:lastModifiedBy>
  <cp:revision>190</cp:revision>
  <cp:lastPrinted>2016-07-25T08:45:17Z</cp:lastPrinted>
  <dcterms:created xsi:type="dcterms:W3CDTF">2016-05-11T09:48:19Z</dcterms:created>
  <dcterms:modified xsi:type="dcterms:W3CDTF">2018-08-14T10:51:33Z</dcterms:modified>
</cp:coreProperties>
</file>