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782" r:id="rId4"/>
    <p:sldId id="729" r:id="rId5"/>
    <p:sldId id="257" r:id="rId6"/>
    <p:sldId id="676" r:id="rId7"/>
    <p:sldId id="790" r:id="rId8"/>
    <p:sldId id="736" r:id="rId9"/>
    <p:sldId id="783" r:id="rId10"/>
    <p:sldId id="258" r:id="rId11"/>
    <p:sldId id="259" r:id="rId12"/>
    <p:sldId id="260" r:id="rId13"/>
    <p:sldId id="261" r:id="rId14"/>
    <p:sldId id="798" r:id="rId15"/>
    <p:sldId id="799" r:id="rId16"/>
    <p:sldId id="791" r:id="rId17"/>
    <p:sldId id="792" r:id="rId18"/>
    <p:sldId id="793" r:id="rId19"/>
    <p:sldId id="794" r:id="rId20"/>
    <p:sldId id="795" r:id="rId21"/>
    <p:sldId id="796" r:id="rId22"/>
    <p:sldId id="797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Rectangle 1126">
            <a:extLst>
              <a:ext uri="{FF2B5EF4-FFF2-40B4-BE49-F238E27FC236}">
                <a16:creationId xmlns:a16="http://schemas.microsoft.com/office/drawing/2014/main" xmlns="" id="{9E9936CF-547C-FE45-896D-1985B439AA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7058" y="361950"/>
            <a:ext cx="7174523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846"/>
            </a:lvl1pPr>
          </a:lstStyle>
          <a:p>
            <a:pPr lvl="0"/>
            <a:r>
              <a:rPr lang="en-GB" altLang="de-DE" noProof="0"/>
              <a:t>Fare clic per modificare lo stile del titolo dello schema</a:t>
            </a:r>
          </a:p>
        </p:txBody>
      </p:sp>
      <p:sp>
        <p:nvSpPr>
          <p:cNvPr id="4199" name="AutoShape 1127" descr="siegel2">
            <a:extLst>
              <a:ext uri="{FF2B5EF4-FFF2-40B4-BE49-F238E27FC236}">
                <a16:creationId xmlns:a16="http://schemas.microsoft.com/office/drawing/2014/main" xmlns="" id="{3E6B319B-6A4A-1044-880B-FB98C6925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6089" y="61913"/>
            <a:ext cx="1635369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62"/>
          </a:p>
        </p:txBody>
      </p:sp>
      <p:sp>
        <p:nvSpPr>
          <p:cNvPr id="4200" name="Line 1128">
            <a:extLst>
              <a:ext uri="{FF2B5EF4-FFF2-40B4-BE49-F238E27FC236}">
                <a16:creationId xmlns:a16="http://schemas.microsoft.com/office/drawing/2014/main" xmlns="" id="{D7B3865B-A020-144C-B0D5-7530C51A4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296" y="6469063"/>
            <a:ext cx="664698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  <p:pic>
        <p:nvPicPr>
          <p:cNvPr id="4215" name="Picture 1143" descr="709px-GSI_logo_svg">
            <a:extLst>
              <a:ext uri="{FF2B5EF4-FFF2-40B4-BE49-F238E27FC236}">
                <a16:creationId xmlns:a16="http://schemas.microsoft.com/office/drawing/2014/main" xmlns="" id="{C2331AFC-D6D0-0A44-817F-7A08D309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66" y="282575"/>
            <a:ext cx="1516673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8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2EFF1-8C70-2440-BC21-6E16C1EC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2C0A65-DB75-2546-9FB0-A7EC272E9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51AD11-44B3-4F40-9239-516C6D09C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5472C-7C3C-D049-B964-A3678E8B893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7D2A8-8A83-3248-89A5-7FC0CCF6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1C67FE9-8871-2B42-8427-E2A6FB9D18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133952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1934-246C-A64F-AA87-FE4F9431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4" y="1709739"/>
            <a:ext cx="7886700" cy="2852737"/>
          </a:xfrm>
        </p:spPr>
        <p:txBody>
          <a:bodyPr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AACCD5-D3FC-2341-84C6-D4799F00F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254" y="4589464"/>
            <a:ext cx="7886700" cy="1500187"/>
          </a:xfrm>
        </p:spPr>
        <p:txBody>
          <a:bodyPr/>
          <a:lstStyle>
            <a:lvl1pPr marL="0" indent="0">
              <a:buNone/>
              <a:defRPr sz="2215"/>
            </a:lvl1pPr>
            <a:lvl2pPr marL="422041" indent="0">
              <a:buNone/>
              <a:defRPr sz="1846"/>
            </a:lvl2pPr>
            <a:lvl3pPr marL="844083" indent="0">
              <a:buNone/>
              <a:defRPr sz="1662"/>
            </a:lvl3pPr>
            <a:lvl4pPr marL="1266124" indent="0">
              <a:buNone/>
              <a:defRPr sz="1477"/>
            </a:lvl4pPr>
            <a:lvl5pPr marL="1688165" indent="0">
              <a:buNone/>
              <a:defRPr sz="1477"/>
            </a:lvl5pPr>
            <a:lvl6pPr marL="2110207" indent="0">
              <a:buNone/>
              <a:defRPr sz="1477"/>
            </a:lvl6pPr>
            <a:lvl7pPr marL="2532248" indent="0">
              <a:buNone/>
              <a:defRPr sz="1477"/>
            </a:lvl7pPr>
            <a:lvl8pPr marL="2954289" indent="0">
              <a:buNone/>
              <a:defRPr sz="1477"/>
            </a:lvl8pPr>
            <a:lvl9pPr marL="3376331" indent="0">
              <a:buNone/>
              <a:defRPr sz="14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528453-FF5C-E24E-A852-9761F56B7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E4BD9-4F60-6945-B4B5-F13579213FE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FFD42-3E81-A246-B553-F4ECDD5A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4435816-DC74-9B4B-B85C-E202F0EC2A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269903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CE63D-D28F-C94F-9F59-775DBC97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58BDFC-810F-D64F-BDCF-FAF21A3D4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228" y="884239"/>
            <a:ext cx="4018085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A4567-D226-E748-8AA0-4EC06513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8989" y="884239"/>
            <a:ext cx="4019550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73712A-2518-784C-8D79-7C0142EB2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D0F1F3-C410-9447-B783-32AB022AE14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8B38AB-D07E-B34C-BD79-8A593B6F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9F4586-B83F-EF4A-AA91-EBE98980A2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307929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6D585-2F45-6E43-87B4-8BAE0D34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6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CB7CC-5D23-AD46-A4BD-FB3488490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16" y="1681163"/>
            <a:ext cx="386861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389BAD-DB41-6944-9659-60E962E45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16" y="2505075"/>
            <a:ext cx="386861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9F0A8E-582B-854F-AAF3-7671F77B6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665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C381BD-418C-2A43-B023-A937ECF88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6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8E2758-6916-7747-80FF-C08F2338A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26102B-B4F6-6648-B5C2-3859252AE76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D1F6AA-68C6-D44F-AAB1-A0DDDA3C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D9C7252C-E7E3-014B-8937-F28CA0404A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339552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480E4-742C-2547-98AC-584B20BC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D89BAC-267F-CD4F-B4AB-313CD8443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6F5FD-E4D7-6B44-9852-922BA1A66D2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65BEB4-3E25-FF45-871E-51865B81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D291F5-C318-224C-82E6-077BEF936E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3200281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48C32E3-9514-7645-A2CC-293982891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04476D-6C52-0843-9624-7AB713DC47D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8F54E5-4038-5B4E-AF86-A59579BE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80266-745B-2A47-A079-1702060F87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2845222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F3DF9-9687-0C4B-9416-F6015756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88A573-11FB-704B-A5C0-808FF58A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BA53E5-9D2E-184D-A2E9-0887AD26E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8A91F-679A-874B-805C-13202AB07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4E6DB2-1751-E542-8E59-636488E6C3E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765FC7-5AE4-8448-B642-A101D56D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4D64B45-4D3A-984C-A714-7AF11EF478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27112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02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B9AEC-B434-4B48-914E-7B0C0495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C9A40-73D0-C248-BCBF-A0E27521E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666" y="987426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0EFACB-2A94-7D4A-8AF1-F9C9EAA7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19CAD1-F793-3F4F-B643-FC40CC3188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C8F085-07A2-D746-8538-B5E36E0D526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4941A0-A409-7444-AFB1-D0DBB787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A4D6F2-FDC4-6043-BF1B-F33F291F63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3295821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AD830-014A-5E4B-B4AD-51ADF3BD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2AEDD7-E979-8946-A80D-1E831F489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8CB858-980A-684F-AD4D-13CDCCD29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E132E-EB53-3B45-8123-18CE612D080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9190B-8134-244B-B4C9-2EB2ECBE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3C83ADE-F9F3-AD4E-A7BC-3B823B694ED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415299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7BF3C0-E6D4-AF48-904C-BA140351A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90946" y="157163"/>
            <a:ext cx="2113085" cy="6140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3B44B5-4D4F-FD41-81D2-5B46D9EC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0227" y="157163"/>
            <a:ext cx="6200042" cy="6140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FB3891-A95B-2142-ABDE-EA54AD4D57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0CFA25-9587-974D-B36A-B43E34E1859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13BFB8-2BAD-CF4A-A3A6-E2FC0E15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BE77471B-5DA1-444D-9D68-F7F3479EFC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4086556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EB9CC-5B0A-7242-9320-966ACC13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1" y="157163"/>
            <a:ext cx="84201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836C72E9-C869-6749-8C99-C4767E487B6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350228" y="884239"/>
            <a:ext cx="8178311" cy="5413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F87D0E-6027-7548-91D8-2C1F1A448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59615" y="6505576"/>
            <a:ext cx="715108" cy="296863"/>
          </a:xfrm>
        </p:spPr>
        <p:txBody>
          <a:bodyPr/>
          <a:lstStyle>
            <a:lvl1pPr>
              <a:defRPr/>
            </a:lvl1pPr>
          </a:lstStyle>
          <a:p>
            <a:fld id="{7FBBA532-7EBC-0E41-AE4C-12516B5422A7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A4226-D03D-3447-BA36-1EF3ACC4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5223" y="6518276"/>
            <a:ext cx="5070231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187FCA4-F9DD-7448-BEF2-1A258D03F1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38900" y="6518276"/>
            <a:ext cx="1746738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389992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8F223-010B-044B-8FCA-FB7A99D8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1" y="157163"/>
            <a:ext cx="84201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AAEE8-3A99-B14D-80C4-B79C52EF17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0228" y="884239"/>
            <a:ext cx="4018085" cy="2630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77F67F-FD33-A445-9C65-8DFA3F1A24C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50228" y="3667125"/>
            <a:ext cx="4018085" cy="2630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FA7B0B-4BD3-5D47-BB04-EF35BA69CF2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08989" y="884239"/>
            <a:ext cx="4019550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3950C5-CB7F-8F47-830C-67B99C5CC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59615" y="6505576"/>
            <a:ext cx="715108" cy="296863"/>
          </a:xfrm>
        </p:spPr>
        <p:txBody>
          <a:bodyPr/>
          <a:lstStyle>
            <a:lvl1pPr>
              <a:defRPr/>
            </a:lvl1pPr>
          </a:lstStyle>
          <a:p>
            <a:fld id="{F41503C6-0EA6-BE4D-B91C-324A37FB0DF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A04E18B-DF8C-A147-AF39-3BD698D6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5223" y="6518276"/>
            <a:ext cx="5070231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800D0374-E1C5-E446-B201-2EC6F9811C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38900" y="6518276"/>
            <a:ext cx="1746738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3352695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E5FAF-1B69-8145-B10E-1912F11CAE4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83931" y="157163"/>
            <a:ext cx="84201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481D7-FDC1-744F-9A35-F5530946BA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0228" y="884239"/>
            <a:ext cx="4018085" cy="2630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706D0E-07E4-E242-9A83-613EA132F07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08989" y="884239"/>
            <a:ext cx="4019550" cy="2630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C698039-AAF9-C045-AFAE-78FA922BD6A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50228" y="3667125"/>
            <a:ext cx="4018085" cy="2630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74DA24-C108-8D44-BE45-AB15BA233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8989" y="3667125"/>
            <a:ext cx="4019550" cy="2630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CF01F-8219-284F-95BF-A6F4573AC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59615" y="6505576"/>
            <a:ext cx="715108" cy="296863"/>
          </a:xfrm>
        </p:spPr>
        <p:txBody>
          <a:bodyPr/>
          <a:lstStyle>
            <a:lvl1pPr>
              <a:defRPr/>
            </a:lvl1pPr>
          </a:lstStyle>
          <a:p>
            <a:fld id="{38F57E7B-41CF-C843-9370-6EED941FF5B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B729DC-0D85-CC45-A36E-54996E38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5223" y="6518276"/>
            <a:ext cx="5070231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9F425469-B4B7-9049-987E-CF7C3E1833F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38900" y="6518276"/>
            <a:ext cx="1746738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1270123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5EA-A49A-2F4D-B4AA-F01245B29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1" y="157163"/>
            <a:ext cx="84201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1D566-01D9-704A-9063-B7B1C5464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228" y="884239"/>
            <a:ext cx="4018085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2E22E4-B2FB-C84B-A0DF-D62FB977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8989" y="884239"/>
            <a:ext cx="4019550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D41E26-6FE9-0F4B-9DD7-8F598FDC5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59615" y="6505576"/>
            <a:ext cx="715108" cy="296863"/>
          </a:xfrm>
        </p:spPr>
        <p:txBody>
          <a:bodyPr/>
          <a:lstStyle>
            <a:lvl1pPr>
              <a:defRPr/>
            </a:lvl1pPr>
          </a:lstStyle>
          <a:p>
            <a:fld id="{57A7BA32-7980-6E4F-AA9D-BB0497016E5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C9614E-7F3D-2D4C-A34F-F4C87CAE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5223" y="6518276"/>
            <a:ext cx="5070231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71721D0-4792-B64F-9A45-83111E2292A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38900" y="6518276"/>
            <a:ext cx="1746738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288801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4A4A4-BE6D-134C-AAF9-4ACF5B28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931" y="157163"/>
            <a:ext cx="84201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859B2C-D13C-C24A-96CC-7D91EE45B4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0228" y="884239"/>
            <a:ext cx="4018085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xmlns="" id="{BBBC1554-6E33-5C46-AE99-841C7F21514C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508989" y="884239"/>
            <a:ext cx="4019550" cy="54133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71CBDC-078B-5E4D-9372-A298645B2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59615" y="6505576"/>
            <a:ext cx="715108" cy="296863"/>
          </a:xfrm>
        </p:spPr>
        <p:txBody>
          <a:bodyPr/>
          <a:lstStyle>
            <a:lvl1pPr>
              <a:defRPr/>
            </a:lvl1pPr>
          </a:lstStyle>
          <a:p>
            <a:fld id="{16652423-73F4-8D4C-9FCA-8D54C7C21A4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2DD495-8CCD-3441-9B35-792104AC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5223" y="6518276"/>
            <a:ext cx="5070231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DA03ED-3EAD-184E-B3F2-8CD73CB10E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38900" y="6518276"/>
            <a:ext cx="1746738" cy="3397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April, 28th 2009</a:t>
            </a:r>
          </a:p>
        </p:txBody>
      </p:sp>
    </p:spTree>
    <p:extLst>
      <p:ext uri="{BB962C8B-B14F-4D97-AF65-F5344CB8AC3E}">
        <p14:creationId xmlns:p14="http://schemas.microsoft.com/office/powerpoint/2010/main" val="24103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hyperlink" Target="http://wwwires.in2p3.fr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95C7-3A1C-DB44-BB9A-E079A9A9EDD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B56B-8D0A-0543-A6D8-882C34BE46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55F660D3-3CDA-AC46-B5EA-4B2BC5A8A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3931" y="157163"/>
            <a:ext cx="8420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D1180DCC-5F1D-2345-9690-1B554F507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0228" y="884239"/>
            <a:ext cx="8178311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/>
              <a:t>Click to edit Master text styles</a:t>
            </a:r>
          </a:p>
          <a:p>
            <a:pPr lvl="1"/>
            <a:r>
              <a:rPr lang="en-GB" altLang="sv-SE"/>
              <a:t>Second level</a:t>
            </a:r>
          </a:p>
          <a:p>
            <a:pPr lvl="2"/>
            <a:r>
              <a:rPr lang="en-GB" altLang="sv-SE"/>
              <a:t>Third level</a:t>
            </a:r>
          </a:p>
          <a:p>
            <a:pPr lvl="3"/>
            <a:r>
              <a:rPr lang="en-GB" altLang="sv-SE"/>
              <a:t>Fourth level</a:t>
            </a:r>
          </a:p>
          <a:p>
            <a:pPr lvl="4"/>
            <a:r>
              <a:rPr lang="en-GB" altLang="sv-SE"/>
              <a:t>Fifth level</a:t>
            </a:r>
          </a:p>
        </p:txBody>
      </p:sp>
      <p:grpSp>
        <p:nvGrpSpPr>
          <p:cNvPr id="3082" name="Group 10">
            <a:extLst>
              <a:ext uri="{FF2B5EF4-FFF2-40B4-BE49-F238E27FC236}">
                <a16:creationId xmlns:a16="http://schemas.microsoft.com/office/drawing/2014/main" xmlns="" id="{29BBCAF2-FFE5-E74B-9CEA-7CAF5A28EE8A}"/>
              </a:ext>
            </a:extLst>
          </p:cNvPr>
          <p:cNvGrpSpPr>
            <a:grpSpLocks/>
          </p:cNvGrpSpPr>
          <p:nvPr/>
        </p:nvGrpSpPr>
        <p:grpSpPr bwMode="auto">
          <a:xfrm>
            <a:off x="1" y="757238"/>
            <a:ext cx="8837735" cy="1960562"/>
            <a:chOff x="0" y="477"/>
            <a:chExt cx="5567" cy="1235"/>
          </a:xfrm>
        </p:grpSpPr>
        <p:sp>
          <p:nvSpPr>
            <p:cNvPr id="3078" name="Line 6">
              <a:extLst>
                <a:ext uri="{FF2B5EF4-FFF2-40B4-BE49-F238E27FC236}">
                  <a16:creationId xmlns:a16="http://schemas.microsoft.com/office/drawing/2014/main" xmlns="" id="{74682006-AF35-6540-8123-4D15B3F52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77"/>
              <a:ext cx="5567" cy="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  <p:sp>
          <p:nvSpPr>
            <p:cNvPr id="3079" name="Line 7">
              <a:extLst>
                <a:ext uri="{FF2B5EF4-FFF2-40B4-BE49-F238E27FC236}">
                  <a16:creationId xmlns:a16="http://schemas.microsoft.com/office/drawing/2014/main" xmlns="" id="{B00B51B7-494C-AA4E-A481-1E1EF1001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0" y="480"/>
              <a:ext cx="0" cy="123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62"/>
            </a:p>
          </p:txBody>
        </p:sp>
      </p:grpSp>
      <p:grpSp>
        <p:nvGrpSpPr>
          <p:cNvPr id="3095" name="Group 23">
            <a:extLst>
              <a:ext uri="{FF2B5EF4-FFF2-40B4-BE49-F238E27FC236}">
                <a16:creationId xmlns:a16="http://schemas.microsoft.com/office/drawing/2014/main" xmlns="" id="{7714A2E1-1351-1F48-A2BC-0BC858CCBA00}"/>
              </a:ext>
            </a:extLst>
          </p:cNvPr>
          <p:cNvGrpSpPr>
            <a:grpSpLocks/>
          </p:cNvGrpSpPr>
          <p:nvPr/>
        </p:nvGrpSpPr>
        <p:grpSpPr bwMode="auto">
          <a:xfrm>
            <a:off x="-1298331" y="2720975"/>
            <a:ext cx="11742127" cy="1403350"/>
            <a:chOff x="0" y="0"/>
            <a:chExt cx="8013" cy="884"/>
          </a:xfrm>
        </p:grpSpPr>
        <p:sp>
          <p:nvSpPr>
            <p:cNvPr id="3087" name="Rectangle 15">
              <a:extLst>
                <a:ext uri="{FF2B5EF4-FFF2-40B4-BE49-F238E27FC236}">
                  <a16:creationId xmlns:a16="http://schemas.microsoft.com/office/drawing/2014/main" xmlns="" id="{72D46610-6DBB-3343-BDF9-D396E51A4D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1871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altLang="de-DE" sz="1662">
                  <a:latin typeface="Times New Roman" panose="02020603050405020304" pitchFamily="18" charset="0"/>
                  <a:hlinkClick r:id="rId18"/>
                </a:rPr>
                <a:t>  </a:t>
              </a:r>
              <a:r>
                <a:rPr lang="en-GB" altLang="de-DE" sz="6646">
                  <a:latin typeface="Times New Roman" panose="02020603050405020304" pitchFamily="18" charset="0"/>
                </a:rPr>
                <a:t> </a:t>
              </a:r>
              <a:r>
                <a:rPr lang="en-GB" altLang="de-DE" sz="1662">
                  <a:latin typeface="Times New Roman" panose="02020603050405020304" pitchFamily="18" charset="0"/>
                </a:rPr>
                <a:t>                     </a:t>
              </a:r>
            </a:p>
          </p:txBody>
        </p:sp>
        <p:sp>
          <p:nvSpPr>
            <p:cNvPr id="3089" name="Rectangle 17">
              <a:extLst>
                <a:ext uri="{FF2B5EF4-FFF2-40B4-BE49-F238E27FC236}">
                  <a16:creationId xmlns:a16="http://schemas.microsoft.com/office/drawing/2014/main" xmlns="" id="{1FF3BA30-95FE-6D49-B638-F51E5CC7C5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71" y="0"/>
              <a:ext cx="1947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altLang="de-DE" sz="1662">
                  <a:latin typeface="Times New Roman" panose="02020603050405020304" pitchFamily="18" charset="0"/>
                </a:rPr>
                <a:t>  </a:t>
              </a:r>
              <a:r>
                <a:rPr lang="en-GB" altLang="de-DE" sz="5908">
                  <a:latin typeface="Times New Roman" panose="02020603050405020304" pitchFamily="18" charset="0"/>
                </a:rPr>
                <a:t> </a:t>
              </a:r>
              <a:r>
                <a:rPr lang="en-GB" altLang="de-DE" sz="1662">
                  <a:latin typeface="Times New Roman" panose="02020603050405020304" pitchFamily="18" charset="0"/>
                </a:rPr>
                <a:t>                       </a:t>
              </a:r>
            </a:p>
          </p:txBody>
        </p:sp>
        <p:sp>
          <p:nvSpPr>
            <p:cNvPr id="3091" name="Rectangle 19">
              <a:extLst>
                <a:ext uri="{FF2B5EF4-FFF2-40B4-BE49-F238E27FC236}">
                  <a16:creationId xmlns:a16="http://schemas.microsoft.com/office/drawing/2014/main" xmlns="" id="{2C203E95-CBE0-5246-B8C6-15040686A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18" y="0"/>
              <a:ext cx="2018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altLang="de-DE" sz="1662">
                  <a:latin typeface="Times New Roman" panose="02020603050405020304" pitchFamily="18" charset="0"/>
                </a:rPr>
                <a:t>  </a:t>
              </a:r>
              <a:r>
                <a:rPr lang="en-GB" altLang="de-DE" sz="6092">
                  <a:latin typeface="Times New Roman" panose="02020603050405020304" pitchFamily="18" charset="0"/>
                </a:rPr>
                <a:t> </a:t>
              </a:r>
              <a:r>
                <a:rPr lang="en-GB" altLang="de-DE" sz="1662">
                  <a:latin typeface="Times New Roman" panose="02020603050405020304" pitchFamily="18" charset="0"/>
                </a:rPr>
                <a:t>                   </a:t>
              </a:r>
            </a:p>
          </p:txBody>
        </p:sp>
        <p:sp>
          <p:nvSpPr>
            <p:cNvPr id="3093" name="Rectangle 21">
              <a:extLst>
                <a:ext uri="{FF2B5EF4-FFF2-40B4-BE49-F238E27FC236}">
                  <a16:creationId xmlns:a16="http://schemas.microsoft.com/office/drawing/2014/main" xmlns="" id="{F8E84123-5AD8-AF4E-80C8-C380C7854B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6" y="0"/>
              <a:ext cx="2177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GB" altLang="de-DE" sz="1662">
                  <a:latin typeface="Times New Roman" panose="02020603050405020304" pitchFamily="18" charset="0"/>
                </a:rPr>
                <a:t>  </a:t>
              </a:r>
              <a:r>
                <a:rPr lang="en-GB" altLang="de-DE" sz="7939">
                  <a:latin typeface="Times New Roman" panose="02020603050405020304" pitchFamily="18" charset="0"/>
                </a:rPr>
                <a:t> </a:t>
              </a:r>
              <a:r>
                <a:rPr lang="en-GB" altLang="de-DE" sz="1662">
                  <a:latin typeface="Times New Roman" panose="02020603050405020304" pitchFamily="18" charset="0"/>
                </a:rPr>
                <a:t>                 </a:t>
              </a:r>
            </a:p>
          </p:txBody>
        </p:sp>
      </p:grpSp>
      <p:sp>
        <p:nvSpPr>
          <p:cNvPr id="3097" name="Rectangle 25">
            <a:extLst>
              <a:ext uri="{FF2B5EF4-FFF2-40B4-BE49-F238E27FC236}">
                <a16:creationId xmlns:a16="http://schemas.microsoft.com/office/drawing/2014/main" xmlns="" id="{69CF36F9-7C79-C54C-B566-BD003676DC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9615" y="6505576"/>
            <a:ext cx="71510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Times New Roman" panose="02020603050405020304" pitchFamily="18" charset="0"/>
              </a:defRPr>
            </a:lvl1pPr>
          </a:lstStyle>
          <a:p>
            <a:fld id="{FA118111-D5D7-AF48-8A08-4F89087C4C1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xmlns="" id="{3BFABED2-3F75-C74A-A36F-979DEA610A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45223" y="6518276"/>
            <a:ext cx="5070231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Times New Roman" panose="02020603050405020304" pitchFamily="18" charset="0"/>
              </a:defRPr>
            </a:lvl1pPr>
          </a:lstStyle>
          <a:p>
            <a:r>
              <a:rPr lang="de-DE" altLang="de-DE"/>
              <a:t>GEM Detector Projects@GSI-DL     RD51 mini week, CERN      </a:t>
            </a: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xmlns="" id="{6119C5EC-B08D-D343-8FA4-63C445FA30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8900" y="6518276"/>
            <a:ext cx="1746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Times New Roman" panose="02020603050405020304" pitchFamily="18" charset="0"/>
              </a:defRPr>
            </a:lvl1pPr>
          </a:lstStyle>
          <a:p>
            <a:r>
              <a:rPr lang="de-DE" altLang="de-DE"/>
              <a:t>April, 28th 2009</a:t>
            </a:r>
          </a:p>
        </p:txBody>
      </p:sp>
      <p:pic>
        <p:nvPicPr>
          <p:cNvPr id="3100" name="Picture 28" descr="709px-GSI_logo_svg">
            <a:extLst>
              <a:ext uri="{FF2B5EF4-FFF2-40B4-BE49-F238E27FC236}">
                <a16:creationId xmlns:a16="http://schemas.microsoft.com/office/drawing/2014/main" xmlns="" id="{34EBC14A-8FCB-F643-925F-AD6D5C14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66" y="207963"/>
            <a:ext cx="112541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Rectangle 29">
            <a:extLst>
              <a:ext uri="{FF2B5EF4-FFF2-40B4-BE49-F238E27FC236}">
                <a16:creationId xmlns:a16="http://schemas.microsoft.com/office/drawing/2014/main" xmlns="" id="{C24DAB4B-58C7-4942-8F0A-61FC6EDE0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120" y="225425"/>
            <a:ext cx="33205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GB" altLang="sv-SE" sz="2215"/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xmlns="" id="{A7DFFDBF-ADD6-4248-A4D9-4DC2FDC308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6523038"/>
            <a:ext cx="1274885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92">
                <a:latin typeface="Times New Roman" panose="02020603050405020304" pitchFamily="18" charset="0"/>
              </a:rPr>
              <a:t>B. Voss et. al.</a:t>
            </a:r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xmlns="" id="{5917345B-B04A-5349-B50E-D80E1EA98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47" y="6480175"/>
            <a:ext cx="7981950" cy="1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62"/>
          </a:p>
        </p:txBody>
      </p:sp>
    </p:spTree>
    <p:extLst>
      <p:ext uri="{BB962C8B-B14F-4D97-AF65-F5344CB8AC3E}">
        <p14:creationId xmlns:p14="http://schemas.microsoft.com/office/powerpoint/2010/main" val="16143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215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kumimoji="1" sz="221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16531" indent="-31653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BDEA2-0BB0-284D-933C-08142F15F4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PANDA GEM Tracker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A574C-0398-A64E-AB3C-D14898486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631494"/>
          </a:xfrm>
        </p:spPr>
        <p:txBody>
          <a:bodyPr>
            <a:normAutofit/>
          </a:bodyPr>
          <a:lstStyle/>
          <a:p>
            <a:r>
              <a:rPr lang="en-US" b="1" dirty="0"/>
              <a:t>Take R. Saito</a:t>
            </a:r>
          </a:p>
          <a:p>
            <a:r>
              <a:rPr lang="en-US" sz="2000" dirty="0"/>
              <a:t>GSI, Darmstadt, Germany</a:t>
            </a:r>
          </a:p>
          <a:p>
            <a:r>
              <a:rPr lang="en-US" sz="2000" dirty="0"/>
              <a:t>HIM, Mainz, Germany</a:t>
            </a:r>
          </a:p>
          <a:p>
            <a:r>
              <a:rPr lang="en-US" sz="2000" dirty="0"/>
              <a:t>RIKEN, Wako, Japan</a:t>
            </a:r>
          </a:p>
          <a:p>
            <a:endParaRPr lang="en-US" dirty="0"/>
          </a:p>
          <a:p>
            <a:r>
              <a:rPr lang="en-US" i="1" dirty="0"/>
              <a:t>On behalf of the PANDA GEM subgroup</a:t>
            </a:r>
          </a:p>
        </p:txBody>
      </p:sp>
    </p:spTree>
    <p:extLst>
      <p:ext uri="{BB962C8B-B14F-4D97-AF65-F5344CB8AC3E}">
        <p14:creationId xmlns:p14="http://schemas.microsoft.com/office/powerpoint/2010/main" val="84070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2DF80-107B-8E41-AF08-9A93608D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0016"/>
          </a:xfrm>
        </p:spPr>
        <p:txBody>
          <a:bodyPr/>
          <a:lstStyle/>
          <a:p>
            <a:r>
              <a:rPr lang="en-US" dirty="0"/>
              <a:t>Implementation in MC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466B56A-4E9E-0D46-8361-C551BFDA3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" y="1009414"/>
            <a:ext cx="3367978" cy="233283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7F392D-5A00-4640-B6B3-1798B3FE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3205"/>
            <a:ext cx="9144000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">
            <a:extLst>
              <a:ext uri="{FF2B5EF4-FFF2-40B4-BE49-F238E27FC236}">
                <a16:creationId xmlns:a16="http://schemas.microsoft.com/office/drawing/2014/main" xmlns="" id="{DE4CAFC7-23E9-054F-8B6B-EB4461A8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8" y="1095143"/>
            <a:ext cx="2589213" cy="27889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6FBCF7-D4FA-B440-9859-86B8C79E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0016"/>
          </a:xfrm>
        </p:spPr>
        <p:txBody>
          <a:bodyPr/>
          <a:lstStyle/>
          <a:p>
            <a:r>
              <a:rPr lang="en-US" dirty="0"/>
              <a:t>Implementation in MC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1C8DF3-0C29-434E-A79F-3DD16EF5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912" y="1095143"/>
            <a:ext cx="50292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t-gem">
            <a:extLst>
              <a:ext uri="{FF2B5EF4-FFF2-40B4-BE49-F238E27FC236}">
                <a16:creationId xmlns:a16="http://schemas.microsoft.com/office/drawing/2014/main" xmlns="" id="{CE870953-718D-3343-9DDE-69AEB9C9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27" y="977413"/>
            <a:ext cx="3223437" cy="21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09C8803-2B31-A24E-AFFE-03F4D5A1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0016"/>
          </a:xfrm>
        </p:spPr>
        <p:txBody>
          <a:bodyPr/>
          <a:lstStyle/>
          <a:p>
            <a:r>
              <a:rPr lang="en-US" dirty="0"/>
              <a:t>Implementation in MC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F72874-DEAE-1846-917F-92DB05F5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87" y="2844800"/>
            <a:ext cx="6045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0D0EC-3741-9F42-B268-C3BFDB66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with PANDA GEM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D61E0-240B-D647-BE6B-C77C4A61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Basic hit-position reconstruction algorithm</a:t>
            </a:r>
          </a:p>
          <a:p>
            <a:pPr marL="0" indent="0">
              <a:buNone/>
            </a:pPr>
            <a:r>
              <a:rPr lang="en-US" dirty="0"/>
              <a:t>Developed by </a:t>
            </a:r>
            <a:r>
              <a:rPr lang="en-US" b="1" dirty="0"/>
              <a:t>Radek </a:t>
            </a:r>
            <a:r>
              <a:rPr lang="en-US" b="1" dirty="0" err="1"/>
              <a:t>Karabowicz</a:t>
            </a:r>
            <a:r>
              <a:rPr lang="en-US" b="1" dirty="0"/>
              <a:t> </a:t>
            </a:r>
            <a:r>
              <a:rPr lang="en-US" dirty="0"/>
              <a:t>and Nami Saito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BarrelTrackFinder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Developed by </a:t>
            </a:r>
            <a:r>
              <a:rPr lang="en-US" b="1" dirty="0"/>
              <a:t>Radek </a:t>
            </a:r>
            <a:r>
              <a:rPr lang="en-US" b="1" dirty="0" err="1"/>
              <a:t>Karabowicz</a:t>
            </a:r>
            <a:endParaRPr lang="en-US" b="1" dirty="0"/>
          </a:p>
          <a:p>
            <a:r>
              <a:rPr lang="en-US" dirty="0"/>
              <a:t>GEM stand alone</a:t>
            </a:r>
          </a:p>
          <a:p>
            <a:r>
              <a:rPr lang="en-US" dirty="0"/>
              <a:t>GEM + Other detectors</a:t>
            </a:r>
          </a:p>
        </p:txBody>
      </p:sp>
    </p:spTree>
    <p:extLst>
      <p:ext uri="{BB962C8B-B14F-4D97-AF65-F5344CB8AC3E}">
        <p14:creationId xmlns:p14="http://schemas.microsoft.com/office/powerpoint/2010/main" val="86298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t-gem">
            <a:extLst>
              <a:ext uri="{FF2B5EF4-FFF2-40B4-BE49-F238E27FC236}">
                <a16:creationId xmlns:a16="http://schemas.microsoft.com/office/drawing/2014/main" xmlns="" id="{CE870953-718D-3343-9DDE-69AEB9C9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27" y="977413"/>
            <a:ext cx="3223437" cy="21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09C8803-2B31-A24E-AFFE-03F4D5A1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0016"/>
          </a:xfrm>
        </p:spPr>
        <p:txBody>
          <a:bodyPr/>
          <a:lstStyle/>
          <a:p>
            <a:r>
              <a:rPr lang="en-US" dirty="0"/>
              <a:t>Implementation in MC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F72874-DEAE-1846-917F-92DB05F5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87" y="2844800"/>
            <a:ext cx="6045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02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6A9AC-AC37-B647-BFE0-37BB4338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6822B2-B2F5-B54D-903F-20203D62B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29" y="1528764"/>
            <a:ext cx="8618279" cy="4234586"/>
          </a:xfrm>
        </p:spPr>
      </p:pic>
    </p:spTree>
    <p:extLst>
      <p:ext uri="{BB962C8B-B14F-4D97-AF65-F5344CB8AC3E}">
        <p14:creationId xmlns:p14="http://schemas.microsoft.com/office/powerpoint/2010/main" val="413624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C8F7C-A48F-8A4E-A442-FECAD1C8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D90F4F2-A834-C549-866C-531F93D3A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" y="1967464"/>
            <a:ext cx="8762198" cy="4076149"/>
          </a:xfrm>
        </p:spPr>
      </p:pic>
    </p:spTree>
    <p:extLst>
      <p:ext uri="{BB962C8B-B14F-4D97-AF65-F5344CB8AC3E}">
        <p14:creationId xmlns:p14="http://schemas.microsoft.com/office/powerpoint/2010/main" val="273549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A9C3C-0A66-B045-8051-22F72608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A96B55C-BBD2-B341-9883-C62244BE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9528"/>
            <a:ext cx="9070157" cy="4665547"/>
          </a:xfrm>
        </p:spPr>
      </p:pic>
    </p:spTree>
    <p:extLst>
      <p:ext uri="{BB962C8B-B14F-4D97-AF65-F5344CB8AC3E}">
        <p14:creationId xmlns:p14="http://schemas.microsoft.com/office/powerpoint/2010/main" val="289913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756E3-C55F-2B49-BB97-951BFD85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4CBBDA7-8196-7B47-A662-0CF4EF002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7815"/>
            <a:ext cx="9144000" cy="5546874"/>
          </a:xfrm>
        </p:spPr>
      </p:pic>
    </p:spTree>
    <p:extLst>
      <p:ext uri="{BB962C8B-B14F-4D97-AF65-F5344CB8AC3E}">
        <p14:creationId xmlns:p14="http://schemas.microsoft.com/office/powerpoint/2010/main" val="13705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18FF2B-976F-C84A-84F2-F7846C24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643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2852D6-6A8A-2149-8AB1-9AADF2E1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3013"/>
            <a:ext cx="7886700" cy="4933950"/>
          </a:xfrm>
        </p:spPr>
        <p:txBody>
          <a:bodyPr>
            <a:normAutofit fontScale="92500"/>
          </a:bodyPr>
          <a:lstStyle/>
          <a:p>
            <a:r>
              <a:rPr lang="en-US" dirty="0"/>
              <a:t>GEM detector: under development</a:t>
            </a:r>
          </a:p>
          <a:p>
            <a:r>
              <a:rPr lang="en-US" dirty="0"/>
              <a:t>MC with GEM detectors</a:t>
            </a:r>
          </a:p>
          <a:p>
            <a:pPr lvl="1"/>
            <a:r>
              <a:rPr lang="en-US" dirty="0"/>
              <a:t>Basic investigation for the GEM performance was done by Radek and Nami</a:t>
            </a:r>
          </a:p>
          <a:p>
            <a:pPr lvl="1"/>
            <a:r>
              <a:rPr lang="en-US" dirty="0"/>
              <a:t>Detailed volume implementation was made by </a:t>
            </a:r>
            <a:r>
              <a:rPr lang="en-US" dirty="0" err="1"/>
              <a:t>Nazila</a:t>
            </a:r>
            <a:r>
              <a:rPr lang="en-US" dirty="0"/>
              <a:t> </a:t>
            </a:r>
            <a:r>
              <a:rPr lang="en-US" dirty="0" err="1"/>
              <a:t>Divani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Reconstruction method was developed by Radek with </a:t>
            </a:r>
            <a:r>
              <a:rPr lang="en-US" dirty="0" err="1"/>
              <a:t>BarrelTrackFinder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Reasonable track efficiency and resolutions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However, </a:t>
            </a:r>
          </a:p>
          <a:p>
            <a:r>
              <a:rPr lang="en-US" dirty="0"/>
              <a:t>Detailed studies with MC are still in progress</a:t>
            </a:r>
          </a:p>
          <a:p>
            <a:r>
              <a:rPr lang="en-US" dirty="0"/>
              <a:t>Physics simulations must be done again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5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xmlns="" id="{158E8E50-2800-B346-81C9-F164C408E4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fld id="{8A08CE5F-BB8A-294F-B9DE-8BE74A6C78C5}" type="slidenum">
              <a:rPr lang="de-DE" altLang="de-DE">
                <a:solidFill>
                  <a:srgbClr val="000000"/>
                </a:solidFill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C57C18BC-C253-DF44-8933-F1FBC845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0000"/>
                </a:solidFill>
              </a:rPr>
              <a:t>GEM </a:t>
            </a:r>
            <a:r>
              <a:rPr lang="de-DE" altLang="de-DE" dirty="0" err="1">
                <a:solidFill>
                  <a:srgbClr val="000000"/>
                </a:solidFill>
              </a:rPr>
              <a:t>Detector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Projects@GSI-DL</a:t>
            </a:r>
            <a:r>
              <a:rPr lang="de-DE" altLang="de-DE" dirty="0">
                <a:solidFill>
                  <a:srgbClr val="000000"/>
                </a:solidFill>
              </a:rPr>
              <a:t>     RD51 mini </a:t>
            </a:r>
            <a:r>
              <a:rPr lang="de-DE" altLang="de-DE" dirty="0" err="1">
                <a:solidFill>
                  <a:srgbClr val="000000"/>
                </a:solidFill>
              </a:rPr>
              <a:t>week</a:t>
            </a:r>
            <a:r>
              <a:rPr lang="de-DE" altLang="de-DE" dirty="0">
                <a:solidFill>
                  <a:srgbClr val="000000"/>
                </a:solidFill>
              </a:rPr>
              <a:t>, CERN      </a:t>
            </a:r>
          </a:p>
        </p:txBody>
      </p:sp>
      <p:sp>
        <p:nvSpPr>
          <p:cNvPr id="27" name="Date Placeholder 5">
            <a:extLst>
              <a:ext uri="{FF2B5EF4-FFF2-40B4-BE49-F238E27FC236}">
                <a16:creationId xmlns:a16="http://schemas.microsoft.com/office/drawing/2014/main" xmlns="" id="{822DFC7C-8B33-0643-B640-4AD2904825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April, 28th 2009</a:t>
            </a:r>
          </a:p>
        </p:txBody>
      </p:sp>
      <p:sp>
        <p:nvSpPr>
          <p:cNvPr id="915458" name="Rectangle 2">
            <a:extLst>
              <a:ext uri="{FF2B5EF4-FFF2-40B4-BE49-F238E27FC236}">
                <a16:creationId xmlns:a16="http://schemas.microsoft.com/office/drawing/2014/main" xmlns="" id="{F22B15FA-A996-764B-8B6A-1F56139DC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PANDA@FAIR 			Setup	Overview</a:t>
            </a:r>
            <a:endParaRPr lang="de-DE" altLang="de-DE"/>
          </a:p>
        </p:txBody>
      </p:sp>
      <p:grpSp>
        <p:nvGrpSpPr>
          <p:cNvPr id="915479" name="Group 23">
            <a:extLst>
              <a:ext uri="{FF2B5EF4-FFF2-40B4-BE49-F238E27FC236}">
                <a16:creationId xmlns:a16="http://schemas.microsoft.com/office/drawing/2014/main" xmlns="" id="{208ABC46-63DA-B44B-AFF1-9FF7E8F675E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977412"/>
            <a:ext cx="7977554" cy="5064369"/>
            <a:chOff x="255" y="557"/>
            <a:chExt cx="5444" cy="3456"/>
          </a:xfrm>
        </p:grpSpPr>
        <p:pic>
          <p:nvPicPr>
            <p:cNvPr id="915459" name="Picture 3" descr="ct-gem">
              <a:extLst>
                <a:ext uri="{FF2B5EF4-FFF2-40B4-BE49-F238E27FC236}">
                  <a16:creationId xmlns:a16="http://schemas.microsoft.com/office/drawing/2014/main" xmlns="" id="{EE58B76E-42E1-A04E-B6FA-F2740DAB4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557"/>
              <a:ext cx="5283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5478" name="Group 22">
              <a:extLst>
                <a:ext uri="{FF2B5EF4-FFF2-40B4-BE49-F238E27FC236}">
                  <a16:creationId xmlns:a16="http://schemas.microsoft.com/office/drawing/2014/main" xmlns="" id="{3D6FBEB1-EBDF-7E48-8E76-D9BC6B8F8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" y="626"/>
              <a:ext cx="1585" cy="1780"/>
              <a:chOff x="255" y="626"/>
              <a:chExt cx="1585" cy="1780"/>
            </a:xfrm>
          </p:grpSpPr>
          <p:grpSp>
            <p:nvGrpSpPr>
              <p:cNvPr id="915477" name="Group 21">
                <a:extLst>
                  <a:ext uri="{FF2B5EF4-FFF2-40B4-BE49-F238E27FC236}">
                    <a16:creationId xmlns:a16="http://schemas.microsoft.com/office/drawing/2014/main" xmlns="" id="{9FF44E54-FD9E-334E-AC4B-E1A1DEDB2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4" y="626"/>
                <a:ext cx="606" cy="1201"/>
                <a:chOff x="1234" y="626"/>
                <a:chExt cx="606" cy="1201"/>
              </a:xfrm>
            </p:grpSpPr>
            <p:sp>
              <p:nvSpPr>
                <p:cNvPr id="915462" name="Line 6">
                  <a:extLst>
                    <a:ext uri="{FF2B5EF4-FFF2-40B4-BE49-F238E27FC236}">
                      <a16:creationId xmlns:a16="http://schemas.microsoft.com/office/drawing/2014/main" xmlns="" id="{CA77FB3A-64FC-734B-8C2E-5EEB1B0A7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3" y="898"/>
                  <a:ext cx="62" cy="929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915464" name="Text Box 8">
                  <a:extLst>
                    <a:ext uri="{FF2B5EF4-FFF2-40B4-BE49-F238E27FC236}">
                      <a16:creationId xmlns:a16="http://schemas.microsoft.com/office/drawing/2014/main" xmlns="" id="{A0104021-93CA-CB45-8E92-8557E57C0D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4" y="626"/>
                  <a:ext cx="606" cy="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844083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de-DE" sz="1846" b="1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Target</a:t>
                  </a:r>
                </a:p>
              </p:txBody>
            </p:sp>
          </p:grpSp>
          <p:grpSp>
            <p:nvGrpSpPr>
              <p:cNvPr id="915476" name="Group 20">
                <a:extLst>
                  <a:ext uri="{FF2B5EF4-FFF2-40B4-BE49-F238E27FC236}">
                    <a16:creationId xmlns:a16="http://schemas.microsoft.com/office/drawing/2014/main" xmlns="" id="{E8F62EB8-4BEA-ED42-BFE6-29D103052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" y="2130"/>
                <a:ext cx="1055" cy="276"/>
                <a:chOff x="255" y="2130"/>
                <a:chExt cx="1055" cy="276"/>
              </a:xfrm>
            </p:grpSpPr>
            <p:sp>
              <p:nvSpPr>
                <p:cNvPr id="915463" name="Line 7">
                  <a:extLst>
                    <a:ext uri="{FF2B5EF4-FFF2-40B4-BE49-F238E27FC236}">
                      <a16:creationId xmlns:a16="http://schemas.microsoft.com/office/drawing/2014/main" xmlns="" id="{9E81C46C-E3CC-B74C-8C92-45AE7B3315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8" y="2130"/>
                  <a:ext cx="832" cy="139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  <p:grpSp>
              <p:nvGrpSpPr>
                <p:cNvPr id="915475" name="Group 19">
                  <a:extLst>
                    <a:ext uri="{FF2B5EF4-FFF2-40B4-BE49-F238E27FC236}">
                      <a16:creationId xmlns:a16="http://schemas.microsoft.com/office/drawing/2014/main" xmlns="" id="{1423D337-5229-4044-8C9B-231829F738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" y="2149"/>
                  <a:ext cx="224" cy="257"/>
                  <a:chOff x="255" y="2149"/>
                  <a:chExt cx="224" cy="257"/>
                </a:xfrm>
              </p:grpSpPr>
              <p:sp>
                <p:nvSpPr>
                  <p:cNvPr id="915465" name="Text Box 9">
                    <a:extLst>
                      <a:ext uri="{FF2B5EF4-FFF2-40B4-BE49-F238E27FC236}">
                        <a16:creationId xmlns:a16="http://schemas.microsoft.com/office/drawing/2014/main" xmlns="" id="{3D34A6A5-23EA-A047-BA4A-5179D357886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" y="2149"/>
                    <a:ext cx="224" cy="2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defTabSz="844083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de-DE" sz="1846" b="1">
                        <a:solidFill>
                          <a:srgbClr val="0000CC"/>
                        </a:solidFill>
                        <a:latin typeface="Arial" panose="020B0604020202020204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915466" name="Line 10">
                    <a:extLst>
                      <a:ext uri="{FF2B5EF4-FFF2-40B4-BE49-F238E27FC236}">
                        <a16:creationId xmlns:a16="http://schemas.microsoft.com/office/drawing/2014/main" xmlns="" id="{47034783-21CD-F74C-A982-9D22C6876C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0" y="2213"/>
                    <a:ext cx="10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</p:grpSp>
          </p:grpSp>
        </p:grpSp>
      </p:grpSp>
      <p:sp>
        <p:nvSpPr>
          <p:cNvPr id="915468" name="Text Box 12">
            <a:extLst>
              <a:ext uri="{FF2B5EF4-FFF2-40B4-BE49-F238E27FC236}">
                <a16:creationId xmlns:a16="http://schemas.microsoft.com/office/drawing/2014/main" xmlns="" id="{156B30B1-1CD4-9048-AC03-99692D740060}"/>
              </a:ext>
            </a:extLst>
          </p:cNvPr>
          <p:cNvSpPr txBox="1">
            <a:spLocks noChangeArrowheads="1"/>
          </p:cNvSpPr>
          <p:nvPr/>
        </p:nvSpPr>
        <p:spPr bwMode="auto">
          <a:xfrm rot="20832557">
            <a:off x="2625970" y="4476890"/>
            <a:ext cx="1991458" cy="887744"/>
          </a:xfrm>
          <a:prstGeom prst="rect">
            <a:avLst/>
          </a:prstGeom>
          <a:solidFill>
            <a:srgbClr val="CC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46">
                <a:solidFill>
                  <a:srgbClr val="000000"/>
                </a:solidFill>
                <a:latin typeface="Arial" panose="020B0604020202020204" pitchFamily="34" charset="0"/>
              </a:rPr>
              <a:t>Superconducting solenoid (2T)</a:t>
            </a:r>
          </a:p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77">
                <a:solidFill>
                  <a:srgbClr val="000000"/>
                </a:solidFill>
                <a:latin typeface="Arial" panose="020B0604020202020204" pitchFamily="34" charset="0"/>
              </a:rPr>
              <a:t>+ iron return yoke</a:t>
            </a:r>
          </a:p>
        </p:txBody>
      </p:sp>
      <p:sp>
        <p:nvSpPr>
          <p:cNvPr id="915469" name="Line 13">
            <a:extLst>
              <a:ext uri="{FF2B5EF4-FFF2-40B4-BE49-F238E27FC236}">
                <a16:creationId xmlns:a16="http://schemas.microsoft.com/office/drawing/2014/main" xmlns="" id="{1301AAA8-6F19-3540-A7DA-2DCDB9AF0E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96762" y="3963866"/>
            <a:ext cx="143608" cy="52314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15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915470" name="Text Box 14">
            <a:extLst>
              <a:ext uri="{FF2B5EF4-FFF2-40B4-BE49-F238E27FC236}">
                <a16:creationId xmlns:a16="http://schemas.microsoft.com/office/drawing/2014/main" xmlns="" id="{3F9CB8B1-E554-6545-8650-EC977AEBDFC3}"/>
              </a:ext>
            </a:extLst>
          </p:cNvPr>
          <p:cNvSpPr txBox="1">
            <a:spLocks noChangeArrowheads="1"/>
          </p:cNvSpPr>
          <p:nvPr/>
        </p:nvSpPr>
        <p:spPr bwMode="auto">
          <a:xfrm rot="20797720">
            <a:off x="2770780" y="5623524"/>
            <a:ext cx="2477025" cy="3763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46" b="1">
                <a:solidFill>
                  <a:srgbClr val="FF0000"/>
                </a:solidFill>
                <a:latin typeface="Arial" panose="020B0604020202020204" pitchFamily="34" charset="0"/>
              </a:rPr>
              <a:t>Target Spectrometer</a:t>
            </a:r>
          </a:p>
        </p:txBody>
      </p:sp>
      <p:sp>
        <p:nvSpPr>
          <p:cNvPr id="915471" name="Text Box 15">
            <a:extLst>
              <a:ext uri="{FF2B5EF4-FFF2-40B4-BE49-F238E27FC236}">
                <a16:creationId xmlns:a16="http://schemas.microsoft.com/office/drawing/2014/main" xmlns="" id="{1B4F9272-54D0-7847-A1F4-CBA662C8F50F}"/>
              </a:ext>
            </a:extLst>
          </p:cNvPr>
          <p:cNvSpPr txBox="1">
            <a:spLocks noChangeArrowheads="1"/>
          </p:cNvSpPr>
          <p:nvPr/>
        </p:nvSpPr>
        <p:spPr bwMode="auto">
          <a:xfrm rot="20766875">
            <a:off x="5398734" y="4959705"/>
            <a:ext cx="2704587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46" b="1">
                <a:solidFill>
                  <a:srgbClr val="003399"/>
                </a:solidFill>
                <a:latin typeface="Arial" panose="020B0604020202020204" pitchFamily="34" charset="0"/>
              </a:rPr>
              <a:t>Forward Spectrometer</a:t>
            </a:r>
          </a:p>
        </p:txBody>
      </p:sp>
      <p:sp>
        <p:nvSpPr>
          <p:cNvPr id="915473" name="Line 17">
            <a:extLst>
              <a:ext uri="{FF2B5EF4-FFF2-40B4-BE49-F238E27FC236}">
                <a16:creationId xmlns:a16="http://schemas.microsoft.com/office/drawing/2014/main" xmlns="" id="{A426D7D2-26A7-7E46-90AC-E6CB996E67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1382" y="4577862"/>
            <a:ext cx="5294434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15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915474" name="Text Box 18">
            <a:extLst>
              <a:ext uri="{FF2B5EF4-FFF2-40B4-BE49-F238E27FC236}">
                <a16:creationId xmlns:a16="http://schemas.microsoft.com/office/drawing/2014/main" xmlns="" id="{6084E8BA-1434-C646-872F-45735EC12AA0}"/>
              </a:ext>
            </a:extLst>
          </p:cNvPr>
          <p:cNvSpPr txBox="1">
            <a:spLocks noChangeArrowheads="1"/>
          </p:cNvSpPr>
          <p:nvPr/>
        </p:nvSpPr>
        <p:spPr bwMode="auto">
          <a:xfrm rot="20797720">
            <a:off x="4772100" y="4958240"/>
            <a:ext cx="848309" cy="3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46">
                <a:solidFill>
                  <a:srgbClr val="000000"/>
                </a:solidFill>
                <a:latin typeface="Arial" panose="020B0604020202020204" pitchFamily="34" charset="0"/>
              </a:rPr>
              <a:t>~12 m</a:t>
            </a:r>
          </a:p>
        </p:txBody>
      </p:sp>
      <p:grpSp>
        <p:nvGrpSpPr>
          <p:cNvPr id="915484" name="Group 28">
            <a:extLst>
              <a:ext uri="{FF2B5EF4-FFF2-40B4-BE49-F238E27FC236}">
                <a16:creationId xmlns:a16="http://schemas.microsoft.com/office/drawing/2014/main" xmlns="" id="{E55A0878-59EE-8242-9228-A18B6FBB947A}"/>
              </a:ext>
            </a:extLst>
          </p:cNvPr>
          <p:cNvGrpSpPr>
            <a:grpSpLocks/>
          </p:cNvGrpSpPr>
          <p:nvPr/>
        </p:nvGrpSpPr>
        <p:grpSpPr bwMode="auto">
          <a:xfrm>
            <a:off x="1" y="2098431"/>
            <a:ext cx="3462704" cy="2762250"/>
            <a:chOff x="0" y="1252"/>
            <a:chExt cx="2363" cy="1885"/>
          </a:xfrm>
        </p:grpSpPr>
        <p:sp>
          <p:nvSpPr>
            <p:cNvPr id="915480" name="Text Box 24">
              <a:extLst>
                <a:ext uri="{FF2B5EF4-FFF2-40B4-BE49-F238E27FC236}">
                  <a16:creationId xmlns:a16="http://schemas.microsoft.com/office/drawing/2014/main" xmlns="" id="{528B95A0-E59E-3047-A9CE-CDB477B52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2"/>
              <a:ext cx="1359" cy="451"/>
            </a:xfrm>
            <a:prstGeom prst="rect">
              <a:avLst/>
            </a:prstGeom>
            <a:solidFill>
              <a:srgbClr val="FF9999">
                <a:alpha val="50000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46">
                  <a:solidFill>
                    <a:srgbClr val="000000"/>
                  </a:solidFill>
                  <a:latin typeface="Arial" panose="020B0604020202020204" pitchFamily="34" charset="0"/>
                </a:rPr>
                <a:t>Central Tracker GEM-TPC</a:t>
              </a:r>
              <a:endParaRPr lang="en-US" alt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5481" name="Text Box 25">
              <a:extLst>
                <a:ext uri="{FF2B5EF4-FFF2-40B4-BE49-F238E27FC236}">
                  <a16:creationId xmlns:a16="http://schemas.microsoft.com/office/drawing/2014/main" xmlns="" id="{CBD55596-F1DF-F843-860A-5A9A45E9D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86"/>
              <a:ext cx="1493" cy="451"/>
            </a:xfrm>
            <a:prstGeom prst="rect">
              <a:avLst/>
            </a:prstGeom>
            <a:solidFill>
              <a:srgbClr val="FF9999">
                <a:alpha val="50000"/>
              </a:srgbClr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46">
                  <a:solidFill>
                    <a:srgbClr val="000000"/>
                  </a:solidFill>
                  <a:latin typeface="Arial" panose="020B0604020202020204" pitchFamily="34" charset="0"/>
                </a:rPr>
                <a:t>Forward Tracker Planar-GEMs</a:t>
              </a:r>
              <a:endParaRPr lang="en-US" altLang="de-DE" sz="1477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5482" name="Line 26">
              <a:extLst>
                <a:ext uri="{FF2B5EF4-FFF2-40B4-BE49-F238E27FC236}">
                  <a16:creationId xmlns:a16="http://schemas.microsoft.com/office/drawing/2014/main" xmlns="" id="{A35FB67F-E26B-C149-9C39-A376B200B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" y="1481"/>
              <a:ext cx="635" cy="4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15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15483" name="Line 27">
              <a:extLst>
                <a:ext uri="{FF2B5EF4-FFF2-40B4-BE49-F238E27FC236}">
                  <a16:creationId xmlns:a16="http://schemas.microsoft.com/office/drawing/2014/main" xmlns="" id="{4A17FE79-B202-A148-BB60-56BEAE26D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0" y="1929"/>
              <a:ext cx="873" cy="7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15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7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49FDE-A92C-8349-99EF-F2B37AB1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E15A5D-BADF-FE41-B552-1C591670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9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CCE08-37EE-EA4F-8B7A-F024CA93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E4BBB2-AFAC-CC43-BD18-52801F2D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1775CE-D69E-E848-B043-047BA3A99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fld id="{EE533AA0-D971-1446-B28F-D2D66F3ED1BE}" type="slidenum">
              <a:rPr lang="de-DE" altLang="de-DE">
                <a:solidFill>
                  <a:srgbClr val="000000"/>
                </a:solidFill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xmlns="" id="{CE9EA689-A90F-9640-9047-B2844C28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GEM Detector Projects@GSI-DL     RD51 mini week, CERN      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xmlns="" id="{03737740-526F-9242-A418-90E1DF0C8D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April, 28th 2009</a:t>
            </a:r>
          </a:p>
        </p:txBody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xmlns="" id="{A3F31E2E-4887-D44F-8353-C11F387687B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999893" y="1279282"/>
            <a:ext cx="3906715" cy="4762500"/>
          </a:xfrm>
        </p:spPr>
        <p:txBody>
          <a:bodyPr/>
          <a:lstStyle/>
          <a:p>
            <a:r>
              <a:rPr lang="en-GB" altLang="de-DE" sz="1846"/>
              <a:t>Figures of Merit:   </a:t>
            </a:r>
          </a:p>
          <a:p>
            <a:pPr>
              <a:buFont typeface="Wingdings" pitchFamily="2" charset="2"/>
              <a:buNone/>
            </a:pPr>
            <a:r>
              <a:rPr lang="en-GB" altLang="de-DE" sz="1846"/>
              <a:t>	Particle identification</a:t>
            </a:r>
          </a:p>
          <a:p>
            <a:pPr>
              <a:buFont typeface="Wingdings" pitchFamily="2" charset="2"/>
              <a:buNone/>
            </a:pPr>
            <a:r>
              <a:rPr lang="en-GB" altLang="de-DE" sz="1846"/>
              <a:t>     Momentum resolution </a:t>
            </a:r>
            <a:r>
              <a:rPr lang="en-GB" altLang="de-DE" sz="1846" i="1">
                <a:sym typeface="Symbol" pitchFamily="2" charset="2"/>
              </a:rPr>
              <a:t></a:t>
            </a:r>
            <a:r>
              <a:rPr lang="en-GB" altLang="de-DE" sz="1846" i="1"/>
              <a:t>p/p </a:t>
            </a:r>
            <a:r>
              <a:rPr lang="en-GB" altLang="de-DE" sz="1292" i="1"/>
              <a:t>(p,</a:t>
            </a:r>
            <a:r>
              <a:rPr lang="el-GR" altLang="de-DE" sz="1292" i="1">
                <a:cs typeface="Arial" panose="020B0604020202020204" pitchFamily="34" charset="0"/>
              </a:rPr>
              <a:t>θ</a:t>
            </a:r>
            <a:r>
              <a:rPr lang="en-GB" altLang="de-DE" sz="1292" i="1"/>
              <a:t>,z,r)</a:t>
            </a:r>
            <a:r>
              <a:rPr lang="en-GB" altLang="de-DE" sz="1846"/>
              <a:t> </a:t>
            </a:r>
          </a:p>
          <a:p>
            <a:pPr lvl="1">
              <a:buFontTx/>
              <a:buChar char="•"/>
            </a:pPr>
            <a:r>
              <a:rPr lang="en-GB" altLang="de-DE" sz="1662"/>
              <a:t>particle momentum p</a:t>
            </a:r>
          </a:p>
          <a:p>
            <a:pPr lvl="1">
              <a:lnSpc>
                <a:spcPct val="65000"/>
              </a:lnSpc>
              <a:buFontTx/>
              <a:buChar char="•"/>
            </a:pPr>
            <a:r>
              <a:rPr lang="en-GB" altLang="de-DE" sz="1662"/>
              <a:t>scattering angle </a:t>
            </a:r>
            <a:r>
              <a:rPr lang="el-GR" altLang="de-DE" sz="1662">
                <a:cs typeface="Arial" panose="020B0604020202020204" pitchFamily="34" charset="0"/>
              </a:rPr>
              <a:t>θ</a:t>
            </a:r>
            <a:endParaRPr lang="en-GB" altLang="de-DE" sz="1662"/>
          </a:p>
          <a:p>
            <a:pPr lvl="1">
              <a:lnSpc>
                <a:spcPct val="65000"/>
              </a:lnSpc>
              <a:buFontTx/>
              <a:buChar char="•"/>
            </a:pPr>
            <a:r>
              <a:rPr lang="en-GB" altLang="de-DE" sz="1662"/>
              <a:t>vertex coordinates z, r</a:t>
            </a:r>
          </a:p>
          <a:p>
            <a:r>
              <a:rPr lang="en-GB" altLang="de-DE" sz="1846"/>
              <a:t>Basic assumptions:</a:t>
            </a:r>
          </a:p>
          <a:p>
            <a:pPr lvl="1"/>
            <a:r>
              <a:rPr lang="en-GB" altLang="de-DE" sz="1662">
                <a:solidFill>
                  <a:srgbClr val="FF2F2F"/>
                </a:solidFill>
              </a:rPr>
              <a:t>GEM-TPC</a:t>
            </a:r>
            <a:r>
              <a:rPr lang="en-GB" altLang="de-DE" sz="1662"/>
              <a:t>                                      </a:t>
            </a:r>
            <a:r>
              <a:rPr lang="en-GB" altLang="de-DE" sz="1477"/>
              <a:t>(‘short’ version: 1,5 m </a:t>
            </a:r>
            <a:r>
              <a:rPr lang="en-GB" altLang="de-DE" sz="1477">
                <a:sym typeface="Wingdings" pitchFamily="2" charset="2"/>
              </a:rPr>
              <a:t> </a:t>
            </a:r>
            <a:r>
              <a:rPr lang="en-GB" altLang="de-DE" sz="1477"/>
              <a:t>1,2 m)</a:t>
            </a:r>
          </a:p>
          <a:p>
            <a:pPr lvl="1"/>
            <a:r>
              <a:rPr lang="en-GB" altLang="de-DE" sz="1662">
                <a:solidFill>
                  <a:srgbClr val="0000CC"/>
                </a:solidFill>
              </a:rPr>
              <a:t>GEM-Tracker</a:t>
            </a:r>
            <a:r>
              <a:rPr lang="en-GB" altLang="de-DE" sz="1662"/>
              <a:t>, 3..4 stations </a:t>
            </a:r>
          </a:p>
          <a:p>
            <a:pPr lvl="1"/>
            <a:r>
              <a:rPr lang="en-GB" altLang="de-DE" sz="1662"/>
              <a:t>Maximize shape-conformity              </a:t>
            </a:r>
            <a:r>
              <a:rPr lang="en-US" altLang="de-DE" sz="1477"/>
              <a:t>Full angular coverage (</a:t>
            </a:r>
            <a:r>
              <a:rPr lang="el-GR" altLang="de-DE" sz="1477">
                <a:cs typeface="Arial" panose="020B0604020202020204" pitchFamily="34" charset="0"/>
              </a:rPr>
              <a:t>φ</a:t>
            </a:r>
            <a:r>
              <a:rPr lang="en-US" altLang="de-DE" sz="1477"/>
              <a:t>)                 not possible</a:t>
            </a:r>
          </a:p>
          <a:p>
            <a:pPr lvl="1"/>
            <a:r>
              <a:rPr lang="en-US" altLang="de-DE" sz="1662"/>
              <a:t>Radiation hardness 100 krad</a:t>
            </a:r>
            <a:endParaRPr lang="de-DE" altLang="de-DE" sz="1662"/>
          </a:p>
        </p:txBody>
      </p:sp>
      <p:sp>
        <p:nvSpPr>
          <p:cNvPr id="845826" name="Rectangle 2">
            <a:extLst>
              <a:ext uri="{FF2B5EF4-FFF2-40B4-BE49-F238E27FC236}">
                <a16:creationId xmlns:a16="http://schemas.microsoft.com/office/drawing/2014/main" xmlns="" id="{1C5A288B-322D-AC4D-8DE5-B7C2DADF7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GEM-Detectors@PANDA	   	Basic assumptions</a:t>
            </a:r>
          </a:p>
        </p:txBody>
      </p:sp>
      <p:grpSp>
        <p:nvGrpSpPr>
          <p:cNvPr id="845831" name="Group 7">
            <a:extLst>
              <a:ext uri="{FF2B5EF4-FFF2-40B4-BE49-F238E27FC236}">
                <a16:creationId xmlns:a16="http://schemas.microsoft.com/office/drawing/2014/main" xmlns="" id="{6A36AC89-7E87-6848-B612-3D0EAC53F1C5}"/>
              </a:ext>
            </a:extLst>
          </p:cNvPr>
          <p:cNvGrpSpPr>
            <a:grpSpLocks/>
          </p:cNvGrpSpPr>
          <p:nvPr/>
        </p:nvGrpSpPr>
        <p:grpSpPr bwMode="auto">
          <a:xfrm>
            <a:off x="225669" y="1283677"/>
            <a:ext cx="4841631" cy="4920762"/>
            <a:chOff x="404" y="696"/>
            <a:chExt cx="3304" cy="3358"/>
          </a:xfrm>
        </p:grpSpPr>
        <p:sp>
          <p:nvSpPr>
            <p:cNvPr id="845829" name="Text Box 5">
              <a:extLst>
                <a:ext uri="{FF2B5EF4-FFF2-40B4-BE49-F238E27FC236}">
                  <a16:creationId xmlns:a16="http://schemas.microsoft.com/office/drawing/2014/main" xmlns="" id="{DD889BBB-D297-254E-83F5-FE2EEB87C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" y="3875"/>
              <a:ext cx="317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108">
                  <a:solidFill>
                    <a:srgbClr val="000000"/>
                  </a:solidFill>
                  <a:latin typeface="Comic Sans MS" panose="030F0902030302020204" pitchFamily="66" charset="0"/>
                </a:rPr>
                <a:t>Target spectrometer@PANDA ‘V833’</a:t>
              </a:r>
              <a:endParaRPr lang="en-US" altLang="de-DE" sz="1662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845830" name="Picture 6" descr="14">
              <a:extLst>
                <a:ext uri="{FF2B5EF4-FFF2-40B4-BE49-F238E27FC236}">
                  <a16:creationId xmlns:a16="http://schemas.microsoft.com/office/drawing/2014/main" xmlns="" id="{BAEE7778-1188-C445-AAEB-FCAEF3368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696"/>
              <a:ext cx="3250" cy="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17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44915-06ED-5043-9805-01C1A2BD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1576"/>
          </a:xfrm>
        </p:spPr>
        <p:txBody>
          <a:bodyPr>
            <a:normAutofit fontScale="90000"/>
          </a:bodyPr>
          <a:lstStyle/>
          <a:p>
            <a:r>
              <a:rPr lang="en-US" dirty="0"/>
              <a:t>GEM: Gas Electron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58A32-5104-BC4E-8A32-505A2E96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49D352-20E8-9949-9EC4-15EF1E7AC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95" y="1128714"/>
            <a:ext cx="5649267" cy="2570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8B07B9-6ED0-0343-BAB6-629DF3B21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3" y="3805159"/>
            <a:ext cx="5715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1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xmlns="" id="{F8533409-9CC9-464E-9C66-C694C87F9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fld id="{C4F85F4B-0253-8A4E-8B2A-3D7C1AAF8835}" type="slidenum">
              <a:rPr lang="de-DE" altLang="de-DE">
                <a:solidFill>
                  <a:srgbClr val="000000"/>
                </a:solidFill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xmlns="" id="{EE1E5C01-385B-2645-B4D5-B1C55008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GEM Detector Projects@GSI-DL     RD51 mini week, CERN      </a:t>
            </a:r>
          </a:p>
        </p:txBody>
      </p:sp>
      <p:sp>
        <p:nvSpPr>
          <p:cNvPr id="34" name="Date Placeholder 5">
            <a:extLst>
              <a:ext uri="{FF2B5EF4-FFF2-40B4-BE49-F238E27FC236}">
                <a16:creationId xmlns:a16="http://schemas.microsoft.com/office/drawing/2014/main" xmlns="" id="{04CD4DD6-DF71-1E40-9FE6-76F877F1E8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April, 28th 2009</a:t>
            </a:r>
          </a:p>
        </p:txBody>
      </p:sp>
      <p:sp>
        <p:nvSpPr>
          <p:cNvPr id="779267" name="Rectangle 3">
            <a:extLst>
              <a:ext uri="{FF2B5EF4-FFF2-40B4-BE49-F238E27FC236}">
                <a16:creationId xmlns:a16="http://schemas.microsoft.com/office/drawing/2014/main" xmlns="" id="{3AD0905A-5032-B841-8742-9D718C2DD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Planar </a:t>
            </a:r>
            <a:r>
              <a:rPr lang="en-GB" altLang="de-DE">
                <a:solidFill>
                  <a:srgbClr val="0000CC"/>
                </a:solidFill>
              </a:rPr>
              <a:t>GEM-Trackers</a:t>
            </a:r>
            <a:r>
              <a:rPr lang="en-US" altLang="de-DE"/>
              <a:t> 		Detector assembly</a:t>
            </a:r>
            <a:endParaRPr lang="de-DE" altLang="de-DE"/>
          </a:p>
        </p:txBody>
      </p:sp>
      <p:grpSp>
        <p:nvGrpSpPr>
          <p:cNvPr id="779290" name="Group 26">
            <a:extLst>
              <a:ext uri="{FF2B5EF4-FFF2-40B4-BE49-F238E27FC236}">
                <a16:creationId xmlns:a16="http://schemas.microsoft.com/office/drawing/2014/main" xmlns="" id="{658EC240-42F2-B24E-92CA-7C76CBA3E09C}"/>
              </a:ext>
            </a:extLst>
          </p:cNvPr>
          <p:cNvGrpSpPr>
            <a:grpSpLocks/>
          </p:cNvGrpSpPr>
          <p:nvPr/>
        </p:nvGrpSpPr>
        <p:grpSpPr bwMode="auto">
          <a:xfrm>
            <a:off x="287215" y="1014046"/>
            <a:ext cx="8487508" cy="5253404"/>
            <a:chOff x="196" y="436"/>
            <a:chExt cx="5792" cy="3585"/>
          </a:xfrm>
        </p:grpSpPr>
        <p:pic>
          <p:nvPicPr>
            <p:cNvPr id="779268" name="Picture 4" descr="Explosion 01">
              <a:extLst>
                <a:ext uri="{FF2B5EF4-FFF2-40B4-BE49-F238E27FC236}">
                  <a16:creationId xmlns:a16="http://schemas.microsoft.com/office/drawing/2014/main" xmlns="" id="{46D41EE7-050B-C246-8FA0-AA54C7257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6" t="19814" r="6534" b="22290"/>
            <a:stretch>
              <a:fillRect/>
            </a:stretch>
          </p:blipFill>
          <p:spPr bwMode="auto">
            <a:xfrm>
              <a:off x="335" y="436"/>
              <a:ext cx="5540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9289" name="Group 25">
              <a:extLst>
                <a:ext uri="{FF2B5EF4-FFF2-40B4-BE49-F238E27FC236}">
                  <a16:creationId xmlns:a16="http://schemas.microsoft.com/office/drawing/2014/main" xmlns="" id="{9F1CD0D0-3A89-FB44-A8D6-BBF190858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" y="2486"/>
              <a:ext cx="5792" cy="1535"/>
              <a:chOff x="196" y="2486"/>
              <a:chExt cx="5792" cy="1535"/>
            </a:xfrm>
          </p:grpSpPr>
          <p:grpSp>
            <p:nvGrpSpPr>
              <p:cNvPr id="779282" name="Group 18">
                <a:extLst>
                  <a:ext uri="{FF2B5EF4-FFF2-40B4-BE49-F238E27FC236}">
                    <a16:creationId xmlns:a16="http://schemas.microsoft.com/office/drawing/2014/main" xmlns="" id="{06A02EA4-B604-0941-A7D3-E8DE254CA3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2968"/>
                <a:ext cx="1024" cy="447"/>
                <a:chOff x="196" y="2968"/>
                <a:chExt cx="1024" cy="447"/>
              </a:xfrm>
            </p:grpSpPr>
            <p:sp>
              <p:nvSpPr>
                <p:cNvPr id="779272" name="Text Box 8">
                  <a:extLst>
                    <a:ext uri="{FF2B5EF4-FFF2-40B4-BE49-F238E27FC236}">
                      <a16:creationId xmlns:a16="http://schemas.microsoft.com/office/drawing/2014/main" xmlns="" id="{C037066C-E067-B24A-BD83-6E1E74E869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" y="3177"/>
                  <a:ext cx="102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4408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Window</a:t>
                  </a:r>
                </a:p>
              </p:txBody>
            </p:sp>
            <p:sp>
              <p:nvSpPr>
                <p:cNvPr id="779275" name="Line 11">
                  <a:extLst>
                    <a:ext uri="{FF2B5EF4-FFF2-40B4-BE49-F238E27FC236}">
                      <a16:creationId xmlns:a16="http://schemas.microsoft.com/office/drawing/2014/main" xmlns="" id="{308FAD76-EAC6-4041-ADA6-974B96864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0" y="2968"/>
                  <a:ext cx="7" cy="2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grpSp>
            <p:nvGrpSpPr>
              <p:cNvPr id="779283" name="Group 19">
                <a:extLst>
                  <a:ext uri="{FF2B5EF4-FFF2-40B4-BE49-F238E27FC236}">
                    <a16:creationId xmlns:a16="http://schemas.microsoft.com/office/drawing/2014/main" xmlns="" id="{8C7115DF-06AB-BE4D-BEC3-47E0D9434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2915"/>
                <a:ext cx="828" cy="972"/>
                <a:chOff x="624" y="2915"/>
                <a:chExt cx="828" cy="972"/>
              </a:xfrm>
            </p:grpSpPr>
            <p:sp>
              <p:nvSpPr>
                <p:cNvPr id="779271" name="Text Box 7">
                  <a:extLst>
                    <a:ext uri="{FF2B5EF4-FFF2-40B4-BE49-F238E27FC236}">
                      <a16:creationId xmlns:a16="http://schemas.microsoft.com/office/drawing/2014/main" xmlns="" id="{960CF621-F876-F544-BDE3-B73EA757D8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3475"/>
                  <a:ext cx="828" cy="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4408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Drift electrode</a:t>
                  </a:r>
                </a:p>
              </p:txBody>
            </p:sp>
            <p:sp>
              <p:nvSpPr>
                <p:cNvPr id="779276" name="Line 12">
                  <a:extLst>
                    <a:ext uri="{FF2B5EF4-FFF2-40B4-BE49-F238E27FC236}">
                      <a16:creationId xmlns:a16="http://schemas.microsoft.com/office/drawing/2014/main" xmlns="" id="{20FDC874-D0DD-D946-B596-7FDCAD906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" y="2915"/>
                  <a:ext cx="7" cy="59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grpSp>
            <p:nvGrpSpPr>
              <p:cNvPr id="779284" name="Group 20">
                <a:extLst>
                  <a:ext uri="{FF2B5EF4-FFF2-40B4-BE49-F238E27FC236}">
                    <a16:creationId xmlns:a16="http://schemas.microsoft.com/office/drawing/2014/main" xmlns="" id="{CBCF5BF7-E34E-5D48-923C-DD204ED93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8" y="2805"/>
                <a:ext cx="1024" cy="621"/>
                <a:chOff x="1068" y="2805"/>
                <a:chExt cx="1024" cy="621"/>
              </a:xfrm>
            </p:grpSpPr>
            <p:sp>
              <p:nvSpPr>
                <p:cNvPr id="779269" name="Text Box 5">
                  <a:extLst>
                    <a:ext uri="{FF2B5EF4-FFF2-40B4-BE49-F238E27FC236}">
                      <a16:creationId xmlns:a16="http://schemas.microsoft.com/office/drawing/2014/main" xmlns="" id="{8DF48006-1E55-8741-AACC-D4E00AF0C2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8" y="3188"/>
                  <a:ext cx="102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 defTabSz="84408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GEM stack</a:t>
                  </a:r>
                </a:p>
              </p:txBody>
            </p:sp>
            <p:sp>
              <p:nvSpPr>
                <p:cNvPr id="779277" name="Line 13">
                  <a:extLst>
                    <a:ext uri="{FF2B5EF4-FFF2-40B4-BE49-F238E27FC236}">
                      <a16:creationId xmlns:a16="http://schemas.microsoft.com/office/drawing/2014/main" xmlns="" id="{37BE63F7-ABC0-964F-9167-7A257BB91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9" y="2805"/>
                  <a:ext cx="7" cy="3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grpSp>
            <p:nvGrpSpPr>
              <p:cNvPr id="779285" name="Group 21">
                <a:extLst>
                  <a:ext uri="{FF2B5EF4-FFF2-40B4-BE49-F238E27FC236}">
                    <a16:creationId xmlns:a16="http://schemas.microsoft.com/office/drawing/2014/main" xmlns="" id="{766EF26B-46DD-B547-9E65-C81871E51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4" y="2830"/>
                <a:ext cx="1338" cy="1138"/>
                <a:chOff x="1954" y="2830"/>
                <a:chExt cx="1338" cy="1138"/>
              </a:xfrm>
            </p:grpSpPr>
            <p:sp>
              <p:nvSpPr>
                <p:cNvPr id="779270" name="Text Box 6">
                  <a:extLst>
                    <a:ext uri="{FF2B5EF4-FFF2-40B4-BE49-F238E27FC236}">
                      <a16:creationId xmlns:a16="http://schemas.microsoft.com/office/drawing/2014/main" xmlns="" id="{365E2A32-649B-724A-9475-FEDDF2357A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4" y="3032"/>
                  <a:ext cx="1338" cy="9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4408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Pad Plane  Support                      &amp;                        Media-Distribution</a:t>
                  </a:r>
                </a:p>
              </p:txBody>
            </p:sp>
            <p:sp>
              <p:nvSpPr>
                <p:cNvPr id="779278" name="Line 14">
                  <a:extLst>
                    <a:ext uri="{FF2B5EF4-FFF2-40B4-BE49-F238E27FC236}">
                      <a16:creationId xmlns:a16="http://schemas.microsoft.com/office/drawing/2014/main" xmlns="" id="{CC9C3F9D-F6D5-A64B-9581-CDD6D6594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1" y="2830"/>
                  <a:ext cx="7" cy="2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grpSp>
            <p:nvGrpSpPr>
              <p:cNvPr id="779286" name="Group 22">
                <a:extLst>
                  <a:ext uri="{FF2B5EF4-FFF2-40B4-BE49-F238E27FC236}">
                    <a16:creationId xmlns:a16="http://schemas.microsoft.com/office/drawing/2014/main" xmlns="" id="{FBB60267-47F3-FB4F-92FA-911CFBDEAF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3" y="2760"/>
                <a:ext cx="1358" cy="1016"/>
                <a:chOff x="3033" y="2760"/>
                <a:chExt cx="1358" cy="1016"/>
              </a:xfrm>
            </p:grpSpPr>
            <p:sp>
              <p:nvSpPr>
                <p:cNvPr id="779273" name="Text Box 9">
                  <a:extLst>
                    <a:ext uri="{FF2B5EF4-FFF2-40B4-BE49-F238E27FC236}">
                      <a16:creationId xmlns:a16="http://schemas.microsoft.com/office/drawing/2014/main" xmlns="" id="{5865E764-139E-7B47-9CEA-2A67EDECF6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33" y="3015"/>
                  <a:ext cx="1358" cy="7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4408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Cooling                  Support                                 &amp;                      LV- Distribution</a:t>
                  </a:r>
                </a:p>
              </p:txBody>
            </p:sp>
            <p:sp>
              <p:nvSpPr>
                <p:cNvPr id="779279" name="Line 15">
                  <a:extLst>
                    <a:ext uri="{FF2B5EF4-FFF2-40B4-BE49-F238E27FC236}">
                      <a16:creationId xmlns:a16="http://schemas.microsoft.com/office/drawing/2014/main" xmlns="" id="{0ECAFD7A-0B53-E74D-85FD-4846A0E85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3" y="2760"/>
                  <a:ext cx="329" cy="28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grpSp>
            <p:nvGrpSpPr>
              <p:cNvPr id="779287" name="Group 23">
                <a:extLst>
                  <a:ext uri="{FF2B5EF4-FFF2-40B4-BE49-F238E27FC236}">
                    <a16:creationId xmlns:a16="http://schemas.microsoft.com/office/drawing/2014/main" xmlns="" id="{A21CAD6E-0347-104B-A62F-E3F3AA2E8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1" y="2556"/>
                <a:ext cx="1057" cy="872"/>
                <a:chOff x="4501" y="2556"/>
                <a:chExt cx="1057" cy="872"/>
              </a:xfrm>
            </p:grpSpPr>
            <p:sp>
              <p:nvSpPr>
                <p:cNvPr id="779266" name="Text Box 2">
                  <a:extLst>
                    <a:ext uri="{FF2B5EF4-FFF2-40B4-BE49-F238E27FC236}">
                      <a16:creationId xmlns:a16="http://schemas.microsoft.com/office/drawing/2014/main" xmlns="" id="{357EC6E9-FBD2-5A49-A284-67F0F1F70C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1" y="3016"/>
                  <a:ext cx="1057" cy="4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44083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Front-End Electronic</a:t>
                  </a:r>
                </a:p>
              </p:txBody>
            </p:sp>
            <p:sp>
              <p:nvSpPr>
                <p:cNvPr id="779280" name="Line 16">
                  <a:extLst>
                    <a:ext uri="{FF2B5EF4-FFF2-40B4-BE49-F238E27FC236}">
                      <a16:creationId xmlns:a16="http://schemas.microsoft.com/office/drawing/2014/main" xmlns="" id="{E0ECDFCC-AB07-F044-AF6B-73EAA18663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49" y="2556"/>
                  <a:ext cx="7" cy="44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grpSp>
            <p:nvGrpSpPr>
              <p:cNvPr id="779288" name="Group 24">
                <a:extLst>
                  <a:ext uri="{FF2B5EF4-FFF2-40B4-BE49-F238E27FC236}">
                    <a16:creationId xmlns:a16="http://schemas.microsoft.com/office/drawing/2014/main" xmlns="" id="{A6955689-8EFE-E242-B374-167073F7C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7" y="2486"/>
                <a:ext cx="1201" cy="1535"/>
                <a:chOff x="4787" y="2486"/>
                <a:chExt cx="1201" cy="1535"/>
              </a:xfrm>
            </p:grpSpPr>
            <p:sp>
              <p:nvSpPr>
                <p:cNvPr id="779274" name="Text Box 10">
                  <a:extLst>
                    <a:ext uri="{FF2B5EF4-FFF2-40B4-BE49-F238E27FC236}">
                      <a16:creationId xmlns:a16="http://schemas.microsoft.com/office/drawing/2014/main" xmlns="" id="{C4011531-5395-D840-B1FE-E1A9C7B4E3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7" y="3507"/>
                  <a:ext cx="1201" cy="5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44083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Shielding Cover</a:t>
                  </a:r>
                </a:p>
                <a:p>
                  <a:pPr algn="ctr" defTabSz="844083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 &amp; </a:t>
                  </a:r>
                </a:p>
                <a:p>
                  <a:pPr algn="ctr" defTabSz="844083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de-DE" sz="1662">
                      <a:solidFill>
                        <a:srgbClr val="000000"/>
                      </a:solidFill>
                      <a:latin typeface="Comic Sans MS" panose="030F0902030302020204" pitchFamily="66" charset="0"/>
                    </a:rPr>
                    <a:t>Read-out Plane</a:t>
                  </a:r>
                </a:p>
              </p:txBody>
            </p:sp>
            <p:sp>
              <p:nvSpPr>
                <p:cNvPr id="779281" name="Line 17">
                  <a:extLst>
                    <a:ext uri="{FF2B5EF4-FFF2-40B4-BE49-F238E27FC236}">
                      <a16:creationId xmlns:a16="http://schemas.microsoft.com/office/drawing/2014/main" xmlns="" id="{FD4C5553-1136-F94D-ABEB-17B84F30C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05" y="2486"/>
                  <a:ext cx="7" cy="9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4408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215">
                    <a:solidFill>
                      <a:srgbClr val="00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</p:grpSp>
      </p:grpSp>
      <p:grpSp>
        <p:nvGrpSpPr>
          <p:cNvPr id="779319" name="Group 55">
            <a:extLst>
              <a:ext uri="{FF2B5EF4-FFF2-40B4-BE49-F238E27FC236}">
                <a16:creationId xmlns:a16="http://schemas.microsoft.com/office/drawing/2014/main" xmlns="" id="{DB35BE13-5C97-4E4A-87FC-E5643959BDD0}"/>
              </a:ext>
            </a:extLst>
          </p:cNvPr>
          <p:cNvGrpSpPr>
            <a:grpSpLocks/>
          </p:cNvGrpSpPr>
          <p:nvPr/>
        </p:nvGrpSpPr>
        <p:grpSpPr bwMode="auto">
          <a:xfrm>
            <a:off x="177312" y="993531"/>
            <a:ext cx="4702419" cy="873369"/>
            <a:chOff x="121" y="498"/>
            <a:chExt cx="3209" cy="596"/>
          </a:xfrm>
        </p:grpSpPr>
        <p:sp>
          <p:nvSpPr>
            <p:cNvPr id="779315" name="Text Box 51">
              <a:extLst>
                <a:ext uri="{FF2B5EF4-FFF2-40B4-BE49-F238E27FC236}">
                  <a16:creationId xmlns:a16="http://schemas.microsoft.com/office/drawing/2014/main" xmlns="" id="{7454E823-012B-DD46-96C1-706C82414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" y="498"/>
              <a:ext cx="3209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846">
                  <a:solidFill>
                    <a:srgbClr val="000000"/>
                  </a:solidFill>
                  <a:latin typeface="Comic Sans MS" panose="030F0902030302020204" pitchFamily="66" charset="0"/>
                </a:rPr>
                <a:t>Possible cabling hooks:                                    central bar &amp; circumference</a:t>
              </a:r>
            </a:p>
          </p:txBody>
        </p:sp>
        <p:grpSp>
          <p:nvGrpSpPr>
            <p:cNvPr id="779318" name="Group 54">
              <a:extLst>
                <a:ext uri="{FF2B5EF4-FFF2-40B4-BE49-F238E27FC236}">
                  <a16:creationId xmlns:a16="http://schemas.microsoft.com/office/drawing/2014/main" xmlns="" id="{ACBCE24E-52ED-464A-9877-29CDED5E7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5" y="680"/>
              <a:ext cx="344" cy="414"/>
              <a:chOff x="2135" y="680"/>
              <a:chExt cx="344" cy="414"/>
            </a:xfrm>
          </p:grpSpPr>
          <p:sp>
            <p:nvSpPr>
              <p:cNvPr id="779316" name="Line 52">
                <a:extLst>
                  <a:ext uri="{FF2B5EF4-FFF2-40B4-BE49-F238E27FC236}">
                    <a16:creationId xmlns:a16="http://schemas.microsoft.com/office/drawing/2014/main" xmlns="" id="{919B7EBD-0DA7-7B42-98DD-742E319E7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35" y="680"/>
                <a:ext cx="342" cy="247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15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79317" name="Line 53">
                <a:extLst>
                  <a:ext uri="{FF2B5EF4-FFF2-40B4-BE49-F238E27FC236}">
                    <a16:creationId xmlns:a16="http://schemas.microsoft.com/office/drawing/2014/main" xmlns="" id="{80F56386-5262-E045-9787-B2FF617A4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37" y="682"/>
                <a:ext cx="342" cy="41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15">
                  <a:solidFill>
                    <a:srgbClr val="000000"/>
                  </a:solidFill>
                  <a:latin typeface="Comic Sans MS" panose="030F09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54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F00C0482-7E23-4C4F-8AE7-C9E0DECCC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fld id="{294AE0A4-8C91-8740-AF6C-2EB3BD36998D}" type="slidenum">
              <a:rPr lang="de-DE" altLang="de-DE">
                <a:solidFill>
                  <a:srgbClr val="000000"/>
                </a:solidFill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E95F7136-B865-1E4B-AC4E-D4FB3B4F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GEM Detector Projects@GSI-DL     RD51 mini week, CERN      </a:t>
            </a: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xmlns="" id="{D700D0F3-F7BE-2A41-8111-981B2E9469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April, 28th 2009</a:t>
            </a:r>
          </a:p>
        </p:txBody>
      </p:sp>
      <p:pic>
        <p:nvPicPr>
          <p:cNvPr id="923651" name="Picture 3">
            <a:extLst>
              <a:ext uri="{FF2B5EF4-FFF2-40B4-BE49-F238E27FC236}">
                <a16:creationId xmlns:a16="http://schemas.microsoft.com/office/drawing/2014/main" xmlns="" id="{9214F5CA-0F5B-9940-A5C9-415821B9C40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177" y="1024305"/>
            <a:ext cx="7391400" cy="4645269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50" name="Rectangle 2">
            <a:extLst>
              <a:ext uri="{FF2B5EF4-FFF2-40B4-BE49-F238E27FC236}">
                <a16:creationId xmlns:a16="http://schemas.microsoft.com/office/drawing/2014/main" xmlns="" id="{ADDBD1BE-1607-4045-A571-0B0C63201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Planar GEM-Trackers</a:t>
            </a:r>
            <a:r>
              <a:rPr lang="en-US" altLang="de-DE"/>
              <a:t> 		Layer stacking</a:t>
            </a:r>
            <a:endParaRPr lang="de-DE" altLang="de-DE"/>
          </a:p>
        </p:txBody>
      </p:sp>
      <p:pic>
        <p:nvPicPr>
          <p:cNvPr id="923660" name="Picture 12">
            <a:extLst>
              <a:ext uri="{FF2B5EF4-FFF2-40B4-BE49-F238E27FC236}">
                <a16:creationId xmlns:a16="http://schemas.microsoft.com/office/drawing/2014/main" xmlns="" id="{AF69B185-3EFF-504A-A9CE-20AD543D7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5" b="16618"/>
          <a:stretch>
            <a:fillRect/>
          </a:stretch>
        </p:blipFill>
        <p:spPr bwMode="auto">
          <a:xfrm>
            <a:off x="334108" y="1651490"/>
            <a:ext cx="7391400" cy="32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57" name="Rectangle 9">
            <a:extLst>
              <a:ext uri="{FF2B5EF4-FFF2-40B4-BE49-F238E27FC236}">
                <a16:creationId xmlns:a16="http://schemas.microsoft.com/office/drawing/2014/main" xmlns="" id="{97FEDE4C-C701-4445-9C34-38EECBB2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628" y="5259266"/>
            <a:ext cx="388326" cy="26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15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923659" name="Text Box 11">
            <a:extLst>
              <a:ext uri="{FF2B5EF4-FFF2-40B4-BE49-F238E27FC236}">
                <a16:creationId xmlns:a16="http://schemas.microsoft.com/office/drawing/2014/main" xmlns="" id="{D6527469-24B3-0142-BEE7-EE966295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08" y="4277458"/>
            <a:ext cx="7680081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4408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de-DE" sz="2215">
                <a:solidFill>
                  <a:srgbClr val="000000"/>
                </a:solidFill>
                <a:latin typeface="Comic Sans MS" panose="030F0902030302020204" pitchFamily="66" charset="0"/>
              </a:rPr>
              <a:t>   10      10     2     2    2     2     2     2    10      10       mm     </a:t>
            </a:r>
          </a:p>
        </p:txBody>
      </p:sp>
      <p:grpSp>
        <p:nvGrpSpPr>
          <p:cNvPr id="923663" name="Group 15">
            <a:extLst>
              <a:ext uri="{FF2B5EF4-FFF2-40B4-BE49-F238E27FC236}">
                <a16:creationId xmlns:a16="http://schemas.microsoft.com/office/drawing/2014/main" xmlns="" id="{55C954CA-593E-EA49-9CC0-138E77BC6719}"/>
              </a:ext>
            </a:extLst>
          </p:cNvPr>
          <p:cNvGrpSpPr>
            <a:grpSpLocks/>
          </p:cNvGrpSpPr>
          <p:nvPr/>
        </p:nvGrpSpPr>
        <p:grpSpPr bwMode="auto">
          <a:xfrm>
            <a:off x="1707173" y="1658815"/>
            <a:ext cx="4700954" cy="4003431"/>
            <a:chOff x="1165" y="952"/>
            <a:chExt cx="3208" cy="2732"/>
          </a:xfrm>
        </p:grpSpPr>
        <p:sp>
          <p:nvSpPr>
            <p:cNvPr id="923654" name="Rectangle 6">
              <a:extLst>
                <a:ext uri="{FF2B5EF4-FFF2-40B4-BE49-F238E27FC236}">
                  <a16:creationId xmlns:a16="http://schemas.microsoft.com/office/drawing/2014/main" xmlns="" id="{59CAC16B-7B39-4748-8AD2-6FF40E057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" y="3440"/>
              <a:ext cx="447" cy="244"/>
            </a:xfrm>
            <a:prstGeom prst="rect">
              <a:avLst/>
            </a:prstGeom>
            <a:solidFill>
              <a:srgbClr val="FF6600">
                <a:alpha val="3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15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23652" name="Rectangle 4">
              <a:extLst>
                <a:ext uri="{FF2B5EF4-FFF2-40B4-BE49-F238E27FC236}">
                  <a16:creationId xmlns:a16="http://schemas.microsoft.com/office/drawing/2014/main" xmlns="" id="{6DF51F5B-B604-B54A-9C0C-08821FF15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952"/>
              <a:ext cx="389" cy="2231"/>
            </a:xfrm>
            <a:prstGeom prst="rect">
              <a:avLst/>
            </a:prstGeom>
            <a:solidFill>
              <a:srgbClr val="FF6600">
                <a:alpha val="3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15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23653" name="Rectangle 5">
              <a:extLst>
                <a:ext uri="{FF2B5EF4-FFF2-40B4-BE49-F238E27FC236}">
                  <a16:creationId xmlns:a16="http://schemas.microsoft.com/office/drawing/2014/main" xmlns="" id="{DCD94FF0-5EBD-C74A-A05F-13D9D8F28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53"/>
              <a:ext cx="389" cy="2231"/>
            </a:xfrm>
            <a:prstGeom prst="rect">
              <a:avLst/>
            </a:prstGeom>
            <a:solidFill>
              <a:srgbClr val="FF6600">
                <a:alpha val="31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15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23661" name="Text Box 13">
              <a:extLst>
                <a:ext uri="{FF2B5EF4-FFF2-40B4-BE49-F238E27FC236}">
                  <a16:creationId xmlns:a16="http://schemas.microsoft.com/office/drawing/2014/main" xmlns="" id="{9E16E54A-5CBF-4E44-8045-A59D013F7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167" y="1500"/>
              <a:ext cx="359" cy="1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2215">
                  <a:solidFill>
                    <a:srgbClr val="000000"/>
                  </a:solidFill>
                  <a:latin typeface="Comic Sans MS" panose="030F0902030302020204" pitchFamily="66" charset="0"/>
                </a:rPr>
                <a:t>active</a:t>
              </a:r>
            </a:p>
          </p:txBody>
        </p:sp>
        <p:sp>
          <p:nvSpPr>
            <p:cNvPr id="923662" name="Text Box 14">
              <a:extLst>
                <a:ext uri="{FF2B5EF4-FFF2-40B4-BE49-F238E27FC236}">
                  <a16:creationId xmlns:a16="http://schemas.microsoft.com/office/drawing/2014/main" xmlns="" id="{FEBD90DF-F198-C24B-80E5-8287BC08B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992" y="1524"/>
              <a:ext cx="359" cy="1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 defTabSz="844083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2215">
                  <a:solidFill>
                    <a:srgbClr val="000000"/>
                  </a:solidFill>
                  <a:latin typeface="Comic Sans MS" panose="030F0902030302020204" pitchFamily="66" charset="0"/>
                </a:rPr>
                <a:t>active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9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4">
            <a:extLst>
              <a:ext uri="{FF2B5EF4-FFF2-40B4-BE49-F238E27FC236}">
                <a16:creationId xmlns:a16="http://schemas.microsoft.com/office/drawing/2014/main" xmlns="" id="{6D6E7C83-C162-E347-8E9B-057047E15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fld id="{3B941426-76A6-2B44-A57E-159DD772B972}" type="slidenum">
              <a:rPr lang="de-DE" altLang="de-DE">
                <a:solidFill>
                  <a:srgbClr val="000000"/>
                </a:solidFill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9" name="Footer Placeholder 5">
            <a:extLst>
              <a:ext uri="{FF2B5EF4-FFF2-40B4-BE49-F238E27FC236}">
                <a16:creationId xmlns:a16="http://schemas.microsoft.com/office/drawing/2014/main" xmlns="" id="{EC257E26-D475-C244-88BE-415868F8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GEM Detector Projects@GSI-DL     RD51 mini week, CERN      </a:t>
            </a:r>
          </a:p>
        </p:txBody>
      </p:sp>
      <p:sp>
        <p:nvSpPr>
          <p:cNvPr id="70" name="Date Placeholder 6">
            <a:extLst>
              <a:ext uri="{FF2B5EF4-FFF2-40B4-BE49-F238E27FC236}">
                <a16:creationId xmlns:a16="http://schemas.microsoft.com/office/drawing/2014/main" xmlns="" id="{E7A84AF3-F4B7-6E48-910F-BF453D31A6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April, 28th 2009</a:t>
            </a:r>
          </a:p>
        </p:txBody>
      </p:sp>
      <p:sp>
        <p:nvSpPr>
          <p:cNvPr id="852994" name="Rectangle 2">
            <a:extLst>
              <a:ext uri="{FF2B5EF4-FFF2-40B4-BE49-F238E27FC236}">
                <a16:creationId xmlns:a16="http://schemas.microsoft.com/office/drawing/2014/main" xmlns="" id="{4ED2390A-AFE8-8048-A8D7-CF3BA0690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>
                <a:solidFill>
                  <a:schemeClr val="tx1"/>
                </a:solidFill>
              </a:rPr>
              <a:t>PadPlane</a:t>
            </a:r>
            <a:r>
              <a:rPr lang="en-GB" altLang="de-DE"/>
              <a:t> </a:t>
            </a:r>
            <a:r>
              <a:rPr lang="en-US" altLang="de-DE">
                <a:solidFill>
                  <a:srgbClr val="FF0000"/>
                </a:solidFill>
              </a:rPr>
              <a:t>				 </a:t>
            </a:r>
            <a:r>
              <a:rPr lang="en-US" altLang="de-DE"/>
              <a:t>Pattern design</a:t>
            </a:r>
            <a:endParaRPr lang="de-DE" altLang="de-DE"/>
          </a:p>
        </p:txBody>
      </p:sp>
      <p:graphicFrame>
        <p:nvGraphicFramePr>
          <p:cNvPr id="853271" name="Group 279">
            <a:extLst>
              <a:ext uri="{FF2B5EF4-FFF2-40B4-BE49-F238E27FC236}">
                <a16:creationId xmlns:a16="http://schemas.microsoft.com/office/drawing/2014/main" xmlns="" id="{F69757D9-1180-2F4D-AF66-ABC44E24F2F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1451" y="2508738"/>
          <a:ext cx="8607669" cy="1784252"/>
        </p:xfrm>
        <a:graphic>
          <a:graphicData uri="http://schemas.openxmlformats.org/drawingml/2006/table">
            <a:tbl>
              <a:tblPr/>
              <a:tblGrid>
                <a:gridCol w="874834">
                  <a:extLst>
                    <a:ext uri="{9D8B030D-6E8A-4147-A177-3AD203B41FA5}">
                      <a16:colId xmlns:a16="http://schemas.microsoft.com/office/drawing/2014/main" xmlns="" val="2443081571"/>
                    </a:ext>
                  </a:extLst>
                </a:gridCol>
                <a:gridCol w="1414097">
                  <a:extLst>
                    <a:ext uri="{9D8B030D-6E8A-4147-A177-3AD203B41FA5}">
                      <a16:colId xmlns:a16="http://schemas.microsoft.com/office/drawing/2014/main" xmlns="" val="2868000845"/>
                    </a:ext>
                  </a:extLst>
                </a:gridCol>
                <a:gridCol w="1557703">
                  <a:extLst>
                    <a:ext uri="{9D8B030D-6E8A-4147-A177-3AD203B41FA5}">
                      <a16:colId xmlns:a16="http://schemas.microsoft.com/office/drawing/2014/main" xmlns="" val="143247881"/>
                    </a:ext>
                  </a:extLst>
                </a:gridCol>
                <a:gridCol w="1497623">
                  <a:extLst>
                    <a:ext uri="{9D8B030D-6E8A-4147-A177-3AD203B41FA5}">
                      <a16:colId xmlns:a16="http://schemas.microsoft.com/office/drawing/2014/main" xmlns="" val="1332114106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xmlns="" val="341559032"/>
                    </a:ext>
                  </a:extLst>
                </a:gridCol>
                <a:gridCol w="1622181">
                  <a:extLst>
                    <a:ext uri="{9D8B030D-6E8A-4147-A177-3AD203B41FA5}">
                      <a16:colId xmlns:a16="http://schemas.microsoft.com/office/drawing/2014/main" xmlns="" val="3886929679"/>
                    </a:ext>
                  </a:extLst>
                </a:gridCol>
              </a:tblGrid>
              <a:tr h="34143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de-DE" altLang="de-DE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Circular</a:t>
                      </a:r>
                    </a:p>
                  </a:txBody>
                  <a:tcPr marL="84406" marR="84406" marT="42203" marB="422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Radial </a:t>
                      </a:r>
                      <a:r>
                        <a:rPr kumimoji="1" lang="de-DE" altLang="de-DE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‚</a:t>
                      </a:r>
                      <a:r>
                        <a:rPr kumimoji="1" lang="de-DE" altLang="de-DE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acentric</a:t>
                      </a:r>
                      <a:r>
                        <a:rPr kumimoji="1" lang="de-DE" altLang="de-DE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Radial </a:t>
                      </a:r>
                      <a:r>
                        <a:rPr kumimoji="1" lang="de-DE" altLang="de-DE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‚</a:t>
                      </a:r>
                      <a:r>
                        <a:rPr kumimoji="1" lang="de-DE" altLang="de-DE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isocentric</a:t>
                      </a:r>
                      <a:r>
                        <a:rPr kumimoji="1" lang="de-DE" altLang="de-DE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60°Tilted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Cartesian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8422581"/>
                  </a:ext>
                </a:extLst>
              </a:tr>
              <a:tr h="3376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GEM</a:t>
                      </a:r>
                    </a:p>
                  </a:txBody>
                  <a:tcPr marL="84406" marR="84406" marT="42203" marB="42203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6420353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1/2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5888 </a:t>
                      </a: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(1571)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5880 </a:t>
                      </a: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(2096)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5441648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9600 </a:t>
                      </a: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(1571)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9600 </a:t>
                      </a: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(2096)</a:t>
                      </a:r>
                      <a:endParaRPr kumimoji="1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991071"/>
                  </a:ext>
                </a:extLst>
              </a:tr>
              <a:tr h="365760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13440 </a:t>
                      </a: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(1571)</a:t>
                      </a: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13400 </a:t>
                      </a:r>
                      <a:r>
                        <a:rPr kumimoji="1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(2096)</a:t>
                      </a:r>
                      <a:endParaRPr kumimoji="1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335252"/>
                  </a:ext>
                </a:extLst>
              </a:tr>
            </a:tbl>
          </a:graphicData>
        </a:graphic>
      </p:graphicFrame>
      <p:grpSp>
        <p:nvGrpSpPr>
          <p:cNvPr id="853197" name="Group 205">
            <a:extLst>
              <a:ext uri="{FF2B5EF4-FFF2-40B4-BE49-F238E27FC236}">
                <a16:creationId xmlns:a16="http://schemas.microsoft.com/office/drawing/2014/main" xmlns="" id="{9A021063-E9C3-8C4D-8DA5-C5912623AC29}"/>
              </a:ext>
            </a:extLst>
          </p:cNvPr>
          <p:cNvGrpSpPr>
            <a:grpSpLocks/>
          </p:cNvGrpSpPr>
          <p:nvPr/>
        </p:nvGrpSpPr>
        <p:grpSpPr bwMode="auto">
          <a:xfrm>
            <a:off x="27843" y="1078524"/>
            <a:ext cx="8868508" cy="1346689"/>
            <a:chOff x="-53" y="484"/>
            <a:chExt cx="6052" cy="919"/>
          </a:xfrm>
        </p:grpSpPr>
        <p:grpSp>
          <p:nvGrpSpPr>
            <p:cNvPr id="853196" name="Group 204">
              <a:extLst>
                <a:ext uri="{FF2B5EF4-FFF2-40B4-BE49-F238E27FC236}">
                  <a16:creationId xmlns:a16="http://schemas.microsoft.com/office/drawing/2014/main" xmlns="" id="{115D2264-0223-7443-A06D-4FCEE6330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" y="484"/>
              <a:ext cx="1956" cy="904"/>
              <a:chOff x="2412" y="483"/>
              <a:chExt cx="2832" cy="1399"/>
            </a:xfrm>
          </p:grpSpPr>
          <p:pic>
            <p:nvPicPr>
              <p:cNvPr id="853194" name="Picture 202" descr="01-längs-cuts">
                <a:extLst>
                  <a:ext uri="{FF2B5EF4-FFF2-40B4-BE49-F238E27FC236}">
                    <a16:creationId xmlns:a16="http://schemas.microsoft.com/office/drawing/2014/main" xmlns="" id="{7BF253D8-C56D-354D-97B7-B8094EB677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2" y="487"/>
                <a:ext cx="1428" cy="1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3195" name="Picture 203" descr="02-quer-cuts">
                <a:extLst>
                  <a:ext uri="{FF2B5EF4-FFF2-40B4-BE49-F238E27FC236}">
                    <a16:creationId xmlns:a16="http://schemas.microsoft.com/office/drawing/2014/main" xmlns="" id="{53AF2C6D-23F0-6541-A2DF-0DC0E1EE62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" y="483"/>
                <a:ext cx="1429" cy="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53178" name="Group 186">
              <a:extLst>
                <a:ext uri="{FF2B5EF4-FFF2-40B4-BE49-F238E27FC236}">
                  <a16:creationId xmlns:a16="http://schemas.microsoft.com/office/drawing/2014/main" xmlns="" id="{54A04359-757C-DC43-9AB5-0E95D8EF1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3" y="484"/>
              <a:ext cx="4124" cy="919"/>
              <a:chOff x="467" y="484"/>
              <a:chExt cx="5496" cy="1374"/>
            </a:xfrm>
          </p:grpSpPr>
          <p:grpSp>
            <p:nvGrpSpPr>
              <p:cNvPr id="853007" name="Group 15">
                <a:extLst>
                  <a:ext uri="{FF2B5EF4-FFF2-40B4-BE49-F238E27FC236}">
                    <a16:creationId xmlns:a16="http://schemas.microsoft.com/office/drawing/2014/main" xmlns="" id="{FA1DFB3F-5556-5E45-8684-B9DFACF8F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" y="498"/>
                <a:ext cx="1486" cy="1339"/>
                <a:chOff x="691" y="667"/>
                <a:chExt cx="1713" cy="1493"/>
              </a:xfrm>
            </p:grpSpPr>
            <p:pic>
              <p:nvPicPr>
                <p:cNvPr id="852999" name="Picture 7" descr="08-arcs">
                  <a:extLst>
                    <a:ext uri="{FF2B5EF4-FFF2-40B4-BE49-F238E27FC236}">
                      <a16:creationId xmlns:a16="http://schemas.microsoft.com/office/drawing/2014/main" xmlns="" id="{82F1F0C7-55FC-A348-BF9D-391AB8A97C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008" t="4953" r="19008" b="4953"/>
                <a:stretch>
                  <a:fillRect/>
                </a:stretch>
              </p:blipFill>
              <p:spPr bwMode="auto">
                <a:xfrm>
                  <a:off x="739" y="667"/>
                  <a:ext cx="1607" cy="1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53004" name="Group 12">
                  <a:extLst>
                    <a:ext uri="{FF2B5EF4-FFF2-40B4-BE49-F238E27FC236}">
                      <a16:creationId xmlns:a16="http://schemas.microsoft.com/office/drawing/2014/main" xmlns="" id="{A37CCB95-E348-9148-866F-8E82A7D681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1" y="839"/>
                  <a:ext cx="1713" cy="1134"/>
                  <a:chOff x="769" y="2567"/>
                  <a:chExt cx="1713" cy="1134"/>
                </a:xfrm>
              </p:grpSpPr>
              <p:sp>
                <p:nvSpPr>
                  <p:cNvPr id="853000" name="Line 8">
                    <a:extLst>
                      <a:ext uri="{FF2B5EF4-FFF2-40B4-BE49-F238E27FC236}">
                        <a16:creationId xmlns:a16="http://schemas.microsoft.com/office/drawing/2014/main" xmlns="" id="{0706EBA0-4922-7348-8101-6A0E4D9749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8" y="2608"/>
                    <a:ext cx="1704" cy="105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  <p:sp>
                <p:nvSpPr>
                  <p:cNvPr id="853001" name="Line 9">
                    <a:extLst>
                      <a:ext uri="{FF2B5EF4-FFF2-40B4-BE49-F238E27FC236}">
                        <a16:creationId xmlns:a16="http://schemas.microsoft.com/office/drawing/2014/main" xmlns="" id="{CBD6EBCB-D0D8-B745-8B9D-1A9562A84C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" y="2567"/>
                    <a:ext cx="1704" cy="113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</p:grpSp>
          </p:grpSp>
          <p:grpSp>
            <p:nvGrpSpPr>
              <p:cNvPr id="853086" name="Group 94">
                <a:extLst>
                  <a:ext uri="{FF2B5EF4-FFF2-40B4-BE49-F238E27FC236}">
                    <a16:creationId xmlns:a16="http://schemas.microsoft.com/office/drawing/2014/main" xmlns="" id="{EEC28B8E-4513-454E-A00D-13D42472A2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" y="484"/>
                <a:ext cx="1381" cy="1349"/>
                <a:chOff x="764" y="2317"/>
                <a:chExt cx="1713" cy="1657"/>
              </a:xfrm>
            </p:grpSpPr>
            <p:pic>
              <p:nvPicPr>
                <p:cNvPr id="853087" name="Picture 95" descr="05-stripes conc">
                  <a:extLst>
                    <a:ext uri="{FF2B5EF4-FFF2-40B4-BE49-F238E27FC236}">
                      <a16:creationId xmlns:a16="http://schemas.microsoft.com/office/drawing/2014/main" xmlns="" id="{3BC5C50E-21C5-1C4D-966C-3731792A627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" y="2317"/>
                  <a:ext cx="1657" cy="16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53088" name="Group 96">
                  <a:extLst>
                    <a:ext uri="{FF2B5EF4-FFF2-40B4-BE49-F238E27FC236}">
                      <a16:creationId xmlns:a16="http://schemas.microsoft.com/office/drawing/2014/main" xmlns="" id="{A6F2C458-ED7D-174B-AC91-C727CBFB1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4" y="2567"/>
                  <a:ext cx="1713" cy="1134"/>
                  <a:chOff x="769" y="2567"/>
                  <a:chExt cx="1713" cy="1134"/>
                </a:xfrm>
              </p:grpSpPr>
              <p:sp>
                <p:nvSpPr>
                  <p:cNvPr id="853089" name="Line 97">
                    <a:extLst>
                      <a:ext uri="{FF2B5EF4-FFF2-40B4-BE49-F238E27FC236}">
                        <a16:creationId xmlns:a16="http://schemas.microsoft.com/office/drawing/2014/main" xmlns="" id="{76B7F27F-E638-1441-AE20-F5341031C8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8" y="2608"/>
                    <a:ext cx="1704" cy="105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  <p:sp>
                <p:nvSpPr>
                  <p:cNvPr id="853090" name="Line 98">
                    <a:extLst>
                      <a:ext uri="{FF2B5EF4-FFF2-40B4-BE49-F238E27FC236}">
                        <a16:creationId xmlns:a16="http://schemas.microsoft.com/office/drawing/2014/main" xmlns="" id="{5F909A42-AD9B-7342-B4BB-D1FB4E0659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" y="2567"/>
                    <a:ext cx="1704" cy="113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</p:grpSp>
          </p:grpSp>
          <p:grpSp>
            <p:nvGrpSpPr>
              <p:cNvPr id="853091" name="Group 99">
                <a:extLst>
                  <a:ext uri="{FF2B5EF4-FFF2-40B4-BE49-F238E27FC236}">
                    <a16:creationId xmlns:a16="http://schemas.microsoft.com/office/drawing/2014/main" xmlns="" id="{9DEFB3C6-85A2-3E45-AB97-D965E8E194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3" y="485"/>
                <a:ext cx="1468" cy="1373"/>
                <a:chOff x="724" y="557"/>
                <a:chExt cx="1776" cy="1657"/>
              </a:xfrm>
            </p:grpSpPr>
            <p:pic>
              <p:nvPicPr>
                <p:cNvPr id="853092" name="Picture 100" descr="06-stripes not conc">
                  <a:extLst>
                    <a:ext uri="{FF2B5EF4-FFF2-40B4-BE49-F238E27FC236}">
                      <a16:creationId xmlns:a16="http://schemas.microsoft.com/office/drawing/2014/main" xmlns="" id="{C3C2E387-3D86-D04F-8416-8E9BF36074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" y="557"/>
                  <a:ext cx="1657" cy="16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53093" name="Group 101">
                  <a:extLst>
                    <a:ext uri="{FF2B5EF4-FFF2-40B4-BE49-F238E27FC236}">
                      <a16:creationId xmlns:a16="http://schemas.microsoft.com/office/drawing/2014/main" xmlns="" id="{F5463E5F-1772-8D4A-B12C-0042D509C0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4" y="807"/>
                  <a:ext cx="1776" cy="1148"/>
                  <a:chOff x="724" y="807"/>
                  <a:chExt cx="1776" cy="1148"/>
                </a:xfrm>
              </p:grpSpPr>
              <p:grpSp>
                <p:nvGrpSpPr>
                  <p:cNvPr id="853094" name="Group 102">
                    <a:extLst>
                      <a:ext uri="{FF2B5EF4-FFF2-40B4-BE49-F238E27FC236}">
                        <a16:creationId xmlns:a16="http://schemas.microsoft.com/office/drawing/2014/main" xmlns="" id="{E94538A9-9E92-CC4C-AED6-412CEDD46D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24" y="807"/>
                    <a:ext cx="865" cy="1075"/>
                    <a:chOff x="724" y="807"/>
                    <a:chExt cx="865" cy="1075"/>
                  </a:xfrm>
                </p:grpSpPr>
                <p:sp>
                  <p:nvSpPr>
                    <p:cNvPr id="853095" name="Line 103">
                      <a:extLst>
                        <a:ext uri="{FF2B5EF4-FFF2-40B4-BE49-F238E27FC236}">
                          <a16:creationId xmlns:a16="http://schemas.microsoft.com/office/drawing/2014/main" xmlns="" id="{4BEE2E28-0298-8C47-AC86-65DB1A7939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27" y="1375"/>
                      <a:ext cx="862" cy="50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84408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215">
                        <a:solidFill>
                          <a:srgbClr val="000000"/>
                        </a:solidFill>
                        <a:latin typeface="Comic Sans MS" panose="030F0902030302020204" pitchFamily="66" charset="0"/>
                      </a:endParaRPr>
                    </a:p>
                  </p:txBody>
                </p:sp>
                <p:sp>
                  <p:nvSpPr>
                    <p:cNvPr id="853096" name="Line 104">
                      <a:extLst>
                        <a:ext uri="{FF2B5EF4-FFF2-40B4-BE49-F238E27FC236}">
                          <a16:creationId xmlns:a16="http://schemas.microsoft.com/office/drawing/2014/main" xmlns="" id="{1C4AFB84-44A2-A24D-8322-2874EBE65A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4" y="807"/>
                      <a:ext cx="857" cy="5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84408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215">
                        <a:solidFill>
                          <a:srgbClr val="000000"/>
                        </a:solidFill>
                        <a:latin typeface="Comic Sans MS" panose="030F0902030302020204" pitchFamily="66" charset="0"/>
                      </a:endParaRPr>
                    </a:p>
                  </p:txBody>
                </p:sp>
              </p:grpSp>
              <p:grpSp>
                <p:nvGrpSpPr>
                  <p:cNvPr id="853097" name="Group 105">
                    <a:extLst>
                      <a:ext uri="{FF2B5EF4-FFF2-40B4-BE49-F238E27FC236}">
                        <a16:creationId xmlns:a16="http://schemas.microsoft.com/office/drawing/2014/main" xmlns="" id="{1E2304CF-02B0-BD48-84E0-7791DB7A502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44" y="873"/>
                    <a:ext cx="856" cy="1082"/>
                    <a:chOff x="1644" y="873"/>
                    <a:chExt cx="856" cy="1082"/>
                  </a:xfrm>
                </p:grpSpPr>
                <p:sp>
                  <p:nvSpPr>
                    <p:cNvPr id="853098" name="Line 106">
                      <a:extLst>
                        <a:ext uri="{FF2B5EF4-FFF2-40B4-BE49-F238E27FC236}">
                          <a16:creationId xmlns:a16="http://schemas.microsoft.com/office/drawing/2014/main" xmlns="" id="{E305ED41-8C7B-964E-A343-781E6ED359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0800000" flipV="1">
                      <a:off x="1644" y="873"/>
                      <a:ext cx="856" cy="50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84408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215">
                        <a:solidFill>
                          <a:srgbClr val="000000"/>
                        </a:solidFill>
                        <a:latin typeface="Comic Sans MS" panose="030F0902030302020204" pitchFamily="66" charset="0"/>
                      </a:endParaRPr>
                    </a:p>
                  </p:txBody>
                </p:sp>
                <p:sp>
                  <p:nvSpPr>
                    <p:cNvPr id="853099" name="Line 107">
                      <a:extLst>
                        <a:ext uri="{FF2B5EF4-FFF2-40B4-BE49-F238E27FC236}">
                          <a16:creationId xmlns:a16="http://schemas.microsoft.com/office/drawing/2014/main" xmlns="" id="{0CDEF8A4-1153-0A42-98C2-921081D46B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1653" y="1383"/>
                      <a:ext cx="840" cy="57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84408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215">
                        <a:solidFill>
                          <a:srgbClr val="000000"/>
                        </a:solidFill>
                        <a:latin typeface="Comic Sans MS" panose="030F0902030302020204" pitchFamily="66" charset="0"/>
                      </a:endParaRPr>
                    </a:p>
                  </p:txBody>
                </p:sp>
              </p:grpSp>
            </p:grpSp>
          </p:grpSp>
          <p:grpSp>
            <p:nvGrpSpPr>
              <p:cNvPr id="853172" name="Group 180">
                <a:extLst>
                  <a:ext uri="{FF2B5EF4-FFF2-40B4-BE49-F238E27FC236}">
                    <a16:creationId xmlns:a16="http://schemas.microsoft.com/office/drawing/2014/main" xmlns="" id="{18C0423E-0EC3-364F-9B17-6DD67F8807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3" y="488"/>
                <a:ext cx="1420" cy="1341"/>
                <a:chOff x="774" y="2310"/>
                <a:chExt cx="1713" cy="1657"/>
              </a:xfrm>
            </p:grpSpPr>
            <p:pic>
              <p:nvPicPr>
                <p:cNvPr id="853173" name="Picture 181" descr="projection tangential">
                  <a:extLst>
                    <a:ext uri="{FF2B5EF4-FFF2-40B4-BE49-F238E27FC236}">
                      <a16:creationId xmlns:a16="http://schemas.microsoft.com/office/drawing/2014/main" xmlns="" id="{08A0911C-A0F7-F24C-9DD5-74CC2F8B30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" y="2310"/>
                  <a:ext cx="1657" cy="16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53174" name="Group 182">
                  <a:extLst>
                    <a:ext uri="{FF2B5EF4-FFF2-40B4-BE49-F238E27FC236}">
                      <a16:creationId xmlns:a16="http://schemas.microsoft.com/office/drawing/2014/main" xmlns="" id="{B9E5076A-94A7-2041-BAF6-D9C8FC304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4" y="2567"/>
                  <a:ext cx="1713" cy="1134"/>
                  <a:chOff x="769" y="2567"/>
                  <a:chExt cx="1713" cy="1134"/>
                </a:xfrm>
              </p:grpSpPr>
              <p:sp>
                <p:nvSpPr>
                  <p:cNvPr id="853175" name="Line 183">
                    <a:extLst>
                      <a:ext uri="{FF2B5EF4-FFF2-40B4-BE49-F238E27FC236}">
                        <a16:creationId xmlns:a16="http://schemas.microsoft.com/office/drawing/2014/main" xmlns="" id="{99EB3E7E-FA19-F044-8238-1CA2922BCB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8" y="2608"/>
                    <a:ext cx="1704" cy="105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  <p:sp>
                <p:nvSpPr>
                  <p:cNvPr id="853176" name="Line 184">
                    <a:extLst>
                      <a:ext uri="{FF2B5EF4-FFF2-40B4-BE49-F238E27FC236}">
                        <a16:creationId xmlns:a16="http://schemas.microsoft.com/office/drawing/2014/main" xmlns="" id="{B8EF13F5-7DA9-1B4E-8D97-A0472154AD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9" y="2567"/>
                    <a:ext cx="1704" cy="113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8440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215">
                      <a:solidFill>
                        <a:srgbClr val="000000"/>
                      </a:solidFill>
                      <a:latin typeface="Comic Sans MS" panose="030F0902030302020204" pitchFamily="66" charset="0"/>
                    </a:endParaRPr>
                  </a:p>
                </p:txBody>
              </p:sp>
            </p:grpSp>
          </p:grpSp>
        </p:grpSp>
      </p:grpSp>
      <p:grpSp>
        <p:nvGrpSpPr>
          <p:cNvPr id="853273" name="Group 281">
            <a:extLst>
              <a:ext uri="{FF2B5EF4-FFF2-40B4-BE49-F238E27FC236}">
                <a16:creationId xmlns:a16="http://schemas.microsoft.com/office/drawing/2014/main" xmlns="" id="{6B1CF733-EDBE-2D44-9715-2EB82B41FF55}"/>
              </a:ext>
            </a:extLst>
          </p:cNvPr>
          <p:cNvGrpSpPr>
            <a:grpSpLocks/>
          </p:cNvGrpSpPr>
          <p:nvPr/>
        </p:nvGrpSpPr>
        <p:grpSpPr bwMode="auto">
          <a:xfrm>
            <a:off x="158261" y="4297973"/>
            <a:ext cx="8540262" cy="1897673"/>
            <a:chOff x="108" y="2753"/>
            <a:chExt cx="5651" cy="1295"/>
          </a:xfrm>
        </p:grpSpPr>
        <p:sp>
          <p:nvSpPr>
            <p:cNvPr id="853215" name="Rectangle 223">
              <a:extLst>
                <a:ext uri="{FF2B5EF4-FFF2-40B4-BE49-F238E27FC236}">
                  <a16:creationId xmlns:a16="http://schemas.microsoft.com/office/drawing/2014/main" xmlns="" id="{257B03B6-F2FD-CB4B-AC17-1B37328BD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2753"/>
              <a:ext cx="2945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16531" indent="-316531" defTabSz="844083" eaLnBrk="0" fontAlgn="base" hangingPunct="0">
                <a:spcAft>
                  <a:spcPct val="0"/>
                </a:spcAft>
                <a:buClr>
                  <a:srgbClr val="5C65C2"/>
                </a:buClr>
                <a:buNone/>
              </a:pPr>
              <a:r>
                <a:rPr lang="en-US" altLang="de-DE" sz="1292">
                  <a:solidFill>
                    <a:srgbClr val="FF0000"/>
                  </a:solidFill>
                </a:rPr>
                <a:t>Required</a:t>
              </a:r>
              <a:r>
                <a:rPr lang="en-US" altLang="de-DE" sz="1292">
                  <a:solidFill>
                    <a:srgbClr val="000000"/>
                  </a:solidFill>
                </a:rPr>
                <a:t> for constant resolution,  </a:t>
              </a:r>
              <a:r>
                <a:rPr lang="en-US" altLang="de-DE" sz="1292">
                  <a:solidFill>
                    <a:srgbClr val="0000CC"/>
                  </a:solidFill>
                </a:rPr>
                <a:t>Assumed</a:t>
              </a:r>
              <a:r>
                <a:rPr lang="en-US" altLang="de-DE" sz="1292">
                  <a:solidFill>
                    <a:srgbClr val="000000"/>
                  </a:solidFill>
                </a:rPr>
                <a:t> in simulations</a:t>
              </a:r>
            </a:p>
            <a:p>
              <a:pPr marL="316531" indent="-316531" defTabSz="844083" eaLnBrk="0" fontAlgn="base" hangingPunct="0">
                <a:spcAft>
                  <a:spcPct val="0"/>
                </a:spcAft>
                <a:buClr>
                  <a:srgbClr val="5C65C2"/>
                </a:buClr>
              </a:pPr>
              <a:r>
                <a:rPr lang="en-US" altLang="de-DE" sz="1846">
                  <a:solidFill>
                    <a:srgbClr val="000000"/>
                  </a:solidFill>
                </a:rPr>
                <a:t>Problems with </a:t>
              </a:r>
              <a:r>
                <a:rPr lang="en-US" altLang="de-DE" sz="1846">
                  <a:solidFill>
                    <a:srgbClr val="FF0000"/>
                  </a:solidFill>
                </a:rPr>
                <a:t>Patching</a:t>
              </a:r>
              <a:r>
                <a:rPr lang="en-US" altLang="de-DE" sz="1846">
                  <a:solidFill>
                    <a:srgbClr val="000000"/>
                  </a:solidFill>
                </a:rPr>
                <a:t> </a:t>
              </a:r>
              <a:r>
                <a:rPr lang="en-US" altLang="de-DE" sz="1477">
                  <a:solidFill>
                    <a:srgbClr val="000000"/>
                  </a:solidFill>
                </a:rPr>
                <a:t>(GEM4)</a:t>
              </a:r>
            </a:p>
            <a:p>
              <a:pPr marL="685817" lvl="1" indent="-263776" defTabSz="844083" eaLnBrk="0" fontAlgn="base" hangingPunct="0">
                <a:spcAft>
                  <a:spcPct val="0"/>
                </a:spcAft>
                <a:buClr>
                  <a:srgbClr val="5C65C2"/>
                </a:buClr>
              </a:pPr>
              <a:r>
                <a:rPr lang="en-US" altLang="de-DE" sz="1662">
                  <a:solidFill>
                    <a:srgbClr val="000000"/>
                  </a:solidFill>
                </a:rPr>
                <a:t>Patching process</a:t>
              </a:r>
            </a:p>
            <a:p>
              <a:pPr marL="685817" lvl="1" indent="-263776" defTabSz="844083" eaLnBrk="0" fontAlgn="base" hangingPunct="0">
                <a:spcAft>
                  <a:spcPct val="0"/>
                </a:spcAft>
                <a:buClr>
                  <a:srgbClr val="5C65C2"/>
                </a:buClr>
              </a:pPr>
              <a:r>
                <a:rPr lang="en-US" altLang="de-DE" sz="1662">
                  <a:solidFill>
                    <a:srgbClr val="000000"/>
                  </a:solidFill>
                </a:rPr>
                <a:t>Signal routing	</a:t>
              </a:r>
              <a:r>
                <a:rPr lang="en-US" altLang="de-DE" sz="1662">
                  <a:solidFill>
                    <a:srgbClr val="000000"/>
                  </a:solidFill>
                  <a:sym typeface="Wingdings" pitchFamily="2" charset="2"/>
                </a:rPr>
                <a:t>		</a:t>
              </a:r>
            </a:p>
          </p:txBody>
        </p:sp>
        <p:sp>
          <p:nvSpPr>
            <p:cNvPr id="853272" name="Rectangle 280">
              <a:extLst>
                <a:ext uri="{FF2B5EF4-FFF2-40B4-BE49-F238E27FC236}">
                  <a16:creationId xmlns:a16="http://schemas.microsoft.com/office/drawing/2014/main" xmlns="" id="{39EC3FC9-6D80-A04F-AFDB-E717C1AB3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3209"/>
              <a:ext cx="4285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685817" lvl="1" indent="-263776" defTabSz="844083" eaLnBrk="0" fontAlgn="base" hangingPunct="0">
                <a:spcAft>
                  <a:spcPct val="0"/>
                </a:spcAft>
                <a:buClr>
                  <a:srgbClr val="5C65C2"/>
                </a:buClr>
                <a:buNone/>
              </a:pPr>
              <a:r>
                <a:rPr lang="en-US" altLang="de-DE" sz="1662">
                  <a:solidFill>
                    <a:srgbClr val="000000"/>
                  </a:solidFill>
                </a:rPr>
                <a:t>		</a:t>
              </a:r>
              <a:r>
                <a:rPr lang="en-US" altLang="de-DE" sz="1477">
                  <a:solidFill>
                    <a:srgbClr val="000000"/>
                  </a:solidFill>
                  <a:sym typeface="Wingdings" pitchFamily="2" charset="2"/>
                </a:rPr>
                <a:t> </a:t>
              </a:r>
              <a:r>
                <a:rPr lang="en-US" altLang="de-DE" sz="1477">
                  <a:solidFill>
                    <a:srgbClr val="000000"/>
                  </a:solidFill>
                </a:rPr>
                <a:t>Dead areas &amp; </a:t>
              </a:r>
              <a:r>
                <a:rPr lang="en-US" altLang="de-DE" sz="1477">
                  <a:solidFill>
                    <a:srgbClr val="000000"/>
                  </a:solidFill>
                  <a:sym typeface="Wingdings" pitchFamily="2" charset="2"/>
                </a:rPr>
                <a:t>Increased material budget    	                               	  	</a:t>
              </a:r>
              <a:r>
                <a:rPr lang="en-US" altLang="de-DE" sz="1292">
                  <a:solidFill>
                    <a:srgbClr val="000000"/>
                  </a:solidFill>
                  <a:sym typeface="Wingdings" pitchFamily="2" charset="2"/>
                </a:rPr>
                <a:t>(</a:t>
              </a:r>
              <a:r>
                <a:rPr lang="en-US" altLang="de-DE" sz="1292">
                  <a:solidFill>
                    <a:srgbClr val="000000"/>
                  </a:solidFill>
                </a:rPr>
                <a:t>Support &amp; Additional routing layers)			</a:t>
              </a:r>
              <a:r>
                <a:rPr lang="en-US" altLang="de-DE" sz="1477">
                  <a:solidFill>
                    <a:srgbClr val="000000"/>
                  </a:solidFill>
                  <a:sym typeface="Wingdings" pitchFamily="2" charset="2"/>
                </a:rPr>
                <a:t> </a:t>
              </a:r>
              <a:r>
                <a:rPr lang="en-US" altLang="de-DE" sz="1477">
                  <a:solidFill>
                    <a:srgbClr val="000000"/>
                  </a:solidFill>
                </a:rPr>
                <a:t>Cut channels </a:t>
              </a:r>
              <a:r>
                <a:rPr lang="en-US" altLang="de-DE" sz="1477">
                  <a:solidFill>
                    <a:srgbClr val="000000"/>
                  </a:solidFill>
                  <a:sym typeface="Wingdings" pitchFamily="2" charset="2"/>
                </a:rPr>
                <a:t> unequal length, non-uniformity in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93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F1541-137B-584A-B05E-9630A3FA0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fld id="{3DB0546D-F1BB-0B4D-8C1E-122CC59B6CF7}" type="slidenum">
              <a:rPr lang="de-DE" altLang="de-DE">
                <a:solidFill>
                  <a:srgbClr val="000000"/>
                </a:solidFill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EB0D30A-4688-AC47-9586-EFA2A12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GEM Detector Projects@GSI-DL     RD51 mini week, CERN   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FB5203AC-1492-394A-8B66-1D284BD689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000000"/>
                </a:solidFill>
              </a:rPr>
              <a:t>April, 28th 2009</a:t>
            </a:r>
          </a:p>
        </p:txBody>
      </p:sp>
      <p:sp>
        <p:nvSpPr>
          <p:cNvPr id="916485" name="Rectangle 5">
            <a:extLst>
              <a:ext uri="{FF2B5EF4-FFF2-40B4-BE49-F238E27FC236}">
                <a16:creationId xmlns:a16="http://schemas.microsoft.com/office/drawing/2014/main" xmlns="" id="{6299F1D0-9688-514E-949B-4C42755EB25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202724" y="866035"/>
            <a:ext cx="4686300" cy="5583979"/>
          </a:xfrm>
        </p:spPr>
        <p:txBody>
          <a:bodyPr/>
          <a:lstStyle/>
          <a:p>
            <a:r>
              <a:rPr lang="en-GB" altLang="de-DE" sz="1846" dirty="0"/>
              <a:t>Optimize position determination 	                            </a:t>
            </a:r>
            <a:r>
              <a:rPr lang="en-GB" altLang="de-DE" sz="1846" dirty="0">
                <a:sym typeface="Wingdings" pitchFamily="2" charset="2"/>
              </a:rPr>
              <a:t></a:t>
            </a:r>
            <a:r>
              <a:rPr lang="en-GB" altLang="de-DE" sz="1846" dirty="0"/>
              <a:t> </a:t>
            </a:r>
            <a:r>
              <a:rPr lang="en-GB" altLang="de-DE" sz="1846" dirty="0">
                <a:solidFill>
                  <a:srgbClr val="FF0000"/>
                </a:solidFill>
              </a:rPr>
              <a:t>Maximize</a:t>
            </a:r>
            <a:r>
              <a:rPr lang="en-GB" altLang="de-DE" sz="1846" dirty="0"/>
              <a:t> inter-detector distances</a:t>
            </a:r>
            <a:endParaRPr lang="de-DE" altLang="de-DE" sz="1846" dirty="0"/>
          </a:p>
          <a:p>
            <a:r>
              <a:rPr lang="en-GB" altLang="de-DE" sz="1846" dirty="0"/>
              <a:t>Equalize weighting of information 	                        </a:t>
            </a:r>
            <a:r>
              <a:rPr lang="en-GB" altLang="de-DE" sz="1846" dirty="0">
                <a:sym typeface="Wingdings" pitchFamily="2" charset="2"/>
              </a:rPr>
              <a:t></a:t>
            </a:r>
            <a:r>
              <a:rPr lang="en-GB" altLang="de-DE" sz="1846" dirty="0"/>
              <a:t> </a:t>
            </a:r>
            <a:r>
              <a:rPr lang="en-GB" altLang="de-DE" sz="1846" dirty="0">
                <a:solidFill>
                  <a:srgbClr val="FF0000"/>
                </a:solidFill>
              </a:rPr>
              <a:t>Balance</a:t>
            </a:r>
            <a:r>
              <a:rPr lang="en-GB" altLang="de-DE" sz="1846" dirty="0"/>
              <a:t> inter-detector distances</a:t>
            </a:r>
          </a:p>
          <a:p>
            <a:r>
              <a:rPr lang="en-GB" altLang="de-DE" sz="1846" dirty="0"/>
              <a:t>Maximize shape-conformity </a:t>
            </a:r>
            <a:endParaRPr lang="de-DE" altLang="de-DE" sz="1846" dirty="0"/>
          </a:p>
          <a:p>
            <a:r>
              <a:rPr lang="en-GB" altLang="de-DE" sz="1846" dirty="0"/>
              <a:t>Symmetrise the loads,                                moments and thicknesses</a:t>
            </a:r>
            <a:endParaRPr lang="de-DE" altLang="de-DE" sz="1846" dirty="0"/>
          </a:p>
          <a:p>
            <a:pPr lvl="1"/>
            <a:r>
              <a:rPr lang="en-GB" altLang="de-DE" sz="1662" dirty="0"/>
              <a:t>Minimize mounting and adjustment efforts</a:t>
            </a:r>
            <a:endParaRPr lang="de-DE" altLang="de-DE" sz="1662" dirty="0"/>
          </a:p>
          <a:p>
            <a:pPr lvl="1">
              <a:buFont typeface="Wingdings 2" pitchFamily="2" charset="2"/>
              <a:buChar char="Ì"/>
            </a:pPr>
            <a:r>
              <a:rPr lang="en-GB" altLang="de-DE" sz="1662" dirty="0"/>
              <a:t>Simple &amp; stiff support structures                          </a:t>
            </a:r>
          </a:p>
          <a:p>
            <a:pPr lvl="1">
              <a:buFont typeface="Wingdings 2" pitchFamily="2" charset="2"/>
              <a:buNone/>
            </a:pPr>
            <a:endParaRPr lang="en-GB" altLang="de-DE" sz="1662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en-GB" altLang="de-DE" sz="1662" dirty="0"/>
              <a:t>Multi-conical shape of the supports (‘</a:t>
            </a:r>
            <a:r>
              <a:rPr lang="en-GB" altLang="de-DE" sz="1662" dirty="0" err="1"/>
              <a:t>Matroschka</a:t>
            </a:r>
            <a:r>
              <a:rPr lang="en-GB" altLang="de-DE" sz="1662" dirty="0"/>
              <a:t>’ principle)</a:t>
            </a:r>
          </a:p>
          <a:p>
            <a:pPr lvl="1">
              <a:buFont typeface="Wingdings" pitchFamily="2" charset="2"/>
              <a:buChar char="à"/>
            </a:pPr>
            <a:r>
              <a:rPr lang="en-GB" altLang="de-DE" sz="1662" dirty="0"/>
              <a:t>Shell structure (0.5..1mm CRP) </a:t>
            </a:r>
          </a:p>
          <a:p>
            <a:pPr lvl="1">
              <a:buFont typeface="Wingdings" pitchFamily="2" charset="2"/>
              <a:buChar char="à"/>
            </a:pPr>
            <a:r>
              <a:rPr lang="en-GB" altLang="de-DE" sz="1662" dirty="0"/>
              <a:t>50µm sag</a:t>
            </a:r>
          </a:p>
        </p:txBody>
      </p:sp>
      <p:pic>
        <p:nvPicPr>
          <p:cNvPr id="916482" name="Picture 2" descr="09">
            <a:extLst>
              <a:ext uri="{FF2B5EF4-FFF2-40B4-BE49-F238E27FC236}">
                <a16:creationId xmlns:a16="http://schemas.microsoft.com/office/drawing/2014/main" xmlns="" id="{8A0BCD1B-4FED-AA4E-A9F5-7F2C058DD04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62" y="1074128"/>
            <a:ext cx="3947746" cy="42364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6483" name="Picture 3" descr="08">
            <a:extLst>
              <a:ext uri="{FF2B5EF4-FFF2-40B4-BE49-F238E27FC236}">
                <a16:creationId xmlns:a16="http://schemas.microsoft.com/office/drawing/2014/main" xmlns="" id="{6DC0D299-2793-574E-8C48-066F69837EC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62" y="1148862"/>
            <a:ext cx="3933092" cy="42364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6484" name="Rectangle 4">
            <a:extLst>
              <a:ext uri="{FF2B5EF4-FFF2-40B4-BE49-F238E27FC236}">
                <a16:creationId xmlns:a16="http://schemas.microsoft.com/office/drawing/2014/main" xmlns="" id="{5B2700CE-A3E7-DD45-8B07-DABBAF1E1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>
                <a:solidFill>
                  <a:schemeClr val="tx1"/>
                </a:solidFill>
              </a:rPr>
              <a:t>Detector-Mounting</a:t>
            </a:r>
            <a:r>
              <a:rPr lang="en-GB" altLang="de-DE"/>
              <a:t>		‘Riddle’ design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49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3AD99-BC30-FC47-9E35-7C5B3FC6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61FE231-E3AF-534C-A2CC-603C4CC87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060" y="265110"/>
            <a:ext cx="7546708" cy="6334482"/>
          </a:xfrm>
        </p:spPr>
      </p:pic>
    </p:spTree>
    <p:extLst>
      <p:ext uri="{BB962C8B-B14F-4D97-AF65-F5344CB8AC3E}">
        <p14:creationId xmlns:p14="http://schemas.microsoft.com/office/powerpoint/2010/main" val="315503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M-TPC">
  <a:themeElements>
    <a:clrScheme name="GEM-TPC 2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5C65C2"/>
      </a:accent1>
      <a:accent2>
        <a:srgbClr val="7F96D2"/>
      </a:accent2>
      <a:accent3>
        <a:srgbClr val="FFFFFF"/>
      </a:accent3>
      <a:accent4>
        <a:srgbClr val="000000"/>
      </a:accent4>
      <a:accent5>
        <a:srgbClr val="B5B8DD"/>
      </a:accent5>
      <a:accent6>
        <a:srgbClr val="7287BE"/>
      </a:accent6>
      <a:hlink>
        <a:srgbClr val="97B8E1"/>
      </a:hlink>
      <a:folHlink>
        <a:srgbClr val="6B82D7"/>
      </a:folHlink>
    </a:clrScheme>
    <a:fontScheme name="GEM-T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lnDef>
  </a:objectDefaults>
  <a:extraClrSchemeLst>
    <a:extraClrScheme>
      <a:clrScheme name="GEM-TPC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M-TPC 2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5C65C2"/>
        </a:accent1>
        <a:accent2>
          <a:srgbClr val="7F96D2"/>
        </a:accent2>
        <a:accent3>
          <a:srgbClr val="FFFFFF"/>
        </a:accent3>
        <a:accent4>
          <a:srgbClr val="000000"/>
        </a:accent4>
        <a:accent5>
          <a:srgbClr val="B5B8DD"/>
        </a:accent5>
        <a:accent6>
          <a:srgbClr val="7287BE"/>
        </a:accent6>
        <a:hlink>
          <a:srgbClr val="97B8E1"/>
        </a:hlink>
        <a:folHlink>
          <a:srgbClr val="6B82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M-TPC 3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822DDC"/>
        </a:accent1>
        <a:accent2>
          <a:srgbClr val="9B7BEA"/>
        </a:accent2>
        <a:accent3>
          <a:srgbClr val="FFFFFF"/>
        </a:accent3>
        <a:accent4>
          <a:srgbClr val="000000"/>
        </a:accent4>
        <a:accent5>
          <a:srgbClr val="C1ADEB"/>
        </a:accent5>
        <a:accent6>
          <a:srgbClr val="8C6FD4"/>
        </a:accent6>
        <a:hlink>
          <a:srgbClr val="A691EE"/>
        </a:hlink>
        <a:folHlink>
          <a:srgbClr val="754F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M-TPC 4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218B38"/>
        </a:accent1>
        <a:accent2>
          <a:srgbClr val="52D544"/>
        </a:accent2>
        <a:accent3>
          <a:srgbClr val="FFFFFF"/>
        </a:accent3>
        <a:accent4>
          <a:srgbClr val="000000"/>
        </a:accent4>
        <a:accent5>
          <a:srgbClr val="ABC4AE"/>
        </a:accent5>
        <a:accent6>
          <a:srgbClr val="49C13D"/>
        </a:accent6>
        <a:hlink>
          <a:srgbClr val="75DC75"/>
        </a:hlink>
        <a:folHlink>
          <a:srgbClr val="45B0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M-TPC 5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CB3974"/>
        </a:accent1>
        <a:accent2>
          <a:srgbClr val="DA779F"/>
        </a:accent2>
        <a:accent3>
          <a:srgbClr val="FFFFFF"/>
        </a:accent3>
        <a:accent4>
          <a:srgbClr val="000000"/>
        </a:accent4>
        <a:accent5>
          <a:srgbClr val="E2AEBC"/>
        </a:accent5>
        <a:accent6>
          <a:srgbClr val="C56B90"/>
        </a:accent6>
        <a:hlink>
          <a:srgbClr val="DE8CAE"/>
        </a:hlink>
        <a:folHlink>
          <a:srgbClr val="D463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M-TPC 6">
        <a:dk1>
          <a:srgbClr val="000000"/>
        </a:dk1>
        <a:lt1>
          <a:srgbClr val="FFFFFF"/>
        </a:lt1>
        <a:dk2>
          <a:srgbClr val="000000"/>
        </a:dk2>
        <a:lt2>
          <a:srgbClr val="918A82"/>
        </a:lt2>
        <a:accent1>
          <a:srgbClr val="EB9E0C"/>
        </a:accent1>
        <a:accent2>
          <a:srgbClr val="E7C76F"/>
        </a:accent2>
        <a:accent3>
          <a:srgbClr val="FFFFFF"/>
        </a:accent3>
        <a:accent4>
          <a:srgbClr val="000000"/>
        </a:accent4>
        <a:accent5>
          <a:srgbClr val="F3CCAA"/>
        </a:accent5>
        <a:accent6>
          <a:srgbClr val="D1B464"/>
        </a:accent6>
        <a:hlink>
          <a:srgbClr val="F3DC97"/>
        </a:hlink>
        <a:folHlink>
          <a:srgbClr val="E3B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357</Words>
  <Application>Microsoft Office PowerPoint</Application>
  <PresentationFormat>Bildschirmpräsentation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Wingdings 2</vt:lpstr>
      <vt:lpstr>Office Theme</vt:lpstr>
      <vt:lpstr>GEM-TPC</vt:lpstr>
      <vt:lpstr>The PANDA GEM Tracker</vt:lpstr>
      <vt:lpstr>PANDA@FAIR    Setup Overview</vt:lpstr>
      <vt:lpstr>GEM-Detectors@PANDA     Basic assumptions</vt:lpstr>
      <vt:lpstr>GEM: Gas Electron Multiplier</vt:lpstr>
      <vt:lpstr>Planar GEM-Trackers   Detector assembly</vt:lpstr>
      <vt:lpstr>Planar GEM-Trackers   Layer stacking</vt:lpstr>
      <vt:lpstr>PadPlane      Pattern design</vt:lpstr>
      <vt:lpstr>Detector-Mounting  ‘Riddle’ design</vt:lpstr>
      <vt:lpstr>PowerPoint-Präsentation</vt:lpstr>
      <vt:lpstr>Implementation in MC</vt:lpstr>
      <vt:lpstr>Implementation in MC</vt:lpstr>
      <vt:lpstr>Implementation in MC</vt:lpstr>
      <vt:lpstr>Tracking with PANDA GEM</vt:lpstr>
      <vt:lpstr>Implementation in MC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PANDA GEM Tracker</dc:title>
  <dc:creator>Takehiko R. Saito</dc:creator>
  <cp:lastModifiedBy>desruser1</cp:lastModifiedBy>
  <cp:revision>7</cp:revision>
  <dcterms:created xsi:type="dcterms:W3CDTF">2018-09-17T13:56:49Z</dcterms:created>
  <dcterms:modified xsi:type="dcterms:W3CDTF">2018-09-18T08:13:20Z</dcterms:modified>
</cp:coreProperties>
</file>