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3" r:id="rId2"/>
    <p:sldId id="284" r:id="rId3"/>
    <p:sldId id="357" r:id="rId4"/>
    <p:sldId id="370" r:id="rId5"/>
    <p:sldId id="386" r:id="rId6"/>
    <p:sldId id="387" r:id="rId7"/>
    <p:sldId id="388" r:id="rId8"/>
    <p:sldId id="379" r:id="rId9"/>
    <p:sldId id="380" r:id="rId10"/>
    <p:sldId id="384" r:id="rId11"/>
    <p:sldId id="382" r:id="rId12"/>
    <p:sldId id="383" r:id="rId13"/>
    <p:sldId id="360" r:id="rId14"/>
    <p:sldId id="353" r:id="rId15"/>
    <p:sldId id="377" r:id="rId16"/>
    <p:sldId id="385" r:id="rId17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1" autoAdjust="0"/>
    <p:restoredTop sz="94980" autoAdjust="0"/>
  </p:normalViewPr>
  <p:slideViewPr>
    <p:cSldViewPr showGuides="1">
      <p:cViewPr varScale="1">
        <p:scale>
          <a:sx n="74" d="100"/>
          <a:sy n="74" d="100"/>
        </p:scale>
        <p:origin x="749" y="67"/>
      </p:cViewPr>
      <p:guideLst>
        <p:guide orient="horz" pos="1026"/>
        <p:guide pos="20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60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30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19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3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29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0" y="1268760"/>
            <a:ext cx="8352000" cy="517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540000" y="306687"/>
            <a:ext cx="8172000" cy="4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>
                <a:srgbClr val="005B82"/>
              </a:buClr>
              <a:buSzPct val="80000"/>
              <a:buFontTx/>
              <a:buNone/>
              <a:defRPr sz="3200" b="1" u="none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Row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>
          <a:xfrm>
            <a:off x="540000" y="6624000"/>
            <a:ext cx="1800000" cy="1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>
          <a:xfrm>
            <a:off x="6758880" y="6624000"/>
            <a:ext cx="2133600" cy="18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470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28774"/>
            <a:ext cx="8426450" cy="4536529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25796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Peter Wintz - STT - TRK WShop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96752"/>
            <a:ext cx="8424672" cy="49801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874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69" y="6237312"/>
            <a:ext cx="1344395" cy="391740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>
            <a:off x="360000" y="6624355"/>
            <a:ext cx="8424000" cy="0"/>
          </a:xfrm>
          <a:prstGeom prst="line">
            <a:avLst/>
          </a:prstGeom>
          <a:ln>
            <a:solidFill>
              <a:srgbClr val="9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"/>
          <p:cNvSpPr txBox="1">
            <a:spLocks/>
          </p:cNvSpPr>
          <p:nvPr userDrawn="1"/>
        </p:nvSpPr>
        <p:spPr>
          <a:xfrm>
            <a:off x="360000" y="6624000"/>
            <a:ext cx="180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 smtClean="0"/>
              <a:t>Sep-18, 2018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000" y="6624355"/>
            <a:ext cx="3960000" cy="180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Peter Wintz - STT - TRK WShop</a:t>
            </a:r>
            <a:endParaRPr lang="de-DE"/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60232" y="6624000"/>
            <a:ext cx="21336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2" descr="Panda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08304" y="404664"/>
            <a:ext cx="1438102" cy="344978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360000" y="260648"/>
            <a:ext cx="8424000" cy="0"/>
          </a:xfrm>
          <a:prstGeom prst="line">
            <a:avLst/>
          </a:prstGeom>
          <a:ln>
            <a:solidFill>
              <a:srgbClr val="9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sldNum="0" hd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200.png"/><Relationship Id="rId4" Type="http://schemas.openxmlformats.org/officeDocument/2006/relationships/image" Target="../media/image10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719137" y="3813708"/>
            <a:ext cx="7705725" cy="623404"/>
          </a:xfrm>
        </p:spPr>
        <p:txBody>
          <a:bodyPr/>
          <a:lstStyle/>
          <a:p>
            <a:r>
              <a:rPr lang="de-DE" dirty="0" smtClean="0"/>
              <a:t>STT</a:t>
            </a:r>
            <a:br>
              <a:rPr lang="de-DE" dirty="0" smtClean="0"/>
            </a:br>
            <a:endParaRPr lang="en-US" sz="20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719137" y="4725144"/>
            <a:ext cx="7705725" cy="360000"/>
          </a:xfrm>
        </p:spPr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Sep-18, 2018 | Peter </a:t>
            </a:r>
            <a:r>
              <a:rPr lang="de-DE" dirty="0" err="1" smtClean="0">
                <a:solidFill>
                  <a:srgbClr val="FFFF00"/>
                </a:solidFill>
              </a:rPr>
              <a:t>Wintz</a:t>
            </a:r>
            <a:r>
              <a:rPr lang="de-DE" dirty="0" smtClean="0">
                <a:solidFill>
                  <a:srgbClr val="FFFF00"/>
                </a:solidFill>
              </a:rPr>
              <a:t> (</a:t>
            </a:r>
            <a:r>
              <a:rPr lang="en-GB" dirty="0" smtClean="0">
                <a:solidFill>
                  <a:srgbClr val="FFFF00"/>
                </a:solidFill>
              </a:rPr>
              <a:t>for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the</a:t>
            </a:r>
            <a:r>
              <a:rPr lang="de-DE" dirty="0" smtClean="0">
                <a:solidFill>
                  <a:srgbClr val="FFFF00"/>
                </a:solidFill>
              </a:rPr>
              <a:t> STT </a:t>
            </a:r>
            <a:r>
              <a:rPr lang="de-DE" dirty="0" err="1" smtClean="0">
                <a:solidFill>
                  <a:srgbClr val="FFFF00"/>
                </a:solidFill>
              </a:rPr>
              <a:t>group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-20668"/>
            <a:ext cx="3336596" cy="23573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4" name="Bildplatzhalter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11" y="-27384"/>
            <a:ext cx="3002917" cy="3498272"/>
          </a:xfrm>
          <a:prstGeom prst="rect">
            <a:avLst/>
          </a:prstGeom>
          <a:solidFill>
            <a:schemeClr val="bg2"/>
          </a:solidFill>
          <a:effectLst>
            <a:softEdge rad="76200"/>
          </a:effectLst>
        </p:spPr>
      </p:pic>
      <p:pic>
        <p:nvPicPr>
          <p:cNvPr id="26" name="Inhaltsplatzhalter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786" y="-27384"/>
            <a:ext cx="2135522" cy="17084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" descr="C:\Users\Wintz\Pictures\CF_Mounting_Mar2015\Anhang 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 flipH="1" flipV="1">
            <a:off x="3588379" y="1556792"/>
            <a:ext cx="2717929" cy="18850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9703"/>
            <a:ext cx="1774235" cy="15594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5" y="2215027"/>
            <a:ext cx="1733370" cy="126436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0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30396" y="2219373"/>
            <a:ext cx="1786696" cy="120962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-30396" y="1412776"/>
            <a:ext cx="1767854" cy="1063422"/>
            <a:chOff x="2551994" y="-770318"/>
            <a:chExt cx="3414059" cy="2053657"/>
          </a:xfrm>
        </p:grpSpPr>
        <p:pic>
          <p:nvPicPr>
            <p:cNvPr id="32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"/>
            <a:stretch/>
          </p:blipFill>
          <p:spPr>
            <a:xfrm>
              <a:off x="2551994" y="-770318"/>
              <a:ext cx="3414059" cy="2053657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</p:spPr>
        </p:pic>
        <p:pic>
          <p:nvPicPr>
            <p:cNvPr id="33" name="Picture 2" descr="D:\PANDA_STT_Pics\Strawstack_1\PC051710x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1" t="-13018" r="-268" b="3670"/>
            <a:stretch/>
          </p:blipFill>
          <p:spPr bwMode="auto">
            <a:xfrm flipH="1">
              <a:off x="4618058" y="96291"/>
              <a:ext cx="1329281" cy="1152122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r="22690"/>
          <a:stretch/>
        </p:blipFill>
        <p:spPr>
          <a:xfrm>
            <a:off x="3231083" y="1772816"/>
            <a:ext cx="939703" cy="16661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121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/>
              <a:t>Hit </a:t>
            </a:r>
            <a:r>
              <a:rPr lang="de-DE" sz="1600" dirty="0" err="1"/>
              <a:t>cluster</a:t>
            </a:r>
            <a:r>
              <a:rPr lang="de-DE" sz="1600" dirty="0"/>
              <a:t> </a:t>
            </a:r>
            <a:r>
              <a:rPr lang="de-DE" sz="1600" dirty="0" err="1" smtClean="0"/>
              <a:t>finder</a:t>
            </a:r>
            <a:endParaRPr lang="de-DE" sz="1600" dirty="0"/>
          </a:p>
          <a:p>
            <a:pPr marL="180975" lvl="1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600" dirty="0"/>
              <a:t>STT </a:t>
            </a:r>
            <a:r>
              <a:rPr lang="de-DE" sz="1600" dirty="0" err="1"/>
              <a:t>characteristic</a:t>
            </a:r>
            <a:r>
              <a:rPr lang="de-DE" sz="1600" dirty="0"/>
              <a:t>: </a:t>
            </a:r>
            <a:r>
              <a:rPr lang="de-DE" sz="1600" dirty="0" err="1"/>
              <a:t>continuous</a:t>
            </a:r>
            <a:r>
              <a:rPr lang="de-DE" sz="1600" dirty="0"/>
              <a:t> </a:t>
            </a:r>
            <a:r>
              <a:rPr lang="de-DE" sz="1600" dirty="0" err="1"/>
              <a:t>tracking</a:t>
            </a:r>
            <a:endParaRPr lang="de-DE" sz="1600" dirty="0"/>
          </a:p>
          <a:p>
            <a:pPr marL="623888" lvl="2" indent="-260350">
              <a:lnSpc>
                <a:spcPct val="100000"/>
              </a:lnSpc>
            </a:pPr>
            <a:r>
              <a:rPr lang="de-DE" sz="1600" dirty="0" smtClean="0"/>
              <a:t>check </a:t>
            </a:r>
            <a:r>
              <a:rPr lang="de-DE" sz="1600" dirty="0" err="1" smtClean="0"/>
              <a:t>neighbour</a:t>
            </a:r>
            <a:r>
              <a:rPr lang="de-DE" sz="1600" dirty="0" smtClean="0"/>
              <a:t> </a:t>
            </a:r>
            <a:r>
              <a:rPr lang="de-DE" sz="1600" dirty="0" err="1" smtClean="0"/>
              <a:t>straw</a:t>
            </a:r>
            <a:r>
              <a:rPr lang="de-DE" sz="1600" dirty="0" smtClean="0"/>
              <a:t> &amp; </a:t>
            </a:r>
            <a:r>
              <a:rPr lang="de-DE" sz="1600" dirty="0" err="1" smtClean="0"/>
              <a:t>neighbout</a:t>
            </a:r>
            <a:r>
              <a:rPr lang="de-DE" sz="1600" dirty="0" smtClean="0"/>
              <a:t> </a:t>
            </a:r>
            <a:r>
              <a:rPr lang="de-DE" sz="1600" dirty="0" err="1" smtClean="0"/>
              <a:t>layer</a:t>
            </a:r>
            <a:endParaRPr lang="de-DE" sz="1600" dirty="0" smtClean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multi-</a:t>
            </a:r>
            <a:r>
              <a:rPr lang="de-DE" sz="1600" dirty="0" err="1" smtClean="0">
                <a:sym typeface="Symbol" panose="05050102010706020507" pitchFamily="18" charset="2"/>
              </a:rPr>
              <a:t>space</a:t>
            </a:r>
            <a:r>
              <a:rPr lang="de-DE" sz="1600" dirty="0" smtClean="0">
                <a:sym typeface="Symbol" panose="05050102010706020507" pitchFamily="18" charset="2"/>
              </a:rPr>
              <a:t>: </a:t>
            </a:r>
            <a:r>
              <a:rPr lang="de-DE" sz="1600" dirty="0" err="1" smtClean="0">
                <a:sym typeface="Symbol" panose="05050102010706020507" pitchFamily="18" charset="2"/>
              </a:rPr>
              <a:t>straw</a:t>
            </a:r>
            <a:r>
              <a:rPr lang="de-DE" sz="1600" dirty="0" smtClean="0">
                <a:sym typeface="Symbol" panose="05050102010706020507" pitchFamily="18" charset="2"/>
              </a:rPr>
              <a:t> &amp; ∆</a:t>
            </a:r>
            <a:r>
              <a:rPr lang="de-DE" sz="1600" dirty="0" err="1" smtClean="0">
                <a:sym typeface="Symbol" panose="05050102010706020507" pitchFamily="18" charset="2"/>
              </a:rPr>
              <a:t>layer</a:t>
            </a:r>
            <a:r>
              <a:rPr lang="de-DE" sz="1600" dirty="0" smtClean="0"/>
              <a:t>/ </a:t>
            </a:r>
            <a:r>
              <a:rPr lang="de-DE" sz="1600" dirty="0" smtClean="0">
                <a:sym typeface="Symbol" panose="05050102010706020507" pitchFamily="18" charset="2"/>
              </a:rPr>
              <a:t></a:t>
            </a:r>
            <a:r>
              <a:rPr lang="de-DE" sz="1600" dirty="0" smtClean="0"/>
              <a:t>TE-time/</a:t>
            </a:r>
            <a:r>
              <a:rPr lang="de-DE" sz="1600" dirty="0" smtClean="0">
                <a:sym typeface="Symbol" panose="05050102010706020507" pitchFamily="18" charset="2"/>
              </a:rPr>
              <a:t> LE-time</a:t>
            </a:r>
            <a:endParaRPr lang="de-DE" sz="1600" dirty="0"/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TE-time</a:t>
            </a:r>
            <a:r>
              <a:rPr lang="de-DE" sz="1600" dirty="0"/>
              <a:t>: </a:t>
            </a:r>
            <a:r>
              <a:rPr lang="de-DE" sz="1600" dirty="0">
                <a:sym typeface="Symbol" panose="05050102010706020507" pitchFamily="18" charset="2"/>
              </a:rPr>
              <a:t> </a:t>
            </a:r>
            <a:r>
              <a:rPr lang="de-DE" sz="1600" dirty="0"/>
              <a:t>~ 27 </a:t>
            </a:r>
            <a:r>
              <a:rPr lang="de-DE" sz="1600" dirty="0" err="1"/>
              <a:t>ns</a:t>
            </a:r>
            <a:r>
              <a:rPr lang="de-DE" sz="1600" dirty="0"/>
              <a:t>, but </a:t>
            </a:r>
            <a:r>
              <a:rPr lang="de-DE" sz="1600" dirty="0" err="1"/>
              <a:t>landau</a:t>
            </a:r>
            <a:r>
              <a:rPr lang="de-DE" sz="1600" dirty="0"/>
              <a:t> </a:t>
            </a:r>
            <a:r>
              <a:rPr lang="de-DE" sz="1600" dirty="0" err="1"/>
              <a:t>shape</a:t>
            </a:r>
            <a:endParaRPr lang="de-DE" sz="1600" dirty="0"/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~ </a:t>
            </a:r>
            <a:r>
              <a:rPr lang="de-DE" sz="1600" dirty="0"/>
              <a:t>20-30%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hits</a:t>
            </a:r>
            <a:r>
              <a:rPr lang="de-DE" sz="1600" dirty="0"/>
              <a:t> in L</a:t>
            </a:r>
            <a:r>
              <a:rPr lang="de-DE" sz="1600" dirty="0" smtClean="0"/>
              <a:t>andau </a:t>
            </a:r>
            <a:r>
              <a:rPr lang="de-DE" sz="1600" dirty="0" err="1"/>
              <a:t>tail</a:t>
            </a:r>
            <a:endParaRPr lang="de-DE" sz="1600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/>
              <a:t>T0 Determination by STT (</a:t>
            </a:r>
            <a:r>
              <a:rPr lang="de-DE" dirty="0" err="1"/>
              <a:t>Step</a:t>
            </a:r>
            <a:r>
              <a:rPr lang="de-DE" dirty="0"/>
              <a:t> 1)</a:t>
            </a:r>
            <a:endParaRPr lang="en-US" dirty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761" y="3993636"/>
            <a:ext cx="3571907" cy="255816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713609" y="4689475"/>
            <a:ext cx="4193712" cy="1485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74100" y="48329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nhaltsplatzhalt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13" y="980728"/>
            <a:ext cx="3549177" cy="24959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592" y="3611700"/>
            <a:ext cx="3892898" cy="261029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 rot="16200000">
            <a:off x="4063553" y="2210671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Neighbour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26739" y="6001543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TE-time (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344000" y="3050958"/>
            <a:ext cx="1170130" cy="425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7269561" y="1437299"/>
            <a:ext cx="1172116" cy="427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 beam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de-DE" sz="105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62310" y="3412806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TE-time (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/>
              <a:t>Investigate TE-time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 (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deuteron</a:t>
            </a:r>
            <a:r>
              <a:rPr lang="de-DE" sz="1600" dirty="0" smtClean="0"/>
              <a:t> </a:t>
            </a:r>
            <a:r>
              <a:rPr lang="de-DE" sz="1600" dirty="0" err="1" smtClean="0"/>
              <a:t>testbeam</a:t>
            </a:r>
            <a:r>
              <a:rPr lang="de-DE" sz="1600" dirty="0" smtClean="0"/>
              <a:t> &amp; </a:t>
            </a:r>
            <a:r>
              <a:rPr lang="de-DE" sz="1600" dirty="0" err="1" smtClean="0"/>
              <a:t>cosmic</a:t>
            </a:r>
            <a:r>
              <a:rPr lang="de-DE" sz="1600" dirty="0" smtClean="0"/>
              <a:t>)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err="1" smtClean="0"/>
              <a:t>Covered</a:t>
            </a:r>
            <a:r>
              <a:rPr lang="de-DE" sz="1600" dirty="0" smtClean="0"/>
              <a:t> </a:t>
            </a:r>
            <a:r>
              <a:rPr lang="de-DE" sz="1600" dirty="0" err="1" smtClean="0"/>
              <a:t>dE</a:t>
            </a:r>
            <a:r>
              <a:rPr lang="de-DE" sz="1600" dirty="0" smtClean="0"/>
              <a:t>/dx </a:t>
            </a:r>
            <a:r>
              <a:rPr lang="de-DE" sz="1600" dirty="0" err="1" smtClean="0"/>
              <a:t>range</a:t>
            </a:r>
            <a:r>
              <a:rPr lang="de-DE" sz="1600" dirty="0" smtClean="0"/>
              <a:t> ~ 5-50 </a:t>
            </a:r>
            <a:r>
              <a:rPr lang="de-DE" sz="1600" dirty="0" err="1" smtClean="0"/>
              <a:t>keV</a:t>
            </a:r>
            <a:r>
              <a:rPr lang="de-DE" sz="1600" dirty="0" smtClean="0"/>
              <a:t>/cm (= </a:t>
            </a:r>
            <a:r>
              <a:rPr lang="de-DE" sz="1600" dirty="0" err="1" smtClean="0"/>
              <a:t>full</a:t>
            </a:r>
            <a:r>
              <a:rPr lang="de-DE" sz="1600" dirty="0" smtClean="0"/>
              <a:t> </a:t>
            </a:r>
            <a:r>
              <a:rPr lang="de-DE" sz="1600" dirty="0" err="1" smtClean="0"/>
              <a:t>signal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dynamical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)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err="1" smtClean="0"/>
              <a:t>Cosmic</a:t>
            </a:r>
            <a:r>
              <a:rPr lang="de-DE" sz="1600" dirty="0" smtClean="0"/>
              <a:t> </a:t>
            </a:r>
            <a:r>
              <a:rPr lang="de-DE" sz="1600" dirty="0" err="1" smtClean="0"/>
              <a:t>tracks</a:t>
            </a:r>
            <a:r>
              <a:rPr lang="de-DE" sz="1600" dirty="0" smtClean="0"/>
              <a:t> w/ large </a:t>
            </a:r>
            <a:r>
              <a:rPr lang="de-DE" sz="1600" dirty="0" smtClean="0">
                <a:sym typeface="Symbol" panose="05050102010706020507" pitchFamily="18" charset="2"/>
              </a:rPr>
              <a:t>-angle </a:t>
            </a:r>
            <a:r>
              <a:rPr lang="de-DE" sz="1600" dirty="0" err="1" smtClean="0">
                <a:sym typeface="Symbol" panose="05050102010706020507" pitchFamily="18" charset="2"/>
              </a:rPr>
              <a:t>range</a:t>
            </a:r>
            <a:r>
              <a:rPr lang="de-DE" sz="1600" dirty="0" smtClean="0">
                <a:sym typeface="Symbol" panose="05050102010706020507" pitchFamily="18" charset="2"/>
              </a:rPr>
              <a:t>, but </a:t>
            </a:r>
            <a:r>
              <a:rPr lang="de-DE" sz="1600" dirty="0" err="1" smtClean="0">
                <a:sym typeface="Symbol" panose="05050102010706020507" pitchFamily="18" charset="2"/>
              </a:rPr>
              <a:t>only</a:t>
            </a:r>
            <a:r>
              <a:rPr lang="de-DE" sz="1600" dirty="0" smtClean="0">
                <a:sym typeface="Symbol" panose="05050102010706020507" pitchFamily="18" charset="2"/>
              </a:rPr>
              <a:t> 2D-tracking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ym typeface="Symbol" panose="05050102010706020507" pitchFamily="18" charset="2"/>
              </a:rPr>
              <a:t>R</a:t>
            </a:r>
            <a:r>
              <a:rPr lang="de-DE" sz="1600" dirty="0" smtClean="0"/>
              <a:t>esolution: </a:t>
            </a:r>
            <a:r>
              <a:rPr lang="de-DE" sz="1600" dirty="0" smtClean="0">
                <a:sym typeface="Symbol" panose="05050102010706020507" pitchFamily="18" charset="2"/>
              </a:rPr>
              <a:t> ~ 25 </a:t>
            </a:r>
            <a:r>
              <a:rPr lang="de-DE" sz="1600" dirty="0" err="1" smtClean="0">
                <a:sym typeface="Symbol" panose="05050102010706020507" pitchFamily="18" charset="2"/>
              </a:rPr>
              <a:t>ns</a:t>
            </a:r>
            <a:r>
              <a:rPr lang="de-DE" sz="1600" dirty="0" smtClean="0">
                <a:sym typeface="Symbol" panose="05050102010706020507" pitchFamily="18" charset="2"/>
              </a:rPr>
              <a:t> (after </a:t>
            </a:r>
            <a:r>
              <a:rPr lang="de-DE" sz="1600" dirty="0" err="1" smtClean="0">
                <a:sym typeface="Symbol" panose="05050102010706020507" pitchFamily="18" charset="2"/>
              </a:rPr>
              <a:t>cleanup</a:t>
            </a:r>
            <a:r>
              <a:rPr lang="de-DE" sz="1600" dirty="0" smtClean="0">
                <a:sym typeface="Symbol" panose="05050102010706020507" pitchFamily="18" charset="2"/>
              </a:rPr>
              <a:t>)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Resolution </a:t>
            </a:r>
            <a:r>
              <a:rPr lang="de-DE" sz="1600" dirty="0" err="1" smtClean="0">
                <a:sym typeface="Symbol" panose="05050102010706020507" pitchFamily="18" charset="2"/>
              </a:rPr>
              <a:t>slightly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worse</a:t>
            </a:r>
            <a:r>
              <a:rPr lang="de-DE" sz="1600" dirty="0" smtClean="0">
                <a:sym typeface="Symbol" panose="05050102010706020507" pitchFamily="18" charset="2"/>
              </a:rPr>
              <a:t> (~30ns) </a:t>
            </a:r>
            <a:r>
              <a:rPr lang="de-DE" sz="1600" dirty="0" err="1" smtClean="0"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cosmics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as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expected</a:t>
            </a:r>
            <a:endParaRPr lang="de-DE" sz="1600" dirty="0" smtClean="0">
              <a:sym typeface="Symbol" panose="05050102010706020507" pitchFamily="18" charset="2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smtClean="0"/>
              <a:t>TE-time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track</a:t>
            </a:r>
            <a:r>
              <a:rPr lang="de-DE" sz="1600" dirty="0" smtClean="0"/>
              <a:t>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(</a:t>
            </a:r>
            <a:r>
              <a:rPr lang="de-DE" sz="1600" dirty="0" err="1" smtClean="0"/>
              <a:t>dE</a:t>
            </a:r>
            <a:r>
              <a:rPr lang="de-DE" sz="1600" dirty="0" smtClean="0"/>
              <a:t>/dx), not </a:t>
            </a:r>
            <a:r>
              <a:rPr lang="de-DE" sz="1600" dirty="0" err="1" smtClean="0"/>
              <a:t>event</a:t>
            </a:r>
            <a:r>
              <a:rPr lang="de-DE" sz="1600" dirty="0" smtClean="0"/>
              <a:t>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endParaRPr lang="de-DE" sz="1600" dirty="0"/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r>
              <a:rPr lang="de-DE" dirty="0" smtClean="0"/>
              <a:t> </a:t>
            </a:r>
          </a:p>
          <a:p>
            <a:pPr marL="0" indent="0"/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T0 Determination by STT (</a:t>
            </a:r>
            <a:r>
              <a:rPr lang="de-DE" dirty="0" err="1" smtClean="0"/>
              <a:t>Step</a:t>
            </a:r>
            <a:r>
              <a:rPr lang="de-DE" dirty="0" smtClean="0"/>
              <a:t> 1)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487" y="1988840"/>
            <a:ext cx="2789993" cy="21493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154" y="4066518"/>
            <a:ext cx="2970331" cy="206207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27295" y="299622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 = 30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ns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84762" y="4329100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/c,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</a:t>
            </a: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 = 23 </a:t>
            </a:r>
            <a:r>
              <a:rPr lang="de-DE" sz="1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ns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12260" y="5990089"/>
            <a:ext cx="1473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TDC TE-Time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86048" y="3930428"/>
            <a:ext cx="1473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TDC TE-Time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753879" y="3865423"/>
            <a:ext cx="4381660" cy="2947953"/>
            <a:chOff x="734377" y="4694707"/>
            <a:chExt cx="2738536" cy="1842471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194" y="4694707"/>
              <a:ext cx="2635719" cy="1747036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 rot="16200000">
              <a:off x="245621" y="5417072"/>
              <a:ext cx="1189108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TDC TE-Time (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861881" y="6325582"/>
              <a:ext cx="414977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P/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578269" y="4992653"/>
              <a:ext cx="1236516" cy="365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Clr>
                  <a:srgbClr val="0000FF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de-DE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 </a:t>
              </a:r>
              <a:r>
                <a:rPr lang="de-DE" sz="16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endParaRPr lang="de-DE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rgbClr val="FF66FF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de-DE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</a:t>
              </a:r>
              <a:r>
                <a:rPr lang="de-DE" sz="16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</a:t>
              </a:r>
              <a:r>
                <a:rPr lang="de-DE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cleanup</a:t>
              </a:r>
              <a:endPara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414856" y="5650359"/>
              <a:ext cx="578283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20000"/>
              </a:pPr>
              <a:r>
                <a:rPr lang="de-DE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Cosmic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9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>
            <a:grpSpLocks noChangeAspect="1"/>
          </p:cNvGrpSpPr>
          <p:nvPr/>
        </p:nvGrpSpPr>
        <p:grpSpPr>
          <a:xfrm>
            <a:off x="1268633" y="3577493"/>
            <a:ext cx="3819046" cy="2956852"/>
            <a:chOff x="4364602" y="4488167"/>
            <a:chExt cx="2430270" cy="1881607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4602" y="4488167"/>
              <a:ext cx="2430270" cy="1837046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797840" y="6154334"/>
              <a:ext cx="1279384" cy="215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Calculated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T0 (</a:t>
              </a:r>
              <a:r>
                <a:rPr lang="de-DE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562719" y="5204659"/>
              <a:ext cx="978460" cy="470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FF"/>
                </a:buClr>
                <a:buSzPct val="120000"/>
              </a:pP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Deuteron beam,</a:t>
              </a:r>
            </a:p>
            <a:p>
              <a:pPr>
                <a:buClr>
                  <a:srgbClr val="0000FF"/>
                </a:buClr>
                <a:buSzPct val="120000"/>
              </a:pP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 </a:t>
              </a:r>
              <a:r>
                <a:rPr lang="de-DE" sz="14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/c, </a:t>
              </a:r>
              <a:r>
                <a:rPr lang="de-DE" sz="14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buClr>
                  <a:srgbClr val="0000FF"/>
                </a:buClr>
                <a:buSzPct val="120000"/>
              </a:pPr>
              <a:r>
                <a:rPr lang="de-DE" sz="14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 = 7 </a:t>
              </a:r>
              <a:r>
                <a:rPr lang="de-DE" sz="14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ns</a:t>
              </a:r>
              <a:endPara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0000" y="1628775"/>
            <a:ext cx="8352000" cy="4815560"/>
          </a:xfrm>
        </p:spPr>
        <p:txBody>
          <a:bodyPr/>
          <a:lstStyle/>
          <a:p>
            <a:pPr marL="271463" indent="-2714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/>
              <a:t>Calculate</a:t>
            </a:r>
            <a:r>
              <a:rPr lang="de-DE" sz="1600" dirty="0" smtClean="0"/>
              <a:t> T0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raw</a:t>
            </a:r>
            <a:r>
              <a:rPr lang="de-DE" sz="1600" dirty="0" smtClean="0"/>
              <a:t> TDC </a:t>
            </a:r>
            <a:r>
              <a:rPr lang="de-DE" sz="1600" dirty="0" err="1" smtClean="0"/>
              <a:t>candidate</a:t>
            </a:r>
            <a:r>
              <a:rPr lang="de-DE" sz="1600" dirty="0" smtClean="0"/>
              <a:t> </a:t>
            </a:r>
            <a:r>
              <a:rPr lang="de-DE" sz="1600" dirty="0" err="1" smtClean="0"/>
              <a:t>hits</a:t>
            </a:r>
            <a:r>
              <a:rPr lang="de-DE" sz="1600" dirty="0" smtClean="0"/>
              <a:t> (</a:t>
            </a:r>
            <a:r>
              <a:rPr lang="de-DE" sz="1600" dirty="0" err="1" smtClean="0"/>
              <a:t>sum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hits</a:t>
            </a:r>
            <a:r>
              <a:rPr lang="de-DE" sz="1600" dirty="0" smtClean="0"/>
              <a:t>, T0=</a:t>
            </a:r>
            <a:r>
              <a:rPr lang="de-DE" sz="1600" dirty="0" err="1" smtClean="0"/>
              <a:t>shift</a:t>
            </a:r>
            <a:r>
              <a:rPr lang="de-DE" sz="1600" dirty="0" smtClean="0"/>
              <a:t>)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sym typeface="Symbol" panose="05050102010706020507" pitchFamily="18" charset="2"/>
              </a:rPr>
              <a:t>Calculated</a:t>
            </a:r>
            <a:r>
              <a:rPr lang="de-DE" sz="1600" dirty="0" smtClean="0">
                <a:sym typeface="Symbol" panose="05050102010706020507" pitchFamily="18" charset="2"/>
              </a:rPr>
              <a:t> T0 in </a:t>
            </a:r>
            <a:r>
              <a:rPr lang="de-DE" sz="1600" dirty="0" err="1" smtClean="0">
                <a:sym typeface="Symbol" panose="05050102010706020507" pitchFamily="18" charset="2"/>
              </a:rPr>
              <a:t>good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agreement</a:t>
            </a:r>
            <a:r>
              <a:rPr lang="de-DE" sz="1600" dirty="0" smtClean="0">
                <a:sym typeface="Symbol" panose="05050102010706020507" pitchFamily="18" charset="2"/>
              </a:rPr>
              <a:t> with T0 </a:t>
            </a:r>
            <a:r>
              <a:rPr lang="de-DE" sz="1600" dirty="0" err="1" smtClean="0">
                <a:sym typeface="Symbol" panose="05050102010706020507" pitchFamily="18" charset="2"/>
              </a:rPr>
              <a:t>from</a:t>
            </a:r>
            <a:r>
              <a:rPr lang="de-DE" sz="1600" dirty="0" smtClean="0">
                <a:sym typeface="Symbol" panose="05050102010706020507" pitchFamily="18" charset="2"/>
              </a:rPr>
              <a:t> TDC </a:t>
            </a:r>
            <a:r>
              <a:rPr lang="de-DE" sz="1600" dirty="0" err="1" smtClean="0">
                <a:sym typeface="Symbol" panose="05050102010706020507" pitchFamily="18" charset="2"/>
              </a:rPr>
              <a:t>spectra</a:t>
            </a:r>
            <a:endParaRPr lang="de-DE" sz="1600" dirty="0">
              <a:sym typeface="Symbol" panose="05050102010706020507" pitchFamily="18" charset="2"/>
            </a:endParaRP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Note: </a:t>
            </a:r>
            <a:r>
              <a:rPr lang="de-DE" sz="1600" dirty="0" err="1" smtClean="0">
                <a:sym typeface="Symbol" panose="05050102010706020507" pitchFamily="18" charset="2"/>
              </a:rPr>
              <a:t>single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channel</a:t>
            </a:r>
            <a:r>
              <a:rPr lang="de-DE" sz="1600" dirty="0" smtClean="0">
                <a:sym typeface="Symbol" panose="05050102010706020507" pitchFamily="18" charset="2"/>
              </a:rPr>
              <a:t> time </a:t>
            </a:r>
            <a:r>
              <a:rPr lang="de-DE" sz="1600" dirty="0" err="1" smtClean="0">
                <a:sym typeface="Symbol" panose="05050102010706020507" pitchFamily="18" charset="2"/>
              </a:rPr>
              <a:t>offset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shifts</a:t>
            </a:r>
            <a:r>
              <a:rPr lang="de-DE" sz="1600" dirty="0" smtClean="0">
                <a:sym typeface="Symbol" panose="05050102010706020507" pitchFamily="18" charset="2"/>
              </a:rPr>
              <a:t> (TDC)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T0-resolution</a:t>
            </a:r>
            <a:r>
              <a:rPr lang="de-DE" sz="1600" dirty="0"/>
              <a:t>: </a:t>
            </a:r>
            <a:r>
              <a:rPr lang="de-DE" sz="1600" dirty="0">
                <a:sym typeface="Symbol" panose="05050102010706020507" pitchFamily="18" charset="2"/>
              </a:rPr>
              <a:t> = 7 </a:t>
            </a:r>
            <a:r>
              <a:rPr lang="de-DE" sz="1600" dirty="0" err="1">
                <a:sym typeface="Symbol" panose="05050102010706020507" pitchFamily="18" charset="2"/>
              </a:rPr>
              <a:t>ns</a:t>
            </a:r>
            <a:r>
              <a:rPr lang="de-DE" sz="1600" dirty="0">
                <a:sym typeface="Symbol" panose="05050102010706020507" pitchFamily="18" charset="2"/>
              </a:rPr>
              <a:t>   (~ 6 </a:t>
            </a:r>
            <a:r>
              <a:rPr lang="de-DE" sz="1600" dirty="0" err="1">
                <a:sym typeface="Symbol" panose="05050102010706020507" pitchFamily="18" charset="2"/>
              </a:rPr>
              <a:t>ns</a:t>
            </a:r>
            <a:r>
              <a:rPr lang="de-DE" sz="1600" dirty="0">
                <a:sym typeface="Symbol" panose="05050102010706020507" pitchFamily="18" charset="2"/>
              </a:rPr>
              <a:t> after </a:t>
            </a:r>
            <a:r>
              <a:rPr lang="de-DE" sz="1600" dirty="0" err="1" smtClean="0">
                <a:sym typeface="Symbol" panose="05050102010706020507" pitchFamily="18" charset="2"/>
              </a:rPr>
              <a:t>hit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cleanup</a:t>
            </a:r>
            <a:r>
              <a:rPr lang="de-DE" sz="1600" dirty="0">
                <a:sym typeface="Symbol" panose="05050102010706020507" pitchFamily="18" charset="2"/>
              </a:rPr>
              <a:t>)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de-DE" dirty="0" smtClean="0">
              <a:sym typeface="Symbol" panose="05050102010706020507" pitchFamily="18" charset="2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de-DE" dirty="0" smtClean="0">
              <a:sym typeface="Symbol" panose="05050102010706020507" pitchFamily="18" charset="2"/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T0 Determination by STT (</a:t>
            </a:r>
            <a:r>
              <a:rPr lang="de-DE" dirty="0" err="1" smtClean="0"/>
              <a:t>Step</a:t>
            </a:r>
            <a:r>
              <a:rPr lang="de-DE" dirty="0" smtClean="0"/>
              <a:t> 2)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5837002" y="2054801"/>
            <a:ext cx="3214960" cy="4371131"/>
            <a:chOff x="5740785" y="2393308"/>
            <a:chExt cx="3214960" cy="4371131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94639" y="2393308"/>
              <a:ext cx="3061106" cy="2115617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2671" y="4625835"/>
              <a:ext cx="2785041" cy="212861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 rot="16200000">
              <a:off x="4846790" y="5292700"/>
              <a:ext cx="20649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T0 </a:t>
              </a:r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TDC </a:t>
              </a:r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spectra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827575" y="4398705"/>
              <a:ext cx="1473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TDC LE-Time (</a:t>
              </a:r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33881" y="3400466"/>
              <a:ext cx="117211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Deuteron beam</a:t>
              </a:r>
            </a:p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 </a:t>
              </a:r>
              <a:r>
                <a:rPr lang="de-DE" sz="105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DE" sz="105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16200000">
              <a:off x="5341680" y="3278053"/>
              <a:ext cx="1083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Channel No.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35988" y="6487440"/>
              <a:ext cx="1083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Channel </a:t>
              </a:r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feld 37"/>
          <p:cNvSpPr txBox="1"/>
          <p:nvPr/>
        </p:nvSpPr>
        <p:spPr>
          <a:xfrm rot="16200000">
            <a:off x="772701" y="464106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5004048" y="5250530"/>
            <a:ext cx="832954" cy="483520"/>
          </a:xfrm>
          <a:prstGeom prst="leftRightArrow">
            <a:avLst/>
          </a:prstGeom>
          <a:solidFill>
            <a:srgbClr val="381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750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03" y="1340768"/>
            <a:ext cx="4135305" cy="28853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 rot="16200000">
            <a:off x="-664563" y="2622115"/>
            <a:ext cx="23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Isochrone residual (µm)</a:t>
            </a: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899592" y="2016032"/>
            <a:ext cx="3564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138925" y="1835532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DE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520" y="4026550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38916" y="4514344"/>
            <a:ext cx="588554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563" lvl="2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Isochrone residual 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)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2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(150 µm),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STT </a:t>
            </a:r>
          </a:p>
          <a:p>
            <a:pPr marL="182563" lvl="2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563" lvl="2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Straw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-check</a:t>
            </a:r>
          </a:p>
          <a:p>
            <a:pPr marL="182563" lvl="2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Iterative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r(t))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25359" y="3368025"/>
            <a:ext cx="1380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Wintz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IKP FZJ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33102" y="3547608"/>
            <a:ext cx="1959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(~ 15%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-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electr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...)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Tracking </a:t>
            </a:r>
            <a:r>
              <a:rPr lang="de-DE" dirty="0" err="1" smtClean="0"/>
              <a:t>Results</a:t>
            </a:r>
            <a:r>
              <a:rPr lang="de-DE" dirty="0" smtClean="0"/>
              <a:t> (In-beam)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Spatial resolution</a:t>
            </a:r>
            <a:endParaRPr lang="en-US" sz="1600" dirty="0"/>
          </a:p>
        </p:txBody>
      </p:sp>
      <p:sp>
        <p:nvSpPr>
          <p:cNvPr id="29" name="Ellipse 28"/>
          <p:cNvSpPr/>
          <p:nvPr/>
        </p:nvSpPr>
        <p:spPr>
          <a:xfrm>
            <a:off x="827584" y="2132856"/>
            <a:ext cx="1080120" cy="554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36" name="Textfeld 35"/>
          <p:cNvSpPr txBox="1"/>
          <p:nvPr/>
        </p:nvSpPr>
        <p:spPr>
          <a:xfrm>
            <a:off x="1907704" y="2183385"/>
            <a:ext cx="1099981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not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yet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 final</a:t>
            </a:r>
          </a:p>
          <a:p>
            <a:pPr algn="l">
              <a:lnSpc>
                <a:spcPct val="95000"/>
              </a:lnSpc>
            </a:pP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iteration</a:t>
            </a:r>
            <a:endParaRPr lang="en-US" sz="1400" i="1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532756"/>
            <a:ext cx="3162300" cy="2400300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5939189" y="3797066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Isochrone Radius (mm)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4634058" y="2637503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(mm)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084168" y="3295126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315408" y="4797152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6775128" y="4797152"/>
            <a:ext cx="455321" cy="88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V="1">
            <a:off x="7117246" y="5301189"/>
            <a:ext cx="242816" cy="12195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910731" y="5269892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isochrone</a:t>
            </a: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95430" y="5307258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</a:p>
          <a:p>
            <a:r>
              <a:rPr lang="de-DE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en-US" sz="1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203229" y="5588411"/>
            <a:ext cx="155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trackfit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i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377" y="1268760"/>
            <a:ext cx="4078694" cy="2941890"/>
          </a:xfrm>
          <a:prstGeom prst="rect">
            <a:avLst/>
          </a:prstGeom>
        </p:spPr>
      </p:pic>
      <p:sp>
        <p:nvSpPr>
          <p:cNvPr id="8" name="Rechteck 7"/>
          <p:cNvSpPr>
            <a:spLocks noChangeAspect="1"/>
          </p:cNvSpPr>
          <p:nvPr/>
        </p:nvSpPr>
        <p:spPr>
          <a:xfrm>
            <a:off x="2195736" y="2708048"/>
            <a:ext cx="108176" cy="10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195957" y="2978079"/>
            <a:ext cx="108000" cy="1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2195957" y="2411017"/>
            <a:ext cx="108000" cy="1080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195957" y="2122984"/>
            <a:ext cx="108000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339957" y="2032974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Deuteron 2016, Ar/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CO2(10%)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30972" y="2310262"/>
            <a:ext cx="2222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Deuteron 2018, Ar/CO2(20%)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30972" y="2618039"/>
            <a:ext cx="201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2018, Ar/CO2(20%)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0972" y="2895327"/>
            <a:ext cx="206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2018, Ar/CO2(20%),</a:t>
            </a: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ASIC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40865" y="395454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-537316" y="2551050"/>
            <a:ext cx="2091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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ToT /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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dx (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/mm)</a:t>
            </a:r>
          </a:p>
        </p:txBody>
      </p:sp>
      <p:sp>
        <p:nvSpPr>
          <p:cNvPr id="27" name="Rechteck 26"/>
          <p:cNvSpPr/>
          <p:nvPr/>
        </p:nvSpPr>
        <p:spPr>
          <a:xfrm>
            <a:off x="3681401" y="4180366"/>
            <a:ext cx="5083098" cy="1954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563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ToT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beam &amp;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cosmics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563" lvl="2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observable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 ToT /  dx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2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174625" lvl="2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But: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truncation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yet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analysis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ongoing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174625" lvl="2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Optional: ToT –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(non-linear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4625" lvl="2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PID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observable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119614" y="1697195"/>
            <a:ext cx="1380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Wintz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IKP FZJ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PID </a:t>
            </a:r>
            <a:r>
              <a:rPr lang="de-DE" dirty="0" err="1" smtClean="0"/>
              <a:t>Results</a:t>
            </a:r>
            <a:r>
              <a:rPr lang="de-DE" dirty="0" smtClean="0"/>
              <a:t> (in-beam)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Time-over-threshold (Preliminary)</a:t>
            </a:r>
            <a:endParaRPr lang="en-US" sz="16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03" y="4400128"/>
            <a:ext cx="2932177" cy="198120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1063668" y="474814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de-DE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DE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 </a:t>
            </a:r>
          </a:p>
          <a:p>
            <a:r>
              <a:rPr lang="de-DE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58767" y="6248345"/>
            <a:ext cx="233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 ToT /  dx (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ns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/mm),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truncated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579026" y="353804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716017" y="980728"/>
            <a:ext cx="3187530" cy="2213957"/>
            <a:chOff x="5697126" y="2617382"/>
            <a:chExt cx="4104451" cy="2850817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7545" y="2617382"/>
              <a:ext cx="3964032" cy="2850817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6666664" y="3239300"/>
              <a:ext cx="1172116" cy="42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Deuteron beam</a:t>
              </a:r>
            </a:p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 </a:t>
              </a:r>
              <a:r>
                <a:rPr lang="de-DE" sz="105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 rot="16200000">
              <a:off x="4519382" y="3842822"/>
              <a:ext cx="2751799" cy="396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Time-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over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threshold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 rot="16200000">
            <a:off x="5750240" y="2460838"/>
            <a:ext cx="1429750" cy="246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/dx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/mm)</a:t>
            </a:r>
          </a:p>
        </p:txBody>
      </p:sp>
      <p:pic>
        <p:nvPicPr>
          <p:cNvPr id="29" name="Inhaltsplatzhalter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/>
          <a:stretch/>
        </p:blipFill>
        <p:spPr>
          <a:xfrm>
            <a:off x="6588224" y="1585155"/>
            <a:ext cx="2264214" cy="2024644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5247937" y="301181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LE-time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 rot="16200000">
            <a:off x="137344" y="497493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3604887" y="5082604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Separation Power S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PID </a:t>
            </a:r>
            <a:r>
              <a:rPr lang="de-DE" dirty="0" err="1" smtClean="0"/>
              <a:t>separation</a:t>
            </a:r>
            <a:r>
              <a:rPr lang="de-DE" dirty="0" smtClean="0"/>
              <a:t> PWR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(very Preliminary!)</a:t>
            </a:r>
            <a:endParaRPr lang="en-US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6579026" y="353804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572000" y="980728"/>
            <a:ext cx="3187530" cy="2213957"/>
            <a:chOff x="5697126" y="2617382"/>
            <a:chExt cx="4104451" cy="2850817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7545" y="2617382"/>
              <a:ext cx="3964032" cy="2850817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6666664" y="3239300"/>
              <a:ext cx="1172116" cy="42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Deuteron beam</a:t>
              </a:r>
            </a:p>
            <a:p>
              <a:pPr>
                <a:buClr>
                  <a:srgbClr val="0000FF"/>
                </a:buClr>
                <a:buSzPct val="120000"/>
              </a:pP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 </a:t>
              </a:r>
              <a:r>
                <a:rPr lang="de-DE" sz="105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  <a:r>
                <a:rPr lang="de-DE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 rot="16200000">
              <a:off x="4519382" y="3842822"/>
              <a:ext cx="2751799" cy="396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Time-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over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threshold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 rot="16200000">
            <a:off x="5606223" y="2460838"/>
            <a:ext cx="1429750" cy="246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/dx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/mm)</a:t>
            </a:r>
          </a:p>
        </p:txBody>
      </p:sp>
      <p:pic>
        <p:nvPicPr>
          <p:cNvPr id="29" name="Inhaltsplatzhalter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/>
          <a:stretch/>
        </p:blipFill>
        <p:spPr>
          <a:xfrm>
            <a:off x="6444208" y="1585155"/>
            <a:ext cx="2264214" cy="2024644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5103920" y="301181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LE-time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3216" r="1963" b="36633"/>
          <a:stretch/>
        </p:blipFill>
        <p:spPr>
          <a:xfrm>
            <a:off x="4748225" y="3908433"/>
            <a:ext cx="4142700" cy="2728103"/>
          </a:xfrm>
          <a:prstGeom prst="rect">
            <a:avLst/>
          </a:prstGeom>
        </p:spPr>
      </p:pic>
      <p:sp>
        <p:nvSpPr>
          <p:cNvPr id="30" name="Ellipse 29"/>
          <p:cNvSpPr>
            <a:spLocks noChangeAspect="1"/>
          </p:cNvSpPr>
          <p:nvPr/>
        </p:nvSpPr>
        <p:spPr>
          <a:xfrm>
            <a:off x="7001100" y="4306220"/>
            <a:ext cx="108000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30"/>
          <p:cNvSpPr txBox="1"/>
          <p:nvPr/>
        </p:nvSpPr>
        <p:spPr>
          <a:xfrm>
            <a:off x="7101173" y="4216210"/>
            <a:ext cx="159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ToT/dx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time corrected,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(time) fitted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TDR simulation (p/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7001100" y="4522535"/>
            <a:ext cx="108000" cy="1080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7001100" y="4859055"/>
            <a:ext cx="108000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5020868" y="6047187"/>
            <a:ext cx="1380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Wintz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IKP FZJ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367421" y="649909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358775" y="1412776"/>
            <a:ext cx="8426450" cy="4536529"/>
          </a:xfrm>
        </p:spPr>
        <p:txBody>
          <a:bodyPr/>
          <a:lstStyle/>
          <a:p>
            <a:r>
              <a:rPr lang="de-DE" dirty="0" smtClean="0"/>
              <a:t>Investigate different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</a:t>
            </a:r>
          </a:p>
          <a:p>
            <a:r>
              <a:rPr lang="de-DE" dirty="0" smtClean="0"/>
              <a:t>Proton </a:t>
            </a:r>
            <a:r>
              <a:rPr lang="de-DE" dirty="0" err="1" smtClean="0"/>
              <a:t>separation</a:t>
            </a:r>
            <a:r>
              <a:rPr lang="de-DE" dirty="0" smtClean="0"/>
              <a:t> rel. </a:t>
            </a:r>
            <a:r>
              <a:rPr lang="de-DE" dirty="0" err="1" smtClean="0"/>
              <a:t>to</a:t>
            </a:r>
            <a:r>
              <a:rPr lang="de-DE" dirty="0" smtClean="0"/>
              <a:t> 2.5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r>
              <a:rPr lang="de-DE" dirty="0" smtClean="0">
                <a:sym typeface="Symbol" panose="05050102010706020507" pitchFamily="18" charset="2"/>
              </a:rPr>
              <a:t>PID observable </a:t>
            </a:r>
            <a:r>
              <a:rPr lang="de-DE" dirty="0" err="1" smtClean="0">
                <a:sym typeface="Symbol" panose="05050102010706020507" pitchFamily="18" charset="2"/>
              </a:rPr>
              <a:t>ToT</a:t>
            </a:r>
            <a:r>
              <a:rPr lang="de-DE" baseline="-25000" dirty="0" err="1" smtClean="0">
                <a:sym typeface="Symbol" panose="05050102010706020507" pitchFamily="18" charset="2"/>
              </a:rPr>
              <a:t>time-corrected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or</a:t>
            </a:r>
            <a:r>
              <a:rPr lang="de-DE" dirty="0" smtClean="0">
                <a:sym typeface="Symbol" panose="05050102010706020507" pitchFamily="18" charset="2"/>
              </a:rPr>
              <a:t> ToT/dx</a:t>
            </a:r>
            <a:endParaRPr lang="de-DE" dirty="0" smtClean="0"/>
          </a:p>
          <a:p>
            <a:endParaRPr lang="de-DE" dirty="0" smtClean="0">
              <a:sym typeface="Symbol" panose="05050102010706020507" pitchFamily="18" charset="2"/>
            </a:endParaRPr>
          </a:p>
          <a:p>
            <a:r>
              <a:rPr lang="de-DE" dirty="0" smtClean="0">
                <a:sym typeface="Symbol" panose="05050102010706020507" pitchFamily="18" charset="2"/>
              </a:rPr>
              <a:t>ToT/dx (</a:t>
            </a:r>
            <a:r>
              <a:rPr lang="de-DE" dirty="0" err="1" smtClean="0">
                <a:sym typeface="Symbol" panose="05050102010706020507" pitchFamily="18" charset="2"/>
              </a:rPr>
              <a:t>red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points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  <a:endParaRPr lang="de-DE" dirty="0">
              <a:sym typeface="Symbol" panose="05050102010706020507" pitchFamily="18" charset="2"/>
            </a:endParaRPr>
          </a:p>
          <a:p>
            <a:pPr lvl="1"/>
            <a:r>
              <a:rPr lang="de-DE" sz="1600" dirty="0" err="1">
                <a:sym typeface="Symbol" panose="05050102010706020507" pitchFamily="18" charset="2"/>
              </a:rPr>
              <a:t>rough</a:t>
            </a:r>
            <a:r>
              <a:rPr lang="de-DE" sz="1600" dirty="0">
                <a:sym typeface="Symbol" panose="05050102010706020507" pitchFamily="18" charset="2"/>
              </a:rPr>
              <a:t> </a:t>
            </a:r>
            <a:r>
              <a:rPr lang="de-DE" sz="1600" dirty="0" err="1">
                <a:sym typeface="Symbol" panose="05050102010706020507" pitchFamily="18" charset="2"/>
              </a:rPr>
              <a:t>tracking</a:t>
            </a:r>
            <a:r>
              <a:rPr lang="de-DE" sz="1600" dirty="0">
                <a:sym typeface="Symbol" panose="05050102010706020507" pitchFamily="18" charset="2"/>
              </a:rPr>
              <a:t> </a:t>
            </a:r>
            <a:r>
              <a:rPr lang="de-DE" sz="1600" dirty="0" err="1">
                <a:sym typeface="Symbol" panose="05050102010706020507" pitchFamily="18" charset="2"/>
              </a:rPr>
              <a:t>for</a:t>
            </a:r>
            <a:r>
              <a:rPr lang="de-DE" sz="1600" dirty="0">
                <a:sym typeface="Symbol" panose="05050102010706020507" pitchFamily="18" charset="2"/>
              </a:rPr>
              <a:t> dx </a:t>
            </a:r>
            <a:r>
              <a:rPr lang="de-DE" sz="1600" dirty="0" err="1">
                <a:sym typeface="Symbol" panose="05050102010706020507" pitchFamily="18" charset="2"/>
              </a:rPr>
              <a:t>sufficient</a:t>
            </a:r>
            <a:r>
              <a:rPr lang="de-DE" sz="1600" dirty="0">
                <a:sym typeface="Symbol" panose="05050102010706020507" pitchFamily="18" charset="2"/>
              </a:rPr>
              <a:t> (online)</a:t>
            </a:r>
          </a:p>
          <a:p>
            <a:r>
              <a:rPr lang="de-DE" dirty="0" smtClean="0">
                <a:sym typeface="Symbol" panose="05050102010706020507" pitchFamily="18" charset="2"/>
              </a:rPr>
              <a:t>ToT| </a:t>
            </a:r>
            <a:r>
              <a:rPr lang="de-DE" baseline="-25000" dirty="0" smtClean="0">
                <a:sym typeface="Symbol" panose="05050102010706020507" pitchFamily="18" charset="2"/>
              </a:rPr>
              <a:t>t-</a:t>
            </a:r>
            <a:r>
              <a:rPr lang="de-DE" baseline="-25000" dirty="0" err="1" smtClean="0">
                <a:sym typeface="Symbol" panose="05050102010706020507" pitchFamily="18" charset="2"/>
              </a:rPr>
              <a:t>corr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polynomial</a:t>
            </a:r>
            <a:r>
              <a:rPr lang="de-DE" dirty="0" smtClean="0">
                <a:sym typeface="Symbol" panose="05050102010706020507" pitchFamily="18" charset="2"/>
              </a:rPr>
              <a:t> fit (</a:t>
            </a:r>
            <a:r>
              <a:rPr lang="de-DE" dirty="0" err="1" smtClean="0">
                <a:sym typeface="Symbol" panose="05050102010706020507" pitchFamily="18" charset="2"/>
              </a:rPr>
              <a:t>blue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pts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needs</a:t>
            </a:r>
            <a:r>
              <a:rPr lang="de-DE" sz="1600" dirty="0" smtClean="0">
                <a:sym typeface="Symbol" panose="05050102010706020507" pitchFamily="18" charset="2"/>
              </a:rPr>
              <a:t> t0, (offline </a:t>
            </a:r>
            <a:r>
              <a:rPr lang="de-DE" sz="1600" dirty="0" err="1" smtClean="0">
                <a:sym typeface="Symbol" panose="05050102010706020507" pitchFamily="18" charset="2"/>
              </a:rPr>
              <a:t>method</a:t>
            </a:r>
            <a:r>
              <a:rPr lang="de-DE" sz="1600" dirty="0" smtClean="0">
                <a:sym typeface="Symbol" panose="05050102010706020507" pitchFamily="18" charset="2"/>
              </a:rPr>
              <a:t>?)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track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specific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polynomial</a:t>
            </a:r>
            <a:r>
              <a:rPr lang="de-DE" sz="1600" dirty="0" smtClean="0">
                <a:sym typeface="Symbol" panose="05050102010706020507" pitchFamily="18" charset="2"/>
              </a:rPr>
              <a:t> fit (</a:t>
            </a:r>
            <a:r>
              <a:rPr lang="de-DE" sz="1600" dirty="0" err="1" smtClean="0">
                <a:sym typeface="Symbol" panose="05050102010706020507" pitchFamily="18" charset="2"/>
              </a:rPr>
              <a:t>dE</a:t>
            </a:r>
            <a:r>
              <a:rPr lang="de-DE" sz="1600" dirty="0" smtClean="0">
                <a:sym typeface="Symbol" panose="05050102010706020507" pitchFamily="18" charset="2"/>
              </a:rPr>
              <a:t>/dx)</a:t>
            </a:r>
          </a:p>
          <a:p>
            <a:r>
              <a:rPr lang="de-DE" dirty="0" smtClean="0">
                <a:sym typeface="Symbol" panose="05050102010706020507" pitchFamily="18" charset="2"/>
              </a:rPr>
              <a:t>TDR </a:t>
            </a:r>
            <a:r>
              <a:rPr lang="de-DE" dirty="0" err="1" smtClean="0">
                <a:sym typeface="Symbol" panose="05050102010706020507" pitchFamily="18" charset="2"/>
              </a:rPr>
              <a:t>results</a:t>
            </a:r>
            <a:r>
              <a:rPr lang="de-DE" dirty="0" smtClean="0">
                <a:sym typeface="Symbol" panose="05050102010706020507" pitchFamily="18" charset="2"/>
              </a:rPr>
              <a:t> (</a:t>
            </a:r>
            <a:r>
              <a:rPr lang="de-DE" dirty="0" err="1" smtClean="0">
                <a:sym typeface="Symbol" panose="05050102010706020507" pitchFamily="18" charset="2"/>
              </a:rPr>
              <a:t>black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purely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>
                <a:sym typeface="Symbol" panose="05050102010706020507" pitchFamily="18" charset="2"/>
              </a:rPr>
              <a:t>simulation</a:t>
            </a:r>
            <a:r>
              <a:rPr lang="de-DE" sz="1600" dirty="0">
                <a:sym typeface="Symbol" panose="05050102010706020507" pitchFamily="18" charset="2"/>
              </a:rPr>
              <a:t>, </a:t>
            </a:r>
            <a:r>
              <a:rPr lang="de-DE" sz="1600" dirty="0" smtClean="0">
                <a:sym typeface="Symbol" panose="05050102010706020507" pitchFamily="18" charset="2"/>
              </a:rPr>
              <a:t>pulse </a:t>
            </a:r>
            <a:r>
              <a:rPr lang="de-DE" sz="1600" dirty="0" err="1">
                <a:sym typeface="Symbol" panose="05050102010706020507" pitchFamily="18" charset="2"/>
              </a:rPr>
              <a:t>area</a:t>
            </a:r>
            <a:r>
              <a:rPr lang="de-DE" sz="1600" dirty="0">
                <a:sym typeface="Symbol" panose="05050102010706020507" pitchFamily="18" charset="2"/>
              </a:rPr>
              <a:t> (</a:t>
            </a:r>
            <a:r>
              <a:rPr lang="de-DE" sz="1600" dirty="0" err="1">
                <a:sym typeface="Symbol" panose="05050102010706020507" pitchFamily="18" charset="2"/>
              </a:rPr>
              <a:t>dE</a:t>
            </a:r>
            <a:r>
              <a:rPr lang="de-DE" sz="1600" dirty="0">
                <a:sym typeface="Symbol" panose="05050102010706020507" pitchFamily="18" charset="2"/>
              </a:rPr>
              <a:t>/dx</a:t>
            </a:r>
            <a:r>
              <a:rPr lang="de-DE" sz="1600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better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separation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around</a:t>
            </a:r>
            <a:r>
              <a:rPr lang="de-DE" sz="1600" dirty="0" smtClean="0">
                <a:sym typeface="Symbol" panose="05050102010706020507" pitchFamily="18" charset="2"/>
              </a:rPr>
              <a:t> 0.5 </a:t>
            </a:r>
            <a:r>
              <a:rPr lang="de-DE" sz="1600" dirty="0" err="1" smtClean="0">
                <a:sym typeface="Symbol" panose="05050102010706020507" pitchFamily="18" charset="2"/>
              </a:rPr>
              <a:t>GeV</a:t>
            </a:r>
            <a:r>
              <a:rPr lang="de-DE" sz="1600" dirty="0" smtClean="0">
                <a:sym typeface="Symbol" panose="05050102010706020507" pitchFamily="18" charset="2"/>
              </a:rPr>
              <a:t>/c</a:t>
            </a:r>
            <a:endParaRPr lang="de-DE" sz="1600" dirty="0">
              <a:sym typeface="Symbol" panose="05050102010706020507" pitchFamily="18" charset="2"/>
            </a:endParaRPr>
          </a:p>
          <a:p>
            <a:endParaRPr lang="de-DE" dirty="0" smtClean="0">
              <a:sym typeface="Symbol" panose="05050102010706020507" pitchFamily="18" charset="2"/>
            </a:endParaRPr>
          </a:p>
          <a:p>
            <a:endParaRPr lang="de-DE" dirty="0" smtClean="0">
              <a:sym typeface="Symbol" panose="05050102010706020507" pitchFamily="18" charset="2"/>
            </a:endParaRPr>
          </a:p>
          <a:p>
            <a:endParaRPr lang="de-DE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425049" y="6168288"/>
                <a:ext cx="2270878" cy="455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𝑇𝑂𝑇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𝑇𝑂𝑇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9" y="6168288"/>
                <a:ext cx="2270878" cy="455189"/>
              </a:xfrm>
              <a:prstGeom prst="rect">
                <a:avLst/>
              </a:prstGeom>
              <a:blipFill>
                <a:blip r:embed="rId6"/>
                <a:stretch>
                  <a:fillRect l="-1075" t="-1333" b="-1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807884" y="6181347"/>
                <a:ext cx="1650708" cy="455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3818F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400" b="0" i="1" smtClean="0">
                          <a:solidFill>
                            <a:srgbClr val="3818F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3818F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𝑇𝑂𝑇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400" i="1">
                              <a:solidFill>
                                <a:srgbClr val="3818F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𝑇𝑂𝑇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solidFill>
                                        <a:srgbClr val="3818F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3818F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3818F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3818F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3818F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84" y="6181347"/>
                <a:ext cx="1650708" cy="455189"/>
              </a:xfrm>
              <a:prstGeom prst="rect">
                <a:avLst/>
              </a:prstGeom>
              <a:blipFill>
                <a:blip r:embed="rId7"/>
                <a:stretch>
                  <a:fillRect l="-1852" b="-1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54747" y="263545"/>
            <a:ext cx="292580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7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Thank</a:t>
            </a:r>
            <a:r>
              <a:rPr lang="de-DE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de-DE" sz="7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you</a:t>
            </a:r>
            <a:r>
              <a:rPr lang="de-DE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de-DE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for</a:t>
            </a:r>
            <a:r>
              <a:rPr lang="de-DE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de-DE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your</a:t>
            </a:r>
            <a:endParaRPr lang="de-DE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de-DE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attention</a:t>
            </a:r>
            <a:endParaRPr lang="en-US" sz="3600" b="1" i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 STT Status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365125">
              <a:lnSpc>
                <a:spcPct val="200000"/>
              </a:lnSpc>
            </a:pPr>
            <a:r>
              <a:rPr lang="de-DE" sz="2400" dirty="0" smtClean="0"/>
              <a:t>System </a:t>
            </a:r>
            <a:r>
              <a:rPr lang="de-DE" sz="2400" dirty="0" err="1" smtClean="0"/>
              <a:t>Overview</a:t>
            </a:r>
            <a:endParaRPr lang="de-DE" sz="2400" dirty="0" smtClean="0"/>
          </a:p>
          <a:p>
            <a:pPr marL="541338" indent="-365125">
              <a:lnSpc>
                <a:spcPct val="200000"/>
              </a:lnSpc>
            </a:pPr>
            <a:r>
              <a:rPr lang="de-DE" sz="2400" dirty="0" err="1" smtClean="0"/>
              <a:t>Raw</a:t>
            </a:r>
            <a:r>
              <a:rPr lang="de-DE" sz="2400" dirty="0" smtClean="0"/>
              <a:t> Data &amp; T0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pPr marL="541338" indent="-365125">
              <a:lnSpc>
                <a:spcPct val="200000"/>
              </a:lnSpc>
            </a:pPr>
            <a:r>
              <a:rPr lang="de-DE" sz="2400" dirty="0" err="1" smtClean="0"/>
              <a:t>Calibrations</a:t>
            </a:r>
            <a:r>
              <a:rPr lang="de-DE" sz="2400" dirty="0" smtClean="0"/>
              <a:t> &amp; Tracking &amp; PID</a:t>
            </a:r>
          </a:p>
          <a:p>
            <a:pPr marL="541338" indent="-365125">
              <a:lnSpc>
                <a:spcPct val="200000"/>
              </a:lnSpc>
            </a:pPr>
            <a:r>
              <a:rPr lang="de-DE" sz="2400" dirty="0" smtClean="0"/>
              <a:t>In-Beam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(</a:t>
            </a:r>
            <a:r>
              <a:rPr lang="de-DE" sz="2400" dirty="0" err="1" smtClean="0"/>
              <a:t>preliminary</a:t>
            </a:r>
            <a:r>
              <a:rPr lang="de-DE" sz="2400" dirty="0" smtClean="0"/>
              <a:t>!)</a:t>
            </a:r>
            <a:endParaRPr lang="de-DE" sz="2400" dirty="0" smtClean="0"/>
          </a:p>
          <a:p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0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Central </a:t>
            </a:r>
            <a:r>
              <a:rPr lang="de-DE" sz="2800" dirty="0" err="1" smtClean="0"/>
              <a:t>straw</a:t>
            </a:r>
            <a:r>
              <a:rPr lang="de-DE" sz="2800" dirty="0" smtClean="0"/>
              <a:t> </a:t>
            </a:r>
            <a:r>
              <a:rPr lang="de-DE" sz="2800" dirty="0" err="1" smtClean="0"/>
              <a:t>tube</a:t>
            </a:r>
            <a:r>
              <a:rPr lang="de-DE" sz="2800" dirty="0" smtClean="0"/>
              <a:t> </a:t>
            </a:r>
            <a:r>
              <a:rPr lang="de-DE" sz="2800" dirty="0" err="1" smtClean="0"/>
              <a:t>Tracker</a:t>
            </a:r>
            <a:r>
              <a:rPr lang="de-DE" sz="2800" dirty="0" smtClean="0"/>
              <a:t> 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268760"/>
            <a:ext cx="8426450" cy="4536529"/>
          </a:xfrm>
        </p:spPr>
        <p:txBody>
          <a:bodyPr/>
          <a:lstStyle/>
          <a:p>
            <a:pPr marL="376237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4224 straws in</a:t>
            </a:r>
            <a:r>
              <a:rPr lang="de-DE" sz="1600" kern="0" dirty="0">
                <a:solidFill>
                  <a:srgbClr val="000000"/>
                </a:solidFill>
              </a:rPr>
              <a:t> 19 axial </a:t>
            </a:r>
            <a:r>
              <a:rPr lang="de-DE" sz="1600" kern="0" dirty="0" err="1">
                <a:solidFill>
                  <a:srgbClr val="000000"/>
                </a:solidFill>
              </a:rPr>
              <a:t>and</a:t>
            </a:r>
            <a:r>
              <a:rPr lang="de-DE" sz="1600" kern="0" dirty="0">
                <a:solidFill>
                  <a:srgbClr val="000000"/>
                </a:solidFill>
              </a:rPr>
              <a:t> 8 </a:t>
            </a:r>
            <a:r>
              <a:rPr lang="de-DE" sz="1600" kern="0" dirty="0" err="1">
                <a:solidFill>
                  <a:srgbClr val="000000"/>
                </a:solidFill>
              </a:rPr>
              <a:t>stereo</a:t>
            </a:r>
            <a:r>
              <a:rPr lang="de-DE" sz="1600" kern="0" dirty="0">
                <a:solidFill>
                  <a:srgbClr val="000000"/>
                </a:solidFill>
              </a:rPr>
              <a:t> (</a:t>
            </a:r>
            <a:r>
              <a:rPr lang="en-US" sz="1600" kern="0" dirty="0">
                <a:solidFill>
                  <a:srgbClr val="000000"/>
                </a:solidFill>
              </a:rPr>
              <a:t>±3°) layers</a:t>
            </a:r>
          </a:p>
          <a:p>
            <a:pPr marL="733425" lvl="1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kern="0" dirty="0">
                <a:solidFill>
                  <a:srgbClr val="000000"/>
                </a:solidFill>
              </a:rPr>
              <a:t>27µm </a:t>
            </a:r>
            <a:r>
              <a:rPr lang="de-DE" sz="1400" kern="0" dirty="0" smtClean="0">
                <a:solidFill>
                  <a:srgbClr val="000000"/>
                </a:solidFill>
              </a:rPr>
              <a:t>Al-</a:t>
            </a:r>
            <a:r>
              <a:rPr lang="de-DE" sz="1400" kern="0" dirty="0" err="1" smtClean="0">
                <a:solidFill>
                  <a:srgbClr val="000000"/>
                </a:solidFill>
              </a:rPr>
              <a:t>Mylar</a:t>
            </a:r>
            <a:r>
              <a:rPr lang="de-DE" sz="1400" kern="0" dirty="0" smtClean="0">
                <a:solidFill>
                  <a:srgbClr val="000000"/>
                </a:solidFill>
              </a:rPr>
              <a:t>, </a:t>
            </a:r>
            <a:r>
              <a:rPr lang="de-DE" sz="1400" kern="0" dirty="0">
                <a:solidFill>
                  <a:srgbClr val="000000"/>
                </a:solidFill>
              </a:rPr>
              <a:t>1400 mm </a:t>
            </a:r>
            <a:r>
              <a:rPr lang="de-DE" sz="1400" kern="0" dirty="0" err="1">
                <a:solidFill>
                  <a:srgbClr val="000000"/>
                </a:solidFill>
              </a:rPr>
              <a:t>length</a:t>
            </a:r>
            <a:r>
              <a:rPr lang="de-DE" sz="1400" kern="0" dirty="0">
                <a:solidFill>
                  <a:srgbClr val="000000"/>
                </a:solidFill>
              </a:rPr>
              <a:t>, </a:t>
            </a:r>
            <a:r>
              <a:rPr lang="de-DE" sz="1400" kern="0" dirty="0">
                <a:solidFill>
                  <a:srgbClr val="000000"/>
                </a:solidFill>
                <a:sym typeface="Symbol"/>
              </a:rPr>
              <a:t>10 mm </a:t>
            </a:r>
            <a:r>
              <a:rPr lang="de-DE" sz="1400" kern="0" dirty="0" err="1">
                <a:solidFill>
                  <a:srgbClr val="000000"/>
                </a:solidFill>
                <a:sym typeface="Symbol"/>
              </a:rPr>
              <a:t>diameter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733425" lvl="1" indent="-285750" eaLnBrk="0" fontAlgn="base" hangingPunc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kern="0" dirty="0">
                <a:solidFill>
                  <a:srgbClr val="000000"/>
                </a:solidFill>
              </a:rPr>
              <a:t>Ar/CO</a:t>
            </a:r>
            <a:r>
              <a:rPr lang="de-DE" sz="1400" kern="0" baseline="-25000" dirty="0">
                <a:solidFill>
                  <a:srgbClr val="000000"/>
                </a:solidFill>
              </a:rPr>
              <a:t>2</a:t>
            </a:r>
            <a:r>
              <a:rPr lang="de-DE" sz="1400" kern="0" dirty="0">
                <a:solidFill>
                  <a:srgbClr val="000000"/>
                </a:solidFill>
              </a:rPr>
              <a:t> gas </a:t>
            </a:r>
            <a:r>
              <a:rPr lang="de-DE" sz="1400" kern="0" dirty="0" err="1">
                <a:solidFill>
                  <a:srgbClr val="000000"/>
                </a:solidFill>
              </a:rPr>
              <a:t>mixture</a:t>
            </a:r>
            <a:r>
              <a:rPr lang="de-DE" sz="1400" kern="0" dirty="0">
                <a:solidFill>
                  <a:srgbClr val="000000"/>
                </a:solidFill>
              </a:rPr>
              <a:t> at 1 bar </a:t>
            </a:r>
            <a:r>
              <a:rPr lang="de-DE" sz="1400" kern="0" dirty="0" err="1">
                <a:solidFill>
                  <a:srgbClr val="000000"/>
                </a:solidFill>
              </a:rPr>
              <a:t>overpressure</a:t>
            </a:r>
            <a:endParaRPr lang="de-DE" sz="1400" kern="0" dirty="0">
              <a:solidFill>
                <a:srgbClr val="000000"/>
              </a:solidFill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kern="0" dirty="0">
                <a:solidFill>
                  <a:srgbClr val="000000"/>
                </a:solidFill>
              </a:rPr>
              <a:t>X/X</a:t>
            </a:r>
            <a:r>
              <a:rPr lang="de-DE" sz="1600" kern="0" baseline="-25000" dirty="0">
                <a:solidFill>
                  <a:srgbClr val="000000"/>
                </a:solidFill>
              </a:rPr>
              <a:t>0</a:t>
            </a:r>
            <a:r>
              <a:rPr lang="de-DE" sz="1600" kern="0" dirty="0">
                <a:solidFill>
                  <a:srgbClr val="000000"/>
                </a:solidFill>
              </a:rPr>
              <a:t> = 1.25% </a:t>
            </a:r>
            <a:r>
              <a:rPr lang="de-DE" sz="1600" kern="0" dirty="0" err="1">
                <a:solidFill>
                  <a:srgbClr val="000000"/>
                </a:solidFill>
              </a:rPr>
              <a:t>by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self-supporting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straw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layers</a:t>
            </a:r>
            <a:endParaRPr lang="de-DE" sz="1600" kern="0" dirty="0">
              <a:solidFill>
                <a:srgbClr val="000000"/>
              </a:solidFill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kern="0" dirty="0">
                <a:solidFill>
                  <a:srgbClr val="000000"/>
                </a:solidFill>
              </a:rPr>
              <a:t>Drift time &amp; </a:t>
            </a:r>
            <a:r>
              <a:rPr lang="de-DE" sz="1600" kern="0" dirty="0" err="1">
                <a:solidFill>
                  <a:srgbClr val="000000"/>
                </a:solidFill>
              </a:rPr>
              <a:t>c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harge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readout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for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PID (</a:t>
            </a:r>
            <a:r>
              <a:rPr lang="de-DE" sz="1600" kern="0" dirty="0" err="1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dE</a:t>
            </a:r>
            <a:r>
              <a:rPr lang="de-DE" sz="16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/dx)</a:t>
            </a:r>
            <a:endParaRPr lang="en-US" sz="1600" kern="0" dirty="0">
              <a:solidFill>
                <a:srgbClr val="000000"/>
              </a:solidFill>
              <a:cs typeface="Arial"/>
              <a:sym typeface="Symbol"/>
            </a:endParaRP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</a:pPr>
            <a:r>
              <a:rPr lang="de-DE" sz="1600" dirty="0" err="1">
                <a:cs typeface="Arial"/>
                <a:sym typeface="Symbol"/>
              </a:rPr>
              <a:t>Continuous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data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stream</a:t>
            </a:r>
            <a:r>
              <a:rPr lang="de-DE" sz="1600" dirty="0">
                <a:cs typeface="Arial"/>
                <a:sym typeface="Symbol"/>
              </a:rPr>
              <a:t> </a:t>
            </a:r>
            <a:r>
              <a:rPr lang="de-DE" sz="1600" dirty="0" err="1">
                <a:cs typeface="Arial"/>
                <a:sym typeface="Symbol"/>
              </a:rPr>
              <a:t>readout</a:t>
            </a:r>
            <a:r>
              <a:rPr lang="de-DE" sz="1600" dirty="0">
                <a:cs typeface="Arial"/>
                <a:sym typeface="Symbol"/>
              </a:rPr>
              <a:t> (~ 15GB/s)</a:t>
            </a:r>
          </a:p>
          <a:p>
            <a:pPr marL="376238" indent="-28575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Real-time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tracking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&amp;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input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cs typeface="Arial"/>
                <a:sym typeface="Symbol"/>
              </a:rPr>
              <a:t>to</a:t>
            </a:r>
            <a:r>
              <a:rPr lang="de-DE" sz="1600" dirty="0" smtClean="0">
                <a:solidFill>
                  <a:prstClr val="black"/>
                </a:solidFill>
                <a:cs typeface="Arial"/>
                <a:sym typeface="Symbol"/>
              </a:rPr>
              <a:t> SW 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trigger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(</a:t>
            </a:r>
            <a:r>
              <a:rPr lang="de-DE" sz="1600" dirty="0" err="1">
                <a:solidFill>
                  <a:prstClr val="black"/>
                </a:solidFill>
                <a:cs typeface="Arial"/>
                <a:sym typeface="Symbol"/>
              </a:rPr>
              <a:t>event</a:t>
            </a:r>
            <a:r>
              <a:rPr lang="de-DE" sz="1600" dirty="0">
                <a:solidFill>
                  <a:prstClr val="black"/>
                </a:solidFill>
                <a:cs typeface="Arial"/>
                <a:sym typeface="Symbol"/>
              </a:rPr>
              <a:t> ID)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6296017" y="4284839"/>
            <a:ext cx="2596463" cy="1882719"/>
            <a:chOff x="15959180" y="24847360"/>
            <a:chExt cx="5375425" cy="3897763"/>
          </a:xfrm>
        </p:grpSpPr>
        <p:pic>
          <p:nvPicPr>
            <p:cNvPr id="9" name="Picture 2" descr="C:\Users\orecchini\Desktop\Im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652"/>
            <a:stretch/>
          </p:blipFill>
          <p:spPr bwMode="auto">
            <a:xfrm>
              <a:off x="15959180" y="24847360"/>
              <a:ext cx="5375425" cy="3897763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cxnSp>
          <p:nvCxnSpPr>
            <p:cNvPr id="10" name="Gerade Verbindung mit Pfeil 9"/>
            <p:cNvCxnSpPr/>
            <p:nvPr/>
          </p:nvCxnSpPr>
          <p:spPr bwMode="auto">
            <a:xfrm flipV="1">
              <a:off x="17588451" y="25256231"/>
              <a:ext cx="2404562" cy="2657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Inhaltsplatzhalter 11"/>
            <p:cNvSpPr txBox="1">
              <a:spLocks/>
            </p:cNvSpPr>
            <p:nvPr/>
          </p:nvSpPr>
          <p:spPr>
            <a:xfrm rot="21190156">
              <a:off x="16897294" y="24854689"/>
              <a:ext cx="3330848" cy="93360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20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1650 mm</a:t>
              </a:r>
            </a:p>
          </p:txBody>
        </p:sp>
      </p:grpSp>
      <p:pic>
        <p:nvPicPr>
          <p:cNvPr id="12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1946" y="1288383"/>
            <a:ext cx="1746546" cy="118244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11"/>
          <p:cNvSpPr txBox="1">
            <a:spLocks/>
          </p:cNvSpPr>
          <p:nvPr/>
        </p:nvSpPr>
        <p:spPr>
          <a:xfrm>
            <a:off x="5237428" y="3466598"/>
            <a:ext cx="3511036" cy="44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self-supporting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STT prototype (half-barrel)</a:t>
            </a:r>
            <a:endParaRPr lang="de-DE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81" y="1268760"/>
            <a:ext cx="1949999" cy="2269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Inhaltsplatzhalter 11"/>
          <p:cNvSpPr txBox="1">
            <a:spLocks/>
          </p:cNvSpPr>
          <p:nvPr/>
        </p:nvSpPr>
        <p:spPr>
          <a:xfrm>
            <a:off x="7740352" y="5580983"/>
            <a:ext cx="1087430" cy="582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DE" sz="1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 </a:t>
            </a:r>
            <a:endParaRPr lang="de-DE" sz="1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DE" sz="1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3D-view 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5237428" y="2475211"/>
            <a:ext cx="1767854" cy="1063422"/>
            <a:chOff x="2551994" y="-770318"/>
            <a:chExt cx="3414059" cy="2053657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1994" y="-770318"/>
              <a:ext cx="3414059" cy="2053657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</p:spPr>
        </p:pic>
        <p:pic>
          <p:nvPicPr>
            <p:cNvPr id="18" name="Picture 2" descr="D:\PANDA_STT_Pics\Strawstack_1\PC051710x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514" r="-284"/>
            <a:stretch/>
          </p:blipFill>
          <p:spPr bwMode="auto">
            <a:xfrm flipH="1">
              <a:off x="4618058" y="96291"/>
              <a:ext cx="1329281" cy="1152122"/>
            </a:xfrm>
            <a:prstGeom prst="ellipse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1"/>
          <p:cNvSpPr/>
          <p:nvPr/>
        </p:nvSpPr>
        <p:spPr>
          <a:xfrm>
            <a:off x="179512" y="4068815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/dx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STT (TDR, </a:t>
            </a:r>
            <a:r>
              <a:rPr lang="en-US" altLang="en-US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Eur.Phys.J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 A49 (2013) 25)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323528" y="4293336"/>
            <a:ext cx="4147874" cy="2160000"/>
            <a:chOff x="502056" y="4653136"/>
            <a:chExt cx="3733503" cy="1944216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502056" y="4653136"/>
              <a:ext cx="3733503" cy="1875426"/>
              <a:chOff x="791580" y="4689140"/>
              <a:chExt cx="3733503" cy="1875426"/>
            </a:xfrm>
          </p:grpSpPr>
          <p:grpSp>
            <p:nvGrpSpPr>
              <p:cNvPr id="35" name="Group 14"/>
              <p:cNvGrpSpPr>
                <a:grpSpLocks noChangeAspect="1"/>
              </p:cNvGrpSpPr>
              <p:nvPr/>
            </p:nvGrpSpPr>
            <p:grpSpPr>
              <a:xfrm>
                <a:off x="791580" y="4689140"/>
                <a:ext cx="1979002" cy="1875426"/>
                <a:chOff x="5871230" y="1536142"/>
                <a:chExt cx="2948929" cy="2794584"/>
              </a:xfrm>
            </p:grpSpPr>
            <p:sp>
              <p:nvSpPr>
                <p:cNvPr id="44" name="TextBox 17"/>
                <p:cNvSpPr txBox="1"/>
                <p:nvPr/>
              </p:nvSpPr>
              <p:spPr>
                <a:xfrm>
                  <a:off x="6752650" y="4084507"/>
                  <a:ext cx="1351653" cy="2462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b="1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Momentum</a:t>
                  </a:r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de-DE" sz="1000" b="1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GeV</a:t>
                  </a:r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/c)</a:t>
                  </a:r>
                  <a:endParaRPr lang="en-US" sz="1000" dirty="0"/>
                </a:p>
              </p:txBody>
            </p:sp>
            <p:pic>
              <p:nvPicPr>
                <p:cNvPr id="45" name="Picture 15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193621" y="1536142"/>
                  <a:ext cx="2626538" cy="2517853"/>
                </a:xfrm>
                <a:prstGeom prst="rect">
                  <a:avLst/>
                </a:prstGeom>
              </p:spPr>
            </p:pic>
            <p:sp>
              <p:nvSpPr>
                <p:cNvPr id="46" name="TextBox 16"/>
                <p:cNvSpPr txBox="1"/>
                <p:nvPr/>
              </p:nvSpPr>
              <p:spPr>
                <a:xfrm rot="16200000">
                  <a:off x="5379429" y="2587202"/>
                  <a:ext cx="122982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b="1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dE</a:t>
                  </a:r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/dx (</a:t>
                  </a:r>
                  <a:r>
                    <a:rPr lang="de-DE" sz="1000" b="1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arb</a:t>
                  </a:r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de-DE" sz="1000" b="1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units</a:t>
                  </a:r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000" b="1" dirty="0"/>
                </a:p>
              </p:txBody>
            </p:sp>
          </p:grpSp>
          <p:grpSp>
            <p:nvGrpSpPr>
              <p:cNvPr id="40" name="Gruppieren 39"/>
              <p:cNvGrpSpPr>
                <a:grpSpLocks noChangeAspect="1"/>
              </p:cNvGrpSpPr>
              <p:nvPr/>
            </p:nvGrpSpPr>
            <p:grpSpPr>
              <a:xfrm>
                <a:off x="2643277" y="4806661"/>
                <a:ext cx="1881806" cy="1680763"/>
                <a:chOff x="3000056" y="3924055"/>
                <a:chExt cx="2127537" cy="1900237"/>
              </a:xfrm>
            </p:grpSpPr>
            <p:pic>
              <p:nvPicPr>
                <p:cNvPr id="41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4200" y="3924055"/>
                  <a:ext cx="2003393" cy="1900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Box 16"/>
                <p:cNvSpPr txBox="1"/>
                <p:nvPr/>
              </p:nvSpPr>
              <p:spPr>
                <a:xfrm rot="16200000">
                  <a:off x="2514056" y="4435638"/>
                  <a:ext cx="1224000" cy="252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Separation power</a:t>
                  </a:r>
                  <a:endParaRPr lang="en-US" sz="1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3479890" y="4005886"/>
                      <a:ext cx="987428" cy="36761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1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de-DE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sz="1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de-DE" sz="1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de-DE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)/2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feld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9890" y="4005886"/>
                      <a:ext cx="987428" cy="36761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098" r="-2797" b="-188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7" name="TextBox 17"/>
            <p:cNvSpPr txBox="1"/>
            <p:nvPr/>
          </p:nvSpPr>
          <p:spPr>
            <a:xfrm>
              <a:off x="2732142" y="6351131"/>
              <a:ext cx="145841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Momentum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  <a:r>
                <a:rPr lang="de-DE" sz="1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/c)</a:t>
              </a:r>
              <a:endParaRPr lang="en-US" sz="10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992790" y="5625136"/>
              <a:ext cx="216000" cy="46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err="1" smtClean="0"/>
            </a:p>
          </p:txBody>
        </p:sp>
      </p:grpSp>
      <p:pic>
        <p:nvPicPr>
          <p:cNvPr id="31" name="Inhaltsplatzhalter 6" descr="STT_Maerz_2011.jpg"/>
          <p:cNvPicPr>
            <a:picLocks noChangeAspect="1"/>
          </p:cNvPicPr>
          <p:nvPr/>
        </p:nvPicPr>
        <p:blipFill>
          <a:blip r:embed="rId11" cstate="print"/>
          <a:srcRect l="21951" t="19033" r="23093" b="1612"/>
          <a:stretch>
            <a:fillRect/>
          </a:stretch>
        </p:blipFill>
        <p:spPr>
          <a:xfrm>
            <a:off x="4531494" y="4365104"/>
            <a:ext cx="1764523" cy="1800862"/>
          </a:xfrm>
          <a:prstGeom prst="rect">
            <a:avLst/>
          </a:prstGeom>
          <a:effectLst/>
        </p:spPr>
      </p:pic>
      <p:sp>
        <p:nvSpPr>
          <p:cNvPr id="32" name="Inhaltsplatzhalter 11"/>
          <p:cNvSpPr txBox="1">
            <a:spLocks/>
          </p:cNvSpPr>
          <p:nvPr/>
        </p:nvSpPr>
        <p:spPr>
          <a:xfrm>
            <a:off x="4859338" y="6117058"/>
            <a:ext cx="1231169" cy="3288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de-DE" sz="14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3363383"/>
            <a:ext cx="3511296" cy="2268626"/>
          </a:xfrm>
          <a:prstGeom prst="rect">
            <a:avLst/>
          </a:prstGeom>
        </p:spPr>
      </p:pic>
      <p:pic>
        <p:nvPicPr>
          <p:cNvPr id="33" name="Inhaltsplatzhalter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/>
          <a:stretch/>
        </p:blipFill>
        <p:spPr>
          <a:xfrm>
            <a:off x="5700274" y="1516091"/>
            <a:ext cx="3313786" cy="19424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&amp;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98" y="4541956"/>
            <a:ext cx="1971373" cy="1732752"/>
          </a:xfrm>
          <a:prstGeom prst="rect">
            <a:avLst/>
          </a:prstGeom>
          <a:effectLst/>
        </p:spPr>
      </p:pic>
      <p:sp>
        <p:nvSpPr>
          <p:cNvPr id="29" name="Inhaltsplatzhalter 11"/>
          <p:cNvSpPr txBox="1">
            <a:spLocks/>
          </p:cNvSpPr>
          <p:nvPr/>
        </p:nvSpPr>
        <p:spPr>
          <a:xfrm>
            <a:off x="392723" y="6221175"/>
            <a:ext cx="2124992" cy="3690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(in-beam)</a:t>
            </a:r>
          </a:p>
        </p:txBody>
      </p:sp>
      <p:sp>
        <p:nvSpPr>
          <p:cNvPr id="35" name="Textfeld 34"/>
          <p:cNvSpPr txBox="1"/>
          <p:nvPr/>
        </p:nvSpPr>
        <p:spPr>
          <a:xfrm rot="16200000">
            <a:off x="4853117" y="2139771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Straw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97974" y="2779853"/>
            <a:ext cx="1976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rgbClr val="9C9C9C"/>
                </a:solidFill>
              </a:rPr>
              <a:t>Switched off in Apr-18 </a:t>
            </a:r>
          </a:p>
          <a:p>
            <a:r>
              <a:rPr lang="de-DE" sz="1400" i="1" dirty="0" smtClean="0">
                <a:solidFill>
                  <a:srgbClr val="9C9C9C"/>
                </a:solidFill>
              </a:rPr>
              <a:t>Beam Time</a:t>
            </a:r>
            <a:endParaRPr lang="en-US" sz="1400" i="1" dirty="0">
              <a:solidFill>
                <a:srgbClr val="9C9C9C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599760" y="5624474"/>
            <a:ext cx="1514813" cy="28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TDC LE-Time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ieren 45"/>
          <p:cNvGrpSpPr>
            <a:grpSpLocks noChangeAspect="1"/>
          </p:cNvGrpSpPr>
          <p:nvPr/>
        </p:nvGrpSpPr>
        <p:grpSpPr>
          <a:xfrm>
            <a:off x="7263751" y="3752661"/>
            <a:ext cx="1307220" cy="1219815"/>
            <a:chOff x="5598841" y="2362764"/>
            <a:chExt cx="2266798" cy="2115235"/>
          </a:xfrm>
        </p:grpSpPr>
        <p:pic>
          <p:nvPicPr>
            <p:cNvPr id="47" name="Inhaltsplatzhalter 6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8841" y="2362764"/>
              <a:ext cx="2266798" cy="2115235"/>
            </a:xfrm>
            <a:prstGeom prst="rect">
              <a:avLst/>
            </a:prstGeom>
          </p:spPr>
        </p:pic>
        <p:sp>
          <p:nvSpPr>
            <p:cNvPr id="48" name="Ellipse 47"/>
            <p:cNvSpPr/>
            <p:nvPr/>
          </p:nvSpPr>
          <p:spPr>
            <a:xfrm>
              <a:off x="6552220" y="3240000"/>
              <a:ext cx="360000" cy="360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3566" y="4362348"/>
            <a:ext cx="2958426" cy="210498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 rot="16200000">
            <a:off x="1870926" y="5267201"/>
            <a:ext cx="1473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TDC TE-Time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44142" y="6347356"/>
            <a:ext cx="1525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TDC LE-Time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60635" y="4955240"/>
            <a:ext cx="2025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 beam, </a:t>
            </a:r>
          </a:p>
          <a:p>
            <a:pPr>
              <a:buClr>
                <a:srgbClr val="0000FF"/>
              </a:buClr>
              <a:buSzPct val="120000"/>
            </a:pP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de-DE" sz="105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263751" y="1641001"/>
            <a:ext cx="1124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SzPct val="120000"/>
            </a:pPr>
            <a:r>
              <a:rPr lang="de-DE" sz="105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beam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268760"/>
            <a:ext cx="8426450" cy="4536529"/>
          </a:xfrm>
        </p:spPr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traw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sz="1600" dirty="0" err="1" smtClean="0"/>
              <a:t>channel</a:t>
            </a:r>
            <a:r>
              <a:rPr lang="de-DE" sz="1600" dirty="0" smtClean="0"/>
              <a:t> </a:t>
            </a:r>
            <a:r>
              <a:rPr lang="de-DE" sz="1600" dirty="0" err="1" smtClean="0"/>
              <a:t>number</a:t>
            </a:r>
            <a:r>
              <a:rPr lang="de-DE" sz="1600" dirty="0" smtClean="0"/>
              <a:t>: </a:t>
            </a:r>
            <a:r>
              <a:rPr lang="de-DE" sz="1600" b="1" i="1" dirty="0">
                <a:solidFill>
                  <a:srgbClr val="FF0000"/>
                </a:solidFill>
              </a:rPr>
              <a:t>i</a:t>
            </a:r>
            <a:r>
              <a:rPr lang="de-DE" sz="1600" b="1" i="1" baseline="-25000" dirty="0">
                <a:solidFill>
                  <a:srgbClr val="FF0000"/>
                </a:solidFill>
              </a:rPr>
              <a:t>chan </a:t>
            </a:r>
            <a:r>
              <a:rPr lang="de-DE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de-DE" sz="16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sz="1600" b="1" i="1" dirty="0">
                <a:solidFill>
                  <a:srgbClr val="FF0000"/>
                </a:solidFill>
              </a:rPr>
              <a:t>i</a:t>
            </a:r>
            <a:r>
              <a:rPr lang="de-DE" sz="1600" b="1" i="1" baseline="-25000" dirty="0">
                <a:solidFill>
                  <a:srgbClr val="FF0000"/>
                </a:solidFill>
              </a:rPr>
              <a:t>straw</a:t>
            </a:r>
            <a:r>
              <a:rPr lang="de-DE" sz="1600" b="1" i="1" dirty="0">
                <a:solidFill>
                  <a:srgbClr val="FF0000"/>
                </a:solidFill>
              </a:rPr>
              <a:t>, </a:t>
            </a:r>
            <a:r>
              <a:rPr lang="de-DE" sz="1600" b="1" i="1" dirty="0" err="1">
                <a:solidFill>
                  <a:srgbClr val="FF0000"/>
                </a:solidFill>
              </a:rPr>
              <a:t>i</a:t>
            </a:r>
            <a:r>
              <a:rPr lang="de-DE" sz="1600" b="1" i="1" baseline="-25000" dirty="0" err="1">
                <a:solidFill>
                  <a:srgbClr val="FF0000"/>
                </a:solidFill>
              </a:rPr>
              <a:t>layer</a:t>
            </a:r>
            <a:r>
              <a:rPr lang="de-DE" sz="1600" b="1" i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sz="1600" dirty="0" err="1" smtClean="0"/>
              <a:t>signal</a:t>
            </a:r>
            <a:r>
              <a:rPr lang="de-DE" sz="1600" dirty="0" smtClean="0"/>
              <a:t> </a:t>
            </a:r>
            <a:r>
              <a:rPr lang="de-DE" sz="1600" dirty="0" err="1" smtClean="0"/>
              <a:t>times</a:t>
            </a:r>
            <a:r>
              <a:rPr lang="de-DE" sz="1600" dirty="0" smtClean="0"/>
              <a:t> </a:t>
            </a:r>
            <a:r>
              <a:rPr lang="de-DE" sz="1600" b="1" i="1" dirty="0" smtClean="0">
                <a:solidFill>
                  <a:srgbClr val="FF0000"/>
                </a:solidFill>
              </a:rPr>
              <a:t>t</a:t>
            </a:r>
            <a:r>
              <a:rPr lang="de-DE" sz="1600" b="1" i="1" baseline="-25000" dirty="0" smtClean="0">
                <a:solidFill>
                  <a:srgbClr val="FF0000"/>
                </a:solidFill>
              </a:rPr>
              <a:t>LE</a:t>
            </a:r>
            <a:r>
              <a:rPr lang="de-DE" sz="1600" b="1" i="1" dirty="0" smtClean="0">
                <a:solidFill>
                  <a:srgbClr val="FF0000"/>
                </a:solidFill>
              </a:rPr>
              <a:t>, t</a:t>
            </a:r>
            <a:r>
              <a:rPr lang="de-DE" sz="1600" b="1" i="1" baseline="-25000" dirty="0" smtClean="0">
                <a:solidFill>
                  <a:srgbClr val="FF0000"/>
                </a:solidFill>
              </a:rPr>
              <a:t>TE </a:t>
            </a:r>
            <a:endParaRPr lang="de-DE" sz="1600" b="1" i="1" dirty="0">
              <a:solidFill>
                <a:srgbClr val="FF0000"/>
              </a:solidFill>
            </a:endParaRPr>
          </a:p>
          <a:p>
            <a:r>
              <a:rPr lang="de-DE" dirty="0" err="1" smtClean="0">
                <a:sym typeface="Symbol" panose="05050102010706020507" pitchFamily="18" charset="2"/>
              </a:rPr>
              <a:t>Calibrations</a:t>
            </a:r>
            <a:r>
              <a:rPr lang="de-DE" dirty="0" smtClean="0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de-DE" sz="1600" dirty="0" err="1">
                <a:sym typeface="Symbol" panose="05050102010706020507" pitchFamily="18" charset="2"/>
              </a:rPr>
              <a:t>w</a:t>
            </a:r>
            <a:r>
              <a:rPr lang="de-DE" sz="1600" dirty="0" err="1" smtClean="0">
                <a:sym typeface="Symbol" panose="05050102010706020507" pitchFamily="18" charset="2"/>
              </a:rPr>
              <a:t>ire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positions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de-DE" sz="1600" b="1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chan</a:t>
            </a:r>
            <a:r>
              <a:rPr lang="de-DE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r>
              <a:rPr lang="de-DE" sz="16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x,y</a:t>
            </a:r>
            <a:r>
              <a:rPr lang="de-DE" sz="16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,(z) 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drift</a:t>
            </a:r>
            <a:r>
              <a:rPr lang="de-DE" sz="1600" dirty="0" smtClean="0">
                <a:sym typeface="Symbol" panose="05050102010706020507" pitchFamily="18" charset="2"/>
              </a:rPr>
              <a:t> time spectrum </a:t>
            </a:r>
            <a:r>
              <a:rPr lang="de-DE" sz="1600" dirty="0" smtClean="0"/>
              <a:t>t</a:t>
            </a:r>
            <a:r>
              <a:rPr lang="de-DE" sz="1600" baseline="-25000" dirty="0" smtClean="0"/>
              <a:t>LE</a:t>
            </a:r>
            <a:r>
              <a:rPr lang="de-DE" sz="1600" dirty="0" smtClean="0">
                <a:sym typeface="Symbol" panose="05050102010706020507" pitchFamily="18" charset="2"/>
              </a:rPr>
              <a:t>: T0 </a:t>
            </a:r>
            <a:r>
              <a:rPr lang="de-DE" sz="1600" dirty="0" err="1" smtClean="0">
                <a:sym typeface="Symbol" panose="05050102010706020507" pitchFamily="18" charset="2"/>
              </a:rPr>
              <a:t>determined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or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extracted</a:t>
            </a:r>
            <a:endParaRPr lang="de-DE" sz="1600" dirty="0" smtClean="0">
              <a:sym typeface="Symbol" panose="05050102010706020507" pitchFamily="18" charset="2"/>
            </a:endParaRPr>
          </a:p>
          <a:p>
            <a:pPr lvl="1"/>
            <a:r>
              <a:rPr lang="de-DE" sz="1600" dirty="0" smtClean="0">
                <a:sym typeface="Symbol" panose="05050102010706020507" pitchFamily="18" charset="2"/>
              </a:rPr>
              <a:t>r(t</a:t>
            </a:r>
            <a:r>
              <a:rPr lang="de-DE" sz="1600" dirty="0">
                <a:sym typeface="Symbol" panose="05050102010706020507" pitchFamily="18" charset="2"/>
              </a:rPr>
              <a:t>) </a:t>
            </a:r>
            <a:r>
              <a:rPr lang="de-DE" sz="1600" dirty="0" smtClean="0">
                <a:sym typeface="Symbol" panose="05050102010706020507" pitchFamily="18" charset="2"/>
              </a:rPr>
              <a:t>isochrone </a:t>
            </a:r>
            <a:r>
              <a:rPr lang="de-DE" sz="1600" dirty="0" err="1" smtClean="0">
                <a:sym typeface="Symbol" panose="05050102010706020507" pitchFamily="18" charset="2"/>
              </a:rPr>
              <a:t>radius</a:t>
            </a:r>
            <a:r>
              <a:rPr lang="de-DE" sz="1600" dirty="0" smtClean="0">
                <a:sym typeface="Symbol" panose="05050102010706020507" pitchFamily="18" charset="2"/>
              </a:rPr>
              <a:t> – </a:t>
            </a:r>
            <a:r>
              <a:rPr lang="de-DE" sz="1600" dirty="0" err="1" smtClean="0">
                <a:sym typeface="Symbol" panose="05050102010706020507" pitchFamily="18" charset="2"/>
              </a:rPr>
              <a:t>drift</a:t>
            </a:r>
            <a:r>
              <a:rPr lang="de-DE" sz="1600" dirty="0" smtClean="0">
                <a:sym typeface="Symbol" panose="05050102010706020507" pitchFamily="18" charset="2"/>
              </a:rPr>
              <a:t> time </a:t>
            </a:r>
            <a:r>
              <a:rPr lang="de-DE" sz="1600" dirty="0" err="1" smtClean="0">
                <a:sym typeface="Symbol" panose="05050102010706020507" pitchFamily="18" charset="2"/>
              </a:rPr>
              <a:t>calibration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endParaRPr lang="de-DE" sz="1600" dirty="0">
              <a:sym typeface="Symbol" panose="05050102010706020507" pitchFamily="18" charset="2"/>
            </a:endParaRPr>
          </a:p>
          <a:p>
            <a:r>
              <a:rPr lang="de-DE" dirty="0">
                <a:sym typeface="Symbol" panose="05050102010706020507" pitchFamily="18" charset="2"/>
              </a:rPr>
              <a:t>Signal pulse </a:t>
            </a:r>
            <a:r>
              <a:rPr lang="de-DE" dirty="0" err="1">
                <a:sym typeface="Symbol" panose="05050102010706020507" pitchFamily="18" charset="2"/>
              </a:rPr>
              <a:t>width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ToT</a:t>
            </a:r>
            <a:r>
              <a:rPr lang="de-DE" dirty="0" smtClean="0"/>
              <a:t> ( =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TE</a:t>
            </a:r>
            <a:r>
              <a:rPr lang="de-DE" baseline="-25000" dirty="0" smtClean="0"/>
              <a:t> </a:t>
            </a:r>
            <a:r>
              <a:rPr lang="de-DE" dirty="0"/>
              <a:t>-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LE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de-DE" sz="1600" dirty="0" err="1" smtClean="0">
                <a:sym typeface="Symbol" panose="05050102010706020507" pitchFamily="18" charset="2"/>
              </a:rPr>
              <a:t>which</a:t>
            </a:r>
            <a:r>
              <a:rPr lang="de-DE" sz="1600" dirty="0" smtClean="0">
                <a:sym typeface="Symbol" panose="05050102010706020507" pitchFamily="18" charset="2"/>
              </a:rPr>
              <a:t> observable </a:t>
            </a:r>
            <a:r>
              <a:rPr lang="de-DE" sz="1600" dirty="0" err="1" smtClean="0"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ym typeface="Symbol" panose="05050102010706020507" pitchFamily="18" charset="2"/>
              </a:rPr>
              <a:t> PID ?</a:t>
            </a:r>
            <a:endParaRPr lang="de-DE" sz="1600" dirty="0">
              <a:sym typeface="Symbol" panose="05050102010706020507" pitchFamily="18" charset="2"/>
            </a:endParaRPr>
          </a:p>
          <a:p>
            <a:pPr marL="177800" lvl="1" indent="0">
              <a:buNone/>
            </a:pP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13858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Raw</a:t>
            </a:r>
            <a:r>
              <a:rPr lang="de-DE" dirty="0" smtClean="0"/>
              <a:t> Hit </a:t>
            </a:r>
            <a:r>
              <a:rPr lang="de-DE" dirty="0" err="1" smtClean="0"/>
              <a:t>intensities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340743"/>
            <a:ext cx="8426450" cy="4536529"/>
          </a:xfrm>
        </p:spPr>
        <p:txBody>
          <a:bodyPr/>
          <a:lstStyle/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endParaRPr lang="de-DE" dirty="0" smtClean="0"/>
          </a:p>
          <a:p>
            <a:pPr lvl="2"/>
            <a:r>
              <a:rPr lang="de-DE" dirty="0" smtClean="0"/>
              <a:t>20×10</a:t>
            </a:r>
            <a:r>
              <a:rPr lang="de-DE" baseline="30000" dirty="0" smtClean="0"/>
              <a:t>6 </a:t>
            </a:r>
            <a:r>
              <a:rPr lang="de-DE" dirty="0" err="1" smtClean="0"/>
              <a:t>events</a:t>
            </a:r>
            <a:r>
              <a:rPr lang="de-DE" dirty="0" smtClean="0"/>
              <a:t> / s × 3-4 </a:t>
            </a:r>
            <a:r>
              <a:rPr lang="de-DE" dirty="0" err="1" smtClean="0"/>
              <a:t>tracks</a:t>
            </a:r>
            <a:r>
              <a:rPr lang="de-DE" dirty="0" smtClean="0"/>
              <a:t> / </a:t>
            </a:r>
            <a:r>
              <a:rPr lang="de-DE" dirty="0" err="1" smtClean="0"/>
              <a:t>event</a:t>
            </a:r>
            <a:endParaRPr lang="de-DE" dirty="0" smtClean="0"/>
          </a:p>
          <a:p>
            <a:pPr lvl="2"/>
            <a:r>
              <a:rPr lang="de-DE" dirty="0" smtClean="0"/>
              <a:t>40 </a:t>
            </a:r>
            <a:r>
              <a:rPr lang="de-DE" dirty="0" err="1" smtClean="0"/>
              <a:t>events</a:t>
            </a:r>
            <a:r>
              <a:rPr lang="de-DE" dirty="0" smtClean="0"/>
              <a:t> in 2 µs time </a:t>
            </a:r>
            <a:r>
              <a:rPr lang="de-DE" dirty="0" err="1" smtClean="0"/>
              <a:t>window</a:t>
            </a:r>
            <a:r>
              <a:rPr lang="de-DE" dirty="0" smtClean="0"/>
              <a:t> on </a:t>
            </a:r>
            <a:r>
              <a:rPr lang="de-DE" dirty="0" err="1" smtClean="0"/>
              <a:t>average</a:t>
            </a:r>
            <a:r>
              <a:rPr lang="de-DE" dirty="0" smtClean="0"/>
              <a:t> (</a:t>
            </a:r>
            <a:r>
              <a:rPr lang="de-DE" dirty="0" err="1" smtClean="0"/>
              <a:t>poisson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time </a:t>
            </a:r>
            <a:r>
              <a:rPr lang="de-DE" dirty="0" err="1" smtClean="0"/>
              <a:t>gaps</a:t>
            </a:r>
            <a:r>
              <a:rPr lang="de-DE" dirty="0" smtClean="0"/>
              <a:t>)</a:t>
            </a:r>
          </a:p>
          <a:p>
            <a:r>
              <a:rPr lang="de-DE" dirty="0" smtClean="0"/>
              <a:t>Hit </a:t>
            </a:r>
            <a:r>
              <a:rPr lang="de-DE" dirty="0" err="1" smtClean="0"/>
              <a:t>intensities</a:t>
            </a:r>
            <a:r>
              <a:rPr lang="de-DE" dirty="0" smtClean="0"/>
              <a:t> per </a:t>
            </a:r>
            <a:r>
              <a:rPr lang="de-DE" dirty="0" err="1" smtClean="0"/>
              <a:t>straw</a:t>
            </a:r>
            <a:endParaRPr lang="de-DE" dirty="0"/>
          </a:p>
          <a:p>
            <a:pPr lvl="2"/>
            <a:r>
              <a:rPr lang="de-DE" dirty="0" smtClean="0"/>
              <a:t>~ 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/ s at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 </a:t>
            </a:r>
            <a:r>
              <a:rPr lang="de-DE" dirty="0" smtClean="0">
                <a:sym typeface="Symbol" panose="05050102010706020507" pitchFamily="18" charset="2"/>
              </a:rPr>
              <a:t></a:t>
            </a:r>
            <a:r>
              <a:rPr lang="de-DE" dirty="0" smtClean="0"/>
              <a:t> 6×10</a:t>
            </a:r>
            <a:r>
              <a:rPr lang="de-DE" baseline="30000" dirty="0" smtClean="0"/>
              <a:t>5</a:t>
            </a:r>
            <a:r>
              <a:rPr lang="de-DE" dirty="0" smtClean="0"/>
              <a:t> /s at 8</a:t>
            </a:r>
            <a:r>
              <a:rPr lang="de-DE" baseline="30000" dirty="0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</a:p>
          <a:p>
            <a:pPr lvl="2"/>
            <a:r>
              <a:rPr lang="de-DE" dirty="0"/>
              <a:t>1 µs time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hits</a:t>
            </a:r>
            <a:r>
              <a:rPr lang="de-DE" dirty="0"/>
              <a:t> in same </a:t>
            </a:r>
            <a:r>
              <a:rPr lang="de-DE" dirty="0" err="1"/>
              <a:t>straw</a:t>
            </a:r>
            <a:r>
              <a:rPr lang="de-DE" dirty="0"/>
              <a:t> on </a:t>
            </a:r>
            <a:r>
              <a:rPr lang="de-DE" dirty="0" err="1" smtClean="0"/>
              <a:t>average</a:t>
            </a:r>
            <a:r>
              <a:rPr lang="de-DE" dirty="0" smtClean="0"/>
              <a:t>, but </a:t>
            </a:r>
            <a:r>
              <a:rPr lang="de-DE" dirty="0" err="1" smtClean="0"/>
              <a:t>poisson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endParaRPr lang="de-DE" dirty="0"/>
          </a:p>
          <a:p>
            <a:pPr lvl="2"/>
            <a:r>
              <a:rPr lang="de-DE" dirty="0" err="1" smtClean="0"/>
              <a:t>pileup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250ns </a:t>
            </a:r>
            <a:r>
              <a:rPr lang="de-DE" dirty="0" err="1" smtClean="0"/>
              <a:t>drift</a:t>
            </a:r>
            <a:r>
              <a:rPr lang="de-DE" dirty="0" smtClean="0"/>
              <a:t> time </a:t>
            </a:r>
            <a:r>
              <a:rPr lang="de-DE" dirty="0" err="1" smtClean="0"/>
              <a:t>range</a:t>
            </a:r>
            <a:r>
              <a:rPr lang="de-DE" dirty="0" smtClean="0"/>
              <a:t> (double pulse)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At </a:t>
            </a:r>
            <a:r>
              <a:rPr lang="de-DE" dirty="0" err="1" smtClean="0"/>
              <a:t>phase</a:t>
            </a:r>
            <a:r>
              <a:rPr lang="de-DE" dirty="0" smtClean="0"/>
              <a:t> 1: </a:t>
            </a:r>
          </a:p>
          <a:p>
            <a:pPr lvl="2"/>
            <a:r>
              <a:rPr lang="de-DE" dirty="0" smtClean="0"/>
              <a:t>4 </a:t>
            </a:r>
            <a:r>
              <a:rPr lang="de-DE" dirty="0" err="1" smtClean="0"/>
              <a:t>events</a:t>
            </a:r>
            <a:r>
              <a:rPr lang="de-DE" dirty="0" smtClean="0"/>
              <a:t> in 2 µs time </a:t>
            </a:r>
            <a:r>
              <a:rPr lang="de-DE" dirty="0" err="1" smtClean="0"/>
              <a:t>window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average</a:t>
            </a:r>
            <a:endParaRPr lang="de-DE" dirty="0" smtClean="0"/>
          </a:p>
          <a:p>
            <a:pPr lvl="2"/>
            <a:r>
              <a:rPr lang="de-DE" dirty="0" smtClean="0"/>
              <a:t>10 µs time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in same </a:t>
            </a:r>
            <a:r>
              <a:rPr lang="de-DE" dirty="0" err="1" smtClean="0"/>
              <a:t>straw</a:t>
            </a:r>
            <a:r>
              <a:rPr lang="de-DE" dirty="0" smtClean="0"/>
              <a:t> on </a:t>
            </a:r>
            <a:r>
              <a:rPr lang="de-DE" dirty="0" err="1" smtClean="0"/>
              <a:t>average</a:t>
            </a:r>
            <a:endParaRPr lang="de-DE" dirty="0"/>
          </a:p>
          <a:p>
            <a:r>
              <a:rPr lang="de-DE" dirty="0" smtClean="0"/>
              <a:t>Hit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smtClean="0"/>
              <a:t>separated</a:t>
            </a:r>
            <a:r>
              <a:rPr lang="de-DE" smtClean="0"/>
              <a:t>, </a:t>
            </a:r>
            <a:r>
              <a:rPr lang="de-DE" dirty="0" err="1" smtClean="0"/>
              <a:t>pileup</a:t>
            </a:r>
            <a:r>
              <a:rPr lang="de-DE" dirty="0" smtClean="0"/>
              <a:t> in </a:t>
            </a:r>
            <a:r>
              <a:rPr lang="de-DE" dirty="0" err="1" smtClean="0"/>
              <a:t>drift</a:t>
            </a:r>
            <a:r>
              <a:rPr lang="de-DE" dirty="0" smtClean="0"/>
              <a:t> time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excluded</a:t>
            </a:r>
            <a:endParaRPr lang="de-DE" dirty="0" smtClean="0"/>
          </a:p>
          <a:p>
            <a:pPr lvl="1"/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Tracking </a:t>
            </a:r>
            <a:r>
              <a:rPr lang="de-DE" dirty="0" err="1" smtClean="0"/>
              <a:t>procedures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268735"/>
                <a:ext cx="8426450" cy="4536529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Signal </a:t>
                </a:r>
                <a:r>
                  <a:rPr lang="de-DE" dirty="0" err="1" smtClean="0"/>
                  <a:t>leading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edge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times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convert</a:t>
                </a:r>
                <a:r>
                  <a:rPr lang="de-DE" dirty="0" smtClean="0"/>
                  <a:t> TDC </a:t>
                </a:r>
                <a:r>
                  <a:rPr lang="de-DE" dirty="0" err="1" smtClean="0"/>
                  <a:t>bins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ns</a:t>
                </a:r>
                <a:endParaRPr lang="de-DE" dirty="0" smtClean="0"/>
              </a:p>
              <a:p>
                <a:pPr lvl="2"/>
                <a:r>
                  <a:rPr lang="de-DE" dirty="0" smtClean="0"/>
                  <a:t>T0,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extern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internal </a:t>
                </a:r>
                <a:r>
                  <a:rPr lang="de-DE" dirty="0" err="1" smtClean="0"/>
                  <a:t>extraction</a:t>
                </a:r>
                <a:r>
                  <a:rPr lang="de-DE" dirty="0" smtClean="0"/>
                  <a:t>	</a:t>
                </a:r>
                <a:endParaRPr lang="de-DE" dirty="0"/>
              </a:p>
              <a:p>
                <a:pPr lvl="2"/>
                <a:r>
                  <a:rPr lang="de-DE" dirty="0" smtClean="0"/>
                  <a:t>Drift </a:t>
                </a:r>
                <a:r>
                  <a:rPr lang="de-DE" dirty="0" err="1" smtClean="0"/>
                  <a:t>times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T0 </a:t>
                </a:r>
                <a:r>
                  <a:rPr lang="de-DE" dirty="0" err="1" smtClean="0"/>
                  <a:t>subtraction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time </a:t>
                </a:r>
                <a:r>
                  <a:rPr lang="de-DE" dirty="0" err="1" smtClean="0"/>
                  <a:t>window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</a:t>
                </a:r>
                <a:r>
                  <a:rPr lang="de-DE" baseline="-25000" dirty="0" err="1" smtClean="0"/>
                  <a:t>max</a:t>
                </a:r>
                <a:endParaRPr lang="de-DE" baseline="-25000" dirty="0" smtClean="0"/>
              </a:p>
              <a:p>
                <a:endParaRPr lang="de-DE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de-DE" dirty="0" err="1" smtClean="0"/>
                  <a:t>Calibration</a:t>
                </a:r>
                <a:r>
                  <a:rPr lang="de-DE" dirty="0" smtClean="0"/>
                  <a:t> isochrone </a:t>
                </a:r>
                <a:r>
                  <a:rPr lang="de-DE" dirty="0" err="1" smtClean="0"/>
                  <a:t>radius</a:t>
                </a:r>
                <a:r>
                  <a:rPr lang="de-DE" dirty="0" smtClean="0"/>
                  <a:t> – </a:t>
                </a:r>
                <a:r>
                  <a:rPr lang="de-DE" dirty="0" err="1" smtClean="0"/>
                  <a:t>drift</a:t>
                </a:r>
                <a:r>
                  <a:rPr lang="de-DE" dirty="0" smtClean="0"/>
                  <a:t> time </a:t>
                </a:r>
                <a:r>
                  <a:rPr lang="de-DE" dirty="0" err="1" smtClean="0"/>
                  <a:t>relation</a:t>
                </a:r>
                <a:r>
                  <a:rPr lang="de-DE" dirty="0" smtClean="0"/>
                  <a:t> r(t)</a:t>
                </a:r>
              </a:p>
              <a:p>
                <a:pPr lvl="2"/>
                <a:r>
                  <a:rPr lang="de-DE" dirty="0" err="1" smtClean="0"/>
                  <a:t>polynomial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relation</a:t>
                </a:r>
                <a:r>
                  <a:rPr lang="de-DE" dirty="0" smtClean="0"/>
                  <a:t>, non-linear </a:t>
                </a:r>
                <a:r>
                  <a:rPr lang="de-DE" dirty="0" err="1" smtClean="0"/>
                  <a:t>drift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velocity</a:t>
                </a:r>
                <a:endParaRPr lang="de-DE" dirty="0" smtClean="0"/>
              </a:p>
              <a:p>
                <a:pPr lvl="2"/>
                <a:r>
                  <a:rPr lang="de-DE" dirty="0" err="1" smtClean="0"/>
                  <a:t>drift</a:t>
                </a:r>
                <a:r>
                  <a:rPr lang="de-DE" dirty="0" smtClean="0"/>
                  <a:t> time spectrum: </a:t>
                </a:r>
                <a:r>
                  <a:rPr lang="de-DE" i="1" dirty="0">
                    <a:sym typeface="Symbol" panose="05050102010706020507" pitchFamily="18" charset="2"/>
                  </a:rPr>
                  <a:t>N / R =  </a:t>
                </a:r>
                <a:r>
                  <a:rPr lang="de-DE" i="1" dirty="0" err="1">
                    <a:sym typeface="Symbol" panose="05050102010706020507" pitchFamily="18" charset="2"/>
                  </a:rPr>
                  <a:t>n</a:t>
                </a:r>
                <a:r>
                  <a:rPr lang="de-DE" i="1" baseline="-25000" dirty="0" err="1">
                    <a:sym typeface="Symbol" panose="05050102010706020507" pitchFamily="18" charset="2"/>
                  </a:rPr>
                  <a:t>i</a:t>
                </a:r>
                <a:r>
                  <a:rPr lang="de-DE" i="1" baseline="-25000" dirty="0">
                    <a:sym typeface="Symbol" panose="05050102010706020507" pitchFamily="18" charset="2"/>
                  </a:rPr>
                  <a:t> </a:t>
                </a:r>
                <a:r>
                  <a:rPr lang="de-DE" i="1" dirty="0">
                    <a:sym typeface="Symbol" panose="05050102010706020507" pitchFamily="18" charset="2"/>
                  </a:rPr>
                  <a:t>/ r(</a:t>
                </a:r>
                <a:r>
                  <a:rPr lang="de-DE" i="1" dirty="0" err="1">
                    <a:sym typeface="Symbol" panose="05050102010706020507" pitchFamily="18" charset="2"/>
                  </a:rPr>
                  <a:t>t</a:t>
                </a:r>
                <a:r>
                  <a:rPr lang="de-DE" i="1" baseline="-25000" dirty="0" err="1">
                    <a:sym typeface="Symbol" panose="05050102010706020507" pitchFamily="18" charset="2"/>
                  </a:rPr>
                  <a:t>i</a:t>
                </a:r>
                <a:r>
                  <a:rPr lang="de-DE" i="1" dirty="0">
                    <a:sym typeface="Symbol" panose="05050102010706020507" pitchFamily="18" charset="2"/>
                  </a:rPr>
                  <a:t>)  r(t)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DE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ker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 ker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i="1" ker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de-DE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 ker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 ker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GB" dirty="0" smtClean="0"/>
              </a:p>
              <a:p>
                <a:pPr lvl="2"/>
                <a:r>
                  <a:rPr lang="de-DE" dirty="0" smtClean="0"/>
                  <a:t>then: iterative </a:t>
                </a:r>
                <a:r>
                  <a:rPr lang="de-DE" dirty="0" err="1" smtClean="0">
                    <a:sym typeface="Symbol" panose="05050102010706020507" pitchFamily="18" charset="2"/>
                  </a:rPr>
                  <a:t>with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reco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tracks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and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extracted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177800" lvl="1" indent="0">
                  <a:buNone/>
                </a:pP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dirty="0" smtClean="0">
                    <a:sym typeface="Symbol" panose="05050102010706020507" pitchFamily="18" charset="2"/>
                  </a:rPr>
                  <a:t>            </a:t>
                </a:r>
                <a:r>
                  <a:rPr lang="de-DE" dirty="0" err="1" smtClean="0">
                    <a:sym typeface="Symbol" panose="05050102010706020507" pitchFamily="18" charset="2"/>
                  </a:rPr>
                  <a:t>wire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>
                    <a:sym typeface="Symbol" panose="05050102010706020507" pitchFamily="18" charset="2"/>
                  </a:rPr>
                  <a:t>distances</a:t>
                </a:r>
                <a:r>
                  <a:rPr lang="de-DE" dirty="0">
                    <a:sym typeface="Symbol" panose="05050102010706020507" pitchFamily="18" charset="2"/>
                  </a:rPr>
                  <a:t> </a:t>
                </a:r>
                <a:r>
                  <a:rPr lang="de-DE" i="1" dirty="0" smtClean="0">
                    <a:sym typeface="Symbol" panose="05050102010706020507" pitchFamily="18" charset="2"/>
                  </a:rPr>
                  <a:t>(</a:t>
                </a:r>
                <a:r>
                  <a:rPr lang="de-DE" i="1" dirty="0" err="1" smtClean="0">
                    <a:sym typeface="Symbol" panose="05050102010706020507" pitchFamily="18" charset="2"/>
                  </a:rPr>
                  <a:t>measured</a:t>
                </a:r>
                <a:r>
                  <a:rPr lang="de-DE" i="1" dirty="0" smtClean="0">
                    <a:sym typeface="Symbol" panose="05050102010706020507" pitchFamily="18" charset="2"/>
                  </a:rPr>
                  <a:t> </a:t>
                </a:r>
                <a:r>
                  <a:rPr lang="de-DE" i="1" dirty="0" err="1" smtClean="0">
                    <a:sym typeface="Symbol" panose="05050102010706020507" pitchFamily="18" charset="2"/>
                  </a:rPr>
                  <a:t>t</a:t>
                </a:r>
                <a:r>
                  <a:rPr lang="de-DE" i="1" baseline="-25000" dirty="0" err="1" smtClean="0">
                    <a:sym typeface="Symbol" panose="05050102010706020507" pitchFamily="18" charset="2"/>
                  </a:rPr>
                  <a:t>i</a:t>
                </a:r>
                <a:r>
                  <a:rPr lang="de-DE" i="1" dirty="0" smtClean="0">
                    <a:sym typeface="Symbol" panose="05050102010706020507" pitchFamily="18" charset="2"/>
                  </a:rPr>
                  <a:t> </a:t>
                </a:r>
                <a:r>
                  <a:rPr lang="de-DE" i="1" dirty="0">
                    <a:sym typeface="Symbol" panose="05050102010706020507" pitchFamily="18" charset="2"/>
                  </a:rPr>
                  <a:t> </a:t>
                </a:r>
                <a:r>
                  <a:rPr lang="de-DE" i="1" dirty="0" err="1" smtClean="0">
                    <a:sym typeface="Symbol" panose="05050102010706020507" pitchFamily="18" charset="2"/>
                  </a:rPr>
                  <a:t>reco</a:t>
                </a:r>
                <a:r>
                  <a:rPr lang="de-DE" i="1" dirty="0" smtClean="0">
                    <a:sym typeface="Symbol" panose="05050102010706020507" pitchFamily="18" charset="2"/>
                  </a:rPr>
                  <a:t> </a:t>
                </a:r>
                <a:r>
                  <a:rPr lang="de-DE" i="1" dirty="0" err="1" smtClean="0">
                    <a:sym typeface="Symbol" panose="05050102010706020507" pitchFamily="18" charset="2"/>
                  </a:rPr>
                  <a:t>r</a:t>
                </a:r>
                <a:r>
                  <a:rPr lang="de-DE" i="1" baseline="-25000" dirty="0" err="1" smtClean="0">
                    <a:sym typeface="Symbol" panose="05050102010706020507" pitchFamily="18" charset="2"/>
                  </a:rPr>
                  <a:t>i</a:t>
                </a:r>
                <a:r>
                  <a:rPr lang="de-DE" i="1" dirty="0" smtClean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de-DE" i="1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de-DE" dirty="0" err="1" smtClean="0">
                    <a:sym typeface="Symbol" panose="05050102010706020507" pitchFamily="18" charset="2"/>
                  </a:rPr>
                  <a:t>Wire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positions</a:t>
                </a:r>
                <a:r>
                  <a:rPr lang="de-DE" dirty="0" smtClean="0">
                    <a:sym typeface="Symbol" panose="05050102010706020507" pitchFamily="18" charset="2"/>
                  </a:rPr>
                  <a:t> iterative </a:t>
                </a:r>
                <a:r>
                  <a:rPr lang="de-DE" dirty="0" err="1" smtClean="0">
                    <a:sym typeface="Symbol" panose="05050102010706020507" pitchFamily="18" charset="2"/>
                  </a:rPr>
                  <a:t>by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reco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tracks</a:t>
                </a:r>
                <a:r>
                  <a:rPr lang="de-DE" dirty="0" smtClean="0">
                    <a:sym typeface="Symbol" panose="05050102010706020507" pitchFamily="18" charset="2"/>
                  </a:rPr>
                  <a:t>, residual </a:t>
                </a:r>
                <a:r>
                  <a:rPr lang="de-DE" dirty="0" err="1" smtClean="0">
                    <a:sym typeface="Symbol" panose="05050102010706020507" pitchFamily="18" charset="2"/>
                  </a:rPr>
                  <a:t>distribution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shifts</a:t>
                </a:r>
                <a:endParaRPr lang="de-DE" dirty="0">
                  <a:sym typeface="Symbol" panose="05050102010706020507" pitchFamily="18" charset="2"/>
                </a:endParaRPr>
              </a:p>
              <a:p>
                <a:pPr lvl="2"/>
                <a:r>
                  <a:rPr lang="de-DE" dirty="0" err="1" smtClean="0">
                    <a:sym typeface="Symbol" panose="05050102010706020507" pitchFamily="18" charset="2"/>
                  </a:rPr>
                  <a:t>x,y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position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and</a:t>
                </a:r>
                <a:r>
                  <a:rPr lang="de-DE" dirty="0" smtClean="0">
                    <a:sym typeface="Symbol" panose="05050102010706020507" pitchFamily="18" charset="2"/>
                  </a:rPr>
                  <a:t>/</a:t>
                </a:r>
                <a:r>
                  <a:rPr lang="de-DE" dirty="0" err="1" smtClean="0">
                    <a:sym typeface="Symbol" panose="05050102010706020507" pitchFamily="18" charset="2"/>
                  </a:rPr>
                  <a:t>or</a:t>
                </a:r>
                <a:endParaRPr lang="de-DE" dirty="0" smtClean="0">
                  <a:sym typeface="Symbol" panose="05050102010706020507" pitchFamily="18" charset="2"/>
                </a:endParaRPr>
              </a:p>
              <a:p>
                <a:pPr lvl="2"/>
                <a:r>
                  <a:rPr lang="de-DE" dirty="0" smtClean="0">
                    <a:sym typeface="Symbol" panose="05050102010706020507" pitchFamily="18" charset="2"/>
                  </a:rPr>
                  <a:t>r(t), r0 (=P0) </a:t>
                </a:r>
                <a:r>
                  <a:rPr lang="de-DE" dirty="0" err="1" smtClean="0">
                    <a:sym typeface="Symbol" panose="05050102010706020507" pitchFamily="18" charset="2"/>
                  </a:rPr>
                  <a:t>parameter</a:t>
                </a:r>
                <a:r>
                  <a:rPr lang="de-DE" dirty="0" smtClean="0">
                    <a:sym typeface="Symbol" panose="05050102010706020507" pitchFamily="18" charset="2"/>
                  </a:rPr>
                  <a:t>, </a:t>
                </a:r>
                <a:r>
                  <a:rPr lang="de-DE" dirty="0" err="1" smtClean="0">
                    <a:sym typeface="Symbol" panose="05050102010706020507" pitchFamily="18" charset="2"/>
                  </a:rPr>
                  <a:t>abobe</a:t>
                </a:r>
                <a:r>
                  <a:rPr lang="de-DE" dirty="0" smtClean="0">
                    <a:sym typeface="Symbol" panose="05050102010706020507" pitchFamily="18" charset="2"/>
                  </a:rPr>
                  <a:t>/</a:t>
                </a:r>
                <a:r>
                  <a:rPr lang="de-DE" dirty="0" err="1" smtClean="0">
                    <a:sym typeface="Symbol" panose="05050102010706020507" pitchFamily="18" charset="2"/>
                  </a:rPr>
                  <a:t>below</a:t>
                </a:r>
                <a:r>
                  <a:rPr lang="de-DE" dirty="0" smtClean="0">
                    <a:sym typeface="Symbol" panose="05050102010706020507" pitchFamily="18" charset="2"/>
                  </a:rPr>
                  <a:t> </a:t>
                </a:r>
                <a:r>
                  <a:rPr lang="de-DE" dirty="0" err="1" smtClean="0">
                    <a:sym typeface="Symbol" panose="05050102010706020507" pitchFamily="18" charset="2"/>
                  </a:rPr>
                  <a:t>wire</a:t>
                </a:r>
                <a:endParaRPr lang="de-DE" dirty="0">
                  <a:sym typeface="Symbol" panose="05050102010706020507" pitchFamily="18" charset="2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268735"/>
                <a:ext cx="8426450" cy="4536529"/>
              </a:xfrm>
              <a:blipFill>
                <a:blip r:embed="rId2"/>
                <a:stretch>
                  <a:fillRect l="-1592" t="-1478" b="-12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  <p:pic>
        <p:nvPicPr>
          <p:cNvPr id="6" name="Grafik 5" descr="xt_2t.jpg"/>
          <p:cNvPicPr>
            <a:picLocks noChangeAspect="1"/>
          </p:cNvPicPr>
          <p:nvPr/>
        </p:nvPicPr>
        <p:blipFill rotWithShape="1">
          <a:blip r:embed="rId3" cstate="print"/>
          <a:srcRect l="4171" t="49958" b="8045"/>
          <a:stretch/>
        </p:blipFill>
        <p:spPr>
          <a:xfrm>
            <a:off x="6466306" y="3630701"/>
            <a:ext cx="2230083" cy="1382475"/>
          </a:xfrm>
          <a:prstGeom prst="rect">
            <a:avLst/>
          </a:prstGeom>
        </p:spPr>
      </p:pic>
      <p:sp>
        <p:nvSpPr>
          <p:cNvPr id="7" name="Textfeld 6"/>
          <p:cNvSpPr txBox="1">
            <a:spLocks/>
          </p:cNvSpPr>
          <p:nvPr/>
        </p:nvSpPr>
        <p:spPr bwMode="auto">
          <a:xfrm>
            <a:off x="7763077" y="4055226"/>
            <a:ext cx="804882" cy="657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72000" marR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P0=0.03398</a:t>
            </a:r>
          </a:p>
          <a:p>
            <a:pPr marL="7200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sz="8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P1=0.05358</a:t>
            </a:r>
          </a:p>
          <a:p>
            <a:pPr marL="7200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P2=-3.274E-4</a:t>
            </a:r>
          </a:p>
          <a:p>
            <a:pPr marL="7200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en-US" sz="8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P3=1.279E-6</a:t>
            </a:r>
          </a:p>
          <a:p>
            <a:pPr marL="7200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P4=-1.987E-9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863203" y="3417981"/>
            <a:ext cx="105487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Tx/>
              <a:buFontTx/>
              <a:buNone/>
              <a:tabLst/>
            </a:pPr>
            <a:r>
              <a:rPr lang="de-DE" sz="1200" b="1" i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r(t) relation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436979" y="1241845"/>
            <a:ext cx="2383493" cy="2224128"/>
            <a:chOff x="5598841" y="2362764"/>
            <a:chExt cx="2266798" cy="2115235"/>
          </a:xfrm>
        </p:grpSpPr>
        <p:pic>
          <p:nvPicPr>
            <p:cNvPr id="10" name="Inhaltsplatzhalter 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8841" y="2362764"/>
              <a:ext cx="2266798" cy="2115235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6552220" y="3240000"/>
              <a:ext cx="360000" cy="360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 bwMode="auto">
              <a:xfrm>
                <a:off x="6854233" y="3660209"/>
                <a:ext cx="12597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de-DE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𝒓</m:t>
                    </m:r>
                    <m:r>
                      <a:rPr kumimoji="0" lang="de-DE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kumimoji="0" lang="de-DE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𝒕</m:t>
                    </m:r>
                    <m:r>
                      <a:rPr kumimoji="0" lang="de-DE" sz="1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de-DE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𝒊</m:t>
                        </m:r>
                        <m:r>
                          <a:rPr kumimoji="0" lang="de-DE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r>
                          <a:rPr kumimoji="0" lang="de-DE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kumimoji="0" lang="de-DE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𝟒</m:t>
                        </m:r>
                      </m:sup>
                      <m:e>
                        <m:sSub>
                          <m:sSubPr>
                            <m:ctrlP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kumimoji="0" lang="de-DE" sz="1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kumimoji="0" lang="de-DE" sz="1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4233" y="3660209"/>
                <a:ext cx="1259704" cy="276999"/>
              </a:xfrm>
              <a:prstGeom prst="rect">
                <a:avLst/>
              </a:prstGeom>
              <a:blipFill>
                <a:blip r:embed="rId5"/>
                <a:stretch>
                  <a:fillRect t="-67391" b="-1239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44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200" y="2233900"/>
            <a:ext cx="3264930" cy="2323070"/>
          </a:xfrm>
          <a:prstGeom prst="rect">
            <a:avLst/>
          </a:prstGeom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2915816" y="4431631"/>
            <a:ext cx="3267292" cy="2165721"/>
            <a:chOff x="5868145" y="4435793"/>
            <a:chExt cx="2119496" cy="140490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5868145" y="4589642"/>
              <a:ext cx="2057369" cy="1251057"/>
              <a:chOff x="6239427" y="3501352"/>
              <a:chExt cx="2057369" cy="1251057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572" r="12004"/>
              <a:stretch/>
            </p:blipFill>
            <p:spPr>
              <a:xfrm>
                <a:off x="6239427" y="3501352"/>
                <a:ext cx="2057369" cy="1251057"/>
              </a:xfrm>
              <a:prstGeom prst="rect">
                <a:avLst/>
              </a:prstGeom>
            </p:spPr>
          </p:pic>
          <p:sp>
            <p:nvSpPr>
              <p:cNvPr id="13" name="Rechteck 12"/>
              <p:cNvSpPr/>
              <p:nvPr/>
            </p:nvSpPr>
            <p:spPr>
              <a:xfrm>
                <a:off x="6456811" y="3577704"/>
                <a:ext cx="1646472" cy="976421"/>
              </a:xfrm>
              <a:prstGeom prst="rect">
                <a:avLst/>
              </a:prstGeom>
              <a:noFill/>
              <a:ln w="6350">
                <a:solidFill>
                  <a:srgbClr val="000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5946577" y="4435793"/>
              <a:ext cx="2041064" cy="1798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Track </a:t>
              </a:r>
              <a:r>
                <a:rPr lang="de-DE" sz="1200" b="1" i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reconstruction</a:t>
              </a:r>
              <a:r>
                <a:rPr lang="de-DE" sz="1200" b="1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DE" sz="1200" b="1" i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testbeam</a:t>
              </a:r>
              <a:r>
                <a:rPr lang="de-DE" sz="1200" b="1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1" i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r>
                <a:rPr lang="de-DE" sz="1200" b="1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Tracking </a:t>
            </a:r>
            <a:r>
              <a:rPr lang="de-DE" dirty="0" err="1" smtClean="0"/>
              <a:t>procedures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268760"/>
            <a:ext cx="8426450" cy="4536529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de-DE" dirty="0" smtClean="0"/>
              <a:t>Tracking</a:t>
            </a:r>
          </a:p>
          <a:p>
            <a:pPr lvl="2"/>
            <a:r>
              <a:rPr lang="de-DE" dirty="0" smtClean="0"/>
              <a:t>Start fit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, | ∆</a:t>
            </a:r>
            <a:r>
              <a:rPr lang="de-DE" i="1" dirty="0" err="1" smtClean="0"/>
              <a:t>i</a:t>
            </a:r>
            <a:r>
              <a:rPr lang="de-DE" i="1" baseline="-25000" dirty="0" err="1" smtClean="0"/>
              <a:t>straw</a:t>
            </a:r>
            <a:r>
              <a:rPr lang="de-DE" i="1" dirty="0"/>
              <a:t>, </a:t>
            </a:r>
            <a:r>
              <a:rPr lang="de-DE" i="1" dirty="0" smtClean="0"/>
              <a:t>∆</a:t>
            </a:r>
            <a:r>
              <a:rPr lang="de-DE" i="1" dirty="0" err="1" smtClean="0"/>
              <a:t>i</a:t>
            </a:r>
            <a:r>
              <a:rPr lang="de-DE" i="1" baseline="-25000" dirty="0" err="1" smtClean="0"/>
              <a:t>layer</a:t>
            </a:r>
            <a:r>
              <a:rPr lang="de-DE" i="1" dirty="0" smtClean="0"/>
              <a:t> | ≤ 1</a:t>
            </a:r>
            <a:endParaRPr lang="de-DE" dirty="0" smtClean="0"/>
          </a:p>
          <a:p>
            <a:pPr lvl="2"/>
            <a:r>
              <a:rPr lang="de-DE" dirty="0" smtClean="0">
                <a:sym typeface="Symbol" panose="05050102010706020507" pitchFamily="18" charset="2"/>
              </a:rPr>
              <a:t>2- MINUIT </a:t>
            </a:r>
            <a:r>
              <a:rPr lang="de-DE" dirty="0" err="1" smtClean="0">
                <a:sym typeface="Symbol" panose="05050102010706020507" pitchFamily="18" charset="2"/>
              </a:rPr>
              <a:t>track</a:t>
            </a:r>
            <a:r>
              <a:rPr lang="de-DE" dirty="0" smtClean="0">
                <a:sym typeface="Symbol" panose="05050102010706020507" pitchFamily="18" charset="2"/>
              </a:rPr>
              <a:t> fit </a:t>
            </a:r>
            <a:r>
              <a:rPr lang="de-DE" dirty="0" err="1" smtClean="0">
                <a:sym typeface="Symbol" panose="05050102010706020507" pitchFamily="18" charset="2"/>
              </a:rPr>
              <a:t>to</a:t>
            </a:r>
            <a:r>
              <a:rPr lang="de-DE" dirty="0" smtClean="0">
                <a:sym typeface="Symbol" panose="05050102010706020507" pitchFamily="18" charset="2"/>
              </a:rPr>
              <a:t> isochrones</a:t>
            </a:r>
          </a:p>
          <a:p>
            <a:pPr lvl="2"/>
            <a:r>
              <a:rPr lang="de-DE" dirty="0" smtClean="0">
                <a:sym typeface="Symbol" panose="05050102010706020507" pitchFamily="18" charset="2"/>
              </a:rPr>
              <a:t>Hit </a:t>
            </a:r>
            <a:r>
              <a:rPr lang="de-DE" dirty="0" err="1" smtClean="0">
                <a:sym typeface="Symbol" panose="05050102010706020507" pitchFamily="18" charset="2"/>
              </a:rPr>
              <a:t>filter</a:t>
            </a:r>
            <a:r>
              <a:rPr lang="de-DE" dirty="0" smtClean="0">
                <a:sym typeface="Symbol" panose="05050102010706020507" pitchFamily="18" charset="2"/>
              </a:rPr>
              <a:t>, </a:t>
            </a:r>
            <a:r>
              <a:rPr lang="de-DE" dirty="0" err="1" smtClean="0">
                <a:sym typeface="Symbol" panose="05050102010706020507" pitchFamily="18" charset="2"/>
              </a:rPr>
              <a:t>reject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single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outliers</a:t>
            </a:r>
            <a:endParaRPr lang="de-DE" dirty="0">
              <a:sym typeface="Symbol" panose="05050102010706020507" pitchFamily="18" charset="2"/>
            </a:endParaRPr>
          </a:p>
          <a:p>
            <a:pPr lvl="3"/>
            <a:r>
              <a:rPr lang="de-DE" dirty="0" smtClean="0">
                <a:sym typeface="Symbol" panose="05050102010706020507" pitchFamily="18" charset="2"/>
              </a:rPr>
              <a:t>e.g. -</a:t>
            </a:r>
            <a:r>
              <a:rPr lang="de-DE" dirty="0" err="1" smtClean="0">
                <a:sym typeface="Symbol" panose="05050102010706020507" pitchFamily="18" charset="2"/>
              </a:rPr>
              <a:t>electrons</a:t>
            </a:r>
            <a:r>
              <a:rPr lang="de-DE" dirty="0" smtClean="0">
                <a:sym typeface="Symbol" panose="05050102010706020507" pitchFamily="18" charset="2"/>
              </a:rPr>
              <a:t>, ~ 15% in </a:t>
            </a:r>
            <a:r>
              <a:rPr lang="de-DE" dirty="0" err="1" smtClean="0">
                <a:sym typeface="Symbol" panose="05050102010706020507" pitchFamily="18" charset="2"/>
              </a:rPr>
              <a:t>argon</a:t>
            </a:r>
            <a:endParaRPr lang="de-DE" dirty="0" smtClean="0">
              <a:sym typeface="Symbol" panose="05050102010706020507" pitchFamily="18" charset="2"/>
            </a:endParaRPr>
          </a:p>
          <a:p>
            <a:pPr lvl="3"/>
            <a:r>
              <a:rPr lang="de-DE" dirty="0" err="1" smtClean="0">
                <a:sym typeface="Symbol" panose="05050102010706020507" pitchFamily="18" charset="2"/>
              </a:rPr>
              <a:t>other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spurious</a:t>
            </a:r>
            <a:r>
              <a:rPr lang="de-DE" dirty="0" smtClean="0">
                <a:sym typeface="Symbol" panose="05050102010706020507" pitchFamily="18" charset="2"/>
              </a:rPr>
              <a:t> (not </a:t>
            </a:r>
            <a:r>
              <a:rPr lang="de-DE" dirty="0" err="1" smtClean="0">
                <a:sym typeface="Symbol" panose="05050102010706020507" pitchFamily="18" charset="2"/>
              </a:rPr>
              <a:t>seen</a:t>
            </a:r>
            <a:r>
              <a:rPr lang="de-DE" dirty="0" smtClean="0">
                <a:sym typeface="Symbol" panose="05050102010706020507" pitchFamily="18" charset="2"/>
              </a:rPr>
              <a:t> in beam </a:t>
            </a:r>
            <a:r>
              <a:rPr lang="de-DE" dirty="0" err="1" smtClean="0">
                <a:sym typeface="Symbol" panose="05050102010706020507" pitchFamily="18" charset="2"/>
              </a:rPr>
              <a:t>data</a:t>
            </a:r>
            <a:r>
              <a:rPr lang="de-DE" dirty="0" smtClean="0">
                <a:sym typeface="Symbol" panose="05050102010706020507" pitchFamily="18" charset="2"/>
              </a:rPr>
              <a:t>)</a:t>
            </a:r>
          </a:p>
          <a:p>
            <a:pPr lvl="3"/>
            <a:r>
              <a:rPr lang="de-DE" dirty="0" smtClean="0">
                <a:sym typeface="Symbol" panose="05050102010706020507" pitchFamily="18" charset="2"/>
              </a:rPr>
              <a:t>check </a:t>
            </a:r>
            <a:r>
              <a:rPr lang="de-DE" dirty="0" err="1" smtClean="0">
                <a:sym typeface="Symbol" panose="05050102010706020507" pitchFamily="18" charset="2"/>
              </a:rPr>
              <a:t>reco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efficiency</a:t>
            </a:r>
            <a:r>
              <a:rPr lang="de-DE" dirty="0" smtClean="0">
                <a:sym typeface="Symbol" panose="05050102010706020507" pitchFamily="18" charset="2"/>
              </a:rPr>
              <a:t>, </a:t>
            </a:r>
            <a:r>
              <a:rPr lang="de-DE" dirty="0" err="1" smtClean="0">
                <a:sym typeface="Symbol" panose="05050102010706020507" pitchFamily="18" charset="2"/>
              </a:rPr>
              <a:t>remaining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>
                <a:sym typeface="Symbol" panose="05050102010706020507" pitchFamily="18" charset="2"/>
              </a:rPr>
              <a:t>#</a:t>
            </a:r>
            <a:r>
              <a:rPr lang="de-DE" dirty="0" err="1" smtClean="0">
                <a:sym typeface="Symbol" panose="05050102010706020507" pitchFamily="18" charset="2"/>
              </a:rPr>
              <a:t>hits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for</a:t>
            </a:r>
            <a:r>
              <a:rPr lang="de-DE" dirty="0" smtClean="0">
                <a:sym typeface="Symbol" panose="05050102010706020507" pitchFamily="18" charset="2"/>
              </a:rPr>
              <a:t> fit</a:t>
            </a:r>
          </a:p>
          <a:p>
            <a:pPr marL="177800" lvl="1" indent="0">
              <a:buNone/>
            </a:pPr>
            <a:endParaRPr lang="de-DE" dirty="0">
              <a:sym typeface="Symbol" panose="05050102010706020507" pitchFamily="18" charset="2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Peter Wintz - STT - TRK WShop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879140" y="4495032"/>
            <a:ext cx="2725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outlier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5002776" y="3153273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Hits per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17" y="4509120"/>
            <a:ext cx="2714915" cy="1943527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>
            <a:off x="375633" y="5229200"/>
            <a:ext cx="2432929" cy="704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91398" y="488058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360" y="4521174"/>
            <a:ext cx="2416136" cy="156701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R(t) </a:t>
            </a:r>
            <a:r>
              <a:rPr lang="de-DE" dirty="0" err="1" smtClean="0"/>
              <a:t>Calibration</a:t>
            </a:r>
            <a:r>
              <a:rPr lang="de-DE" dirty="0" smtClean="0"/>
              <a:t> &amp; Data </a:t>
            </a:r>
            <a:r>
              <a:rPr lang="de-DE" dirty="0" err="1" smtClean="0"/>
              <a:t>Correction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737" y="1343261"/>
            <a:ext cx="2242738" cy="16140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246" y="2940816"/>
            <a:ext cx="2310229" cy="15803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339" y="4506650"/>
            <a:ext cx="2416136" cy="16120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182" y="1333978"/>
            <a:ext cx="2281121" cy="15670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181" y="2945999"/>
            <a:ext cx="2281121" cy="165702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189823" y="984425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uncorrected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271114" y="984425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/>
              <a:t>Reconstruct</a:t>
            </a:r>
            <a:r>
              <a:rPr lang="de-DE" sz="1600" dirty="0" smtClean="0"/>
              <a:t> </a:t>
            </a:r>
            <a:r>
              <a:rPr lang="de-DE" sz="1600" dirty="0" err="1" smtClean="0"/>
              <a:t>tracks</a:t>
            </a:r>
            <a:r>
              <a:rPr lang="de-DE" sz="1600" dirty="0" smtClean="0"/>
              <a:t> with uncorrected r(t)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~200µm </a:t>
            </a:r>
            <a:r>
              <a:rPr lang="de-DE" sz="1600" dirty="0" err="1" smtClean="0"/>
              <a:t>track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,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sufficient</a:t>
            </a:r>
            <a:endParaRPr lang="de-DE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/>
              <a:t>Determine</a:t>
            </a:r>
            <a:r>
              <a:rPr lang="de-DE" sz="1600" dirty="0" smtClean="0"/>
              <a:t> residual </a:t>
            </a:r>
            <a:r>
              <a:rPr lang="de-DE" sz="1600" dirty="0" err="1" smtClean="0"/>
              <a:t>shifts</a:t>
            </a:r>
            <a:r>
              <a:rPr lang="de-DE" sz="1600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above</a:t>
            </a:r>
            <a:r>
              <a:rPr lang="de-DE" sz="1400" dirty="0" smtClean="0"/>
              <a:t>/</a:t>
            </a:r>
            <a:r>
              <a:rPr lang="de-DE" sz="1400" dirty="0" err="1" smtClean="0"/>
              <a:t>below</a:t>
            </a:r>
            <a:r>
              <a:rPr lang="de-DE" sz="1400" dirty="0" smtClean="0"/>
              <a:t> </a:t>
            </a:r>
            <a:r>
              <a:rPr lang="de-DE" sz="1400" dirty="0" err="1" smtClean="0"/>
              <a:t>wire</a:t>
            </a:r>
            <a:r>
              <a:rPr lang="de-DE" sz="1400" dirty="0" smtClean="0"/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/>
              <a:t>Correct</a:t>
            </a:r>
            <a:r>
              <a:rPr lang="de-DE" sz="1600" dirty="0" smtClean="0"/>
              <a:t> r(t) by </a:t>
            </a:r>
            <a:r>
              <a:rPr lang="de-DE" sz="1600" dirty="0" err="1" smtClean="0"/>
              <a:t>avg</a:t>
            </a:r>
            <a:r>
              <a:rPr lang="de-DE" sz="1600" dirty="0" smtClean="0"/>
              <a:t>. residual </a:t>
            </a:r>
            <a:r>
              <a:rPr lang="de-DE" sz="1600" dirty="0" err="1" smtClean="0"/>
              <a:t>shifts</a:t>
            </a:r>
            <a:endParaRPr lang="de-DE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/>
              <a:t>A</a:t>
            </a:r>
            <a:r>
              <a:rPr lang="de-DE" sz="1600" dirty="0" smtClean="0"/>
              <a:t>dd R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r(t), </a:t>
            </a:r>
            <a:r>
              <a:rPr lang="de-DE" sz="1600" dirty="0" err="1" smtClean="0"/>
              <a:t>above</a:t>
            </a:r>
            <a:r>
              <a:rPr lang="de-DE" sz="1600" dirty="0" smtClean="0"/>
              <a:t>/</a:t>
            </a:r>
            <a:r>
              <a:rPr lang="de-DE" sz="1600" dirty="0" err="1" smtClean="0"/>
              <a:t>below</a:t>
            </a:r>
            <a:r>
              <a:rPr lang="de-DE" sz="1600" dirty="0" smtClean="0"/>
              <a:t> </a:t>
            </a:r>
            <a:r>
              <a:rPr lang="de-DE" sz="1600" dirty="0" err="1" smtClean="0"/>
              <a:t>wire</a:t>
            </a:r>
            <a:r>
              <a:rPr lang="de-DE" sz="1600" dirty="0" smtClean="0"/>
              <a:t> r(t)s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Re-fit, </a:t>
            </a:r>
            <a:r>
              <a:rPr lang="de-DE" sz="1600" dirty="0" err="1" smtClean="0"/>
              <a:t>iteration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shifts</a:t>
            </a:r>
            <a:r>
              <a:rPr lang="de-DE" sz="1600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auto</a:t>
            </a:r>
            <a:r>
              <a:rPr lang="de-DE" sz="1400" dirty="0" smtClean="0"/>
              <a:t> </a:t>
            </a:r>
            <a:r>
              <a:rPr lang="de-DE" sz="1400" dirty="0" err="1" smtClean="0"/>
              <a:t>procedure</a:t>
            </a:r>
            <a:r>
              <a:rPr lang="de-DE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sym typeface="Symbol" panose="05050102010706020507" pitchFamily="18" charset="2"/>
              </a:rPr>
              <a:t>Uncorr</a:t>
            </a:r>
            <a:r>
              <a:rPr lang="de-DE" sz="1600" dirty="0" smtClean="0">
                <a:sym typeface="Symbol" panose="05050102010706020507" pitchFamily="18" charset="2"/>
              </a:rPr>
              <a:t>.:  = 187µm, </a:t>
            </a:r>
            <a:r>
              <a:rPr lang="de-DE" sz="1600" dirty="0" err="1" smtClean="0">
                <a:sym typeface="Symbol" panose="05050102010706020507" pitchFamily="18" charset="2"/>
              </a:rPr>
              <a:t>mean</a:t>
            </a:r>
            <a:r>
              <a:rPr lang="de-DE" sz="1600" dirty="0" smtClean="0">
                <a:sym typeface="Symbol" panose="05050102010706020507" pitchFamily="18" charset="2"/>
              </a:rPr>
              <a:t>= -58µm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Corr:  </a:t>
            </a:r>
            <a:r>
              <a:rPr lang="de-DE" sz="1600" dirty="0">
                <a:sym typeface="Symbol" panose="05050102010706020507" pitchFamily="18" charset="2"/>
              </a:rPr>
              <a:t>= </a:t>
            </a:r>
            <a:r>
              <a:rPr lang="de-DE" sz="1600" dirty="0" smtClean="0">
                <a:sym typeface="Symbol" panose="05050102010706020507" pitchFamily="18" charset="2"/>
              </a:rPr>
              <a:t>135 µm, </a:t>
            </a:r>
            <a:r>
              <a:rPr lang="de-DE" sz="1600" dirty="0" err="1" smtClean="0">
                <a:sym typeface="Symbol" panose="05050102010706020507" pitchFamily="18" charset="2"/>
              </a:rPr>
              <a:t>mean</a:t>
            </a:r>
            <a:r>
              <a:rPr lang="de-DE" sz="1600" dirty="0" smtClean="0">
                <a:sym typeface="Symbol" panose="05050102010706020507" pitchFamily="18" charset="2"/>
              </a:rPr>
              <a:t> = -1µm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Global r(t) </a:t>
            </a:r>
            <a:r>
              <a:rPr lang="de-DE" sz="1600" dirty="0" err="1" smtClean="0">
                <a:sym typeface="Symbol" panose="05050102010706020507" pitchFamily="18" charset="2"/>
              </a:rPr>
              <a:t>used</a:t>
            </a:r>
            <a:r>
              <a:rPr lang="de-DE" sz="1600" dirty="0" smtClean="0">
                <a:sym typeface="Symbol" panose="05050102010706020507" pitchFamily="18" charset="2"/>
              </a:rPr>
              <a:t>, R</a:t>
            </a:r>
            <a:r>
              <a:rPr lang="de-DE" sz="1600" baseline="-25000" dirty="0" smtClean="0">
                <a:sym typeface="Symbol" panose="05050102010706020507" pitchFamily="18" charset="2"/>
              </a:rPr>
              <a:t>0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shifts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individ</a:t>
            </a:r>
            <a:r>
              <a:rPr lang="de-DE" sz="1600" dirty="0" smtClean="0">
                <a:sym typeface="Symbol" panose="05050102010706020507" pitchFamily="18" charset="2"/>
              </a:rPr>
              <a:t>. </a:t>
            </a:r>
            <a:r>
              <a:rPr lang="de-DE" sz="1600" dirty="0" err="1" smtClean="0">
                <a:sym typeface="Symbol" panose="05050102010706020507" pitchFamily="18" charset="2"/>
              </a:rPr>
              <a:t>chan</a:t>
            </a:r>
            <a:endParaRPr lang="de-DE" sz="1600" dirty="0" smtClean="0">
              <a:sym typeface="Symbol" panose="05050102010706020507" pitchFamily="18" charset="2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Individual </a:t>
            </a:r>
            <a:r>
              <a:rPr lang="de-DE" sz="1600" dirty="0" err="1" smtClean="0">
                <a:sym typeface="Symbol" panose="05050102010706020507" pitchFamily="18" charset="2"/>
              </a:rPr>
              <a:t>wire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ym typeface="Symbol" panose="05050102010706020507" pitchFamily="18" charset="2"/>
              </a:rPr>
              <a:t>positioning</a:t>
            </a:r>
            <a:r>
              <a:rPr lang="de-DE" sz="1600" dirty="0" smtClean="0">
                <a:sym typeface="Symbol" panose="05050102010706020507" pitchFamily="18" charset="2"/>
              </a:rPr>
              <a:t> (</a:t>
            </a:r>
            <a:r>
              <a:rPr lang="de-DE" sz="1600" dirty="0" err="1" smtClean="0">
                <a:sym typeface="Symbol" panose="05050102010706020507" pitchFamily="18" charset="2"/>
              </a:rPr>
              <a:t>here</a:t>
            </a:r>
            <a:r>
              <a:rPr lang="de-DE" sz="1600" dirty="0" smtClean="0">
                <a:sym typeface="Symbol" panose="05050102010706020507" pitchFamily="18" charset="2"/>
              </a:rPr>
              <a:t>!) not </a:t>
            </a:r>
            <a:r>
              <a:rPr lang="de-DE" sz="1600" dirty="0" err="1" smtClean="0">
                <a:sym typeface="Symbol" panose="05050102010706020507" pitchFamily="18" charset="2"/>
              </a:rPr>
              <a:t>nec</a:t>
            </a:r>
            <a:r>
              <a:rPr lang="de-DE" sz="1600" dirty="0" smtClean="0">
                <a:sym typeface="Symbol" panose="05050102010706020507" pitchFamily="18" charset="2"/>
              </a:rPr>
              <a:t>.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6059930" y="6001543"/>
            <a:ext cx="1518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16200000">
            <a:off x="4031122" y="2686798"/>
            <a:ext cx="1207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Peter Wintz - STT - TRK WShop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2482385" y="2216726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942105" y="2216726"/>
            <a:ext cx="455321" cy="88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V="1">
            <a:off x="2284223" y="2720763"/>
            <a:ext cx="242816" cy="12195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077708" y="268946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isochrone</a:t>
            </a: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763688" y="2259098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</a:p>
          <a:p>
            <a:r>
              <a:rPr lang="de-DE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en-US" sz="1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370206" y="3007985"/>
            <a:ext cx="155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trackfit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sz="1200" i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i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0000" y="1628775"/>
            <a:ext cx="8352000" cy="48155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Task: </a:t>
            </a:r>
            <a:r>
              <a:rPr lang="de-DE" dirty="0" err="1"/>
              <a:t>extract</a:t>
            </a:r>
            <a:r>
              <a:rPr lang="de-DE" dirty="0"/>
              <a:t> absolute time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STT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hits</a:t>
            </a:r>
            <a:endParaRPr lang="de-DE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 err="1" smtClean="0"/>
              <a:t>Ref</a:t>
            </a:r>
            <a:r>
              <a:rPr lang="de-DE" dirty="0" smtClean="0"/>
              <a:t>. time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(MVD, </a:t>
            </a:r>
            <a:r>
              <a:rPr lang="de-DE" dirty="0" err="1" smtClean="0"/>
              <a:t>SciTil</a:t>
            </a:r>
            <a:r>
              <a:rPr lang="de-DE" dirty="0" smtClean="0"/>
              <a:t>) not </a:t>
            </a:r>
            <a:r>
              <a:rPr lang="de-DE" dirty="0" err="1" smtClean="0"/>
              <a:t>existend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tracks</a:t>
            </a:r>
            <a:r>
              <a:rPr lang="de-DE" dirty="0" smtClean="0"/>
              <a:t> in STT</a:t>
            </a:r>
            <a:endParaRPr lang="de-DE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T0 determination</a:t>
            </a:r>
          </a:p>
          <a:p>
            <a:pPr marL="627063" indent="-177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 err="1" smtClean="0"/>
              <a:t>Step</a:t>
            </a:r>
            <a:r>
              <a:rPr lang="de-DE" dirty="0" smtClean="0"/>
              <a:t> 1: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marL="1084263" lvl="1" indent="-1778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Channel </a:t>
            </a:r>
            <a:r>
              <a:rPr lang="de-DE" sz="1600" dirty="0" err="1" smtClean="0"/>
              <a:t>cluster</a:t>
            </a:r>
            <a:r>
              <a:rPr lang="de-DE" sz="1600" dirty="0" smtClean="0"/>
              <a:t> (</a:t>
            </a:r>
            <a:r>
              <a:rPr lang="de-DE" sz="1600" dirty="0" err="1" smtClean="0"/>
              <a:t>neighbour</a:t>
            </a:r>
            <a:r>
              <a:rPr lang="de-DE" sz="1600" dirty="0" smtClean="0"/>
              <a:t> </a:t>
            </a:r>
            <a:r>
              <a:rPr lang="de-DE" sz="1600" dirty="0" err="1" smtClean="0"/>
              <a:t>hits</a:t>
            </a:r>
            <a:r>
              <a:rPr lang="de-DE" sz="1600" dirty="0" smtClean="0"/>
              <a:t>)</a:t>
            </a:r>
          </a:p>
          <a:p>
            <a:pPr marL="1084263" lvl="1" indent="-1778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Time </a:t>
            </a:r>
            <a:r>
              <a:rPr lang="de-DE" sz="1600" dirty="0" err="1" smtClean="0"/>
              <a:t>cumulation</a:t>
            </a:r>
            <a:r>
              <a:rPr lang="de-DE" sz="1600" dirty="0" smtClean="0"/>
              <a:t> </a:t>
            </a:r>
          </a:p>
          <a:p>
            <a:pPr marL="627063" indent="-177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 err="1" smtClean="0"/>
              <a:t>Step</a:t>
            </a:r>
            <a:r>
              <a:rPr lang="de-DE" dirty="0" smtClean="0"/>
              <a:t> 2: Simple T0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fit!)</a:t>
            </a:r>
          </a:p>
          <a:p>
            <a:pPr marL="1084263" lvl="1" indent="-1778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i="1" dirty="0" smtClean="0">
                <a:sym typeface="Symbol" panose="05050102010706020507" pitchFamily="18" charset="2"/>
              </a:rPr>
              <a:t> r(t) / </a:t>
            </a:r>
            <a:r>
              <a:rPr lang="de-DE" sz="1600" i="1" dirty="0" err="1" smtClean="0">
                <a:sym typeface="Symbol" panose="05050102010706020507" pitchFamily="18" charset="2"/>
              </a:rPr>
              <a:t>N</a:t>
            </a:r>
            <a:r>
              <a:rPr lang="de-DE" sz="1600" i="1" baseline="-25000" dirty="0" err="1" smtClean="0">
                <a:sym typeface="Symbol" panose="05050102010706020507" pitchFamily="18" charset="2"/>
              </a:rPr>
              <a:t>hits</a:t>
            </a:r>
            <a:r>
              <a:rPr lang="de-DE" sz="1600" i="1" dirty="0" smtClean="0">
                <a:sym typeface="Symbol" panose="05050102010706020507" pitchFamily="18" charset="2"/>
              </a:rPr>
              <a:t> </a:t>
            </a:r>
            <a:r>
              <a:rPr lang="de-DE" sz="1600" i="1" dirty="0">
                <a:sym typeface="Symbol" panose="05050102010706020507" pitchFamily="18" charset="2"/>
              </a:rPr>
              <a:t> 2.5 </a:t>
            </a:r>
            <a:r>
              <a:rPr lang="de-DE" sz="1600" i="1" dirty="0" smtClean="0">
                <a:sym typeface="Symbol" panose="05050102010706020507" pitchFamily="18" charset="2"/>
              </a:rPr>
              <a:t>mm </a:t>
            </a:r>
            <a:r>
              <a:rPr lang="de-DE" sz="1600" dirty="0" smtClean="0">
                <a:sym typeface="Symbol" panose="05050102010706020507" pitchFamily="18" charset="2"/>
              </a:rPr>
              <a:t>(= </a:t>
            </a:r>
            <a:r>
              <a:rPr lang="de-DE" sz="1600" dirty="0" err="1" smtClean="0">
                <a:sym typeface="Symbol" panose="05050102010706020507" pitchFamily="18" charset="2"/>
              </a:rPr>
              <a:t>avg</a:t>
            </a:r>
            <a:r>
              <a:rPr lang="de-DE" sz="1600" dirty="0" smtClean="0">
                <a:sym typeface="Symbol" panose="05050102010706020507" pitchFamily="18" charset="2"/>
              </a:rPr>
              <a:t>. isochrone </a:t>
            </a:r>
            <a:r>
              <a:rPr lang="de-DE" sz="1600" dirty="0" err="1" smtClean="0">
                <a:sym typeface="Symbol" panose="05050102010706020507" pitchFamily="18" charset="2"/>
              </a:rPr>
              <a:t>radius</a:t>
            </a:r>
            <a:r>
              <a:rPr lang="de-DE" sz="1600" dirty="0" smtClean="0">
                <a:sym typeface="Symbol" panose="05050102010706020507" pitchFamily="18" charset="2"/>
              </a:rPr>
              <a:t>)</a:t>
            </a:r>
          </a:p>
          <a:p>
            <a:pPr marL="1084263" lvl="1" indent="-1778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sym typeface="Symbol" panose="05050102010706020507" pitchFamily="18" charset="2"/>
              </a:rPr>
              <a:t>Simplified</a:t>
            </a:r>
            <a:r>
              <a:rPr lang="de-DE" sz="1600" dirty="0" smtClean="0">
                <a:sym typeface="Symbol" panose="05050102010706020507" pitchFamily="18" charset="2"/>
              </a:rPr>
              <a:t> </a:t>
            </a:r>
            <a:r>
              <a:rPr lang="de-DE" sz="1600" i="1" dirty="0" smtClean="0"/>
              <a:t>r(t</a:t>
            </a:r>
            <a:r>
              <a:rPr lang="de-DE" sz="1600" i="1" dirty="0"/>
              <a:t>) </a:t>
            </a:r>
            <a:r>
              <a:rPr lang="de-DE" sz="1600" i="1" dirty="0">
                <a:sym typeface="Symbol" panose="05050102010706020507" pitchFamily="18" charset="2"/>
              </a:rPr>
              <a:t></a:t>
            </a:r>
            <a:r>
              <a:rPr lang="de-DE" sz="1600" i="1" dirty="0"/>
              <a:t> </a:t>
            </a:r>
            <a:r>
              <a:rPr lang="de-DE" sz="1600" i="1" dirty="0" smtClean="0"/>
              <a:t>P</a:t>
            </a:r>
            <a:r>
              <a:rPr lang="de-DE" sz="1600" i="1" baseline="-25000" dirty="0" smtClean="0"/>
              <a:t>0</a:t>
            </a:r>
            <a:r>
              <a:rPr lang="de-DE" sz="1600" i="1" dirty="0" smtClean="0"/>
              <a:t> + P</a:t>
            </a:r>
            <a:r>
              <a:rPr lang="de-DE" sz="1600" i="1" baseline="-25000" dirty="0" smtClean="0"/>
              <a:t>1</a:t>
            </a:r>
            <a:r>
              <a:rPr lang="de-DE" sz="1600" i="1" dirty="0" smtClean="0"/>
              <a:t> </a:t>
            </a:r>
            <a:r>
              <a:rPr lang="de-DE" sz="1600" i="1" dirty="0" smtClean="0">
                <a:sym typeface="Symbol" panose="05050102010706020507" pitchFamily="18" charset="2"/>
              </a:rPr>
              <a:t> (</a:t>
            </a:r>
            <a:r>
              <a:rPr lang="de-DE" sz="1600" i="1" dirty="0" err="1">
                <a:sym typeface="Symbol" panose="05050102010706020507" pitchFamily="18" charset="2"/>
              </a:rPr>
              <a:t>t</a:t>
            </a:r>
            <a:r>
              <a:rPr lang="de-DE" sz="1600" i="1" baseline="-25000" dirty="0" err="1">
                <a:sym typeface="Symbol" panose="05050102010706020507" pitchFamily="18" charset="2"/>
              </a:rPr>
              <a:t>dr</a:t>
            </a:r>
            <a:r>
              <a:rPr lang="de-DE" sz="1600" i="1" dirty="0">
                <a:sym typeface="Symbol" panose="05050102010706020507" pitchFamily="18" charset="2"/>
              </a:rPr>
              <a:t> – t</a:t>
            </a:r>
            <a:r>
              <a:rPr lang="de-DE" sz="1600" i="1" baseline="-25000" dirty="0">
                <a:sym typeface="Symbol" panose="05050102010706020507" pitchFamily="18" charset="2"/>
              </a:rPr>
              <a:t>0</a:t>
            </a:r>
            <a:r>
              <a:rPr lang="de-DE" sz="1600" i="1" dirty="0">
                <a:sym typeface="Symbol" panose="05050102010706020507" pitchFamily="18" charset="2"/>
              </a:rPr>
              <a:t>)</a:t>
            </a:r>
          </a:p>
          <a:p>
            <a:pPr marL="1084263" lvl="1" indent="-1778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ym typeface="Symbol" panose="05050102010706020507" pitchFamily="18" charset="2"/>
              </a:rPr>
              <a:t>Extract t</a:t>
            </a:r>
            <a:r>
              <a:rPr lang="de-DE" sz="1600" baseline="-25000" dirty="0" smtClean="0">
                <a:sym typeface="Symbol" panose="05050102010706020507" pitchFamily="18" charset="2"/>
              </a:rPr>
              <a:t>0</a:t>
            </a:r>
            <a:endParaRPr lang="de-DE" sz="1600" dirty="0">
              <a:sym typeface="Symbol" panose="05050102010706020507" pitchFamily="18" charset="2"/>
            </a:endParaRPr>
          </a:p>
          <a:p>
            <a:pPr marL="1084263" lvl="1" indent="-177800">
              <a:buFont typeface="Wingdings" panose="05000000000000000000" pitchFamily="2" charset="2"/>
              <a:buChar char="§"/>
            </a:pPr>
            <a:endParaRPr lang="de-DE" sz="1800" dirty="0" smtClean="0">
              <a:sym typeface="Symbol" panose="05050102010706020507" pitchFamily="18" charset="2"/>
            </a:endParaRPr>
          </a:p>
          <a:p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Method</a:t>
            </a:r>
            <a:r>
              <a:rPr lang="de-DE" dirty="0" smtClean="0"/>
              <a:t>: T0 Determination by STT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Peter Wintz - STT - TRK </a:t>
            </a:r>
            <a:r>
              <a:rPr lang="en-US" dirty="0" err="1" smtClean="0"/>
              <a:t>WShop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1451</Words>
  <Application>Microsoft Office PowerPoint</Application>
  <PresentationFormat>Bildschirmpräsentation (4:3)</PresentationFormat>
  <Paragraphs>283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Freestyle Script</vt:lpstr>
      <vt:lpstr>Symbol</vt:lpstr>
      <vt:lpstr>Wingdings</vt:lpstr>
      <vt:lpstr>Jülich</vt:lpstr>
      <vt:lpstr>STT </vt:lpstr>
      <vt:lpstr>Outline STT Status</vt:lpstr>
      <vt:lpstr>Central straw tube Tracker </vt:lpstr>
      <vt:lpstr>raw data &amp; basic principles</vt:lpstr>
      <vt:lpstr>Raw Hit intensities</vt:lpstr>
      <vt:lpstr>Tracking procedures</vt:lpstr>
      <vt:lpstr>Tracking procedures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Tracking Results (In-beam)  Spatial resolution</vt:lpstr>
      <vt:lpstr>PID Results (in-beam)  Time-over-threshold (Preliminary)</vt:lpstr>
      <vt:lpstr>PID separation PWR Results  (very Preliminary!)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wintz</dc:creator>
  <cp:lastModifiedBy>wintz</cp:lastModifiedBy>
  <cp:revision>484</cp:revision>
  <cp:lastPrinted>2018-09-17T15:19:21Z</cp:lastPrinted>
  <dcterms:created xsi:type="dcterms:W3CDTF">2018-02-02T11:19:21Z</dcterms:created>
  <dcterms:modified xsi:type="dcterms:W3CDTF">2018-09-18T07:43:21Z</dcterms:modified>
</cp:coreProperties>
</file>