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8" r:id="rId2"/>
    <p:sldId id="295" r:id="rId3"/>
    <p:sldId id="322" r:id="rId4"/>
    <p:sldId id="336" r:id="rId5"/>
    <p:sldId id="266" r:id="rId6"/>
    <p:sldId id="307" r:id="rId7"/>
    <p:sldId id="329" r:id="rId8"/>
    <p:sldId id="308" r:id="rId9"/>
    <p:sldId id="330" r:id="rId10"/>
    <p:sldId id="331" r:id="rId11"/>
    <p:sldId id="332" r:id="rId12"/>
    <p:sldId id="279" r:id="rId13"/>
    <p:sldId id="333" r:id="rId14"/>
    <p:sldId id="334" r:id="rId15"/>
    <p:sldId id="335" r:id="rId16"/>
    <p:sldId id="337" r:id="rId17"/>
    <p:sldId id="280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howGuides="1">
      <p:cViewPr varScale="1">
        <p:scale>
          <a:sx n="89" d="100"/>
          <a:sy n="89" d="100"/>
        </p:scale>
        <p:origin x="1243" y="34"/>
      </p:cViewPr>
      <p:guideLst>
        <p:guide orient="horz" pos="1026"/>
        <p:guide pos="2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18.09.2018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18.09.2018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37344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444192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088740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xmlns="" id="{DC15E2CB-FE35-41B2-9C4C-4679F54755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9261CF04-8600-4D27-A32A-58BDC5EC7F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  <p15:guide id="2" pos="530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537344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660216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160748"/>
            <a:ext cx="7705726" cy="136180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05A5BA46-025C-436B-9A80-CB512831C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xmlns="" id="{8F8EE7F0-8372-4AD2-9D64-4F3514C26B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xmlns="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3633688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70822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185084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CCA27721-1E41-417D-8DF5-46DDCB2333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xmlns="" id="{D9A45DC4-1F08-4D94-9B1D-CF530DF4BB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xmlns="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3633688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11514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250010"/>
            <a:ext cx="77057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638BB4E3-787B-47B4-88F3-9120850BA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xmlns="" id="{6C0541F1-A415-46B8-A4AB-03EBF2975C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1657B79E-8199-4451-A0F9-E82023AB3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xmlns="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04. Mai 2018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xmlns="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578310"/>
            <a:ext cx="84264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xmlns="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04. Mai 2018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xmlns="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xmlns="" id="{F86E38AD-6ACC-4BA6-A4EE-B3E932DD2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 Mai 2018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xmlns="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1628774"/>
            <a:ext cx="3925888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4900254"/>
            <a:ext cx="3925888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xmlns="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57559" y="1628774"/>
            <a:ext cx="3927666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xmlns="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7559" y="4900254"/>
            <a:ext cx="3927666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xmlns="" id="{4DDBDFEF-0700-4FD7-BDE1-FAD27F1C03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 Mai 2018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xmlns="" id="{69A04336-9297-4D3E-8FB4-C1D6EA074C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04. Mai 2018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9E8AF11-FB81-42DE-B82C-BAAE6442B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563142"/>
            <a:ext cx="8424672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7904" y="6381328"/>
            <a:ext cx="1549996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04. Mai 2018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92" y="6381328"/>
            <a:ext cx="1006544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663" y="322022"/>
            <a:ext cx="8425562" cy="1126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1F2B40BD-2E84-45F1-85D7-C908895E91A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8F9C05EC-278F-48BF-80BE-EDD0FE4E358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4000" cy="1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2699" userDrawn="1">
          <p15:clr>
            <a:srgbClr val="F26B43"/>
          </p15:clr>
        </p15:guide>
        <p15:guide id="7" pos="306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38" y="764704"/>
            <a:ext cx="7705724" cy="623404"/>
          </a:xfrm>
        </p:spPr>
        <p:txBody>
          <a:bodyPr/>
          <a:lstStyle/>
          <a:p>
            <a:r>
              <a:rPr lang="de-DE" cap="none" dirty="0" smtClean="0"/>
              <a:t>Machine Learning For Track Finding</a:t>
            </a:r>
            <a:endParaRPr lang="de-DE" cap="non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cap="none" dirty="0" smtClean="0"/>
              <a:t>18.September.2018 I  Waleed Esmail</a:t>
            </a:r>
            <a:endParaRPr lang="de-DE" cap="non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75FFF684-B650-40AA-89A0-80D31734A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5616" y="3362280"/>
            <a:ext cx="7705726" cy="605718"/>
          </a:xfrm>
        </p:spPr>
        <p:txBody>
          <a:bodyPr/>
          <a:lstStyle/>
          <a:p>
            <a:r>
              <a:rPr lang="en-US" sz="16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</a:t>
            </a:r>
            <a:r>
              <a:rPr lang="en-US" sz="16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für</a:t>
            </a:r>
            <a:r>
              <a:rPr lang="en-US" sz="16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Kernphysik</a:t>
            </a:r>
            <a:r>
              <a:rPr lang="en-US" sz="16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(IKP</a:t>
            </a:r>
            <a:r>
              <a:rPr lang="en-US" sz="16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600" b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Forschungszentrum</a:t>
            </a:r>
            <a:r>
              <a:rPr lang="en-US" sz="16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Jülich</a:t>
            </a:r>
            <a:endParaRPr lang="en-US" sz="1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xmlns="" id="{26D3FD03-CA96-4403-857E-4059431D7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 b="45264"/>
          <a:stretch/>
        </p:blipFill>
        <p:spPr>
          <a:xfrm>
            <a:off x="3491880" y="5894013"/>
            <a:ext cx="283779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608512"/>
          </a:xfrm>
        </p:spPr>
        <p:txBody>
          <a:bodyPr/>
          <a:lstStyle/>
          <a:p>
            <a:pPr marL="0" indent="0">
              <a:buNone/>
            </a:pPr>
            <a:r>
              <a:rPr lang="en-GB" sz="2000" b="1" i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1.  Elbow</a:t>
            </a:r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 method is performance metric for clustering algorithms</a:t>
            </a:r>
          </a:p>
          <a:p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The </a:t>
            </a:r>
            <a:r>
              <a:rPr lang="en-GB" sz="2000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idea</a:t>
            </a: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 behind the elbow method is to identify the value of </a:t>
            </a:r>
            <a:r>
              <a:rPr lang="en-GB" sz="2000" b="1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k</a:t>
            </a: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 where the </a:t>
            </a:r>
            <a:r>
              <a:rPr lang="en-GB" sz="2000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distortion</a:t>
            </a: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 begins to </a:t>
            </a:r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decrease </a:t>
            </a: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most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rapidly.</a:t>
            </a:r>
          </a:p>
          <a:p>
            <a:pPr marL="0" indent="0">
              <a:buNone/>
            </a:pPr>
            <a:r>
              <a:rPr lang="en-US" sz="2000" b="1" i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2.   Silhouette analy</a:t>
            </a:r>
            <a:r>
              <a:rPr lang="en-US" sz="2000" b="1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sis</a:t>
            </a:r>
            <a:r>
              <a:rPr lang="en-US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is </a:t>
            </a: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a measure of how tightly grouped the samples in the clusters </a:t>
            </a:r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are. This can be done by defining </a:t>
            </a:r>
            <a:r>
              <a:rPr lang="en-GB" sz="2000" i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silhouette coefficient</a:t>
            </a:r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GB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endParaRPr lang="en-GB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endParaRPr lang="en-GB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a</a:t>
            </a:r>
            <a:r>
              <a:rPr lang="en-GB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 </a:t>
            </a: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is </a:t>
            </a:r>
            <a:r>
              <a:rPr lang="en-US" sz="2000" i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cluster cohesion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    and </a:t>
            </a:r>
            <a:r>
              <a:rPr lang="en-US" sz="2000" b="1" i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b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 is </a:t>
            </a:r>
            <a:r>
              <a:rPr lang="en-US" sz="2000" i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cluster separation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18. September. 2018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04664"/>
            <a:ext cx="8677721" cy="504056"/>
          </a:xfrm>
        </p:spPr>
        <p:txBody>
          <a:bodyPr/>
          <a:lstStyle/>
          <a:p>
            <a:r>
              <a:rPr lang="en-US" cap="none" dirty="0" smtClean="0">
                <a:latin typeface="Bell MT" panose="02020503060305020303" pitchFamily="18" charset="0"/>
              </a:rPr>
              <a:t>How to specify the k centroids:</a:t>
            </a:r>
            <a:endParaRPr lang="de-DE" cap="none" dirty="0">
              <a:latin typeface="Bell MT" panose="020205030603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96" b="52916"/>
          <a:stretch/>
        </p:blipFill>
        <p:spPr>
          <a:xfrm>
            <a:off x="3347864" y="3501008"/>
            <a:ext cx="1797213" cy="76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18. September. 2018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" t="7510" r="8677" b="1845"/>
          <a:stretch/>
        </p:blipFill>
        <p:spPr>
          <a:xfrm>
            <a:off x="107504" y="620688"/>
            <a:ext cx="2808312" cy="23964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t="7022" r="9268" b="1475"/>
          <a:stretch/>
        </p:blipFill>
        <p:spPr>
          <a:xfrm>
            <a:off x="2987824" y="600525"/>
            <a:ext cx="2917241" cy="24684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8020" r="9249" b="2229"/>
          <a:stretch/>
        </p:blipFill>
        <p:spPr>
          <a:xfrm>
            <a:off x="5885196" y="629274"/>
            <a:ext cx="3147982" cy="24396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" t="7569" r="8497" b="2576"/>
          <a:stretch/>
        </p:blipFill>
        <p:spPr>
          <a:xfrm>
            <a:off x="161510" y="3429000"/>
            <a:ext cx="2754306" cy="24482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" t="7968" r="8612" b="1786"/>
          <a:stretch/>
        </p:blipFill>
        <p:spPr>
          <a:xfrm>
            <a:off x="3215215" y="3386059"/>
            <a:ext cx="2658378" cy="2520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t="7433" r="7929" b="2113"/>
          <a:stretch/>
        </p:blipFill>
        <p:spPr>
          <a:xfrm>
            <a:off x="6068144" y="3356993"/>
            <a:ext cx="2965034" cy="25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>
            <a:extLst>
              <a:ext uri="{FF2B5EF4-FFF2-40B4-BE49-F238E27FC236}">
                <a16:creationId xmlns:a16="http://schemas.microsoft.com/office/drawing/2014/main" xmlns="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18. September. 2018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16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7544" y="794770"/>
            <a:ext cx="8424672" cy="50999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Neural Networks is about meaningfully </a:t>
            </a:r>
            <a:r>
              <a:rPr lang="en-US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transform the </a:t>
            </a:r>
            <a:r>
              <a:rPr lang="en-US" i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data.</a:t>
            </a:r>
            <a:endParaRPr lang="en-US" i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endParaRPr lang="en-GB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24" b="54777"/>
          <a:stretch/>
        </p:blipFill>
        <p:spPr>
          <a:xfrm>
            <a:off x="265712" y="1737439"/>
            <a:ext cx="1425968" cy="14755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79" b="53232"/>
          <a:stretch/>
        </p:blipFill>
        <p:spPr>
          <a:xfrm>
            <a:off x="3851920" y="1412776"/>
            <a:ext cx="5220072" cy="1868977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907704" y="1988840"/>
            <a:ext cx="1582057" cy="798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Transform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45" b="27617"/>
          <a:stretch/>
        </p:blipFill>
        <p:spPr>
          <a:xfrm>
            <a:off x="5148064" y="3212976"/>
            <a:ext cx="3490968" cy="2779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" r="15551" b="17920"/>
          <a:stretch/>
        </p:blipFill>
        <p:spPr>
          <a:xfrm>
            <a:off x="827584" y="3380607"/>
            <a:ext cx="3384376" cy="17750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8264" y="5355213"/>
            <a:ext cx="48451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8913" indent="-188913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loop of DNN:</a:t>
            </a:r>
          </a:p>
          <a:p>
            <a:pPr marL="800100" lvl="1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b="1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Input data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 parameterize by </a:t>
            </a:r>
            <a:r>
              <a:rPr lang="en-US" sz="1400" b="1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weights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(transform the data), predict and compute the </a:t>
            </a:r>
            <a:r>
              <a:rPr lang="en-US" sz="1400" b="1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loss score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 and update (</a:t>
            </a:r>
            <a:r>
              <a:rPr lang="en-US" sz="1400" b="1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epochs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 txBox="1">
            <a:spLocks/>
          </p:cNvSpPr>
          <p:nvPr/>
        </p:nvSpPr>
        <p:spPr>
          <a:xfrm>
            <a:off x="107504" y="8620"/>
            <a:ext cx="8677721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 smtClean="0">
                <a:latin typeface="Bell MT" panose="02020503060305020303" pitchFamily="18" charset="0"/>
              </a:rPr>
              <a:t>Deep Learning (combining track segments):</a:t>
            </a:r>
            <a:endParaRPr lang="de-DE" cap="none" dirty="0">
              <a:latin typeface="Bell MT" panose="02020503060305020303" pitchFamily="18" charset="0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 txBox="1">
            <a:spLocks/>
          </p:cNvSpPr>
          <p:nvPr/>
        </p:nvSpPr>
        <p:spPr>
          <a:xfrm>
            <a:off x="395537" y="514860"/>
            <a:ext cx="8280920" cy="2799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cap="none" dirty="0" smtClean="0">
                <a:latin typeface="Bell MT" panose="02020503060305020303" pitchFamily="18" charset="0"/>
              </a:rPr>
              <a:t>Artificial Neural Networks (ANN):</a:t>
            </a:r>
            <a:endParaRPr lang="de-DE" sz="2000" cap="none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8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>
            <a:extLst>
              <a:ext uri="{FF2B5EF4-FFF2-40B4-BE49-F238E27FC236}">
                <a16:creationId xmlns:a16="http://schemas.microsoft.com/office/drawing/2014/main" xmlns="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18. September. 2018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17</a:t>
            </a:r>
            <a:endParaRPr lang="de-DE" dirty="0"/>
          </a:p>
        </p:txBody>
      </p:sp>
      <p:sp>
        <p:nvSpPr>
          <p:cNvPr id="13" name="CustomShape 1"/>
          <p:cNvSpPr/>
          <p:nvPr/>
        </p:nvSpPr>
        <p:spPr>
          <a:xfrm>
            <a:off x="179511" y="764704"/>
            <a:ext cx="8856985" cy="55102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buClr>
                <a:srgbClr val="000000"/>
              </a:buClr>
              <a:buSzPct val="45000"/>
            </a:pPr>
            <a:endParaRPr lang="en-GB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In normal </a:t>
            </a: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feed forward ANN,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each input shown to them is processed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independently.</a:t>
            </a:r>
          </a:p>
          <a:p>
            <a:endParaRPr lang="en-US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Recurrent Neural Networks (RNNs) are popular models that have shown great promise in many Natural Language Processing (NLP</a:t>
            </a:r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).</a:t>
            </a:r>
            <a:endParaRPr lang="en-US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endParaRPr lang="en-US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GB" sz="2000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RNN processes sequences</a:t>
            </a: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 by iterating through the sequence </a:t>
            </a:r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elements and </a:t>
            </a: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maintaining a </a:t>
            </a:r>
            <a:r>
              <a:rPr lang="en-GB" sz="2000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state</a:t>
            </a:r>
            <a:r>
              <a:rPr lang="en-GB" sz="20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 </a:t>
            </a: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containing information </a:t>
            </a:r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relative to </a:t>
            </a: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what it has seen so far.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 MT" panose="0202050306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 txBox="1">
            <a:spLocks/>
          </p:cNvSpPr>
          <p:nvPr/>
        </p:nvSpPr>
        <p:spPr>
          <a:xfrm>
            <a:off x="107504" y="116632"/>
            <a:ext cx="8677721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 smtClean="0">
                <a:latin typeface="Bell MT" panose="02020503060305020303" pitchFamily="18" charset="0"/>
              </a:rPr>
              <a:t>Recurrent Neural Networks (RNNs):</a:t>
            </a:r>
            <a:endParaRPr lang="de-DE" cap="none" dirty="0">
              <a:latin typeface="Bell MT" panose="020205030603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" r="14563" b="34523"/>
          <a:stretch/>
        </p:blipFill>
        <p:spPr>
          <a:xfrm>
            <a:off x="1835696" y="3645024"/>
            <a:ext cx="5184576" cy="19592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94036" y="5602644"/>
            <a:ext cx="59046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000" dirty="0">
                <a:solidFill>
                  <a:schemeClr val="tx1"/>
                </a:solidFill>
                <a:latin typeface="Bahnschrift Condensed" panose="020B0502040204020203" pitchFamily="34" charset="0"/>
                <a:cs typeface="Arabic Typesetting" panose="03020402040406030203" pitchFamily="66" charset="-78"/>
              </a:rPr>
              <a:t>Credit: http://www.wildml.com/2015/09/recurrent-neural-networks-tutorial-part-1-introduction-to-rnns</a:t>
            </a:r>
            <a:r>
              <a:rPr lang="en-US" sz="2400" dirty="0"/>
              <a:t>/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7760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3"/>
            <a:ext cx="8531927" cy="4953564"/>
          </a:xfrm>
        </p:spPr>
        <p:txBody>
          <a:bodyPr/>
          <a:lstStyle/>
          <a:p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Simple RNN can’t be used in real practical problems.</a:t>
            </a:r>
          </a:p>
          <a:p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Training the network needs </a:t>
            </a: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to calculate the gradients of the error with respect to model parameters (U,V,W</a:t>
            </a:r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We </a:t>
            </a: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sum up the gradients at each time step for one training </a:t>
            </a:r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sample, which can be done by </a:t>
            </a: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the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chain rule of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differentiation.</a:t>
            </a:r>
          </a:p>
          <a:p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In a traditional </a:t>
            </a:r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NN </a:t>
            </a: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we don’t share parameters across layers, so we don’t need to sum </a:t>
            </a:r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anything.</a:t>
            </a:r>
          </a:p>
          <a:p>
            <a:endParaRPr lang="en-GB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endParaRPr lang="en-GB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For t=3: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 MT" panose="0202050306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18. September. 2018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 txBox="1">
            <a:spLocks/>
          </p:cNvSpPr>
          <p:nvPr/>
        </p:nvSpPr>
        <p:spPr>
          <a:xfrm>
            <a:off x="107504" y="116632"/>
            <a:ext cx="8677721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 smtClean="0">
                <a:latin typeface="Bell MT" panose="02020503060305020303" pitchFamily="18" charset="0"/>
              </a:rPr>
              <a:t>Vanishing Gradient Problem:</a:t>
            </a:r>
            <a:endParaRPr lang="de-DE" cap="none" dirty="0">
              <a:latin typeface="Bell MT" panose="020205030603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" r="27034" b="2014"/>
          <a:stretch/>
        </p:blipFill>
        <p:spPr>
          <a:xfrm>
            <a:off x="3275856" y="3501008"/>
            <a:ext cx="3519003" cy="26899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08" b="86455"/>
          <a:stretch/>
        </p:blipFill>
        <p:spPr>
          <a:xfrm>
            <a:off x="801631" y="3717032"/>
            <a:ext cx="1394105" cy="498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5" b="85779"/>
          <a:stretch/>
        </p:blipFill>
        <p:spPr>
          <a:xfrm>
            <a:off x="539552" y="4834459"/>
            <a:ext cx="1941228" cy="5968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r="72146" b="90829"/>
          <a:stretch/>
        </p:blipFill>
        <p:spPr>
          <a:xfrm>
            <a:off x="467544" y="5556757"/>
            <a:ext cx="2088232" cy="39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3"/>
            <a:ext cx="8531927" cy="4953564"/>
          </a:xfrm>
        </p:spPr>
        <p:txBody>
          <a:bodyPr/>
          <a:lstStyle/>
          <a:p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LSTMs are a special kind of RNN, capable of learning long-term dependencies.</a:t>
            </a:r>
            <a:r>
              <a:rPr lang="en-GB" sz="2000" dirty="0"/>
              <a:t> </a:t>
            </a:r>
            <a:endParaRPr lang="en-GB" sz="2000" dirty="0" smtClean="0"/>
          </a:p>
          <a:p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LSTMs </a:t>
            </a: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also have the same chain like structure as simple RNN, but the repeating module has a different structure. Instead of </a:t>
            </a:r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a simple neuron, it is a cell.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 MT" panose="0202050306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18. September. 2018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 txBox="1">
            <a:spLocks/>
          </p:cNvSpPr>
          <p:nvPr/>
        </p:nvSpPr>
        <p:spPr>
          <a:xfrm>
            <a:off x="107504" y="116632"/>
            <a:ext cx="8677721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 smtClean="0">
                <a:latin typeface="Bell MT" panose="02020503060305020303" pitchFamily="18" charset="0"/>
              </a:rPr>
              <a:t>Long Short-Term Memory (LSTM):</a:t>
            </a:r>
            <a:endParaRPr lang="de-DE" cap="none" dirty="0">
              <a:latin typeface="Bell MT" panose="020205030603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-422" r="3214" b="35840"/>
          <a:stretch/>
        </p:blipFill>
        <p:spPr>
          <a:xfrm>
            <a:off x="1619672" y="3140968"/>
            <a:ext cx="5328592" cy="207016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94036" y="5319147"/>
            <a:ext cx="59046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000" dirty="0">
                <a:solidFill>
                  <a:schemeClr val="tx1"/>
                </a:solidFill>
                <a:latin typeface="Bahnschrift Condensed" panose="020B0502040204020203" pitchFamily="34" charset="0"/>
                <a:cs typeface="Arabic Typesetting" panose="03020402040406030203" pitchFamily="66" charset="-78"/>
              </a:rPr>
              <a:t>Credit: http://</a:t>
            </a:r>
            <a:r>
              <a:rPr lang="en-US" sz="1000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abic Typesetting" panose="03020402040406030203" pitchFamily="66" charset="-78"/>
              </a:rPr>
              <a:t>colah.github.io/posts/2015-08-Understanding-LSTMs</a:t>
            </a:r>
            <a:r>
              <a:rPr lang="en-US" sz="2400" dirty="0" smtClean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4592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66" b="44491"/>
          <a:stretch/>
        </p:blipFill>
        <p:spPr>
          <a:xfrm>
            <a:off x="4716016" y="649662"/>
            <a:ext cx="3744417" cy="2309057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18. September. 2018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 txBox="1">
            <a:spLocks/>
          </p:cNvSpPr>
          <p:nvPr/>
        </p:nvSpPr>
        <p:spPr>
          <a:xfrm>
            <a:off x="107504" y="116632"/>
            <a:ext cx="8677721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 smtClean="0">
                <a:latin typeface="Bell MT" panose="02020503060305020303" pitchFamily="18" charset="0"/>
              </a:rPr>
              <a:t>LSTM Architecture &amp; Results:</a:t>
            </a:r>
            <a:endParaRPr lang="de-DE" cap="none" dirty="0">
              <a:latin typeface="Bell MT" panose="020205030603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" t="8553" r="8408" b="2797"/>
          <a:stretch/>
        </p:blipFill>
        <p:spPr>
          <a:xfrm>
            <a:off x="386519" y="3257210"/>
            <a:ext cx="3321386" cy="2692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" t="8210" r="8609" b="1680"/>
          <a:stretch/>
        </p:blipFill>
        <p:spPr>
          <a:xfrm>
            <a:off x="5076056" y="3251209"/>
            <a:ext cx="3290451" cy="27028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91680" y="2996952"/>
            <a:ext cx="93610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dirty="0" smtClean="0">
                <a:solidFill>
                  <a:srgbClr val="FF0000"/>
                </a:solidFill>
              </a:rPr>
              <a:t>95%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72200" y="2996952"/>
            <a:ext cx="93610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dirty="0" smtClean="0">
                <a:solidFill>
                  <a:srgbClr val="FF0000"/>
                </a:solidFill>
              </a:rPr>
              <a:t>90%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1521" y="836713"/>
            <a:ext cx="3888432" cy="20882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LSTM trained on ~40k true tracks, and ~60k ghost tracks.</a:t>
            </a:r>
          </a:p>
          <a:p>
            <a:r>
              <a:rPr 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LSTM used as a classifier to identify correct tracks (</a:t>
            </a:r>
            <a:r>
              <a:rPr lang="en-US" sz="16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Binary Classification</a:t>
            </a:r>
            <a:r>
              <a:rPr 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 Problem).</a:t>
            </a:r>
          </a:p>
          <a:p>
            <a:r>
              <a:rPr 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Last layer is </a:t>
            </a:r>
            <a:r>
              <a:rPr lang="en-US" sz="16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sigmoid activation.</a:t>
            </a:r>
            <a:endParaRPr lang="en-US" sz="1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 MT" panose="020205030603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4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>
            <a:extLst>
              <a:ext uri="{FF2B5EF4-FFF2-40B4-BE49-F238E27FC236}">
                <a16:creationId xmlns:a16="http://schemas.microsoft.com/office/drawing/2014/main" xmlns="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18. September. 2018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22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9663" y="322022"/>
            <a:ext cx="8425562" cy="502402"/>
          </a:xfrm>
        </p:spPr>
        <p:txBody>
          <a:bodyPr/>
          <a:lstStyle/>
          <a:p>
            <a:r>
              <a:rPr lang="en-GB" cap="none" dirty="0" smtClean="0"/>
              <a:t>Conclusion and outlook:</a:t>
            </a:r>
            <a:endParaRPr lang="en-GB" cap="none" dirty="0"/>
          </a:p>
        </p:txBody>
      </p:sp>
      <p:sp>
        <p:nvSpPr>
          <p:cNvPr id="7" name="Subtitle 2"/>
          <p:cNvSpPr>
            <a:spLocks noGrp="1"/>
          </p:cNvSpPr>
          <p:nvPr>
            <p:ph idx="1"/>
          </p:nvPr>
        </p:nvSpPr>
        <p:spPr>
          <a:xfrm>
            <a:off x="251520" y="1196752"/>
            <a:ext cx="8675943" cy="4752528"/>
          </a:xfrm>
        </p:spPr>
        <p:txBody>
          <a:bodyPr/>
          <a:lstStyle/>
          <a:p>
            <a:r>
              <a:rPr lang="en-GB" sz="2400" dirty="0" smtClean="0">
                <a:latin typeface="Bell MT" panose="02020503060305020303" pitchFamily="18" charset="0"/>
                <a:cs typeface="Times New Roman" panose="02020603050405020304" pitchFamily="18" charset="0"/>
              </a:rPr>
              <a:t>Results </a:t>
            </a:r>
            <a:r>
              <a:rPr lang="en-GB" sz="2400" dirty="0" smtClean="0">
                <a:latin typeface="Bell MT" panose="02020503060305020303" pitchFamily="18" charset="0"/>
                <a:cs typeface="Times New Roman" panose="02020603050405020304" pitchFamily="18" charset="0"/>
              </a:rPr>
              <a:t>on </a:t>
            </a:r>
            <a:r>
              <a:rPr lang="en-GB" sz="2400" i="1" dirty="0" smtClean="0">
                <a:solidFill>
                  <a:srgbClr val="FF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test data </a:t>
            </a:r>
            <a:r>
              <a:rPr lang="en-GB" sz="2400" dirty="0" smtClean="0">
                <a:latin typeface="Bell MT" panose="02020503060305020303" pitchFamily="18" charset="0"/>
                <a:cs typeface="Times New Roman" panose="02020603050405020304" pitchFamily="18" charset="0"/>
              </a:rPr>
              <a:t>by </a:t>
            </a:r>
            <a:r>
              <a:rPr lang="en-GB" sz="2400" dirty="0" err="1" smtClean="0">
                <a:latin typeface="Bell MT" panose="02020503060305020303" pitchFamily="18" charset="0"/>
                <a:cs typeface="Times New Roman" panose="02020603050405020304" pitchFamily="18" charset="0"/>
              </a:rPr>
              <a:t>BoxGenerator</a:t>
            </a:r>
            <a:r>
              <a:rPr lang="en-GB" sz="2400" dirty="0" smtClean="0">
                <a:latin typeface="Bell MT" panose="02020503060305020303" pitchFamily="18" charset="0"/>
                <a:cs typeface="Times New Roman" panose="02020603050405020304" pitchFamily="18" charset="0"/>
              </a:rPr>
              <a:t> (3 particles per event) shows </a:t>
            </a:r>
            <a:r>
              <a:rPr lang="en-GB" sz="2400" i="1" dirty="0" smtClean="0">
                <a:solidFill>
                  <a:srgbClr val="FF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82%</a:t>
            </a:r>
            <a:r>
              <a:rPr lang="en-GB" sz="2400" dirty="0" smtClean="0">
                <a:latin typeface="Bell MT" panose="02020503060305020303" pitchFamily="18" charset="0"/>
                <a:cs typeface="Times New Roman" panose="02020603050405020304" pitchFamily="18" charset="0"/>
              </a:rPr>
              <a:t> of correctly identify </a:t>
            </a:r>
            <a:r>
              <a:rPr lang="en-GB" sz="2400" i="1" dirty="0" smtClean="0">
                <a:solidFill>
                  <a:srgbClr val="FF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full tracks</a:t>
            </a:r>
            <a:r>
              <a:rPr lang="en-GB" sz="2400" dirty="0" smtClean="0">
                <a:latin typeface="Bell MT" panose="02020503060305020303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2400" i="1" dirty="0">
                <a:latin typeface="Bell MT" panose="02020503060305020303" pitchFamily="18" charset="0"/>
                <a:cs typeface="Times New Roman" panose="02020603050405020304" pitchFamily="18" charset="0"/>
              </a:rPr>
              <a:t>LSTM takes long time to train, although it can provide accurate results if trained well</a:t>
            </a:r>
            <a:r>
              <a:rPr lang="en-GB" sz="2400" dirty="0" smtClean="0">
                <a:latin typeface="Bell MT" panose="02020503060305020303" pitchFamily="18" charset="0"/>
                <a:cs typeface="Times New Roman" panose="02020603050405020304" pitchFamily="18" charset="0"/>
              </a:rPr>
              <a:t>.</a:t>
            </a:r>
            <a:endParaRPr lang="en-GB" sz="2400" dirty="0" smtClean="0"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r>
              <a:rPr lang="en-GB" sz="2400" i="1" smtClean="0">
                <a:solidFill>
                  <a:srgbClr val="FF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K-m</a:t>
            </a:r>
            <a:r>
              <a:rPr lang="en-GB" sz="2400" i="1" smtClean="0">
                <a:solidFill>
                  <a:srgbClr val="FF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eans</a:t>
            </a:r>
            <a:r>
              <a:rPr lang="en-GB" sz="2400" smtClean="0">
                <a:latin typeface="Bell MT" panose="02020503060305020303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Bell MT" panose="02020503060305020303" pitchFamily="18" charset="0"/>
                <a:cs typeface="Times New Roman" panose="02020603050405020304" pitchFamily="18" charset="0"/>
              </a:rPr>
              <a:t>shows </a:t>
            </a:r>
            <a:r>
              <a:rPr lang="en-GB" sz="2400" i="1" dirty="0" smtClean="0">
                <a:solidFill>
                  <a:srgbClr val="FF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poor performance</a:t>
            </a:r>
            <a:r>
              <a:rPr lang="en-GB" sz="2400" dirty="0" smtClean="0">
                <a:latin typeface="Bell MT" panose="02020503060305020303" pitchFamily="18" charset="0"/>
                <a:cs typeface="Times New Roman" panose="02020603050405020304" pitchFamily="18" charset="0"/>
              </a:rPr>
              <a:t> for data of (1 particle per event</a:t>
            </a:r>
            <a:r>
              <a:rPr lang="en-GB" sz="2400" dirty="0" smtClean="0">
                <a:latin typeface="Bell MT" panose="02020503060305020303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GB" sz="2400" dirty="0"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Bell MT" panose="02020503060305020303" pitchFamily="18" charset="0"/>
                <a:cs typeface="Times New Roman" panose="02020603050405020304" pitchFamily="18" charset="0"/>
              </a:rPr>
              <a:t>Needs to search for </a:t>
            </a:r>
            <a:r>
              <a:rPr lang="en-GB" sz="2400" i="1" dirty="0" smtClean="0">
                <a:solidFill>
                  <a:srgbClr val="FF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better clustering algorithm</a:t>
            </a:r>
            <a:r>
              <a:rPr lang="en-GB" sz="2400" dirty="0" smtClean="0">
                <a:latin typeface="Bell MT" panose="02020503060305020303" pitchFamily="18" charset="0"/>
                <a:cs typeface="Times New Roman" panose="02020603050405020304" pitchFamily="18" charset="0"/>
              </a:rPr>
              <a:t> or to optimize  k-means.</a:t>
            </a:r>
          </a:p>
          <a:p>
            <a:r>
              <a:rPr lang="en-GB" sz="2400" dirty="0" smtClean="0">
                <a:latin typeface="Bell MT" panose="02020503060305020303" pitchFamily="18" charset="0"/>
                <a:cs typeface="Times New Roman" panose="02020603050405020304" pitchFamily="18" charset="0"/>
              </a:rPr>
              <a:t>Exploring </a:t>
            </a:r>
            <a:r>
              <a:rPr lang="en-GB" sz="2400" i="1" dirty="0" smtClean="0">
                <a:solidFill>
                  <a:srgbClr val="FF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different ways</a:t>
            </a:r>
            <a:r>
              <a:rPr lang="en-GB" sz="2400" dirty="0" smtClean="0">
                <a:latin typeface="Bell MT" panose="02020503060305020303" pitchFamily="18" charset="0"/>
                <a:cs typeface="Times New Roman" panose="02020603050405020304" pitchFamily="18" charset="0"/>
              </a:rPr>
              <a:t> of applying RNN.</a:t>
            </a:r>
          </a:p>
        </p:txBody>
      </p:sp>
    </p:spTree>
    <p:extLst>
      <p:ext uri="{BB962C8B-B14F-4D97-AF65-F5344CB8AC3E}">
        <p14:creationId xmlns:p14="http://schemas.microsoft.com/office/powerpoint/2010/main" val="34163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>
            <a:extLst>
              <a:ext uri="{FF2B5EF4-FFF2-40B4-BE49-F238E27FC236}">
                <a16:creationId xmlns:a16="http://schemas.microsoft.com/office/drawing/2014/main" xmlns="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18. September. 2018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19872" y="2780928"/>
            <a:ext cx="2628161" cy="502402"/>
          </a:xfrm>
        </p:spPr>
        <p:txBody>
          <a:bodyPr/>
          <a:lstStyle/>
          <a:p>
            <a:r>
              <a:rPr lang="en-GB" dirty="0" smtClean="0"/>
              <a:t>Thank You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32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7" y="1556792"/>
            <a:ext cx="8099879" cy="42484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Bell MT" panose="02020503060305020303" pitchFamily="18" charset="0"/>
              </a:rPr>
              <a:t>Exploring ML for tracking.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Bell MT" panose="02020503060305020303" pitchFamily="18" charset="0"/>
              </a:rPr>
              <a:t>PANAD Forward Tracking System.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Bell MT" panose="02020503060305020303" pitchFamily="18" charset="0"/>
              </a:rPr>
              <a:t>Two-step tracking strategy</a:t>
            </a:r>
            <a:r>
              <a:rPr lang="en-US" sz="2800" dirty="0" smtClean="0">
                <a:latin typeface="Bell MT" panose="02020503060305020303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Bell MT" panose="02020503060305020303" pitchFamily="18" charset="0"/>
              </a:rPr>
              <a:t>Kmeans</a:t>
            </a:r>
            <a:r>
              <a:rPr lang="en-US" sz="2800" dirty="0" smtClean="0">
                <a:latin typeface="Bell MT" panose="02020503060305020303" pitchFamily="18" charset="0"/>
              </a:rPr>
              <a:t> algorith</a:t>
            </a:r>
            <a:r>
              <a:rPr lang="en-US" sz="2800" dirty="0">
                <a:latin typeface="Bell MT" panose="02020503060305020303" pitchFamily="18" charset="0"/>
              </a:rPr>
              <a:t>m</a:t>
            </a:r>
            <a:r>
              <a:rPr lang="en-US" sz="2800" dirty="0" smtClean="0">
                <a:latin typeface="Bell MT" panose="02020503060305020303" pitchFamily="18" charset="0"/>
              </a:rPr>
              <a:t>.</a:t>
            </a:r>
            <a:endParaRPr lang="en-US" sz="2800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Bell MT" panose="02020503060305020303" pitchFamily="18" charset="0"/>
              </a:rPr>
              <a:t>Recurrent Neural Networks.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Bell MT" panose="02020503060305020303" pitchFamily="18" charset="0"/>
              </a:rPr>
              <a:t>Conclusion.</a:t>
            </a:r>
            <a:endParaRPr lang="en-US" sz="2800" dirty="0">
              <a:latin typeface="Bell MT" panose="0202050306030502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16938" y="418045"/>
            <a:ext cx="8531927" cy="576064"/>
          </a:xfrm>
        </p:spPr>
        <p:txBody>
          <a:bodyPr/>
          <a:lstStyle/>
          <a:p>
            <a:r>
              <a:rPr lang="en-US" sz="3200" dirty="0" smtClean="0">
                <a:latin typeface="Bell MT" panose="02020503060305020303" pitchFamily="18" charset="0"/>
              </a:rPr>
              <a:t>Outlines</a:t>
            </a:r>
            <a:r>
              <a:rPr lang="en-US" dirty="0" smtClean="0">
                <a:latin typeface="Bell MT" panose="02020503060305020303" pitchFamily="18" charset="0"/>
              </a:rPr>
              <a:t>: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 smtClean="0"/>
              <a:t>18. September. 2018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74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18. September. 2018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677721" cy="504056"/>
          </a:xfrm>
        </p:spPr>
        <p:txBody>
          <a:bodyPr/>
          <a:lstStyle/>
          <a:p>
            <a:r>
              <a:rPr lang="en-US" dirty="0">
                <a:latin typeface="Bell MT" panose="02020503060305020303" pitchFamily="18" charset="0"/>
              </a:rPr>
              <a:t>Exploring ML for tracking </a:t>
            </a:r>
            <a:r>
              <a:rPr lang="en-US" cap="none" dirty="0" smtClean="0">
                <a:latin typeface="Bell MT" panose="02020503060305020303" pitchFamily="18" charset="0"/>
              </a:rPr>
              <a:t>:</a:t>
            </a:r>
            <a:endParaRPr lang="de-DE" cap="none" dirty="0">
              <a:latin typeface="Bell MT" panose="020205030603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9" y="836712"/>
            <a:ext cx="8424935" cy="4968552"/>
          </a:xfrm>
        </p:spPr>
        <p:txBody>
          <a:bodyPr/>
          <a:lstStyle/>
          <a:p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Machine </a:t>
            </a: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Learning and Deep learning has not yet been explored in depth for the problems of particle tracking, </a:t>
            </a:r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and </a:t>
            </a: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there are many open questions about the best way to incorporate such </a:t>
            </a:r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techniques:</a:t>
            </a:r>
          </a:p>
          <a:p>
            <a:r>
              <a:rPr lang="en-GB" sz="20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What part of the problem to address</a:t>
            </a:r>
            <a:r>
              <a:rPr lang="en-GB" sz="2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?.</a:t>
            </a:r>
          </a:p>
          <a:p>
            <a:r>
              <a:rPr lang="en-GB" sz="20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How to represent the data?</a:t>
            </a:r>
          </a:p>
          <a:p>
            <a:r>
              <a:rPr lang="en-GB" sz="20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How to address the many other challenges</a:t>
            </a:r>
            <a:r>
              <a:rPr lang="en-GB" sz="2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GB" sz="2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Recurrent </a:t>
            </a:r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Neural </a:t>
            </a: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N</a:t>
            </a:r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etworks (RNN) </a:t>
            </a: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can be used as state estimators in a way that is similar to a </a:t>
            </a:r>
            <a:r>
              <a:rPr lang="en-GB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Kalman</a:t>
            </a: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 Filter</a:t>
            </a:r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Convolutional Neural </a:t>
            </a: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N</a:t>
            </a:r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etworks (CNN) are </a:t>
            </a: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expected to be useful for pattern-recognition in track finding. </a:t>
            </a:r>
            <a:endParaRPr lang="en-GB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More advanced methods may also be applicable to tracking </a:t>
            </a:r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problems (Image Caption?!).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 MT" panose="020205030603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0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18. September. 2018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677721" cy="504056"/>
          </a:xfrm>
        </p:spPr>
        <p:txBody>
          <a:bodyPr/>
          <a:lstStyle/>
          <a:p>
            <a:r>
              <a:rPr lang="en-US" cap="none" dirty="0" smtClean="0">
                <a:latin typeface="Bell MT" panose="02020503060305020303" pitchFamily="18" charset="0"/>
              </a:rPr>
              <a:t>PANDA Forward Tracking System (FTS):</a:t>
            </a:r>
            <a:endParaRPr lang="de-DE" cap="none" dirty="0">
              <a:latin typeface="Bell MT" panose="02020503060305020303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561589" cy="4968875"/>
          </a:xfrm>
        </p:spPr>
      </p:pic>
    </p:spTree>
    <p:extLst>
      <p:ext uri="{BB962C8B-B14F-4D97-AF65-F5344CB8AC3E}">
        <p14:creationId xmlns:p14="http://schemas.microsoft.com/office/powerpoint/2010/main" val="314713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677721" cy="504056"/>
          </a:xfrm>
        </p:spPr>
        <p:txBody>
          <a:bodyPr/>
          <a:lstStyle/>
          <a:p>
            <a:r>
              <a:rPr lang="en-US" dirty="0">
                <a:latin typeface="Bell MT" panose="02020503060305020303" pitchFamily="18" charset="0"/>
              </a:rPr>
              <a:t>Two-step tracking strategy </a:t>
            </a:r>
            <a:r>
              <a:rPr lang="en-US" cap="none" dirty="0" smtClean="0">
                <a:latin typeface="Bell MT" panose="02020503060305020303" pitchFamily="18" charset="0"/>
              </a:rPr>
              <a:t>:</a:t>
            </a:r>
            <a:endParaRPr lang="de-DE" cap="none" dirty="0">
              <a:latin typeface="Bell MT" panose="02020503060305020303" pitchFamily="18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36712"/>
            <a:ext cx="8640696" cy="5256584"/>
          </a:xfrm>
        </p:spPr>
        <p:txBody>
          <a:bodyPr/>
          <a:lstStyle/>
          <a:p>
            <a:pPr marL="368300" indent="-252413">
              <a:lnSpc>
                <a:spcPct val="100000"/>
              </a:lnSpc>
              <a:spcAft>
                <a:spcPts val="1440"/>
              </a:spcAft>
              <a:buSzPct val="100000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Make use of unsupervised and supervised learning.</a:t>
            </a:r>
          </a:p>
          <a:p>
            <a:pPr marL="857250" indent="-514350">
              <a:lnSpc>
                <a:spcPct val="100000"/>
              </a:lnSpc>
              <a:spcAft>
                <a:spcPts val="1440"/>
              </a:spcAft>
              <a:buSzPct val="100000"/>
              <a:buFont typeface="+mj-lt"/>
              <a:buAutoNum type="romanUcPeriod"/>
            </a:pP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Create Track Segments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 by using </a:t>
            </a:r>
            <a:r>
              <a:rPr lang="en-US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Kmeans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 clustering algorithm.</a:t>
            </a:r>
          </a:p>
          <a:p>
            <a:pPr marL="342900" indent="0">
              <a:lnSpc>
                <a:spcPct val="100000"/>
              </a:lnSpc>
              <a:spcAft>
                <a:spcPts val="1440"/>
              </a:spcAft>
              <a:buSzPct val="100000"/>
              <a:buNone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Track segments in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pPr marL="342900" indent="0">
              <a:lnSpc>
                <a:spcPct val="100000"/>
              </a:lnSpc>
              <a:spcAft>
                <a:spcPts val="1440"/>
              </a:spcAft>
              <a:buSzPct val="100000"/>
              <a:buNone/>
            </a:pPr>
            <a:r>
              <a:rPr 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(FS1+FS2)</a:t>
            </a:r>
          </a:p>
          <a:p>
            <a:pPr marL="342900" indent="0">
              <a:lnSpc>
                <a:spcPct val="100000"/>
              </a:lnSpc>
              <a:spcAft>
                <a:spcPts val="1440"/>
              </a:spcAft>
              <a:buSzPct val="100000"/>
              <a:buNone/>
            </a:pPr>
            <a:r>
              <a:rPr 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b="1" spc="-1" dirty="0" smtClean="0">
                <a:solidFill>
                  <a:schemeClr val="accent1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(FS3+FS4)</a:t>
            </a:r>
            <a:endParaRPr lang="en-US" sz="1600" b="1" spc="-1" dirty="0">
              <a:solidFill>
                <a:schemeClr val="accent1">
                  <a:lumMod val="60000"/>
                  <a:lumOff val="40000"/>
                </a:schemeClr>
              </a:solidFill>
              <a:uFill>
                <a:solidFill>
                  <a:srgbClr val="FFFFFF"/>
                </a:solidFill>
              </a:u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pPr marL="342900" indent="0">
              <a:lnSpc>
                <a:spcPct val="100000"/>
              </a:lnSpc>
              <a:spcAft>
                <a:spcPts val="1440"/>
              </a:spcAft>
              <a:buSzPct val="100000"/>
              <a:buNone/>
            </a:pPr>
            <a:r>
              <a:rPr 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(FS5+FS6)</a:t>
            </a:r>
          </a:p>
          <a:p>
            <a:pPr marL="342900" indent="0">
              <a:lnSpc>
                <a:spcPct val="100000"/>
              </a:lnSpc>
              <a:spcAft>
                <a:spcPts val="1440"/>
              </a:spcAft>
              <a:buSzPct val="100000"/>
              <a:buNone/>
            </a:pP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pPr marL="342900" indent="0">
              <a:lnSpc>
                <a:spcPct val="100000"/>
              </a:lnSpc>
              <a:spcAft>
                <a:spcPts val="1440"/>
              </a:spcAft>
              <a:buSzPct val="100000"/>
              <a:buNone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II.    </a:t>
            </a:r>
            <a:r>
              <a:rPr lang="en-US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Interpolate Track Segments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 by using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recurrent neural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ll MT" panose="02020503060305020303" pitchFamily="18" charset="0"/>
                <a:cs typeface="Times New Roman" panose="02020603050405020304" pitchFamily="18" charset="0"/>
              </a:rPr>
              <a:t>network.</a:t>
            </a:r>
          </a:p>
          <a:p>
            <a:pPr marL="342900" indent="0">
              <a:lnSpc>
                <a:spcPct val="100000"/>
              </a:lnSpc>
              <a:spcAft>
                <a:spcPts val="1440"/>
              </a:spcAft>
              <a:buSzPct val="100000"/>
              <a:buNone/>
            </a:pP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pPr marL="342900" indent="0">
              <a:lnSpc>
                <a:spcPct val="100000"/>
              </a:lnSpc>
              <a:spcAft>
                <a:spcPts val="1440"/>
              </a:spcAft>
              <a:buSzPct val="100000"/>
              <a:buNone/>
            </a:pPr>
            <a:endParaRPr lang="en-US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pPr marL="628650" indent="-285750">
              <a:lnSpc>
                <a:spcPct val="100000"/>
              </a:lnSpc>
              <a:spcAft>
                <a:spcPts val="1440"/>
              </a:spcAft>
              <a:buSzPct val="100000"/>
              <a:buFont typeface="+mj-lt"/>
              <a:buAutoNum type="romanUcPeriod"/>
            </a:pP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pPr marL="342900" indent="0">
              <a:lnSpc>
                <a:spcPct val="100000"/>
              </a:lnSpc>
              <a:spcAft>
                <a:spcPts val="1440"/>
              </a:spcAft>
              <a:buSzPct val="100000"/>
              <a:buNone/>
            </a:pPr>
            <a:endParaRPr lang="en-US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pPr marL="628650" indent="-285750">
              <a:lnSpc>
                <a:spcPct val="100000"/>
              </a:lnSpc>
              <a:spcAft>
                <a:spcPts val="1440"/>
              </a:spcAft>
              <a:buSzPct val="100000"/>
              <a:buFont typeface="+mj-lt"/>
              <a:buAutoNum type="romanUcPeriod"/>
            </a:pPr>
            <a:endParaRPr lang="en-US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 MT" panose="02020503060305020303" pitchFamily="18" charset="0"/>
              <a:cs typeface="Times New Roman" panose="02020603050405020304" pitchFamily="18" charset="0"/>
            </a:endParaRPr>
          </a:p>
          <a:p>
            <a:pPr marL="342900" indent="0">
              <a:lnSpc>
                <a:spcPct val="100000"/>
              </a:lnSpc>
              <a:spcAft>
                <a:spcPts val="1440"/>
              </a:spcAft>
              <a:buSzPct val="100000"/>
              <a:buNone/>
            </a:pP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ell MT" panose="0202050306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xmlns="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18. September. 2018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9"/>
          <a:stretch/>
        </p:blipFill>
        <p:spPr>
          <a:xfrm>
            <a:off x="4932040" y="1628800"/>
            <a:ext cx="3681251" cy="2407509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5486639" y="2907772"/>
            <a:ext cx="288032" cy="43204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8" name="Up Arrow 7"/>
          <p:cNvSpPr/>
          <p:nvPr/>
        </p:nvSpPr>
        <p:spPr>
          <a:xfrm>
            <a:off x="6113246" y="3034616"/>
            <a:ext cx="288032" cy="43204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/>
          </a:p>
        </p:txBody>
      </p:sp>
      <p:sp>
        <p:nvSpPr>
          <p:cNvPr id="11" name="Up Arrow 10"/>
          <p:cNvSpPr/>
          <p:nvPr/>
        </p:nvSpPr>
        <p:spPr>
          <a:xfrm>
            <a:off x="7210538" y="3244687"/>
            <a:ext cx="288032" cy="432048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 smtClean="0">
              <a:solidFill>
                <a:srgbClr val="00B05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754900"/>
              </p:ext>
            </p:extLst>
          </p:nvPr>
        </p:nvGraphicFramePr>
        <p:xfrm>
          <a:off x="2267744" y="4437112"/>
          <a:ext cx="4200128" cy="1446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0032"/>
                <a:gridCol w="1050032"/>
                <a:gridCol w="1050032"/>
                <a:gridCol w="1050032"/>
              </a:tblGrid>
              <a:tr h="34889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TrackSeg</a:t>
                      </a:r>
                      <a:r>
                        <a:rPr lang="en-US" sz="1200" dirty="0" smtClean="0"/>
                        <a:t> 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TrackSeg</a:t>
                      </a:r>
                      <a:r>
                        <a:rPr lang="en-US" sz="1200" dirty="0" smtClean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TrackSeg</a:t>
                      </a:r>
                      <a:r>
                        <a:rPr lang="en-US" sz="1200" dirty="0" smtClean="0"/>
                        <a:t> 3</a:t>
                      </a:r>
                    </a:p>
                  </a:txBody>
                  <a:tcPr/>
                </a:tc>
              </a:tr>
              <a:tr h="348894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TrackSeg</a:t>
                      </a:r>
                      <a:r>
                        <a:rPr lang="en-US" sz="1200" dirty="0" smtClean="0"/>
                        <a:t> 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48894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TrackSeg</a:t>
                      </a:r>
                      <a:r>
                        <a:rPr lang="en-US" sz="1200" dirty="0" smtClean="0"/>
                        <a:t> 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48894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TrackSeg</a:t>
                      </a:r>
                      <a:r>
                        <a:rPr lang="en-US" sz="1200" dirty="0" smtClean="0"/>
                        <a:t> 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3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18. September. 2018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677721" cy="504056"/>
          </a:xfrm>
        </p:spPr>
        <p:txBody>
          <a:bodyPr/>
          <a:lstStyle/>
          <a:p>
            <a:r>
              <a:rPr lang="en-US" cap="none" dirty="0" smtClean="0">
                <a:latin typeface="Bell MT" panose="02020503060305020303" pitchFamily="18" charset="0"/>
              </a:rPr>
              <a:t>Creating Track Segments (</a:t>
            </a:r>
            <a:r>
              <a:rPr lang="en-US" cap="none" dirty="0" err="1" smtClean="0">
                <a:latin typeface="Bell MT" panose="02020503060305020303" pitchFamily="18" charset="0"/>
              </a:rPr>
              <a:t>KMeans</a:t>
            </a:r>
            <a:r>
              <a:rPr lang="en-US" cap="none" dirty="0" smtClean="0">
                <a:latin typeface="Bell MT" panose="02020503060305020303" pitchFamily="18" charset="0"/>
              </a:rPr>
              <a:t>):</a:t>
            </a:r>
            <a:endParaRPr lang="de-DE" cap="none" dirty="0">
              <a:latin typeface="Bell MT" panose="020205030603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95535" y="836712"/>
                <a:ext cx="8424937" cy="5112568"/>
              </a:xfrm>
            </p:spPr>
            <p:txBody>
              <a:bodyPr/>
              <a:lstStyle/>
              <a:p>
                <a:r>
                  <a:rPr lang="en-GB" sz="2000" i="1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k-means</a:t>
                </a:r>
                <a:r>
                  <a:rPr lang="en-GB" sz="20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algorithm searches for a number of clusters within an </a:t>
                </a:r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unlabeled multidimensional </a:t>
                </a:r>
                <a:r>
                  <a:rPr lang="en-US" sz="20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dataset.</a:t>
                </a:r>
              </a:p>
              <a:p>
                <a:r>
                  <a:rPr lang="en-GB" sz="20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k-means</a:t>
                </a:r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to group the samples based on their </a:t>
                </a:r>
                <a:r>
                  <a:rPr lang="en-GB" sz="2000" i="1" spc="-1" dirty="0">
                    <a:solidFill>
                      <a:srgbClr val="00B05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feature similarities</a:t>
                </a:r>
                <a:r>
                  <a:rPr lang="en-US" sz="20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0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The Algorithm:</a:t>
                </a:r>
              </a:p>
              <a:p>
                <a:pPr marL="687388" indent="-288925">
                  <a:buFont typeface="+mj-lt"/>
                  <a:buAutoNum type="arabicPeriod"/>
                </a:pPr>
                <a:r>
                  <a:rPr lang="en-GB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Randomly pick </a:t>
                </a:r>
                <a:r>
                  <a:rPr lang="en-GB" sz="1500" i="1" spc="-1" dirty="0">
                    <a:solidFill>
                      <a:srgbClr val="FF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GB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5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clusters (</a:t>
                </a:r>
                <a:r>
                  <a:rPr lang="en-GB" sz="1500" i="1" spc="-1" dirty="0" smtClean="0">
                    <a:solidFill>
                      <a:srgbClr val="FF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centroids</a:t>
                </a:r>
                <a:r>
                  <a:rPr lang="en-GB" sz="15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) from </a:t>
                </a:r>
                <a:r>
                  <a:rPr lang="en-GB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the sample points as initial cluster </a:t>
                </a:r>
                <a:r>
                  <a:rPr lang="en-GB" sz="15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centres.</a:t>
                </a:r>
              </a:p>
              <a:p>
                <a:pPr marL="687388" indent="-288925">
                  <a:buFont typeface="+mj-lt"/>
                  <a:buAutoNum type="arabicPeriod"/>
                </a:pPr>
                <a:r>
                  <a:rPr lang="en-GB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Assign each sample to the</a:t>
                </a:r>
                <a:r>
                  <a:rPr lang="en-GB" sz="1500" spc="-1" dirty="0">
                    <a:solidFill>
                      <a:srgbClr val="FF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500" i="1" spc="-1" dirty="0">
                    <a:solidFill>
                      <a:srgbClr val="FF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nearest</a:t>
                </a:r>
                <a:r>
                  <a:rPr lang="en-GB" sz="1500" spc="-1" dirty="0">
                    <a:solidFill>
                      <a:srgbClr val="FF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5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centroid.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50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50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5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5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5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sz="15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∈{1,…,</m:t>
                    </m:r>
                    <m:r>
                      <a:rPr lang="en-US" sz="15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15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15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87388" indent="-288925">
                  <a:buFont typeface="+mj-lt"/>
                  <a:buAutoNum type="arabicPeriod"/>
                </a:pPr>
                <a:r>
                  <a:rPr lang="en-GB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Move the centroids to the </a:t>
                </a:r>
                <a:r>
                  <a:rPr lang="en-GB" sz="15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centre </a:t>
                </a:r>
                <a:r>
                  <a:rPr lang="en-GB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of the samples that were assigned to it</a:t>
                </a:r>
                <a:r>
                  <a:rPr lang="en-GB" sz="15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87388" indent="-288925">
                  <a:buFont typeface="+mj-lt"/>
                  <a:buAutoNum type="arabicPeriod"/>
                </a:pPr>
                <a:r>
                  <a:rPr lang="en-GB" sz="1500" i="1" spc="-1" dirty="0" smtClean="0">
                    <a:solidFill>
                      <a:srgbClr val="FF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Iterations, </a:t>
                </a:r>
                <a:r>
                  <a:rPr lang="en-GB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Repeat steps 2 and 3 until the cluster assignments do not </a:t>
                </a:r>
                <a:r>
                  <a:rPr lang="en-GB" sz="15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change or </a:t>
                </a:r>
                <a:r>
                  <a:rPr lang="en-GB" sz="15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maximum number of iterations is reached</a:t>
                </a:r>
                <a:r>
                  <a:rPr lang="en-GB" sz="15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/>
                <a:r>
                  <a:rPr lang="en-GB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how do we measure </a:t>
                </a:r>
                <a:r>
                  <a:rPr lang="en-GB" sz="2000" i="1" spc="-1" dirty="0">
                    <a:solidFill>
                      <a:srgbClr val="00B05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similarity</a:t>
                </a:r>
                <a:r>
                  <a:rPr lang="en-GB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 between </a:t>
                </a:r>
                <a:r>
                  <a:rPr lang="en-GB" sz="20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samples?!</a:t>
                </a:r>
                <a:r>
                  <a:rPr lang="en-US" sz="20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858838" indent="-287338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0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sSup>
                      <m:sSupPr>
                        <m:ctrlPr>
                          <a:rPr lang="en-US" sz="20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0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0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US" sz="2000" b="0" i="1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 </m:t>
                            </m:r>
                            <m:sSub>
                              <m:sSubPr>
                                <m:ctrlPr>
                                  <a:rPr lang="en-US" sz="2000" b="0" i="1" spc="-1" smtClean="0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pc="-1" smtClean="0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pc="-1" smtClean="0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000" b="0" i="1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0" i="1" spc="-1" smtClean="0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pc="-1" smtClean="0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b="0" i="1" spc="-1" smtClean="0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000" b="0" i="1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)</m:t>
                            </m:r>
                          </m:e>
                          <m:sup>
                            <m:r>
                              <a:rPr lang="en-US" sz="2000" b="0" i="1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858838" indent="-287338">
                  <a:buFont typeface="Wingdings" panose="05000000000000000000" pitchFamily="2" charset="2"/>
                  <a:buChar char="Ø"/>
                </a:pPr>
                <a:r>
                  <a:rPr lang="en-US" sz="20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Minimization of </a:t>
                </a:r>
                <a:r>
                  <a:rPr lang="en-US" sz="2000" i="1" spc="-1" dirty="0" smtClean="0">
                    <a:solidFill>
                      <a:srgbClr val="FF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cluster inertia</a:t>
                </a:r>
                <a:r>
                  <a:rPr lang="en-US" sz="20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571500" indent="0">
                  <a:buNone/>
                </a:pPr>
                <a:r>
                  <a:rPr lang="en-US" sz="2000" i="1" spc="-1" dirty="0">
                    <a:solidFill>
                      <a:srgbClr val="FF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Inertia</a:t>
                </a:r>
                <a:r>
                  <a:rPr lang="en-US" sz="20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0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2000" i="1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000" b="0" i="1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b="0" i="1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000" i="1" spc="-1" smtClean="0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pc="-1" smtClean="0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sz="2000" b="0" i="1" spc="-1" smtClean="0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pc="-1" smtClean="0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000" b="0" i="1" spc="-1" smtClean="0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p>
                            </m:sSup>
                          </m:e>
                        </m:nary>
                        <m:sSup>
                          <m:sSupPr>
                            <m:ctrlPr>
                              <a:rPr lang="en-US" sz="2000" i="1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000" i="1" spc="-1" smtClean="0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 spc="-1" smtClean="0">
                                        <a:solidFill>
                                          <a:srgbClr val="0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pc="-1" smtClean="0">
                                        <a:solidFill>
                                          <a:srgbClr val="0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spc="-1" smtClean="0">
                                        <a:solidFill>
                                          <a:srgbClr val="0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US" sz="2000" b="0" i="1" spc="-1" smtClean="0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i="1" spc="-1" smtClean="0">
                                        <a:solidFill>
                                          <a:srgbClr val="0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spc="-1" smtClean="0">
                                        <a:solidFill>
                                          <a:srgbClr val="0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2000" b="0" i="1" spc="-1" smtClean="0">
                                        <a:solidFill>
                                          <a:srgbClr val="0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000" b="0" i="1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0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Bell MT" panose="02020503060305020303" pitchFamily="18" charset="0"/>
                  <a:cs typeface="Times New Roman" panose="02020603050405020304" pitchFamily="18" charset="0"/>
                </a:endParaRPr>
              </a:p>
              <a:p>
                <a:pPr marL="398463" indent="0">
                  <a:buNone/>
                </a:pPr>
                <a:endParaRPr lang="en-GB" sz="1500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Bell MT" panose="02020503060305020303" pitchFamily="18" charset="0"/>
                  <a:cs typeface="Times New Roman" panose="02020603050405020304" pitchFamily="18" charset="0"/>
                </a:endParaRPr>
              </a:p>
              <a:p>
                <a:pPr marL="684213" indent="-285750"/>
                <a:endParaRPr lang="en-US" sz="15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Bell MT" panose="02020503060305020303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5" y="836712"/>
                <a:ext cx="8424937" cy="5112568"/>
              </a:xfrm>
              <a:blipFill rotWithShape="0">
                <a:blip r:embed="rId2"/>
                <a:stretch>
                  <a:fillRect l="-1881" t="-1311" r="-1520" b="-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394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18. September. 2018</a:t>
            </a:r>
            <a:endParaRPr lang="de-DE" dirty="0"/>
          </a:p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6696744" cy="46976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94036" y="5602644"/>
            <a:ext cx="59046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000" dirty="0">
                <a:solidFill>
                  <a:schemeClr val="tx1"/>
                </a:solidFill>
                <a:latin typeface="Bahnschrift Condensed" panose="020B0502040204020203" pitchFamily="34" charset="0"/>
                <a:cs typeface="Arabic Typesetting" panose="03020402040406030203" pitchFamily="66" charset="-78"/>
              </a:rPr>
              <a:t>Credit: http://shabal.in/visuals/kmeans/2.html</a:t>
            </a:r>
            <a:r>
              <a:rPr lang="en-US" sz="2400" dirty="0" smtClean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33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980728"/>
                <a:ext cx="8640960" cy="4896544"/>
              </a:xfrm>
            </p:spPr>
            <p:txBody>
              <a:bodyPr/>
              <a:lstStyle/>
              <a:p>
                <a:r>
                  <a:rPr lang="en-US" sz="20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Data are generated by </a:t>
                </a:r>
                <a:r>
                  <a:rPr lang="en-US" sz="2000" spc="-1" dirty="0" err="1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BoxGenerator</a:t>
                </a:r>
                <a:r>
                  <a:rPr lang="en-US" sz="20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 (no magnetic field):</a:t>
                </a:r>
              </a:p>
              <a:p>
                <a:pPr marL="1030288" indent="-287338">
                  <a:buFont typeface="+mj-lt"/>
                  <a:buAutoNum type="arabicPeriod"/>
                </a:pPr>
                <a:r>
                  <a:rPr lang="en-US" sz="14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Momentum range (0.1 - 10) </a:t>
                </a:r>
                <a:r>
                  <a:rPr lang="en-US" sz="1400" spc="-1" dirty="0" err="1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GeV</a:t>
                </a:r>
                <a:r>
                  <a:rPr lang="en-US" sz="14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/c.</a:t>
                </a:r>
              </a:p>
              <a:p>
                <a:pPr marL="1030288" indent="-287338">
                  <a:buFont typeface="+mj-lt"/>
                  <a:buAutoNum type="arabicPeriod"/>
                </a:pPr>
                <a:r>
                  <a:rPr lang="en-US" sz="1400" spc="-1" dirty="0" err="1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Multplicity</a:t>
                </a:r>
                <a:r>
                  <a:rPr lang="en-US" sz="14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 5 particles per event.</a:t>
                </a:r>
              </a:p>
              <a:p>
                <a:pPr marL="1030288" indent="-287338">
                  <a:buFont typeface="+mj-lt"/>
                  <a:buAutoNum type="arabicPeriod"/>
                </a:pPr>
                <a:r>
                  <a:rPr lang="en-US" sz="14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Polar angle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 b="0" i="0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400" b="0" i="0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14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 b="0" i="0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400" b="0" i="0" spc="-1" dirty="0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14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1030288" indent="-287338">
                  <a:buFont typeface="+mj-lt"/>
                  <a:buAutoNum type="arabicPeriod"/>
                </a:pPr>
                <a:r>
                  <a:rPr lang="en-US" sz="14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5k </a:t>
                </a:r>
                <a:r>
                  <a:rPr lang="en-US" sz="1400" spc="-1" dirty="0" err="1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Muon</a:t>
                </a:r>
                <a:r>
                  <a:rPr lang="en-US" sz="14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 events &amp; 5k anti-</a:t>
                </a:r>
                <a:r>
                  <a:rPr lang="en-US" sz="1400" spc="-1" dirty="0" err="1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Muon</a:t>
                </a:r>
                <a:r>
                  <a:rPr lang="en-US" sz="14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 events.</a:t>
                </a:r>
              </a:p>
              <a:p>
                <a:r>
                  <a:rPr lang="en-US" sz="20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FTS </a:t>
                </a:r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Data have to be </a:t>
                </a:r>
                <a:r>
                  <a:rPr lang="en-US" sz="2000" b="1" i="1" spc="-1" dirty="0" smtClean="0">
                    <a:solidFill>
                      <a:srgbClr val="FF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preprocessed</a:t>
                </a:r>
                <a:r>
                  <a:rPr lang="en-US" sz="20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before feeding into </a:t>
                </a:r>
                <a:r>
                  <a:rPr lang="en-US" sz="2000" i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k-means</a:t>
                </a:r>
                <a:r>
                  <a:rPr lang="en-US" sz="20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Bell MT" panose="02020503060305020303" pitchFamily="18" charset="0"/>
                    <a:cs typeface="Times New Roman" panose="02020603050405020304" pitchFamily="18" charset="0"/>
                  </a:rPr>
                  <a:t>algorithm.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980728"/>
                <a:ext cx="8640960" cy="4896544"/>
              </a:xfrm>
              <a:blipFill rotWithShape="0">
                <a:blip r:embed="rId2"/>
                <a:stretch>
                  <a:fillRect l="-1834" t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18. September. 2018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677721" cy="504056"/>
          </a:xfrm>
        </p:spPr>
        <p:txBody>
          <a:bodyPr/>
          <a:lstStyle/>
          <a:p>
            <a:r>
              <a:rPr lang="en-US" cap="none" dirty="0" smtClean="0">
                <a:latin typeface="Bell MT" panose="02020503060305020303" pitchFamily="18" charset="0"/>
              </a:rPr>
              <a:t>Applying To FTS DATA:</a:t>
            </a:r>
            <a:endParaRPr lang="de-DE" cap="none" dirty="0">
              <a:latin typeface="Bell MT" panose="020205030603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4" r="9395"/>
          <a:stretch/>
        </p:blipFill>
        <p:spPr>
          <a:xfrm>
            <a:off x="35496" y="3225855"/>
            <a:ext cx="3528392" cy="2706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" t="7552" r="5485"/>
          <a:stretch/>
        </p:blipFill>
        <p:spPr>
          <a:xfrm>
            <a:off x="5420029" y="3232470"/>
            <a:ext cx="3679836" cy="27343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3798826" y="3933056"/>
                <a:ext cx="1368152" cy="1152128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0850" indent="-23495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66750" indent="-2159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95350" indent="-2159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17600" indent="-215900" algn="l" defTabSz="914400" rtl="0" eaLnBrk="1" latinLnBrk="0" hangingPunct="1">
                  <a:lnSpc>
                    <a:spcPct val="113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1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sz="1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0" i="1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800" b="0" i="1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b="0" i="1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800" b="0" i="1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1800" b="0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Bell MT" panose="02020503060305020303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i="1" spc="-1" dirty="0" smtClean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cs typeface="Times New Roman" panose="02020603050405020304" pitchFamily="18" charset="0"/>
                  </a:rPr>
                  <a:t>V </a:t>
                </a:r>
                <a14:m>
                  <m:oMath xmlns:m="http://schemas.openxmlformats.org/officeDocument/2006/math">
                    <m:r>
                      <a:rPr lang="en-US" sz="1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1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1800" i="1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Bell MT" panose="02020503060305020303" pitchFamily="18" charset="0"/>
                  <a:cs typeface="Times New Roman" panose="02020603050405020304" pitchFamily="18" charset="0"/>
                </a:endParaRPr>
              </a:p>
              <a:p>
                <a:endParaRPr lang="en-US" sz="1800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Bell MT" panose="02020503060305020303" pitchFamily="18" charset="0"/>
                  <a:cs typeface="Times New Roman" panose="02020603050405020304" pitchFamily="18" charset="0"/>
                </a:endParaRPr>
              </a:p>
              <a:p>
                <a:endParaRPr lang="en-US" sz="1800" b="1" i="1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Bell MT" panose="02020503060305020303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826" y="3933056"/>
                <a:ext cx="1368152" cy="1152128"/>
              </a:xfrm>
              <a:prstGeom prst="rect">
                <a:avLst/>
              </a:prstGeom>
              <a:blipFill rotWithShape="0">
                <a:blip r:embed="rId5"/>
                <a:stretch>
                  <a:fillRect l="-10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48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" t="7347" r="7535" b="2935"/>
          <a:stretch/>
        </p:blipFill>
        <p:spPr>
          <a:xfrm>
            <a:off x="467544" y="669008"/>
            <a:ext cx="3528392" cy="2831999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18. September. 2018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677721" cy="504056"/>
          </a:xfrm>
        </p:spPr>
        <p:txBody>
          <a:bodyPr/>
          <a:lstStyle/>
          <a:p>
            <a:r>
              <a:rPr lang="en-US" cap="none" dirty="0" smtClean="0">
                <a:latin typeface="Bell MT" panose="02020503060305020303" pitchFamily="18" charset="0"/>
              </a:rPr>
              <a:t>Results of </a:t>
            </a:r>
            <a:r>
              <a:rPr lang="en-US" cap="none" dirty="0" err="1" smtClean="0">
                <a:latin typeface="Bell MT" panose="02020503060305020303" pitchFamily="18" charset="0"/>
              </a:rPr>
              <a:t>KMeans</a:t>
            </a:r>
            <a:r>
              <a:rPr lang="en-US" cap="none" dirty="0" smtClean="0">
                <a:latin typeface="Bell MT" panose="02020503060305020303" pitchFamily="18" charset="0"/>
              </a:rPr>
              <a:t>:</a:t>
            </a:r>
            <a:endParaRPr lang="de-DE" cap="none" dirty="0">
              <a:latin typeface="Bell MT" panose="020205030603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 t="8100" r="8552" b="1937"/>
          <a:stretch/>
        </p:blipFill>
        <p:spPr>
          <a:xfrm>
            <a:off x="4775454" y="669008"/>
            <a:ext cx="3540962" cy="28786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 t="8640" r="8623" b="2491"/>
          <a:stretch/>
        </p:blipFill>
        <p:spPr>
          <a:xfrm>
            <a:off x="2699792" y="3498492"/>
            <a:ext cx="3185359" cy="266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ülich_PowerPoint_4x3.potx" id="{E196826F-6C0F-445C-BD8C-22FE7C2F280E}" vid="{14111AE6-F94B-48C2-BAEC-A344D78BDC25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Juelich_PowerPoint_4x3</Template>
  <TotalTime>3238</TotalTime>
  <Words>790</Words>
  <Application>Microsoft Office PowerPoint</Application>
  <PresentationFormat>On-screen Show (4:3)</PresentationFormat>
  <Paragraphs>146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Arabic Typesetting</vt:lpstr>
      <vt:lpstr>Arial</vt:lpstr>
      <vt:lpstr>Bahnschrift Condensed</vt:lpstr>
      <vt:lpstr>Bell MT</vt:lpstr>
      <vt:lpstr>Calibri</vt:lpstr>
      <vt:lpstr>Cambria Math</vt:lpstr>
      <vt:lpstr>Times New Roman</vt:lpstr>
      <vt:lpstr>Wingdings</vt:lpstr>
      <vt:lpstr>Jülich</vt:lpstr>
      <vt:lpstr>Machine Learning For Track Finding</vt:lpstr>
      <vt:lpstr>PowerPoint Presentation</vt:lpstr>
      <vt:lpstr>Exploring ML for tracking :</vt:lpstr>
      <vt:lpstr>PANDA Forward Tracking System (FTS):</vt:lpstr>
      <vt:lpstr>Two-step tracking strategy :</vt:lpstr>
      <vt:lpstr>Creating Track Segments (KMeans):</vt:lpstr>
      <vt:lpstr>PowerPoint Presentation</vt:lpstr>
      <vt:lpstr>Applying To FTS DATA:</vt:lpstr>
      <vt:lpstr>Results of KMeans:</vt:lpstr>
      <vt:lpstr>How to specify the k centroids: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and outlook:</vt:lpstr>
      <vt:lpstr>Thank You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der präsentation</dc:title>
  <dc:creator>Mai</dc:creator>
  <cp:lastModifiedBy>Waleed Esmail</cp:lastModifiedBy>
  <cp:revision>176</cp:revision>
  <dcterms:created xsi:type="dcterms:W3CDTF">2018-03-03T10:53:12Z</dcterms:created>
  <dcterms:modified xsi:type="dcterms:W3CDTF">2018-09-18T13:38:59Z</dcterms:modified>
</cp:coreProperties>
</file>