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9" r:id="rId2"/>
    <p:sldId id="268" r:id="rId3"/>
    <p:sldId id="467" r:id="rId4"/>
    <p:sldId id="472" r:id="rId5"/>
    <p:sldId id="471" r:id="rId6"/>
    <p:sldId id="468" r:id="rId7"/>
  </p:sldIdLst>
  <p:sldSz cx="9144000" cy="6858000" type="screen4x3"/>
  <p:notesSz cx="6789738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3" autoAdjust="0"/>
    <p:restoredTop sz="94710" autoAdjust="0"/>
  </p:normalViewPr>
  <p:slideViewPr>
    <p:cSldViewPr>
      <p:cViewPr varScale="1">
        <p:scale>
          <a:sx n="102" d="100"/>
          <a:sy n="102" d="100"/>
        </p:scale>
        <p:origin x="-7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77D9-7C78-41DD-BEC2-B844B1014818}" type="datetimeFigureOut">
              <a:rPr lang="en-US" smtClean="0"/>
              <a:t>29-Jun-18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9856-F772-4531-82C0-3CF99004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9856-F772-4531-82C0-3CF99004C6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0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9856-F772-4531-82C0-3CF99004C6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CBAC Meeting #8,  02.07.2018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4608512" cy="365125"/>
          </a:xfrm>
        </p:spPr>
        <p:txBody>
          <a:bodyPr/>
          <a:lstStyle/>
          <a:p>
            <a:r>
              <a:rPr lang="en-US" smtClean="0"/>
              <a:t>J. Heuser - CBM + HADES detector tests at COSY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CBAC Meeting #8,  02.07.2018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Heuser - CBM + HADES detector tests at COSY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3254638"/>
            <a:ext cx="9144000" cy="25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sz="2000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Johann M. </a:t>
            </a:r>
            <a:r>
              <a:rPr lang="en-US" sz="2000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Heuser</a:t>
            </a:r>
            <a:r>
              <a:rPr lang="en-US" sz="2000" i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i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endParaRPr lang="en-US" sz="800" i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2000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GSI Helmholtz Center for Heavy Ion Research GmbH, </a:t>
            </a:r>
            <a:br>
              <a:rPr lang="en-US" sz="2000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Darmstadt, Germany</a:t>
            </a:r>
            <a:br>
              <a:rPr lang="en-US" sz="2000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endParaRPr lang="en-US" sz="105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5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5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8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COSY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Beamtime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Advisory Committee Meeting,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IKP FZ J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ülich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2 July 2018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152400" y="1062931"/>
            <a:ext cx="8991600" cy="12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/>
              <a:t>CBM + HADES detector tests at COSY </a:t>
            </a:r>
            <a:br>
              <a:rPr lang="en-US" sz="3600" dirty="0" smtClean="0"/>
            </a:br>
            <a:r>
              <a:rPr lang="en-US" sz="3600" dirty="0" smtClean="0"/>
              <a:t>in Q1/2018,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and outlook to Q1/2019 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600" dirty="0" smtClean="0"/>
              <a:t> </a:t>
            </a:r>
          </a:p>
        </p:txBody>
      </p:sp>
      <p:pic>
        <p:nvPicPr>
          <p:cNvPr id="3074" name="Picture 2" descr="http://www.fair-center.eu/typo3temp/pics/8eed0411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01208"/>
            <a:ext cx="952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5575" y="5517232"/>
            <a:ext cx="1143000" cy="1136781"/>
            <a:chOff x="155575" y="5517232"/>
            <a:chExt cx="1143000" cy="1136781"/>
          </a:xfrm>
        </p:grpSpPr>
        <p:pic>
          <p:nvPicPr>
            <p:cNvPr id="3077" name="Picture 5" descr="http://www.fair-center.eu/uploads/pics/FAIR_Logo_rgb_72dpi_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5517232"/>
              <a:ext cx="1143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26" y="6237312"/>
              <a:ext cx="1060028" cy="416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Shape 1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2160" y="6129917"/>
            <a:ext cx="1758900" cy="493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1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7992888" cy="5832648"/>
          </a:xfrm>
        </p:spPr>
        <p:txBody>
          <a:bodyPr>
            <a:noAutofit/>
          </a:bodyPr>
          <a:lstStyle/>
          <a:p>
            <a:pPr marL="569913" lvl="1" indent="-284163">
              <a:buFont typeface="Arial" panose="020B0604020202020204" pitchFamily="34" charset="0"/>
              <a:buChar char="•"/>
              <a:tabLst>
                <a:tab pos="2460625" algn="l"/>
              </a:tabLst>
            </a:pPr>
            <a:endParaRPr lang="en-US" dirty="0" smtClean="0"/>
          </a:p>
          <a:p>
            <a:pPr marL="0" indent="0">
              <a:buNone/>
              <a:tabLst>
                <a:tab pos="2460625" algn="l"/>
              </a:tabLst>
            </a:pPr>
            <a:r>
              <a:rPr lang="en-US" b="1" dirty="0" err="1" smtClean="0"/>
              <a:t>Beamtime</a:t>
            </a:r>
            <a:r>
              <a:rPr lang="en-US" b="1" dirty="0" smtClean="0"/>
              <a:t> in calendar week #9 (26.2. – 5.3.) 2018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 marL="569913" lvl="1" indent="-284163">
              <a:buFont typeface="Arial" panose="020B0604020202020204" pitchFamily="34" charset="0"/>
              <a:buChar char="•"/>
              <a:tabLst>
                <a:tab pos="2460625" algn="l"/>
              </a:tabLst>
            </a:pPr>
            <a:r>
              <a:rPr lang="en-US" dirty="0" smtClean="0"/>
              <a:t>with set-up of equipment in the preceding MD week  </a:t>
            </a:r>
          </a:p>
          <a:p>
            <a:pPr marL="569913" lvl="1" indent="-284163">
              <a:buFont typeface="Arial" panose="020B0604020202020204" pitchFamily="34" charset="0"/>
              <a:buChar char="•"/>
              <a:tabLst>
                <a:tab pos="2460625" algn="l"/>
              </a:tabLst>
            </a:pPr>
            <a:r>
              <a:rPr lang="en-US" dirty="0" smtClean="0"/>
              <a:t>JESSICA cave, protons of E</a:t>
            </a:r>
            <a:r>
              <a:rPr lang="en-US" baseline="-25000" dirty="0" smtClean="0"/>
              <a:t>kin</a:t>
            </a:r>
            <a:r>
              <a:rPr lang="en-US" dirty="0" smtClean="0"/>
              <a:t> = 1 GeV</a:t>
            </a:r>
          </a:p>
          <a:p>
            <a:pPr marL="569913" lvl="1" indent="-284163">
              <a:buFont typeface="Arial" panose="020B0604020202020204" pitchFamily="34" charset="0"/>
              <a:buChar char="•"/>
              <a:tabLst>
                <a:tab pos="2460625" algn="l"/>
              </a:tabLst>
            </a:pPr>
            <a:r>
              <a:rPr lang="en-US" dirty="0"/>
              <a:t>d</a:t>
            </a:r>
            <a:r>
              <a:rPr lang="en-US" dirty="0" smtClean="0"/>
              <a:t>etectors tested: </a:t>
            </a:r>
          </a:p>
          <a:p>
            <a:pPr marL="971550" lvl="2" indent="-285750">
              <a:buFont typeface="Symbol" panose="05050102010706020507" pitchFamily="18" charset="2"/>
              <a:buChar char="-"/>
              <a:tabLst>
                <a:tab pos="2460625" algn="l"/>
              </a:tabLst>
            </a:pPr>
            <a:r>
              <a:rPr lang="en-US" sz="2000" dirty="0" smtClean="0"/>
              <a:t>CBM-STS: </a:t>
            </a:r>
            <a:endParaRPr lang="en-US" sz="2000" dirty="0"/>
          </a:p>
          <a:p>
            <a:pPr marL="1428750" lvl="3" indent="-285750">
              <a:buFont typeface="Wingdings" panose="05000000000000000000" pitchFamily="2" charset="2"/>
              <a:buChar char="§"/>
              <a:tabLst>
                <a:tab pos="2460625" algn="l"/>
              </a:tabLst>
            </a:pPr>
            <a:r>
              <a:rPr lang="en-US" dirty="0" smtClean="0"/>
              <a:t>prototype modules with near-final integration of sensor, </a:t>
            </a:r>
            <a:r>
              <a:rPr lang="en-US" dirty="0" err="1" smtClean="0"/>
              <a:t>microcable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read-out ASIC </a:t>
            </a:r>
          </a:p>
          <a:p>
            <a:pPr marL="1428750" lvl="3" indent="-285750">
              <a:buFont typeface="Wingdings" panose="05000000000000000000" pitchFamily="2" charset="2"/>
              <a:buChar char="§"/>
              <a:tabLst>
                <a:tab pos="2460625" algn="l"/>
              </a:tabLst>
            </a:pPr>
            <a:r>
              <a:rPr lang="en-US" dirty="0" smtClean="0">
                <a:sym typeface="Wingdings" panose="05000000000000000000" pitchFamily="2" charset="2"/>
              </a:rPr>
              <a:t>relevance for Sensor Production Readiness Review  in April 2018 </a:t>
            </a:r>
          </a:p>
          <a:p>
            <a:pPr marL="1028700" lvl="2" indent="-342900">
              <a:buFont typeface="Symbol" panose="05050102010706020507" pitchFamily="18" charset="2"/>
              <a:buChar char="-"/>
              <a:tabLst>
                <a:tab pos="2460625" algn="l"/>
              </a:tabLst>
            </a:pPr>
            <a:r>
              <a:rPr lang="en-US" sz="2000" dirty="0" smtClean="0">
                <a:sym typeface="Wingdings" panose="05000000000000000000" pitchFamily="2" charset="2"/>
              </a:rPr>
              <a:t>CBM-MUCH: </a:t>
            </a:r>
          </a:p>
          <a:p>
            <a:pPr marL="1485900" lvl="3" indent="-342900">
              <a:buFont typeface="Wingdings" panose="05000000000000000000" pitchFamily="2" charset="2"/>
              <a:buChar char="§"/>
              <a:tabLst>
                <a:tab pos="2460625" algn="l"/>
              </a:tabLst>
            </a:pPr>
            <a:r>
              <a:rPr lang="en-US" dirty="0" smtClean="0">
                <a:sym typeface="Wingdings" panose="05000000000000000000" pitchFamily="2" charset="2"/>
              </a:rPr>
              <a:t>had to be cancelled due to travel clearance issue of the VECC team</a:t>
            </a:r>
          </a:p>
          <a:p>
            <a:pPr marL="1028700" lvl="2" indent="-342900">
              <a:buFont typeface="Symbol" panose="05050102010706020507" pitchFamily="18" charset="2"/>
              <a:buChar char="-"/>
              <a:tabLst>
                <a:tab pos="2460625" algn="l"/>
              </a:tabLst>
            </a:pPr>
            <a:r>
              <a:rPr lang="en-US" sz="2000" dirty="0" smtClean="0"/>
              <a:t>HADES/CBM Start-Veto:  </a:t>
            </a:r>
          </a:p>
          <a:p>
            <a:pPr marL="1485900" lvl="3" indent="-342900">
              <a:buFont typeface="Wingdings" panose="05000000000000000000" pitchFamily="2" charset="2"/>
              <a:buChar char="§"/>
              <a:tabLst>
                <a:tab pos="2460625" algn="l"/>
              </a:tabLst>
            </a:pPr>
            <a:r>
              <a:rPr lang="en-GB" dirty="0" smtClean="0">
                <a:ea typeface="Tahoma"/>
                <a:cs typeface="Tahoma"/>
                <a:sym typeface="Tahoma"/>
              </a:rPr>
              <a:t>first test of Ultra-Fast </a:t>
            </a:r>
            <a:r>
              <a:rPr lang="en-GB" dirty="0">
                <a:ea typeface="Tahoma"/>
                <a:cs typeface="Tahoma"/>
                <a:sym typeface="Tahoma"/>
              </a:rPr>
              <a:t>Silicon </a:t>
            </a:r>
            <a:r>
              <a:rPr lang="en-GB" dirty="0" smtClean="0">
                <a:ea typeface="Tahoma"/>
                <a:cs typeface="Tahoma"/>
                <a:sym typeface="Tahoma"/>
              </a:rPr>
              <a:t>Detectors </a:t>
            </a:r>
          </a:p>
          <a:p>
            <a:pPr marL="285750" lvl="1" indent="0">
              <a:buNone/>
              <a:tabLst>
                <a:tab pos="2460625" algn="l"/>
              </a:tabLst>
            </a:pPr>
            <a:endParaRPr lang="en-US" dirty="0"/>
          </a:p>
          <a:p>
            <a:pPr marL="0" lvl="1" indent="0">
              <a:buNone/>
              <a:tabLst>
                <a:tab pos="2460625" algn="l"/>
              </a:tabLst>
            </a:pPr>
            <a:r>
              <a:rPr lang="en-US" sz="2400" b="1" dirty="0" smtClean="0"/>
              <a:t>Outlook:</a:t>
            </a:r>
            <a:r>
              <a:rPr lang="en-US" sz="2400" dirty="0" smtClean="0"/>
              <a:t>    further component tests considered in Q1/2019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5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latin typeface="+mn-lt"/>
              </a:rPr>
              <a:t>(1) CBM Silicon Tracking System</a:t>
            </a:r>
            <a:endParaRPr lang="en-US" sz="2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6667"/>
          <a:stretch/>
        </p:blipFill>
        <p:spPr>
          <a:xfrm rot="5400000">
            <a:off x="4662816" y="2547852"/>
            <a:ext cx="2865132" cy="11460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1999" y="1244307"/>
            <a:ext cx="240029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prototype STS module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6772" y="2348880"/>
            <a:ext cx="2265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STS-XYTERv2.0 on FEB-B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6772" y="2780928"/>
            <a:ext cx="154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microcables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6772" y="3165356"/>
            <a:ext cx="243722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silicon </a:t>
            </a:r>
            <a:r>
              <a:rPr lang="en-US" sz="1600" i="1" dirty="0" err="1" smtClean="0"/>
              <a:t>microstrip</a:t>
            </a:r>
            <a:r>
              <a:rPr lang="en-US" sz="1600" i="1" dirty="0" smtClean="0"/>
              <a:t> sensor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i="1" dirty="0" smtClean="0"/>
              <a:t>285 µm thick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i="1" dirty="0" smtClean="0"/>
              <a:t>strips </a:t>
            </a:r>
            <a:r>
              <a:rPr lang="en-US" sz="1400" i="1" dirty="0"/>
              <a:t>4 cm long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i="1" dirty="0"/>
              <a:t>2</a:t>
            </a:r>
            <a:r>
              <a:rPr lang="en-US" sz="1400" i="1" dirty="0" smtClean="0"/>
              <a:t>-sided, 7.5 </a:t>
            </a:r>
            <a:r>
              <a:rPr lang="en-US" sz="1400" i="1" dirty="0" err="1" smtClean="0"/>
              <a:t>deg</a:t>
            </a:r>
            <a:r>
              <a:rPr lang="en-US" sz="1400" i="1" dirty="0" smtClean="0"/>
              <a:t> stereo angle  </a:t>
            </a:r>
            <a:endParaRPr lang="en-US" sz="1400" i="1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i="1" dirty="0" smtClean="0"/>
              <a:t>128 </a:t>
            </a:r>
            <a:r>
              <a:rPr lang="en-US" sz="1400" i="1" dirty="0"/>
              <a:t>channels/side read </a:t>
            </a:r>
            <a:r>
              <a:rPr lang="en-US" sz="1400" i="1" dirty="0" smtClean="0"/>
              <a:t>out</a:t>
            </a:r>
          </a:p>
          <a:p>
            <a:r>
              <a:rPr lang="en-US" sz="1400" i="1" dirty="0" smtClean="0">
                <a:sym typeface="Symbol"/>
              </a:rPr>
              <a:t> </a:t>
            </a:r>
            <a:r>
              <a:rPr lang="en-US" sz="1400" i="1" dirty="0" smtClean="0"/>
              <a:t>triangular </a:t>
            </a:r>
            <a:r>
              <a:rPr lang="en-US" sz="1400" i="1" dirty="0"/>
              <a:t>overlap </a:t>
            </a:r>
            <a:r>
              <a:rPr lang="en-US" sz="1400" i="1" dirty="0" smtClean="0"/>
              <a:t>area  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9" y="1703433"/>
            <a:ext cx="223224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read out with prototype free-streaming DAQ system</a:t>
            </a:r>
            <a:endParaRPr lang="en-US" sz="1400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90657" y="1420287"/>
            <a:ext cx="4612136" cy="3459102"/>
            <a:chOff x="490657" y="1420287"/>
            <a:chExt cx="4612136" cy="345910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57" y="1420287"/>
              <a:ext cx="4612136" cy="3459102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535217" y="3848561"/>
              <a:ext cx="4567576" cy="4981"/>
            </a:xfrm>
            <a:prstGeom prst="straightConnector1">
              <a:avLst/>
            </a:prstGeom>
            <a:ln w="63500">
              <a:solidFill>
                <a:srgbClr val="FF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5217" y="3449650"/>
              <a:ext cx="2458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</a:t>
              </a:r>
              <a:r>
                <a:rPr lang="en-US" b="1" dirty="0" smtClean="0">
                  <a:solidFill>
                    <a:srgbClr val="FFFF00"/>
                  </a:solidFill>
                </a:rPr>
                <a:t> GeV protons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0657" y="1440861"/>
              <a:ext cx="1345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fiber Hodo1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1399" y="1447800"/>
              <a:ext cx="1521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fiber Hodo2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89542" y="1447800"/>
              <a:ext cx="70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STS1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75342" y="1447800"/>
              <a:ext cx="70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STS2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4800" y="4900621"/>
            <a:ext cx="4948059" cy="1496214"/>
            <a:chOff x="304800" y="4900621"/>
            <a:chExt cx="4948059" cy="14962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69" b="66667"/>
            <a:stretch/>
          </p:blipFill>
          <p:spPr>
            <a:xfrm>
              <a:off x="304800" y="4946445"/>
              <a:ext cx="1182734" cy="130195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3" r="34243" b="66667"/>
            <a:stretch/>
          </p:blipFill>
          <p:spPr>
            <a:xfrm>
              <a:off x="4084783" y="4900621"/>
              <a:ext cx="1168076" cy="134777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11"/>
            <a:stretch/>
          </p:blipFill>
          <p:spPr>
            <a:xfrm>
              <a:off x="1586199" y="5275529"/>
              <a:ext cx="2553297" cy="1121306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556321" y="5104623"/>
            <a:ext cx="344980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Courier New" panose="02070309020205020404" pitchFamily="49" charset="0"/>
              <a:buChar char="o"/>
            </a:pPr>
            <a:r>
              <a:rPr lang="en-US" sz="1200" dirty="0" smtClean="0"/>
              <a:t>noise</a:t>
            </a:r>
            <a:r>
              <a:rPr lang="en-US" sz="1200" dirty="0"/>
              <a:t>:  </a:t>
            </a:r>
            <a:br>
              <a:rPr lang="en-US" sz="1200" dirty="0"/>
            </a:br>
            <a:r>
              <a:rPr lang="en-US" sz="1200" dirty="0"/>
              <a:t>1090</a:t>
            </a:r>
            <a:r>
              <a:rPr lang="en-US" sz="1200" dirty="0">
                <a:sym typeface="Symbol"/>
              </a:rPr>
              <a:t> 150</a:t>
            </a:r>
            <a:r>
              <a:rPr lang="en-US" sz="1200" dirty="0"/>
              <a:t>  e  (n)</a:t>
            </a:r>
            <a:br>
              <a:rPr lang="en-US" sz="1200" dirty="0"/>
            </a:br>
            <a:r>
              <a:rPr lang="en-US" sz="1200" dirty="0"/>
              <a:t>1350</a:t>
            </a:r>
            <a:r>
              <a:rPr lang="en-US" sz="1200" dirty="0">
                <a:sym typeface="Symbol"/>
              </a:rPr>
              <a:t> 200</a:t>
            </a:r>
            <a:r>
              <a:rPr lang="en-US" sz="1200" dirty="0"/>
              <a:t>  e  (p</a:t>
            </a:r>
            <a:r>
              <a:rPr lang="en-US" sz="1200" dirty="0" smtClean="0"/>
              <a:t>)</a:t>
            </a:r>
            <a:br>
              <a:rPr lang="en-US" sz="1200" dirty="0" smtClean="0"/>
            </a:br>
            <a:r>
              <a:rPr lang="en-US" sz="100" dirty="0" smtClean="0"/>
              <a:t> </a:t>
            </a:r>
          </a:p>
          <a:p>
            <a:pPr marL="173038" indent="-173038">
              <a:buFont typeface="Courier New" panose="02070309020205020404" pitchFamily="49" charset="0"/>
              <a:buChar char="o"/>
            </a:pPr>
            <a:r>
              <a:rPr lang="en-US" sz="1200" dirty="0" smtClean="0"/>
              <a:t>signal mean: </a:t>
            </a:r>
            <a:br>
              <a:rPr lang="en-US" sz="1200" dirty="0" smtClean="0"/>
            </a:br>
            <a:r>
              <a:rPr lang="en-US" sz="1200" dirty="0" smtClean="0"/>
              <a:t>16720 e  (n) </a:t>
            </a:r>
            <a:br>
              <a:rPr lang="en-US" sz="1200" dirty="0" smtClean="0"/>
            </a:br>
            <a:r>
              <a:rPr lang="en-US" sz="1200" dirty="0" smtClean="0"/>
              <a:t>20300 e  (p) </a:t>
            </a:r>
            <a:endParaRPr lang="en-US" sz="400" dirty="0"/>
          </a:p>
        </p:txBody>
      </p:sp>
      <p:sp>
        <p:nvSpPr>
          <p:cNvPr id="31" name="TextBox 30"/>
          <p:cNvSpPr txBox="1"/>
          <p:nvPr/>
        </p:nvSpPr>
        <p:spPr>
          <a:xfrm>
            <a:off x="7031233" y="5104623"/>
            <a:ext cx="157321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Courier New" panose="02070309020205020404" pitchFamily="49" charset="0"/>
              <a:buChar char="o"/>
            </a:pPr>
            <a:r>
              <a:rPr lang="en-US" sz="1200" dirty="0" smtClean="0"/>
              <a:t>read-out threshold: </a:t>
            </a:r>
            <a:br>
              <a:rPr lang="en-US" sz="1200" dirty="0" smtClean="0"/>
            </a:br>
            <a:r>
              <a:rPr lang="en-US" sz="1200" dirty="0" smtClean="0"/>
              <a:t>7000 e</a:t>
            </a:r>
            <a:br>
              <a:rPr lang="en-US" sz="1200" dirty="0" smtClean="0"/>
            </a:br>
            <a:endParaRPr lang="en-US" sz="100" dirty="0" smtClean="0"/>
          </a:p>
          <a:p>
            <a:pPr marL="173038" indent="-173038">
              <a:buFont typeface="Courier New" panose="02070309020205020404" pitchFamily="49" charset="0"/>
              <a:buChar char="o"/>
            </a:pPr>
            <a:r>
              <a:rPr lang="en-US" sz="1200" dirty="0" smtClean="0"/>
              <a:t>signal-to-noise</a:t>
            </a:r>
            <a:r>
              <a:rPr lang="en-US" sz="1200" dirty="0"/>
              <a:t>:  15</a:t>
            </a:r>
            <a:r>
              <a:rPr lang="en-US" sz="1200" dirty="0">
                <a:sym typeface="Symbol"/>
              </a:rPr>
              <a:t>3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400" dirty="0"/>
          </a:p>
          <a:p>
            <a:pPr marL="173038" indent="-173038">
              <a:buFont typeface="Courier New" panose="02070309020205020404" pitchFamily="49" charset="0"/>
              <a:buChar char="o"/>
            </a:pPr>
            <a:r>
              <a:rPr lang="en-US" sz="1200" dirty="0">
                <a:sym typeface="Symbol"/>
              </a:rPr>
              <a:t>hit </a:t>
            </a:r>
            <a:r>
              <a:rPr lang="en-US" sz="1200" dirty="0" smtClean="0">
                <a:sym typeface="Symbol"/>
              </a:rPr>
              <a:t>detection efficiency</a:t>
            </a:r>
            <a:r>
              <a:rPr lang="en-US" sz="1200" dirty="0" smtClean="0"/>
              <a:t>:  </a:t>
            </a:r>
            <a:r>
              <a:rPr lang="en-US" sz="1200" dirty="0"/>
              <a:t> </a:t>
            </a:r>
            <a:r>
              <a:rPr lang="en-US" sz="1200" dirty="0" smtClean="0"/>
              <a:t>&gt; 95</a:t>
            </a:r>
            <a:r>
              <a:rPr lang="en-US" sz="1200" dirty="0" smtClean="0">
                <a:sym typeface="Symbol"/>
              </a:rPr>
              <a:t>%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36096" y="4725144"/>
            <a:ext cx="20177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results: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274638"/>
            <a:ext cx="9144001" cy="1143000"/>
          </a:xfrm>
        </p:spPr>
        <p:txBody>
          <a:bodyPr/>
          <a:lstStyle/>
          <a:p>
            <a:pPr lvl="0"/>
            <a:r>
              <a:rPr lang="en-GB" dirty="0" smtClean="0">
                <a:latin typeface="+mn-lt"/>
                <a:ea typeface="Tahoma"/>
                <a:cs typeface="Tahoma"/>
                <a:sym typeface="Tahoma"/>
              </a:rPr>
              <a:t>(2) Ultra-Fast Silicon Detectors for the </a:t>
            </a:r>
            <a:br>
              <a:rPr lang="en-GB" dirty="0" smtClean="0">
                <a:latin typeface="+mn-lt"/>
                <a:ea typeface="Tahoma"/>
                <a:cs typeface="Tahoma"/>
                <a:sym typeface="Tahoma"/>
              </a:rPr>
            </a:br>
            <a:r>
              <a:rPr lang="en-GB" dirty="0" smtClean="0">
                <a:latin typeface="+mn-lt"/>
                <a:ea typeface="Tahoma"/>
                <a:cs typeface="Tahoma"/>
                <a:sym typeface="Tahoma"/>
              </a:rPr>
              <a:t>HADES/CBM Start-Veto System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6372" y="5926950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7" name="Shape 216"/>
          <p:cNvSpPr/>
          <p:nvPr/>
        </p:nvSpPr>
        <p:spPr>
          <a:xfrm>
            <a:off x="88197" y="1700262"/>
            <a:ext cx="3776425" cy="28808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test with 1 GeV proton beam @ COSY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" dirty="0" smtClean="0">
                <a:latin typeface="Calibri"/>
                <a:ea typeface="Calibri"/>
                <a:cs typeface="Calibri"/>
                <a:sym typeface="Calibri"/>
              </a:rPr>
            </a:br>
            <a:endParaRPr lang="en-US" sz="4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➢"/>
            </a:pP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>A beam telescope made of 3 sensors:</a:t>
            </a:r>
          </a:p>
          <a:p>
            <a:pPr marL="914400" lvl="1" indent="-317500">
              <a:buSzPts val="1400"/>
              <a:buFont typeface="Calibri"/>
              <a:buChar char="○"/>
            </a:pP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double-sided </a:t>
            </a:r>
            <a:r>
              <a:rPr lang="en-US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scCVD</a:t>
            </a: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diamond sensors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UFSD with pad readout in between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precision and efficiency determination </a:t>
            </a:r>
            <a:endParaRPr lang="en-US" sz="14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➢"/>
            </a:pP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>Data analysis in progress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➢"/>
            </a:pP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>Expected time precision below 100 </a:t>
            </a:r>
            <a:r>
              <a:rPr lang="en-US" sz="1400" dirty="0" err="1" smtClean="0">
                <a:latin typeface="Calibri"/>
                <a:ea typeface="Calibri"/>
                <a:cs typeface="Calibri"/>
                <a:sym typeface="Calibri"/>
              </a:rPr>
              <a:t>ps</a:t>
            </a: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> and high rate capability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➢"/>
            </a:pP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>Possible PID by </a:t>
            </a:r>
            <a:r>
              <a:rPr lang="en-US" sz="1400" dirty="0" err="1" smtClean="0">
                <a:latin typeface="Calibri"/>
                <a:ea typeface="Calibri"/>
                <a:cs typeface="Calibri"/>
                <a:sym typeface="Calibri"/>
              </a:rPr>
              <a:t>ToF</a:t>
            </a: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400" dirty="0" err="1" smtClean="0"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>/dx</a:t>
            </a:r>
          </a:p>
          <a:p>
            <a:pPr marL="139700" lvl="0">
              <a:buSzPts val="1400"/>
            </a:pPr>
            <a:endParaRPr lang="de-DE" sz="1600" dirty="0"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18"/>
          <p:cNvSpPr txBox="1">
            <a:spLocks/>
          </p:cNvSpPr>
          <p:nvPr/>
        </p:nvSpPr>
        <p:spPr>
          <a:xfrm>
            <a:off x="6436372" y="59269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ts val="300"/>
                <a:buFont typeface="Calibri"/>
                <a:buNone/>
              </a:pPr>
              <a:t>4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 descr="C:\DATA\_newHD\Diamond detectors\diamond_mips\JuelichFeb2018\scope_ch2_ufsd_500V_1\20180301_1501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r="3827" b="38195"/>
          <a:stretch/>
        </p:blipFill>
        <p:spPr bwMode="auto">
          <a:xfrm>
            <a:off x="3997771" y="3578304"/>
            <a:ext cx="5038725" cy="28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87" y="1639627"/>
            <a:ext cx="2152970" cy="161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582964" y="4871262"/>
            <a:ext cx="1716970" cy="2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2295" y="4856262"/>
            <a:ext cx="1331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eam </a:t>
            </a:r>
            <a:r>
              <a:rPr lang="en-US" sz="1400" dirty="0" smtClean="0"/>
              <a:t>direction </a:t>
            </a:r>
            <a:endParaRPr lang="en-US" sz="1400" dirty="0"/>
          </a:p>
        </p:txBody>
      </p:sp>
      <p:sp>
        <p:nvSpPr>
          <p:cNvPr id="13" name="Shape 210"/>
          <p:cNvSpPr txBox="1"/>
          <p:nvPr/>
        </p:nvSpPr>
        <p:spPr>
          <a:xfrm>
            <a:off x="3993869" y="3606824"/>
            <a:ext cx="1144775" cy="63102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scCVD</a:t>
            </a:r>
            <a:r>
              <a:rPr lang="en-GB" dirty="0" smtClean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diamond</a:t>
            </a:r>
            <a:endParaRPr dirty="0"/>
          </a:p>
        </p:txBody>
      </p:sp>
      <p:sp>
        <p:nvSpPr>
          <p:cNvPr id="14" name="Shape 210"/>
          <p:cNvSpPr txBox="1"/>
          <p:nvPr/>
        </p:nvSpPr>
        <p:spPr>
          <a:xfrm>
            <a:off x="7882397" y="3578249"/>
            <a:ext cx="1144775" cy="63102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scCVD</a:t>
            </a:r>
            <a:r>
              <a:rPr lang="en-GB" dirty="0" smtClean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diamond</a:t>
            </a:r>
            <a:endParaRPr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4566257" y="4237849"/>
            <a:ext cx="181862" cy="5048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7969897" y="4209274"/>
            <a:ext cx="484888" cy="5619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0"/>
          <p:cNvSpPr txBox="1"/>
          <p:nvPr/>
        </p:nvSpPr>
        <p:spPr>
          <a:xfrm>
            <a:off x="5786897" y="3625874"/>
            <a:ext cx="1144775" cy="63102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UFSD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sensor</a:t>
            </a:r>
            <a:endParaRPr dirty="0"/>
          </a:p>
        </p:txBody>
      </p:sp>
      <p:sp>
        <p:nvSpPr>
          <p:cNvPr id="18" name="Rectangle 17"/>
          <p:cNvSpPr/>
          <p:nvPr/>
        </p:nvSpPr>
        <p:spPr>
          <a:xfrm>
            <a:off x="6188723" y="4695050"/>
            <a:ext cx="342900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59887" y="3261536"/>
            <a:ext cx="876460" cy="1509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569723" y="3261536"/>
            <a:ext cx="933448" cy="1433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50523" y="1630295"/>
            <a:ext cx="2162334" cy="1631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hape 210"/>
          <p:cNvSpPr txBox="1"/>
          <p:nvPr/>
        </p:nvSpPr>
        <p:spPr>
          <a:xfrm>
            <a:off x="7524328" y="1412776"/>
            <a:ext cx="1547665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 smtClean="0"/>
              <a:t>UFSD sensor from Torino</a:t>
            </a:r>
          </a:p>
          <a:p>
            <a:pPr lvl="0" algn="ctr"/>
            <a:r>
              <a:rPr lang="en-US" sz="1050" dirty="0" err="1" smtClean="0"/>
              <a:t>N.Cartiglia</a:t>
            </a:r>
            <a:r>
              <a:rPr lang="en-US" sz="1050" dirty="0"/>
              <a:t>, </a:t>
            </a:r>
            <a:r>
              <a:rPr lang="en-US" sz="1050" dirty="0" err="1" smtClean="0"/>
              <a:t>M.Ferrero</a:t>
            </a:r>
            <a:r>
              <a:rPr lang="en-US" sz="1050" dirty="0"/>
              <a:t>, </a:t>
            </a:r>
            <a:r>
              <a:rPr lang="en-US" sz="1050" dirty="0" err="1" smtClean="0"/>
              <a:t>V.Sola</a:t>
            </a:r>
            <a:endParaRPr sz="1050" dirty="0"/>
          </a:p>
        </p:txBody>
      </p:sp>
      <p:pic>
        <p:nvPicPr>
          <p:cNvPr id="23" name="Picture 3" descr="C:\DATA\_newHD\Diamond detectors\diamond_mips\Diamond_proton\16_16_strips_pictures\20170922_1616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0" t="48362" r="39925" b="39682"/>
          <a:stretch/>
        </p:blipFill>
        <p:spPr bwMode="auto">
          <a:xfrm>
            <a:off x="3976594" y="2318562"/>
            <a:ext cx="12001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DATA\_newHD\Diamond detectors\diamond_mips\Diamond_proton\16_16_strips_pictures\20170922_1616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0" t="48362" r="39925" b="39682"/>
          <a:stretch/>
        </p:blipFill>
        <p:spPr bwMode="auto">
          <a:xfrm>
            <a:off x="7827022" y="2223312"/>
            <a:ext cx="12001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974644" y="1664804"/>
            <a:ext cx="13758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Diamond sensors prepared by GSI Detector Laboratory</a:t>
            </a:r>
          </a:p>
        </p:txBody>
      </p:sp>
    </p:spTree>
    <p:extLst>
      <p:ext uri="{BB962C8B-B14F-4D97-AF65-F5344CB8AC3E}">
        <p14:creationId xmlns:p14="http://schemas.microsoft.com/office/powerpoint/2010/main" val="10153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further CBM component tests, we consider a further application at CBAC#9:  </a:t>
            </a:r>
          </a:p>
          <a:p>
            <a:pPr marL="285750" lvl="1" indent="0">
              <a:buNone/>
            </a:pPr>
            <a:endParaRPr lang="en-US" sz="800" dirty="0"/>
          </a:p>
          <a:p>
            <a:pPr lvl="1"/>
            <a:r>
              <a:rPr lang="en-US" sz="2400" dirty="0" smtClean="0"/>
              <a:t>beam-time </a:t>
            </a:r>
            <a:r>
              <a:rPr lang="en-US" sz="2400" dirty="0"/>
              <a:t>in Q1/2019 </a:t>
            </a:r>
          </a:p>
          <a:p>
            <a:pPr lvl="1"/>
            <a:r>
              <a:rPr lang="en-US" sz="2400" dirty="0" smtClean="0"/>
              <a:t>1 week</a:t>
            </a:r>
          </a:p>
          <a:p>
            <a:pPr lvl="1"/>
            <a:r>
              <a:rPr lang="en-US" sz="2400" dirty="0" smtClean="0"/>
              <a:t>component tests towards their production readiness, </a:t>
            </a:r>
            <a:br>
              <a:rPr lang="en-US" sz="2400" dirty="0" smtClean="0"/>
            </a:br>
            <a:r>
              <a:rPr lang="en-US" sz="2400" dirty="0" smtClean="0"/>
              <a:t>including e.g.  </a:t>
            </a:r>
          </a:p>
          <a:p>
            <a:pPr lvl="2"/>
            <a:r>
              <a:rPr lang="en-US" sz="2400" dirty="0" smtClean="0"/>
              <a:t>read-out ASIC STS-XYTERv2.1 </a:t>
            </a:r>
          </a:p>
          <a:p>
            <a:pPr lvl="2"/>
            <a:r>
              <a:rPr lang="en-US" sz="2400" dirty="0" smtClean="0"/>
              <a:t>TRD front-end electronics </a:t>
            </a:r>
          </a:p>
          <a:p>
            <a:pPr lvl="2"/>
            <a:r>
              <a:rPr lang="en-US" sz="2400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6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#8,  02.07.2018 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+ HADES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pic>
        <p:nvPicPr>
          <p:cNvPr id="7" name="Picture 2" descr="Q:\Eigene Dateien\Work\CBM\Beam-Tests\COSY\Beam-Test-COSY\Beam-Test-COSY-2018\COSY_20180228\CBM-HADES-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4" y="260648"/>
            <a:ext cx="77724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727" y="548680"/>
            <a:ext cx="776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Thanks for the support at IKP!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On-screen Show (4:3)</PresentationFormat>
  <Paragraphs>89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Larissa-Design</vt:lpstr>
      <vt:lpstr>PowerPoint Presentation</vt:lpstr>
      <vt:lpstr>PowerPoint Presentation</vt:lpstr>
      <vt:lpstr>(1) CBM Silicon Tracking System</vt:lpstr>
      <vt:lpstr>(2) Ultra-Fast Silicon Detectors for the  HADES/CBM Start-Veto System</vt:lpstr>
      <vt:lpstr>Outlook 2019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Heuser;J.Heuser@gsi.de</dc:creator>
  <cp:lastModifiedBy>Heuser, Johann Dr.</cp:lastModifiedBy>
  <cp:revision>1679</cp:revision>
  <cp:lastPrinted>2014-07-10T08:08:47Z</cp:lastPrinted>
  <dcterms:modified xsi:type="dcterms:W3CDTF">2018-06-29T12:10:19Z</dcterms:modified>
</cp:coreProperties>
</file>