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8" r:id="rId3"/>
    <p:sldId id="259" r:id="rId4"/>
    <p:sldId id="519" r:id="rId5"/>
    <p:sldId id="524" r:id="rId6"/>
    <p:sldId id="261" r:id="rId7"/>
    <p:sldId id="262" r:id="rId8"/>
    <p:sldId id="544" r:id="rId9"/>
    <p:sldId id="532" r:id="rId10"/>
    <p:sldId id="523" r:id="rId11"/>
    <p:sldId id="537" r:id="rId12"/>
    <p:sldId id="520" r:id="rId13"/>
    <p:sldId id="549" r:id="rId14"/>
    <p:sldId id="547" r:id="rId15"/>
    <p:sldId id="521" r:id="rId16"/>
    <p:sldId id="548" r:id="rId17"/>
    <p:sldId id="550" r:id="rId18"/>
    <p:sldId id="525" r:id="rId19"/>
    <p:sldId id="522" r:id="rId20"/>
    <p:sldId id="538" r:id="rId21"/>
    <p:sldId id="539" r:id="rId22"/>
    <p:sldId id="545" r:id="rId23"/>
    <p:sldId id="543" r:id="rId24"/>
    <p:sldId id="528" r:id="rId25"/>
    <p:sldId id="529" r:id="rId26"/>
    <p:sldId id="541" r:id="rId27"/>
    <p:sldId id="527" r:id="rId28"/>
    <p:sldId id="526" r:id="rId29"/>
    <p:sldId id="531" r:id="rId30"/>
    <p:sldId id="546" r:id="rId31"/>
    <p:sldId id="530" r:id="rId32"/>
    <p:sldId id="551" r:id="rId33"/>
    <p:sldId id="534" r:id="rId34"/>
    <p:sldId id="535" r:id="rId35"/>
    <p:sldId id="542" r:id="rId36"/>
    <p:sldId id="53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100"/>
    <a:srgbClr val="006500"/>
    <a:srgbClr val="2915B0"/>
    <a:srgbClr val="441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03B585-FDF9-6E40-A3E8-6C155704ED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2AA390-EA2D-B941-9969-23302D7692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CBE21-A689-2E49-8E7C-E85B5957704E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A547C-E7C9-AF42-968B-BE10502126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503B39-6CB4-8B46-9910-D57F499EA8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EC389-B523-A549-8785-4E91E856B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68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8AF96-DB66-BF46-8DFA-C31EFFF0566A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CFDBB-09E4-D142-B5DA-FBF5C3D3E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1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D287F-0587-3845-8855-BDE9DFDC7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C3768-5971-FF4C-A5C4-82920B5D2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16D0F-01F4-BC46-9E75-6B5787B92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7A68-A6F3-6E46-B5E7-06C322B94F61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BDFA8-867B-D447-A5F3-51DCCB77E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43E05-1886-3041-9303-B73ABA89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6EBE-3A52-7C4E-8794-D1F1D914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2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2EB6-F391-0449-9B3E-98D69A482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CA33C-5E2D-FE4D-B13D-0F94F5A2D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90304-AE2B-AB40-948C-C00E03D64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7A68-A6F3-6E46-B5E7-06C322B94F61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5BEE5-9046-6D44-B63A-30386F62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15A9C-E7EA-C347-8B2A-AA90579C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6EBE-3A52-7C4E-8794-D1F1D914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5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C1DA72-3C31-EA4C-96A6-64B33BCD8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5D733-693E-7544-8506-3B6B758A5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0DDFA-BB87-484F-99D7-A46685ACA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7A68-A6F3-6E46-B5E7-06C322B94F61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BEDBC-901B-B441-8746-CC9C57C56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21263-9319-F04C-8A90-DABCEECA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6EBE-3A52-7C4E-8794-D1F1D914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5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4CE05-FF50-8A4B-AE6A-69EB77B31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674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4C604-1A08-2D49-8343-714667E25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62E36-D625-AB45-8724-A56D5556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7A68-A6F3-6E46-B5E7-06C322B94F61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B0D59-9DAC-B146-9CF6-30D21D346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CFA84-5228-FF4B-B820-D6A1ED79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6EBE-3A52-7C4E-8794-D1F1D914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2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14455-1A54-A64D-B4AF-7AE41A33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166BE-E492-2447-8A7C-0BD69EFF1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942EC-91DB-3844-9645-B3B0014B6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7A68-A6F3-6E46-B5E7-06C322B94F61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6B97B-ED7B-AC40-8915-6CD490475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07A2-1333-3348-9DCD-B0E3E631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6EBE-3A52-7C4E-8794-D1F1D914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30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DDEFE-7553-FF41-A1D7-022B4B264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00D8F-75D8-8947-9C35-8503A842B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F0D09-B04E-0141-907D-309728067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F54BD-0FE3-CF49-837E-7B3818B23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7A68-A6F3-6E46-B5E7-06C322B94F61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6239E-AE13-614A-934A-701943729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6D71D-CE50-BB40-BC07-BCA6319E8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6EBE-3A52-7C4E-8794-D1F1D914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0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3D9B7-A0D0-DF4F-ABC5-FD527E529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0089A-B9C1-9E48-AD75-A54F1A7FC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6EE58-0264-3B4F-84BE-ACD9B7FA9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FAB30-5B8D-814A-8EB4-3BB8358164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A3EB2-B6AB-9144-B1E2-25D2CE2098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8332C-7E4C-E245-AD9B-11ED788E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7A68-A6F3-6E46-B5E7-06C322B94F61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EB7910-6142-5646-874C-9DA14ABF2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EED1C-64F5-5743-9A50-D797AE27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6EBE-3A52-7C4E-8794-D1F1D914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4F728-16F2-5446-A6F3-159E8562F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651D6-EA69-1849-B07C-23F277BC7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7A68-A6F3-6E46-B5E7-06C322B94F61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798291-77FD-C14A-BC62-E99FE0BDB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2CCE0-31C6-324E-8599-6A141748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6EBE-3A52-7C4E-8794-D1F1D914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2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DC3BE7-62A2-4545-A708-34DADCB6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7A68-A6F3-6E46-B5E7-06C322B94F61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1ABBF-7E0F-0648-9911-9D8055711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0EDAB-5C39-9A4C-87FA-79FD172E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6EBE-3A52-7C4E-8794-D1F1D914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1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B8FB2-0A57-774A-94A2-D0891AEF2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C1F23-5EFF-004B-BEA9-4D623394F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07074-A367-994A-BF84-1D8180262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32F69-53D4-0B4B-BABD-248BBB20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7A68-A6F3-6E46-B5E7-06C322B94F61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EDE53-AAF6-2847-A534-F93046213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53642-56C1-124F-9579-6061556E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6EBE-3A52-7C4E-8794-D1F1D914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A6DC-7048-634A-8342-4B8CDEF5A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BBCD32-5BC9-B44F-B4E4-59904A9F47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D8C15-82CE-5E44-A575-9182F403E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ECD45-4D00-1647-9271-8F2E76912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7A68-A6F3-6E46-B5E7-06C322B94F61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1C375-09C2-3E4E-82A5-7C299B4B6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9B2FD-B8C4-E24E-BDA1-4F545C4F4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6EBE-3A52-7C4E-8794-D1F1D914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0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CF59C-BFD5-484F-BEFB-C838B6377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B7475-060D-3941-BFD8-1FF6E26DC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508A3-3F95-8243-973E-7BDCBD68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48221" y="6456274"/>
            <a:ext cx="7264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37A68-A6F3-6E46-B5E7-06C322B94F61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A9592-168F-1E4E-843F-469ED7332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19863" y="6452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ISNET 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7640F-9E9C-314A-9B77-944E1A4F2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0366" y="6452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F6EBE-3A52-7C4E-8794-D1F1D914D97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4" descr="ppt_bkg1.png">
            <a:extLst>
              <a:ext uri="{FF2B5EF4-FFF2-40B4-BE49-F238E27FC236}">
                <a16:creationId xmlns:a16="http://schemas.microsoft.com/office/drawing/2014/main" id="{FB7F86D2-A38F-8345-B9A5-C35697297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1708" y="6471851"/>
            <a:ext cx="1672503" cy="36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64910896-AF91-8540-8059-E738FAD78AB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6281841"/>
            <a:ext cx="12192000" cy="13335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172" tIns="45088" rIns="90172" bIns="45088" anchor="ctr"/>
          <a:lstStyle/>
          <a:p>
            <a:pPr defTabSz="450802"/>
            <a:endParaRPr lang="en-US" dirty="0">
              <a:solidFill>
                <a:prstClr val="black"/>
              </a:solidFill>
              <a:ea typeface="ヒラギノ角ゴ Pro W3" pitchFamily="-111" charset="-128"/>
            </a:endParaRPr>
          </a:p>
        </p:txBody>
      </p:sp>
      <p:pic>
        <p:nvPicPr>
          <p:cNvPr id="11" name="Picture 10" descr="FRIB_logo_NEW-web.png">
            <a:extLst>
              <a:ext uri="{FF2B5EF4-FFF2-40B4-BE49-F238E27FC236}">
                <a16:creationId xmlns:a16="http://schemas.microsoft.com/office/drawing/2014/main" id="{349D12F8-9E2C-EF48-A890-E46A45DDAE0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17" y="6422592"/>
            <a:ext cx="332593" cy="42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5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2915B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emf"/><Relationship Id="rId7" Type="http://schemas.openxmlformats.org/officeDocument/2006/relationships/image" Target="../media/image16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5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17C65-0293-374D-B17C-09C3AC9289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Model-based extrapolation of nuclear observables via Bayesian machine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537A1-DA27-8448-B9D4-92CCA331DE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Léo Neufcourt</a:t>
            </a:r>
          </a:p>
          <a:p>
            <a:r>
              <a:rPr lang="en-US" dirty="0"/>
              <a:t>Michigan State University, Dept. of Statistics and Probability / FRIB</a:t>
            </a:r>
          </a:p>
          <a:p>
            <a:endParaRPr lang="en-US" dirty="0"/>
          </a:p>
          <a:p>
            <a:r>
              <a:rPr lang="en-US" dirty="0"/>
              <a:t>ISNET 6, TU Darmstadt, October 12 2018</a:t>
            </a:r>
          </a:p>
        </p:txBody>
      </p:sp>
    </p:spTree>
    <p:extLst>
      <p:ext uri="{BB962C8B-B14F-4D97-AF65-F5344CB8AC3E}">
        <p14:creationId xmlns:p14="http://schemas.microsoft.com/office/powerpoint/2010/main" val="3805078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55C80A3D-2B8D-724D-BE81-5BC0F4C6F6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 : distribution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dirty="0"/>
                  <a:t> residuals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55C80A3D-2B8D-724D-BE81-5BC0F4C6F6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8490F06-0200-4548-B656-D75B5DB58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6" y="1468721"/>
            <a:ext cx="11596053" cy="45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05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20972C-11A2-C942-835D-2C26FC4BC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1DBD9F-1E88-A640-9E86-A262B21000D8}"/>
              </a:ext>
            </a:extLst>
          </p:cNvPr>
          <p:cNvGrpSpPr/>
          <p:nvPr/>
        </p:nvGrpSpPr>
        <p:grpSpPr>
          <a:xfrm>
            <a:off x="2778731" y="1027906"/>
            <a:ext cx="8999256" cy="5122985"/>
            <a:chOff x="2062039" y="964820"/>
            <a:chExt cx="8999256" cy="51229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167D7D-5C02-4649-B0FF-66CEA258C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2039" y="964820"/>
              <a:ext cx="7413898" cy="51229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7876A5-6EA0-224D-B5C0-5996553EDB39}"/>
                </a:ext>
              </a:extLst>
            </p:cNvPr>
            <p:cNvSpPr txBox="1"/>
            <p:nvPr/>
          </p:nvSpPr>
          <p:spPr>
            <a:xfrm>
              <a:off x="9436653" y="4058781"/>
              <a:ext cx="1445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Training set: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 537 points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BB2E2C-4DB5-9F47-9058-6BBDC9A4954A}"/>
                </a:ext>
              </a:extLst>
            </p:cNvPr>
            <p:cNvSpPr txBox="1"/>
            <p:nvPr/>
          </p:nvSpPr>
          <p:spPr>
            <a:xfrm>
              <a:off x="9536519" y="4713073"/>
              <a:ext cx="15247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Testing sets: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 55+4 points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4A04F99-DEBA-0A4B-BBAF-6AC581CA12FE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8477685" y="4381947"/>
              <a:ext cx="95896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4F35EBB-FB29-1645-97EA-C4B99E7E04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63838" y="4840842"/>
              <a:ext cx="412099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2127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EB1F81-C86F-C84B-9678-5839EC425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Processes 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96810-D030-7741-99BC-65E59D79548D}"/>
              </a:ext>
            </a:extLst>
          </p:cNvPr>
          <p:cNvSpPr txBox="1"/>
          <p:nvPr/>
        </p:nvSpPr>
        <p:spPr>
          <a:xfrm>
            <a:off x="6759218" y="2531759"/>
            <a:ext cx="3842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quadratic exponential covariance kernel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4860C-AD9B-6147-8C2F-BBED11359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875" y="1672069"/>
            <a:ext cx="2776186" cy="578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A6FFA-3226-A64A-B30A-A413BCA30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872" y="1659965"/>
            <a:ext cx="4482697" cy="815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B827B4-3A2D-AE45-8F87-85FA1A8F7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21" y="3379245"/>
            <a:ext cx="4165893" cy="8719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A08683-863D-034C-92B3-8D50E3200E11}"/>
              </a:ext>
            </a:extLst>
          </p:cNvPr>
          <p:cNvSpPr txBox="1"/>
          <p:nvPr/>
        </p:nvSpPr>
        <p:spPr>
          <a:xfrm>
            <a:off x="1312630" y="2841262"/>
            <a:ext cx="121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10790"/>
                </a:solidFill>
              </a:rPr>
              <a:t>likelihood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2D1D47-5EB6-7C40-8A9B-AD5CF3FA8BDF}"/>
                  </a:ext>
                </a:extLst>
              </p:cNvPr>
              <p:cNvSpPr txBox="1"/>
              <p:nvPr/>
            </p:nvSpPr>
            <p:spPr>
              <a:xfrm>
                <a:off x="955230" y="4899151"/>
                <a:ext cx="431496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>
                    <a:solidFill>
                      <a:srgbClr val="010790"/>
                    </a:solidFill>
                  </a:rPr>
                  <a:t>model prediction :</a:t>
                </a:r>
              </a:p>
              <a:p>
                <a:endParaRPr lang="en-US" u="sng" dirty="0">
                  <a:solidFill>
                    <a:srgbClr val="01079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u="sng" dirty="0">
                  <a:solidFill>
                    <a:srgbClr val="01079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2D1D47-5EB6-7C40-8A9B-AD5CF3FA8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230" y="4899151"/>
                <a:ext cx="4314964" cy="923330"/>
              </a:xfrm>
              <a:prstGeom prst="rect">
                <a:avLst/>
              </a:prstGeom>
              <a:blipFill>
                <a:blip r:embed="rId5"/>
                <a:stretch>
                  <a:fillRect l="-880" t="-2740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CD5C7AF-4865-8440-9315-45DB59618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5763" y="3501271"/>
            <a:ext cx="3142376" cy="5666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BE3332-6EAF-E24A-82FB-8CAB880F3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9279" y="5143318"/>
            <a:ext cx="2001794" cy="619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C473BD-EF8E-6C41-BF17-8ED233BAB4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8210" y="5685258"/>
            <a:ext cx="2845699" cy="4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19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14C0A5-D280-B642-99D2-ED1AEF73E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BC520-AEF2-7347-B8FF-9925C701C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232" y="1789670"/>
            <a:ext cx="8781535" cy="43907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84B52-3201-624A-97D5-F15C40933167}"/>
              </a:ext>
            </a:extLst>
          </p:cNvPr>
          <p:cNvSpPr txBox="1"/>
          <p:nvPr/>
        </p:nvSpPr>
        <p:spPr>
          <a:xfrm>
            <a:off x="1915297" y="1458097"/>
            <a:ext cx="255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intensity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1AC66-0B54-984E-A6EC-949E315A6C41}"/>
              </a:ext>
            </a:extLst>
          </p:cNvPr>
          <p:cNvSpPr txBox="1"/>
          <p:nvPr/>
        </p:nvSpPr>
        <p:spPr>
          <a:xfrm>
            <a:off x="5103341" y="1458097"/>
            <a:ext cx="509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correlation effects length scale</a:t>
            </a:r>
          </a:p>
        </p:txBody>
      </p:sp>
    </p:spTree>
    <p:extLst>
      <p:ext uri="{BB962C8B-B14F-4D97-AF65-F5344CB8AC3E}">
        <p14:creationId xmlns:p14="http://schemas.microsoft.com/office/powerpoint/2010/main" val="1647173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B28D7BF-608C-A041-A189-95388652D0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Gaussian process kernel : </a:t>
                </a:r>
              </a:p>
              <a:p>
                <a:pPr lvl="1"/>
                <a:r>
                  <a:rPr lang="en-US" dirty="0"/>
                  <a:t>general families include (quadratic) exponential, </a:t>
                </a:r>
                <a:r>
                  <a:rPr lang="en-US" dirty="0" err="1"/>
                  <a:t>Matern</a:t>
                </a:r>
                <a:r>
                  <a:rPr lang="en-US" dirty="0"/>
                  <a:t> kernel (Bessel functions) </a:t>
                </a:r>
              </a:p>
              <a:p>
                <a:pPr lvl="1"/>
                <a:r>
                  <a:rPr lang="en-US" dirty="0"/>
                  <a:t>similar local models, key difference is decay rate (impact depends on data)</a:t>
                </a:r>
              </a:p>
              <a:p>
                <a:pPr lvl="1"/>
                <a:r>
                  <a:rPr lang="en-US" dirty="0"/>
                  <a:t>kernel can be customized if a priori information is available on the covariance structure of the data</a:t>
                </a:r>
              </a:p>
              <a:p>
                <a:r>
                  <a:rPr lang="en-US" dirty="0"/>
                  <a:t>Gaussian process prediction :</a:t>
                </a:r>
              </a:p>
              <a:p>
                <a:pPr lvl="1"/>
                <a:r>
                  <a:rPr lang="en-US" dirty="0"/>
                  <a:t>the training data contains more predictive information than the model parameters 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B28D7BF-608C-A041-A189-95388652D0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754" r="-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47209CF-D004-7744-956A-7827D76E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Processes II</a:t>
            </a:r>
          </a:p>
        </p:txBody>
      </p:sp>
    </p:spTree>
    <p:extLst>
      <p:ext uri="{BB962C8B-B14F-4D97-AF65-F5344CB8AC3E}">
        <p14:creationId xmlns:p14="http://schemas.microsoft.com/office/powerpoint/2010/main" val="1152510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0057B5-1099-9F45-97DE-F83D3293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8ED7BE-E8DF-6A44-88D9-56FC4211327B}"/>
              </a:ext>
            </a:extLst>
          </p:cNvPr>
          <p:cNvGrpSpPr/>
          <p:nvPr/>
        </p:nvGrpSpPr>
        <p:grpSpPr>
          <a:xfrm>
            <a:off x="455839" y="3013813"/>
            <a:ext cx="4543128" cy="2845336"/>
            <a:chOff x="4661363" y="314415"/>
            <a:chExt cx="4543128" cy="28453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D1632C-698D-4640-B410-F2ED21FD9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1363" y="314415"/>
              <a:ext cx="4543128" cy="260613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E07D23-B313-ED4E-A321-C5D61FB4F5C3}"/>
                </a:ext>
              </a:extLst>
            </p:cNvPr>
            <p:cNvSpPr txBox="1"/>
            <p:nvPr/>
          </p:nvSpPr>
          <p:spPr>
            <a:xfrm>
              <a:off x="5367060" y="2821197"/>
              <a:ext cx="31509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Utama &amp; </a:t>
              </a:r>
              <a:r>
                <a:rPr lang="en-US" sz="1600" i="1" dirty="0" err="1"/>
                <a:t>Piekarewicz</a:t>
              </a:r>
              <a:r>
                <a:rPr lang="en-US" sz="1600" i="1" dirty="0"/>
                <a:t>, PRC, 2017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5D93AF-B26A-FF44-A7C7-DD79696FF091}"/>
              </a:ext>
            </a:extLst>
          </p:cNvPr>
          <p:cNvGrpSpPr/>
          <p:nvPr/>
        </p:nvGrpSpPr>
        <p:grpSpPr>
          <a:xfrm>
            <a:off x="5418070" y="1032394"/>
            <a:ext cx="6073589" cy="2043203"/>
            <a:chOff x="1027287" y="843552"/>
            <a:chExt cx="6073589" cy="204320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76C61F-68BC-2B43-B5BA-260F861FD616}"/>
                </a:ext>
              </a:extLst>
            </p:cNvPr>
            <p:cNvSpPr txBox="1"/>
            <p:nvPr/>
          </p:nvSpPr>
          <p:spPr>
            <a:xfrm>
              <a:off x="5469404" y="1509708"/>
              <a:ext cx="1631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NN with 1 layer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69A009-2B66-2A4C-ADF6-0A5BB6E75E5A}"/>
                </a:ext>
              </a:extLst>
            </p:cNvPr>
            <p:cNvGrpSpPr/>
            <p:nvPr/>
          </p:nvGrpSpPr>
          <p:grpSpPr>
            <a:xfrm>
              <a:off x="1027287" y="843552"/>
              <a:ext cx="4220680" cy="2043203"/>
              <a:chOff x="1027287" y="843552"/>
              <a:chExt cx="4220680" cy="204320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6FD3FEF-E662-534F-AD8A-5EDBE37DEC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7287" y="1203004"/>
                <a:ext cx="4220680" cy="1115812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BD12F7A-C76B-4B4C-A1B6-D23D2A6C842E}"/>
                  </a:ext>
                </a:extLst>
              </p:cNvPr>
              <p:cNvGrpSpPr/>
              <p:nvPr/>
            </p:nvGrpSpPr>
            <p:grpSpPr>
              <a:xfrm>
                <a:off x="2279342" y="1879040"/>
                <a:ext cx="2913546" cy="1007715"/>
                <a:chOff x="2279342" y="1879040"/>
                <a:chExt cx="2913546" cy="1007715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5A7168BA-A1AE-3E4E-A555-9CAA657B6A1E}"/>
                    </a:ext>
                  </a:extLst>
                </p:cNvPr>
                <p:cNvCxnSpPr/>
                <p:nvPr/>
              </p:nvCxnSpPr>
              <p:spPr>
                <a:xfrm>
                  <a:off x="3375378" y="1879040"/>
                  <a:ext cx="212842" cy="649672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567857B-7E67-1940-8189-4B430E8CB87A}"/>
                    </a:ext>
                  </a:extLst>
                </p:cNvPr>
                <p:cNvSpPr txBox="1"/>
                <p:nvPr/>
              </p:nvSpPr>
              <p:spPr>
                <a:xfrm>
                  <a:off x="2279342" y="2517423"/>
                  <a:ext cx="29135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50"/>
                      </a:solidFill>
                    </a:rPr>
                    <a:t>activation function (tanh)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9C89421-4177-6D4C-914C-B165F0AA417C}"/>
                  </a:ext>
                </a:extLst>
              </p:cNvPr>
              <p:cNvGrpSpPr/>
              <p:nvPr/>
            </p:nvGrpSpPr>
            <p:grpSpPr>
              <a:xfrm>
                <a:off x="1027287" y="843552"/>
                <a:ext cx="2257778" cy="544982"/>
                <a:chOff x="1027287" y="843552"/>
                <a:chExt cx="2257778" cy="544982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A04C11A8-D201-4640-8244-33FADADFEB87}"/>
                    </a:ext>
                  </a:extLst>
                </p:cNvPr>
                <p:cNvCxnSpPr/>
                <p:nvPr/>
              </p:nvCxnSpPr>
              <p:spPr>
                <a:xfrm flipH="1" flipV="1">
                  <a:off x="2190044" y="1203004"/>
                  <a:ext cx="575734" cy="185530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B0CB4C2-028D-B947-AA71-342A4F9C8293}"/>
                    </a:ext>
                  </a:extLst>
                </p:cNvPr>
                <p:cNvSpPr txBox="1"/>
                <p:nvPr/>
              </p:nvSpPr>
              <p:spPr>
                <a:xfrm>
                  <a:off x="1027287" y="843552"/>
                  <a:ext cx="22577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rPr>
                    <a:t># of hidden neurons</a:t>
                  </a:r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2FEF49-EDC7-D44E-A14D-69E0C4D24F93}"/>
              </a:ext>
            </a:extLst>
          </p:cNvPr>
          <p:cNvGrpSpPr/>
          <p:nvPr/>
        </p:nvGrpSpPr>
        <p:grpSpPr>
          <a:xfrm>
            <a:off x="5254072" y="3780433"/>
            <a:ext cx="5610236" cy="1159870"/>
            <a:chOff x="495762" y="5022101"/>
            <a:chExt cx="5610236" cy="115987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4B7724-C1E0-D94F-B04B-6981CF9B0D5F}"/>
                </a:ext>
              </a:extLst>
            </p:cNvPr>
            <p:cNvSpPr txBox="1"/>
            <p:nvPr/>
          </p:nvSpPr>
          <p:spPr>
            <a:xfrm>
              <a:off x="5010249" y="5427333"/>
              <a:ext cx="1095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likelihood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4DAE0C-6E0D-AF41-B479-9ACFB5418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762" y="5022101"/>
              <a:ext cx="4185618" cy="115987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5E58BC6-0BEB-BA4A-A436-7D80F5651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459" y="4998290"/>
            <a:ext cx="2952882" cy="6216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929925-6EB7-0244-AD92-022411C6C203}"/>
              </a:ext>
            </a:extLst>
          </p:cNvPr>
          <p:cNvSpPr txBox="1"/>
          <p:nvPr/>
        </p:nvSpPr>
        <p:spPr>
          <a:xfrm>
            <a:off x="9796241" y="5024012"/>
            <a:ext cx="1794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model prediction</a:t>
            </a:r>
          </a:p>
        </p:txBody>
      </p:sp>
    </p:spTree>
    <p:extLst>
      <p:ext uri="{BB962C8B-B14F-4D97-AF65-F5344CB8AC3E}">
        <p14:creationId xmlns:p14="http://schemas.microsoft.com/office/powerpoint/2010/main" val="1595829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0C9437-BEB6-5146-8A9D-B90CDFA0F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“Deep” neural networks are obtained by combining many layers of hidden neurons</a:t>
            </a:r>
          </a:p>
          <a:p>
            <a:r>
              <a:rPr lang="en-US" dirty="0"/>
              <a:t>Deep NN perform very well on classification problems with high dimension and large amount of data</a:t>
            </a:r>
          </a:p>
          <a:p>
            <a:r>
              <a:rPr lang="en-US" dirty="0"/>
              <a:t>NN are also often used outside the Bayesian framework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6F4D34-7F60-8D42-A507-6641A62A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II</a:t>
            </a:r>
          </a:p>
        </p:txBody>
      </p:sp>
    </p:spTree>
    <p:extLst>
      <p:ext uri="{BB962C8B-B14F-4D97-AF65-F5344CB8AC3E}">
        <p14:creationId xmlns:p14="http://schemas.microsoft.com/office/powerpoint/2010/main" val="4083291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1">
            <a:extLst>
              <a:ext uri="{FF2B5EF4-FFF2-40B4-BE49-F238E27FC236}">
                <a16:creationId xmlns:a16="http://schemas.microsoft.com/office/drawing/2014/main" id="{BF359225-CB8A-5A4C-A22E-D45AA11101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872" t="11671" r="36063" b="6880"/>
          <a:stretch/>
        </p:blipFill>
        <p:spPr>
          <a:xfrm>
            <a:off x="6983038" y="1282049"/>
            <a:ext cx="4873788" cy="489491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E57B8B-F686-014F-BD03-15A19E77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Digression : event identification </a:t>
            </a:r>
            <a:br>
              <a:rPr lang="en-US" dirty="0"/>
            </a:br>
            <a:r>
              <a:rPr lang="en-US" dirty="0"/>
              <a:t>for GRETINA with neural networks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52A74C6-254C-E143-95F1-3FA95E7B2C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i="1" dirty="0"/>
              <a:t>with Dirk </a:t>
            </a:r>
            <a:r>
              <a:rPr lang="en-US" b="1" i="1" dirty="0" err="1"/>
              <a:t>Weisshaar</a:t>
            </a:r>
            <a:r>
              <a:rPr lang="en-US" b="1" i="1" dirty="0"/>
              <a:t> (FRIB)</a:t>
            </a:r>
          </a:p>
          <a:p>
            <a:endParaRPr lang="en-US" dirty="0"/>
          </a:p>
          <a:p>
            <a:r>
              <a:rPr lang="en-US" dirty="0"/>
              <a:t>Input : energies measured at various locations in the detector for </a:t>
            </a:r>
            <a:r>
              <a:rPr lang="en-US" baseline="30000" dirty="0"/>
              <a:t>60</a:t>
            </a:r>
            <a:r>
              <a:rPr lang="en-US" dirty="0"/>
              <a:t>Co beam </a:t>
            </a:r>
          </a:p>
          <a:p>
            <a:r>
              <a:rPr lang="en-US" dirty="0"/>
              <a:t>Output : event classes </a:t>
            </a:r>
          </a:p>
          <a:p>
            <a:pPr lvl="1"/>
            <a:r>
              <a:rPr lang="en-US" dirty="0"/>
              <a:t>toy example : Full Energy / non FE</a:t>
            </a:r>
          </a:p>
          <a:p>
            <a:r>
              <a:rPr lang="en-US" dirty="0"/>
              <a:t>Model: simple neural network classifier with 3 layers of 20 hidden neurons</a:t>
            </a:r>
          </a:p>
          <a:p>
            <a:r>
              <a:rPr lang="en-US" dirty="0"/>
              <a:t>Next step : convolutional neural network capturing 3D geometrical features of the detector</a:t>
            </a:r>
          </a:p>
          <a:p>
            <a:r>
              <a:rPr lang="en-US" dirty="0"/>
              <a:t>Long run: particle identification and tracking for GRETINA </a:t>
            </a:r>
          </a:p>
          <a:p>
            <a:r>
              <a:rPr lang="en-US" dirty="0"/>
              <a:t>See also CERN’s </a:t>
            </a:r>
            <a:r>
              <a:rPr lang="en-US" dirty="0" err="1"/>
              <a:t>TrackML</a:t>
            </a:r>
            <a:r>
              <a:rPr lang="en-US" dirty="0"/>
              <a:t> challenge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66497C-0CD5-4446-BF8D-1BBB0AC34B46}"/>
              </a:ext>
            </a:extLst>
          </p:cNvPr>
          <p:cNvSpPr txBox="1"/>
          <p:nvPr/>
        </p:nvSpPr>
        <p:spPr>
          <a:xfrm>
            <a:off x="7290490" y="1334121"/>
            <a:ext cx="1841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4F6558-236C-4442-ADEA-8A03A8761795}"/>
              </a:ext>
            </a:extLst>
          </p:cNvPr>
          <p:cNvSpPr txBox="1"/>
          <p:nvPr/>
        </p:nvSpPr>
        <p:spPr>
          <a:xfrm>
            <a:off x="9987352" y="1346886"/>
            <a:ext cx="170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NN filter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B764DD-AA68-294C-8EB5-D57C37B86C43}"/>
              </a:ext>
            </a:extLst>
          </p:cNvPr>
          <p:cNvSpPr txBox="1"/>
          <p:nvPr/>
        </p:nvSpPr>
        <p:spPr>
          <a:xfrm>
            <a:off x="7538395" y="932371"/>
            <a:ext cx="397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GRETINA event energy spectrum – </a:t>
            </a:r>
            <a:r>
              <a:rPr lang="en-US" b="1" i="1" baseline="30000" dirty="0"/>
              <a:t>60</a:t>
            </a:r>
            <a:r>
              <a:rPr lang="en-US" b="1" i="1" dirty="0"/>
              <a:t>Co</a:t>
            </a:r>
          </a:p>
        </p:txBody>
      </p:sp>
    </p:spTree>
    <p:extLst>
      <p:ext uri="{BB962C8B-B14F-4D97-AF65-F5344CB8AC3E}">
        <p14:creationId xmlns:p14="http://schemas.microsoft.com/office/powerpoint/2010/main" val="3177553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8F8F1D1-2E0C-3A46-85CA-289C690088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Two statistical models used:</a:t>
                </a:r>
              </a:p>
              <a:p>
                <a:pPr marL="800100" lvl="1" indent="-342900"/>
                <a:r>
                  <a:rPr lang="en-US" dirty="0"/>
                  <a:t>Gaussian process (3 parameters)</a:t>
                </a:r>
              </a:p>
              <a:p>
                <a:pPr marL="800100" lvl="1" indent="-342900"/>
                <a:r>
                  <a:rPr lang="en-US" dirty="0"/>
                  <a:t>(Bayesian) Neural Network with sigmoid function (30 neurons, 1 layer; 181 parameters)</a:t>
                </a:r>
              </a:p>
              <a:p>
                <a:pPr marL="800100" lvl="1" indent="-342900"/>
                <a:endParaRPr lang="en-US" dirty="0"/>
              </a:p>
              <a:p>
                <a:pPr marL="342900" indent="-342900"/>
                <a:r>
                  <a:rPr lang="en-US" dirty="0"/>
                  <a:t>BNN refinement: non-linear transformation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based on our knowledge of trends added to input , namely </a:t>
                </a:r>
              </a:p>
              <a:p>
                <a:pPr marL="800100" lvl="1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(distance to closest neutron magic number) </a:t>
                </a:r>
              </a:p>
              <a:p>
                <a:pPr marL="800100" lvl="1" indent="-342900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/>
                  <a:t> (promiscuity factor)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100,000-1,000,000 iterations of an ergodic Markov chain produced by the Metropolis-Hastings algorithm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8F8F1D1-2E0C-3A46-85CA-289C690088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3" t="-2047" b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ED33CBA2-E3CE-D94C-8608-768A74ADA7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 : Bayesian analysis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dirty="0"/>
                  <a:t> residuals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ED33CBA2-E3CE-D94C-8608-768A74ADA7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1329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7D55B16A-FD49-0543-81D0-320333F1343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Results :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extrapolations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7D55B16A-FD49-0543-81D0-320333F134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89" t="-4762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F65C25E-7451-E14A-9C63-A72737DC6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53" y="2617238"/>
            <a:ext cx="5054600" cy="698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C1AEDC-2EE1-B042-A310-BDD7B44B8A0D}"/>
              </a:ext>
            </a:extLst>
          </p:cNvPr>
          <p:cNvSpPr txBox="1"/>
          <p:nvPr/>
        </p:nvSpPr>
        <p:spPr>
          <a:xfrm>
            <a:off x="339274" y="3496528"/>
            <a:ext cx="549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prediction of unknown observable y* given known data 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343E0F-2405-644E-8542-F3FE12E9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906" y="41197"/>
            <a:ext cx="6076248" cy="61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6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30B76-32E9-2542-9897-991A51F5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83790E-AA01-FC42-A991-69F8B59250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 : observations, e.g.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 : computer model, with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parameter vector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: systematic (model) error / bias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: observation errors</a:t>
                </a:r>
              </a:p>
              <a:p>
                <a:endParaRPr lang="en-US" dirty="0"/>
              </a:p>
              <a:p>
                <a:r>
                  <a:rPr lang="en-US" dirty="0"/>
                  <a:t>Overview: </a:t>
                </a:r>
              </a:p>
              <a:p>
                <a:pPr lvl="1"/>
                <a:r>
                  <a:rPr lang="en-US" dirty="0"/>
                  <a:t>a model needs to be chosen for each term</a:t>
                </a:r>
              </a:p>
              <a:p>
                <a:pPr lvl="1"/>
                <a:r>
                  <a:rPr lang="en-US" dirty="0"/>
                  <a:t>number of parameters vs number of observation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83790E-AA01-FC42-A991-69F8B59250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3" b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3453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B662234-AB24-2B42-9FFB-8C6C63238AD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Results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/>
                  <a:t>rms</a:t>
                </a:r>
                <a:r>
                  <a:rPr lang="en-US" dirty="0"/>
                  <a:t> deviation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B662234-AB24-2B42-9FFB-8C6C63238A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1AD73-AEE6-0C42-A481-B8EBE4ED9D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rms</a:t>
            </a:r>
            <a:r>
              <a:rPr lang="en-US" dirty="0"/>
              <a:t> deviation is 400-500 </a:t>
            </a:r>
            <a:r>
              <a:rPr lang="en-US" dirty="0" err="1"/>
              <a:t>keV</a:t>
            </a:r>
            <a:r>
              <a:rPr lang="en-US" dirty="0"/>
              <a:t> in the GP(T+H) variant for </a:t>
            </a:r>
            <a:r>
              <a:rPr lang="en-US" u="sng" dirty="0"/>
              <a:t>all</a:t>
            </a:r>
            <a:r>
              <a:rPr lang="en-US" dirty="0"/>
              <a:t> theoretical models employed in our study</a:t>
            </a:r>
          </a:p>
          <a:p>
            <a:r>
              <a:rPr lang="en-US" dirty="0"/>
              <a:t>this suggests that most of the residual structure is captured</a:t>
            </a:r>
          </a:p>
          <a:p>
            <a:r>
              <a:rPr lang="en-US" u="sng" dirty="0"/>
              <a:t>but</a:t>
            </a:r>
            <a:r>
              <a:rPr lang="en-US" dirty="0"/>
              <a:t> : the predicted mean value is certainly not the whole story!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281B14-754B-5A4E-87BD-C48A02C6314E}"/>
              </a:ext>
            </a:extLst>
          </p:cNvPr>
          <p:cNvGrpSpPr/>
          <p:nvPr/>
        </p:nvGrpSpPr>
        <p:grpSpPr>
          <a:xfrm>
            <a:off x="6249448" y="0"/>
            <a:ext cx="5942552" cy="6189785"/>
            <a:chOff x="110321" y="105507"/>
            <a:chExt cx="5942552" cy="61897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A8C65D-9E14-1F47-90FA-82164C42B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321" y="105507"/>
              <a:ext cx="4837335" cy="618978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1DF4BA-81C1-5043-A7E4-03C7E7FB4386}"/>
                </a:ext>
              </a:extLst>
            </p:cNvPr>
            <p:cNvGrpSpPr/>
            <p:nvPr/>
          </p:nvGrpSpPr>
          <p:grpSpPr>
            <a:xfrm>
              <a:off x="372533" y="627240"/>
              <a:ext cx="4492979" cy="255413"/>
              <a:chOff x="372533" y="627240"/>
              <a:chExt cx="4492979" cy="255413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8D9A9B0-5C91-8B4D-AE5A-11A9234346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711" y="633591"/>
                <a:ext cx="666045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E9CBE6F-47DD-DA41-9EDE-1C8D43A3FD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33" y="870657"/>
                <a:ext cx="313521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4E7826F-B881-ED49-A814-7B2F2B7CD2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5867" y="627240"/>
                <a:ext cx="666045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9294B81-4411-3B49-B230-019BDFE257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8178" y="633591"/>
                <a:ext cx="666045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F5F840D-B576-0447-AAD0-107AF3E623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5867" y="870657"/>
                <a:ext cx="666045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EE729B3-50B2-654E-B310-E1FE3A55B0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9467" y="882653"/>
                <a:ext cx="666045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9C8C7F9-E38F-864E-B97D-D089CBA34B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0222" y="882653"/>
                <a:ext cx="316089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22BC64C-C71C-164A-9351-69D5980384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711" y="844555"/>
                <a:ext cx="666045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0F586C6-BA1E-2D46-B937-5B9320C0E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9654" y="870657"/>
                <a:ext cx="723502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28879C1-4707-1D40-8F10-F7E8B5DC276C}"/>
                </a:ext>
              </a:extLst>
            </p:cNvPr>
            <p:cNvGrpSpPr/>
            <p:nvPr/>
          </p:nvGrpSpPr>
          <p:grpSpPr>
            <a:xfrm>
              <a:off x="4109156" y="105507"/>
              <a:ext cx="1943717" cy="6189785"/>
              <a:chOff x="4109156" y="105507"/>
              <a:chExt cx="1943717" cy="618978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4FF74D-23BD-E94F-82C9-BED4C0EDF18C}"/>
                  </a:ext>
                </a:extLst>
              </p:cNvPr>
              <p:cNvSpPr txBox="1"/>
              <p:nvPr/>
            </p:nvSpPr>
            <p:spPr>
              <a:xfrm>
                <a:off x="5380894" y="257908"/>
                <a:ext cx="518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GP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5E4A8A9-409C-634B-BC98-6321F33F83C8}"/>
                  </a:ext>
                </a:extLst>
              </p:cNvPr>
              <p:cNvCxnSpPr>
                <a:stCxn id="10" idx="1"/>
              </p:cNvCxnSpPr>
              <p:nvPr/>
            </p:nvCxnSpPr>
            <p:spPr>
              <a:xfrm flipH="1">
                <a:off x="4947656" y="442574"/>
                <a:ext cx="433238" cy="8496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F198B0-082C-6840-8400-FF1B5B6F94CC}"/>
                  </a:ext>
                </a:extLst>
              </p:cNvPr>
              <p:cNvSpPr txBox="1"/>
              <p:nvPr/>
            </p:nvSpPr>
            <p:spPr>
              <a:xfrm>
                <a:off x="5380894" y="594975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BNN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F7BFDFC6-E580-EB47-8409-B6DC118AFA04}"/>
                  </a:ext>
                </a:extLst>
              </p:cNvPr>
              <p:cNvCxnSpPr>
                <a:cxnSpLocks/>
                <a:stCxn id="12" idx="1"/>
              </p:cNvCxnSpPr>
              <p:nvPr/>
            </p:nvCxnSpPr>
            <p:spPr>
              <a:xfrm flipH="1" flipV="1">
                <a:off x="4947656" y="753291"/>
                <a:ext cx="433238" cy="263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rame 13">
                <a:extLst>
                  <a:ext uri="{FF2B5EF4-FFF2-40B4-BE49-F238E27FC236}">
                    <a16:creationId xmlns:a16="http://schemas.microsoft.com/office/drawing/2014/main" id="{385D7E8D-4C4E-4545-8EA3-CB1D3655FA65}"/>
                  </a:ext>
                </a:extLst>
              </p:cNvPr>
              <p:cNvSpPr/>
              <p:nvPr/>
            </p:nvSpPr>
            <p:spPr>
              <a:xfrm>
                <a:off x="4109156" y="105507"/>
                <a:ext cx="838500" cy="6189785"/>
              </a:xfrm>
              <a:prstGeom prst="frame">
                <a:avLst>
                  <a:gd name="adj1" fmla="val 4422"/>
                </a:avLst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2744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7B0E80-FF48-AC4F-880E-234331917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674" y="1825625"/>
            <a:ext cx="6481254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ECP is a simple and intuitive metric for assessing the quality of a statistical model’s UQ (</a:t>
            </a:r>
            <a:r>
              <a:rPr lang="en-US" dirty="0" err="1"/>
              <a:t>Gneiting</a:t>
            </a:r>
            <a:r>
              <a:rPr lang="en-US" dirty="0"/>
              <a:t> et al., 2007)</a:t>
            </a:r>
          </a:p>
          <a:p>
            <a:r>
              <a:rPr lang="en-US" dirty="0"/>
              <a:t>The reference curve shows the </a:t>
            </a:r>
            <a:r>
              <a:rPr lang="en-US" b="1" dirty="0"/>
              <a:t>fraction of predictions which should </a:t>
            </a:r>
            <a:r>
              <a:rPr lang="en-US" b="1" u="sng" dirty="0"/>
              <a:t>theoretically</a:t>
            </a:r>
            <a:r>
              <a:rPr lang="en-US" b="1" dirty="0"/>
              <a:t> fall in a CI</a:t>
            </a:r>
            <a:r>
              <a:rPr lang="en-US" dirty="0"/>
              <a:t> centered around the posterior mean prediction according to the model, </a:t>
            </a:r>
            <a:r>
              <a:rPr lang="en-US" u="sng" dirty="0"/>
              <a:t>as a function of the interval width</a:t>
            </a:r>
          </a:p>
          <a:p>
            <a:r>
              <a:rPr lang="en-US" dirty="0"/>
              <a:t>The other curves give the </a:t>
            </a:r>
            <a:r>
              <a:rPr lang="en-US" b="1" dirty="0"/>
              <a:t>proportion of data which </a:t>
            </a:r>
            <a:r>
              <a:rPr lang="en-US" b="1" u="sng" dirty="0"/>
              <a:t>actually</a:t>
            </a:r>
            <a:r>
              <a:rPr lang="en-US" b="1" dirty="0"/>
              <a:t> falls in the corresponding CI</a:t>
            </a:r>
            <a:r>
              <a:rPr lang="en-US" dirty="0"/>
              <a:t>.</a:t>
            </a:r>
            <a:endParaRPr lang="en-US" b="1" dirty="0"/>
          </a:p>
          <a:p>
            <a:pPr lvl="0">
              <a:defRPr/>
            </a:pPr>
            <a:r>
              <a:rPr lang="en-US" dirty="0">
                <a:solidFill>
                  <a:srgbClr val="000000"/>
                </a:solidFill>
              </a:rPr>
              <a:t>Values for the ECP </a:t>
            </a:r>
            <a:r>
              <a:rPr lang="en-US" b="1" dirty="0">
                <a:solidFill>
                  <a:srgbClr val="000000"/>
                </a:solidFill>
              </a:rPr>
              <a:t>matching</a:t>
            </a:r>
            <a:r>
              <a:rPr lang="en-US" dirty="0">
                <a:solidFill>
                  <a:srgbClr val="000000"/>
                </a:solidFill>
              </a:rPr>
              <a:t> the reference curve are </a:t>
            </a:r>
            <a:r>
              <a:rPr lang="en-US" b="1" dirty="0">
                <a:solidFill>
                  <a:srgbClr val="FF0000"/>
                </a:solidFill>
              </a:rPr>
              <a:t>desirable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en-US" b="1" dirty="0"/>
          </a:p>
          <a:p>
            <a:r>
              <a:rPr lang="en-US" dirty="0"/>
              <a:t>A point </a:t>
            </a:r>
            <a:r>
              <a:rPr lang="en-US" b="1" dirty="0"/>
              <a:t>above</a:t>
            </a:r>
            <a:r>
              <a:rPr lang="en-US" dirty="0"/>
              <a:t> the reference curve represents a prediction which is too </a:t>
            </a:r>
            <a:r>
              <a:rPr lang="en-US" b="1" dirty="0"/>
              <a:t>conservative</a:t>
            </a:r>
            <a:r>
              <a:rPr lang="en-US" dirty="0"/>
              <a:t> (or </a:t>
            </a:r>
            <a:r>
              <a:rPr lang="en-US" b="1" dirty="0">
                <a:solidFill>
                  <a:srgbClr val="FF0000"/>
                </a:solidFill>
              </a:rPr>
              <a:t>pessimistic</a:t>
            </a:r>
            <a:r>
              <a:rPr lang="en-US" dirty="0"/>
              <a:t>). </a:t>
            </a:r>
          </a:p>
          <a:p>
            <a:r>
              <a:rPr lang="en-US" dirty="0"/>
              <a:t>A point </a:t>
            </a:r>
            <a:r>
              <a:rPr lang="en-US" b="1" dirty="0"/>
              <a:t>below</a:t>
            </a:r>
            <a:r>
              <a:rPr lang="en-US" dirty="0"/>
              <a:t> the reference curve represent a CI which is too narrow (</a:t>
            </a:r>
            <a:r>
              <a:rPr lang="en-US" b="1" dirty="0">
                <a:solidFill>
                  <a:srgbClr val="FF0000"/>
                </a:solidFill>
              </a:rPr>
              <a:t>optimistic</a:t>
            </a:r>
            <a:r>
              <a:rPr lang="en-US" dirty="0"/>
              <a:t>). This should be considered </a:t>
            </a:r>
            <a:r>
              <a:rPr lang="en-US" b="1" dirty="0"/>
              <a:t>dishonest</a:t>
            </a:r>
            <a:r>
              <a:rPr lang="en-US" dirty="0"/>
              <a:t>, since it is claiming a level of assurance which is higher than it should be.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AB05BB-AD5E-9640-8999-68EE0365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Coverage Probability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D8831-84ED-3940-A38A-2CDA86613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975" y="139578"/>
            <a:ext cx="4298483" cy="60373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5BD6917-C11C-B54E-859C-DF596B2F5207}"/>
                  </a:ext>
                </a:extLst>
              </p:cNvPr>
              <p:cNvSpPr txBox="1"/>
              <p:nvPr/>
            </p:nvSpPr>
            <p:spPr>
              <a:xfrm>
                <a:off x="8946292" y="4955060"/>
                <a:ext cx="8155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5BD6917-C11C-B54E-859C-DF596B2F5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6292" y="4955060"/>
                <a:ext cx="81554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1705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F53F6A-B7E8-F14E-B743-7F24073B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ECP 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DF973-E111-5E41-B9C0-76DC808B3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027" y="483973"/>
            <a:ext cx="5669692" cy="56696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6A1EF25E-ECFB-1A47-ACCF-566053EBB7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3674" y="1825625"/>
                <a:ext cx="4902218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ECP for GP model on separation energy residuals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is the nominal value of the credibility interval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dirty="0"/>
                  <a:t> is the actual fraction of testing data falling into it</a:t>
                </a:r>
              </a:p>
            </p:txBody>
          </p:sp>
        </mc:Choice>
        <mc:Fallback xmlns="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6A1EF25E-ECFB-1A47-ACCF-566053EBB7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3674" y="1825625"/>
                <a:ext cx="4902218" cy="4351338"/>
              </a:xfrm>
              <a:blipFill>
                <a:blip r:embed="rId3"/>
                <a:stretch>
                  <a:fillRect l="-1809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601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A2B6E-44FC-2643-83A1-63B369CD4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 : convergence of BNN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DF5D07-1A86-4F4A-AF72-18192D71D2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Massive MCMC runs: BNN shows convergence issues</a:t>
            </a:r>
          </a:p>
          <a:p>
            <a:r>
              <a:rPr lang="en-US" dirty="0"/>
              <a:t>Due to large number of parameter vs data available</a:t>
            </a:r>
          </a:p>
          <a:p>
            <a:r>
              <a:rPr lang="en-US" dirty="0"/>
              <a:t>Data profile not best suited for NN (very low number of samples)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8E8B5-40DD-EA4F-A1F4-499B09123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451" y="164123"/>
            <a:ext cx="3728385" cy="609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14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89AB3F2-9630-7349-8D06-E605297EA3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3674" y="1825625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We introduce  the posterior probability </a:t>
                </a:r>
                <a:r>
                  <a:rPr lang="en-US" i="1" dirty="0" err="1"/>
                  <a:t>p</a:t>
                </a:r>
                <a:r>
                  <a:rPr lang="en-US" i="1" baseline="-25000" dirty="0" err="1"/>
                  <a:t>ex</a:t>
                </a:r>
                <a:r>
                  <a:rPr lang="en-US" i="1" dirty="0"/>
                  <a:t>(Z,N) </a:t>
                </a:r>
                <a:r>
                  <a:rPr lang="en-US" dirty="0"/>
                  <a:t>of the predicted separation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/2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being positive: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89AB3F2-9630-7349-8D06-E605297EA3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3674" y="1825625"/>
                <a:ext cx="10515600" cy="4351338"/>
              </a:xfrm>
              <a:blipFill>
                <a:blip r:embed="rId2"/>
                <a:stretch>
                  <a:fillRect l="-844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DFF4754-A4B2-1D41-8CFB-CA8CF94B4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probability of existence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1CA54-AD5D-2347-8486-9F8F8F78F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988" y="3328161"/>
            <a:ext cx="7598023" cy="53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97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7EE3D1-D67E-8C4E-9393-FE9F37381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Dripline plot UNEDF0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340247-38A1-CD49-B0FF-98EF218F4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97" y="1892733"/>
            <a:ext cx="11714205" cy="38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81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FF6F4-2176-C246-962B-64C85ACA0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15" y="1908124"/>
            <a:ext cx="11710169" cy="385012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94E0388-E86E-0149-A1F3-51503588D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Dripline plot HFB24</a:t>
            </a:r>
          </a:p>
        </p:txBody>
      </p:sp>
    </p:spTree>
    <p:extLst>
      <p:ext uri="{BB962C8B-B14F-4D97-AF65-F5344CB8AC3E}">
        <p14:creationId xmlns:p14="http://schemas.microsoft.com/office/powerpoint/2010/main" val="3805234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C00115-B96A-104C-8260-243022A26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Dripline plot average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A175D-901C-214A-AAA3-68F53C4C1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9" y="1888400"/>
            <a:ext cx="11840289" cy="38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10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DE596B1-B317-4C4D-ACE1-F2FDC2816F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b="0" i="1" dirty="0"/>
                  <a:t>When several models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b="0" i="1" dirty="0"/>
                  <a:t> are available :</a:t>
                </a:r>
              </a:p>
              <a:p>
                <a:r>
                  <a:rPr lang="en-US" b="0" dirty="0"/>
                  <a:t>Posterior predictive distribution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model weights are given ”via’’ Bayes formula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Bayes factor / evidence integral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</m:d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𝝅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lvl="0" indent="0">
                  <a:buNone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DE596B1-B317-4C4D-ACE1-F2FDC2816F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3450" b="-50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57E85E7-02CE-1445-87A6-23A2FD6EB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averaging I</a:t>
            </a:r>
          </a:p>
        </p:txBody>
      </p:sp>
    </p:spTree>
    <p:extLst>
      <p:ext uri="{BB962C8B-B14F-4D97-AF65-F5344CB8AC3E}">
        <p14:creationId xmlns:p14="http://schemas.microsoft.com/office/powerpoint/2010/main" val="627768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10D56B3-AB17-E64A-A2BA-D3C40527D4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This computation is expensive</a:t>
                </a:r>
              </a:p>
              <a:p>
                <a:endParaRPr lang="en-US" dirty="0"/>
              </a:p>
              <a:p>
                <a:r>
                  <a:rPr lang="en-US" dirty="0"/>
                  <a:t>We approximate the posterior weights by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sup>
                          </m:sSup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See </a:t>
                </a:r>
                <a:r>
                  <a:rPr lang="en-US" dirty="0" err="1"/>
                  <a:t>Vojtech’s</a:t>
                </a:r>
                <a:r>
                  <a:rPr lang="en-US" dirty="0"/>
                  <a:t> presentation about the full scale BMA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10D56B3-AB17-E64A-A2BA-D3C40527D4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 t="-2339" b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C6E55E4-ECDD-F646-9C73-42A23E70B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averaging II</a:t>
            </a:r>
          </a:p>
        </p:txBody>
      </p:sp>
    </p:spTree>
    <p:extLst>
      <p:ext uri="{BB962C8B-B14F-4D97-AF65-F5344CB8AC3E}">
        <p14:creationId xmlns:p14="http://schemas.microsoft.com/office/powerpoint/2010/main" val="3281299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A99E1DF-FB1F-9C4F-9B6C-6E8F5920B9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i="1" dirty="0"/>
                  <a:t>intrinsically</a:t>
                </a:r>
                <a:r>
                  <a:rPr lang="en-US" dirty="0"/>
                  <a:t> random</a:t>
                </a:r>
              </a:p>
              <a:p>
                <a:r>
                  <a:rPr lang="en-US" dirty="0"/>
                  <a:t>Typically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are modeled as independent Gaussian variables with mean 0 and standard deviation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(parameter)</a:t>
                </a:r>
              </a:p>
              <a:p>
                <a:r>
                  <a:rPr lang="en-US" dirty="0"/>
                  <a:t>Gaussian Process model can account for correlations</a:t>
                </a:r>
              </a:p>
              <a:p>
                <a:r>
                  <a:rPr lang="en-US" dirty="0"/>
                  <a:t>However, if one has only one observation per value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one cannot reasonably use too many parameters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A99E1DF-FB1F-9C4F-9B6C-6E8F5920B9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3CF75BE-DF65-CF44-81AD-1E3A70D72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error</a:t>
            </a:r>
          </a:p>
        </p:txBody>
      </p:sp>
    </p:spTree>
    <p:extLst>
      <p:ext uri="{BB962C8B-B14F-4D97-AF65-F5344CB8AC3E}">
        <p14:creationId xmlns:p14="http://schemas.microsoft.com/office/powerpoint/2010/main" val="638243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C00115-B96A-104C-8260-243022A26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Dripline posterior average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5E0E-E220-1940-9DCF-323A8E647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2" y="2075936"/>
            <a:ext cx="11607075" cy="38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53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A27386-4DE9-244F-A13C-0F0CA2837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quantified neutron/proton driplines for the full mass table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0CC99E-2C5E-2849-9040-89CD1F0D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98" y="1495167"/>
            <a:ext cx="11850919" cy="47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94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F6C9E-D3F1-274B-AD24-A4A107FC2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Choice of global models</a:t>
            </a:r>
          </a:p>
          <a:p>
            <a:r>
              <a:rPr lang="en-US" dirty="0"/>
              <a:t>Prior on models: non-informative</a:t>
            </a:r>
          </a:p>
          <a:p>
            <a:r>
              <a:rPr lang="en-US" dirty="0"/>
              <a:t>Prior on model parameters: non-informative</a:t>
            </a:r>
            <a:r>
              <a:rPr lang="en-US" i="1" dirty="0"/>
              <a:t> (in spirit)</a:t>
            </a:r>
          </a:p>
          <a:p>
            <a:pPr lvl="1"/>
            <a:r>
              <a:rPr lang="en-US" dirty="0"/>
              <a:t>take prior variances as large as possible </a:t>
            </a:r>
          </a:p>
          <a:p>
            <a:pPr lvl="1"/>
            <a:r>
              <a:rPr lang="en-US" dirty="0"/>
              <a:t>decrease prior variance as long as the posterior is stable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188503-CD0F-D945-9520-73C2BA22C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 elicitation</a:t>
            </a:r>
          </a:p>
        </p:txBody>
      </p:sp>
    </p:spTree>
    <p:extLst>
      <p:ext uri="{BB962C8B-B14F-4D97-AF65-F5344CB8AC3E}">
        <p14:creationId xmlns:p14="http://schemas.microsoft.com/office/powerpoint/2010/main" val="2261349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DB967C-D723-8F42-AEEC-520C142AB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calibration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A2D422-C454-214D-8545-A148F4AA2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Collaborators: </a:t>
            </a:r>
          </a:p>
          <a:p>
            <a:r>
              <a:rPr lang="en-US" dirty="0"/>
              <a:t>	</a:t>
            </a:r>
            <a:r>
              <a:rPr lang="en-US" dirty="0" err="1"/>
              <a:t>Vojtech</a:t>
            </a:r>
            <a:r>
              <a:rPr lang="en-US" dirty="0"/>
              <a:t> </a:t>
            </a:r>
            <a:r>
              <a:rPr lang="en-US" dirty="0" err="1"/>
              <a:t>Kejzlar</a:t>
            </a:r>
            <a:r>
              <a:rPr lang="en-US" dirty="0"/>
              <a:t>, </a:t>
            </a:r>
            <a:r>
              <a:rPr lang="en-US" dirty="0" err="1"/>
              <a:t>Frederi</a:t>
            </a:r>
            <a:r>
              <a:rPr lang="en-US" dirty="0"/>
              <a:t> </a:t>
            </a:r>
            <a:r>
              <a:rPr lang="en-US" dirty="0" err="1"/>
              <a:t>Viens</a:t>
            </a:r>
            <a:r>
              <a:rPr lang="en-US" dirty="0"/>
              <a:t>, Taps </a:t>
            </a:r>
            <a:r>
              <a:rPr lang="en-US" dirty="0" err="1"/>
              <a:t>Maiti</a:t>
            </a:r>
            <a:r>
              <a:rPr lang="en-US" dirty="0"/>
              <a:t> (STT)</a:t>
            </a:r>
          </a:p>
          <a:p>
            <a:r>
              <a:rPr lang="en-US" dirty="0"/>
              <a:t>	 </a:t>
            </a:r>
            <a:r>
              <a:rPr lang="en-US" dirty="0" err="1"/>
              <a:t>Witold</a:t>
            </a:r>
            <a:r>
              <a:rPr lang="en-US" dirty="0"/>
              <a:t> </a:t>
            </a:r>
            <a:r>
              <a:rPr lang="en-US" dirty="0" err="1"/>
              <a:t>Nazarewicz</a:t>
            </a:r>
            <a:r>
              <a:rPr lang="en-US" dirty="0"/>
              <a:t> (FRIB)</a:t>
            </a:r>
          </a:p>
          <a:p>
            <a:r>
              <a:rPr lang="en-US" dirty="0"/>
              <a:t>	Jared O’Neal, Stefan Wild (ANL)</a:t>
            </a:r>
          </a:p>
          <a:p>
            <a:r>
              <a:rPr lang="en-US" dirty="0"/>
              <a:t>	</a:t>
            </a:r>
            <a:r>
              <a:rPr lang="en-US" dirty="0" err="1"/>
              <a:t>Yannen</a:t>
            </a:r>
            <a:r>
              <a:rPr lang="en-US" dirty="0"/>
              <a:t> </a:t>
            </a:r>
            <a:r>
              <a:rPr lang="en-US" dirty="0" err="1"/>
              <a:t>Jaganathan</a:t>
            </a:r>
            <a:r>
              <a:rPr lang="en-US" dirty="0"/>
              <a:t> (GANIL), Nicolas Michel (FRIB)</a:t>
            </a:r>
          </a:p>
        </p:txBody>
      </p:sp>
    </p:spTree>
    <p:extLst>
      <p:ext uri="{BB962C8B-B14F-4D97-AF65-F5344CB8AC3E}">
        <p14:creationId xmlns:p14="http://schemas.microsoft.com/office/powerpoint/2010/main" val="1216960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A5EF422-5078-D545-BFEB-FAB0A008F0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“cheap” computer model 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 can be evaluated in “short” time</a:t>
                </a:r>
              </a:p>
              <a:p>
                <a:pPr lvl="1"/>
                <a:r>
                  <a:rPr lang="en-US" dirty="0"/>
                  <a:t>calibration with regular likelihood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“expensive” computer model :</a:t>
                </a:r>
              </a:p>
              <a:p>
                <a:pPr lvl="1"/>
                <a:r>
                  <a:rPr lang="en-US" dirty="0"/>
                  <a:t>evaluation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 is costly</a:t>
                </a:r>
              </a:p>
              <a:p>
                <a:pPr lvl="1"/>
                <a:r>
                  <a:rPr lang="en-US" dirty="0"/>
                  <a:t>computer model is evaluated beforehand on a grid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and approximated with a GP</a:t>
                </a:r>
              </a:p>
              <a:p>
                <a:pPr lvl="1"/>
                <a:r>
                  <a:rPr lang="en-US" dirty="0"/>
                  <a:t>see Kennedy and O’Hagan, </a:t>
                </a:r>
                <a:r>
                  <a:rPr lang="en-US" i="1" dirty="0"/>
                  <a:t>Bayesian calibration of computer models</a:t>
                </a:r>
                <a:r>
                  <a:rPr lang="en-US" dirty="0"/>
                  <a:t> (2001)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A5EF422-5078-D545-BFEB-FAB0A008F0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FB83A212-AE42-E245-BB6D-14B44F0D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calibration</a:t>
            </a:r>
          </a:p>
        </p:txBody>
      </p:sp>
    </p:spTree>
    <p:extLst>
      <p:ext uri="{BB962C8B-B14F-4D97-AF65-F5344CB8AC3E}">
        <p14:creationId xmlns:p14="http://schemas.microsoft.com/office/powerpoint/2010/main" val="244707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C9FA02-D235-6A42-80FC-2AD2EF9EF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70" y="1386001"/>
            <a:ext cx="10515600" cy="4776180"/>
          </a:xfrm>
        </p:spPr>
        <p:txBody>
          <a:bodyPr/>
          <a:lstStyle/>
          <a:p>
            <a:r>
              <a:rPr lang="en-US" sz="2000" dirty="0"/>
              <a:t>Model calibration</a:t>
            </a:r>
          </a:p>
          <a:p>
            <a:r>
              <a:rPr lang="en-US" sz="2000" dirty="0"/>
              <a:t>Optimal control</a:t>
            </a:r>
          </a:p>
          <a:p>
            <a:pPr lvl="1"/>
            <a:endParaRPr lang="en-US" sz="1600" dirty="0"/>
          </a:p>
          <a:p>
            <a:pPr marL="0" indent="0">
              <a:buNone/>
            </a:pPr>
            <a:r>
              <a:rPr lang="en-US" sz="1800" i="1" dirty="0"/>
              <a:t>with Yue Hao (FRIB), Olivier </a:t>
            </a:r>
            <a:r>
              <a:rPr lang="en-US" sz="1800" i="1" dirty="0" err="1"/>
              <a:t>Coudray</a:t>
            </a:r>
            <a:r>
              <a:rPr lang="en-US" sz="1800" i="1" dirty="0"/>
              <a:t>, Clément Mantoux (Ecole </a:t>
            </a:r>
            <a:r>
              <a:rPr lang="en-US" sz="1800" i="1" dirty="0" err="1"/>
              <a:t>Polytechnique</a:t>
            </a:r>
            <a:r>
              <a:rPr lang="en-US" sz="1800" i="1" dirty="0"/>
              <a:t>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288502-5271-8F43-AA96-E95748B1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Digression: FRIB beam tuning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067D7-DC8A-104D-9861-6E83B1BED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2" t="2119" r="2674" b="12898"/>
          <a:stretch/>
        </p:blipFill>
        <p:spPr>
          <a:xfrm>
            <a:off x="7563673" y="175290"/>
            <a:ext cx="4348857" cy="2937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36FEE-23FC-DA4D-BE28-229AE5393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8" r="2078" b="13128"/>
          <a:stretch/>
        </p:blipFill>
        <p:spPr>
          <a:xfrm>
            <a:off x="6170140" y="3112504"/>
            <a:ext cx="4419965" cy="3157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C93ADE-B69C-074A-9E6B-2424C006F4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" t="1720" r="2324" b="13480"/>
          <a:stretch/>
        </p:blipFill>
        <p:spPr>
          <a:xfrm>
            <a:off x="933363" y="3166157"/>
            <a:ext cx="4308034" cy="30751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C224BA-9215-0C42-8C60-AC483CA1B119}"/>
                  </a:ext>
                </a:extLst>
              </p:cNvPr>
              <p:cNvSpPr txBox="1"/>
              <p:nvPr/>
            </p:nvSpPr>
            <p:spPr>
              <a:xfrm>
                <a:off x="9185000" y="1555078"/>
                <a:ext cx="506627" cy="39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𝒙𝒚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C224BA-9215-0C42-8C60-AC483CA1B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000" y="1555078"/>
                <a:ext cx="506627" cy="3947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2C41D5-6CA9-534E-8961-EC14084B40EE}"/>
                  </a:ext>
                </a:extLst>
              </p:cNvPr>
              <p:cNvSpPr txBox="1"/>
              <p:nvPr/>
            </p:nvSpPr>
            <p:spPr>
              <a:xfrm>
                <a:off x="8528219" y="3741768"/>
                <a:ext cx="5066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2C41D5-6CA9-534E-8961-EC14084B4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219" y="3741768"/>
                <a:ext cx="50662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7BB6AE-84C4-4E41-83EB-21B48CB30490}"/>
                  </a:ext>
                </a:extLst>
              </p:cNvPr>
              <p:cNvSpPr txBox="1"/>
              <p:nvPr/>
            </p:nvSpPr>
            <p:spPr>
              <a:xfrm>
                <a:off x="2958825" y="3480239"/>
                <a:ext cx="506627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7BB6AE-84C4-4E41-83EB-21B48CB30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25" y="3480239"/>
                <a:ext cx="506627" cy="391261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4158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86F739-B4A8-7048-8EAC-79510383C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A2D3D-80C7-A74C-ADEC-E743B56E5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/>
              <a:t>neufcour@frib.msu.edu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58578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36ABC36-FCA2-6845-AEBB-36185EF117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b="0" dirty="0"/>
                  <a:t>Bayes formula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(∗)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Bayesian approach 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(∗)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One is typically interested in the posterior distribution of the model parameters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 contains </a:t>
                </a:r>
                <a:r>
                  <a:rPr lang="en-US" u="sng" dirty="0"/>
                  <a:t>all</a:t>
                </a:r>
                <a:r>
                  <a:rPr lang="en-US" dirty="0"/>
                  <a:t> model parameters, from which can be deduced the </a:t>
                </a:r>
                <a:r>
                  <a:rPr lang="en-US" dirty="0">
                    <a:solidFill>
                      <a:schemeClr val="accent1"/>
                    </a:solidFill>
                  </a:rPr>
                  <a:t>posterior predictive distribution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36ABC36-FCA2-6845-AEBB-36185EF117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 t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38E6714-C02E-C944-9ACA-B45C4917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approach</a:t>
            </a:r>
          </a:p>
        </p:txBody>
      </p:sp>
    </p:spTree>
    <p:extLst>
      <p:ext uri="{BB962C8B-B14F-4D97-AF65-F5344CB8AC3E}">
        <p14:creationId xmlns:p14="http://schemas.microsoft.com/office/powerpoint/2010/main" val="1977013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D1B648A-C1B5-C047-92B4-FF0BA113C7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Recall the posterior distributions of interest given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  <a:p>
                <a:pPr lvl="0"/>
                <a:r>
                  <a:rPr lang="en-US" dirty="0">
                    <a:solidFill>
                      <a:prstClr val="black"/>
                    </a:solidFill>
                  </a:rPr>
                  <a:t>The sign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actually hides: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d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∫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d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𝝅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dirty="0">
                    <a:solidFill>
                      <a:prstClr val="black"/>
                    </a:solidFill>
                  </a:rPr>
                  <a:t>MCMC methods provide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without computing the denominator</a:t>
                </a:r>
              </a:p>
              <a:p>
                <a:pPr lvl="0"/>
                <a:r>
                  <a:rPr lang="en-US" dirty="0">
                    <a:solidFill>
                      <a:prstClr val="black"/>
                    </a:solidFill>
                  </a:rPr>
                  <a:t>Metropolis(-Hastings): </a:t>
                </a:r>
              </a:p>
              <a:p>
                <a:pPr lvl="1"/>
                <a:r>
                  <a:rPr lang="en-US" dirty="0">
                    <a:solidFill>
                      <a:prstClr val="black"/>
                    </a:solidFill>
                  </a:rPr>
                  <a:t>start from any point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pPr lvl="1"/>
                <a:r>
                  <a:rPr lang="en-US" dirty="0">
                    <a:solidFill>
                      <a:prstClr val="black"/>
                    </a:solidFill>
                  </a:rPr>
                  <a:t>and, iteratively,</a:t>
                </a:r>
              </a:p>
              <a:p>
                <a:pPr lvl="2"/>
                <a:r>
                  <a:rPr lang="en-US" dirty="0">
                    <a:solidFill>
                      <a:prstClr val="black"/>
                    </a:solidFill>
                  </a:rPr>
                  <a:t>sample from proposal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acc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pPr lvl="3"/>
                <a:r>
                  <a:rPr lang="en-US" dirty="0">
                    <a:solidFill>
                      <a:prstClr val="black"/>
                    </a:solidFill>
                  </a:rPr>
                  <a:t>with probability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,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, accept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:=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acc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pPr lvl="3"/>
                <a:r>
                  <a:rPr lang="en-US" dirty="0">
                    <a:solidFill>
                      <a:prstClr val="black"/>
                    </a:solidFill>
                  </a:rPr>
                  <a:t>with probability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, reject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:=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pPr lvl="1"/>
                <a:r>
                  <a:rPr lang="en-US" dirty="0">
                    <a:solidFill>
                      <a:prstClr val="black"/>
                    </a:solidFill>
                  </a:rPr>
                  <a:t>“burn in” the first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samples</a:t>
                </a:r>
              </a:p>
              <a:p>
                <a:r>
                  <a:rPr lang="en-US" dirty="0">
                    <a:solidFill>
                      <a:prstClr val="black"/>
                    </a:solidFill>
                  </a:rPr>
                  <a:t>More advanced methods for high-dimensional spaces : Hamiltonian Monte Carlo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D1B648A-C1B5-C047-92B4-FF0BA113C7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62" t="-2339" b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6087B8B-E576-3849-8570-35C94EFB3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from the posterior distributions</a:t>
            </a:r>
          </a:p>
        </p:txBody>
      </p:sp>
    </p:spTree>
    <p:extLst>
      <p:ext uri="{BB962C8B-B14F-4D97-AF65-F5344CB8AC3E}">
        <p14:creationId xmlns:p14="http://schemas.microsoft.com/office/powerpoint/2010/main" val="487023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D9E3A9-CCD8-D348-92C9-2638491E2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the residuals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AF3489-5016-7C4C-B051-969CEBFAF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Collaborators: </a:t>
            </a:r>
          </a:p>
          <a:p>
            <a:r>
              <a:rPr lang="en-US" dirty="0"/>
              <a:t>	</a:t>
            </a:r>
            <a:r>
              <a:rPr lang="en-US" dirty="0" err="1"/>
              <a:t>Witold</a:t>
            </a:r>
            <a:r>
              <a:rPr lang="en-US" dirty="0"/>
              <a:t> </a:t>
            </a:r>
            <a:r>
              <a:rPr lang="en-US" dirty="0" err="1"/>
              <a:t>Nazarewicz</a:t>
            </a:r>
            <a:r>
              <a:rPr lang="en-US" dirty="0"/>
              <a:t>, Erik Olsen, </a:t>
            </a:r>
            <a:r>
              <a:rPr lang="en-US" dirty="0" err="1"/>
              <a:t>Yuchen</a:t>
            </a:r>
            <a:r>
              <a:rPr lang="en-US" dirty="0"/>
              <a:t> Cao (FRIB)</a:t>
            </a:r>
          </a:p>
          <a:p>
            <a:r>
              <a:rPr lang="en-US" dirty="0"/>
              <a:t>	</a:t>
            </a:r>
            <a:r>
              <a:rPr lang="en-US" dirty="0" err="1"/>
              <a:t>Frederi</a:t>
            </a:r>
            <a:r>
              <a:rPr lang="en-US" dirty="0"/>
              <a:t> </a:t>
            </a:r>
            <a:r>
              <a:rPr lang="en-US" dirty="0" err="1"/>
              <a:t>Viens</a:t>
            </a:r>
            <a:r>
              <a:rPr lang="en-US" dirty="0"/>
              <a:t> (STT)</a:t>
            </a:r>
          </a:p>
        </p:txBody>
      </p:sp>
    </p:spTree>
    <p:extLst>
      <p:ext uri="{BB962C8B-B14F-4D97-AF65-F5344CB8AC3E}">
        <p14:creationId xmlns:p14="http://schemas.microsoft.com/office/powerpoint/2010/main" val="174865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FC9F012-B96C-1847-B72B-075FD5307B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u="sng" dirty="0"/>
                  <a:t>We assume here that the model is calibrated</a:t>
                </a:r>
                <a:r>
                  <a:rPr lang="en-US" dirty="0"/>
                  <a:t>, i.e.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fixed</a:t>
                </a:r>
              </a:p>
              <a:p>
                <a:endParaRPr lang="en-US" u="sng" dirty="0"/>
              </a:p>
              <a:p>
                <a:r>
                  <a:rPr lang="en-US" dirty="0"/>
                  <a:t>The model rewrites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of secondary importance, typically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Models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: Gaussian process / Neural Network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FC9F012-B96C-1847-B72B-075FD5307B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754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1644BE6-007D-9244-A295-8286A2998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residuals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62566-7D74-F847-88FC-F89E5FA1BE74}"/>
              </a:ext>
            </a:extLst>
          </p:cNvPr>
          <p:cNvSpPr txBox="1"/>
          <p:nvPr/>
        </p:nvSpPr>
        <p:spPr>
          <a:xfrm>
            <a:off x="4471556" y="3631962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residual</a:t>
            </a:r>
          </a:p>
        </p:txBody>
      </p:sp>
    </p:spTree>
    <p:extLst>
      <p:ext uri="{BB962C8B-B14F-4D97-AF65-F5344CB8AC3E}">
        <p14:creationId xmlns:p14="http://schemas.microsoft.com/office/powerpoint/2010/main" val="2256170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CA252-DB82-CC46-B244-49DA90E2BAF5}"/>
              </a:ext>
            </a:extLst>
          </p:cNvPr>
          <p:cNvGrpSpPr/>
          <p:nvPr/>
        </p:nvGrpSpPr>
        <p:grpSpPr>
          <a:xfrm>
            <a:off x="1738009" y="1293778"/>
            <a:ext cx="10139463" cy="4895529"/>
            <a:chOff x="1524000" y="1262095"/>
            <a:chExt cx="9135938" cy="4653287"/>
          </a:xfrm>
        </p:grpSpPr>
        <p:pic>
          <p:nvPicPr>
            <p:cNvPr id="6" name="Picture 1" descr="page2image3864256">
              <a:extLst>
                <a:ext uri="{FF2B5EF4-FFF2-40B4-BE49-F238E27FC236}">
                  <a16:creationId xmlns:a16="http://schemas.microsoft.com/office/drawing/2014/main" id="{068727B1-3D83-EF4B-B196-47CA673332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3" r="2728"/>
            <a:stretch/>
          </p:blipFill>
          <p:spPr bwMode="auto">
            <a:xfrm>
              <a:off x="1524000" y="1782098"/>
              <a:ext cx="8647561" cy="4133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6E8E2E-3AA9-0242-88C6-32A6237B4987}"/>
                </a:ext>
              </a:extLst>
            </p:cNvPr>
            <p:cNvGrpSpPr/>
            <p:nvPr/>
          </p:nvGrpSpPr>
          <p:grpSpPr>
            <a:xfrm>
              <a:off x="5847779" y="1262095"/>
              <a:ext cx="4812159" cy="623149"/>
              <a:chOff x="5847779" y="1262095"/>
              <a:chExt cx="4812159" cy="62314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1475A3-29A6-D241-82A1-3FEC303226B1}"/>
                  </a:ext>
                </a:extLst>
              </p:cNvPr>
              <p:cNvSpPr txBox="1"/>
              <p:nvPr/>
            </p:nvSpPr>
            <p:spPr>
              <a:xfrm>
                <a:off x="5847779" y="1596957"/>
                <a:ext cx="925688" cy="27699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B050"/>
                    </a:solidFill>
                  </a:rPr>
                  <a:t>S</a:t>
                </a:r>
                <a:r>
                  <a:rPr lang="en-US" sz="1200" baseline="-25000" dirty="0">
                    <a:solidFill>
                      <a:srgbClr val="00B050"/>
                    </a:solidFill>
                  </a:rPr>
                  <a:t>1p/2p</a:t>
                </a:r>
                <a:r>
                  <a:rPr lang="en-US" sz="1200" dirty="0">
                    <a:solidFill>
                      <a:srgbClr val="00B050"/>
                    </a:solidFill>
                  </a:rPr>
                  <a:t> &lt; 0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8018BD-2731-EE43-B0F2-3EA6CE99F2EB}"/>
                  </a:ext>
                </a:extLst>
              </p:cNvPr>
              <p:cNvSpPr txBox="1"/>
              <p:nvPr/>
            </p:nvSpPr>
            <p:spPr>
              <a:xfrm>
                <a:off x="6389586" y="1280438"/>
                <a:ext cx="1049793" cy="27699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B050"/>
                    </a:solidFill>
                  </a:rPr>
                  <a:t>S</a:t>
                </a:r>
                <a:r>
                  <a:rPr lang="en-US" sz="1200" baseline="-25000" dirty="0">
                    <a:solidFill>
                      <a:srgbClr val="00B050"/>
                    </a:solidFill>
                  </a:rPr>
                  <a:t>1p</a:t>
                </a:r>
                <a:r>
                  <a:rPr lang="en-US" sz="1200" dirty="0">
                    <a:solidFill>
                      <a:srgbClr val="00B050"/>
                    </a:solidFill>
                  </a:rPr>
                  <a:t> &lt; 0 &lt; S</a:t>
                </a:r>
                <a:r>
                  <a:rPr lang="en-US" sz="1200" baseline="-25000" dirty="0">
                    <a:solidFill>
                      <a:srgbClr val="00B050"/>
                    </a:solidFill>
                  </a:rPr>
                  <a:t>2p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98894E-224A-E94D-9498-621F601E78CF}"/>
                  </a:ext>
                </a:extLst>
              </p:cNvPr>
              <p:cNvSpPr txBox="1"/>
              <p:nvPr/>
            </p:nvSpPr>
            <p:spPr>
              <a:xfrm>
                <a:off x="7117708" y="1596957"/>
                <a:ext cx="925688" cy="27699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B050"/>
                    </a:solidFill>
                  </a:rPr>
                  <a:t>S</a:t>
                </a:r>
                <a:r>
                  <a:rPr lang="en-US" sz="1200" baseline="-25000" dirty="0">
                    <a:solidFill>
                      <a:srgbClr val="00B050"/>
                    </a:solidFill>
                  </a:rPr>
                  <a:t>1p/2p</a:t>
                </a:r>
                <a:r>
                  <a:rPr lang="en-US" sz="1200" dirty="0">
                    <a:solidFill>
                      <a:srgbClr val="00B050"/>
                    </a:solidFill>
                  </a:rPr>
                  <a:t> &gt; 0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E35EDD61-7AD0-D740-84CD-D4A2E6CFC51B}"/>
                  </a:ext>
                </a:extLst>
              </p:cNvPr>
              <p:cNvCxnSpPr/>
              <p:nvPr/>
            </p:nvCxnSpPr>
            <p:spPr>
              <a:xfrm>
                <a:off x="6931378" y="1572824"/>
                <a:ext cx="0" cy="31242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8CB026-E0F5-3B41-BA6A-63F4A97674BC}"/>
                  </a:ext>
                </a:extLst>
              </p:cNvPr>
              <p:cNvSpPr txBox="1"/>
              <p:nvPr/>
            </p:nvSpPr>
            <p:spPr>
              <a:xfrm>
                <a:off x="8811053" y="1262095"/>
                <a:ext cx="1049793" cy="276999"/>
              </a:xfrm>
              <a:prstGeom prst="rect">
                <a:avLst/>
              </a:prstGeom>
              <a:noFill/>
              <a:ln>
                <a:solidFill>
                  <a:srgbClr val="003EBE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3EBE"/>
                    </a:solidFill>
                  </a:rPr>
                  <a:t>S</a:t>
                </a:r>
                <a:r>
                  <a:rPr lang="en-US" sz="1200" baseline="-25000" dirty="0">
                    <a:solidFill>
                      <a:srgbClr val="003EBE"/>
                    </a:solidFill>
                  </a:rPr>
                  <a:t>1n</a:t>
                </a:r>
                <a:r>
                  <a:rPr lang="en-US" sz="1200" dirty="0">
                    <a:solidFill>
                      <a:srgbClr val="003EBE"/>
                    </a:solidFill>
                  </a:rPr>
                  <a:t> &lt; 0 &lt; S</a:t>
                </a:r>
                <a:r>
                  <a:rPr lang="en-US" sz="1200" baseline="-25000" dirty="0">
                    <a:solidFill>
                      <a:srgbClr val="003EBE"/>
                    </a:solidFill>
                  </a:rPr>
                  <a:t>2n</a:t>
                </a:r>
                <a:endParaRPr lang="en-US" sz="1200" dirty="0">
                  <a:solidFill>
                    <a:srgbClr val="003EBE"/>
                  </a:solidFill>
                </a:endParaRP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550647E7-42CF-6B4A-BF7D-E456701528A3}"/>
                  </a:ext>
                </a:extLst>
              </p:cNvPr>
              <p:cNvCxnSpPr/>
              <p:nvPr/>
            </p:nvCxnSpPr>
            <p:spPr>
              <a:xfrm>
                <a:off x="9341557" y="1539093"/>
                <a:ext cx="0" cy="312420"/>
              </a:xfrm>
              <a:prstGeom prst="straightConnector1">
                <a:avLst/>
              </a:prstGeom>
              <a:ln>
                <a:solidFill>
                  <a:srgbClr val="003EBE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17A366-CDE0-4645-AD30-1B3ACB645910}"/>
                  </a:ext>
                </a:extLst>
              </p:cNvPr>
              <p:cNvSpPr txBox="1"/>
              <p:nvPr/>
            </p:nvSpPr>
            <p:spPr>
              <a:xfrm>
                <a:off x="9734250" y="1590535"/>
                <a:ext cx="925688" cy="276999"/>
              </a:xfrm>
              <a:prstGeom prst="rect">
                <a:avLst/>
              </a:prstGeom>
              <a:noFill/>
              <a:ln>
                <a:solidFill>
                  <a:srgbClr val="003EBE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3EBE"/>
                    </a:solidFill>
                  </a:rPr>
                  <a:t>S</a:t>
                </a:r>
                <a:r>
                  <a:rPr lang="en-US" sz="1200" baseline="-25000" dirty="0">
                    <a:solidFill>
                      <a:srgbClr val="003EBE"/>
                    </a:solidFill>
                  </a:rPr>
                  <a:t>1p/2p</a:t>
                </a:r>
                <a:r>
                  <a:rPr lang="en-US" sz="1200" dirty="0">
                    <a:solidFill>
                      <a:srgbClr val="003EBE"/>
                    </a:solidFill>
                  </a:rPr>
                  <a:t> &gt; 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D4CF53-A85E-1F4D-8DF0-8024B4F497E1}"/>
                  </a:ext>
                </a:extLst>
              </p:cNvPr>
              <p:cNvSpPr txBox="1"/>
              <p:nvPr/>
            </p:nvSpPr>
            <p:spPr>
              <a:xfrm>
                <a:off x="8155047" y="1590535"/>
                <a:ext cx="808331" cy="276999"/>
              </a:xfrm>
              <a:prstGeom prst="rect">
                <a:avLst/>
              </a:prstGeom>
              <a:noFill/>
              <a:ln>
                <a:solidFill>
                  <a:srgbClr val="003EBE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3EBE"/>
                    </a:solidFill>
                  </a:rPr>
                  <a:t>S</a:t>
                </a:r>
                <a:r>
                  <a:rPr lang="en-US" sz="1200" baseline="-25000" dirty="0">
                    <a:solidFill>
                      <a:srgbClr val="003EBE"/>
                    </a:solidFill>
                  </a:rPr>
                  <a:t>1p/2p</a:t>
                </a:r>
                <a:r>
                  <a:rPr lang="en-US" sz="1200" dirty="0">
                    <a:solidFill>
                      <a:srgbClr val="003EBE"/>
                    </a:solidFill>
                  </a:rPr>
                  <a:t> &lt; 0</a:t>
                </a: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72C186F-15E7-5043-9E22-ECDA6568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dirty="0"/>
              <a:t>”The limits of nuclear landscape”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F78D8A-31D7-D941-9FAE-4BADA2A57BE4}"/>
              </a:ext>
            </a:extLst>
          </p:cNvPr>
          <p:cNvSpPr txBox="1"/>
          <p:nvPr/>
        </p:nvSpPr>
        <p:spPr>
          <a:xfrm>
            <a:off x="1352025" y="5819976"/>
            <a:ext cx="316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Erler</a:t>
            </a:r>
            <a:r>
              <a:rPr lang="en-US" i="1" dirty="0"/>
              <a:t> and al, Nature, 2012</a:t>
            </a:r>
          </a:p>
        </p:txBody>
      </p:sp>
    </p:spTree>
    <p:extLst>
      <p:ext uri="{BB962C8B-B14F-4D97-AF65-F5344CB8AC3E}">
        <p14:creationId xmlns:p14="http://schemas.microsoft.com/office/powerpoint/2010/main" val="2039864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3EF3E3-B70E-2A4A-999C-E61E19643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paper :</a:t>
            </a:r>
          </a:p>
          <a:p>
            <a:pPr lvl="1"/>
            <a:r>
              <a:rPr lang="en-US" i="1" dirty="0">
                <a:latin typeface="SFTI1200"/>
              </a:rPr>
              <a:t>Bayesian approach to model-based extrapolation of nuclear observables</a:t>
            </a:r>
            <a:r>
              <a:rPr lang="en-US" dirty="0">
                <a:latin typeface="SFTI1200"/>
              </a:rPr>
              <a:t>,</a:t>
            </a:r>
            <a:r>
              <a:rPr lang="en-US" dirty="0">
                <a:latin typeface="SFRM1200"/>
              </a:rPr>
              <a:t> </a:t>
            </a:r>
          </a:p>
          <a:p>
            <a:pPr marL="457200" lvl="1" indent="0">
              <a:buNone/>
            </a:pPr>
            <a:r>
              <a:rPr lang="en-US" dirty="0">
                <a:latin typeface="SFRM1200"/>
              </a:rPr>
              <a:t>L.N., Y. M. Cao, W. </a:t>
            </a:r>
            <a:r>
              <a:rPr lang="en-US" dirty="0" err="1">
                <a:latin typeface="SFRM1200"/>
              </a:rPr>
              <a:t>Nazarewicz</a:t>
            </a:r>
            <a:r>
              <a:rPr lang="en-US" dirty="0">
                <a:latin typeface="SFRM1200"/>
              </a:rPr>
              <a:t> &amp; F. G. </a:t>
            </a:r>
            <a:r>
              <a:rPr lang="en-US" dirty="0" err="1">
                <a:latin typeface="SFRM1200"/>
              </a:rPr>
              <a:t>Viens</a:t>
            </a:r>
            <a:r>
              <a:rPr lang="en-US" dirty="0">
                <a:latin typeface="SFRM1200"/>
              </a:rPr>
              <a:t>, Phys. Rev. C </a:t>
            </a:r>
            <a:r>
              <a:rPr lang="en-US" dirty="0">
                <a:latin typeface="SFBX1200"/>
              </a:rPr>
              <a:t>98</a:t>
            </a:r>
            <a:r>
              <a:rPr lang="en-US" dirty="0">
                <a:latin typeface="SFRM1200"/>
              </a:rPr>
              <a:t>(3), 034318 (2018)</a:t>
            </a:r>
            <a:endParaRPr lang="en-US" dirty="0"/>
          </a:p>
          <a:p>
            <a:pPr lvl="1"/>
            <a:r>
              <a:rPr lang="en-US" dirty="0">
                <a:latin typeface="SFTI1200"/>
              </a:rPr>
              <a:t>Two-neutron separation energies from 4 relativistic DFT + 6 </a:t>
            </a:r>
            <a:r>
              <a:rPr lang="en-US" dirty="0" err="1">
                <a:latin typeface="SFTI1200"/>
              </a:rPr>
              <a:t>Skyrme</a:t>
            </a:r>
            <a:r>
              <a:rPr lang="en-US" dirty="0">
                <a:latin typeface="SFTI1200"/>
              </a:rPr>
              <a:t> DFT + 2 phenomenological models</a:t>
            </a:r>
            <a:endParaRPr lang="en-US" dirty="0"/>
          </a:p>
          <a:p>
            <a:r>
              <a:rPr lang="en-US" dirty="0"/>
              <a:t>Application to dripline prediction in the calcium region</a:t>
            </a:r>
          </a:p>
          <a:p>
            <a:pPr lvl="1"/>
            <a:r>
              <a:rPr lang="en-US" dirty="0">
                <a:latin typeface="SFTI1200"/>
              </a:rPr>
              <a:t>One- and two-neutron separation energies from 7 </a:t>
            </a:r>
            <a:r>
              <a:rPr lang="en-US" dirty="0" err="1">
                <a:latin typeface="SFTI1200"/>
              </a:rPr>
              <a:t>Skyrme</a:t>
            </a:r>
            <a:r>
              <a:rPr lang="en-US" dirty="0">
                <a:latin typeface="SFTI1200"/>
              </a:rPr>
              <a:t> DFT + 2 phenomenological models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EB51B6-083D-1B41-92CC-AA1D9D383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papers</a:t>
            </a:r>
          </a:p>
        </p:txBody>
      </p:sp>
    </p:spTree>
    <p:extLst>
      <p:ext uri="{BB962C8B-B14F-4D97-AF65-F5344CB8AC3E}">
        <p14:creationId xmlns:p14="http://schemas.microsoft.com/office/powerpoint/2010/main" val="1649451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7159</TotalTime>
  <Words>1503</Words>
  <Application>Microsoft Macintosh PowerPoint</Application>
  <PresentationFormat>Widescreen</PresentationFormat>
  <Paragraphs>215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ヒラギノ角ゴ Pro W3</vt:lpstr>
      <vt:lpstr>Arial</vt:lpstr>
      <vt:lpstr>Calibri</vt:lpstr>
      <vt:lpstr>Calibri Light</vt:lpstr>
      <vt:lpstr>Cambria Math</vt:lpstr>
      <vt:lpstr>SFBX1200</vt:lpstr>
      <vt:lpstr>SFRM1200</vt:lpstr>
      <vt:lpstr>SFTI1200</vt:lpstr>
      <vt:lpstr>Office Theme</vt:lpstr>
      <vt:lpstr>Model-based extrapolation of nuclear observables via Bayesian machine learning</vt:lpstr>
      <vt:lpstr>General model</vt:lpstr>
      <vt:lpstr>Observation error</vt:lpstr>
      <vt:lpstr>Bayesian approach</vt:lpstr>
      <vt:lpstr>Sampling from the posterior distributions</vt:lpstr>
      <vt:lpstr>Analysis of the residuals</vt:lpstr>
      <vt:lpstr>Modeling the residuals</vt:lpstr>
      <vt:lpstr>Example:  ”The limits of nuclear landscape”</vt:lpstr>
      <vt:lpstr>Project papers</vt:lpstr>
      <vt:lpstr>Example : distribution of S_2n residuals</vt:lpstr>
      <vt:lpstr>Data</vt:lpstr>
      <vt:lpstr>Gaussian Processes I</vt:lpstr>
      <vt:lpstr>GP parameters</vt:lpstr>
      <vt:lpstr>Gaussian Processes II</vt:lpstr>
      <vt:lpstr>Neural Networks I</vt:lpstr>
      <vt:lpstr>Neural networks II</vt:lpstr>
      <vt:lpstr>Digression : event identification  for GRETINA with neural networks</vt:lpstr>
      <vt:lpstr>Example : Bayesian analysis of S_2n residuals</vt:lpstr>
      <vt:lpstr>Results :  S_(1n/2n)  extrapolations</vt:lpstr>
      <vt:lpstr>Results : S_2n  rms deviation</vt:lpstr>
      <vt:lpstr>Empirical Coverage Probability I</vt:lpstr>
      <vt:lpstr>ECP II</vt:lpstr>
      <vt:lpstr>Caveat : convergence of BNN</vt:lpstr>
      <vt:lpstr>Posterior probability of existence</vt:lpstr>
      <vt:lpstr>Dripline plot UNEDF0</vt:lpstr>
      <vt:lpstr>Dripline plot HFB24</vt:lpstr>
      <vt:lpstr>Dripline plot average</vt:lpstr>
      <vt:lpstr>Model averaging I</vt:lpstr>
      <vt:lpstr>Model averaging II</vt:lpstr>
      <vt:lpstr>Dripline posterior average</vt:lpstr>
      <vt:lpstr>Preliminary quantified neutron/proton driplines for the full mass table</vt:lpstr>
      <vt:lpstr>Expert elicitation</vt:lpstr>
      <vt:lpstr>Model calibration</vt:lpstr>
      <vt:lpstr>Model calibration</vt:lpstr>
      <vt:lpstr>Digression: FRIB beam tuning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Neufcourt, Leo</dc:creator>
  <cp:lastModifiedBy>Neufcourt, Leo</cp:lastModifiedBy>
  <cp:revision>49</cp:revision>
  <dcterms:created xsi:type="dcterms:W3CDTF">2018-09-12T19:59:37Z</dcterms:created>
  <dcterms:modified xsi:type="dcterms:W3CDTF">2018-10-12T05:47:31Z</dcterms:modified>
</cp:coreProperties>
</file>