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257" r:id="rId2"/>
    <p:sldId id="293" r:id="rId3"/>
    <p:sldId id="294" r:id="rId4"/>
    <p:sldId id="295" r:id="rId5"/>
    <p:sldId id="296" r:id="rId6"/>
    <p:sldId id="297" r:id="rId7"/>
    <p:sldId id="298" r:id="rId8"/>
    <p:sldId id="304" r:id="rId9"/>
    <p:sldId id="299" r:id="rId10"/>
    <p:sldId id="305" r:id="rId11"/>
    <p:sldId id="303" r:id="rId12"/>
    <p:sldId id="306" r:id="rId13"/>
    <p:sldId id="307" r:id="rId14"/>
    <p:sldId id="300" r:id="rId15"/>
    <p:sldId id="308" r:id="rId16"/>
    <p:sldId id="309" r:id="rId17"/>
    <p:sldId id="302" r:id="rId18"/>
    <p:sldId id="313" r:id="rId19"/>
    <p:sldId id="312" r:id="rId20"/>
    <p:sldId id="278" r:id="rId21"/>
    <p:sldId id="311" r:id="rId22"/>
    <p:sldId id="310" r:id="rId23"/>
    <p:sldId id="259" r:id="rId24"/>
    <p:sldId id="284" r:id="rId25"/>
    <p:sldId id="261" r:id="rId26"/>
    <p:sldId id="279" r:id="rId27"/>
    <p:sldId id="289" r:id="rId28"/>
    <p:sldId id="29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98"/>
    <p:restoredTop sz="83198"/>
  </p:normalViewPr>
  <p:slideViewPr>
    <p:cSldViewPr snapToGrid="0" snapToObjects="1">
      <p:cViewPr>
        <p:scale>
          <a:sx n="110" d="100"/>
          <a:sy n="110" d="100"/>
        </p:scale>
        <p:origin x="144" y="24"/>
      </p:cViewPr>
      <p:guideLst/>
    </p:cSldViewPr>
  </p:slideViewPr>
  <p:notesTextViewPr>
    <p:cViewPr>
      <p:scale>
        <a:sx n="110" d="100"/>
        <a:sy n="11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343BE-7AFB-FC4D-9B68-8FC8A1A74F53}" type="datetimeFigureOut">
              <a:rPr lang="en-US" smtClean="0"/>
              <a:t>10/8/18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FAA90-5ACC-9B46-81A7-69966CBBC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14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FAA90-5ACC-9B46-81A7-69966CBBC4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5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[\delta y_{{\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}}]_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[y_{{\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ref}}]_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\sum_{n=k+1}^\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infty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[c_{n}]_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Q_i^n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FAA90-5ACC-9B46-81A7-69966CBBC4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04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avec_k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|\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genobsexp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\Sigma_{\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}, \Sigma_{\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})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e^{-\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{1}{2}\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resvec^T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(\Sigma_{\text{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}} + \Sigma_{\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})^{-1}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resvec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\times e^{-(\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avec_k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)^2/2\abar^2}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FAA90-5ACC-9B46-81A7-69966CBBC4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67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plans for collaboration</a:t>
            </a:r>
          </a:p>
          <a:p>
            <a:r>
              <a:rPr lang="en-US" dirty="0"/>
              <a:t>Jordan’s backup slide for the git repository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FAA90-5ACC-9B46-81A7-69966CBBC41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93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FAA90-5ACC-9B46-81A7-69966CBBC41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82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LENPIC results: NN only calculations using No-core configuration interaction model “diagonalize the resulting many-body Hamiltonian in a sequence of truncated harmonic-oscillator (HO) basis spaces”, estimated here as Q = M</a:t>
            </a:r>
            <a:r>
              <a:rPr lang="el-GR" dirty="0"/>
              <a:t>π/Λ</a:t>
            </a:r>
            <a:r>
              <a:rPr lang="en-US" dirty="0"/>
              <a:t>b, no 3B included so not complete of course!</a:t>
            </a:r>
          </a:p>
          <a:p>
            <a:endParaRPr lang="en-US" dirty="0"/>
          </a:p>
          <a:p>
            <a:r>
              <a:rPr lang="en-US" dirty="0" err="1"/>
              <a:t>Lonardoni</a:t>
            </a:r>
            <a:r>
              <a:rPr lang="en-US" dirty="0"/>
              <a:t> et al.: AFDMC results with truncation estimates, local chiral 2N and 3N forces included</a:t>
            </a:r>
          </a:p>
          <a:p>
            <a:endParaRPr lang="en-US" dirty="0"/>
          </a:p>
          <a:p>
            <a:r>
              <a:rPr lang="en-US" dirty="0"/>
              <a:t>Both use the same assumed value of 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FAA90-5ACC-9B46-81A7-69966CBBC41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36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newcommand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}[1]{\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boldsymbol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{#1}}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newcommand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genobs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}{\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{y}}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genobs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_{\text{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}} =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genobs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_{\text{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}} + \delta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genobs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_{\text{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}} + \delta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genobs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_{\text{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genobs_k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genobs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_{\text{ref}} \sum_{n=0}^k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c_n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Q^n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FAA90-5ACC-9B46-81A7-69966CBBC4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75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/>
              <a:t>Many recent developments of NN chiral EFT interactions, which requires parameter estimation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Different regulators, different fitting protocols (list an issue with each)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Overfitting</a:t>
            </a:r>
            <a:r>
              <a:rPr lang="en-US" dirty="0"/>
              <a:t>?  </a:t>
            </a:r>
            <a:r>
              <a:rPr lang="en-US" dirty="0" err="1"/>
              <a:t>Underfitting</a:t>
            </a:r>
            <a:r>
              <a:rPr lang="en-US" dirty="0"/>
              <a:t>?  What are the consequences?  Is a minimal chi-squared the only goal?  Not with an EFT if you expect it to work!  So one has to decide on goals and how to best do it for each goal.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What awaits with 3NF?  How large is 4NF in heavier nuclei?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Worth highlighting EKM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RKE found a significant improvement because of an </a:t>
            </a:r>
            <a:r>
              <a:rPr lang="en-US" dirty="0" err="1"/>
              <a:t>overfitting</a:t>
            </a:r>
            <a:r>
              <a:rPr lang="en-US" dirty="0"/>
              <a:t> issue uncovered by an analysis described here previously but not fully appreciated by us at the time.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Recall this and emphasize other key aspects relevant to parameter estimation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Builds on Jordan’s discussion of truncation errors, which are a key component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Only one part of a Bayesian approach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Work to make it less expensive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Posteriors vs. (simple) optimization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{\color[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]{1.000000,0.000000,0.000000}\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(A|B,I)} = </a:t>
            </a:r>
          </a:p>
          <a:p>
            <a:r>
              <a:rPr lang="mr-I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\frac{{\color[rgb]{0.000000,0.000000,1.000000}\pr(B|A,I)}</a:t>
            </a:r>
          </a:p>
          <a:p>
            <a:r>
              <a:rPr lang="mr-I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{\color[rgb]{0.000000,.5,0.000000}\pr(A|I)}}{\pr(B|I)}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Longrightarrow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{\color[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]{1.000000,0.000000,0.000000}\underbrace{\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(x|\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textrm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{data},I)}_{\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textrm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{posterior}}}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propto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{\color[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]{0.000000,0.000000,1.000000}\underbrace{\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textrm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{data}|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x,I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)}_{\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textrm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{likelihood}} }\times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{\color[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]{0.000000,0.500000,0.000000}\underbrace{\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x|I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)}_{\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textrm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{prior}}}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91BF2-6347-7E43-8D88-61FF90024F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53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newcommand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}[1]{\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boldsymbol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{#1}}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newcommand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genobs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}{\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{y}}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newcommand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}{\text{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newcommand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{\avec}{\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{a}}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avec_k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|\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genobs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_{\text{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}},\Sigma_{\text{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}})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genobs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_{\text{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}}|\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avec_k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\Sigma_{\text{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}})\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avec_k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e^{-\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resvec^T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\Sigma_{\text{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}}^{-1}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resvec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\times e^{-(\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avec_k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)^2/2\abar^2}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FAA90-5ACC-9B46-81A7-69966CBBC4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1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FAA90-5ACC-9B46-81A7-69966CBBC4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64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FAA90-5ACC-9B46-81A7-69966CBBC4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76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FAA90-5ACC-9B46-81A7-69966CBBC4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77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FAA90-5ACC-9B46-81A7-69966CBBC4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38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\delta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genobsth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genobs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_{\text{ref}} \sum_{n=k+1}^\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infty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c_n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Q^n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{\bf c}_n | \bar{c} \sim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mathcal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{N}(0,\bar{c}^2)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FAA90-5ACC-9B46-81A7-69966CBBC4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33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E073-0C94-C84D-B09A-FFC78F27F70C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6BE9-5F0F-5A4B-8AB6-9185311B76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E073-0C94-C84D-B09A-FFC78F27F70C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6BE9-5F0F-5A4B-8AB6-9185311B76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E073-0C94-C84D-B09A-FFC78F27F70C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6BE9-5F0F-5A4B-8AB6-9185311B76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E073-0C94-C84D-B09A-FFC78F27F70C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6BE9-5F0F-5A4B-8AB6-9185311B76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E073-0C94-C84D-B09A-FFC78F27F70C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6BE9-5F0F-5A4B-8AB6-9185311B76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E073-0C94-C84D-B09A-FFC78F27F70C}" type="datetimeFigureOut">
              <a:rPr lang="en-US" smtClean="0"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6BE9-5F0F-5A4B-8AB6-9185311B76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E073-0C94-C84D-B09A-FFC78F27F70C}" type="datetimeFigureOut">
              <a:rPr lang="en-US" smtClean="0"/>
              <a:t>10/8/18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6BE9-5F0F-5A4B-8AB6-9185311B76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E073-0C94-C84D-B09A-FFC78F27F70C}" type="datetimeFigureOut">
              <a:rPr lang="en-US" smtClean="0"/>
              <a:t>10/8/18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6BE9-5F0F-5A4B-8AB6-9185311B76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E073-0C94-C84D-B09A-FFC78F27F70C}" type="datetimeFigureOut">
              <a:rPr lang="en-US" smtClean="0"/>
              <a:t>10/8/18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6BE9-5F0F-5A4B-8AB6-9185311B76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E073-0C94-C84D-B09A-FFC78F27F70C}" type="datetimeFigureOut">
              <a:rPr lang="en-US" smtClean="0"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6BE9-5F0F-5A4B-8AB6-9185311B76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E073-0C94-C84D-B09A-FFC78F27F70C}" type="datetimeFigureOut">
              <a:rPr lang="en-US" smtClean="0"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6BE9-5F0F-5A4B-8AB6-9185311B76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8E073-0C94-C84D-B09A-FFC78F27F70C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16BE9-5F0F-5A4B-8AB6-9185311B7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8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dfm.io/emcee/curren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8DF48-24C1-3D4E-A854-765CE4063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891" y="370410"/>
            <a:ext cx="8230215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Bayesian parameter estimation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for NN scattering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2991FE-FD60-5843-A515-6856CC11DA41}"/>
              </a:ext>
            </a:extLst>
          </p:cNvPr>
          <p:cNvSpPr txBox="1"/>
          <p:nvPr/>
        </p:nvSpPr>
        <p:spPr>
          <a:xfrm>
            <a:off x="1844333" y="1929384"/>
            <a:ext cx="5455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Sarah Wesolowski</a:t>
            </a:r>
          </a:p>
          <a:p>
            <a:pPr algn="ctr"/>
            <a:r>
              <a:rPr lang="en-US" dirty="0"/>
              <a:t>Uncertainty Quantification at the Extremes, EMMI, 2018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51028A-A254-344A-9562-A7B27F640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390" y="3003510"/>
            <a:ext cx="2457218" cy="77565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B119A64-0D43-8247-B287-46C134031B6C}"/>
              </a:ext>
            </a:extLst>
          </p:cNvPr>
          <p:cNvSpPr/>
          <p:nvPr/>
        </p:nvSpPr>
        <p:spPr>
          <a:xfrm>
            <a:off x="4411493" y="4440140"/>
            <a:ext cx="2843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Dick </a:t>
            </a:r>
            <a:r>
              <a:rPr lang="en-US" dirty="0" err="1"/>
              <a:t>Furnstahl</a:t>
            </a:r>
            <a:r>
              <a:rPr lang="en-US" dirty="0"/>
              <a:t> (OSU)</a:t>
            </a:r>
          </a:p>
          <a:p>
            <a:pPr algn="ctr"/>
            <a:r>
              <a:rPr lang="en-US" dirty="0"/>
              <a:t>Jordan Melendez (OSU)</a:t>
            </a:r>
          </a:p>
          <a:p>
            <a:pPr algn="ctr"/>
            <a:r>
              <a:rPr lang="en-US" dirty="0"/>
              <a:t>Matt </a:t>
            </a:r>
            <a:r>
              <a:rPr lang="en-US" dirty="0" err="1"/>
              <a:t>Pratola</a:t>
            </a:r>
            <a:r>
              <a:rPr lang="en-US" dirty="0"/>
              <a:t> (OSU statistics)</a:t>
            </a:r>
          </a:p>
          <a:p>
            <a:pPr algn="ctr"/>
            <a:r>
              <a:rPr lang="en-US" dirty="0"/>
              <a:t>Daniel Phillips (OU)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AD53B3E-BAE0-7142-ADD4-7A256AF54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022" y="4208458"/>
            <a:ext cx="1245278" cy="12251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8EFCE5E-01F6-E945-A061-51D11D00E1FD}"/>
              </a:ext>
            </a:extLst>
          </p:cNvPr>
          <p:cNvSpPr txBox="1"/>
          <p:nvPr/>
        </p:nvSpPr>
        <p:spPr>
          <a:xfrm>
            <a:off x="1888572" y="6225197"/>
            <a:ext cx="5366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Supported in part by NSF, DOE, and the </a:t>
            </a:r>
            <a:r>
              <a:rPr lang="en-US" sz="1600" dirty="0" err="1"/>
              <a:t>SciDAC</a:t>
            </a:r>
            <a:r>
              <a:rPr lang="en-US" sz="1600" dirty="0"/>
              <a:t> NUCLEI project</a:t>
            </a:r>
          </a:p>
        </p:txBody>
      </p:sp>
    </p:spTree>
    <p:extLst>
      <p:ext uri="{BB962C8B-B14F-4D97-AF65-F5344CB8AC3E}">
        <p14:creationId xmlns:p14="http://schemas.microsoft.com/office/powerpoint/2010/main" val="1301733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16005-2EB4-5E48-BB50-BB3A95037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projected posteriors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EC2204-6382-5A4A-824B-A01B5C30B98A}"/>
              </a:ext>
            </a:extLst>
          </p:cNvPr>
          <p:cNvSpPr txBox="1"/>
          <p:nvPr/>
        </p:nvSpPr>
        <p:spPr>
          <a:xfrm>
            <a:off x="5375189" y="2656703"/>
            <a:ext cx="34351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            to 0 and use only 3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Description of data still good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Recent explorations have confirmed this also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0A0B4B-866D-0A48-800E-69E4A550B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2117901"/>
            <a:ext cx="4352505" cy="45440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73F526-039E-C144-87BE-0F8AE6ED1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684" y="1325852"/>
            <a:ext cx="7098632" cy="9995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F0BE4D1-28DF-584F-B291-E14D54ABAE28}"/>
              </a:ext>
            </a:extLst>
          </p:cNvPr>
          <p:cNvSpPr txBox="1"/>
          <p:nvPr/>
        </p:nvSpPr>
        <p:spPr>
          <a:xfrm>
            <a:off x="127613" y="6384960"/>
            <a:ext cx="1273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arxiv:1808:08211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61F64F-B0C1-DC49-9867-B90167D186F5}"/>
              </a:ext>
            </a:extLst>
          </p:cNvPr>
          <p:cNvSpPr txBox="1"/>
          <p:nvPr/>
        </p:nvSpPr>
        <p:spPr>
          <a:xfrm>
            <a:off x="2773109" y="2527845"/>
            <a:ext cx="1903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1S0 channel at N3LO</a:t>
            </a:r>
          </a:p>
          <a:p>
            <a:pPr algn="ctr"/>
            <a:r>
              <a:rPr lang="en-US" sz="1600" dirty="0"/>
              <a:t> np sector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349BEF-4268-6047-BD69-492F99434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9700" y="2697625"/>
            <a:ext cx="489858" cy="274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413BB7-40B0-464E-9D53-45EF893233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7481" y="4134031"/>
            <a:ext cx="3130239" cy="262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03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16005-2EB4-5E48-BB50-BB3A95037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the prior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05E1E5-2A7B-F94A-AB38-1028C1A8F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2684" y="2368317"/>
            <a:ext cx="7292031" cy="412035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2AC6B9-EEDE-0E40-82AD-9281B5BEEE9D}"/>
              </a:ext>
            </a:extLst>
          </p:cNvPr>
          <p:cNvSpPr txBox="1"/>
          <p:nvPr/>
        </p:nvSpPr>
        <p:spPr>
          <a:xfrm>
            <a:off x="2643400" y="6488668"/>
            <a:ext cx="4155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Increase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max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(more data at higher energy)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4D646B-98E5-9A44-8D33-58675C073566}"/>
              </a:ext>
            </a:extLst>
          </p:cNvPr>
          <p:cNvSpPr txBox="1"/>
          <p:nvPr/>
        </p:nvSpPr>
        <p:spPr>
          <a:xfrm rot="16200000">
            <a:off x="-511951" y="4221819"/>
            <a:ext cx="228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Increase prior width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D46266-E2DD-D54C-BA37-656EAE818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684" y="1325852"/>
            <a:ext cx="7098632" cy="99954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399F3DB-F539-7245-B904-63B66DDDFDC3}"/>
              </a:ext>
            </a:extLst>
          </p:cNvPr>
          <p:cNvSpPr/>
          <p:nvPr/>
        </p:nvSpPr>
        <p:spPr>
          <a:xfrm>
            <a:off x="1371600" y="2557850"/>
            <a:ext cx="1112108" cy="3649576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BA46B9-E288-C540-915B-AAAC503D9E10}"/>
              </a:ext>
            </a:extLst>
          </p:cNvPr>
          <p:cNvSpPr txBox="1"/>
          <p:nvPr/>
        </p:nvSpPr>
        <p:spPr>
          <a:xfrm>
            <a:off x="2643400" y="4151805"/>
            <a:ext cx="5311390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Less data, prior has much more influence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F86E45-2D2C-6A42-ABDE-C3A9ED7D60DF}"/>
              </a:ext>
            </a:extLst>
          </p:cNvPr>
          <p:cNvSpPr/>
          <p:nvPr/>
        </p:nvSpPr>
        <p:spPr>
          <a:xfrm>
            <a:off x="1371600" y="4376703"/>
            <a:ext cx="6749716" cy="916328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2B1566-D5F8-E742-BC6A-58EE4894CD49}"/>
              </a:ext>
            </a:extLst>
          </p:cNvPr>
          <p:cNvSpPr txBox="1"/>
          <p:nvPr/>
        </p:nvSpPr>
        <p:spPr>
          <a:xfrm>
            <a:off x="2643400" y="5411928"/>
            <a:ext cx="6239850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Increase amount of data, prior has less influence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667510-63CD-9140-AF71-B778A7B4C90E}"/>
              </a:ext>
            </a:extLst>
          </p:cNvPr>
          <p:cNvSpPr txBox="1"/>
          <p:nvPr/>
        </p:nvSpPr>
        <p:spPr>
          <a:xfrm>
            <a:off x="6985882" y="2570477"/>
            <a:ext cx="1065607" cy="356616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07FDF3-73C0-2C47-968E-9836E5730FBA}"/>
              </a:ext>
            </a:extLst>
          </p:cNvPr>
          <p:cNvSpPr txBox="1"/>
          <p:nvPr/>
        </p:nvSpPr>
        <p:spPr>
          <a:xfrm>
            <a:off x="4541043" y="2659897"/>
            <a:ext cx="2223494" cy="120032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We enough data that</a:t>
            </a:r>
          </a:p>
          <a:p>
            <a:r>
              <a:rPr lang="en-US" dirty="0"/>
              <a:t>a value of 5 is ok, but </a:t>
            </a:r>
          </a:p>
          <a:p>
            <a:r>
              <a:rPr lang="en-US" dirty="0"/>
              <a:t>this should always be</a:t>
            </a:r>
          </a:p>
          <a:p>
            <a:r>
              <a:rPr lang="en-US" dirty="0"/>
              <a:t>tested and verified.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B39ADE-906B-D547-AD06-881DEDD402D8}"/>
              </a:ext>
            </a:extLst>
          </p:cNvPr>
          <p:cNvSpPr txBox="1"/>
          <p:nvPr/>
        </p:nvSpPr>
        <p:spPr>
          <a:xfrm>
            <a:off x="628650" y="2042729"/>
            <a:ext cx="3395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Repeat same problem, vary givens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C9DE0A-9EAE-2D47-886E-D021B60C5557}"/>
              </a:ext>
            </a:extLst>
          </p:cNvPr>
          <p:cNvSpPr txBox="1"/>
          <p:nvPr/>
        </p:nvSpPr>
        <p:spPr>
          <a:xfrm>
            <a:off x="127613" y="6384960"/>
            <a:ext cx="1273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arxiv:1808:08211</a:t>
            </a:r>
          </a:p>
        </p:txBody>
      </p:sp>
    </p:spTree>
    <p:extLst>
      <p:ext uri="{BB962C8B-B14F-4D97-AF65-F5344CB8AC3E}">
        <p14:creationId xmlns:p14="http://schemas.microsoft.com/office/powerpoint/2010/main" val="172736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2D698-2167-A044-A0BA-7EA12512B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Including truncation errors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9A4415-1DD0-604D-B9F2-5A006AFB2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345" y="1790257"/>
            <a:ext cx="4042461" cy="3982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D87230C-59B4-A145-8C8C-AA6389B7CBB4}"/>
              </a:ext>
            </a:extLst>
          </p:cNvPr>
          <p:cNvSpPr/>
          <p:nvPr/>
        </p:nvSpPr>
        <p:spPr>
          <a:xfrm>
            <a:off x="4370697" y="1690689"/>
            <a:ext cx="856085" cy="5974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B7629A-C64B-9D46-9D64-B3B0445DF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345" y="3465216"/>
            <a:ext cx="4533900" cy="1308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A1D82F-BCFC-F245-8E9D-6E3F062F0F75}"/>
              </a:ext>
            </a:extLst>
          </p:cNvPr>
          <p:cNvSpPr txBox="1"/>
          <p:nvPr/>
        </p:nvSpPr>
        <p:spPr>
          <a:xfrm>
            <a:off x="973212" y="2485596"/>
            <a:ext cx="7651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Theoretical uncertainty takes this form, and we can put a prior on the unknown higher-order coefficients </a:t>
            </a:r>
            <a:r>
              <a:rPr lang="en-US" sz="2400" dirty="0" err="1"/>
              <a:t>c</a:t>
            </a:r>
            <a:r>
              <a:rPr lang="en-US" sz="2400" baseline="-25000" dirty="0" err="1"/>
              <a:t>n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41C66A-A05C-3C4C-9104-D23CF9D087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1975" y="5085132"/>
            <a:ext cx="2997200" cy="520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B8BAEF-9235-F343-8E6E-CC77D113E6FE}"/>
              </a:ext>
            </a:extLst>
          </p:cNvPr>
          <p:cNvSpPr txBox="1"/>
          <p:nvPr/>
        </p:nvSpPr>
        <p:spPr>
          <a:xfrm>
            <a:off x="864296" y="5849190"/>
            <a:ext cx="7651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Just a sum of Gaussian random variables using this prior</a:t>
            </a:r>
          </a:p>
          <a:p>
            <a:r>
              <a:rPr lang="en-US" sz="2400" dirty="0"/>
              <a:t>(Which we have validated in previous work)</a:t>
            </a:r>
          </a:p>
        </p:txBody>
      </p:sp>
    </p:spTree>
    <p:extLst>
      <p:ext uri="{BB962C8B-B14F-4D97-AF65-F5344CB8AC3E}">
        <p14:creationId xmlns:p14="http://schemas.microsoft.com/office/powerpoint/2010/main" val="3523318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03D8A-00B7-A542-BB62-0DB9C20C2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extreme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EFA2F-405E-1349-8E85-6DF620A69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Theory error at each kinematic point (Q) is completely uncorrelated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2. Theory error at each kinematic point (Q) is fully correlated, each has same observable coefficients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B28CF-80D5-4345-A96F-F4A6A182F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780" y="2642991"/>
            <a:ext cx="4876258" cy="1151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E87A37-5106-B54B-82F9-78ADF47DB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628" y="5005636"/>
            <a:ext cx="4662562" cy="117132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D8027B1-1EB9-464E-81BF-169883DC6793}"/>
              </a:ext>
            </a:extLst>
          </p:cNvPr>
          <p:cNvSpPr/>
          <p:nvPr/>
        </p:nvSpPr>
        <p:spPr>
          <a:xfrm>
            <a:off x="5198301" y="2743200"/>
            <a:ext cx="1540702" cy="93945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52F883D-9656-CD40-83EB-AFAA8059DBFD}"/>
              </a:ext>
            </a:extLst>
          </p:cNvPr>
          <p:cNvSpPr/>
          <p:nvPr/>
        </p:nvSpPr>
        <p:spPr>
          <a:xfrm>
            <a:off x="5300597" y="5121573"/>
            <a:ext cx="1540702" cy="939452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3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5D2E1-4B32-BA48-AD1F-DB441DB17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Including truncation errors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E7E900-D3E7-2342-BB50-BADAC967F9A2}"/>
              </a:ext>
            </a:extLst>
          </p:cNvPr>
          <p:cNvSpPr txBox="1"/>
          <p:nvPr/>
        </p:nvSpPr>
        <p:spPr>
          <a:xfrm>
            <a:off x="1772208" y="1549761"/>
            <a:ext cx="5209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Full posterior pdf including theory error: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497A22-5D8F-6C41-8C9F-7A88B5FB1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927" y="3809366"/>
            <a:ext cx="6350000" cy="749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C71691-265E-1042-A74B-08586D6A3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649" y="5170876"/>
            <a:ext cx="7378700" cy="850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0F42B4-9C3D-134A-B96E-90F7EEE48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668" y="2217378"/>
            <a:ext cx="7778663" cy="4601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90BFBA-AF26-FB47-80FB-62D06A172C17}"/>
              </a:ext>
            </a:extLst>
          </p:cNvPr>
          <p:cNvSpPr txBox="1"/>
          <p:nvPr/>
        </p:nvSpPr>
        <p:spPr>
          <a:xfrm>
            <a:off x="1501543" y="3231715"/>
            <a:ext cx="6140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Covariance matrix for uncorrelated assumption: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F59A24-3193-2340-943E-6D899C6D25BE}"/>
              </a:ext>
            </a:extLst>
          </p:cNvPr>
          <p:cNvSpPr txBox="1"/>
          <p:nvPr/>
        </p:nvSpPr>
        <p:spPr>
          <a:xfrm>
            <a:off x="1360479" y="4709211"/>
            <a:ext cx="6423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Covariance matrix for fully correlated assumption: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77951F-382F-3246-8CA7-ACECF447A0A9}"/>
              </a:ext>
            </a:extLst>
          </p:cNvPr>
          <p:cNvSpPr txBox="1"/>
          <p:nvPr/>
        </p:nvSpPr>
        <p:spPr>
          <a:xfrm>
            <a:off x="127613" y="6384960"/>
            <a:ext cx="1273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arxiv:1808:08211</a:t>
            </a:r>
          </a:p>
        </p:txBody>
      </p:sp>
    </p:spTree>
    <p:extLst>
      <p:ext uri="{BB962C8B-B14F-4D97-AF65-F5344CB8AC3E}">
        <p14:creationId xmlns:p14="http://schemas.microsoft.com/office/powerpoint/2010/main" val="3367978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D8026-A6B0-8F4F-91E6-6A5E4096D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Effect of including truncation errors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D88555-12F0-7A4B-B884-0DB754EEF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207973"/>
            <a:ext cx="3352800" cy="3619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2F643F-81AE-E744-923E-1B4F8C318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822" y="2207973"/>
            <a:ext cx="3352800" cy="3619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B859A9-A0CA-2E4A-99A8-33F9EAE41436}"/>
              </a:ext>
            </a:extLst>
          </p:cNvPr>
          <p:cNvSpPr txBox="1"/>
          <p:nvPr/>
        </p:nvSpPr>
        <p:spPr>
          <a:xfrm>
            <a:off x="825137" y="5883092"/>
            <a:ext cx="3431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Uncorrelated assumption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522FA5-2AF8-3C40-B91B-C7CB0956E00D}"/>
              </a:ext>
            </a:extLst>
          </p:cNvPr>
          <p:cNvSpPr txBox="1"/>
          <p:nvPr/>
        </p:nvSpPr>
        <p:spPr>
          <a:xfrm>
            <a:off x="4935762" y="5883092"/>
            <a:ext cx="3026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Correlated assumption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7AD4F1-3EE9-0243-8311-450A2B1A3B51}"/>
              </a:ext>
            </a:extLst>
          </p:cNvPr>
          <p:cNvSpPr txBox="1"/>
          <p:nvPr/>
        </p:nvSpPr>
        <p:spPr>
          <a:xfrm>
            <a:off x="501398" y="1487666"/>
            <a:ext cx="8141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Use partial-wave cross sections extracted from PWA phase shifts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AEF1D6-E9AE-7043-9B45-DAEFA1BA14BE}"/>
              </a:ext>
            </a:extLst>
          </p:cNvPr>
          <p:cNvSpPr txBox="1"/>
          <p:nvPr/>
        </p:nvSpPr>
        <p:spPr>
          <a:xfrm>
            <a:off x="127613" y="6384960"/>
            <a:ext cx="1273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arxiv:1808:08211</a:t>
            </a:r>
          </a:p>
        </p:txBody>
      </p:sp>
    </p:spTree>
    <p:extLst>
      <p:ext uri="{BB962C8B-B14F-4D97-AF65-F5344CB8AC3E}">
        <p14:creationId xmlns:p14="http://schemas.microsoft.com/office/powerpoint/2010/main" val="601559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D8026-A6B0-8F4F-91E6-6A5E4096D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Effect of including truncation errors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7AD4F1-3EE9-0243-8311-450A2B1A3B51}"/>
              </a:ext>
            </a:extLst>
          </p:cNvPr>
          <p:cNvSpPr txBox="1"/>
          <p:nvPr/>
        </p:nvSpPr>
        <p:spPr>
          <a:xfrm>
            <a:off x="501398" y="1487666"/>
            <a:ext cx="80333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If we have absorbed effects of higher-order operators by</a:t>
            </a:r>
          </a:p>
          <a:p>
            <a:r>
              <a:rPr lang="en-US" sz="2400" dirty="0">
                <a:solidFill>
                  <a:srgbClr val="7030A0"/>
                </a:solidFill>
              </a:rPr>
              <a:t>including theory errors, LEC extractions should be independent</a:t>
            </a:r>
          </a:p>
          <a:p>
            <a:r>
              <a:rPr lang="en-US" sz="2400" dirty="0">
                <a:solidFill>
                  <a:srgbClr val="7030A0"/>
                </a:solidFill>
              </a:rPr>
              <a:t>of </a:t>
            </a:r>
            <a:r>
              <a:rPr lang="en-US" sz="2400" dirty="0" err="1">
                <a:solidFill>
                  <a:srgbClr val="7030A0"/>
                </a:solidFill>
              </a:rPr>
              <a:t>E</a:t>
            </a:r>
            <a:r>
              <a:rPr lang="en-US" sz="2400" baseline="-25000" dirty="0" err="1">
                <a:solidFill>
                  <a:srgbClr val="7030A0"/>
                </a:solidFill>
              </a:rPr>
              <a:t>max</a:t>
            </a:r>
            <a:r>
              <a:rPr lang="en-US" sz="2400" dirty="0">
                <a:solidFill>
                  <a:srgbClr val="7030A0"/>
                </a:solidFill>
              </a:rPr>
              <a:t>, the highest-energy datum used: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46255-30AB-D148-84B7-E6019FF4F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813229"/>
            <a:ext cx="3454400" cy="3289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B8D77B-EEFB-1D4E-864C-99314868A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074" y="2813229"/>
            <a:ext cx="3454400" cy="32893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E52E3B-F4DD-E944-BE99-8A1730EBCB37}"/>
              </a:ext>
            </a:extLst>
          </p:cNvPr>
          <p:cNvSpPr txBox="1"/>
          <p:nvPr/>
        </p:nvSpPr>
        <p:spPr>
          <a:xfrm>
            <a:off x="652046" y="6117077"/>
            <a:ext cx="3431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Uncorrelated assumption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29B301-DC0A-8145-81B0-B66DD9B3E427}"/>
              </a:ext>
            </a:extLst>
          </p:cNvPr>
          <p:cNvSpPr txBox="1"/>
          <p:nvPr/>
        </p:nvSpPr>
        <p:spPr>
          <a:xfrm>
            <a:off x="4946068" y="6117077"/>
            <a:ext cx="3026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Correlated assumption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F366A8-2CEB-034A-85EF-5C4B361C6D32}"/>
              </a:ext>
            </a:extLst>
          </p:cNvPr>
          <p:cNvSpPr txBox="1"/>
          <p:nvPr/>
        </p:nvSpPr>
        <p:spPr>
          <a:xfrm>
            <a:off x="127613" y="6440242"/>
            <a:ext cx="1273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arxiv:1808:08211</a:t>
            </a:r>
          </a:p>
        </p:txBody>
      </p:sp>
    </p:spTree>
    <p:extLst>
      <p:ext uri="{BB962C8B-B14F-4D97-AF65-F5344CB8AC3E}">
        <p14:creationId xmlns:p14="http://schemas.microsoft.com/office/powerpoint/2010/main" val="1851019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ADB3C-D8BC-3E4D-9B99-843916F72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66C16-371F-C744-B770-0CCE0328C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E31C98-BDC1-2044-BBDF-75398DA05E8F}"/>
              </a:ext>
            </a:extLst>
          </p:cNvPr>
          <p:cNvSpPr txBox="1"/>
          <p:nvPr/>
        </p:nvSpPr>
        <p:spPr>
          <a:xfrm>
            <a:off x="360945" y="1735456"/>
            <a:ext cx="8174736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Case study 1: </a:t>
            </a:r>
            <a:r>
              <a:rPr lang="en-US" dirty="0">
                <a:solidFill>
                  <a:srgbClr val="0000FF"/>
                </a:solidFill>
              </a:rPr>
              <a:t>The usefulness of projected posterior plots</a:t>
            </a:r>
          </a:p>
          <a:p>
            <a:pPr marL="557784" lvl="1" indent="-285750">
              <a:buFont typeface="Wingdings" charset="2"/>
              <a:buChar char="v"/>
            </a:pPr>
            <a:r>
              <a:rPr lang="en-US" dirty="0"/>
              <a:t>Important for understanding the full information content of the data </a:t>
            </a:r>
          </a:p>
          <a:p>
            <a:pPr marL="557784" lvl="1" indent="-285750">
              <a:buFont typeface="Wingdings" charset="2"/>
              <a:buChar char="v"/>
            </a:pPr>
            <a:r>
              <a:rPr lang="en-US" dirty="0"/>
              <a:t>Most channels look Gaussian, but do statistical test before approximations!</a:t>
            </a:r>
          </a:p>
          <a:p>
            <a:pPr marL="557784" lvl="1" indent="-285750">
              <a:buFont typeface="Wingdings" charset="2"/>
              <a:buChar char="v"/>
            </a:pPr>
            <a:r>
              <a:rPr lang="en-US" dirty="0"/>
              <a:t>Use of projected posterior plots as a </a:t>
            </a:r>
            <a:r>
              <a:rPr lang="en-US" i="1" dirty="0"/>
              <a:t>physics diagnostic </a:t>
            </a:r>
            <a:r>
              <a:rPr lang="en-US" dirty="0"/>
              <a:t>illustrated by the fourth-order s-wave LECs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parameter degeneracy</a:t>
            </a:r>
            <a:r>
              <a:rPr lang="en-US" dirty="0"/>
              <a:t> 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3C2DB9-A505-8D47-835D-5F1558FBB52F}"/>
              </a:ext>
            </a:extLst>
          </p:cNvPr>
          <p:cNvSpPr txBox="1"/>
          <p:nvPr/>
        </p:nvSpPr>
        <p:spPr>
          <a:xfrm>
            <a:off x="360945" y="4043780"/>
            <a:ext cx="8174736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Case study 2: </a:t>
            </a:r>
            <a:r>
              <a:rPr lang="en-US" dirty="0">
                <a:solidFill>
                  <a:srgbClr val="0000FF"/>
                </a:solidFill>
              </a:rPr>
              <a:t>LEC stability with maximum energy for fit</a:t>
            </a:r>
          </a:p>
          <a:p>
            <a:pPr marL="557784" lvl="1" indent="-285750">
              <a:buFont typeface="Wingdings" charset="2"/>
              <a:buChar char="v"/>
            </a:pPr>
            <a:r>
              <a:rPr lang="en-US" dirty="0"/>
              <a:t>What is optimal trade-off between more data to determine LECs more precisely and fit contamination at higher energies of omitted higher-order EFT terms?</a:t>
            </a:r>
          </a:p>
          <a:p>
            <a:pPr marL="557784" lvl="1" indent="-285750">
              <a:buFont typeface="Wingdings" charset="2"/>
              <a:buChar char="v"/>
            </a:pPr>
            <a:r>
              <a:rPr lang="en-US" dirty="0"/>
              <a:t>Sensitivity to </a:t>
            </a:r>
            <a:r>
              <a:rPr lang="en-US" dirty="0" err="1"/>
              <a:t>E</a:t>
            </a:r>
            <a:r>
              <a:rPr lang="en-US" baseline="-25000" dirty="0" err="1"/>
              <a:t>max</a:t>
            </a:r>
            <a:r>
              <a:rPr lang="en-US" baseline="-25000" dirty="0"/>
              <a:t> </a:t>
            </a:r>
            <a:r>
              <a:rPr lang="en-US" dirty="0"/>
              <a:t>removed with Bayesian UQ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ea typeface="Wingdings"/>
                <a:cs typeface="Wingdings"/>
                <a:sym typeface="Wingdings"/>
              </a:rPr>
              <a:t>LECs should be independent</a:t>
            </a:r>
            <a:endParaRPr lang="en-US" dirty="0">
              <a:latin typeface="Wingdings"/>
              <a:ea typeface="Wingdings"/>
              <a:cs typeface="Wingdings"/>
              <a:sym typeface="Wingdings"/>
            </a:endParaRPr>
          </a:p>
          <a:p>
            <a:pPr marL="557784" lvl="1" indent="-285750">
              <a:buFont typeface="Wingdings" charset="2"/>
              <a:buChar char="v"/>
            </a:pPr>
            <a:r>
              <a:rPr lang="en-US" dirty="0">
                <a:ea typeface="Wingdings"/>
                <a:cs typeface="Wingdings"/>
                <a:sym typeface="Wingdings"/>
              </a:rPr>
              <a:t>Accounting for truncation errors; verify with </a:t>
            </a:r>
            <a:r>
              <a:rPr lang="en-US" dirty="0" err="1"/>
              <a:t>E</a:t>
            </a:r>
            <a:r>
              <a:rPr lang="en-US" baseline="-25000" dirty="0" err="1"/>
              <a:t>max</a:t>
            </a:r>
            <a:r>
              <a:rPr lang="en-US" baseline="-25000" dirty="0"/>
              <a:t> </a:t>
            </a:r>
            <a:r>
              <a:rPr lang="en-US" dirty="0"/>
              <a:t>plots</a:t>
            </a:r>
          </a:p>
          <a:p>
            <a:pPr marL="557784" lvl="1" indent="-285750">
              <a:buFont typeface="Wingdings" charset="2"/>
              <a:buChar char="v"/>
            </a:pPr>
            <a:endParaRPr lang="en-US" dirty="0"/>
          </a:p>
          <a:p>
            <a:pPr marL="285750" indent="-285750">
              <a:buFont typeface="Wingdings" charset="2"/>
              <a:buChar char="v"/>
            </a:pP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4A251B-A9F8-A14E-818D-A644393C8041}"/>
              </a:ext>
            </a:extLst>
          </p:cNvPr>
          <p:cNvSpPr txBox="1"/>
          <p:nvPr/>
        </p:nvSpPr>
        <p:spPr>
          <a:xfrm>
            <a:off x="360946" y="1311777"/>
            <a:ext cx="8456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Tested by “fitting” (sampling posteriors) of NN LECs in partial waves; lessons are general </a:t>
            </a:r>
          </a:p>
        </p:txBody>
      </p:sp>
    </p:spTree>
    <p:extLst>
      <p:ext uri="{BB962C8B-B14F-4D97-AF65-F5344CB8AC3E}">
        <p14:creationId xmlns:p14="http://schemas.microsoft.com/office/powerpoint/2010/main" val="281458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54F25-B3C2-B64F-8D7E-68C491A1B8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 slides and extras</a:t>
            </a:r>
          </a:p>
        </p:txBody>
      </p:sp>
    </p:spTree>
    <p:extLst>
      <p:ext uri="{BB962C8B-B14F-4D97-AF65-F5344CB8AC3E}">
        <p14:creationId xmlns:p14="http://schemas.microsoft.com/office/powerpoint/2010/main" val="1923415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2242B-FA68-D24E-AFEE-C53CEC1EA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MCMC using the emcee package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203C3-8156-B843-8661-CA3A1C33B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Implementation of Goodman and </a:t>
            </a:r>
            <a:r>
              <a:rPr lang="en-US" dirty="0" err="1"/>
              <a:t>Weare’s</a:t>
            </a:r>
            <a:r>
              <a:rPr lang="en-US" dirty="0"/>
              <a:t> affine-invariant ensemble sampler</a:t>
            </a:r>
          </a:p>
          <a:p>
            <a:r>
              <a:rPr lang="en-US" dirty="0">
                <a:hlinkClick r:id="rId2"/>
              </a:rPr>
              <a:t>http://dfm.io/emcee/current/</a:t>
            </a:r>
            <a:endParaRPr lang="en-US" dirty="0"/>
          </a:p>
          <a:p>
            <a:r>
              <a:rPr lang="en-US" dirty="0"/>
              <a:t>Implemented in python</a:t>
            </a:r>
          </a:p>
          <a:p>
            <a:r>
              <a:rPr lang="en-US" dirty="0"/>
              <a:t>Contains other implementations, such as parallel-tempered ensemble sampler</a:t>
            </a:r>
          </a:p>
          <a:p>
            <a:r>
              <a:rPr lang="en-US" dirty="0"/>
              <a:t>Plots of samples using corner</a:t>
            </a:r>
          </a:p>
          <a:p>
            <a:r>
              <a:rPr lang="en-US" dirty="0"/>
              <a:t>Use for posteriors</a:t>
            </a:r>
          </a:p>
          <a:p>
            <a:r>
              <a:rPr lang="en-US" dirty="0"/>
              <a:t>Or for propagated observables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7B4831-9F0B-C043-8243-A9272F213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290" y="2407534"/>
            <a:ext cx="3043060" cy="10766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8A0C1B-C2B6-DC4A-AC0D-E68148A0F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471" y="4282058"/>
            <a:ext cx="2615879" cy="25759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9F3A0CB-135C-E543-AB6E-7911610B1817}"/>
              </a:ext>
            </a:extLst>
          </p:cNvPr>
          <p:cNvSpPr/>
          <p:nvPr/>
        </p:nvSpPr>
        <p:spPr>
          <a:xfrm>
            <a:off x="3230151" y="4992111"/>
            <a:ext cx="26693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https://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</a:rPr>
              <a:t>github.com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</a:rPr>
              <a:t>dfm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</a:rPr>
              <a:t>corner.py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64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4DA0B-392E-3D42-92C7-91EC540E6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Effective field theory in nuclear physics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0D07326-3947-604F-8470-42E2CBBC1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639" y="1690689"/>
            <a:ext cx="4595751" cy="4351338"/>
          </a:xfrm>
        </p:spPr>
        <p:txBody>
          <a:bodyPr>
            <a:normAutofit/>
          </a:bodyPr>
          <a:lstStyle/>
          <a:p>
            <a:r>
              <a:rPr lang="en-US" sz="2000" dirty="0"/>
              <a:t>Wide range of low-energy nuclear scales</a:t>
            </a:r>
          </a:p>
          <a:p>
            <a:r>
              <a:rPr lang="en-US" sz="2000" dirty="0"/>
              <a:t>Exploit </a:t>
            </a:r>
            <a:r>
              <a:rPr lang="en-US" sz="2000" dirty="0">
                <a:solidFill>
                  <a:schemeClr val="accent1"/>
                </a:solidFill>
              </a:rPr>
              <a:t>separation of scales </a:t>
            </a:r>
            <a:r>
              <a:rPr lang="en-US" sz="2000" dirty="0"/>
              <a:t>to build an effective theory</a:t>
            </a:r>
            <a:endParaRPr lang="en-US" sz="2000" dirty="0">
              <a:solidFill>
                <a:schemeClr val="accent5"/>
              </a:solidFill>
            </a:endParaRPr>
          </a:p>
          <a:p>
            <a:r>
              <a:rPr lang="en-US" sz="2000" dirty="0"/>
              <a:t>Theory is organized by a power counting</a:t>
            </a:r>
          </a:p>
          <a:p>
            <a:r>
              <a:rPr lang="en-US" sz="2000" dirty="0"/>
              <a:t>Truncation is necessary to make calculations tractable</a:t>
            </a:r>
          </a:p>
          <a:p>
            <a:r>
              <a:rPr lang="en-US" sz="2000" dirty="0"/>
              <a:t>Unconstrained, natural-sized ~ O(1) coefficients multiply operators</a:t>
            </a:r>
          </a:p>
          <a:p>
            <a:r>
              <a:rPr lang="en-US" sz="2000" dirty="0"/>
              <a:t>Coefficients are called </a:t>
            </a:r>
            <a:r>
              <a:rPr lang="en-US" sz="2000" dirty="0">
                <a:solidFill>
                  <a:schemeClr val="accent1"/>
                </a:solidFill>
              </a:rPr>
              <a:t>low-energy constants (LECs)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Results in systematic improvement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E82D95-689D-F640-ABC7-0A59B0891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400" y="1396208"/>
            <a:ext cx="3784600" cy="4940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6CDD0D-0307-E84D-B796-C72454A06214}"/>
              </a:ext>
            </a:extLst>
          </p:cNvPr>
          <p:cNvSpPr txBox="1"/>
          <p:nvPr/>
        </p:nvSpPr>
        <p:spPr>
          <a:xfrm>
            <a:off x="405114" y="6330089"/>
            <a:ext cx="5927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Ideal for the application of Bayesian methods!</a:t>
            </a:r>
          </a:p>
        </p:txBody>
      </p:sp>
    </p:spTree>
    <p:extLst>
      <p:ext uri="{BB962C8B-B14F-4D97-AF65-F5344CB8AC3E}">
        <p14:creationId xmlns:p14="http://schemas.microsoft.com/office/powerpoint/2010/main" val="110029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8210" y="863481"/>
            <a:ext cx="7730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Future Bayesian Plans (Collaborators wanted!)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7684" y="1699461"/>
            <a:ext cx="8488949" cy="34983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marL="192024" indent="-192024">
              <a:spcBef>
                <a:spcPts val="400"/>
              </a:spcBef>
              <a:buFont typeface="Arial"/>
              <a:buChar char="•"/>
            </a:pPr>
            <a:r>
              <a:rPr lang="en-US" dirty="0"/>
              <a:t>Use scattering observables directly for parameter estimation</a:t>
            </a:r>
          </a:p>
          <a:p>
            <a:pPr marL="192024" indent="-192024">
              <a:spcBef>
                <a:spcPts val="400"/>
              </a:spcBef>
              <a:buFont typeface="Arial"/>
              <a:buChar char="•"/>
            </a:pPr>
            <a:r>
              <a:rPr lang="en-US" dirty="0"/>
              <a:t>Identify appropriate priors for other theoretical expectations such as Wigner symmetry</a:t>
            </a:r>
          </a:p>
          <a:p>
            <a:pPr marL="192024" indent="-192024">
              <a:spcBef>
                <a:spcPts val="400"/>
              </a:spcBef>
              <a:buFont typeface="Arial"/>
              <a:buChar char="•"/>
            </a:pPr>
            <a:r>
              <a:rPr lang="en-US" dirty="0"/>
              <a:t>Propagate all sources of error, including from LECs, to few- and many-body observables </a:t>
            </a:r>
          </a:p>
          <a:p>
            <a:pPr marL="192024" indent="-192024">
              <a:spcBef>
                <a:spcPts val="400"/>
              </a:spcBef>
              <a:buFont typeface="Arial"/>
              <a:buChar char="•"/>
            </a:pPr>
            <a:r>
              <a:rPr lang="en-US" dirty="0"/>
              <a:t>Estimate the EFT expansion parameter from the expected convergence pattern of additional observable predictions (uniform matter in progress)</a:t>
            </a:r>
          </a:p>
          <a:p>
            <a:pPr marL="192024" indent="-192024">
              <a:spcBef>
                <a:spcPts val="400"/>
              </a:spcBef>
              <a:buFont typeface="Arial"/>
              <a:buChar char="•"/>
            </a:pPr>
            <a:r>
              <a:rPr lang="en-US" dirty="0"/>
              <a:t>Account for correlations between LECs from the πN, NN, and  few-body sectors</a:t>
            </a:r>
          </a:p>
          <a:p>
            <a:pPr marL="192024" indent="-192024">
              <a:spcBef>
                <a:spcPts val="400"/>
              </a:spcBef>
              <a:buFont typeface="Arial"/>
              <a:buChar char="•"/>
            </a:pPr>
            <a:r>
              <a:rPr lang="en-US" dirty="0"/>
              <a:t>Assess the impact of available experimental data on the number of orders of the EFT that can be constrained via Bayesian model selection</a:t>
            </a:r>
          </a:p>
          <a:p>
            <a:pPr marL="192024" indent="-192024">
              <a:spcBef>
                <a:spcPts val="400"/>
              </a:spcBef>
              <a:buFont typeface="Arial"/>
              <a:buChar char="•"/>
            </a:pPr>
            <a:r>
              <a:rPr lang="en-US" dirty="0"/>
              <a:t>Employ Bayesian model checking techniques to verify for observable calculations that the EFT expansion is working ``as advertised”</a:t>
            </a:r>
          </a:p>
          <a:p>
            <a:pPr marL="192024" indent="-192024">
              <a:spcBef>
                <a:spcPts val="400"/>
              </a:spcBef>
              <a:buFont typeface="Arial"/>
              <a:buChar char="•"/>
            </a:pPr>
            <a:r>
              <a:rPr lang="en-US" dirty="0"/>
              <a:t>Model selection problems (which degrees of freedom to use)?</a:t>
            </a:r>
          </a:p>
        </p:txBody>
      </p:sp>
    </p:spTree>
    <p:extLst>
      <p:ext uri="{BB962C8B-B14F-4D97-AF65-F5344CB8AC3E}">
        <p14:creationId xmlns:p14="http://schemas.microsoft.com/office/powerpoint/2010/main" val="1285932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D8026-A6B0-8F4F-91E6-6A5E4096D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Effect of including truncation errors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E52E3B-F4DD-E944-BE99-8A1730EBCB37}"/>
              </a:ext>
            </a:extLst>
          </p:cNvPr>
          <p:cNvSpPr txBox="1"/>
          <p:nvPr/>
        </p:nvSpPr>
        <p:spPr>
          <a:xfrm>
            <a:off x="652046" y="6117077"/>
            <a:ext cx="3431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Uncorrelated assumption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29B301-DC0A-8145-81B0-B66DD9B3E427}"/>
              </a:ext>
            </a:extLst>
          </p:cNvPr>
          <p:cNvSpPr txBox="1"/>
          <p:nvPr/>
        </p:nvSpPr>
        <p:spPr>
          <a:xfrm>
            <a:off x="4946068" y="6117077"/>
            <a:ext cx="3026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Correlated assumption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5E5899-FB55-0C4E-814B-E8C6118E8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909983"/>
            <a:ext cx="3454400" cy="3987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699880-49B1-9143-A141-73821E736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074" y="1909983"/>
            <a:ext cx="34544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41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D8026-A6B0-8F4F-91E6-6A5E4096D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Effect of including truncation errors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E52E3B-F4DD-E944-BE99-8A1730EBCB37}"/>
              </a:ext>
            </a:extLst>
          </p:cNvPr>
          <p:cNvSpPr txBox="1"/>
          <p:nvPr/>
        </p:nvSpPr>
        <p:spPr>
          <a:xfrm>
            <a:off x="652046" y="6117077"/>
            <a:ext cx="3431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Uncorrelated assumption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29B301-DC0A-8145-81B0-B66DD9B3E427}"/>
              </a:ext>
            </a:extLst>
          </p:cNvPr>
          <p:cNvSpPr txBox="1"/>
          <p:nvPr/>
        </p:nvSpPr>
        <p:spPr>
          <a:xfrm>
            <a:off x="4946068" y="6117077"/>
            <a:ext cx="3026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Correlated assumption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8AE0AF-AAF5-5C44-97A4-7ADD611DC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1884583"/>
            <a:ext cx="3759200" cy="403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B373D6-B49C-F248-AF43-EA8BEB5C3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901" y="1884583"/>
            <a:ext cx="3759200" cy="4038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4C72F81-016A-4243-8318-C52E72E0348E}"/>
              </a:ext>
            </a:extLst>
          </p:cNvPr>
          <p:cNvSpPr txBox="1"/>
          <p:nvPr/>
        </p:nvSpPr>
        <p:spPr>
          <a:xfrm>
            <a:off x="127613" y="6440242"/>
            <a:ext cx="1273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arxiv:1808:08211</a:t>
            </a:r>
          </a:p>
        </p:txBody>
      </p:sp>
    </p:spTree>
    <p:extLst>
      <p:ext uri="{BB962C8B-B14F-4D97-AF65-F5344CB8AC3E}">
        <p14:creationId xmlns:p14="http://schemas.microsoft.com/office/powerpoint/2010/main" val="3237257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55672B9-2FFF-2B49-8772-25715427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Uncertainty quantification landscape for EFTs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E5A098-CEB1-AD47-8EA7-E13E448421FE}"/>
              </a:ext>
            </a:extLst>
          </p:cNvPr>
          <p:cNvSpPr txBox="1"/>
          <p:nvPr/>
        </p:nvSpPr>
        <p:spPr>
          <a:xfrm>
            <a:off x="808594" y="1690689"/>
            <a:ext cx="752681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92024" indent="-192024">
              <a:buFont typeface="Arial"/>
              <a:buChar char="•"/>
            </a:pPr>
            <a:r>
              <a:rPr lang="en-US" sz="2000" b="1" dirty="0"/>
              <a:t>Covariance methods</a:t>
            </a:r>
            <a:r>
              <a:rPr lang="en-US" sz="2000" dirty="0"/>
              <a:t>: uncertainty from fitting to data</a:t>
            </a:r>
          </a:p>
          <a:p>
            <a:pPr marL="192024" indent="-192024">
              <a:buFont typeface="Arial"/>
              <a:buChar char="•"/>
            </a:pPr>
            <a:r>
              <a:rPr lang="en-US" sz="2000" b="1" dirty="0"/>
              <a:t>Bootstrapping</a:t>
            </a:r>
            <a:r>
              <a:rPr lang="en-US" sz="2000" dirty="0"/>
              <a:t>: uncertainty from fitting or </a:t>
            </a:r>
            <a:r>
              <a:rPr lang="en-US" sz="2000" dirty="0" err="1"/>
              <a:t>numerics</a:t>
            </a:r>
            <a:endParaRPr lang="en-US" sz="2000" dirty="0"/>
          </a:p>
          <a:p>
            <a:pPr marL="192024" indent="-192024">
              <a:buFont typeface="Arial"/>
              <a:buChar char="•"/>
            </a:pPr>
            <a:r>
              <a:rPr lang="en-US" sz="2000" b="1" dirty="0"/>
              <a:t>Truncation error estimates for EFTs</a:t>
            </a:r>
            <a:r>
              <a:rPr lang="en-US" sz="2000" dirty="0"/>
              <a:t>: codifying standard EFT protocols</a:t>
            </a:r>
            <a:endParaRPr lang="en-US" b="1" dirty="0"/>
          </a:p>
          <a:p>
            <a:pPr marL="192024" indent="-192024">
              <a:buFont typeface="Arial"/>
              <a:buChar char="•"/>
            </a:pPr>
            <a:r>
              <a:rPr lang="en-US" sz="2000" b="1" dirty="0"/>
              <a:t>Bayesian</a:t>
            </a:r>
            <a:r>
              <a:rPr lang="en-US" sz="2000" dirty="0"/>
              <a:t>: can fit the above methods into this framework</a:t>
            </a:r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0B954D-E8DC-5E41-A2DB-86AA9DD745E4}"/>
              </a:ext>
            </a:extLst>
          </p:cNvPr>
          <p:cNvGrpSpPr/>
          <p:nvPr/>
        </p:nvGrpSpPr>
        <p:grpSpPr>
          <a:xfrm>
            <a:off x="609981" y="3429507"/>
            <a:ext cx="7725425" cy="3159546"/>
            <a:chOff x="609981" y="3429507"/>
            <a:chExt cx="7725425" cy="315954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FC83220-5F3D-F74D-9CEA-CB79CD77F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981" y="3624262"/>
              <a:ext cx="7725425" cy="258653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99398F7-8561-BE44-9086-4E541D22990A}"/>
                </a:ext>
              </a:extLst>
            </p:cNvPr>
            <p:cNvSpPr txBox="1"/>
            <p:nvPr/>
          </p:nvSpPr>
          <p:spPr>
            <a:xfrm>
              <a:off x="3440772" y="6065833"/>
              <a:ext cx="2737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NCSM </a:t>
              </a:r>
              <a:r>
                <a:rPr lang="en-US" sz="1400" dirty="0" err="1">
                  <a:solidFill>
                    <a:srgbClr val="FF0000"/>
                  </a:solidFill>
                </a:rPr>
                <a:t>gs</a:t>
              </a:r>
              <a:r>
                <a:rPr lang="en-US" sz="1400" dirty="0">
                  <a:solidFill>
                    <a:srgbClr val="FF0000"/>
                  </a:solidFill>
                </a:rPr>
                <a:t> energies at particular </a:t>
              </a:r>
              <a:r>
                <a:rPr lang="en-US" sz="1400" dirty="0" err="1">
                  <a:solidFill>
                    <a:srgbClr val="FF0000"/>
                  </a:solidFill>
                </a:rPr>
                <a:t>ℏ</a:t>
              </a:r>
              <a:r>
                <a:rPr lang="en-US" sz="1400" dirty="0">
                  <a:solidFill>
                    <a:srgbClr val="FF0000"/>
                  </a:solidFill>
                </a:rPr>
                <a:t>𝜔 </a:t>
              </a:r>
            </a:p>
            <a:p>
              <a:r>
                <a:rPr lang="en-US" sz="1400" dirty="0">
                  <a:solidFill>
                    <a:srgbClr val="FF0000"/>
                  </a:solidFill>
                </a:rPr>
                <a:t>Phenomenological, NN only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DD4EA4A-C71A-4448-A4CA-FA6A441ECA3D}"/>
                </a:ext>
              </a:extLst>
            </p:cNvPr>
            <p:cNvSpPr txBox="1"/>
            <p:nvPr/>
          </p:nvSpPr>
          <p:spPr>
            <a:xfrm>
              <a:off x="3322115" y="3429507"/>
              <a:ext cx="31838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accent6"/>
                  </a:solidFill>
                </a:rPr>
                <a:t>Navarro  Pérez et al., Phys. Rev. C 92, 064003 (2015)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C1E912B-1D19-D24F-A17D-AD72F5111DD0}"/>
              </a:ext>
            </a:extLst>
          </p:cNvPr>
          <p:cNvGrpSpPr/>
          <p:nvPr/>
        </p:nvGrpSpPr>
        <p:grpSpPr>
          <a:xfrm>
            <a:off x="105945" y="3481400"/>
            <a:ext cx="8945096" cy="3133710"/>
            <a:chOff x="105945" y="3481400"/>
            <a:chExt cx="8945096" cy="313371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BD5BF97-D520-8744-9244-A4E6E9F83D4B}"/>
                </a:ext>
              </a:extLst>
            </p:cNvPr>
            <p:cNvGrpSpPr/>
            <p:nvPr/>
          </p:nvGrpSpPr>
          <p:grpSpPr>
            <a:xfrm>
              <a:off x="105945" y="3487065"/>
              <a:ext cx="8945096" cy="3128045"/>
              <a:chOff x="105945" y="3487065"/>
              <a:chExt cx="8945096" cy="3128045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1AB44A1F-3826-1E41-8206-BDE529759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945" y="3487065"/>
                <a:ext cx="4466055" cy="3118939"/>
              </a:xfrm>
              <a:prstGeom prst="rect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0AD7538-40C6-D04F-8DBE-516D1A677EA4}"/>
                  </a:ext>
                </a:extLst>
              </p:cNvPr>
              <p:cNvSpPr txBox="1"/>
              <p:nvPr/>
            </p:nvSpPr>
            <p:spPr>
              <a:xfrm>
                <a:off x="459678" y="6136104"/>
                <a:ext cx="270779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chemeClr val="accent6">
                        <a:lumMod val="75000"/>
                      </a:schemeClr>
                    </a:solidFill>
                  </a:rPr>
                  <a:t>LENPIC: Binder et al., 2018 [arXiv:1802.08584]</a:t>
                </a: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6C6CC250-5DCD-2E4E-855A-854D7FB98E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25733" y="3624262"/>
                <a:ext cx="4125308" cy="2990848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5259E2E-21BF-6B4C-AC4C-2229E42C1B2E}"/>
                  </a:ext>
                </a:extLst>
              </p:cNvPr>
              <p:cNvSpPr txBox="1"/>
              <p:nvPr/>
            </p:nvSpPr>
            <p:spPr>
              <a:xfrm>
                <a:off x="5337559" y="6160488"/>
                <a:ext cx="282160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err="1">
                    <a:solidFill>
                      <a:schemeClr val="accent6">
                        <a:lumMod val="75000"/>
                      </a:schemeClr>
                    </a:solidFill>
                  </a:rPr>
                  <a:t>Lonardoni</a:t>
                </a:r>
                <a:r>
                  <a:rPr lang="en-US" sz="1050" dirty="0">
                    <a:solidFill>
                      <a:schemeClr val="accent6">
                        <a:lumMod val="75000"/>
                      </a:schemeClr>
                    </a:solidFill>
                  </a:rPr>
                  <a:t> et al., Phys. Rev. C </a:t>
                </a:r>
                <a:r>
                  <a:rPr lang="en-US" sz="1050" b="1" dirty="0">
                    <a:solidFill>
                      <a:schemeClr val="accent6">
                        <a:lumMod val="75000"/>
                      </a:schemeClr>
                    </a:solidFill>
                  </a:rPr>
                  <a:t>97</a:t>
                </a:r>
                <a:r>
                  <a:rPr lang="en-US" sz="1050" dirty="0">
                    <a:solidFill>
                      <a:schemeClr val="accent6">
                        <a:lumMod val="75000"/>
                      </a:schemeClr>
                    </a:solidFill>
                  </a:rPr>
                  <a:t>, 044318 (2018)</a:t>
                </a: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1AC8034-3FA8-204B-BF1C-FA33228FB1CB}"/>
                </a:ext>
              </a:extLst>
            </p:cNvPr>
            <p:cNvSpPr txBox="1"/>
            <p:nvPr/>
          </p:nvSpPr>
          <p:spPr>
            <a:xfrm>
              <a:off x="419610" y="5787605"/>
              <a:ext cx="305019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LENPIC calculations: NN only, NCCI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135CC81-4F7D-944C-967F-4287759608A2}"/>
                </a:ext>
              </a:extLst>
            </p:cNvPr>
            <p:cNvSpPr txBox="1"/>
            <p:nvPr/>
          </p:nvSpPr>
          <p:spPr>
            <a:xfrm>
              <a:off x="5543025" y="3481400"/>
              <a:ext cx="199272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AFDMC: local NN+3N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A4E711D-C61B-B54C-9CC7-D1C617EF9B8B}"/>
                </a:ext>
              </a:extLst>
            </p:cNvPr>
            <p:cNvSpPr txBox="1"/>
            <p:nvPr/>
          </p:nvSpPr>
          <p:spPr>
            <a:xfrm>
              <a:off x="3213234" y="4197155"/>
              <a:ext cx="105349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Q = M</a:t>
              </a:r>
              <a:r>
                <a:rPr lang="en-US" sz="1600" baseline="-25000" dirty="0">
                  <a:solidFill>
                    <a:srgbClr val="FF0000"/>
                  </a:solidFill>
                </a:rPr>
                <a:t>𝜋</a:t>
              </a:r>
              <a:r>
                <a:rPr lang="en-US" sz="1600" dirty="0">
                  <a:solidFill>
                    <a:srgbClr val="FF0000"/>
                  </a:solidFill>
                </a:rPr>
                <a:t>/𝛬</a:t>
              </a:r>
              <a:r>
                <a:rPr lang="en-US" sz="1600" baseline="-25000" dirty="0">
                  <a:solidFill>
                    <a:srgbClr val="FF0000"/>
                  </a:solidFill>
                </a:rPr>
                <a:t>b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CCF81EE-8129-5842-B400-5BEFC181C55B}"/>
                </a:ext>
              </a:extLst>
            </p:cNvPr>
            <p:cNvSpPr txBox="1"/>
            <p:nvPr/>
          </p:nvSpPr>
          <p:spPr>
            <a:xfrm>
              <a:off x="6675203" y="5548787"/>
              <a:ext cx="105349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Q = M</a:t>
              </a:r>
              <a:r>
                <a:rPr lang="en-US" sz="1600" baseline="-25000" dirty="0">
                  <a:solidFill>
                    <a:srgbClr val="FF0000"/>
                  </a:solidFill>
                </a:rPr>
                <a:t>𝜋</a:t>
              </a:r>
              <a:r>
                <a:rPr lang="en-US" sz="1600" dirty="0">
                  <a:solidFill>
                    <a:srgbClr val="FF0000"/>
                  </a:solidFill>
                </a:rPr>
                <a:t>/𝛬</a:t>
              </a:r>
              <a:r>
                <a:rPr lang="en-US" sz="1600" baseline="-25000" dirty="0">
                  <a:solidFill>
                    <a:srgbClr val="FF0000"/>
                  </a:solidFill>
                </a:rPr>
                <a:t>b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11D0393-04E3-B644-9810-146AF736C7CB}"/>
              </a:ext>
            </a:extLst>
          </p:cNvPr>
          <p:cNvGrpSpPr/>
          <p:nvPr/>
        </p:nvGrpSpPr>
        <p:grpSpPr>
          <a:xfrm>
            <a:off x="601272" y="3368471"/>
            <a:ext cx="7878797" cy="3376600"/>
            <a:chOff x="601272" y="3368471"/>
            <a:chExt cx="7878797" cy="33766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66A600-A145-B841-B616-05FF15BC8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1272" y="3368471"/>
              <a:ext cx="3708400" cy="33147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23F1B4E-BBDE-FE46-AE93-35EC38B15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80709" y="3368471"/>
              <a:ext cx="3899360" cy="33766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B64201C-0770-7E44-A4AA-7073134E04A8}"/>
                </a:ext>
              </a:extLst>
            </p:cNvPr>
            <p:cNvSpPr txBox="1"/>
            <p:nvPr/>
          </p:nvSpPr>
          <p:spPr>
            <a:xfrm>
              <a:off x="1611006" y="3873756"/>
              <a:ext cx="171110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Truncation error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85731A5-4FB3-5B44-90A2-BFD068283C30}"/>
                </a:ext>
              </a:extLst>
            </p:cNvPr>
            <p:cNvSpPr txBox="1"/>
            <p:nvPr/>
          </p:nvSpPr>
          <p:spPr>
            <a:xfrm>
              <a:off x="5204139" y="4723368"/>
              <a:ext cx="194796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LEC error (red line)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Barely visible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E4CD351-FE0B-144C-8B88-174126A70EB0}"/>
              </a:ext>
            </a:extLst>
          </p:cNvPr>
          <p:cNvGrpSpPr/>
          <p:nvPr/>
        </p:nvGrpSpPr>
        <p:grpSpPr>
          <a:xfrm>
            <a:off x="1944707" y="3368471"/>
            <a:ext cx="6009258" cy="3126954"/>
            <a:chOff x="1944707" y="3368471"/>
            <a:chExt cx="6009258" cy="312695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9787666-3D81-394E-83BE-F3C752BEF503}"/>
                </a:ext>
              </a:extLst>
            </p:cNvPr>
            <p:cNvGrpSpPr/>
            <p:nvPr/>
          </p:nvGrpSpPr>
          <p:grpSpPr>
            <a:xfrm>
              <a:off x="1944707" y="3368471"/>
              <a:ext cx="4730496" cy="2790135"/>
              <a:chOff x="1944707" y="3368471"/>
              <a:chExt cx="4730496" cy="2790135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414B317-BA73-844B-8FCA-24E8960031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44707" y="3669888"/>
                <a:ext cx="4730496" cy="2232927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2960F14-4874-734D-A2B3-05CC9BF223F1}"/>
                  </a:ext>
                </a:extLst>
              </p:cNvPr>
              <p:cNvSpPr txBox="1"/>
              <p:nvPr/>
            </p:nvSpPr>
            <p:spPr>
              <a:xfrm>
                <a:off x="3167471" y="5912385"/>
                <a:ext cx="209063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</a:rPr>
                  <a:t>Carlsson et al., PRX </a:t>
                </a:r>
                <a:r>
                  <a:rPr lang="en-US" sz="1000" b="1" dirty="0">
                    <a:solidFill>
                      <a:schemeClr val="accent6">
                        <a:lumMod val="75000"/>
                      </a:schemeClr>
                    </a:solidFill>
                  </a:rPr>
                  <a:t>6</a:t>
                </a:r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</a:rPr>
                  <a:t>, 011019 (2016)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32B9358-0C27-EC4B-9A47-DF0BFEF5E2DB}"/>
                  </a:ext>
                </a:extLst>
              </p:cNvPr>
              <p:cNvSpPr txBox="1"/>
              <p:nvPr/>
            </p:nvSpPr>
            <p:spPr>
              <a:xfrm>
                <a:off x="3082252" y="3368471"/>
                <a:ext cx="2286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rgbClr val="FF0000"/>
                    </a:solidFill>
                  </a:rPr>
                  <a:t>sep</a:t>
                </a:r>
                <a:r>
                  <a:rPr lang="en-US" dirty="0">
                    <a:solidFill>
                      <a:srgbClr val="FF0000"/>
                    </a:solidFill>
                  </a:rPr>
                  <a:t> and sim potentials</a:t>
                </a: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7961AD2-6FC9-674F-81D9-DD5338CD72BD}"/>
                </a:ext>
              </a:extLst>
            </p:cNvPr>
            <p:cNvSpPr txBox="1"/>
            <p:nvPr/>
          </p:nvSpPr>
          <p:spPr>
            <a:xfrm>
              <a:off x="5639549" y="6126093"/>
              <a:ext cx="2314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[see also </a:t>
              </a:r>
              <a:r>
                <a:rPr lang="en-US" dirty="0" err="1"/>
                <a:t>Evgeny’s</a:t>
              </a:r>
              <a:r>
                <a:rPr lang="en-US" dirty="0"/>
                <a:t> talk]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863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2678" y="1607230"/>
            <a:ext cx="7927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Interactions from 2003-4: EM(500, 600 MeV) or family of EGM potentials; used similar non-local regulators and similar fits to NN, 3N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623" y="2517192"/>
            <a:ext cx="752681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New generation NN+3N interactions </a:t>
            </a:r>
            <a:r>
              <a:rPr lang="en-US" sz="1200" b="1" dirty="0">
                <a:solidFill>
                  <a:srgbClr val="0000FF"/>
                </a:solidFill>
              </a:rPr>
              <a:t>[references at end]</a:t>
            </a:r>
          </a:p>
          <a:p>
            <a:pPr marL="192024" indent="-192024">
              <a:buFont typeface="Arial"/>
              <a:buChar char="•"/>
            </a:pPr>
            <a:r>
              <a:rPr lang="en-US" sz="2000" b="1" dirty="0"/>
              <a:t>Non-local: </a:t>
            </a:r>
            <a:r>
              <a:rPr lang="en-US" dirty="0"/>
              <a:t>updated EMN and new soft; </a:t>
            </a:r>
            <a:r>
              <a:rPr lang="en-US" dirty="0" err="1"/>
              <a:t>Ekstrom</a:t>
            </a:r>
            <a:r>
              <a:rPr lang="en-US" dirty="0"/>
              <a:t> et al. </a:t>
            </a:r>
            <a:r>
              <a:rPr lang="en-US" dirty="0" err="1"/>
              <a:t>sim</a:t>
            </a:r>
            <a:r>
              <a:rPr lang="en-US" dirty="0"/>
              <a:t>, sat, and with </a:t>
            </a:r>
            <a:r>
              <a:rPr lang="en-US" dirty="0" err="1"/>
              <a:t>Δs</a:t>
            </a:r>
            <a:endParaRPr lang="en-US" dirty="0"/>
          </a:p>
          <a:p>
            <a:pPr marL="192024" indent="-192024">
              <a:buFont typeface="Arial"/>
              <a:buChar char="•"/>
            </a:pPr>
            <a:r>
              <a:rPr lang="en-US" sz="2000" b="1" dirty="0"/>
              <a:t>Loca</a:t>
            </a:r>
            <a:r>
              <a:rPr lang="en-US" b="1" dirty="0"/>
              <a:t>l</a:t>
            </a:r>
            <a:r>
              <a:rPr lang="en-US" dirty="0"/>
              <a:t> (for QMC): </a:t>
            </a:r>
            <a:r>
              <a:rPr lang="en-US" dirty="0" err="1"/>
              <a:t>Gezerlis</a:t>
            </a:r>
            <a:r>
              <a:rPr lang="en-US" dirty="0"/>
              <a:t> et al. nucleons only; </a:t>
            </a:r>
            <a:r>
              <a:rPr lang="en-US" dirty="0" err="1"/>
              <a:t>Piarulli</a:t>
            </a:r>
            <a:r>
              <a:rPr lang="en-US" dirty="0"/>
              <a:t> et al. with </a:t>
            </a:r>
            <a:r>
              <a:rPr lang="en-US" dirty="0" err="1"/>
              <a:t>Δs</a:t>
            </a:r>
            <a:endParaRPr lang="en-US" dirty="0"/>
          </a:p>
          <a:p>
            <a:pPr marL="192024" indent="-192024">
              <a:buFont typeface="Arial"/>
              <a:buChar char="•"/>
            </a:pPr>
            <a:r>
              <a:rPr lang="en-US" sz="2000" b="1" dirty="0"/>
              <a:t>Semi-local: </a:t>
            </a:r>
            <a:r>
              <a:rPr lang="en-US" dirty="0"/>
              <a:t>Bochum-</a:t>
            </a:r>
            <a:r>
              <a:rPr lang="en-US" dirty="0" err="1"/>
              <a:t>Julich</a:t>
            </a:r>
            <a:r>
              <a:rPr lang="en-US" dirty="0"/>
              <a:t> group, SCS (x-space) and SMS (p-space)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624" y="4087526"/>
            <a:ext cx="7526812" cy="677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Issues: </a:t>
            </a:r>
            <a:r>
              <a:rPr lang="en-US" dirty="0"/>
              <a:t>power counting, regulator artifacts, EFT convergence, fitting protocols, fine-tuning, over/under-fitting, parameter redundancies, how to do UQ?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8590" y="5212931"/>
            <a:ext cx="8406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Parameter estimation issues repeat with LECs for currents and for other EFTs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55672B9-2FFF-2B49-8772-25715427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Recent explosion of chiral EFT interactions</a:t>
            </a:r>
          </a:p>
        </p:txBody>
      </p:sp>
    </p:spTree>
    <p:extLst>
      <p:ext uri="{BB962C8B-B14F-4D97-AF65-F5344CB8AC3E}">
        <p14:creationId xmlns:p14="http://schemas.microsoft.com/office/powerpoint/2010/main" val="154160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322" y="810016"/>
            <a:ext cx="4277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  <a:latin typeface="+mj-lt"/>
              </a:rPr>
              <a:t>Bayesian framework for parameter estimation in EFTs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301" y="857250"/>
            <a:ext cx="3898496" cy="51435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209669" y="857250"/>
            <a:ext cx="3898496" cy="5143500"/>
            <a:chOff x="2616200" y="0"/>
            <a:chExt cx="3898496" cy="51435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6200" y="0"/>
              <a:ext cx="3898496" cy="51435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1" name="Rounded Rectangle 10"/>
            <p:cNvSpPr/>
            <p:nvPr/>
          </p:nvSpPr>
          <p:spPr>
            <a:xfrm>
              <a:off x="2767263" y="2423160"/>
              <a:ext cx="3074737" cy="320040"/>
            </a:xfrm>
            <a:prstGeom prst="roundRect">
              <a:avLst/>
            </a:prstGeom>
            <a:noFill/>
            <a:ln w="317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767263" y="2828760"/>
              <a:ext cx="3074737" cy="320040"/>
            </a:xfrm>
            <a:prstGeom prst="roundRect">
              <a:avLst/>
            </a:prstGeom>
            <a:noFill/>
            <a:ln w="317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767263" y="4823460"/>
              <a:ext cx="3074737" cy="320040"/>
            </a:xfrm>
            <a:prstGeom prst="roundRect">
              <a:avLst/>
            </a:prstGeom>
            <a:noFill/>
            <a:ln w="317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0318" y="5102401"/>
            <a:ext cx="4902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Based on: </a:t>
            </a:r>
            <a:r>
              <a:rPr lang="en-US" sz="1600" i="1" dirty="0"/>
              <a:t>Exploring Bayesian parameter estimation for chiral effective field theory using nucleon-nucleon phase shifts, </a:t>
            </a:r>
            <a:r>
              <a:rPr lang="en-US" sz="1600" dirty="0" err="1">
                <a:solidFill>
                  <a:srgbClr val="FF0000"/>
                </a:solidFill>
              </a:rPr>
              <a:t>sw</a:t>
            </a:r>
            <a:r>
              <a:rPr lang="en-US" sz="1600" dirty="0"/>
              <a:t>, R.J. </a:t>
            </a:r>
            <a:r>
              <a:rPr lang="en-US" sz="1600" dirty="0" err="1"/>
              <a:t>Furnstahl</a:t>
            </a:r>
            <a:r>
              <a:rPr lang="en-US" sz="1600" dirty="0"/>
              <a:t>, D. Phillips (posted soon)</a:t>
            </a:r>
            <a:endParaRPr lang="en-US" sz="16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20318" y="1916758"/>
            <a:ext cx="46655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Here: </a:t>
            </a:r>
            <a:r>
              <a:rPr lang="en-US" dirty="0"/>
              <a:t>Use parameter estimation for NN phase shifts as test case (SCS potential  of EKM)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Good news: well studied, clear example for comparison, fairly easy computation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Bad news: numerous and precise data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differences from conventional approach are subtle.  Plan: focus on illuminating cases.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846" y="4032787"/>
            <a:ext cx="518392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50800"/>
          </a:effectLst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0000FF"/>
                </a:solidFill>
              </a:rPr>
              <a:t>The usefulness of projected posterior plots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0000FF"/>
                </a:solidFill>
              </a:rPr>
              <a:t>LEC stability with maximum energy for fit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0000FF"/>
                </a:solidFill>
              </a:rPr>
              <a:t>Combining theory uncertainties (in progress)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90799" y="1541075"/>
            <a:ext cx="33246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[See </a:t>
            </a:r>
            <a:r>
              <a:rPr lang="en-US" sz="1400" dirty="0" err="1">
                <a:solidFill>
                  <a:srgbClr val="FF0000"/>
                </a:solidFill>
              </a:rPr>
              <a:t>sw</a:t>
            </a:r>
            <a:r>
              <a:rPr lang="en-US" sz="1400" dirty="0"/>
              <a:t> et al., J. Phys. G 43, 074001 (2016)]</a:t>
            </a:r>
          </a:p>
        </p:txBody>
      </p:sp>
    </p:spTree>
    <p:extLst>
      <p:ext uri="{BB962C8B-B14F-4D97-AF65-F5344CB8AC3E}">
        <p14:creationId xmlns:p14="http://schemas.microsoft.com/office/powerpoint/2010/main" val="195623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8210" y="863481"/>
            <a:ext cx="7730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References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957" y="1421002"/>
            <a:ext cx="8450826" cy="18466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  <a:scene3d>
            <a:camera prst="orthographicFront"/>
            <a:lightRig rig="threePt" dir="t"/>
          </a:scene3d>
          <a:sp3d>
            <a:bevelB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Some BUQEYE publications on UQ for EFT</a:t>
            </a:r>
          </a:p>
          <a:p>
            <a:pPr marL="285750" indent="-285750">
              <a:buFont typeface="Courier New"/>
              <a:buChar char="o"/>
            </a:pPr>
            <a:r>
              <a:rPr lang="en-US" sz="1400" dirty="0"/>
              <a:t>“A recipe for EFT uncertainty quantification in nuclear physics”, J. Phys. G 42, 034028 (2015)</a:t>
            </a:r>
          </a:p>
          <a:p>
            <a:pPr marL="285750" indent="-285750">
              <a:buFont typeface="Courier New"/>
              <a:buChar char="o"/>
            </a:pPr>
            <a:r>
              <a:rPr lang="en-US" sz="1400" dirty="0"/>
              <a:t>“Quantifying truncation errors in effective field theory”, Phys. Rev. C 92, 024005 (2015)   [with Natalie </a:t>
            </a:r>
            <a:r>
              <a:rPr lang="en-US" sz="1400" dirty="0" err="1"/>
              <a:t>Klco</a:t>
            </a:r>
            <a:r>
              <a:rPr lang="en-US" sz="1400" dirty="0"/>
              <a:t>]</a:t>
            </a:r>
          </a:p>
          <a:p>
            <a:pPr marL="285750" indent="-285750">
              <a:buFont typeface="Courier New"/>
              <a:buChar char="o"/>
            </a:pPr>
            <a:r>
              <a:rPr lang="en-US" sz="1400" dirty="0"/>
              <a:t>“Bayesian parameter estimation for effective field theories”, J. Phys. G 43, 074001 (2016)</a:t>
            </a:r>
          </a:p>
          <a:p>
            <a:pPr marL="285750" indent="-285750">
              <a:buFont typeface="Courier New"/>
              <a:buChar char="o"/>
            </a:pPr>
            <a:r>
              <a:rPr lang="en-US" sz="1400" dirty="0"/>
              <a:t>“Bayesian truncation errors in chiral EFT: nucleon-nucleon observables”, Phys. Rev. C 96, 024003 (2017)</a:t>
            </a:r>
          </a:p>
          <a:p>
            <a:pPr marL="285750" indent="-285750">
              <a:buFont typeface="Courier New"/>
              <a:buChar char="o"/>
            </a:pPr>
            <a:r>
              <a:rPr lang="en-US" sz="1400" dirty="0"/>
              <a:t>“Exploring Bayesian parameter estimation for chiral effective field theory using nucleon-nucleon phase shifts”, arxiv:1808:08211</a:t>
            </a:r>
          </a:p>
          <a:p>
            <a:pPr marL="285750" indent="-285750">
              <a:buFont typeface="Courier New"/>
              <a:buChar char="o"/>
            </a:pP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364310" y="3363517"/>
            <a:ext cx="8445473" cy="3139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  <a:scene3d>
            <a:camera prst="orthographicFront"/>
            <a:lightRig rig="threePt" dir="t"/>
          </a:scene3d>
          <a:sp3d>
            <a:bevelB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Recent publications on fitting chiral EFT interactions</a:t>
            </a:r>
          </a:p>
          <a:p>
            <a:pPr marL="285750" indent="-285750">
              <a:buFont typeface="Courier New"/>
              <a:buChar char="o"/>
            </a:pPr>
            <a:r>
              <a:rPr lang="en-US" sz="1400" dirty="0"/>
              <a:t>D. R. </a:t>
            </a:r>
            <a:r>
              <a:rPr lang="en-US" sz="1400" dirty="0" err="1"/>
              <a:t>Entem</a:t>
            </a:r>
            <a:r>
              <a:rPr lang="en-US" sz="1400" dirty="0"/>
              <a:t>, R. </a:t>
            </a:r>
            <a:r>
              <a:rPr lang="en-US" sz="1400" dirty="0" err="1"/>
              <a:t>Machleidt</a:t>
            </a:r>
            <a:r>
              <a:rPr lang="en-US" sz="1400" dirty="0"/>
              <a:t>, and Y. </a:t>
            </a:r>
            <a:r>
              <a:rPr lang="en-US" sz="1400" dirty="0" err="1"/>
              <a:t>Nosyk</a:t>
            </a:r>
            <a:r>
              <a:rPr lang="en-US" sz="1400" dirty="0"/>
              <a:t>. “High-quality two-nucleon potentials up to fifth order of the chiral expansion,” Phys. Rev. C 96, 024004, 2017. </a:t>
            </a:r>
          </a:p>
          <a:p>
            <a:pPr marL="285750" indent="-285750">
              <a:buFont typeface="Courier New"/>
              <a:buChar char="o"/>
            </a:pPr>
            <a:r>
              <a:rPr lang="en-US" sz="1400" dirty="0"/>
              <a:t>B. </a:t>
            </a:r>
            <a:r>
              <a:rPr lang="en-US" sz="1400" dirty="0" err="1"/>
              <a:t>Carlsson</a:t>
            </a:r>
            <a:r>
              <a:rPr lang="en-US" sz="1400" dirty="0"/>
              <a:t>, A. </a:t>
            </a:r>
            <a:r>
              <a:rPr lang="en-US" sz="1400" dirty="0" err="1"/>
              <a:t>Ekström</a:t>
            </a:r>
            <a:r>
              <a:rPr lang="en-US" sz="1400" dirty="0"/>
              <a:t>, C. </a:t>
            </a:r>
            <a:r>
              <a:rPr lang="en-US" sz="1400" dirty="0" err="1"/>
              <a:t>Forssé́n</a:t>
            </a:r>
            <a:r>
              <a:rPr lang="en-US" sz="1400" dirty="0"/>
              <a:t>, D. F. </a:t>
            </a:r>
            <a:r>
              <a:rPr lang="en-US" sz="1400" dirty="0" err="1"/>
              <a:t>Strömberg</a:t>
            </a:r>
            <a:r>
              <a:rPr lang="en-US" sz="1400" dirty="0"/>
              <a:t>, O. </a:t>
            </a:r>
            <a:r>
              <a:rPr lang="en-US" sz="1400" dirty="0" err="1"/>
              <a:t>Lilja</a:t>
            </a:r>
            <a:r>
              <a:rPr lang="en-US" sz="1400" dirty="0"/>
              <a:t>, et al. “Uncertainty analysis and order-by-order optimization of chiral nuclear interactions,” Phys. Rev. X, 011019, 2015.</a:t>
            </a:r>
          </a:p>
          <a:p>
            <a:pPr marL="285750" indent="-285750">
              <a:buFont typeface="Courier New"/>
              <a:buChar char="o"/>
            </a:pPr>
            <a:r>
              <a:rPr lang="en-US" sz="1400" dirty="0"/>
              <a:t>A. </a:t>
            </a:r>
            <a:r>
              <a:rPr lang="en-US" sz="1400" dirty="0" err="1"/>
              <a:t>Gezerlis</a:t>
            </a:r>
            <a:r>
              <a:rPr lang="en-US" sz="1400" dirty="0"/>
              <a:t>, I. </a:t>
            </a:r>
            <a:r>
              <a:rPr lang="en-US" sz="1400" dirty="0" err="1"/>
              <a:t>Tews</a:t>
            </a:r>
            <a:r>
              <a:rPr lang="en-US" sz="1400" dirty="0"/>
              <a:t>, E. </a:t>
            </a:r>
            <a:r>
              <a:rPr lang="en-US" sz="1400" dirty="0" err="1"/>
              <a:t>Epelbaum</a:t>
            </a:r>
            <a:r>
              <a:rPr lang="en-US" sz="1400" dirty="0"/>
              <a:t>, M. </a:t>
            </a:r>
            <a:r>
              <a:rPr lang="en-US" sz="1400" dirty="0" err="1"/>
              <a:t>Freunek</a:t>
            </a:r>
            <a:r>
              <a:rPr lang="en-US" sz="1400" dirty="0"/>
              <a:t> , S. </a:t>
            </a:r>
            <a:r>
              <a:rPr lang="en-US" sz="1400" dirty="0" err="1"/>
              <a:t>Gandolfi</a:t>
            </a:r>
            <a:r>
              <a:rPr lang="en-US" sz="1400" dirty="0"/>
              <a:t> , K. </a:t>
            </a:r>
            <a:r>
              <a:rPr lang="en-US" sz="1400" dirty="0" err="1"/>
              <a:t>Hebeler</a:t>
            </a:r>
            <a:r>
              <a:rPr lang="en-US" sz="1400" dirty="0"/>
              <a:t>, A. </a:t>
            </a:r>
            <a:r>
              <a:rPr lang="en-US" sz="1400" dirty="0" err="1"/>
              <a:t>Nogga</a:t>
            </a:r>
            <a:r>
              <a:rPr lang="en-US" sz="1400" dirty="0"/>
              <a:t>, A. </a:t>
            </a:r>
            <a:r>
              <a:rPr lang="en-US" sz="1400" dirty="0" err="1"/>
              <a:t>Schwenk</a:t>
            </a:r>
            <a:r>
              <a:rPr lang="en-US" sz="1400" dirty="0"/>
              <a:t>. “Local chiral effective field theory interactions and quantum Monte Carlo applications,” </a:t>
            </a:r>
            <a:r>
              <a:rPr lang="en-US" sz="1400" dirty="0" err="1"/>
              <a:t>Phys.Rev</a:t>
            </a:r>
            <a:r>
              <a:rPr lang="en-US" sz="1400" dirty="0"/>
              <a:t>. C 90, 054323 (2014). </a:t>
            </a:r>
          </a:p>
          <a:p>
            <a:pPr marL="285750" indent="-285750">
              <a:buFont typeface="Courier New"/>
              <a:buChar char="o"/>
            </a:pPr>
            <a:r>
              <a:rPr lang="en-US" sz="1400" dirty="0"/>
              <a:t>M. </a:t>
            </a:r>
            <a:r>
              <a:rPr lang="en-US" sz="1400" dirty="0" err="1"/>
              <a:t>Piarulli</a:t>
            </a:r>
            <a:r>
              <a:rPr lang="en-US" sz="1400" dirty="0"/>
              <a:t>, L. </a:t>
            </a:r>
            <a:r>
              <a:rPr lang="en-US" sz="1400" dirty="0" err="1"/>
              <a:t>Girlanda</a:t>
            </a:r>
            <a:r>
              <a:rPr lang="en-US" sz="1400" dirty="0"/>
              <a:t>, R. </a:t>
            </a:r>
            <a:r>
              <a:rPr lang="en-US" sz="1400" dirty="0" err="1"/>
              <a:t>Schiavilla</a:t>
            </a:r>
            <a:r>
              <a:rPr lang="en-US" sz="1400" dirty="0"/>
              <a:t>, R. Navarro P ́</a:t>
            </a:r>
            <a:r>
              <a:rPr lang="en-US" sz="1400" dirty="0" err="1"/>
              <a:t>erez</a:t>
            </a:r>
            <a:r>
              <a:rPr lang="en-US" sz="1400" dirty="0"/>
              <a:t>, J. E. </a:t>
            </a:r>
            <a:r>
              <a:rPr lang="en-US" sz="1400" dirty="0" err="1"/>
              <a:t>Amaro</a:t>
            </a:r>
            <a:r>
              <a:rPr lang="en-US" sz="1400" dirty="0"/>
              <a:t>, and E. Ruiz </a:t>
            </a:r>
            <a:r>
              <a:rPr lang="en-US" sz="1400" dirty="0" err="1"/>
              <a:t>Arriola</a:t>
            </a:r>
            <a:r>
              <a:rPr lang="en-US" sz="1400" dirty="0"/>
              <a:t>. “Minimally nonlocal nucleon-nucleon potentials with chiral two-pion exchange including resonances,” Phys. Rev. C, 024003, 2015.</a:t>
            </a:r>
          </a:p>
          <a:p>
            <a:pPr marL="285750" indent="-285750">
              <a:buFont typeface="Courier New"/>
              <a:buChar char="o"/>
            </a:pPr>
            <a:r>
              <a:rPr lang="en-US" sz="1400" dirty="0"/>
              <a:t>E. </a:t>
            </a:r>
            <a:r>
              <a:rPr lang="en-US" sz="1400" dirty="0" err="1"/>
              <a:t>Epelbaum</a:t>
            </a:r>
            <a:r>
              <a:rPr lang="en-US" sz="1400" dirty="0"/>
              <a:t>, H. Krebs, and U. G. </a:t>
            </a:r>
            <a:r>
              <a:rPr lang="en-US" sz="1400" dirty="0" err="1"/>
              <a:t>Meißner</a:t>
            </a:r>
            <a:r>
              <a:rPr lang="en-US" sz="1400" dirty="0"/>
              <a:t>. “Improved chiral nucleon-nucleon potential up to next-to-next-to-next-to-leading order,” Eur. Phys. J. A 51, 53, 2015.</a:t>
            </a:r>
          </a:p>
          <a:p>
            <a:pPr marL="285750" indent="-285750">
              <a:buFont typeface="Courier New"/>
              <a:buChar char="o"/>
            </a:pPr>
            <a:r>
              <a:rPr lang="en-US" sz="1400" dirty="0"/>
              <a:t>P. </a:t>
            </a:r>
            <a:r>
              <a:rPr lang="en-US" sz="1400" dirty="0" err="1"/>
              <a:t>Reinert</a:t>
            </a:r>
            <a:r>
              <a:rPr lang="en-US" sz="1400" dirty="0"/>
              <a:t>, H. Krebs, and E. </a:t>
            </a:r>
            <a:r>
              <a:rPr lang="en-US" sz="1400" dirty="0" err="1"/>
              <a:t>Epelbaum</a:t>
            </a:r>
            <a:r>
              <a:rPr lang="en-US" sz="1400" dirty="0"/>
              <a:t>. “</a:t>
            </a:r>
            <a:r>
              <a:rPr lang="en-US" sz="1400" dirty="0" err="1"/>
              <a:t>Semilocal</a:t>
            </a:r>
            <a:r>
              <a:rPr lang="en-US" sz="1400" dirty="0"/>
              <a:t> momentum-space regularized chiral two-nucleon potentials up to fifth order,” </a:t>
            </a:r>
            <a:r>
              <a:rPr lang="is-IS" sz="1400" dirty="0"/>
              <a:t>arXiv:1711.08821</a:t>
            </a:r>
            <a:r>
              <a:rPr lang="en-US" sz="1400" dirty="0"/>
              <a:t> 2017.</a:t>
            </a:r>
          </a:p>
          <a:p>
            <a:pPr marL="285750" indent="-285750">
              <a:buFont typeface="Courier New"/>
              <a:buChar char="o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1162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153C9-5A56-054E-AC43-E42D38298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Different prior assumptions for truncation errors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B05F90-2705-6B46-9A76-D82C2EB52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712" y="1539433"/>
            <a:ext cx="5773258" cy="46366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EC98F6-F2DB-D44F-BDFB-330BD5906A4C}"/>
              </a:ext>
            </a:extLst>
          </p:cNvPr>
          <p:cNvSpPr/>
          <p:nvPr/>
        </p:nvSpPr>
        <p:spPr>
          <a:xfrm>
            <a:off x="1429120" y="6315841"/>
            <a:ext cx="5376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err="1">
                <a:solidFill>
                  <a:schemeClr val="accent6"/>
                </a:solidFill>
              </a:rPr>
              <a:t>Furnstahl</a:t>
            </a:r>
            <a:r>
              <a:rPr lang="en-US" dirty="0">
                <a:solidFill>
                  <a:schemeClr val="accent6"/>
                </a:solidFill>
              </a:rPr>
              <a:t>, Phillips, </a:t>
            </a:r>
            <a:r>
              <a:rPr lang="en-US" dirty="0" err="1">
                <a:solidFill>
                  <a:schemeClr val="accent6"/>
                </a:solidFill>
              </a:rPr>
              <a:t>Klco</a:t>
            </a:r>
            <a:r>
              <a:rPr lang="en-US" dirty="0">
                <a:solidFill>
                  <a:schemeClr val="accent6"/>
                </a:solidFill>
              </a:rPr>
              <a:t>, </a:t>
            </a:r>
            <a:r>
              <a:rPr lang="en-US" dirty="0" err="1">
                <a:solidFill>
                  <a:schemeClr val="accent6"/>
                </a:solidFill>
              </a:rPr>
              <a:t>sw</a:t>
            </a:r>
            <a:r>
              <a:rPr lang="en-US" dirty="0">
                <a:solidFill>
                  <a:schemeClr val="accent6"/>
                </a:solidFill>
              </a:rPr>
              <a:t>, PRC </a:t>
            </a:r>
            <a:r>
              <a:rPr lang="en-US" b="1" dirty="0">
                <a:solidFill>
                  <a:schemeClr val="accent6"/>
                </a:solidFill>
              </a:rPr>
              <a:t>92</a:t>
            </a:r>
            <a:r>
              <a:rPr lang="en-US" dirty="0">
                <a:solidFill>
                  <a:schemeClr val="accent6"/>
                </a:solidFill>
              </a:rPr>
              <a:t>, 024005 (2015)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AE765B-52C0-A249-89F2-207A698F6888}"/>
              </a:ext>
            </a:extLst>
          </p:cNvPr>
          <p:cNvSpPr txBox="1"/>
          <p:nvPr/>
        </p:nvSpPr>
        <p:spPr>
          <a:xfrm>
            <a:off x="7176304" y="3183039"/>
            <a:ext cx="138531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44AFC"/>
                </a:solidFill>
              </a:rPr>
              <a:t>EKM SCS</a:t>
            </a:r>
          </a:p>
          <a:p>
            <a:r>
              <a:rPr lang="en-US" b="1" dirty="0">
                <a:solidFill>
                  <a:srgbClr val="244AFC"/>
                </a:solidFill>
              </a:rPr>
              <a:t>R=0.9fm</a:t>
            </a:r>
          </a:p>
          <a:p>
            <a:r>
              <a:rPr lang="en-US" b="1" dirty="0" err="1">
                <a:solidFill>
                  <a:srgbClr val="244AFC"/>
                </a:solidFill>
              </a:rPr>
              <a:t>E</a:t>
            </a:r>
            <a:r>
              <a:rPr lang="en-US" b="1" baseline="-25000" dirty="0" err="1">
                <a:solidFill>
                  <a:srgbClr val="244AFC"/>
                </a:solidFill>
              </a:rPr>
              <a:t>lab</a:t>
            </a:r>
            <a:r>
              <a:rPr lang="en-US" b="1" baseline="-25000" dirty="0">
                <a:solidFill>
                  <a:srgbClr val="244AFC"/>
                </a:solidFill>
              </a:rPr>
              <a:t> </a:t>
            </a:r>
            <a:r>
              <a:rPr lang="en-US" b="1" dirty="0">
                <a:solidFill>
                  <a:srgbClr val="244AFC"/>
                </a:solidFill>
              </a:rPr>
              <a:t>= 96MeV</a:t>
            </a:r>
          </a:p>
        </p:txBody>
      </p:sp>
    </p:spTree>
    <p:extLst>
      <p:ext uri="{BB962C8B-B14F-4D97-AF65-F5344CB8AC3E}">
        <p14:creationId xmlns:p14="http://schemas.microsoft.com/office/powerpoint/2010/main" val="2490851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47ED34-38EB-6F41-8617-453941F84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1238"/>
            <a:ext cx="9144000" cy="511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99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5FF3A-62B7-2947-9646-424E49611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issues for EFT uncertainty quantification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2E78C-382C-DB44-9FD5-140CFA5BA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Full uncertainty quantification (UQ) includes all sources of error in the calculation</a:t>
            </a:r>
          </a:p>
          <a:p>
            <a:pPr lvl="1"/>
            <a:r>
              <a:rPr lang="en-US" sz="2000" dirty="0"/>
              <a:t>Implementation and </a:t>
            </a:r>
            <a:r>
              <a:rPr lang="en-US" sz="2000" dirty="0" err="1"/>
              <a:t>numerics</a:t>
            </a:r>
            <a:endParaRPr lang="en-US" sz="2000" dirty="0"/>
          </a:p>
          <a:p>
            <a:pPr lvl="1"/>
            <a:r>
              <a:rPr lang="en-US" sz="2000" dirty="0"/>
              <a:t>Constraining parameters (LECs) using available data</a:t>
            </a:r>
          </a:p>
          <a:p>
            <a:pPr lvl="1"/>
            <a:r>
              <a:rPr lang="en-US" sz="2000" dirty="0"/>
              <a:t>Theory error from truncation of the EFT</a:t>
            </a:r>
          </a:p>
          <a:p>
            <a:r>
              <a:rPr lang="en-US" sz="2400" dirty="0"/>
              <a:t>How to best incorporate prior information</a:t>
            </a:r>
          </a:p>
          <a:p>
            <a:r>
              <a:rPr lang="en-US" sz="2400" dirty="0"/>
              <a:t>Using data to their fullest extent</a:t>
            </a:r>
          </a:p>
          <a:p>
            <a:r>
              <a:rPr lang="en-US" sz="2400" dirty="0"/>
              <a:t>Validation and model-checking</a:t>
            </a:r>
          </a:p>
          <a:p>
            <a:pPr lvl="1"/>
            <a:r>
              <a:rPr lang="en-US" sz="2000" dirty="0"/>
              <a:t>Validate physics expectations and detect physics issues</a:t>
            </a:r>
          </a:p>
          <a:p>
            <a:pPr lvl="1"/>
            <a:r>
              <a:rPr lang="en-US" sz="2000" dirty="0"/>
              <a:t>Check that statistical models are “working"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34B1E-7CB7-F646-9151-CBB024D4FAA7}"/>
              </a:ext>
            </a:extLst>
          </p:cNvPr>
          <p:cNvSpPr/>
          <p:nvPr/>
        </p:nvSpPr>
        <p:spPr>
          <a:xfrm>
            <a:off x="628650" y="5699909"/>
            <a:ext cx="5991640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</a:rPr>
              <a:t>Furnstahl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, Phillips, and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</a:rPr>
              <a:t>sw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, J. Phys. G 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42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034028 (2015)</a:t>
            </a:r>
          </a:p>
          <a:p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</a:rPr>
              <a:t>Furnstahl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</a:rPr>
              <a:t>Klco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, Phillips, and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</a:rPr>
              <a:t>sw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, Phys. Rev. C 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92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024005 (2015</a:t>
            </a:r>
            <a:r>
              <a:rPr lang="en-US" sz="1400" dirty="0"/>
              <a:t>)</a:t>
            </a:r>
          </a:p>
          <a:p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</a:rPr>
              <a:t>sw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et al., J. Phys. G 43 074001 (2016)</a:t>
            </a:r>
          </a:p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Melendez,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</a:rPr>
              <a:t>Furnstahl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, and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</a:rPr>
              <a:t>sw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, Phys. Rev. C 96 024003 (2017) [Editor’s suggestion]</a:t>
            </a:r>
          </a:p>
          <a:p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</a:rPr>
              <a:t>sw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et al., arxiv:1808.08211</a:t>
            </a:r>
          </a:p>
          <a:p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5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19E1F-7ABE-3547-BCE2-6BCCEF687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EFTs are special: theory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58704-EACA-C641-9C48-821CDCF0F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37657"/>
            <a:ext cx="7886700" cy="4351338"/>
          </a:xfrm>
        </p:spPr>
        <p:txBody>
          <a:bodyPr/>
          <a:lstStyle/>
          <a:p>
            <a:r>
              <a:rPr lang="en-US" dirty="0"/>
              <a:t>Special EFT properties to be included in UQ: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Experimental discrepancy</a:t>
            </a:r>
            <a:r>
              <a:rPr lang="en-US" dirty="0"/>
              <a:t>: usually normally distributed, can be correlated</a:t>
            </a:r>
          </a:p>
          <a:p>
            <a:r>
              <a:rPr lang="en-US" dirty="0">
                <a:solidFill>
                  <a:srgbClr val="C00000"/>
                </a:solidFill>
              </a:rPr>
              <a:t>Theoretical discrepancy</a:t>
            </a:r>
            <a:r>
              <a:rPr lang="en-US" dirty="0"/>
              <a:t>: usually difficult to quantify</a:t>
            </a:r>
          </a:p>
          <a:p>
            <a:r>
              <a:rPr lang="en-US" dirty="0"/>
              <a:t>EFTs: specific expectations for </a:t>
            </a:r>
            <a:r>
              <a:rPr lang="en-US" dirty="0">
                <a:solidFill>
                  <a:srgbClr val="C00000"/>
                </a:solidFill>
              </a:rPr>
              <a:t>theory error</a:t>
            </a:r>
          </a:p>
          <a:p>
            <a:r>
              <a:rPr lang="en-US" dirty="0"/>
              <a:t>Theory prediction at a certain order: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4DBA16-8A38-354B-8092-505393512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109" y="2401824"/>
            <a:ext cx="4042461" cy="3982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F45ECD-FCD7-4945-BACA-73EDC61F87CF}"/>
              </a:ext>
            </a:extLst>
          </p:cNvPr>
          <p:cNvSpPr/>
          <p:nvPr/>
        </p:nvSpPr>
        <p:spPr>
          <a:xfrm>
            <a:off x="5727032" y="2304288"/>
            <a:ext cx="950494" cy="59537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01C01B-A0FD-BF44-A5E5-C1B5BE05D21F}"/>
              </a:ext>
            </a:extLst>
          </p:cNvPr>
          <p:cNvSpPr/>
          <p:nvPr/>
        </p:nvSpPr>
        <p:spPr>
          <a:xfrm>
            <a:off x="4531461" y="2302256"/>
            <a:ext cx="856085" cy="5974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DD794B-B0C0-D74A-B35B-DEDA86932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162" y="5219000"/>
            <a:ext cx="3047507" cy="10928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B09612-728C-124C-86C4-52CDE8B9A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748" y="5219000"/>
            <a:ext cx="3000115" cy="10928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58C7E2-F67A-1F49-9A9F-7AE70915C595}"/>
              </a:ext>
            </a:extLst>
          </p:cNvPr>
          <p:cNvSpPr/>
          <p:nvPr/>
        </p:nvSpPr>
        <p:spPr>
          <a:xfrm>
            <a:off x="4671670" y="5168453"/>
            <a:ext cx="3202272" cy="11939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A67E01-4A0A-5843-9C42-74F4507D7AC5}"/>
              </a:ext>
            </a:extLst>
          </p:cNvPr>
          <p:cNvSpPr txBox="1"/>
          <p:nvPr/>
        </p:nvSpPr>
        <p:spPr>
          <a:xfrm>
            <a:off x="1953450" y="6307354"/>
            <a:ext cx="2819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Theory prediction at order 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7D1893-9BFD-0047-B192-18D130E23D8E}"/>
              </a:ext>
            </a:extLst>
          </p:cNvPr>
          <p:cNvSpPr txBox="1"/>
          <p:nvPr/>
        </p:nvSpPr>
        <p:spPr>
          <a:xfrm>
            <a:off x="4779824" y="6412992"/>
            <a:ext cx="3094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Omitted terms from truncation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6E6750-15F4-B744-8CC4-ACC63C784E35}"/>
              </a:ext>
            </a:extLst>
          </p:cNvPr>
          <p:cNvSpPr txBox="1"/>
          <p:nvPr/>
        </p:nvSpPr>
        <p:spPr>
          <a:xfrm>
            <a:off x="1977944" y="6568496"/>
            <a:ext cx="2770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Q: expansion parameter, &lt;1</a:t>
            </a:r>
          </a:p>
        </p:txBody>
      </p:sp>
    </p:spTree>
    <p:extLst>
      <p:ext uri="{BB962C8B-B14F-4D97-AF65-F5344CB8AC3E}">
        <p14:creationId xmlns:p14="http://schemas.microsoft.com/office/powerpoint/2010/main" val="9036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ED35D-FBC4-B641-9CFA-1BDC60510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parameter estimation in the NN sector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88DA3-9F56-3D4F-BF35-8819842B8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Estimate parameters (LECs) in chiral EFT in the nucleon-nucleon (NN) sector</a:t>
            </a:r>
          </a:p>
          <a:p>
            <a:r>
              <a:rPr lang="en-US" sz="2400" dirty="0"/>
              <a:t>Focus on work in recently posted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arxiv:1808:08211</a:t>
            </a:r>
            <a:endParaRPr lang="en-US" sz="2400" dirty="0"/>
          </a:p>
          <a:p>
            <a:r>
              <a:rPr lang="en-US" sz="2400" dirty="0"/>
              <a:t>Advantages as a testing ground</a:t>
            </a:r>
          </a:p>
          <a:p>
            <a:pPr lvl="1"/>
            <a:r>
              <a:rPr lang="en-US" sz="2000" dirty="0"/>
              <a:t>Many modern implementations to test against</a:t>
            </a:r>
          </a:p>
          <a:p>
            <a:pPr lvl="1"/>
            <a:r>
              <a:rPr lang="en-US" sz="2000" dirty="0"/>
              <a:t>Large database of scattering observables</a:t>
            </a:r>
          </a:p>
          <a:p>
            <a:pPr lvl="1"/>
            <a:r>
              <a:rPr lang="en-US" sz="2000" dirty="0"/>
              <a:t>Observable evaluations very manageable</a:t>
            </a:r>
          </a:p>
          <a:p>
            <a:r>
              <a:rPr lang="en-US" sz="2400" dirty="0"/>
              <a:t>Fine details for practitioners:</a:t>
            </a:r>
          </a:p>
          <a:p>
            <a:pPr lvl="1"/>
            <a:r>
              <a:rPr lang="en-US" sz="2000" dirty="0"/>
              <a:t>Semi-local (SCS) potential of </a:t>
            </a:r>
            <a:r>
              <a:rPr lang="en-US" sz="2000" dirty="0" err="1"/>
              <a:t>Epelbaum</a:t>
            </a:r>
            <a:r>
              <a:rPr lang="en-US" sz="2000" dirty="0"/>
              <a:t> Krebs, and </a:t>
            </a:r>
            <a:r>
              <a:rPr lang="en-US" sz="2000" dirty="0" err="1"/>
              <a:t>Meißner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Nijmegen PWA database, np data only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Major goal: estimate LECs and provide statistically meaningful propagated uncertainties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929F3D-F901-3F45-9CC6-1BFE1CD12716}"/>
              </a:ext>
            </a:extLst>
          </p:cNvPr>
          <p:cNvSpPr/>
          <p:nvPr/>
        </p:nvSpPr>
        <p:spPr>
          <a:xfrm>
            <a:off x="6588476" y="5212031"/>
            <a:ext cx="19268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Eur. Phys. J. A 51, 53, (2015)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C89241-F30E-DE42-AC13-0BE302CBC4C7}"/>
              </a:ext>
            </a:extLst>
          </p:cNvPr>
          <p:cNvSpPr/>
          <p:nvPr/>
        </p:nvSpPr>
        <p:spPr>
          <a:xfrm>
            <a:off x="455822" y="6406152"/>
            <a:ext cx="18678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cf. talk by Andreas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</a:rPr>
              <a:t>Ekstrom</a:t>
            </a:r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31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6856" y="438042"/>
            <a:ext cx="7730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The Bayes way for effective field theory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5502" y="2688709"/>
            <a:ext cx="7553157" cy="35086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Why use Bayesian statistics for EFTs? </a:t>
            </a:r>
          </a:p>
          <a:p>
            <a:pPr marL="192024" indent="-192024">
              <a:spcAft>
                <a:spcPts val="600"/>
              </a:spcAft>
              <a:buFont typeface="Arial"/>
              <a:buChar char="•"/>
            </a:pPr>
            <a:r>
              <a:rPr lang="en-US" dirty="0"/>
              <a:t>Parameter estimation: conventional optimization recovered as special case</a:t>
            </a:r>
          </a:p>
          <a:p>
            <a:pPr marL="192024" indent="-192024">
              <a:spcAft>
                <a:spcPts val="600"/>
              </a:spcAft>
              <a:buFont typeface="Arial"/>
              <a:buChar char="•"/>
            </a:pPr>
            <a:r>
              <a:rPr lang="en-US" dirty="0"/>
              <a:t>Update expectations using Bayes’ theorem when have more information</a:t>
            </a:r>
          </a:p>
          <a:p>
            <a:pPr marL="192024" indent="-192024">
              <a:spcAft>
                <a:spcPts val="600"/>
              </a:spcAft>
              <a:buFont typeface="Arial"/>
              <a:buChar char="•"/>
            </a:pPr>
            <a:r>
              <a:rPr lang="en-US" i="1" dirty="0"/>
              <a:t>Assumptions are made explicit </a:t>
            </a:r>
            <a:r>
              <a:rPr lang="en-US" dirty="0"/>
              <a:t>(e.g. naturalness of LECs)</a:t>
            </a:r>
          </a:p>
          <a:p>
            <a:pPr marL="192024" indent="-192024">
              <a:spcAft>
                <a:spcPts val="600"/>
              </a:spcAft>
              <a:buFont typeface="Arial"/>
              <a:buChar char="•"/>
            </a:pPr>
            <a:r>
              <a:rPr lang="en-US" dirty="0"/>
              <a:t>Clear prescriptions for combining errors</a:t>
            </a:r>
          </a:p>
          <a:p>
            <a:pPr marL="192024" indent="-192024">
              <a:spcAft>
                <a:spcPts val="600"/>
              </a:spcAft>
              <a:buFont typeface="Arial"/>
              <a:buChar char="•"/>
            </a:pPr>
            <a:r>
              <a:rPr lang="en-US" dirty="0"/>
              <a:t>Statistics as diagnostics for </a:t>
            </a:r>
            <a:r>
              <a:rPr lang="en-US" i="1" dirty="0"/>
              <a:t>physics</a:t>
            </a:r>
          </a:p>
          <a:p>
            <a:pPr marL="192024" indent="-192024">
              <a:spcAft>
                <a:spcPts val="600"/>
              </a:spcAft>
              <a:buFont typeface="Arial"/>
              <a:buChar char="•"/>
            </a:pPr>
            <a:r>
              <a:rPr lang="en-US" dirty="0"/>
              <a:t>Model checking: we can </a:t>
            </a:r>
            <a:r>
              <a:rPr lang="en-US" i="1" dirty="0"/>
              <a:t>test</a:t>
            </a:r>
            <a:r>
              <a:rPr lang="en-US" dirty="0"/>
              <a:t> if our UQ model works and study sensitivities</a:t>
            </a:r>
          </a:p>
          <a:p>
            <a:pPr marL="192024" indent="-192024">
              <a:spcAft>
                <a:spcPts val="600"/>
              </a:spcAft>
              <a:buFont typeface="Arial"/>
              <a:buChar char="•"/>
            </a:pPr>
            <a:r>
              <a:rPr lang="en-US" dirty="0"/>
              <a:t>Model selection: Is the </a:t>
            </a:r>
            <a:r>
              <a:rPr lang="en-US" dirty="0" err="1"/>
              <a:t>Δ</a:t>
            </a:r>
            <a:r>
              <a:rPr lang="en-US" dirty="0"/>
              <a:t> needed? </a:t>
            </a:r>
            <a:r>
              <a:rPr lang="en-US" dirty="0" err="1"/>
              <a:t>Pionless</a:t>
            </a:r>
            <a:r>
              <a:rPr lang="en-US" dirty="0"/>
              <a:t> vs. </a:t>
            </a:r>
            <a:r>
              <a:rPr lang="en-US" dirty="0" err="1"/>
              <a:t>pionful</a:t>
            </a:r>
            <a:r>
              <a:rPr lang="en-US" dirty="0"/>
              <a:t> formulations, </a:t>
            </a:r>
            <a:r>
              <a:rPr lang="mr-IN" dirty="0"/>
              <a:t>…</a:t>
            </a:r>
            <a:endParaRPr lang="en-US" dirty="0"/>
          </a:p>
          <a:p>
            <a:pPr marL="192024" indent="-192024">
              <a:spcAft>
                <a:spcPts val="600"/>
              </a:spcAft>
              <a:buFont typeface="Arial"/>
              <a:buChar char="•"/>
            </a:pPr>
            <a:r>
              <a:rPr lang="en-US" dirty="0"/>
              <a:t>Particularly well suited for (any) EFT, but generally suited for theory errors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10" y="1378618"/>
            <a:ext cx="1876051" cy="10828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697" y="1670598"/>
            <a:ext cx="6901888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47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16005-2EB4-5E48-BB50-BB3A95037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projected posteriors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9B65F-0121-CA49-A862-D4BA99F1C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Starting slow:</a:t>
            </a:r>
          </a:p>
          <a:p>
            <a:endParaRPr lang="en-US" dirty="0"/>
          </a:p>
          <a:p>
            <a:r>
              <a:rPr lang="en-US" dirty="0"/>
              <a:t>Work in a regime where theory error is very small</a:t>
            </a:r>
          </a:p>
          <a:p>
            <a:r>
              <a:rPr lang="en-US" dirty="0"/>
              <a:t>High enough order where truncation error is small</a:t>
            </a:r>
          </a:p>
          <a:p>
            <a:r>
              <a:rPr lang="en-US" dirty="0"/>
              <a:t>Regular least-squares likelihood with Gaussian prior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1CE5ED-93E0-D74E-9978-9DB3DE24A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109" y="2401824"/>
            <a:ext cx="4042461" cy="3982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87B413-F814-114C-AEE4-898AE67BF8C1}"/>
              </a:ext>
            </a:extLst>
          </p:cNvPr>
          <p:cNvSpPr/>
          <p:nvPr/>
        </p:nvSpPr>
        <p:spPr>
          <a:xfrm>
            <a:off x="5681472" y="2304288"/>
            <a:ext cx="999744" cy="59740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8D92DE-F02C-D245-84DB-57BBBD38ED8A}"/>
              </a:ext>
            </a:extLst>
          </p:cNvPr>
          <p:cNvSpPr/>
          <p:nvPr/>
        </p:nvSpPr>
        <p:spPr>
          <a:xfrm>
            <a:off x="4291585" y="2302256"/>
            <a:ext cx="1097280" cy="59740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4904C5-BC97-1441-8DA5-2298A8139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487" y="4596384"/>
            <a:ext cx="7067703" cy="4145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BB763C8-9BEC-D040-B3D0-0777FCE80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790" y="5820822"/>
            <a:ext cx="2273300" cy="520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91FE13-9477-6C40-AE48-D708623EE9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3068" y="5175219"/>
            <a:ext cx="4401904" cy="41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76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16005-2EB4-5E48-BB50-BB3A95037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projected posteriors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51D565-4B97-DE4B-8303-8E216B30A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684" y="1325852"/>
            <a:ext cx="7098632" cy="9995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21EF43-B0AB-6B4B-A2BD-B232F01CCB5E}"/>
              </a:ext>
            </a:extLst>
          </p:cNvPr>
          <p:cNvSpPr txBox="1"/>
          <p:nvPr/>
        </p:nvSpPr>
        <p:spPr>
          <a:xfrm>
            <a:off x="4860758" y="2719137"/>
            <a:ext cx="36545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Projected posteriors give: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info. on correlations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”best” parameter values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indication of normality</a:t>
            </a:r>
          </a:p>
          <a:p>
            <a:pPr lvl="1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Uncorrelated and Gaussian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Here: Comparison to EKM’s values from optimization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Should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not</a:t>
            </a:r>
            <a:r>
              <a:rPr lang="en-US" sz="2000" dirty="0"/>
              <a:t> necessarily match!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A0E470-FABB-7544-8475-4348F62D8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36" y="2325398"/>
            <a:ext cx="4215327" cy="42919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BC48967-6BA5-C540-91E2-5DD8C6EDBB42}"/>
              </a:ext>
            </a:extLst>
          </p:cNvPr>
          <p:cNvSpPr txBox="1"/>
          <p:nvPr/>
        </p:nvSpPr>
        <p:spPr>
          <a:xfrm>
            <a:off x="2594703" y="3286124"/>
            <a:ext cx="1914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3P0 channel at N3LO</a:t>
            </a:r>
          </a:p>
          <a:p>
            <a:pPr algn="ctr"/>
            <a:r>
              <a:rPr lang="en-US" sz="1600" dirty="0"/>
              <a:t> np sector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C78EAD-0948-A84C-A2DE-9B50C3482A88}"/>
              </a:ext>
            </a:extLst>
          </p:cNvPr>
          <p:cNvSpPr txBox="1"/>
          <p:nvPr/>
        </p:nvSpPr>
        <p:spPr>
          <a:xfrm>
            <a:off x="1958150" y="6478867"/>
            <a:ext cx="1273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arxiv:1808:08211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842C90E-F8F8-F94D-9D2A-B4D92450F6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363" y="2651415"/>
            <a:ext cx="4273520" cy="35638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5BA1CC3-336D-5443-BF71-F8B0A4BB7C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4842" y="6215253"/>
            <a:ext cx="2704097" cy="36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5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16005-2EB4-5E48-BB50-BB3A95037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projected posteriors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240E13-0ED9-F348-B9D1-ACDF85CC5541}"/>
              </a:ext>
            </a:extLst>
          </p:cNvPr>
          <p:cNvSpPr txBox="1"/>
          <p:nvPr/>
        </p:nvSpPr>
        <p:spPr>
          <a:xfrm>
            <a:off x="2177716" y="6398464"/>
            <a:ext cx="1273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arxiv:1808:08211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167CB3B-A1DF-F94E-BC8A-3F5D0CAF1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52" y="2042319"/>
            <a:ext cx="4628231" cy="48106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041739-6F0A-A74C-9396-6A329C6AE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684" y="1325852"/>
            <a:ext cx="7098632" cy="9995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6BD1E6C-D987-0B42-BA8A-BB8AC3D2E2B0}"/>
              </a:ext>
            </a:extLst>
          </p:cNvPr>
          <p:cNvSpPr txBox="1"/>
          <p:nvPr/>
        </p:nvSpPr>
        <p:spPr>
          <a:xfrm>
            <a:off x="2773110" y="2520005"/>
            <a:ext cx="1903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1S0 channel at N3LO</a:t>
            </a:r>
          </a:p>
          <a:p>
            <a:pPr algn="ctr"/>
            <a:r>
              <a:rPr lang="en-US" sz="1600" dirty="0"/>
              <a:t> np sector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88FA20-EA0F-E249-8354-8F7C1255388F}"/>
              </a:ext>
            </a:extLst>
          </p:cNvPr>
          <p:cNvSpPr txBox="1"/>
          <p:nvPr/>
        </p:nvSpPr>
        <p:spPr>
          <a:xfrm>
            <a:off x="65829" y="6504524"/>
            <a:ext cx="1273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arxiv:1808:08211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EC2204-6382-5A4A-824B-A01B5C30B98A}"/>
              </a:ext>
            </a:extLst>
          </p:cNvPr>
          <p:cNvSpPr txBox="1"/>
          <p:nvPr/>
        </p:nvSpPr>
        <p:spPr>
          <a:xfrm>
            <a:off x="5375189" y="2656703"/>
            <a:ext cx="34351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Irregular structure of posterior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Nothing necessarily wrong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But here: a physics issues actually explains the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Parameter redundancy at N3LO, one can be eliminated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True in 3S1 channel as well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A7FA94F-415A-0E49-8AD3-51DA13E1CF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" y="4984373"/>
            <a:ext cx="8305800" cy="15875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83007E3-3180-C845-823D-608274915271}"/>
              </a:ext>
            </a:extLst>
          </p:cNvPr>
          <p:cNvSpPr txBox="1"/>
          <p:nvPr/>
        </p:nvSpPr>
        <p:spPr>
          <a:xfrm>
            <a:off x="3099981" y="3307831"/>
            <a:ext cx="1975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cf. Christian’s talk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on model selection</a:t>
            </a:r>
          </a:p>
        </p:txBody>
      </p:sp>
    </p:spTree>
    <p:extLst>
      <p:ext uri="{BB962C8B-B14F-4D97-AF65-F5344CB8AC3E}">
        <p14:creationId xmlns:p14="http://schemas.microsoft.com/office/powerpoint/2010/main" val="372308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10326</TotalTime>
  <Words>2821</Words>
  <Application>Microsoft Macintosh PowerPoint</Application>
  <PresentationFormat>On-screen Show (4:3)</PresentationFormat>
  <Paragraphs>297</Paragraphs>
  <Slides>28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Mangal</vt:lpstr>
      <vt:lpstr>Wingdings</vt:lpstr>
      <vt:lpstr>Office Theme</vt:lpstr>
      <vt:lpstr>Bayesian parameter estimation  for NN scattering</vt:lpstr>
      <vt:lpstr>Effective field theory in nuclear physics</vt:lpstr>
      <vt:lpstr>Major issues for EFT uncertainty quantification</vt:lpstr>
      <vt:lpstr>EFTs are special: theory errors</vt:lpstr>
      <vt:lpstr>Application: parameter estimation in the NN sector</vt:lpstr>
      <vt:lpstr>PowerPoint Presentation</vt:lpstr>
      <vt:lpstr>Exploring projected posteriors</vt:lpstr>
      <vt:lpstr>Exploring projected posteriors</vt:lpstr>
      <vt:lpstr>Exploring projected posteriors</vt:lpstr>
      <vt:lpstr>Exploring projected posteriors</vt:lpstr>
      <vt:lpstr>Effect of the prior</vt:lpstr>
      <vt:lpstr>Including truncation errors</vt:lpstr>
      <vt:lpstr>Two extreme assumptions</vt:lpstr>
      <vt:lpstr>Including truncation errors</vt:lpstr>
      <vt:lpstr>Effect of including truncation errors</vt:lpstr>
      <vt:lpstr>Effect of including truncation errors</vt:lpstr>
      <vt:lpstr>Conclusions</vt:lpstr>
      <vt:lpstr>Backup slides and extras</vt:lpstr>
      <vt:lpstr>MCMC using the emcee package</vt:lpstr>
      <vt:lpstr>PowerPoint Presentation</vt:lpstr>
      <vt:lpstr>Effect of including truncation errors</vt:lpstr>
      <vt:lpstr>Effect of including truncation errors</vt:lpstr>
      <vt:lpstr>Uncertainty quantification landscape for EFTs</vt:lpstr>
      <vt:lpstr>Recent explosion of chiral EFT interactions</vt:lpstr>
      <vt:lpstr>PowerPoint Presentation</vt:lpstr>
      <vt:lpstr>PowerPoint Presentation</vt:lpstr>
      <vt:lpstr>Different prior assumptions for truncation errors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parameter estimation for chiral interactions: NN sector</dc:title>
  <dc:creator>Sarah Wesolowski</dc:creator>
  <cp:lastModifiedBy>Sarah Wesolowski</cp:lastModifiedBy>
  <cp:revision>164</cp:revision>
  <dcterms:created xsi:type="dcterms:W3CDTF">2018-05-30T16:50:36Z</dcterms:created>
  <dcterms:modified xsi:type="dcterms:W3CDTF">2018-10-10T08:11:56Z</dcterms:modified>
</cp:coreProperties>
</file>