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470" r:id="rId3"/>
    <p:sldId id="318" r:id="rId4"/>
    <p:sldId id="434" r:id="rId5"/>
    <p:sldId id="295" r:id="rId6"/>
    <p:sldId id="376" r:id="rId7"/>
    <p:sldId id="471" r:id="rId8"/>
    <p:sldId id="320" r:id="rId9"/>
    <p:sldId id="379" r:id="rId10"/>
    <p:sldId id="482" r:id="rId11"/>
    <p:sldId id="297" r:id="rId12"/>
    <p:sldId id="298" r:id="rId13"/>
    <p:sldId id="484" r:id="rId14"/>
    <p:sldId id="378" r:id="rId15"/>
    <p:sldId id="380" r:id="rId16"/>
    <p:sldId id="381" r:id="rId17"/>
    <p:sldId id="272" r:id="rId18"/>
    <p:sldId id="271" r:id="rId19"/>
    <p:sldId id="476" r:id="rId20"/>
    <p:sldId id="473" r:id="rId21"/>
    <p:sldId id="475" r:id="rId22"/>
    <p:sldId id="262" r:id="rId23"/>
    <p:sldId id="263" r:id="rId24"/>
    <p:sldId id="264" r:id="rId25"/>
    <p:sldId id="299" r:id="rId26"/>
    <p:sldId id="359" r:id="rId27"/>
    <p:sldId id="474" r:id="rId28"/>
    <p:sldId id="311" r:id="rId29"/>
    <p:sldId id="386" r:id="rId30"/>
    <p:sldId id="395" r:id="rId31"/>
    <p:sldId id="448" r:id="rId32"/>
    <p:sldId id="483" r:id="rId33"/>
    <p:sldId id="391" r:id="rId34"/>
    <p:sldId id="372" r:id="rId35"/>
    <p:sldId id="393" r:id="rId3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1DE2"/>
    <a:srgbClr val="F321A3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26" autoAdjust="0"/>
    <p:restoredTop sz="97923" autoAdjust="0"/>
  </p:normalViewPr>
  <p:slideViewPr>
    <p:cSldViewPr>
      <p:cViewPr varScale="1">
        <p:scale>
          <a:sx n="121" d="100"/>
          <a:sy n="121" d="100"/>
        </p:scale>
        <p:origin x="83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-356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2018-12-12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4985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032376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5336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53E94-F6FC-D34E-82C4-514673FABFB6}" type="slidenum">
              <a:rPr lang="sv-SE" smtClean="0"/>
              <a:pPr>
                <a:defRPr/>
              </a:pPr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9679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53E94-F6FC-D34E-82C4-514673FABFB6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5012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782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5181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2622002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B57939-0E20-C24C-A62F-F8C74EEB053F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23795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2018-12-12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2018-12-12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2018-12-12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2018-12-12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2018-12-12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18" Type="http://schemas.openxmlformats.org/officeDocument/2006/relationships/image" Target="../media/image5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6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50.png"/><Relationship Id="rId10" Type="http://schemas.openxmlformats.org/officeDocument/2006/relationships/image" Target="../media/image53.emf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9357"/>
            <a:ext cx="7772400" cy="218767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latin typeface="Tahoma"/>
                <a:cs typeface="Tahoma"/>
              </a:rPr>
              <a:t>High Reliability </a:t>
            </a:r>
            <a:br>
              <a:rPr lang="en-GB" sz="4000" dirty="0">
                <a:latin typeface="Tahoma"/>
                <a:cs typeface="Tahoma"/>
              </a:rPr>
            </a:br>
            <a:r>
              <a:rPr lang="en-GB" sz="4000" dirty="0">
                <a:latin typeface="Tahoma"/>
                <a:cs typeface="Tahoma"/>
              </a:rPr>
              <a:t>&amp;</a:t>
            </a:r>
            <a:br>
              <a:rPr lang="en-GB" sz="4000" dirty="0">
                <a:latin typeface="Tahoma"/>
                <a:cs typeface="Tahoma"/>
              </a:rPr>
            </a:br>
            <a:r>
              <a:rPr lang="en-GB" sz="4000" dirty="0">
                <a:latin typeface="Tahoma"/>
                <a:cs typeface="Tahoma"/>
              </a:rPr>
              <a:t>Machine Protection Systems </a:t>
            </a:r>
            <a:br>
              <a:rPr lang="en-GB" sz="2200" dirty="0">
                <a:latin typeface="Tahoma"/>
                <a:cs typeface="Tahoma"/>
              </a:rPr>
            </a:br>
            <a:br>
              <a:rPr lang="en-GB" sz="2200" dirty="0">
                <a:latin typeface="Tahoma"/>
                <a:cs typeface="Tahoma"/>
              </a:rPr>
            </a:br>
            <a:r>
              <a:rPr lang="en-GB" sz="2200" dirty="0">
                <a:latin typeface="Tahoma"/>
                <a:cs typeface="Tahoma"/>
              </a:rPr>
              <a:t>A. Nordt </a:t>
            </a:r>
            <a:br>
              <a:rPr lang="en-GB" sz="2200" dirty="0">
                <a:latin typeface="Tahoma"/>
                <a:cs typeface="Tahoma"/>
              </a:rPr>
            </a:br>
            <a:r>
              <a:rPr lang="en-GB" sz="2200" dirty="0">
                <a:latin typeface="Tahoma"/>
                <a:cs typeface="Tahoma"/>
              </a:rPr>
              <a:t>&amp;</a:t>
            </a:r>
            <a:endParaRPr lang="en-GB" sz="2200" noProof="0" dirty="0">
              <a:latin typeface="Tahoma"/>
              <a:cs typeface="Taho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08648"/>
            <a:ext cx="6400800" cy="1752600"/>
          </a:xfrm>
        </p:spPr>
        <p:txBody>
          <a:bodyPr>
            <a:noAutofit/>
          </a:bodyPr>
          <a:lstStyle/>
          <a:p>
            <a:r>
              <a:rPr lang="en-GB" sz="1800" noProof="0" dirty="0">
                <a:solidFill>
                  <a:schemeClr val="bg1"/>
                </a:solidFill>
                <a:latin typeface="Tahoma"/>
                <a:cs typeface="Tahoma"/>
              </a:rPr>
              <a:t>ESS Machine Protection Team</a:t>
            </a:r>
          </a:p>
          <a:p>
            <a:r>
              <a:rPr lang="en-GB" sz="1800" dirty="0">
                <a:solidFill>
                  <a:schemeClr val="bg1"/>
                </a:solidFill>
                <a:latin typeface="Tahoma"/>
                <a:cs typeface="Tahoma"/>
              </a:rPr>
              <a:t>European Spallation Source ERIC, Sweden</a:t>
            </a:r>
          </a:p>
          <a:p>
            <a:endParaRPr lang="en-GB" sz="1800" dirty="0">
              <a:solidFill>
                <a:schemeClr val="bg1"/>
              </a:solidFill>
              <a:latin typeface="Tahoma"/>
              <a:cs typeface="Tahoma"/>
            </a:endParaRPr>
          </a:p>
          <a:p>
            <a:endParaRPr lang="en-GB" sz="1800" dirty="0">
              <a:solidFill>
                <a:schemeClr val="bg1"/>
              </a:solidFill>
              <a:latin typeface="Tahoma"/>
              <a:cs typeface="Tahoma"/>
            </a:endParaRPr>
          </a:p>
          <a:p>
            <a:r>
              <a:rPr lang="en-GB" sz="1800" dirty="0">
                <a:solidFill>
                  <a:schemeClr val="bg1"/>
                </a:solidFill>
                <a:latin typeface="Tahoma"/>
                <a:cs typeface="Tahoma"/>
              </a:rPr>
              <a:t>APEC Workshop, Frankfurt am Main, Germany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SE" sz="1400" dirty="0">
                <a:solidFill>
                  <a:srgbClr val="FFFFFF"/>
                </a:solidFill>
                <a:latin typeface="Tahoma"/>
                <a:cs typeface="Tahoma"/>
              </a:rPr>
              <a:t>2018-12-12</a:t>
            </a:r>
            <a:endParaRPr lang="en-GB" sz="1400" dirty="0">
              <a:solidFill>
                <a:srgbClr val="FFFFFF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EBF54E-AB29-124D-BA67-3452BCD49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Jungle</a:t>
            </a:r>
            <a:r>
              <a:rPr lang="sv-SE" dirty="0"/>
              <a:t> Or Hell?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FC714-1037-0B4E-8A7D-4E64314F0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37197"/>
            <a:ext cx="7632848" cy="53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3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824ED-1F86-E443-A1A5-D286BF7E64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372813"/>
            <a:ext cx="3546273" cy="179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2A29D-5D79-1E4B-869A-CFAB329E6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Inspired</a:t>
            </a:r>
            <a:r>
              <a:rPr lang="sv-SE" dirty="0"/>
              <a:t> by International Standards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94D9A-E7D5-B04B-83A2-281661D0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D368A-25F5-6749-BDEA-5B37F471B9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70" y="1611591"/>
            <a:ext cx="2681195" cy="239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E1F2A-F3E2-CF42-9E52-277A40F84F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403" y="3580651"/>
            <a:ext cx="2724885" cy="251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75705-DA78-EE48-9BEC-33A137521F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776" y="1512338"/>
            <a:ext cx="4677790" cy="199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F4D1CD-7E50-8646-B67A-BD24B12D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342" y="3600400"/>
            <a:ext cx="2731154" cy="2636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230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5D1B-C399-0F4C-B1DB-8EA682B0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MP SoS - </a:t>
            </a:r>
            <a:r>
              <a:rPr lang="sv-SE" dirty="0" err="1"/>
              <a:t>Lifecycle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114EB-B1DC-F346-B596-DC45BC2A0D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694306"/>
            <a:ext cx="2160240" cy="4844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ABA75-83FA-9A45-837E-3C9BA0F17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11" y="2667583"/>
            <a:ext cx="5778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51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5D1B-C399-0F4C-B1DB-8EA682B0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Prioritization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FC0BD-AEED-0342-AAE4-A0099C129C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0711" y="1541874"/>
            <a:ext cx="6851104" cy="1993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C9987-C752-C842-B032-F897A4C13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4" y="3573016"/>
            <a:ext cx="7532960" cy="22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64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5D1B-C399-0F4C-B1DB-8EA682B0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Overview</a:t>
            </a:r>
            <a:r>
              <a:rPr lang="sv-SE" dirty="0"/>
              <a:t>: </a:t>
            </a:r>
            <a:r>
              <a:rPr lang="sv-SE" dirty="0" err="1"/>
              <a:t>Analysis</a:t>
            </a:r>
            <a:r>
              <a:rPr lang="sv-SE" dirty="0"/>
              <a:t> </a:t>
            </a:r>
            <a:r>
              <a:rPr lang="sv-SE" dirty="0" err="1"/>
              <a:t>Method</a:t>
            </a:r>
            <a:r>
              <a:rPr lang="sv-S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783BD1-3845-4140-9604-5DC30F5D6C35}"/>
              </a:ext>
            </a:extLst>
          </p:cNvPr>
          <p:cNvSpPr/>
          <p:nvPr/>
        </p:nvSpPr>
        <p:spPr>
          <a:xfrm>
            <a:off x="4026768" y="4221088"/>
            <a:ext cx="1121296" cy="6432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7AA365-0EA6-DF48-B2F3-D8968FBA2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0" y="1628800"/>
            <a:ext cx="78867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7E2EAC-986C-4047-AF2B-F652160263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543" y="1556792"/>
            <a:ext cx="4723953" cy="5269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C40797-28DD-DD4F-96A9-A0EDBDBB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Example: </a:t>
            </a:r>
            <a:r>
              <a:rPr lang="sv-SE" dirty="0" err="1"/>
              <a:t>Machine</a:t>
            </a:r>
            <a:r>
              <a:rPr lang="sv-SE" dirty="0"/>
              <a:t> </a:t>
            </a:r>
            <a:r>
              <a:rPr lang="sv-SE" dirty="0" err="1"/>
              <a:t>Protection</a:t>
            </a:r>
            <a:r>
              <a:rPr lang="sv-SE" dirty="0"/>
              <a:t> for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1FAF4-A8A2-4B48-B965-A636CCC6F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r>
              <a:rPr lang="sv-SE" dirty="0">
                <a:solidFill>
                  <a:srgbClr val="000000"/>
                </a:solidFill>
              </a:rPr>
              <a:t>Proton </a:t>
            </a:r>
            <a:r>
              <a:rPr lang="sv-SE" dirty="0" err="1">
                <a:solidFill>
                  <a:srgbClr val="000000"/>
                </a:solidFill>
              </a:rPr>
              <a:t>Beam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Window</a:t>
            </a:r>
            <a:endParaRPr lang="sv-SE" dirty="0">
              <a:solidFill>
                <a:srgbClr val="000000"/>
              </a:solidFill>
            </a:endParaRPr>
          </a:p>
          <a:p>
            <a:r>
              <a:rPr lang="sv-SE" dirty="0">
                <a:solidFill>
                  <a:srgbClr val="000000"/>
                </a:solidFill>
              </a:rPr>
              <a:t>Target Wheel</a:t>
            </a:r>
          </a:p>
          <a:p>
            <a:r>
              <a:rPr lang="sv-SE" dirty="0">
                <a:solidFill>
                  <a:srgbClr val="000000"/>
                </a:solidFill>
              </a:rPr>
              <a:t>Moderators</a:t>
            </a:r>
          </a:p>
          <a:p>
            <a:pPr lvl="1"/>
            <a:r>
              <a:rPr lang="sv-SE" dirty="0" err="1">
                <a:solidFill>
                  <a:srgbClr val="000000"/>
                </a:solidFill>
              </a:rPr>
              <a:t>Water</a:t>
            </a:r>
            <a:endParaRPr lang="sv-SE" dirty="0">
              <a:solidFill>
                <a:srgbClr val="000000"/>
              </a:solidFill>
            </a:endParaRPr>
          </a:p>
          <a:p>
            <a:pPr lvl="1"/>
            <a:r>
              <a:rPr lang="sv-SE" dirty="0">
                <a:solidFill>
                  <a:srgbClr val="000000"/>
                </a:solidFill>
              </a:rPr>
              <a:t>Cryogenic</a:t>
            </a:r>
          </a:p>
          <a:p>
            <a:r>
              <a:rPr lang="sv-SE" dirty="0" err="1">
                <a:solidFill>
                  <a:srgbClr val="000000"/>
                </a:solidFill>
              </a:rPr>
              <a:t>Reflectors</a:t>
            </a:r>
            <a:endParaRPr lang="sv-SE" dirty="0">
              <a:solidFill>
                <a:srgbClr val="000000"/>
              </a:solidFill>
            </a:endParaRPr>
          </a:p>
          <a:p>
            <a:r>
              <a:rPr lang="sv-SE" dirty="0" err="1">
                <a:solidFill>
                  <a:srgbClr val="000000"/>
                </a:solidFill>
              </a:rPr>
              <a:t>Tuning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Beam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Dump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4329B-6E5F-774B-8916-7F2E3BC0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5198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6772B2-E664-3340-9CF5-CA1C390C04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582084"/>
            <a:ext cx="4788024" cy="5087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94641-255C-6A45-8138-A19C3F28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Analysis</a:t>
            </a:r>
            <a:r>
              <a:rPr lang="sv-SE" dirty="0"/>
              <a:t> </a:t>
            </a:r>
            <a:r>
              <a:rPr lang="sv-SE" dirty="0" err="1"/>
              <a:t>Example</a:t>
            </a:r>
            <a:r>
              <a:rPr lang="sv-SE" dirty="0"/>
              <a:t> – 1041/2/3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3DDC6-E55D-1847-8584-0AF9F8A35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927373"/>
            <a:ext cx="5040560" cy="4525963"/>
          </a:xfrm>
        </p:spPr>
        <p:txBody>
          <a:bodyPr/>
          <a:lstStyle/>
          <a:p>
            <a:r>
              <a:rPr lang="sv-SE" dirty="0" err="1">
                <a:solidFill>
                  <a:schemeClr val="tx1"/>
                </a:solidFill>
              </a:rPr>
              <a:t>Damage</a:t>
            </a:r>
            <a:r>
              <a:rPr lang="sv-SE" dirty="0">
                <a:solidFill>
                  <a:schemeClr val="tx1"/>
                </a:solidFill>
              </a:rPr>
              <a:t> Events</a:t>
            </a:r>
          </a:p>
          <a:p>
            <a:r>
              <a:rPr lang="sv-SE" dirty="0" err="1">
                <a:solidFill>
                  <a:schemeClr val="tx1"/>
                </a:solidFill>
              </a:rPr>
              <a:t>Hazards</a:t>
            </a:r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Overall </a:t>
            </a:r>
            <a:r>
              <a:rPr lang="sv-SE" dirty="0" err="1">
                <a:solidFill>
                  <a:schemeClr val="tx1"/>
                </a:solidFill>
              </a:rPr>
              <a:t>Protection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Functions</a:t>
            </a:r>
            <a:endParaRPr lang="sv-SE" dirty="0">
              <a:solidFill>
                <a:schemeClr val="tx1"/>
              </a:solidFill>
            </a:endParaRPr>
          </a:p>
          <a:p>
            <a:r>
              <a:rPr lang="sv-SE" dirty="0" err="1">
                <a:solidFill>
                  <a:schemeClr val="tx1"/>
                </a:solidFill>
              </a:rPr>
              <a:t>Protection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Functions</a:t>
            </a:r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>
                <a:solidFill>
                  <a:schemeClr val="tx1"/>
                </a:solidFill>
              </a:rPr>
              <a:t>Sensors</a:t>
            </a: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Logic</a:t>
            </a:r>
            <a:r>
              <a:rPr lang="sv-SE" dirty="0">
                <a:solidFill>
                  <a:schemeClr val="tx1"/>
                </a:solidFill>
              </a:rPr>
              <a:t> Elements</a:t>
            </a: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Actuators</a:t>
            </a:r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Protection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Integrity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Level</a:t>
            </a:r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>
                <a:solidFill>
                  <a:schemeClr val="tx1"/>
                </a:solidFill>
              </a:rPr>
              <a:t>Timing </a:t>
            </a:r>
            <a:r>
              <a:rPr lang="sv-SE" dirty="0" err="1">
                <a:solidFill>
                  <a:schemeClr val="tx1"/>
                </a:solidFill>
              </a:rPr>
              <a:t>Requirements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EADC32-D3AE-8B40-9EBA-E799D371F64E}"/>
              </a:ext>
            </a:extLst>
          </p:cNvPr>
          <p:cNvSpPr/>
          <p:nvPr/>
        </p:nvSpPr>
        <p:spPr>
          <a:xfrm>
            <a:off x="5436096" y="2348880"/>
            <a:ext cx="2736304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9B8260-1958-794C-817A-7F59E75F99B9}"/>
              </a:ext>
            </a:extLst>
          </p:cNvPr>
          <p:cNvSpPr/>
          <p:nvPr/>
        </p:nvSpPr>
        <p:spPr>
          <a:xfrm>
            <a:off x="4883696" y="3140968"/>
            <a:ext cx="3576736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C4071-BDFA-7A4A-A24C-1180B5F9BD79}"/>
              </a:ext>
            </a:extLst>
          </p:cNvPr>
          <p:cNvSpPr/>
          <p:nvPr/>
        </p:nvSpPr>
        <p:spPr>
          <a:xfrm>
            <a:off x="4883696" y="3879164"/>
            <a:ext cx="3576736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D3C6A3-F2BE-8648-ABC3-A46571398F48}"/>
              </a:ext>
            </a:extLst>
          </p:cNvPr>
          <p:cNvSpPr/>
          <p:nvPr/>
        </p:nvSpPr>
        <p:spPr>
          <a:xfrm>
            <a:off x="4572000" y="5012334"/>
            <a:ext cx="4572000" cy="7929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580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noProof="0" dirty="0"/>
              <a:t>The Machine Protection Look at ESS </a:t>
            </a:r>
            <a:r>
              <a:rPr lang="en-GB" sz="2800" noProof="0" dirty="0">
                <a:sym typeface="Wingdings"/>
              </a:rPr>
              <a:t> </a:t>
            </a:r>
            <a:endParaRPr lang="en-GB" sz="28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3218" y="6334298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 dirty="0"/>
          </a:p>
        </p:txBody>
      </p:sp>
      <p:pic>
        <p:nvPicPr>
          <p:cNvPr id="9" name="Picture 8" descr="IMG_66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2784" y="3435633"/>
            <a:ext cx="3119624" cy="2339718"/>
          </a:xfrm>
          <a:prstGeom prst="rect">
            <a:avLst/>
          </a:prstGeom>
        </p:spPr>
      </p:pic>
      <p:pic>
        <p:nvPicPr>
          <p:cNvPr id="10" name="Picture 9" descr="IMG_664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0511" y="3435557"/>
            <a:ext cx="3119012" cy="2339259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680736" y="1727603"/>
            <a:ext cx="3723438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F321A3"/>
                </a:solidFill>
                <a:latin typeface="Tahoma"/>
                <a:cs typeface="Tahoma"/>
              </a:rPr>
              <a:t>ESS MP is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 err="1">
                <a:solidFill>
                  <a:srgbClr val="F321A3"/>
                </a:solidFill>
                <a:latin typeface="Tahoma"/>
                <a:cs typeface="Tahoma"/>
              </a:rPr>
              <a:t>Erikaviolet</a:t>
            </a:r>
            <a:r>
              <a:rPr lang="en-US" sz="2600" b="1" dirty="0">
                <a:solidFill>
                  <a:srgbClr val="F321A3"/>
                </a:solidFill>
                <a:latin typeface="Tahoma"/>
                <a:cs typeface="Tahoma"/>
              </a:rPr>
              <a:t> RAL 4003</a:t>
            </a:r>
            <a:endParaRPr lang="en-US" sz="2600" dirty="0">
              <a:solidFill>
                <a:srgbClr val="F321A3"/>
              </a:solidFill>
              <a:latin typeface="Tahoma"/>
              <a:cs typeface="Tahoma"/>
            </a:endParaRPr>
          </a:p>
        </p:txBody>
      </p:sp>
      <p:pic>
        <p:nvPicPr>
          <p:cNvPr id="15" name="Picture 14" descr="20180530_13444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9" y="1663153"/>
            <a:ext cx="3919758" cy="2204864"/>
          </a:xfrm>
          <a:prstGeom prst="rect">
            <a:avLst/>
          </a:prstGeom>
        </p:spPr>
      </p:pic>
      <p:pic>
        <p:nvPicPr>
          <p:cNvPr id="16" name="Picture 15" descr="20180530_13445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9" y="3960440"/>
            <a:ext cx="3919758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75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18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26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27384"/>
            <a:ext cx="9180512" cy="6858000"/>
          </a:xfrm>
          <a:prstGeom prst="rect">
            <a:avLst/>
          </a:prstGeom>
          <a:solidFill>
            <a:srgbClr val="FAFFFC"/>
          </a:solidFill>
          <a:ln>
            <a:solidFill>
              <a:srgbClr val="FAFFFC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                                                    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64" y="168463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/>
                <a:cs typeface="Tahoma"/>
              </a:rPr>
              <a:t>MP connection boxes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3888" y="4365104"/>
            <a:ext cx="2021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ahoma"/>
                <a:cs typeface="Tahoma"/>
              </a:rPr>
              <a:t>MP Patch Panels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4983" y="61242"/>
            <a:ext cx="3345602" cy="4464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620688"/>
            <a:ext cx="2952328" cy="3380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" y="4793349"/>
            <a:ext cx="9144000" cy="187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11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A79189-1592-6A46-AFFE-9FC66457408C}"/>
              </a:ext>
            </a:extLst>
          </p:cNvPr>
          <p:cNvSpPr txBox="1"/>
          <p:nvPr/>
        </p:nvSpPr>
        <p:spPr>
          <a:xfrm>
            <a:off x="915503" y="1468661"/>
            <a:ext cx="4336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Operator Interface </a:t>
            </a:r>
            <a:r>
              <a:rPr lang="sv-SE" dirty="0" err="1"/>
              <a:t>Development</a:t>
            </a:r>
            <a:r>
              <a:rPr lang="sv-SE" dirty="0"/>
              <a:t> Styleguide:</a:t>
            </a:r>
          </a:p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88209-E9AF-BA4B-AB6A-CBCEECD24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03" y="2084539"/>
            <a:ext cx="71374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B82FFF-D30D-CE4D-BC21-331D6851A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54" y="3924101"/>
            <a:ext cx="70739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CEC24D-DA1E-F646-BEB1-4C20126B9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08" y="3919617"/>
            <a:ext cx="2542572" cy="207096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B934B19-4468-1047-BBD2-D8A7A3109E87}"/>
              </a:ext>
            </a:extLst>
          </p:cNvPr>
          <p:cNvSpPr/>
          <p:nvPr/>
        </p:nvSpPr>
        <p:spPr>
          <a:xfrm>
            <a:off x="4695053" y="4014099"/>
            <a:ext cx="1621050" cy="478898"/>
          </a:xfrm>
          <a:prstGeom prst="roundRect">
            <a:avLst/>
          </a:prstGeom>
          <a:noFill/>
          <a:ln>
            <a:solidFill>
              <a:srgbClr val="F31DE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F6253-A5CA-B849-B01C-2AACC7955016}"/>
              </a:ext>
            </a:extLst>
          </p:cNvPr>
          <p:cNvSpPr txBox="1"/>
          <p:nvPr/>
        </p:nvSpPr>
        <p:spPr>
          <a:xfrm>
            <a:off x="899591" y="4853539"/>
            <a:ext cx="5416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Unfortunate…</a:t>
            </a:r>
          </a:p>
          <a:p>
            <a:r>
              <a:rPr lang="en-GB" dirty="0"/>
              <a:t>Very unfortunate..</a:t>
            </a:r>
          </a:p>
          <a:p>
            <a:r>
              <a:rPr lang="en-GB" dirty="0"/>
              <a:t>Now talking to OPI developers to change that</a:t>
            </a:r>
          </a:p>
          <a:p>
            <a:endParaRPr lang="en-GB" dirty="0"/>
          </a:p>
          <a:p>
            <a:r>
              <a:rPr lang="en-GB" dirty="0"/>
              <a:t>Lesson Learnt: Be careful with how far you go!</a:t>
            </a:r>
          </a:p>
          <a:p>
            <a:r>
              <a:rPr lang="en-GB" dirty="0"/>
              <a:t>                           What can you really keep under control?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C76CE2B-E1E4-FB4A-AE2F-1B5A7EF041FE}"/>
              </a:ext>
            </a:extLst>
          </p:cNvPr>
          <p:cNvSpPr/>
          <p:nvPr/>
        </p:nvSpPr>
        <p:spPr>
          <a:xfrm>
            <a:off x="4731927" y="2685237"/>
            <a:ext cx="2256765" cy="295592"/>
          </a:xfrm>
          <a:prstGeom prst="roundRect">
            <a:avLst/>
          </a:prstGeom>
          <a:noFill/>
          <a:ln>
            <a:solidFill>
              <a:srgbClr val="F31DE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381D10-1EB7-4647-9347-E7CD0CB1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noProof="0" dirty="0"/>
              <a:t>Any Issues with the MP Look </a:t>
            </a:r>
            <a:r>
              <a:rPr lang="en-GB" sz="2800" dirty="0">
                <a:sym typeface="Wingdings"/>
              </a:rPr>
              <a:t>?</a:t>
            </a:r>
            <a:endParaRPr lang="en-GB" sz="28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B8802-B24B-F643-A396-91F515F39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06" y="2333086"/>
            <a:ext cx="8509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2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Presentation is Trying to Explain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6C42ED-C37E-124E-A8F6-F00EB754E775}"/>
              </a:ext>
            </a:extLst>
          </p:cNvPr>
          <p:cNvSpPr/>
          <p:nvPr/>
        </p:nvSpPr>
        <p:spPr>
          <a:xfrm>
            <a:off x="1475656" y="2708920"/>
            <a:ext cx="69127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/>
              <a:t>What Machine Protection (MP) is </a:t>
            </a:r>
          </a:p>
          <a:p>
            <a:endParaRPr lang="en-GB" sz="2200" dirty="0"/>
          </a:p>
          <a:p>
            <a:r>
              <a:rPr lang="en-GB" sz="2200" dirty="0"/>
              <a:t>How MP can help in increasing operational availability</a:t>
            </a:r>
          </a:p>
          <a:p>
            <a:endParaRPr lang="en-GB" sz="2200" dirty="0"/>
          </a:p>
          <a:p>
            <a:r>
              <a:rPr lang="en-GB" sz="2200" dirty="0"/>
              <a:t>How reliable MP systems can be</a:t>
            </a:r>
          </a:p>
          <a:p>
            <a:endParaRPr lang="en-GB" sz="2200" dirty="0"/>
          </a:p>
          <a:p>
            <a:r>
              <a:rPr lang="en-GB" sz="2200" dirty="0"/>
              <a:t>How to build highly reliable MP systems</a:t>
            </a:r>
          </a:p>
        </p:txBody>
      </p:sp>
    </p:spTree>
    <p:extLst>
      <p:ext uri="{BB962C8B-B14F-4D97-AF65-F5344CB8AC3E}">
        <p14:creationId xmlns:p14="http://schemas.microsoft.com/office/powerpoint/2010/main" val="2902605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2D619-C94A-C143-828C-F297A5D24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80914"/>
            <a:ext cx="6370910" cy="46392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981BB8-068B-234F-B310-262F5F15128F}"/>
              </a:ext>
            </a:extLst>
          </p:cNvPr>
          <p:cNvSpPr/>
          <p:nvPr/>
        </p:nvSpPr>
        <p:spPr>
          <a:xfrm>
            <a:off x="1613365" y="6339591"/>
            <a:ext cx="6352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of November 2018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2023B8-F9CF-6A4B-ACB7-FFD8AD941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algn="ctr"/>
            <a:r>
              <a:rPr lang="en-US" dirty="0"/>
              <a:t>The MP color is now officially approved by the ♚King of Sweden</a:t>
            </a:r>
            <a:endParaRPr lang="en-GB" sz="2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26447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981BB8-068B-234F-B310-262F5F15128F}"/>
              </a:ext>
            </a:extLst>
          </p:cNvPr>
          <p:cNvSpPr/>
          <p:nvPr/>
        </p:nvSpPr>
        <p:spPr>
          <a:xfrm>
            <a:off x="1619672" y="6095037"/>
            <a:ext cx="6352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ESS 1</a:t>
            </a:r>
            <a:r>
              <a:rPr lang="en-US" baseline="30000" dirty="0"/>
              <a:t>st</a:t>
            </a:r>
            <a:r>
              <a:rPr lang="en-US" dirty="0"/>
              <a:t> Beam on 19</a:t>
            </a:r>
            <a:r>
              <a:rPr lang="en-US" baseline="30000" dirty="0"/>
              <a:t>th</a:t>
            </a:r>
            <a:r>
              <a:rPr lang="en-US" dirty="0"/>
              <a:t> of September 2018</a:t>
            </a:r>
          </a:p>
          <a:p>
            <a:pPr algn="ctr"/>
            <a:r>
              <a:rPr lang="en-US" dirty="0"/>
              <a:t>Re-member?..... 19</a:t>
            </a:r>
            <a:r>
              <a:rPr lang="en-US" baseline="30000" dirty="0"/>
              <a:t>th</a:t>
            </a:r>
            <a:r>
              <a:rPr lang="en-US" dirty="0"/>
              <a:t> of September 2008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2023B8-F9CF-6A4B-ACB7-FFD8AD941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pPr algn="ctr"/>
            <a:r>
              <a:rPr lang="en-US" dirty="0"/>
              <a:t>ESS has BEAM! And YES! </a:t>
            </a:r>
            <a:br>
              <a:rPr lang="en-US" dirty="0"/>
            </a:br>
            <a:r>
              <a:rPr lang="en-US" dirty="0"/>
              <a:t>NOW, we can talk about it!</a:t>
            </a:r>
            <a:endParaRPr lang="en-GB" sz="2400" dirty="0">
              <a:latin typeface="Tahoma"/>
              <a:cs typeface="Tahom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B489A-046B-B547-A684-BE26C7109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404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45A1A-4625-D547-AD29-145F3DA33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929336"/>
            <a:ext cx="814834" cy="8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5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933" y="531089"/>
            <a:ext cx="7886700" cy="497679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ESS Beam Interlock System Consists of</a:t>
            </a:r>
            <a:endParaRPr lang="sv-SE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464247" y="1965940"/>
            <a:ext cx="319048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MPS </a:t>
            </a:r>
            <a:r>
              <a:rPr lang="en-US" sz="1350" b="1" dirty="0" err="1">
                <a:solidFill>
                  <a:srgbClr val="C4618C"/>
                </a:solidFill>
              </a:rPr>
              <a:t>Vac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Vacuum protection</a:t>
            </a:r>
          </a:p>
          <a:p>
            <a:r>
              <a:rPr lang="en-US" sz="1350" dirty="0"/>
              <a:t>MPS </a:t>
            </a:r>
            <a:r>
              <a:rPr lang="en-US" sz="1350" b="1" dirty="0">
                <a:solidFill>
                  <a:srgbClr val="C4618C"/>
                </a:solidFill>
              </a:rPr>
              <a:t>ID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</a:t>
            </a:r>
            <a:r>
              <a:rPr lang="en-US" sz="1350" dirty="0" err="1"/>
              <a:t>Insertable</a:t>
            </a:r>
            <a:r>
              <a:rPr lang="en-US" sz="1350" dirty="0"/>
              <a:t> devices protection</a:t>
            </a:r>
          </a:p>
          <a:p>
            <a:r>
              <a:rPr lang="en-US" sz="1350" dirty="0"/>
              <a:t>MPS </a:t>
            </a:r>
            <a:r>
              <a:rPr lang="en-US" sz="1350" b="1" dirty="0">
                <a:solidFill>
                  <a:srgbClr val="C4618C"/>
                </a:solidFill>
              </a:rPr>
              <a:t>Mag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Magnets protection</a:t>
            </a:r>
          </a:p>
          <a:p>
            <a:r>
              <a:rPr lang="en-US" sz="1350" dirty="0"/>
              <a:t>MPS </a:t>
            </a:r>
            <a:r>
              <a:rPr lang="en-US" sz="1350" b="1" dirty="0" err="1">
                <a:solidFill>
                  <a:srgbClr val="C4618C"/>
                </a:solidFill>
              </a:rPr>
              <a:t>BMg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Bending Magnets protection</a:t>
            </a:r>
          </a:p>
          <a:p>
            <a:r>
              <a:rPr lang="en-US" sz="1350" dirty="0"/>
              <a:t>MPS </a:t>
            </a:r>
            <a:r>
              <a:rPr lang="en-US" sz="1350" b="1" dirty="0" err="1">
                <a:solidFill>
                  <a:srgbClr val="C4618C"/>
                </a:solidFill>
              </a:rPr>
              <a:t>Trg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Target protection</a:t>
            </a:r>
          </a:p>
          <a:p>
            <a:r>
              <a:rPr lang="en-US" sz="1350" dirty="0"/>
              <a:t>MPS </a:t>
            </a:r>
            <a:r>
              <a:rPr lang="en-US" sz="1350" b="1" dirty="0">
                <a:solidFill>
                  <a:srgbClr val="C4618C"/>
                </a:solidFill>
              </a:rPr>
              <a:t>NSS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: Neutron instruments protection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8316" y="5926932"/>
            <a:ext cx="4737089" cy="310380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FBIS</a:t>
            </a:r>
            <a:endParaRPr lang="sv-SE" sz="1200" dirty="0"/>
          </a:p>
        </p:txBody>
      </p:sp>
      <p:sp>
        <p:nvSpPr>
          <p:cNvPr id="11" name="Rectangle 10"/>
          <p:cNvSpPr/>
          <p:nvPr/>
        </p:nvSpPr>
        <p:spPr>
          <a:xfrm>
            <a:off x="7700698" y="5315994"/>
            <a:ext cx="844707" cy="466512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</a:t>
            </a:r>
            <a:r>
              <a:rPr lang="en-US" sz="1200" dirty="0" err="1"/>
              <a:t>Trg</a:t>
            </a:r>
            <a:endParaRPr lang="sv-SE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075171" y="5562267"/>
            <a:ext cx="403567" cy="591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60378" y="5336364"/>
            <a:ext cx="135731" cy="214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05" y="5965544"/>
            <a:ext cx="142857" cy="22142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47" y="5965545"/>
            <a:ext cx="142895" cy="2214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87" y="5971784"/>
            <a:ext cx="142895" cy="22148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65" y="5965545"/>
            <a:ext cx="142895" cy="22148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04" y="5969707"/>
            <a:ext cx="142875" cy="22145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88" y="5969674"/>
            <a:ext cx="142895" cy="22148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78" y="5971784"/>
            <a:ext cx="142895" cy="221487"/>
          </a:xfrm>
          <a:prstGeom prst="rect">
            <a:avLst/>
          </a:prstGeom>
        </p:spPr>
      </p:pic>
      <p:cxnSp>
        <p:nvCxnSpPr>
          <p:cNvPr id="75" name="Straight Arrow Connector 74"/>
          <p:cNvCxnSpPr/>
          <p:nvPr/>
        </p:nvCxnSpPr>
        <p:spPr>
          <a:xfrm>
            <a:off x="8113783" y="5780089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1595876">
            <a:off x="4243784" y="2253615"/>
            <a:ext cx="3770304" cy="1599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5299" y="1849430"/>
            <a:ext cx="589508" cy="77438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04494" y="2190185"/>
            <a:ext cx="589508" cy="77438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83984" y="2880622"/>
            <a:ext cx="589508" cy="77438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83984" y="3886460"/>
            <a:ext cx="589508" cy="77438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04529" y="3836915"/>
            <a:ext cx="589508" cy="77438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79966" y="3427574"/>
            <a:ext cx="589508" cy="774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8709" y="1940285"/>
            <a:ext cx="759356" cy="99952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95536" y="3721531"/>
            <a:ext cx="4636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PLC based interlock systems</a:t>
            </a:r>
          </a:p>
          <a:p>
            <a:endParaRPr lang="en-US" sz="1350" dirty="0"/>
          </a:p>
          <a:p>
            <a:r>
              <a:rPr lang="en-US" sz="1350" dirty="0"/>
              <a:t>- Ring topology with 1 fail safe CPU and multiple, distributed I/O</a:t>
            </a:r>
          </a:p>
          <a:p>
            <a:r>
              <a:rPr lang="en-US" sz="1350" dirty="0"/>
              <a:t>- Each I/O connects to a sensor (VVS, FC, EMU, WS, QV, QH,…)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4247" y="4857110"/>
            <a:ext cx="22558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Slow ! Reaction time &gt; 10ms</a:t>
            </a:r>
          </a:p>
          <a:p>
            <a:r>
              <a:rPr lang="en-US" sz="1350" dirty="0"/>
              <a:t>Target PIL: PIL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98819" y="5315996"/>
            <a:ext cx="747092" cy="46409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</a:t>
            </a:r>
            <a:r>
              <a:rPr lang="en-US" sz="1200" dirty="0" err="1"/>
              <a:t>Vac</a:t>
            </a:r>
            <a:endParaRPr lang="sv-SE" sz="1200" dirty="0"/>
          </a:p>
        </p:txBody>
      </p:sp>
      <p:sp>
        <p:nvSpPr>
          <p:cNvPr id="41" name="Rectangle 40"/>
          <p:cNvSpPr/>
          <p:nvPr/>
        </p:nvSpPr>
        <p:spPr>
          <a:xfrm>
            <a:off x="5017349" y="5315996"/>
            <a:ext cx="844707" cy="46409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ID</a:t>
            </a:r>
            <a:endParaRPr lang="sv-SE" sz="1200" dirty="0"/>
          </a:p>
        </p:txBody>
      </p:sp>
      <p:sp>
        <p:nvSpPr>
          <p:cNvPr id="48" name="Rectangle 47"/>
          <p:cNvSpPr/>
          <p:nvPr/>
        </p:nvSpPr>
        <p:spPr>
          <a:xfrm>
            <a:off x="5924749" y="5315993"/>
            <a:ext cx="844707" cy="461675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Mag</a:t>
            </a:r>
            <a:endParaRPr lang="sv-SE" sz="12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71" y="5341649"/>
            <a:ext cx="142895" cy="2214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52" y="5341649"/>
            <a:ext cx="142895" cy="22148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41" y="5347332"/>
            <a:ext cx="142895" cy="22148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38" y="5341649"/>
            <a:ext cx="142895" cy="221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02" y="5352208"/>
            <a:ext cx="142895" cy="22148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91" y="5353719"/>
            <a:ext cx="142895" cy="221487"/>
          </a:xfrm>
          <a:prstGeom prst="rect">
            <a:avLst/>
          </a:prstGeom>
        </p:spPr>
      </p:pic>
      <p:cxnSp>
        <p:nvCxnSpPr>
          <p:cNvPr id="56" name="Straight Arrow Connector 55"/>
          <p:cNvCxnSpPr>
            <a:stCxn id="40" idx="2"/>
          </p:cNvCxnSpPr>
          <p:nvPr/>
        </p:nvCxnSpPr>
        <p:spPr>
          <a:xfrm>
            <a:off x="4572364" y="5780089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441044" y="5780089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6321154" y="5780089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38" y="5965486"/>
            <a:ext cx="142895" cy="2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23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71" y="571168"/>
            <a:ext cx="7886700" cy="526254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The Fast Beam Interlock System is…</a:t>
            </a:r>
            <a:endParaRPr lang="sv-SE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2307775"/>
            <a:ext cx="40277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b="1" dirty="0">
                <a:solidFill>
                  <a:srgbClr val="C4618C"/>
                </a:solidFill>
              </a:rPr>
              <a:t>SCU</a:t>
            </a:r>
            <a:r>
              <a:rPr lang="en-US" sz="1350" dirty="0"/>
              <a:t> (Signal Converter Unit) concentrating signals from </a:t>
            </a:r>
            <a:r>
              <a:rPr lang="en-US" sz="1350" b="1" dirty="0">
                <a:solidFill>
                  <a:srgbClr val="C4618C"/>
                </a:solidFill>
              </a:rPr>
              <a:t>Sensor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b="1" dirty="0">
                <a:solidFill>
                  <a:srgbClr val="C4618C"/>
                </a:solidFill>
              </a:rPr>
              <a:t>Systems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dirty="0"/>
              <a:t>and </a:t>
            </a:r>
            <a:r>
              <a:rPr lang="en-US" sz="1350" b="1" dirty="0">
                <a:solidFill>
                  <a:srgbClr val="C4618C"/>
                </a:solidFill>
              </a:rPr>
              <a:t>MPS PLC based systems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b="1" dirty="0">
                <a:solidFill>
                  <a:srgbClr val="C4618C"/>
                </a:solidFill>
              </a:rPr>
              <a:t>DLN</a:t>
            </a:r>
            <a:r>
              <a:rPr lang="en-US" sz="1350" dirty="0"/>
              <a:t> (Decision Logic Node) concentrating signals from several SCUs, deriving global beam permit and acting on </a:t>
            </a:r>
            <a:r>
              <a:rPr lang="en-US" sz="1350" b="1" dirty="0">
                <a:solidFill>
                  <a:srgbClr val="C4618C"/>
                </a:solidFill>
              </a:rPr>
              <a:t>Actuators</a:t>
            </a:r>
            <a:r>
              <a:rPr lang="en-US" sz="1350" dirty="0"/>
              <a:t> to stop Beam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8316" y="6127034"/>
            <a:ext cx="4737089" cy="310380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FBIS</a:t>
            </a:r>
            <a:endParaRPr lang="sv-SE" sz="1200" dirty="0"/>
          </a:p>
        </p:txBody>
      </p:sp>
      <p:sp>
        <p:nvSpPr>
          <p:cNvPr id="11" name="Rectangle 10"/>
          <p:cNvSpPr/>
          <p:nvPr/>
        </p:nvSpPr>
        <p:spPr>
          <a:xfrm>
            <a:off x="7700698" y="5516096"/>
            <a:ext cx="844707" cy="466512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</a:t>
            </a:r>
            <a:r>
              <a:rPr lang="en-US" sz="1200" dirty="0" err="1"/>
              <a:t>Trg</a:t>
            </a:r>
            <a:endParaRPr lang="sv-SE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075171" y="5762369"/>
            <a:ext cx="403567" cy="591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60378" y="5536466"/>
            <a:ext cx="135731" cy="214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05" y="6165646"/>
            <a:ext cx="142857" cy="22142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47" y="6165647"/>
            <a:ext cx="142895" cy="2214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87" y="6171886"/>
            <a:ext cx="142895" cy="22148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65" y="6165647"/>
            <a:ext cx="142895" cy="22148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04" y="6169809"/>
            <a:ext cx="142875" cy="22145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88" y="6169776"/>
            <a:ext cx="142895" cy="22148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78" y="6171886"/>
            <a:ext cx="142895" cy="221487"/>
          </a:xfrm>
          <a:prstGeom prst="rect">
            <a:avLst/>
          </a:prstGeom>
        </p:spPr>
      </p:pic>
      <p:cxnSp>
        <p:nvCxnSpPr>
          <p:cNvPr id="75" name="Straight Arrow Connector 74"/>
          <p:cNvCxnSpPr/>
          <p:nvPr/>
        </p:nvCxnSpPr>
        <p:spPr>
          <a:xfrm>
            <a:off x="8113783" y="5980191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1595876">
            <a:off x="5254100" y="2736543"/>
            <a:ext cx="3770304" cy="1599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ctangle 4"/>
          <p:cNvSpPr/>
          <p:nvPr/>
        </p:nvSpPr>
        <p:spPr>
          <a:xfrm>
            <a:off x="8057824" y="3101297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39252" y="4393238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473837" y="3598853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966994" y="4504876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165932" y="3891851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396807" y="4764241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00974" y="4029293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56" idx="2"/>
            <a:endCxn id="54" idx="0"/>
          </p:cNvCxnSpPr>
          <p:nvPr/>
        </p:nvCxnSpPr>
        <p:spPr>
          <a:xfrm flipH="1">
            <a:off x="5613051" y="4265066"/>
            <a:ext cx="4168" cy="499175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4" idx="3"/>
            <a:endCxn id="50" idx="2"/>
          </p:cNvCxnSpPr>
          <p:nvPr/>
        </p:nvCxnSpPr>
        <p:spPr>
          <a:xfrm flipV="1">
            <a:off x="5829293" y="4127624"/>
            <a:ext cx="552882" cy="754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6" idx="3"/>
            <a:endCxn id="50" idx="1"/>
          </p:cNvCxnSpPr>
          <p:nvPr/>
        </p:nvCxnSpPr>
        <p:spPr>
          <a:xfrm flipV="1">
            <a:off x="5833462" y="4009738"/>
            <a:ext cx="332471" cy="137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0" y="3440590"/>
            <a:ext cx="142857" cy="221429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3971455" y="3738629"/>
            <a:ext cx="835310" cy="23577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MPS </a:t>
            </a:r>
            <a:r>
              <a:rPr lang="en-US" sz="1200" dirty="0" err="1">
                <a:solidFill>
                  <a:schemeClr val="tx1"/>
                </a:solidFill>
              </a:rPr>
              <a:t>Vac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971455" y="4015733"/>
            <a:ext cx="835310" cy="23577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MPS ID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247462" y="2507336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945395" y="2313335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64247" y="5361166"/>
            <a:ext cx="21422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Fast ! Reaction time ~ 1us</a:t>
            </a:r>
          </a:p>
          <a:p>
            <a:r>
              <a:rPr lang="en-US" sz="1350" dirty="0"/>
              <a:t>Target PIL: PIL 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95536" y="4101193"/>
            <a:ext cx="358348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FPGA based systems</a:t>
            </a:r>
          </a:p>
          <a:p>
            <a:endParaRPr lang="en-US" sz="1350" dirty="0"/>
          </a:p>
          <a:p>
            <a:r>
              <a:rPr lang="en-US" sz="1350" dirty="0"/>
              <a:t>- SCU HW design based on standard mechanical       	components (</a:t>
            </a:r>
            <a:r>
              <a:rPr lang="en-US" sz="1350" dirty="0" err="1"/>
              <a:t>cPCI</a:t>
            </a:r>
            <a:r>
              <a:rPr lang="en-US" sz="1350" dirty="0"/>
              <a:t>)</a:t>
            </a:r>
          </a:p>
          <a:p>
            <a:r>
              <a:rPr lang="en-US" sz="1350" dirty="0"/>
              <a:t>- DLN HW based on </a:t>
            </a:r>
            <a:r>
              <a:rPr lang="en-US" sz="1350" dirty="0" err="1"/>
              <a:t>uTCA</a:t>
            </a:r>
            <a:r>
              <a:rPr lang="en-US" sz="1350" dirty="0"/>
              <a:t> standard</a:t>
            </a:r>
          </a:p>
        </p:txBody>
      </p:sp>
      <p:cxnSp>
        <p:nvCxnSpPr>
          <p:cNvPr id="26" name="Straight Arrow Connector 25"/>
          <p:cNvCxnSpPr>
            <a:stCxn id="78" idx="3"/>
            <a:endCxn id="56" idx="0"/>
          </p:cNvCxnSpPr>
          <p:nvPr/>
        </p:nvCxnSpPr>
        <p:spPr>
          <a:xfrm>
            <a:off x="4831998" y="3551306"/>
            <a:ext cx="785221" cy="477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1" idx="3"/>
            <a:endCxn id="56" idx="1"/>
          </p:cNvCxnSpPr>
          <p:nvPr/>
        </p:nvCxnSpPr>
        <p:spPr>
          <a:xfrm>
            <a:off x="4806765" y="3856516"/>
            <a:ext cx="594211" cy="290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2" idx="3"/>
            <a:endCxn id="56" idx="1"/>
          </p:cNvCxnSpPr>
          <p:nvPr/>
        </p:nvCxnSpPr>
        <p:spPr>
          <a:xfrm>
            <a:off x="4806765" y="4133621"/>
            <a:ext cx="594211" cy="13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3971455" y="4288809"/>
            <a:ext cx="835310" cy="23577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MPS Mag</a:t>
            </a:r>
            <a:endParaRPr lang="sv-SE" sz="1200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/>
          <p:cNvCxnSpPr>
            <a:stCxn id="87" idx="3"/>
            <a:endCxn id="56" idx="1"/>
          </p:cNvCxnSpPr>
          <p:nvPr/>
        </p:nvCxnSpPr>
        <p:spPr>
          <a:xfrm flipV="1">
            <a:off x="4806765" y="4147182"/>
            <a:ext cx="594211" cy="259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4699515"/>
            <a:ext cx="142895" cy="22148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19" y="4588966"/>
            <a:ext cx="142875" cy="221456"/>
          </a:xfrm>
          <a:prstGeom prst="rect">
            <a:avLst/>
          </a:prstGeom>
        </p:spPr>
      </p:pic>
      <p:cxnSp>
        <p:nvCxnSpPr>
          <p:cNvPr id="37" name="Straight Arrow Connector 36"/>
          <p:cNvCxnSpPr>
            <a:stCxn id="89" idx="3"/>
          </p:cNvCxnSpPr>
          <p:nvPr/>
        </p:nvCxnSpPr>
        <p:spPr>
          <a:xfrm flipV="1">
            <a:off x="4759393" y="4254149"/>
            <a:ext cx="631106" cy="445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88" idx="3"/>
          </p:cNvCxnSpPr>
          <p:nvPr/>
        </p:nvCxnSpPr>
        <p:spPr>
          <a:xfrm flipV="1">
            <a:off x="5086112" y="4254151"/>
            <a:ext cx="314862" cy="556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705129" y="1760766"/>
            <a:ext cx="87498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rgbClr val="C4618C"/>
                </a:solidFill>
              </a:rPr>
              <a:t>Actuators</a:t>
            </a:r>
            <a:endParaRPr lang="sv-SE" sz="1350" dirty="0">
              <a:solidFill>
                <a:srgbClr val="C4618C"/>
              </a:solidFill>
            </a:endParaRPr>
          </a:p>
        </p:txBody>
      </p:sp>
      <p:cxnSp>
        <p:nvCxnSpPr>
          <p:cNvPr id="58" name="Straight Arrow Connector 57"/>
          <p:cNvCxnSpPr>
            <a:cxnSpLocks/>
            <a:stCxn id="83" idx="0"/>
          </p:cNvCxnSpPr>
          <p:nvPr/>
        </p:nvCxnSpPr>
        <p:spPr>
          <a:xfrm flipH="1" flipV="1">
            <a:off x="5124902" y="2066873"/>
            <a:ext cx="338803" cy="440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cxnSpLocks/>
            <a:stCxn id="84" idx="0"/>
          </p:cNvCxnSpPr>
          <p:nvPr/>
        </p:nvCxnSpPr>
        <p:spPr>
          <a:xfrm flipH="1" flipV="1">
            <a:off x="5562393" y="1916832"/>
            <a:ext cx="599245" cy="396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5395690" y="2753364"/>
            <a:ext cx="1277048" cy="1127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16" name="Rectangle 115"/>
          <p:cNvSpPr/>
          <p:nvPr/>
        </p:nvSpPr>
        <p:spPr>
          <a:xfrm>
            <a:off x="6156480" y="4830584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7124199" y="5040264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cxnSp>
        <p:nvCxnSpPr>
          <p:cNvPr id="118" name="Straight Connector 117"/>
          <p:cNvCxnSpPr/>
          <p:nvPr/>
        </p:nvCxnSpPr>
        <p:spPr>
          <a:xfrm>
            <a:off x="6660404" y="4948471"/>
            <a:ext cx="384209" cy="147227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6" idx="0"/>
            <a:endCxn id="41" idx="1"/>
          </p:cNvCxnSpPr>
          <p:nvPr/>
        </p:nvCxnSpPr>
        <p:spPr>
          <a:xfrm flipV="1">
            <a:off x="6372725" y="4511125"/>
            <a:ext cx="766529" cy="319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17" idx="0"/>
            <a:endCxn id="41" idx="2"/>
          </p:cNvCxnSpPr>
          <p:nvPr/>
        </p:nvCxnSpPr>
        <p:spPr>
          <a:xfrm flipV="1">
            <a:off x="7340444" y="4629013"/>
            <a:ext cx="15053" cy="411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8581286" y="4214296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7355495" y="2697348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6618982" y="2405192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47462" y="2786955"/>
            <a:ext cx="1208520" cy="776538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4198819" y="5516098"/>
            <a:ext cx="747092" cy="46409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</a:t>
            </a:r>
            <a:r>
              <a:rPr lang="en-US" sz="1200" dirty="0" err="1"/>
              <a:t>Vac</a:t>
            </a:r>
            <a:endParaRPr lang="sv-SE" sz="1200" dirty="0"/>
          </a:p>
        </p:txBody>
      </p:sp>
      <p:sp>
        <p:nvSpPr>
          <p:cNvPr id="76" name="Rectangle 75"/>
          <p:cNvSpPr/>
          <p:nvPr/>
        </p:nvSpPr>
        <p:spPr>
          <a:xfrm>
            <a:off x="5017349" y="5516098"/>
            <a:ext cx="844707" cy="464093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ID</a:t>
            </a:r>
            <a:endParaRPr lang="sv-SE" sz="1200" dirty="0"/>
          </a:p>
        </p:txBody>
      </p:sp>
      <p:sp>
        <p:nvSpPr>
          <p:cNvPr id="77" name="Rectangle 76"/>
          <p:cNvSpPr/>
          <p:nvPr/>
        </p:nvSpPr>
        <p:spPr>
          <a:xfrm>
            <a:off x="5924749" y="5516095"/>
            <a:ext cx="844707" cy="461675"/>
          </a:xfrm>
          <a:prstGeom prst="rect">
            <a:avLst/>
          </a:prstGeom>
          <a:solidFill>
            <a:srgbClr val="C46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/>
              <a:t>MPS Mag</a:t>
            </a:r>
            <a:endParaRPr lang="sv-SE" sz="1200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71" y="5541751"/>
            <a:ext cx="142895" cy="22148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52" y="5541751"/>
            <a:ext cx="142895" cy="2214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41" y="5547434"/>
            <a:ext cx="142895" cy="22148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38" y="5541751"/>
            <a:ext cx="142895" cy="22148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02" y="5552310"/>
            <a:ext cx="142895" cy="22148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91" y="5553821"/>
            <a:ext cx="142895" cy="221487"/>
          </a:xfrm>
          <a:prstGeom prst="rect">
            <a:avLst/>
          </a:prstGeom>
        </p:spPr>
      </p:pic>
      <p:cxnSp>
        <p:nvCxnSpPr>
          <p:cNvPr id="96" name="Straight Arrow Connector 95"/>
          <p:cNvCxnSpPr>
            <a:stCxn id="72" idx="2"/>
          </p:cNvCxnSpPr>
          <p:nvPr/>
        </p:nvCxnSpPr>
        <p:spPr>
          <a:xfrm>
            <a:off x="4572364" y="5980191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5441044" y="5980191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6321154" y="5980191"/>
            <a:ext cx="812" cy="146845"/>
          </a:xfrm>
          <a:prstGeom prst="straightConnector1">
            <a:avLst/>
          </a:prstGeom>
          <a:ln w="12700">
            <a:solidFill>
              <a:srgbClr val="C461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38" y="6165588"/>
            <a:ext cx="142895" cy="221487"/>
          </a:xfrm>
          <a:prstGeom prst="rect">
            <a:avLst/>
          </a:prstGeom>
        </p:spPr>
      </p:pic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18020" y="3613119"/>
            <a:ext cx="1143000" cy="25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3686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e 77"/>
          <p:cNvGrpSpPr/>
          <p:nvPr/>
        </p:nvGrpSpPr>
        <p:grpSpPr>
          <a:xfrm>
            <a:off x="4669155" y="1811654"/>
            <a:ext cx="2721531" cy="1135857"/>
            <a:chOff x="6423660" y="1272539"/>
            <a:chExt cx="3628708" cy="1514476"/>
          </a:xfrm>
        </p:grpSpPr>
        <p:pic>
          <p:nvPicPr>
            <p:cNvPr id="113670" name="Picture 6" descr="microtc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05419" y="1272539"/>
              <a:ext cx="911861" cy="911861"/>
            </a:xfrm>
            <a:prstGeom prst="rect">
              <a:avLst/>
            </a:prstGeom>
            <a:noFill/>
          </p:spPr>
        </p:pic>
        <p:pic>
          <p:nvPicPr>
            <p:cNvPr id="113674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23660" y="1971648"/>
              <a:ext cx="3628708" cy="815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2" name="Straight Arrow Connector 47"/>
          <p:cNvCxnSpPr>
            <a:stCxn id="5" idx="3"/>
          </p:cNvCxnSpPr>
          <p:nvPr/>
        </p:nvCxnSpPr>
        <p:spPr>
          <a:xfrm flipV="1">
            <a:off x="2913970" y="2634820"/>
            <a:ext cx="1994660" cy="222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86" y="1725075"/>
            <a:ext cx="2838584" cy="18239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7674" y="560874"/>
            <a:ext cx="7886700" cy="526254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The Fast Beam Interlock System is…</a:t>
            </a:r>
            <a:endParaRPr lang="sv-SE" sz="3000" dirty="0"/>
          </a:p>
        </p:txBody>
      </p:sp>
      <p:sp>
        <p:nvSpPr>
          <p:cNvPr id="10" name="Rectangle 9"/>
          <p:cNvSpPr/>
          <p:nvPr/>
        </p:nvSpPr>
        <p:spPr>
          <a:xfrm>
            <a:off x="4908632" y="2515646"/>
            <a:ext cx="432486" cy="2357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DLN</a:t>
            </a:r>
            <a:endParaRPr lang="sv-SE" sz="105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7754" y="2510213"/>
            <a:ext cx="432486" cy="2357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SCU</a:t>
            </a:r>
            <a:endParaRPr lang="sv-SE" sz="1200" dirty="0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/>
          <p:cNvCxnSpPr>
            <a:stCxn id="113666" idx="0"/>
          </p:cNvCxnSpPr>
          <p:nvPr/>
        </p:nvCxnSpPr>
        <p:spPr>
          <a:xfrm flipV="1">
            <a:off x="4117300" y="2983231"/>
            <a:ext cx="1220510" cy="877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/>
          <p:cNvGrpSpPr/>
          <p:nvPr/>
        </p:nvGrpSpPr>
        <p:grpSpPr>
          <a:xfrm>
            <a:off x="2620431" y="3860553"/>
            <a:ext cx="2802391" cy="2163281"/>
            <a:chOff x="3493907" y="4004403"/>
            <a:chExt cx="3736521" cy="2884374"/>
          </a:xfrm>
        </p:grpSpPr>
        <p:pic>
          <p:nvPicPr>
            <p:cNvPr id="11366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9040" y="4004403"/>
              <a:ext cx="3481388" cy="2853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68" name="Picture 4" descr="Résultat de recherche d'images pour &quot;ioxos ifc 1410&quot;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93907" y="6129656"/>
              <a:ext cx="1504813" cy="690192"/>
            </a:xfrm>
            <a:prstGeom prst="rect">
              <a:avLst/>
            </a:prstGeom>
            <a:noFill/>
          </p:spPr>
        </p:pic>
        <p:sp>
          <p:nvSpPr>
            <p:cNvPr id="19" name="TextBox 5"/>
            <p:cNvSpPr txBox="1"/>
            <p:nvPr/>
          </p:nvSpPr>
          <p:spPr>
            <a:xfrm>
              <a:off x="5128346" y="6488668"/>
              <a:ext cx="10542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IFC 1410</a:t>
              </a:r>
              <a:endParaRPr lang="sv-SE" sz="135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5895" y="4010590"/>
            <a:ext cx="132645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rgbClr val="C4618C"/>
                </a:solidFill>
              </a:rPr>
              <a:t>Sensor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r>
              <a:rPr lang="en-US" sz="1350" b="1" dirty="0">
                <a:solidFill>
                  <a:srgbClr val="C4618C"/>
                </a:solidFill>
              </a:rPr>
              <a:t>Systems</a:t>
            </a:r>
            <a:r>
              <a:rPr lang="en-US" sz="1350" b="1" dirty="0">
                <a:solidFill>
                  <a:srgbClr val="FF6699"/>
                </a:solidFill>
              </a:rPr>
              <a:t> </a:t>
            </a:r>
            <a:endParaRPr lang="fr-FR" sz="1350" dirty="0"/>
          </a:p>
        </p:txBody>
      </p:sp>
      <p:grpSp>
        <p:nvGrpSpPr>
          <p:cNvPr id="61" name="Groupe 60"/>
          <p:cNvGrpSpPr/>
          <p:nvPr/>
        </p:nvGrpSpPr>
        <p:grpSpPr>
          <a:xfrm>
            <a:off x="868681" y="2960370"/>
            <a:ext cx="1280159" cy="1050220"/>
            <a:chOff x="1158241" y="2804161"/>
            <a:chExt cx="1706879" cy="1400293"/>
          </a:xfrm>
        </p:grpSpPr>
        <p:cxnSp>
          <p:nvCxnSpPr>
            <p:cNvPr id="23" name="Connecteur droit avec flèche 22"/>
            <p:cNvCxnSpPr>
              <a:stCxn id="22" idx="0"/>
            </p:cNvCxnSpPr>
            <p:nvPr/>
          </p:nvCxnSpPr>
          <p:spPr>
            <a:xfrm flipH="1" flipV="1">
              <a:off x="1158241" y="2804161"/>
              <a:ext cx="320588" cy="14002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>
              <a:stCxn id="22" idx="0"/>
            </p:cNvCxnSpPr>
            <p:nvPr/>
          </p:nvCxnSpPr>
          <p:spPr>
            <a:xfrm flipH="1" flipV="1">
              <a:off x="1310640" y="2849881"/>
              <a:ext cx="168189" cy="13545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22" idx="0"/>
            </p:cNvCxnSpPr>
            <p:nvPr/>
          </p:nvCxnSpPr>
          <p:spPr>
            <a:xfrm flipH="1" flipV="1">
              <a:off x="1455420" y="2880361"/>
              <a:ext cx="23409" cy="13240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>
              <a:stCxn id="22" idx="0"/>
            </p:cNvCxnSpPr>
            <p:nvPr/>
          </p:nvCxnSpPr>
          <p:spPr>
            <a:xfrm flipV="1">
              <a:off x="1478829" y="2918460"/>
              <a:ext cx="113751" cy="12859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>
              <a:stCxn id="22" idx="0"/>
            </p:cNvCxnSpPr>
            <p:nvPr/>
          </p:nvCxnSpPr>
          <p:spPr>
            <a:xfrm flipV="1">
              <a:off x="1478829" y="2948940"/>
              <a:ext cx="266151" cy="12555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>
              <a:stCxn id="22" idx="0"/>
            </p:cNvCxnSpPr>
            <p:nvPr/>
          </p:nvCxnSpPr>
          <p:spPr>
            <a:xfrm flipV="1">
              <a:off x="1478829" y="2987041"/>
              <a:ext cx="426171" cy="1217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>
              <a:stCxn id="22" idx="0"/>
            </p:cNvCxnSpPr>
            <p:nvPr/>
          </p:nvCxnSpPr>
          <p:spPr>
            <a:xfrm flipV="1">
              <a:off x="1478829" y="3032761"/>
              <a:ext cx="586191" cy="117169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>
              <a:stCxn id="22" idx="0"/>
            </p:cNvCxnSpPr>
            <p:nvPr/>
          </p:nvCxnSpPr>
          <p:spPr>
            <a:xfrm flipV="1">
              <a:off x="1478829" y="3055620"/>
              <a:ext cx="738591" cy="11488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>
              <a:stCxn id="22" idx="0"/>
            </p:cNvCxnSpPr>
            <p:nvPr/>
          </p:nvCxnSpPr>
          <p:spPr>
            <a:xfrm flipV="1">
              <a:off x="1478829" y="3086100"/>
              <a:ext cx="898611" cy="11183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>
              <a:stCxn id="22" idx="0"/>
            </p:cNvCxnSpPr>
            <p:nvPr/>
          </p:nvCxnSpPr>
          <p:spPr>
            <a:xfrm flipV="1">
              <a:off x="1478829" y="3139441"/>
              <a:ext cx="1066251" cy="10650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>
              <a:stCxn id="22" idx="0"/>
            </p:cNvCxnSpPr>
            <p:nvPr/>
          </p:nvCxnSpPr>
          <p:spPr>
            <a:xfrm flipV="1">
              <a:off x="1478829" y="3192780"/>
              <a:ext cx="1218651" cy="10116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>
              <a:stCxn id="22" idx="0"/>
            </p:cNvCxnSpPr>
            <p:nvPr/>
          </p:nvCxnSpPr>
          <p:spPr>
            <a:xfrm flipV="1">
              <a:off x="1478829" y="3230881"/>
              <a:ext cx="1386291" cy="9735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5"/>
          <p:cNvSpPr txBox="1"/>
          <p:nvPr/>
        </p:nvSpPr>
        <p:spPr>
          <a:xfrm>
            <a:off x="2891854" y="2889111"/>
            <a:ext cx="479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FPGA</a:t>
            </a:r>
            <a:endParaRPr lang="sv-SE" sz="1050" dirty="0"/>
          </a:p>
        </p:txBody>
      </p:sp>
      <p:grpSp>
        <p:nvGrpSpPr>
          <p:cNvPr id="68" name="Groupe 67"/>
          <p:cNvGrpSpPr/>
          <p:nvPr/>
        </p:nvGrpSpPr>
        <p:grpSpPr>
          <a:xfrm>
            <a:off x="697231" y="2760346"/>
            <a:ext cx="2194623" cy="371474"/>
            <a:chOff x="929641" y="2537461"/>
            <a:chExt cx="2926164" cy="495299"/>
          </a:xfrm>
        </p:grpSpPr>
        <p:cxnSp>
          <p:nvCxnSpPr>
            <p:cNvPr id="64" name="Connecteur droit avec flèche 63"/>
            <p:cNvCxnSpPr>
              <a:stCxn id="62" idx="1"/>
            </p:cNvCxnSpPr>
            <p:nvPr/>
          </p:nvCxnSpPr>
          <p:spPr>
            <a:xfrm flipH="1" flipV="1">
              <a:off x="929641" y="2537461"/>
              <a:ext cx="2926163" cy="3409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>
              <a:stCxn id="62" idx="1"/>
            </p:cNvCxnSpPr>
            <p:nvPr/>
          </p:nvCxnSpPr>
          <p:spPr>
            <a:xfrm flipH="1">
              <a:off x="3048001" y="2878425"/>
              <a:ext cx="807804" cy="1543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84"/>
          <p:cNvSpPr txBox="1"/>
          <p:nvPr/>
        </p:nvSpPr>
        <p:spPr>
          <a:xfrm>
            <a:off x="97155" y="4424335"/>
            <a:ext cx="252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CPU:</a:t>
            </a:r>
          </a:p>
          <a:p>
            <a:pPr>
              <a:buFontTx/>
              <a:buChar char="-"/>
            </a:pPr>
            <a:r>
              <a:rPr lang="en-US" sz="1350" dirty="0"/>
              <a:t> Less critical protection features (c language code)</a:t>
            </a:r>
          </a:p>
          <a:p>
            <a:pPr>
              <a:buFontTx/>
              <a:buChar char="-"/>
            </a:pPr>
            <a:r>
              <a:rPr lang="en-US" sz="1350" dirty="0"/>
              <a:t> Interface to EPICS</a:t>
            </a:r>
          </a:p>
        </p:txBody>
      </p:sp>
      <p:cxnSp>
        <p:nvCxnSpPr>
          <p:cNvPr id="73" name="Connecteur droit avec flèche 72"/>
          <p:cNvCxnSpPr/>
          <p:nvPr/>
        </p:nvCxnSpPr>
        <p:spPr>
          <a:xfrm>
            <a:off x="605790" y="4566285"/>
            <a:ext cx="2731770" cy="1543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84"/>
          <p:cNvSpPr txBox="1"/>
          <p:nvPr/>
        </p:nvSpPr>
        <p:spPr>
          <a:xfrm>
            <a:off x="5429250" y="4017645"/>
            <a:ext cx="3594735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FPGA:</a:t>
            </a:r>
          </a:p>
          <a:p>
            <a:pPr>
              <a:buFontTx/>
              <a:buChar char="-"/>
            </a:pPr>
            <a:r>
              <a:rPr lang="en-US" sz="1350" dirty="0"/>
              <a:t> Critical logic to fulfill protection functions (VHDL hardware description language)</a:t>
            </a:r>
          </a:p>
          <a:p>
            <a:pPr lvl="1">
              <a:buFontTx/>
              <a:buChar char="-"/>
            </a:pPr>
            <a:r>
              <a:rPr lang="en-US" sz="1050" dirty="0"/>
              <a:t> Decides to remove the global beam permit and stop the beam activating the Actuators</a:t>
            </a:r>
          </a:p>
          <a:p>
            <a:pPr lvl="1">
              <a:buFontTx/>
              <a:buChar char="-"/>
            </a:pPr>
            <a:r>
              <a:rPr lang="en-US" sz="1050" dirty="0"/>
              <a:t>Decides to inhibit the beam if sensor systems are not ready</a:t>
            </a:r>
          </a:p>
          <a:p>
            <a:pPr lvl="1">
              <a:buFontTx/>
              <a:buChar char="-"/>
            </a:pPr>
            <a:r>
              <a:rPr lang="en-US" sz="1050" dirty="0"/>
              <a:t> check all MP related systems are properly configured (Beam destination, beam mode)</a:t>
            </a:r>
          </a:p>
        </p:txBody>
      </p:sp>
      <p:cxnSp>
        <p:nvCxnSpPr>
          <p:cNvPr id="76" name="Connecteur droit avec flèche 75"/>
          <p:cNvCxnSpPr/>
          <p:nvPr/>
        </p:nvCxnSpPr>
        <p:spPr>
          <a:xfrm flipH="1">
            <a:off x="3966210" y="4160520"/>
            <a:ext cx="1491615" cy="628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4"/>
          <p:cNvSpPr txBox="1"/>
          <p:nvPr/>
        </p:nvSpPr>
        <p:spPr>
          <a:xfrm>
            <a:off x="3407472" y="2418370"/>
            <a:ext cx="8444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Optic fibers</a:t>
            </a:r>
          </a:p>
        </p:txBody>
      </p:sp>
    </p:spTree>
    <p:extLst>
      <p:ext uri="{BB962C8B-B14F-4D97-AF65-F5344CB8AC3E}">
        <p14:creationId xmlns:p14="http://schemas.microsoft.com/office/powerpoint/2010/main" val="674972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44" y="305202"/>
            <a:ext cx="4693966" cy="689165"/>
          </a:xfrm>
        </p:spPr>
        <p:txBody>
          <a:bodyPr>
            <a:normAutofit fontScale="90000"/>
          </a:bodyPr>
          <a:lstStyle/>
          <a:p>
            <a:r>
              <a:rPr lang="sv-SE" dirty="0"/>
              <a:t>Signal Conditioning </a:t>
            </a:r>
            <a:r>
              <a:rPr lang="sv-SE" dirty="0" err="1"/>
              <a:t>Unit</a:t>
            </a:r>
            <a:r>
              <a:rPr lang="sv-SE" dirty="0"/>
              <a:t> (SCU)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CE8631D-C841-1A4C-87D6-0CB26A105C1F}"/>
              </a:ext>
            </a:extLst>
          </p:cNvPr>
          <p:cNvSpPr txBox="1">
            <a:spLocks/>
          </p:cNvSpPr>
          <p:nvPr/>
        </p:nvSpPr>
        <p:spPr>
          <a:xfrm>
            <a:off x="7343800" y="6209994"/>
            <a:ext cx="1402837" cy="2201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25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9CEC04-E881-134B-998D-AA9DD844121B}"/>
              </a:ext>
            </a:extLst>
          </p:cNvPr>
          <p:cNvGrpSpPr/>
          <p:nvPr/>
        </p:nvGrpSpPr>
        <p:grpSpPr>
          <a:xfrm>
            <a:off x="1482405" y="2204864"/>
            <a:ext cx="6113931" cy="3761874"/>
            <a:chOff x="755576" y="2204864"/>
            <a:chExt cx="6113931" cy="3761874"/>
          </a:xfrm>
        </p:grpSpPr>
        <p:pic>
          <p:nvPicPr>
            <p:cNvPr id="3" name="Picture 2" descr="Screen Shot 2018-10-09 at 10.37.5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204864"/>
              <a:ext cx="6012160" cy="35772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17D2D9-8676-5341-8A83-D6B5684D83CC}"/>
                </a:ext>
              </a:extLst>
            </p:cNvPr>
            <p:cNvSpPr txBox="1"/>
            <p:nvPr/>
          </p:nvSpPr>
          <p:spPr>
            <a:xfrm>
              <a:off x="6219970" y="5597406"/>
              <a:ext cx="6495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dirty="0">
                  <a:solidFill>
                    <a:schemeClr val="bg1"/>
                  </a:solidFill>
                </a:rPr>
                <a:t>hello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0055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Decision </a:t>
            </a:r>
            <a:r>
              <a:rPr lang="sv-SE" dirty="0" err="1"/>
              <a:t>Logic</a:t>
            </a:r>
            <a:r>
              <a:rPr lang="sv-SE" dirty="0"/>
              <a:t> </a:t>
            </a:r>
            <a:r>
              <a:rPr lang="sv-SE" dirty="0" err="1"/>
              <a:t>Node</a:t>
            </a:r>
            <a:r>
              <a:rPr lang="sv-SE" dirty="0"/>
              <a:t> (DLN)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B5D14F2-54EB-AB43-B0E7-6A97220B985B}"/>
              </a:ext>
            </a:extLst>
          </p:cNvPr>
          <p:cNvSpPr txBox="1">
            <a:spLocks/>
          </p:cNvSpPr>
          <p:nvPr/>
        </p:nvSpPr>
        <p:spPr>
          <a:xfrm>
            <a:off x="6876256" y="6448251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26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56C69D-4D50-0A4D-906D-FB1CA77CF787}"/>
              </a:ext>
            </a:extLst>
          </p:cNvPr>
          <p:cNvGrpSpPr/>
          <p:nvPr/>
        </p:nvGrpSpPr>
        <p:grpSpPr>
          <a:xfrm>
            <a:off x="1354289" y="1974315"/>
            <a:ext cx="6553424" cy="4055974"/>
            <a:chOff x="1354289" y="1974315"/>
            <a:chExt cx="6553424" cy="4055974"/>
          </a:xfrm>
        </p:grpSpPr>
        <p:pic>
          <p:nvPicPr>
            <p:cNvPr id="3" name="Picture 2" descr="Screen Shot 2018-10-09 at 10.38.0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89" y="1974315"/>
              <a:ext cx="6553424" cy="38253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68188F-CC9D-7A4D-9C93-ED44ECDDEF1C}"/>
                </a:ext>
              </a:extLst>
            </p:cNvPr>
            <p:cNvSpPr txBox="1"/>
            <p:nvPr/>
          </p:nvSpPr>
          <p:spPr>
            <a:xfrm>
              <a:off x="7232507" y="5660957"/>
              <a:ext cx="6495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dirty="0">
                  <a:solidFill>
                    <a:schemeClr val="bg1"/>
                  </a:solidFill>
                </a:rPr>
                <a:t>hello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201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7C4B4-E856-8742-AC92-D2158D4BF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88008"/>
            <a:ext cx="4643534" cy="3482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227E8B-EB6C-1546-884E-2B091CD88ED4}"/>
              </a:ext>
            </a:extLst>
          </p:cNvPr>
          <p:cNvSpPr txBox="1"/>
          <p:nvPr/>
        </p:nvSpPr>
        <p:spPr>
          <a:xfrm>
            <a:off x="457200" y="1901486"/>
            <a:ext cx="83529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BCM test stand: BCM, timing system and FBIS connected! </a:t>
            </a:r>
          </a:p>
          <a:p>
            <a:r>
              <a:rPr lang="en-GB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results: upon detection of wrong beam current and wrong pulse length, it takes </a:t>
            </a:r>
            <a:r>
              <a:rPr lang="en-GB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1.7µsec </a:t>
            </a:r>
            <a:r>
              <a:rPr lang="en-GB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 whole data processing chain!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526D4F-66EE-CF47-8D39-59B74E755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How</a:t>
            </a:r>
            <a:r>
              <a:rPr lang="sv-SE" dirty="0"/>
              <a:t> Fast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Be?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2401D-067D-3E4B-9146-B198A487DDCD}"/>
              </a:ext>
            </a:extLst>
          </p:cNvPr>
          <p:cNvSpPr txBox="1"/>
          <p:nvPr/>
        </p:nvSpPr>
        <p:spPr>
          <a:xfrm>
            <a:off x="5508104" y="4365518"/>
            <a:ext cx="2789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Remember</a:t>
            </a:r>
            <a:endParaRPr lang="sv-SE" dirty="0"/>
          </a:p>
          <a:p>
            <a:r>
              <a:rPr lang="sv-SE" dirty="0"/>
              <a:t>SNS: degradation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cavities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3960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28</a:t>
            </a:fld>
            <a:endParaRPr lang="en-GB"/>
          </a:p>
        </p:txBody>
      </p:sp>
      <p:pic>
        <p:nvPicPr>
          <p:cNvPr id="2" name="Picture 1" descr="Screen Shot 2018-06-13 at 07.00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891"/>
            <a:ext cx="9144000" cy="56581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CE2E5D9-9BB6-5249-8CB5-F00098AB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Failure</a:t>
            </a:r>
            <a:r>
              <a:rPr lang="sv-SE" dirty="0"/>
              <a:t> Rates in IEC 61508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3986281-E77F-7448-A7B8-3BC87FE66420}"/>
              </a:ext>
            </a:extLst>
          </p:cNvPr>
          <p:cNvSpPr txBox="1">
            <a:spLocks/>
          </p:cNvSpPr>
          <p:nvPr/>
        </p:nvSpPr>
        <p:spPr>
          <a:xfrm>
            <a:off x="6902896" y="6309320"/>
            <a:ext cx="2133600" cy="4817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024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Tool</a:t>
            </a:r>
            <a:r>
              <a:rPr lang="sv-SE" dirty="0"/>
              <a:t> </a:t>
            </a:r>
            <a:r>
              <a:rPr lang="sv-SE" dirty="0" err="1"/>
              <a:t>Chain</a:t>
            </a:r>
            <a:r>
              <a:rPr lang="sv-SE" dirty="0"/>
              <a:t>: </a:t>
            </a:r>
            <a:r>
              <a:rPr lang="sv-SE" dirty="0" err="1"/>
              <a:t>Isograph</a:t>
            </a:r>
            <a:r>
              <a:rPr lang="sv-SE" dirty="0"/>
              <a:t> </a:t>
            </a:r>
            <a:r>
              <a:rPr lang="sv-SE" dirty="0" err="1"/>
              <a:t>Reliability</a:t>
            </a:r>
            <a:r>
              <a:rPr lang="sv-SE" dirty="0"/>
              <a:t> </a:t>
            </a:r>
            <a:r>
              <a:rPr lang="sv-SE" dirty="0" err="1"/>
              <a:t>Prediction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84E21-6AAF-BA46-988E-CB9D7FFF6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47510"/>
            <a:ext cx="8496944" cy="52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15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8B0CF-8850-8A48-92FE-55150B7C93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3608727"/>
            <a:ext cx="4006166" cy="311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Machine Protection?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MP is Happiness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Happiness for the scientists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Happiness for the funding agencies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Happiness for the staff</a:t>
            </a:r>
          </a:p>
          <a:p>
            <a:r>
              <a:rPr lang="en-GB" dirty="0">
                <a:solidFill>
                  <a:srgbClr val="000000"/>
                </a:solidFill>
              </a:rPr>
              <a:t>Time and 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B1C06-1C08-C14D-830B-BEA5C8519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516" y="1417638"/>
            <a:ext cx="3179192" cy="31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94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FBIS </a:t>
            </a:r>
            <a:r>
              <a:rPr lang="sv-SE" dirty="0" err="1"/>
              <a:t>Sensitivity</a:t>
            </a:r>
            <a:r>
              <a:rPr lang="sv-SE" dirty="0"/>
              <a:t> and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First</a:t>
            </a:r>
            <a:r>
              <a:rPr lang="sv-SE" dirty="0"/>
              <a:t> </a:t>
            </a:r>
            <a:r>
              <a:rPr lang="sv-SE" dirty="0" err="1"/>
              <a:t>Results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3686D-928C-344F-BA2D-A14164140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469415"/>
            <a:ext cx="7596336" cy="2679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20680-3AD6-394E-A3E2-3FC4AAB58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78" y="4149080"/>
            <a:ext cx="5888558" cy="1586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01EE88-9495-DD4C-826D-5AE131928389}"/>
              </a:ext>
            </a:extLst>
          </p:cNvPr>
          <p:cNvSpPr txBox="1"/>
          <p:nvPr/>
        </p:nvSpPr>
        <p:spPr>
          <a:xfrm>
            <a:off x="1707778" y="5892581"/>
            <a:ext cx="588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The first analysis results are promising </a:t>
            </a:r>
          </a:p>
          <a:p>
            <a:pPr algn="ctr"/>
            <a:r>
              <a:rPr lang="en-GB" b="1" dirty="0"/>
              <a:t>Preliminary PIL for FBIS (SCU and DLN): PFH = 2.5E-09/h</a:t>
            </a:r>
          </a:p>
        </p:txBody>
      </p:sp>
    </p:spTree>
    <p:extLst>
      <p:ext uri="{BB962C8B-B14F-4D97-AF65-F5344CB8AC3E}">
        <p14:creationId xmlns:p14="http://schemas.microsoft.com/office/powerpoint/2010/main" val="1725666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31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0E3E2-3FCF-C14D-B512-F87F26C3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Thoughts</a:t>
            </a:r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7ED5DF-14C3-F540-92D7-E416C6923394}"/>
              </a:ext>
            </a:extLst>
          </p:cNvPr>
          <p:cNvSpPr txBox="1"/>
          <p:nvPr/>
        </p:nvSpPr>
        <p:spPr>
          <a:xfrm>
            <a:off x="179512" y="1889725"/>
            <a:ext cx="8964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 is beneficial to start addressing MP during the early design phase, however its difficult to convince relevant game players during </a:t>
            </a:r>
            <a:r>
              <a:rPr lang="en-GB" b="1" dirty="0"/>
              <a:t>all</a:t>
            </a:r>
            <a:r>
              <a:rPr lang="en-GB" dirty="0"/>
              <a:t> phases (it is not safety!)</a:t>
            </a:r>
          </a:p>
          <a:p>
            <a:endParaRPr lang="en-GB" dirty="0"/>
          </a:p>
          <a:p>
            <a:r>
              <a:rPr lang="en-GB" dirty="0"/>
              <a:t>Early phase: why bother? It wont happen, there is no time, nor budget, I am not in charge</a:t>
            </a:r>
          </a:p>
          <a:p>
            <a:endParaRPr lang="en-GB" dirty="0"/>
          </a:p>
          <a:p>
            <a:r>
              <a:rPr lang="en-GB" dirty="0"/>
              <a:t>Early operations phase: Why was this not addressed?</a:t>
            </a:r>
          </a:p>
          <a:p>
            <a:endParaRPr lang="en-GB" dirty="0"/>
          </a:p>
          <a:p>
            <a:r>
              <a:rPr lang="en-GB" dirty="0"/>
              <a:t>Discussing failures is never easy and its strongly influence-able by “how” you ask </a:t>
            </a:r>
          </a:p>
          <a:p>
            <a:endParaRPr lang="en-GB" dirty="0"/>
          </a:p>
          <a:p>
            <a:r>
              <a:rPr lang="en-GB" dirty="0"/>
              <a:t>MP is almost more a psychological exercise than a heavy technical challenge</a:t>
            </a:r>
          </a:p>
          <a:p>
            <a:endParaRPr lang="en-GB" dirty="0"/>
          </a:p>
          <a:p>
            <a:r>
              <a:rPr lang="en-GB" dirty="0"/>
              <a:t>For sure it is ONE thing </a:t>
            </a:r>
            <a:r>
              <a:rPr lang="en-GB" dirty="0">
                <a:sym typeface="Wingdings" pitchFamily="2" charset="2"/>
              </a:rPr>
              <a:t> TEAMWORK that requires patience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In the beginning: MP is happiness  but it’s a difficult happiness/ many ups and downs </a:t>
            </a:r>
          </a:p>
          <a:p>
            <a:r>
              <a:rPr lang="en-GB" dirty="0">
                <a:sym typeface="Wingdings" pitchFamily="2" charset="2"/>
              </a:rPr>
              <a:t> </a:t>
            </a:r>
          </a:p>
          <a:p>
            <a:r>
              <a:rPr lang="en-GB" dirty="0">
                <a:sym typeface="Wingdings" pitchFamily="2" charset="2"/>
              </a:rPr>
              <a:t>My advise: Embrace the complexity and the challenge. Never give up. It wont be perfect.</a:t>
            </a:r>
          </a:p>
        </p:txBody>
      </p:sp>
    </p:spTree>
    <p:extLst>
      <p:ext uri="{BB962C8B-B14F-4D97-AF65-F5344CB8AC3E}">
        <p14:creationId xmlns:p14="http://schemas.microsoft.com/office/powerpoint/2010/main" val="1150462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744DC-B253-B143-8774-B5662501A41D}" type="slidenum">
              <a:rPr lang="en-GB"/>
              <a:pPr>
                <a:defRPr/>
              </a:pPr>
              <a:t>32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0E3E2-3FCF-C14D-B512-F87F26C3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BackUp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4040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Preliminary</a:t>
            </a:r>
            <a:r>
              <a:rPr lang="sv-SE" dirty="0"/>
              <a:t> </a:t>
            </a:r>
            <a:r>
              <a:rPr lang="sv-SE" dirty="0" err="1"/>
              <a:t>Results</a:t>
            </a:r>
            <a:r>
              <a:rPr lang="sv-SE" dirty="0"/>
              <a:t>: FBIS PIL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33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52443-0BF7-BA48-8E52-B8C951BCD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484784"/>
            <a:ext cx="8388424" cy="51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99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PF </a:t>
            </a:r>
            <a:r>
              <a:rPr lang="sv-SE" dirty="0" err="1"/>
              <a:t>Integrity</a:t>
            </a:r>
            <a:r>
              <a:rPr lang="sv-SE" dirty="0"/>
              <a:t> </a:t>
            </a:r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Assessment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/>
          </a:p>
        </p:txBody>
      </p:sp>
      <p:pic>
        <p:nvPicPr>
          <p:cNvPr id="5" name="Picture 4" descr="Screen Shot 2018-10-09 at 12.1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806"/>
            <a:ext cx="8244408" cy="537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78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PF </a:t>
            </a:r>
            <a:r>
              <a:rPr lang="sv-SE" dirty="0" err="1"/>
              <a:t>Documentation</a:t>
            </a:r>
            <a:r>
              <a:rPr lang="sv-SE" dirty="0"/>
              <a:t> – Suggestion ID-PF-x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35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C7E18-CC06-0742-A0C4-B7ACDB0DC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1495527"/>
            <a:ext cx="8460432" cy="524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56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Goal for Machine 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C8E927-9D6E-544C-A5C9-0279D36C5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507288" cy="3600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Machine Protection contributes to </a:t>
            </a:r>
            <a:r>
              <a:rPr lang="en-US" sz="2400" b="1" dirty="0">
                <a:solidFill>
                  <a:schemeClr val="tx1"/>
                </a:solidFill>
              </a:rPr>
              <a:t>operational availability </a:t>
            </a:r>
            <a:r>
              <a:rPr lang="en-US" sz="2400" dirty="0">
                <a:solidFill>
                  <a:schemeClr val="tx1"/>
                </a:solidFill>
              </a:rPr>
              <a:t>by: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Protecting equipment from </a:t>
            </a:r>
            <a:r>
              <a:rPr lang="en-US" sz="2400" b="1" dirty="0">
                <a:solidFill>
                  <a:schemeClr val="tx1"/>
                </a:solidFill>
              </a:rPr>
              <a:t>damage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Protecting equipment from unnecessary </a:t>
            </a:r>
            <a:r>
              <a:rPr lang="en-US" sz="2400" b="1" dirty="0">
                <a:solidFill>
                  <a:schemeClr val="tx1"/>
                </a:solidFill>
              </a:rPr>
              <a:t>activation</a:t>
            </a:r>
            <a:r>
              <a:rPr lang="en-US" sz="2400" dirty="0">
                <a:solidFill>
                  <a:schemeClr val="tx1"/>
                </a:solidFill>
              </a:rPr>
              <a:t> due to beam losses</a:t>
            </a:r>
          </a:p>
          <a:p>
            <a:pPr marL="0" indent="0" algn="ctr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5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417AA-8434-DA4E-A00D-D336D56E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Machine Protection Contribute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E1306-C77E-E948-BEF3-1743F55A2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68" y="1720183"/>
            <a:ext cx="4042792" cy="444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</a:rPr>
              <a:t>Add Availability = ”Subtract Downtime”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72B4DC3-EAE1-F847-9B4B-5B56FE6EB614}"/>
              </a:ext>
            </a:extLst>
          </p:cNvPr>
          <p:cNvCxnSpPr/>
          <p:nvPr/>
        </p:nvCxnSpPr>
        <p:spPr bwMode="auto">
          <a:xfrm>
            <a:off x="273458" y="2636912"/>
            <a:ext cx="0" cy="33123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0EB1ACEC-B720-2A41-A734-DBB6769A16E6}"/>
              </a:ext>
            </a:extLst>
          </p:cNvPr>
          <p:cNvSpPr txBox="1">
            <a:spLocks/>
          </p:cNvSpPr>
          <p:nvPr/>
        </p:nvSpPr>
        <p:spPr bwMode="auto">
          <a:xfrm>
            <a:off x="341779" y="5294807"/>
            <a:ext cx="2213997" cy="43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US" sz="2000" kern="0"/>
              <a:t>Long Downtime</a:t>
            </a:r>
            <a:endParaRPr lang="en-US" sz="2000" kern="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045407F-D4A8-AB40-8272-8C12DFFF6AC5}"/>
              </a:ext>
            </a:extLst>
          </p:cNvPr>
          <p:cNvSpPr txBox="1">
            <a:spLocks/>
          </p:cNvSpPr>
          <p:nvPr/>
        </p:nvSpPr>
        <p:spPr bwMode="auto">
          <a:xfrm>
            <a:off x="328222" y="2887250"/>
            <a:ext cx="2213997" cy="43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US" sz="2000" kern="0" dirty="0"/>
              <a:t>Short Downtime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4E6F9D-07F0-844A-87B7-60282DA76D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441220"/>
            <a:ext cx="4680520" cy="380317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341E10-0E57-DE44-8C0F-C5DB3BBB4014}"/>
              </a:ext>
            </a:extLst>
          </p:cNvPr>
          <p:cNvSpPr txBox="1">
            <a:spLocks/>
          </p:cNvSpPr>
          <p:nvPr/>
        </p:nvSpPr>
        <p:spPr>
          <a:xfrm>
            <a:off x="8001000" y="6248400"/>
            <a:ext cx="685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A6A592-C6FE-7147-A0E5-09C39123E83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9582BA-57CC-9148-A92E-10A60389E554}"/>
              </a:ext>
            </a:extLst>
          </p:cNvPr>
          <p:cNvSpPr/>
          <p:nvPr/>
        </p:nvSpPr>
        <p:spPr>
          <a:xfrm>
            <a:off x="273458" y="2947555"/>
            <a:ext cx="4010510" cy="31584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D4CBA2-6F2B-5A4E-9CC9-2E46009E33B8}"/>
              </a:ext>
            </a:extLst>
          </p:cNvPr>
          <p:cNvSpPr/>
          <p:nvPr/>
        </p:nvSpPr>
        <p:spPr>
          <a:xfrm>
            <a:off x="251520" y="5355112"/>
            <a:ext cx="4032448" cy="3158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rved Up Arrow 12">
            <a:extLst>
              <a:ext uri="{FF2B5EF4-FFF2-40B4-BE49-F238E27FC236}">
                <a16:creationId xmlns:a16="http://schemas.microsoft.com/office/drawing/2014/main" id="{5787BA43-F2F7-B94D-B9EF-9C11D26F56CB}"/>
              </a:ext>
            </a:extLst>
          </p:cNvPr>
          <p:cNvSpPr/>
          <p:nvPr/>
        </p:nvSpPr>
        <p:spPr>
          <a:xfrm rot="16200000">
            <a:off x="3332876" y="3894894"/>
            <a:ext cx="2675100" cy="729667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43E8C-58BA-C14F-A47D-459F5C136FB5}"/>
              </a:ext>
            </a:extLst>
          </p:cNvPr>
          <p:cNvSpPr txBox="1"/>
          <p:nvPr/>
        </p:nvSpPr>
        <p:spPr>
          <a:xfrm>
            <a:off x="251520" y="6362462"/>
            <a:ext cx="6624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of </a:t>
            </a:r>
            <a:r>
              <a:rPr lang="en-US" sz="1200" dirty="0" err="1"/>
              <a:t>Enric</a:t>
            </a:r>
            <a:r>
              <a:rPr lang="en-US" sz="1200" dirty="0"/>
              <a:t> </a:t>
            </a:r>
            <a:r>
              <a:rPr lang="en-US" sz="1200" dirty="0" err="1"/>
              <a:t>Bargalló</a:t>
            </a:r>
            <a:r>
              <a:rPr lang="en-US" sz="1200" dirty="0"/>
              <a:t> (aligned with “ESS Reliability and Availability Requirements” ESS-0064499)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546195-4DFB-3549-8D86-D4087ADAA18E}"/>
              </a:ext>
            </a:extLst>
          </p:cNvPr>
          <p:cNvSpPr/>
          <p:nvPr/>
        </p:nvSpPr>
        <p:spPr>
          <a:xfrm>
            <a:off x="5326552" y="2441220"/>
            <a:ext cx="31017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Apply the </a:t>
            </a:r>
            <a:r>
              <a:rPr lang="en-US" b="1" i="1" dirty="0"/>
              <a:t>P</a:t>
            </a:r>
            <a:r>
              <a:rPr lang="en-US" b="1" i="1" baseline="30000" dirty="0"/>
              <a:t>3</a:t>
            </a:r>
            <a:r>
              <a:rPr lang="en-US" b="1" baseline="30000" dirty="0"/>
              <a:t> </a:t>
            </a:r>
            <a:r>
              <a:rPr lang="en-US" b="1" dirty="0"/>
              <a:t>principle: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</a:t>
            </a:r>
            <a:r>
              <a:rPr lang="en-US" dirty="0"/>
              <a:t>rotect the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</a:t>
            </a:r>
            <a:r>
              <a:rPr lang="en-US" dirty="0"/>
              <a:t>rotect the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</a:t>
            </a:r>
            <a:r>
              <a:rPr lang="en-US" dirty="0"/>
              <a:t>rovide the evidence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4AE8C-C84E-3949-8F9B-1E3F6C4378EB}"/>
              </a:ext>
            </a:extLst>
          </p:cNvPr>
          <p:cNvSpPr txBox="1"/>
          <p:nvPr/>
        </p:nvSpPr>
        <p:spPr>
          <a:xfrm>
            <a:off x="5326552" y="4414389"/>
            <a:ext cx="3600400" cy="183000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b="1" dirty="0"/>
              <a:t>ESS example: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Downtime (first estimate)</a:t>
            </a:r>
          </a:p>
          <a:p>
            <a:pPr algn="l"/>
            <a:r>
              <a:rPr lang="en-GB" dirty="0"/>
              <a:t>reduced from 2250h/y </a:t>
            </a:r>
            <a:r>
              <a:rPr lang="en-GB" dirty="0">
                <a:sym typeface="Wingdings" pitchFamily="2" charset="2"/>
              </a:rPr>
              <a:t>to 130h/y</a:t>
            </a:r>
          </a:p>
          <a:p>
            <a:pPr algn="l"/>
            <a:endParaRPr lang="en-GB" dirty="0">
              <a:sym typeface="Wingdings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Availability (first estimate)</a:t>
            </a:r>
          </a:p>
          <a:p>
            <a:pPr algn="l"/>
            <a:r>
              <a:rPr lang="en-GB" dirty="0">
                <a:sym typeface="Wingdings" pitchFamily="2" charset="2"/>
              </a:rPr>
              <a:t>increased from 44% to 96%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9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05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MP-System of Systems (</a:t>
            </a:r>
            <a:r>
              <a:rPr lang="en-US" dirty="0" err="1">
                <a:latin typeface="Calibri" charset="0"/>
              </a:rPr>
              <a:t>SoS</a:t>
            </a:r>
            <a:r>
              <a:rPr lang="en-US" dirty="0">
                <a:latin typeface="Calibri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6B240-49F2-9F4F-87B6-CEFAD6B0B1B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2132856"/>
            <a:ext cx="8316416" cy="436218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90C090B-BF4C-FD4B-A02B-604224F5E972}"/>
              </a:ext>
            </a:extLst>
          </p:cNvPr>
          <p:cNvSpPr/>
          <p:nvPr/>
        </p:nvSpPr>
        <p:spPr>
          <a:xfrm>
            <a:off x="179512" y="3861048"/>
            <a:ext cx="2952328" cy="2808312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18B2F0-3DC7-4143-A4E7-AE932C5F4D76}"/>
              </a:ext>
            </a:extLst>
          </p:cNvPr>
          <p:cNvSpPr/>
          <p:nvPr/>
        </p:nvSpPr>
        <p:spPr>
          <a:xfrm>
            <a:off x="3275856" y="3841212"/>
            <a:ext cx="2551013" cy="2016224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C385280-FE3C-A142-A3E8-76A6B3C6000F}"/>
              </a:ext>
            </a:extLst>
          </p:cNvPr>
          <p:cNvSpPr/>
          <p:nvPr/>
        </p:nvSpPr>
        <p:spPr>
          <a:xfrm>
            <a:off x="6084168" y="3068960"/>
            <a:ext cx="2833464" cy="2808312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25F4F-6994-D941-AB37-911E9CACA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89" y="1541220"/>
            <a:ext cx="3049488" cy="968321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053D286-0DD4-5040-B301-B722D946C7CE}"/>
              </a:ext>
            </a:extLst>
          </p:cNvPr>
          <p:cNvSpPr/>
          <p:nvPr/>
        </p:nvSpPr>
        <p:spPr>
          <a:xfrm>
            <a:off x="5826869" y="1958534"/>
            <a:ext cx="520028" cy="246330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96027F6-C847-644E-A433-3F4946960699}"/>
              </a:ext>
            </a:extLst>
          </p:cNvPr>
          <p:cNvSpPr/>
          <p:nvPr/>
        </p:nvSpPr>
        <p:spPr>
          <a:xfrm>
            <a:off x="6588224" y="1958534"/>
            <a:ext cx="450816" cy="246330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5E1D5EF-52A9-BF40-BA2F-3886BC925BB0}"/>
              </a:ext>
            </a:extLst>
          </p:cNvPr>
          <p:cNvSpPr/>
          <p:nvPr/>
        </p:nvSpPr>
        <p:spPr>
          <a:xfrm>
            <a:off x="7301602" y="1944715"/>
            <a:ext cx="504056" cy="277517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3926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05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Beam Interlock System – Another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1F03D-0224-FA45-BDD3-596FB5D97F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496" y="1772816"/>
            <a:ext cx="4789683" cy="4752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292E30-2C6D-FD4C-83AB-FC4A0F148247}"/>
              </a:ext>
            </a:extLst>
          </p:cNvPr>
          <p:cNvSpPr txBox="1"/>
          <p:nvPr/>
        </p:nvSpPr>
        <p:spPr>
          <a:xfrm>
            <a:off x="5364088" y="3156917"/>
            <a:ext cx="3744415" cy="338437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400" b="1" dirty="0"/>
              <a:t>MP Team is responsible to:</a:t>
            </a:r>
          </a:p>
          <a:p>
            <a:pPr marL="457200" indent="-457200">
              <a:buFont typeface="+mj-lt"/>
              <a:buAutoNum type="arabicPeriod"/>
            </a:pPr>
            <a:endParaRPr lang="en-GB" sz="1400" dirty="0"/>
          </a:p>
          <a:p>
            <a:pPr marL="457200" indent="-457200">
              <a:buFont typeface="+mj-lt"/>
              <a:buAutoNum type="arabicPeriod"/>
            </a:pPr>
            <a:r>
              <a:rPr lang="en-GB" sz="1400" dirty="0"/>
              <a:t>Coordinate MP across ESS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400" dirty="0"/>
              <a:t>Define (global) protection functions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1400" dirty="0"/>
              <a:t>Develop Beam Interlock System (BIS)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400" dirty="0"/>
              <a:t>Ensure working interfaces with BIS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1400" dirty="0"/>
              <a:t>Foster awareness that things can break</a:t>
            </a:r>
          </a:p>
          <a:p>
            <a:pPr algn="l"/>
            <a:endParaRPr lang="en-GB" sz="1400" dirty="0"/>
          </a:p>
          <a:p>
            <a:pPr algn="l"/>
            <a:endParaRPr lang="en-GB" sz="1400" dirty="0"/>
          </a:p>
          <a:p>
            <a:pPr algn="l"/>
            <a:r>
              <a:rPr lang="en-GB" sz="1400" b="1" dirty="0"/>
              <a:t>System Owners are responsible to:</a:t>
            </a:r>
          </a:p>
          <a:p>
            <a:pPr algn="l"/>
            <a:endParaRPr lang="en-GB" sz="1400" dirty="0"/>
          </a:p>
          <a:p>
            <a:pPr marL="342900" indent="-342900" algn="l">
              <a:buFont typeface="+mj-lt"/>
              <a:buAutoNum type="arabicPeriod"/>
            </a:pPr>
            <a:r>
              <a:rPr lang="en-GB" sz="1400" dirty="0"/>
              <a:t> Develop reliable systems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Implement local protection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400" dirty="0"/>
              <a:t>Provide sensors needed for global protection</a:t>
            </a:r>
          </a:p>
          <a:p>
            <a:pPr marL="342900" indent="-342900" algn="l">
              <a:buFont typeface="+mj-lt"/>
              <a:buAutoNum type="arabicPeriod"/>
            </a:pPr>
            <a:endParaRPr lang="en-GB" sz="1400" dirty="0"/>
          </a:p>
          <a:p>
            <a:pPr marL="457200" indent="-457200" algn="l">
              <a:buFont typeface="+mj-lt"/>
              <a:buAutoNum type="arabicPeriod"/>
            </a:pPr>
            <a:endParaRPr lang="en-GB" sz="1400" dirty="0"/>
          </a:p>
          <a:p>
            <a:pPr algn="l"/>
            <a:endParaRPr lang="en-GB" sz="14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7C217FA-4FF1-914B-864A-589561493136}"/>
              </a:ext>
            </a:extLst>
          </p:cNvPr>
          <p:cNvSpPr/>
          <p:nvPr/>
        </p:nvSpPr>
        <p:spPr>
          <a:xfrm>
            <a:off x="2411760" y="1823624"/>
            <a:ext cx="1512168" cy="4701720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2A0EF00-C5F2-2C47-AC81-BB5E22218479}"/>
              </a:ext>
            </a:extLst>
          </p:cNvPr>
          <p:cNvSpPr/>
          <p:nvPr/>
        </p:nvSpPr>
        <p:spPr>
          <a:xfrm>
            <a:off x="3978509" y="2996952"/>
            <a:ext cx="792088" cy="2520280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CBB19F4-DD03-8341-BDD9-16D3DBB0F19E}"/>
              </a:ext>
            </a:extLst>
          </p:cNvPr>
          <p:cNvSpPr/>
          <p:nvPr/>
        </p:nvSpPr>
        <p:spPr>
          <a:xfrm>
            <a:off x="35496" y="1823624"/>
            <a:ext cx="2321683" cy="4701720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8B7BA8-2224-DF44-8F13-96B1EB7C3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72816"/>
            <a:ext cx="3049488" cy="968321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1CD04F4-6F75-584C-970B-BDDE4FE2B8B3}"/>
              </a:ext>
            </a:extLst>
          </p:cNvPr>
          <p:cNvSpPr/>
          <p:nvPr/>
        </p:nvSpPr>
        <p:spPr>
          <a:xfrm>
            <a:off x="5668168" y="2190130"/>
            <a:ext cx="520028" cy="246330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C39EEE-F511-5646-8142-E54D54DBE71E}"/>
              </a:ext>
            </a:extLst>
          </p:cNvPr>
          <p:cNvSpPr/>
          <p:nvPr/>
        </p:nvSpPr>
        <p:spPr>
          <a:xfrm>
            <a:off x="6429523" y="2190130"/>
            <a:ext cx="450816" cy="246330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298FAED-FFC7-6944-8C7C-8B6BF2A4A273}"/>
              </a:ext>
            </a:extLst>
          </p:cNvPr>
          <p:cNvSpPr/>
          <p:nvPr/>
        </p:nvSpPr>
        <p:spPr>
          <a:xfrm>
            <a:off x="7142901" y="2176311"/>
            <a:ext cx="504056" cy="277517"/>
          </a:xfrm>
          <a:prstGeom prst="roundRect">
            <a:avLst>
              <a:gd name="adj" fmla="val 17790"/>
            </a:avLst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09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Example</a:t>
            </a:r>
            <a:r>
              <a:rPr lang="sv-SE" dirty="0"/>
              <a:t>: </a:t>
            </a:r>
            <a:r>
              <a:rPr lang="sv-SE" dirty="0" err="1"/>
              <a:t>Local</a:t>
            </a:r>
            <a:r>
              <a:rPr lang="sv-SE" dirty="0"/>
              <a:t> </a:t>
            </a:r>
            <a:r>
              <a:rPr lang="sv-SE" dirty="0" err="1"/>
              <a:t>versus</a:t>
            </a:r>
            <a:r>
              <a:rPr lang="sv-SE" dirty="0"/>
              <a:t> Global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B13FE-816D-164E-98B5-9E99A289EC0C}"/>
              </a:ext>
            </a:extLst>
          </p:cNvPr>
          <p:cNvSpPr txBox="1"/>
          <p:nvPr/>
        </p:nvSpPr>
        <p:spPr>
          <a:xfrm>
            <a:off x="4067944" y="4581128"/>
            <a:ext cx="9361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D524A6-A779-E148-BDF6-0472CD556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1981584"/>
            <a:ext cx="8820472" cy="4365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E910ED-FCAE-C842-B773-7475220A18C4}"/>
              </a:ext>
            </a:extLst>
          </p:cNvPr>
          <p:cNvSpPr txBox="1"/>
          <p:nvPr/>
        </p:nvSpPr>
        <p:spPr>
          <a:xfrm>
            <a:off x="4022728" y="4579620"/>
            <a:ext cx="9252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</a:rPr>
              <a:t>HEELO.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BAD36-9F77-9F40-A7D3-6F36F86F3C22}"/>
              </a:ext>
            </a:extLst>
          </p:cNvPr>
          <p:cNvSpPr txBox="1"/>
          <p:nvPr/>
        </p:nvSpPr>
        <p:spPr>
          <a:xfrm>
            <a:off x="1187624" y="1598030"/>
            <a:ext cx="1800200" cy="28077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sv-SE" sz="2000" b="1" dirty="0"/>
              <a:t>System </a:t>
            </a:r>
            <a:r>
              <a:rPr lang="sv-SE" sz="2000" b="1" dirty="0" err="1"/>
              <a:t>Owner</a:t>
            </a:r>
            <a:endParaRPr lang="sv-SE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8B3D2-FF08-1E4E-830B-C66658E478E1}"/>
              </a:ext>
            </a:extLst>
          </p:cNvPr>
          <p:cNvSpPr txBox="1"/>
          <p:nvPr/>
        </p:nvSpPr>
        <p:spPr>
          <a:xfrm>
            <a:off x="4485356" y="1606800"/>
            <a:ext cx="1800200" cy="28077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sv-SE" sz="2000" b="1" dirty="0"/>
              <a:t>ESS MP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AFC3A2-6DEC-124C-8EC2-4D5C67F0D0E0}"/>
              </a:ext>
            </a:extLst>
          </p:cNvPr>
          <p:cNvSpPr txBox="1"/>
          <p:nvPr/>
        </p:nvSpPr>
        <p:spPr>
          <a:xfrm>
            <a:off x="7308304" y="1647712"/>
            <a:ext cx="1800200" cy="28077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sv-SE" sz="2000" b="1" dirty="0"/>
              <a:t>System </a:t>
            </a:r>
            <a:r>
              <a:rPr lang="sv-SE" sz="2000" b="1" dirty="0" err="1"/>
              <a:t>Owner</a:t>
            </a:r>
            <a:endParaRPr lang="sv-SE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64FAD-3053-4842-97D6-A2B6CCC36DED}"/>
              </a:ext>
            </a:extLst>
          </p:cNvPr>
          <p:cNvSpPr txBox="1"/>
          <p:nvPr/>
        </p:nvSpPr>
        <p:spPr>
          <a:xfrm>
            <a:off x="1259632" y="6342650"/>
            <a:ext cx="1800200" cy="28077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sv-SE" sz="2000" b="1" dirty="0"/>
              <a:t>System </a:t>
            </a:r>
            <a:r>
              <a:rPr lang="sv-SE" sz="2000" b="1" dirty="0" err="1"/>
              <a:t>Owner</a:t>
            </a:r>
            <a:endParaRPr lang="sv-SE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08979A-ECC3-764A-85DD-BC06F615A0C9}"/>
              </a:ext>
            </a:extLst>
          </p:cNvPr>
          <p:cNvSpPr txBox="1"/>
          <p:nvPr/>
        </p:nvSpPr>
        <p:spPr>
          <a:xfrm>
            <a:off x="4644008" y="6057380"/>
            <a:ext cx="1800200" cy="28077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sv-SE" sz="2000" b="1" dirty="0"/>
              <a:t>ESS MP Team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E1BE78-01F6-2442-8C42-B5F8D5001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00" y="297421"/>
            <a:ext cx="3049488" cy="96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2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A79189-1592-6A46-AFFE-9FC66457408C}"/>
              </a:ext>
            </a:extLst>
          </p:cNvPr>
          <p:cNvSpPr txBox="1"/>
          <p:nvPr/>
        </p:nvSpPr>
        <p:spPr>
          <a:xfrm>
            <a:off x="323528" y="1988840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One of the common advises you get when starting with MP:</a:t>
            </a:r>
          </a:p>
          <a:p>
            <a:pPr algn="ctr"/>
            <a:endParaRPr lang="en-GB" dirty="0"/>
          </a:p>
          <a:p>
            <a:pPr marL="342900" indent="-342900" algn="ctr">
              <a:buFont typeface="+mj-lt"/>
              <a:buAutoNum type="arabicPeriod"/>
            </a:pPr>
            <a:r>
              <a:rPr lang="en-GB" b="1" dirty="0"/>
              <a:t>Define the damage potential of your machine and the beam you use </a:t>
            </a:r>
          </a:p>
          <a:p>
            <a:pPr algn="ctr"/>
            <a:r>
              <a:rPr lang="en-GB" dirty="0"/>
              <a:t>      (not all machines require machine protection systems, but some do)</a:t>
            </a:r>
          </a:p>
          <a:p>
            <a:pPr algn="ctr"/>
            <a:endParaRPr lang="en-GB" dirty="0"/>
          </a:p>
          <a:p>
            <a:pPr algn="ctr"/>
            <a:r>
              <a:rPr lang="en-GB" b="1" dirty="0"/>
              <a:t>2.    Create a failure catalogue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Great</a:t>
            </a:r>
            <a:r>
              <a:rPr lang="en-GB" dirty="0">
                <a:sym typeface="Wingdings" pitchFamily="2" charset="2"/>
              </a:rPr>
              <a:t> we tried that in 2012 for ESS, and…</a:t>
            </a:r>
          </a:p>
          <a:p>
            <a:pPr algn="ctr"/>
            <a:endParaRPr lang="en-GB" dirty="0">
              <a:sym typeface="Wingdings" pitchFamily="2" charset="2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Its not rocket science, but…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We ended up with many thousands of failures and required protection functions…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Got lost in the jungle of failures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No good way to prioritise and to know what to focus on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EBF54E-AB29-124D-BA67-3452BCD49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How</a:t>
            </a:r>
            <a:r>
              <a:rPr lang="sv-SE" dirty="0"/>
              <a:t> To Deal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Complexity</a:t>
            </a:r>
            <a:r>
              <a:rPr lang="sv-S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4484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7902</TotalTime>
  <Words>1105</Words>
  <Application>Microsoft Macintosh PowerPoint</Application>
  <PresentationFormat>On-screen Show (4:3)</PresentationFormat>
  <Paragraphs>264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ＭＳ Ｐゴシック</vt:lpstr>
      <vt:lpstr>Arial</vt:lpstr>
      <vt:lpstr>Calibri</vt:lpstr>
      <vt:lpstr>Tahoma</vt:lpstr>
      <vt:lpstr>Wingdings</vt:lpstr>
      <vt:lpstr>Office Theme</vt:lpstr>
      <vt:lpstr>High Reliability  &amp; Machine Protection Systems   A. Nordt  &amp;</vt:lpstr>
      <vt:lpstr>This Presentation is Trying to Explain</vt:lpstr>
      <vt:lpstr>What is Machine Protection?</vt:lpstr>
      <vt:lpstr>The Goal for Machine Protection</vt:lpstr>
      <vt:lpstr>How Does Machine Protection Contribute</vt:lpstr>
      <vt:lpstr>MP-System of Systems (SoS)</vt:lpstr>
      <vt:lpstr>Beam Interlock System – Another View</vt:lpstr>
      <vt:lpstr>Example: Local versus Global</vt:lpstr>
      <vt:lpstr>How To Deal With Complexity?</vt:lpstr>
      <vt:lpstr>Jungle Or Hell?</vt:lpstr>
      <vt:lpstr>Inspired by International Standards</vt:lpstr>
      <vt:lpstr>MP SoS - Lifecycle</vt:lpstr>
      <vt:lpstr>Prioritization</vt:lpstr>
      <vt:lpstr>Overview: Analysis Method </vt:lpstr>
      <vt:lpstr>Example: Machine Protection for Target</vt:lpstr>
      <vt:lpstr>Analysis Example – 1041/2/3 </vt:lpstr>
      <vt:lpstr>The Machine Protection Look at ESS  </vt:lpstr>
      <vt:lpstr>PowerPoint Presentation</vt:lpstr>
      <vt:lpstr>Any Issues with the MP Look ?</vt:lpstr>
      <vt:lpstr>The MP color is now officially approved by the ♚King of Sweden</vt:lpstr>
      <vt:lpstr>ESS has BEAM! And YES!  NOW, we can talk about it!</vt:lpstr>
      <vt:lpstr>ESS Beam Interlock System Consists of</vt:lpstr>
      <vt:lpstr>The Fast Beam Interlock System is…</vt:lpstr>
      <vt:lpstr>The Fast Beam Interlock System is…</vt:lpstr>
      <vt:lpstr>Signal Conditioning Unit (SCU)</vt:lpstr>
      <vt:lpstr>Decision Logic Node (DLN)</vt:lpstr>
      <vt:lpstr>How Fast Can We Be?</vt:lpstr>
      <vt:lpstr>Failure Rates in IEC 61508</vt:lpstr>
      <vt:lpstr>Tool Chain: Isograph Reliability Prediction</vt:lpstr>
      <vt:lpstr>FBIS Sensitivity and Some First Results</vt:lpstr>
      <vt:lpstr>Some Thoughts</vt:lpstr>
      <vt:lpstr>BackUp</vt:lpstr>
      <vt:lpstr>Preliminary Results: FBIS PIL Level</vt:lpstr>
      <vt:lpstr>PF Integrity Level Assessment</vt:lpstr>
      <vt:lpstr>PF Documentation – Suggestion ID-PF-x</vt:lpstr>
    </vt:vector>
  </TitlesOfParts>
  <Manager>Henrik.Carling@esss.se</Manager>
  <Company>ESS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Henrik.Carling@esss.se</dc:creator>
  <cp:lastModifiedBy>Annika Nordt</cp:lastModifiedBy>
  <cp:revision>4128</cp:revision>
  <dcterms:created xsi:type="dcterms:W3CDTF">2013-10-29T16:05:10Z</dcterms:created>
  <dcterms:modified xsi:type="dcterms:W3CDTF">2018-12-12T09:39:21Z</dcterms:modified>
</cp:coreProperties>
</file>