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embeddings/oleObject4.bin" ContentType="application/vnd.openxmlformats-officedocument.oleObject"/>
  <Override PartName="/ppt/tags/tag6.xml" ContentType="application/vnd.openxmlformats-officedocument.presentationml.tags+xml"/>
  <Override PartName="/ppt/embeddings/oleObject5.bin" ContentType="application/vnd.openxmlformats-officedocument.oleObject"/>
  <Override PartName="/ppt/theme/theme3.xml" ContentType="application/vnd.openxmlformats-officedocument.theme+xml"/>
  <Override PartName="/ppt/tags/tag7.xml" ContentType="application/vnd.openxmlformats-officedocument.presentationml.tags+xml"/>
  <Override PartName="/ppt/embeddings/oleObject6.bin" ContentType="application/vnd.openxmlformats-officedocument.oleObject"/>
  <Override PartName="/ppt/tags/tag8.xml" ContentType="application/vnd.openxmlformats-officedocument.presentationml.tags+xml"/>
  <Override PartName="/ppt/embeddings/oleObject7.bin" ContentType="application/vnd.openxmlformats-officedocument.oleObject"/>
  <Override PartName="/ppt/tags/tag9.xml" ContentType="application/vnd.openxmlformats-officedocument.presentationml.tags+xml"/>
  <Override PartName="/ppt/embeddings/oleObject8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9.bin" ContentType="application/vnd.openxmlformats-officedocument.oleObject"/>
  <Override PartName="/ppt/tags/tag12.xml" ContentType="application/vnd.openxmlformats-officedocument.presentationml.tags+xml"/>
  <Override PartName="/ppt/embeddings/oleObject10.bin" ContentType="application/vnd.openxmlformats-officedocument.oleObject"/>
  <Override PartName="/ppt/tags/tag13.xml" ContentType="application/vnd.openxmlformats-officedocument.presentationml.tags+xml"/>
  <Override PartName="/ppt/embeddings/oleObject11.bin" ContentType="application/vnd.openxmlformats-officedocument.oleObject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2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9"/>
  </p:notesMasterIdLst>
  <p:sldIdLst>
    <p:sldId id="257" r:id="rId3"/>
    <p:sldId id="513" r:id="rId4"/>
    <p:sldId id="614" r:id="rId5"/>
    <p:sldId id="607" r:id="rId6"/>
    <p:sldId id="606" r:id="rId7"/>
    <p:sldId id="608" r:id="rId8"/>
    <p:sldId id="617" r:id="rId9"/>
    <p:sldId id="604" r:id="rId10"/>
    <p:sldId id="616" r:id="rId11"/>
    <p:sldId id="615" r:id="rId12"/>
    <p:sldId id="613" r:id="rId13"/>
    <p:sldId id="609" r:id="rId14"/>
    <p:sldId id="610" r:id="rId15"/>
    <p:sldId id="612" r:id="rId16"/>
    <p:sldId id="611" r:id="rId17"/>
    <p:sldId id="258" r:id="rId18"/>
  </p:sldIdLst>
  <p:sldSz cx="9906000" cy="6858000" type="A4"/>
  <p:notesSz cx="9144000" cy="6858000"/>
  <p:custDataLst>
    <p:tags r:id="rId21"/>
  </p:custDataLst>
  <p:defaultTextStyle>
    <a:defPPr>
      <a:defRPr lang="nl-B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7">
          <p15:clr>
            <a:srgbClr val="A4A3A4"/>
          </p15:clr>
        </p15:guide>
        <p15:guide id="2" pos="2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FCD"/>
    <a:srgbClr val="898989"/>
    <a:srgbClr val="007DC3"/>
    <a:srgbClr val="F36D47"/>
    <a:srgbClr val="F3663F"/>
    <a:srgbClr val="0DA9FF"/>
    <a:srgbClr val="FFFF99"/>
    <a:srgbClr val="96D9FF"/>
    <a:srgbClr val="00A4FF"/>
    <a:srgbClr val="40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4" autoAdjust="0"/>
  </p:normalViewPr>
  <p:slideViewPr>
    <p:cSldViewPr>
      <p:cViewPr varScale="1">
        <p:scale>
          <a:sx n="79" d="100"/>
          <a:sy n="79" d="100"/>
        </p:scale>
        <p:origin x="-1624" y="-104"/>
      </p:cViewPr>
      <p:guideLst>
        <p:guide orient="horz" pos="1207"/>
        <p:guide pos="27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C57B-3E7E-469D-8403-91A719FB33F3}" type="datetimeFigureOut">
              <a:rPr lang="nl-BE" smtClean="0"/>
              <a:t>12/12/18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26AA-B911-4315-8B16-824FEF6D4B6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101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26AA-B911-4315-8B16-824FEF6D4B6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84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/>
          </p:cNvSpPr>
          <p:nvPr userDrawn="1"/>
        </p:nvSpPr>
        <p:spPr bwMode="auto">
          <a:xfrm>
            <a:off x="404677" y="1988840"/>
            <a:ext cx="9096646" cy="182420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8F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368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566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16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412750" y="989681"/>
            <a:ext cx="9096646" cy="539164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8317894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8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5300" y="1141545"/>
            <a:ext cx="8915400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276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150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3271044" y="989681"/>
            <a:ext cx="6238352" cy="5391647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 userDrawn="1"/>
        </p:nvSpPr>
        <p:spPr bwMode="auto">
          <a:xfrm>
            <a:off x="412750" y="989683"/>
            <a:ext cx="2693194" cy="5391646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6506" y="1124744"/>
            <a:ext cx="249627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392827" y="1141545"/>
            <a:ext cx="5928659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341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1028734"/>
            <a:ext cx="6183319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8" name="Rounded Rectangle 7"/>
          <p:cNvSpPr>
            <a:spLocks/>
          </p:cNvSpPr>
          <p:nvPr userDrawn="1"/>
        </p:nvSpPr>
        <p:spPr bwMode="auto">
          <a:xfrm>
            <a:off x="6769065" y="1046401"/>
            <a:ext cx="2693194" cy="5283355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67522" y="1124744"/>
            <a:ext cx="249627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9" y="1141545"/>
            <a:ext cx="5928659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731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4981690" y="1028734"/>
            <a:ext cx="4462240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5109018" y="1141545"/>
            <a:ext cx="4178894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1028734"/>
            <a:ext cx="4462240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9" y="1141545"/>
            <a:ext cx="4178894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859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4981690" y="1213398"/>
            <a:ext cx="4462240" cy="511635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1213398"/>
            <a:ext cx="4462240" cy="511635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9" y="1604797"/>
            <a:ext cx="4178894" cy="4706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35131" y="1604797"/>
            <a:ext cx="4178894" cy="4706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22994" y="1021376"/>
            <a:ext cx="4195981" cy="487411"/>
          </a:xfrm>
          <a:prstGeom prst="rect">
            <a:avLst/>
          </a:prstGeom>
          <a:solidFill>
            <a:srgbClr val="3E8F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ctr">
              <a:defRPr sz="1200" b="1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endParaRPr lang="en-US" sz="1900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125505" y="1021376"/>
            <a:ext cx="4195981" cy="487411"/>
          </a:xfrm>
          <a:prstGeom prst="rect">
            <a:avLst/>
          </a:prstGeom>
          <a:solidFill>
            <a:srgbClr val="3E8F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ctr">
              <a:defRPr sz="1200" b="1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8464" y="2420888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632520" y="1073456"/>
            <a:ext cx="3960440" cy="38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600" b="1">
                <a:solidFill>
                  <a:schemeClr val="bg1"/>
                </a:solidFill>
                <a:latin typeface="+mj-lt"/>
              </a:defRPr>
            </a:lvl2pPr>
            <a:lvl3pPr>
              <a:defRPr sz="1400" b="1">
                <a:solidFill>
                  <a:schemeClr val="bg1"/>
                </a:solidFill>
                <a:latin typeface="+mj-lt"/>
              </a:defRPr>
            </a:lvl3pPr>
            <a:lvl4pPr>
              <a:defRPr sz="1400" b="1">
                <a:solidFill>
                  <a:schemeClr val="bg1"/>
                </a:solidFill>
                <a:latin typeface="+mj-lt"/>
              </a:defRPr>
            </a:lvl4pPr>
            <a:lvl5pPr>
              <a:defRPr sz="1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232590" y="1073456"/>
            <a:ext cx="3960440" cy="38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600" b="1">
                <a:solidFill>
                  <a:schemeClr val="bg1"/>
                </a:solidFill>
                <a:latin typeface="+mj-lt"/>
              </a:defRPr>
            </a:lvl2pPr>
            <a:lvl3pPr>
              <a:defRPr sz="1400" b="1">
                <a:solidFill>
                  <a:schemeClr val="bg1"/>
                </a:solidFill>
                <a:latin typeface="+mj-lt"/>
              </a:defRPr>
            </a:lvl3pPr>
            <a:lvl4pPr>
              <a:defRPr sz="1400" b="1">
                <a:solidFill>
                  <a:schemeClr val="bg1"/>
                </a:solidFill>
                <a:latin typeface="+mj-lt"/>
              </a:defRPr>
            </a:lvl4pPr>
            <a:lvl5pPr>
              <a:defRPr sz="1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090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/>
          </p:cNvSpPr>
          <p:nvPr userDrawn="1"/>
        </p:nvSpPr>
        <p:spPr bwMode="auto">
          <a:xfrm>
            <a:off x="412751" y="1028733"/>
            <a:ext cx="9031179" cy="259228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3717033"/>
            <a:ext cx="9031179" cy="259228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8" y="3856616"/>
            <a:ext cx="8781407" cy="23131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0078" y="1192299"/>
            <a:ext cx="8781407" cy="2265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000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437669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6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0529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.vml"/><Relationship Id="rId12" Type="http://schemas.openxmlformats.org/officeDocument/2006/relationships/tags" Target="../tags/tag2.xml"/><Relationship Id="rId13" Type="http://schemas.openxmlformats.org/officeDocument/2006/relationships/image" Target="../media/image2.png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4" Type="http://schemas.openxmlformats.org/officeDocument/2006/relationships/tags" Target="../tags/tag5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.em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50000" r="17797" b="-3153"/>
          <a:stretch/>
        </p:blipFill>
        <p:spPr bwMode="auto">
          <a:xfrm rot="10800000">
            <a:off x="0" y="5716456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4231609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35" name="think-cell Slide" r:id="rId14" imgW="216" imgH="216" progId="TCLayout.ActiveDocument.1">
                  <p:embed/>
                </p:oleObj>
              </mc:Choice>
              <mc:Fallback>
                <p:oleObj name="think-cell Slide" r:id="rId1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8481392" y="6705654"/>
            <a:ext cx="13526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700" b="0" dirty="0" smtClean="0">
                <a:solidFill>
                  <a:srgbClr val="898989"/>
                </a:solidFill>
                <a:latin typeface="+mj-lt"/>
              </a:rPr>
              <a:t>Copyright</a:t>
            </a:r>
            <a:r>
              <a:rPr lang="en-GB" sz="700" b="0" baseline="0" dirty="0" smtClean="0">
                <a:solidFill>
                  <a:srgbClr val="898989"/>
                </a:solidFill>
                <a:latin typeface="+mj-lt"/>
              </a:rPr>
              <a:t> </a:t>
            </a:r>
            <a:r>
              <a:rPr lang="en-GB" sz="700" b="0" dirty="0" smtClean="0">
                <a:solidFill>
                  <a:srgbClr val="898989"/>
                </a:solidFill>
                <a:latin typeface="+mj-lt"/>
              </a:rPr>
              <a:t>© 2018</a:t>
            </a:r>
            <a:r>
              <a:rPr lang="en-GB" sz="700" b="0" baseline="0" dirty="0" smtClean="0">
                <a:solidFill>
                  <a:srgbClr val="898989"/>
                </a:solidFill>
                <a:latin typeface="+mj-lt"/>
              </a:rPr>
              <a:t> </a:t>
            </a:r>
            <a:r>
              <a:rPr lang="en-GB" sz="700" b="0" dirty="0" err="1" smtClean="0">
                <a:solidFill>
                  <a:srgbClr val="898989"/>
                </a:solidFill>
                <a:latin typeface="+mj-lt"/>
              </a:rPr>
              <a:t>SCK•CEN</a:t>
            </a:r>
            <a:endParaRPr lang="en-GB" sz="700" b="0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81392" y="6574429"/>
            <a:ext cx="13526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9CD9413-B2A0-4D48-9D45-C313C489C51C}" type="slidenum">
              <a:rPr lang="nl-BE" sz="800" smtClean="0">
                <a:solidFill>
                  <a:srgbClr val="898989"/>
                </a:solidFill>
              </a:rPr>
              <a:pPr algn="r"/>
              <a:t>‹#›</a:t>
            </a:fld>
            <a:endParaRPr lang="nl-BE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1" r:id="rId5"/>
    <p:sldLayoutId id="2147483662" r:id="rId6"/>
    <p:sldLayoutId id="2147483664" r:id="rId7"/>
    <p:sldLayoutId id="2147483663" r:id="rId8"/>
    <p:sldLayoutId id="214748366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1072866" rtl="0" eaLnBrk="1" latinLnBrk="0" hangingPunct="1">
        <a:spcBef>
          <a:spcPct val="0"/>
        </a:spcBef>
        <a:buNone/>
        <a:defRPr lang="nl-BE" sz="2400" b="1" kern="0" dirty="0">
          <a:solidFill>
            <a:srgbClr val="3E8FCD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5339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50000" r="17797" b="-3153"/>
          <a:stretch/>
        </p:blipFill>
        <p:spPr bwMode="auto">
          <a:xfrm rot="10800000">
            <a:off x="2" y="5716456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lang="nl-BE" sz="3100" b="1" kern="0" dirty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chemeClr val="accent2"/>
        </a:buClr>
        <a:buSzPct val="150000"/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Clr>
          <a:schemeClr val="accent3"/>
        </a:buClr>
        <a:buSzPct val="150000"/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Clr>
          <a:schemeClr val="accent4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Clr>
          <a:schemeClr val="accent5"/>
        </a:buClr>
        <a:buSzPct val="150000"/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Clr>
          <a:schemeClr val="accent6"/>
        </a:buClr>
        <a:buSzPct val="150000"/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2.xml"/><Relationship Id="rId6" Type="http://schemas.openxmlformats.org/officeDocument/2006/relationships/oleObject" Target="../embeddings/oleObject12.bin"/><Relationship Id="rId7" Type="http://schemas.openxmlformats.org/officeDocument/2006/relationships/image" Target="../media/image5.emf"/><Relationship Id="rId8" Type="http://schemas.openxmlformats.org/officeDocument/2006/relationships/image" Target="../media/image11.jpeg"/><Relationship Id="rId1" Type="http://schemas.openxmlformats.org/officeDocument/2006/relationships/vmlDrawing" Target="../drawings/vmlDrawing12.vml"/><Relationship Id="rId2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7.vml"/><Relationship Id="rId2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2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1.xml"/><Relationship Id="rId6" Type="http://schemas.openxmlformats.org/officeDocument/2006/relationships/oleObject" Target="../embeddings/oleObject9.bin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vmlDrawing" Target="../drawings/vmlDrawing9.vml"/><Relationship Id="rId2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6" Type="http://schemas.openxmlformats.org/officeDocument/2006/relationships/image" Target="../media/image8.jpg"/><Relationship Id="rId1" Type="http://schemas.openxmlformats.org/officeDocument/2006/relationships/vmlDrawing" Target="../drawings/vmlDrawing10.vml"/><Relationship Id="rId2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emf"/><Relationship Id="rId6" Type="http://schemas.openxmlformats.org/officeDocument/2006/relationships/image" Target="../media/image9.jpg"/><Relationship Id="rId1" Type="http://schemas.openxmlformats.org/officeDocument/2006/relationships/vmlDrawing" Target="../drawings/vmlDrawing11.vml"/><Relationship Id="rId2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732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9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2348" y="3356992"/>
            <a:ext cx="8663180" cy="237049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  <a:latin typeface="Segoe UI Light" panose="020B0502040204020203" pitchFamily="34" charset="0"/>
              </a:rPr>
              <a:t>MYRRHA</a:t>
            </a:r>
            <a:r>
              <a:rPr lang="en-US" sz="2800" dirty="0" smtClean="0">
                <a:solidFill>
                  <a:schemeClr val="bg2"/>
                </a:solidFill>
                <a:latin typeface="Segoe UI Light" panose="020B0502040204020203" pitchFamily="34" charset="0"/>
              </a:rPr>
              <a:t> : status of reliability studies and plans</a:t>
            </a:r>
          </a:p>
          <a:p>
            <a:endParaRPr lang="en-US" sz="2800" dirty="0" smtClean="0">
              <a:solidFill>
                <a:schemeClr val="bg2"/>
              </a:solidFill>
              <a:latin typeface="Segoe UI Light" panose="020B0502040204020203" pitchFamily="34" charset="0"/>
            </a:endParaRPr>
          </a:p>
          <a:p>
            <a:endParaRPr lang="en-US" sz="2800" dirty="0" smtClean="0">
              <a:solidFill>
                <a:schemeClr val="bg2"/>
              </a:solidFill>
              <a:latin typeface="Segoe UI Light" panose="020B0502040204020203" pitchFamily="34" charset="0"/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Dirk </a:t>
            </a:r>
            <a:r>
              <a:rPr lang="en-GB" dirty="0" err="1" smtClean="0">
                <a:solidFill>
                  <a:schemeClr val="bg2"/>
                </a:solidFill>
              </a:rPr>
              <a:t>Vandeplassche</a:t>
            </a:r>
            <a:endParaRPr lang="en-GB" dirty="0" smtClean="0">
              <a:solidFill>
                <a:schemeClr val="bg2"/>
              </a:solidFill>
            </a:endParaRPr>
          </a:p>
          <a:p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APEC, Frankfurt </a:t>
            </a:r>
            <a:r>
              <a:rPr lang="en-GB" dirty="0" err="1" smtClean="0">
                <a:solidFill>
                  <a:schemeClr val="bg2"/>
                </a:solidFill>
              </a:rPr>
              <a:t>a.M.</a:t>
            </a:r>
            <a:r>
              <a:rPr lang="en-GB" dirty="0" smtClean="0">
                <a:solidFill>
                  <a:schemeClr val="bg2"/>
                </a:solidFill>
              </a:rPr>
              <a:t>, 12 December, 2018</a:t>
            </a: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837" y="836712"/>
            <a:ext cx="1802938" cy="22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Reliability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973020"/>
            <a:ext cx="8915400" cy="5688632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PDS-</a:t>
            </a:r>
            <a:r>
              <a:rPr lang="fr-FR" sz="2600" dirty="0" err="1" smtClean="0"/>
              <a:t>XADS</a:t>
            </a:r>
            <a:endParaRPr lang="fr-FR" sz="2600" dirty="0" smtClean="0"/>
          </a:p>
          <a:p>
            <a:pPr lvl="1"/>
            <a:r>
              <a:rPr lang="fr-FR" sz="2100" dirty="0" err="1" smtClean="0"/>
              <a:t>FMEA</a:t>
            </a:r>
            <a:r>
              <a:rPr lang="fr-FR" sz="2100" dirty="0" smtClean="0"/>
              <a:t> : introduction of the </a:t>
            </a:r>
            <a:r>
              <a:rPr lang="fr-FR" sz="2100" dirty="0" err="1" smtClean="0"/>
              <a:t>fault</a:t>
            </a:r>
            <a:r>
              <a:rPr lang="fr-FR" sz="2100" dirty="0" smtClean="0"/>
              <a:t> </a:t>
            </a:r>
            <a:r>
              <a:rPr lang="fr-FR" sz="2100" dirty="0" err="1" smtClean="0"/>
              <a:t>tolerance</a:t>
            </a:r>
            <a:r>
              <a:rPr lang="fr-FR" sz="2100" dirty="0" smtClean="0"/>
              <a:t> </a:t>
            </a:r>
            <a:r>
              <a:rPr lang="fr-FR" sz="2100" i="1" dirty="0" smtClean="0"/>
              <a:t>concept </a:t>
            </a:r>
            <a:r>
              <a:rPr lang="fr-FR" sz="2100" dirty="0" smtClean="0"/>
              <a:t>as </a:t>
            </a:r>
            <a:r>
              <a:rPr lang="fr-FR" sz="2100" dirty="0" err="1" smtClean="0"/>
              <a:t>key</a:t>
            </a:r>
            <a:r>
              <a:rPr lang="fr-FR" sz="2100" dirty="0" smtClean="0"/>
              <a:t> to </a:t>
            </a:r>
            <a:r>
              <a:rPr lang="fr-FR" sz="2100" dirty="0" err="1" smtClean="0"/>
              <a:t>reliability</a:t>
            </a:r>
            <a:r>
              <a:rPr lang="fr-FR" sz="2100" dirty="0" smtClean="0"/>
              <a:t>, </a:t>
            </a:r>
            <a:r>
              <a:rPr lang="fr-FR" sz="2100" dirty="0" err="1" smtClean="0"/>
              <a:t>closely</a:t>
            </a:r>
            <a:r>
              <a:rPr lang="fr-FR" sz="2100" dirty="0" smtClean="0"/>
              <a:t> </a:t>
            </a:r>
            <a:r>
              <a:rPr lang="fr-FR" sz="2100" dirty="0" err="1" smtClean="0"/>
              <a:t>linked</a:t>
            </a:r>
            <a:r>
              <a:rPr lang="fr-FR" sz="2100" dirty="0" smtClean="0"/>
              <a:t> to </a:t>
            </a:r>
            <a:r>
              <a:rPr lang="fr-FR" sz="2100" i="1" dirty="0" err="1" smtClean="0"/>
              <a:t>modularity</a:t>
            </a:r>
            <a:r>
              <a:rPr lang="fr-FR" sz="2100" i="1" dirty="0" smtClean="0"/>
              <a:t> </a:t>
            </a:r>
            <a:r>
              <a:rPr lang="fr-FR" sz="2100" dirty="0" smtClean="0">
                <a:sym typeface="Wingdings"/>
              </a:rPr>
              <a:t> SC </a:t>
            </a:r>
            <a:r>
              <a:rPr lang="fr-FR" sz="2100" dirty="0" err="1" smtClean="0">
                <a:sym typeface="Wingdings"/>
              </a:rPr>
              <a:t>linac</a:t>
            </a:r>
            <a:r>
              <a:rPr lang="fr-FR" sz="2100" dirty="0" smtClean="0">
                <a:sym typeface="Wingdings"/>
              </a:rPr>
              <a:t> </a:t>
            </a:r>
            <a:r>
              <a:rPr lang="fr-FR" sz="2100" dirty="0" err="1" smtClean="0">
                <a:sym typeface="Wingdings"/>
              </a:rPr>
              <a:t>with</a:t>
            </a:r>
            <a:r>
              <a:rPr lang="fr-FR" sz="2100" dirty="0" smtClean="0">
                <a:sym typeface="Wingdings"/>
              </a:rPr>
              <a:t> compatible </a:t>
            </a:r>
            <a:r>
              <a:rPr lang="fr-FR" sz="2100" dirty="0" err="1" smtClean="0">
                <a:sym typeface="Wingdings"/>
              </a:rPr>
              <a:t>beam</a:t>
            </a:r>
            <a:r>
              <a:rPr lang="fr-FR" sz="2100" dirty="0" smtClean="0">
                <a:sym typeface="Wingdings"/>
              </a:rPr>
              <a:t> </a:t>
            </a:r>
            <a:r>
              <a:rPr lang="fr-FR" sz="2100" dirty="0" err="1" smtClean="0">
                <a:sym typeface="Wingdings"/>
              </a:rPr>
              <a:t>dynamics</a:t>
            </a:r>
            <a:endParaRPr lang="fr-FR" sz="2100" dirty="0" smtClean="0"/>
          </a:p>
          <a:p>
            <a:r>
              <a:rPr lang="fr-FR" sz="2600" dirty="0" smtClean="0"/>
              <a:t>MAX</a:t>
            </a:r>
          </a:p>
          <a:p>
            <a:pPr lvl="1"/>
            <a:r>
              <a:rPr lang="fr-FR" sz="2100" dirty="0" err="1" smtClean="0"/>
              <a:t>reliability</a:t>
            </a:r>
            <a:r>
              <a:rPr lang="fr-FR" sz="2100" dirty="0" smtClean="0"/>
              <a:t> model and </a:t>
            </a:r>
            <a:r>
              <a:rPr lang="fr-FR" sz="2100" dirty="0" err="1" smtClean="0"/>
              <a:t>study</a:t>
            </a:r>
            <a:r>
              <a:rPr lang="fr-FR" sz="2100" dirty="0" smtClean="0"/>
              <a:t> (</a:t>
            </a:r>
            <a:r>
              <a:rPr lang="fr-FR" sz="2100" dirty="0" err="1" smtClean="0"/>
              <a:t>fault</a:t>
            </a:r>
            <a:r>
              <a:rPr lang="fr-FR" sz="2100" dirty="0" smtClean="0"/>
              <a:t> </a:t>
            </a:r>
            <a:r>
              <a:rPr lang="fr-FR" sz="2100" dirty="0" err="1" smtClean="0"/>
              <a:t>tree</a:t>
            </a:r>
            <a:r>
              <a:rPr lang="fr-FR" sz="2100" dirty="0" smtClean="0"/>
              <a:t> </a:t>
            </a:r>
            <a:r>
              <a:rPr lang="fr-FR" sz="2100" dirty="0" err="1" smtClean="0"/>
              <a:t>analysis</a:t>
            </a:r>
            <a:r>
              <a:rPr lang="fr-FR" sz="2100" dirty="0" smtClean="0"/>
              <a:t>)</a:t>
            </a:r>
          </a:p>
          <a:p>
            <a:pPr lvl="1"/>
            <a:r>
              <a:rPr lang="fr-FR" sz="2100" dirty="0" smtClean="0"/>
              <a:t>important conclusions</a:t>
            </a:r>
          </a:p>
          <a:p>
            <a:pPr marL="1415766" lvl="2" indent="-342900">
              <a:buFont typeface="+mj-lt"/>
              <a:buAutoNum type="arabicPeriod"/>
            </a:pPr>
            <a:r>
              <a:rPr lang="fr-FR" sz="1800" dirty="0" smtClean="0"/>
              <a:t>the goal </a:t>
            </a:r>
            <a:r>
              <a:rPr lang="fr-FR" sz="1800" dirty="0" err="1" smtClean="0"/>
              <a:t>seems</a:t>
            </a:r>
            <a:r>
              <a:rPr lang="fr-FR" sz="1800" dirty="0" smtClean="0"/>
              <a:t> </a:t>
            </a:r>
            <a:r>
              <a:rPr lang="fr-FR" sz="1800" dirty="0" err="1" smtClean="0"/>
              <a:t>achievable</a:t>
            </a:r>
            <a:r>
              <a:rPr lang="fr-FR" sz="1800" dirty="0" smtClean="0"/>
              <a:t>, if </a:t>
            </a:r>
            <a:r>
              <a:rPr lang="fr-FR" sz="1800" dirty="0" err="1" smtClean="0"/>
              <a:t>there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fault</a:t>
            </a:r>
            <a:r>
              <a:rPr lang="fr-FR" sz="1800" dirty="0" smtClean="0"/>
              <a:t> </a:t>
            </a:r>
            <a:r>
              <a:rPr lang="fr-FR" sz="1800" dirty="0" err="1" smtClean="0"/>
              <a:t>tolerance</a:t>
            </a:r>
            <a:endParaRPr lang="fr-FR" sz="1800" dirty="0" smtClean="0"/>
          </a:p>
          <a:p>
            <a:pPr marL="1415766" lvl="2" indent="-342900">
              <a:buFont typeface="+mj-lt"/>
              <a:buAutoNum type="arabicPeriod"/>
            </a:pPr>
            <a:r>
              <a:rPr lang="fr-FR" sz="1800" dirty="0" smtClean="0"/>
              <a:t>the </a:t>
            </a:r>
            <a:r>
              <a:rPr lang="fr-FR" sz="1800" dirty="0" err="1" smtClean="0"/>
              <a:t>reliability</a:t>
            </a:r>
            <a:r>
              <a:rPr lang="fr-FR" sz="1800" dirty="0" smtClean="0"/>
              <a:t> of </a:t>
            </a:r>
            <a:r>
              <a:rPr lang="fr-FR" sz="1800" dirty="0" err="1" smtClean="0"/>
              <a:t>individual</a:t>
            </a:r>
            <a:r>
              <a:rPr lang="fr-FR" sz="1800" dirty="0" smtClean="0"/>
              <a:t> components must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pushed</a:t>
            </a:r>
            <a:endParaRPr lang="fr-FR" sz="1800" dirty="0" smtClean="0"/>
          </a:p>
          <a:p>
            <a:pPr marL="1415766" lvl="2" indent="-342900">
              <a:buFont typeface="+mj-lt"/>
              <a:buAutoNum type="arabicPeriod"/>
            </a:pPr>
            <a:r>
              <a:rPr lang="fr-FR" sz="1800" dirty="0" smtClean="0"/>
              <a:t>the influence of the control system </a:t>
            </a:r>
            <a:r>
              <a:rPr lang="fr-FR" sz="1800" dirty="0" err="1" smtClean="0"/>
              <a:t>reliability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very</a:t>
            </a:r>
            <a:r>
              <a:rPr lang="fr-FR" sz="1800" dirty="0" smtClean="0"/>
              <a:t> </a:t>
            </a:r>
            <a:r>
              <a:rPr lang="fr-FR" sz="1800" dirty="0" err="1" smtClean="0"/>
              <a:t>high</a:t>
            </a:r>
            <a:endParaRPr lang="fr-FR" sz="1800" dirty="0" smtClean="0"/>
          </a:p>
          <a:p>
            <a:pPr marL="946387" lvl="1" indent="-342900"/>
            <a:r>
              <a:rPr lang="fr-FR" sz="2100" dirty="0" err="1" smtClean="0"/>
              <a:t>need</a:t>
            </a:r>
            <a:r>
              <a:rPr lang="fr-FR" sz="2100" dirty="0" smtClean="0"/>
              <a:t> for a </a:t>
            </a:r>
            <a:r>
              <a:rPr lang="fr-FR" sz="2100" i="1" dirty="0" err="1" smtClean="0"/>
              <a:t>consolidated</a:t>
            </a:r>
            <a:r>
              <a:rPr lang="fr-FR" sz="2100" dirty="0" smtClean="0"/>
              <a:t> </a:t>
            </a:r>
            <a:r>
              <a:rPr lang="fr-FR" sz="2100" dirty="0" err="1" smtClean="0"/>
              <a:t>reliability</a:t>
            </a:r>
            <a:r>
              <a:rPr lang="fr-FR" sz="2100" dirty="0" smtClean="0"/>
              <a:t> model of the </a:t>
            </a:r>
            <a:r>
              <a:rPr lang="fr-FR" sz="2100" dirty="0" err="1" smtClean="0"/>
              <a:t>MYRRHA</a:t>
            </a:r>
            <a:r>
              <a:rPr lang="fr-FR" sz="2100" dirty="0" smtClean="0"/>
              <a:t> </a:t>
            </a:r>
            <a:r>
              <a:rPr lang="fr-FR" sz="2100" dirty="0" err="1" smtClean="0"/>
              <a:t>linac</a:t>
            </a:r>
            <a:endParaRPr lang="fr-FR" sz="2100" dirty="0" smtClean="0"/>
          </a:p>
          <a:p>
            <a:pPr marL="477009" indent="-342900"/>
            <a:r>
              <a:rPr lang="fr-FR" sz="2600" dirty="0" smtClean="0"/>
              <a:t>MYRTE</a:t>
            </a:r>
            <a:endParaRPr lang="fr-FR" sz="2100" dirty="0"/>
          </a:p>
          <a:p>
            <a:pPr marL="946387" lvl="1" indent="-342900"/>
            <a:r>
              <a:rPr lang="fr-FR" sz="2100" dirty="0" err="1" smtClean="0"/>
              <a:t>Linac4</a:t>
            </a:r>
            <a:r>
              <a:rPr lang="fr-FR" sz="2100" dirty="0" smtClean="0"/>
              <a:t> </a:t>
            </a:r>
            <a:r>
              <a:rPr lang="fr-FR" sz="2100" dirty="0" err="1" smtClean="0"/>
              <a:t>reliability</a:t>
            </a:r>
            <a:r>
              <a:rPr lang="fr-FR" sz="2100" dirty="0" smtClean="0"/>
              <a:t> </a:t>
            </a:r>
            <a:r>
              <a:rPr lang="fr-FR" sz="2100" dirty="0" err="1" smtClean="0"/>
              <a:t>run</a:t>
            </a:r>
            <a:r>
              <a:rPr lang="fr-FR" sz="2100" dirty="0" smtClean="0"/>
              <a:t> as new input for the model</a:t>
            </a:r>
          </a:p>
          <a:p>
            <a:pPr marL="946387" lvl="1" indent="-342900"/>
            <a:r>
              <a:rPr lang="fr-FR" sz="2100" dirty="0" err="1" smtClean="0"/>
              <a:t>looking</a:t>
            </a:r>
            <a:r>
              <a:rPr lang="fr-FR" sz="2100" dirty="0" smtClean="0"/>
              <a:t> </a:t>
            </a:r>
            <a:r>
              <a:rPr lang="fr-FR" sz="2100" dirty="0" err="1" smtClean="0"/>
              <a:t>forward</a:t>
            </a:r>
            <a:r>
              <a:rPr lang="fr-FR" sz="2100" dirty="0" smtClean="0"/>
              <a:t> to the final report</a:t>
            </a:r>
          </a:p>
          <a:p>
            <a:pPr marL="946387" lvl="1" indent="-342900"/>
            <a:r>
              <a:rPr lang="fr-FR" sz="2100" dirty="0" smtClean="0"/>
              <a:t>new </a:t>
            </a:r>
            <a:r>
              <a:rPr lang="fr-FR" sz="2100" dirty="0" err="1" smtClean="0"/>
              <a:t>developments</a:t>
            </a:r>
            <a:r>
              <a:rPr lang="fr-FR" sz="2100" dirty="0" smtClean="0"/>
              <a:t> (</a:t>
            </a:r>
            <a:r>
              <a:rPr lang="fr-FR" sz="2100" dirty="0" err="1" smtClean="0"/>
              <a:t>e.g</a:t>
            </a:r>
            <a:r>
              <a:rPr lang="fr-FR" sz="2100" dirty="0" smtClean="0"/>
              <a:t>. </a:t>
            </a:r>
            <a:r>
              <a:rPr lang="fr-FR" sz="2100" dirty="0" err="1" smtClean="0"/>
              <a:t>SSA</a:t>
            </a:r>
            <a:r>
              <a:rPr lang="fr-FR" sz="2100" dirty="0" smtClean="0"/>
              <a:t>, µ</a:t>
            </a:r>
            <a:r>
              <a:rPr lang="fr-FR" sz="2100" dirty="0" err="1" smtClean="0"/>
              <a:t>TCA</a:t>
            </a:r>
            <a:r>
              <a:rPr lang="fr-FR" sz="2100" dirty="0" smtClean="0"/>
              <a:t>) : </a:t>
            </a:r>
            <a:r>
              <a:rPr lang="fr-FR" sz="2100" dirty="0" err="1" smtClean="0"/>
              <a:t>reliability</a:t>
            </a:r>
            <a:r>
              <a:rPr lang="fr-FR" sz="2100" dirty="0" smtClean="0"/>
              <a:t> in </a:t>
            </a:r>
            <a:r>
              <a:rPr lang="fr-FR" sz="2100" i="1" dirty="0" err="1" smtClean="0"/>
              <a:t>industry</a:t>
            </a:r>
            <a:endParaRPr lang="fr-FR" sz="2100" i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554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8633183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smtClean="0"/>
              <a:t>[TBD]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/>
              <a:t>Solid State Amplifier</a:t>
            </a:r>
            <a:endParaRPr lang="en-GB" dirty="0"/>
          </a:p>
        </p:txBody>
      </p:sp>
      <p:pic>
        <p:nvPicPr>
          <p:cNvPr id="3" name="Image 2" descr="DSC_210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92"/>
            <a:ext cx="9906000" cy="66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Reliability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184576"/>
          </a:xfrm>
        </p:spPr>
        <p:txBody>
          <a:bodyPr>
            <a:normAutofit/>
          </a:bodyPr>
          <a:lstStyle/>
          <a:p>
            <a:r>
              <a:rPr lang="fr-FR" sz="2600" dirty="0" err="1" smtClean="0"/>
              <a:t>near</a:t>
            </a:r>
            <a:r>
              <a:rPr lang="fr-FR" sz="2600" dirty="0" smtClean="0"/>
              <a:t> future </a:t>
            </a:r>
            <a:r>
              <a:rPr lang="fr-FR" sz="2600" dirty="0" err="1" smtClean="0"/>
              <a:t>activities</a:t>
            </a:r>
            <a:r>
              <a:rPr lang="fr-FR" sz="2600" dirty="0" smtClean="0"/>
              <a:t> </a:t>
            </a:r>
            <a:r>
              <a:rPr lang="fr-FR" sz="1800" dirty="0" smtClean="0"/>
              <a:t>(by </a:t>
            </a:r>
            <a:r>
              <a:rPr lang="fr-FR" sz="1800" dirty="0" err="1" smtClean="0"/>
              <a:t>our</a:t>
            </a:r>
            <a:r>
              <a:rPr lang="fr-FR" sz="1800" dirty="0" smtClean="0"/>
              <a:t> </a:t>
            </a:r>
            <a:r>
              <a:rPr lang="fr-FR" sz="1800" dirty="0" err="1" smtClean="0"/>
              <a:t>small</a:t>
            </a:r>
            <a:r>
              <a:rPr lang="fr-FR" sz="1800" dirty="0" smtClean="0"/>
              <a:t> team)</a:t>
            </a:r>
          </a:p>
          <a:p>
            <a:pPr lvl="1"/>
            <a:r>
              <a:rPr lang="fr-FR" sz="2100" dirty="0" err="1" smtClean="0"/>
              <a:t>initiate</a:t>
            </a:r>
            <a:r>
              <a:rPr lang="fr-FR" sz="2100" dirty="0" smtClean="0"/>
              <a:t> the </a:t>
            </a:r>
            <a:r>
              <a:rPr lang="fr-FR" sz="2100" dirty="0" err="1" smtClean="0"/>
              <a:t>integrated</a:t>
            </a:r>
            <a:r>
              <a:rPr lang="fr-FR" sz="2100" dirty="0" smtClean="0"/>
              <a:t> </a:t>
            </a:r>
            <a:r>
              <a:rPr lang="fr-FR" sz="2100" dirty="0" err="1" smtClean="0"/>
              <a:t>approach</a:t>
            </a:r>
            <a:r>
              <a:rPr lang="fr-FR" sz="2100" dirty="0" smtClean="0"/>
              <a:t> : </a:t>
            </a:r>
            <a:r>
              <a:rPr lang="fr-FR" sz="2100" dirty="0" err="1" smtClean="0"/>
              <a:t>reliability</a:t>
            </a:r>
            <a:r>
              <a:rPr lang="fr-FR" sz="2100" dirty="0" smtClean="0"/>
              <a:t> </a:t>
            </a:r>
            <a:r>
              <a:rPr lang="mr-IN" sz="2100" dirty="0" smtClean="0"/>
              <a:t>–</a:t>
            </a:r>
            <a:r>
              <a:rPr lang="fr-FR" sz="2100" dirty="0" smtClean="0"/>
              <a:t> machine protection</a:t>
            </a:r>
          </a:p>
          <a:p>
            <a:pPr lvl="1"/>
            <a:r>
              <a:rPr lang="fr-FR" sz="2100" dirty="0" err="1" smtClean="0"/>
              <a:t>follow</a:t>
            </a:r>
            <a:r>
              <a:rPr lang="fr-FR" sz="2100" dirty="0" smtClean="0"/>
              <a:t>-up of the new </a:t>
            </a:r>
            <a:r>
              <a:rPr lang="fr-FR" sz="2100" dirty="0" err="1" smtClean="0"/>
              <a:t>reliability</a:t>
            </a:r>
            <a:r>
              <a:rPr lang="fr-FR" sz="2100" dirty="0" smtClean="0"/>
              <a:t> model</a:t>
            </a:r>
            <a:endParaRPr lang="fr-FR" sz="2600" dirty="0"/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present</a:t>
            </a:r>
            <a:r>
              <a:rPr lang="fr-FR" sz="2600" dirty="0" smtClean="0"/>
              <a:t> </a:t>
            </a:r>
            <a:r>
              <a:rPr lang="fr-FR" sz="2600" dirty="0" err="1" smtClean="0"/>
              <a:t>approach</a:t>
            </a:r>
            <a:endParaRPr lang="fr-FR" sz="2600" dirty="0" smtClean="0"/>
          </a:p>
          <a:p>
            <a:pPr lvl="1"/>
            <a:r>
              <a:rPr lang="fr-FR" sz="2100" dirty="0" err="1" smtClean="0"/>
              <a:t>is</a:t>
            </a:r>
            <a:r>
              <a:rPr lang="fr-FR" sz="2100" dirty="0" smtClean="0"/>
              <a:t> </a:t>
            </a:r>
            <a:r>
              <a:rPr lang="fr-FR" sz="2100" dirty="0" err="1" smtClean="0"/>
              <a:t>based</a:t>
            </a:r>
            <a:r>
              <a:rPr lang="fr-FR" sz="2100" dirty="0" smtClean="0"/>
              <a:t> on </a:t>
            </a:r>
            <a:r>
              <a:rPr lang="fr-FR" sz="2100" dirty="0" err="1" smtClean="0"/>
              <a:t>unchanged</a:t>
            </a:r>
            <a:r>
              <a:rPr lang="fr-FR" sz="2100" dirty="0" smtClean="0"/>
              <a:t> </a:t>
            </a:r>
            <a:r>
              <a:rPr lang="fr-FR" sz="2100" dirty="0" err="1" smtClean="0"/>
              <a:t>principles</a:t>
            </a:r>
            <a:r>
              <a:rPr lang="fr-FR" sz="2100" dirty="0" smtClean="0"/>
              <a:t>, </a:t>
            </a:r>
            <a:r>
              <a:rPr lang="fr-FR" sz="2100" dirty="0" err="1" smtClean="0"/>
              <a:t>is</a:t>
            </a:r>
            <a:r>
              <a:rPr lang="fr-FR" sz="2100" dirty="0" smtClean="0"/>
              <a:t> </a:t>
            </a:r>
            <a:r>
              <a:rPr lang="fr-FR" sz="2100" dirty="0" err="1" smtClean="0"/>
              <a:t>experimental</a:t>
            </a:r>
            <a:r>
              <a:rPr lang="fr-FR" sz="2100" dirty="0" smtClean="0"/>
              <a:t>, relies on </a:t>
            </a:r>
            <a:r>
              <a:rPr lang="fr-FR" sz="2100" dirty="0" err="1" smtClean="0"/>
              <a:t>R&amp;D</a:t>
            </a:r>
            <a:endParaRPr lang="fr-FR" sz="2100" dirty="0" smtClean="0"/>
          </a:p>
          <a:p>
            <a:pPr lvl="1"/>
            <a:r>
              <a:rPr lang="fr-FR" sz="2100" dirty="0" err="1" smtClean="0"/>
              <a:t>quest</a:t>
            </a:r>
            <a:r>
              <a:rPr lang="fr-FR" sz="2100" dirty="0" smtClean="0"/>
              <a:t> for component </a:t>
            </a:r>
            <a:r>
              <a:rPr lang="fr-FR" sz="2100" dirty="0" err="1" smtClean="0"/>
              <a:t>reliability</a:t>
            </a:r>
            <a:r>
              <a:rPr lang="fr-FR" sz="2100" dirty="0" smtClean="0"/>
              <a:t> </a:t>
            </a:r>
            <a:r>
              <a:rPr lang="fr-FR" sz="2100" dirty="0" err="1" smtClean="0"/>
              <a:t>through</a:t>
            </a:r>
            <a:endParaRPr lang="fr-FR" sz="2100" dirty="0" smtClean="0"/>
          </a:p>
          <a:p>
            <a:pPr lvl="2"/>
            <a:r>
              <a:rPr lang="fr-FR" sz="1800" dirty="0" err="1" smtClean="0"/>
              <a:t>technological</a:t>
            </a:r>
            <a:r>
              <a:rPr lang="fr-FR" sz="1800" dirty="0" smtClean="0"/>
              <a:t> &amp; </a:t>
            </a:r>
            <a:r>
              <a:rPr lang="fr-FR" sz="1800" dirty="0" err="1" smtClean="0"/>
              <a:t>industrial</a:t>
            </a:r>
            <a:r>
              <a:rPr lang="fr-FR" sz="1800" dirty="0" smtClean="0"/>
              <a:t> </a:t>
            </a:r>
            <a:r>
              <a:rPr lang="fr-FR" sz="1800" dirty="0" err="1" smtClean="0"/>
              <a:t>choices</a:t>
            </a:r>
            <a:endParaRPr lang="fr-FR" sz="1800" dirty="0" smtClean="0"/>
          </a:p>
          <a:p>
            <a:pPr lvl="2"/>
            <a:r>
              <a:rPr lang="fr-FR" sz="1800" dirty="0" err="1" smtClean="0"/>
              <a:t>R&amp;D</a:t>
            </a:r>
            <a:r>
              <a:rPr lang="fr-FR" sz="1800" dirty="0" smtClean="0"/>
              <a:t>, </a:t>
            </a:r>
            <a:r>
              <a:rPr lang="fr-FR" sz="1800" dirty="0" err="1" smtClean="0"/>
              <a:t>prototyping</a:t>
            </a:r>
            <a:r>
              <a:rPr lang="fr-FR" sz="1800" dirty="0" smtClean="0"/>
              <a:t> : </a:t>
            </a:r>
            <a:r>
              <a:rPr lang="fr-FR" sz="1800" dirty="0" err="1" smtClean="0"/>
              <a:t>injector</a:t>
            </a:r>
            <a:r>
              <a:rPr lang="fr-FR" sz="1800" dirty="0" smtClean="0"/>
              <a:t>, </a:t>
            </a:r>
            <a:r>
              <a:rPr lang="fr-FR" sz="1800" dirty="0" err="1" smtClean="0"/>
              <a:t>cryomodule</a:t>
            </a:r>
            <a:r>
              <a:rPr lang="fr-FR" sz="1800" dirty="0" smtClean="0"/>
              <a:t>(s)</a:t>
            </a:r>
          </a:p>
          <a:p>
            <a:pPr lvl="1"/>
            <a:r>
              <a:rPr lang="fr-FR" sz="2100" dirty="0" err="1" smtClean="0"/>
              <a:t>evaluation</a:t>
            </a:r>
            <a:r>
              <a:rPr lang="fr-FR" sz="2100" dirty="0" smtClean="0"/>
              <a:t> of the </a:t>
            </a:r>
            <a:r>
              <a:rPr lang="fr-FR" sz="2100" dirty="0" err="1" smtClean="0"/>
              <a:t>needs</a:t>
            </a:r>
            <a:r>
              <a:rPr lang="fr-FR" sz="2100" dirty="0" smtClean="0"/>
              <a:t> for </a:t>
            </a:r>
            <a:r>
              <a:rPr lang="fr-FR" sz="2100" dirty="0" err="1" smtClean="0"/>
              <a:t>parallel</a:t>
            </a:r>
            <a:r>
              <a:rPr lang="fr-FR" sz="2100" dirty="0" smtClean="0"/>
              <a:t> </a:t>
            </a:r>
            <a:r>
              <a:rPr lang="fr-FR" sz="2100" dirty="0" err="1" smtClean="0"/>
              <a:t>redundancy</a:t>
            </a:r>
            <a:r>
              <a:rPr lang="fr-FR" sz="2100" dirty="0" smtClean="0"/>
              <a:t> via</a:t>
            </a:r>
          </a:p>
          <a:p>
            <a:pPr lvl="2"/>
            <a:r>
              <a:rPr lang="fr-FR" sz="1800" dirty="0" err="1" smtClean="0"/>
              <a:t>experience</a:t>
            </a:r>
            <a:r>
              <a:rPr lang="fr-FR" sz="1800" dirty="0" smtClean="0"/>
              <a:t> (</a:t>
            </a:r>
            <a:r>
              <a:rPr lang="fr-FR" sz="1800" dirty="0" err="1" smtClean="0"/>
              <a:t>e.g</a:t>
            </a:r>
            <a:r>
              <a:rPr lang="fr-FR" sz="1800" dirty="0" smtClean="0"/>
              <a:t>. long </a:t>
            </a:r>
            <a:r>
              <a:rPr lang="fr-FR" sz="1800" dirty="0" err="1" smtClean="0"/>
              <a:t>operation</a:t>
            </a:r>
            <a:r>
              <a:rPr lang="fr-FR" sz="1800" dirty="0" smtClean="0"/>
              <a:t> </a:t>
            </a:r>
            <a:r>
              <a:rPr lang="fr-FR" sz="1800" dirty="0" err="1" smtClean="0"/>
              <a:t>runs</a:t>
            </a:r>
            <a:r>
              <a:rPr lang="fr-FR" sz="1800" dirty="0" smtClean="0"/>
              <a:t>)</a:t>
            </a:r>
          </a:p>
          <a:p>
            <a:pPr lvl="2"/>
            <a:r>
              <a:rPr lang="fr-FR" sz="1800" dirty="0" err="1" smtClean="0"/>
              <a:t>modeling</a:t>
            </a:r>
            <a:r>
              <a:rPr lang="fr-FR" sz="1800" dirty="0" smtClean="0"/>
              <a:t>, incl. compatibility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maintenance </a:t>
            </a:r>
            <a:r>
              <a:rPr lang="fr-FR" sz="1800" dirty="0" err="1" smtClean="0"/>
              <a:t>scheme</a:t>
            </a:r>
            <a:endParaRPr lang="fr-FR" sz="1800" dirty="0" smtClean="0"/>
          </a:p>
          <a:p>
            <a:pPr lvl="2"/>
            <a:r>
              <a:rPr lang="fr-FR" sz="1800" dirty="0" err="1" smtClean="0"/>
              <a:t>anticipating</a:t>
            </a:r>
            <a:r>
              <a:rPr lang="fr-FR" sz="1800" dirty="0" smtClean="0"/>
              <a:t> : </a:t>
            </a:r>
            <a:r>
              <a:rPr lang="fr-FR" sz="1800" dirty="0" err="1" smtClean="0"/>
              <a:t>favouring</a:t>
            </a:r>
            <a:r>
              <a:rPr lang="fr-FR" sz="1800" dirty="0" smtClean="0"/>
              <a:t> flexible solutions</a:t>
            </a:r>
          </a:p>
          <a:p>
            <a:pPr lvl="1"/>
            <a:r>
              <a:rPr lang="fr-FR" sz="2100" dirty="0" err="1"/>
              <a:t>fault</a:t>
            </a:r>
            <a:r>
              <a:rPr lang="fr-FR" sz="2100" dirty="0"/>
              <a:t> </a:t>
            </a:r>
            <a:r>
              <a:rPr lang="fr-FR" sz="2100" dirty="0" err="1"/>
              <a:t>recovery</a:t>
            </a:r>
            <a:r>
              <a:rPr lang="fr-FR" sz="2100" dirty="0"/>
              <a:t> </a:t>
            </a:r>
            <a:r>
              <a:rPr lang="fr-FR" sz="2100" dirty="0" err="1"/>
              <a:t>procedure</a:t>
            </a:r>
            <a:r>
              <a:rPr lang="fr-FR" sz="2100" dirty="0"/>
              <a:t> = </a:t>
            </a:r>
            <a:r>
              <a:rPr lang="fr-FR" sz="2100" dirty="0" smtClean="0"/>
              <a:t>essential issue of </a:t>
            </a:r>
            <a:r>
              <a:rPr lang="fr-FR" sz="2100" dirty="0" err="1" smtClean="0"/>
              <a:t>fault</a:t>
            </a:r>
            <a:r>
              <a:rPr lang="fr-FR" sz="2100" dirty="0" smtClean="0"/>
              <a:t> </a:t>
            </a:r>
            <a:r>
              <a:rPr lang="fr-FR" sz="2100" dirty="0" err="1" smtClean="0"/>
              <a:t>tolerance</a:t>
            </a:r>
            <a:endParaRPr lang="fr-FR" sz="2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221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recovery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 (</a:t>
            </a:r>
            <a:r>
              <a:rPr lang="fr-FR" dirty="0" err="1" smtClean="0"/>
              <a:t>conceptual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616624"/>
          </a:xfrm>
        </p:spPr>
        <p:txBody>
          <a:bodyPr>
            <a:normAutofit/>
          </a:bodyPr>
          <a:lstStyle/>
          <a:p>
            <a:r>
              <a:rPr lang="fr-FR" sz="2600" dirty="0" err="1" smtClean="0"/>
              <a:t>definition</a:t>
            </a:r>
            <a:r>
              <a:rPr lang="fr-FR" sz="2600" dirty="0" smtClean="0"/>
              <a:t> in 3 phases</a:t>
            </a:r>
          </a:p>
          <a:p>
            <a:pPr marL="993633" lvl="1" indent="-457200">
              <a:buFont typeface="+mj-lt"/>
              <a:buAutoNum type="arabicPeriod"/>
            </a:pPr>
            <a:r>
              <a:rPr lang="fr-FR" sz="2100" dirty="0" err="1" smtClean="0"/>
              <a:t>fault</a:t>
            </a:r>
            <a:r>
              <a:rPr lang="fr-FR" sz="2100" dirty="0" smtClean="0"/>
              <a:t> </a:t>
            </a:r>
            <a:r>
              <a:rPr lang="fr-FR" sz="2100" dirty="0" err="1" smtClean="0"/>
              <a:t>detection</a:t>
            </a:r>
            <a:r>
              <a:rPr lang="fr-FR" sz="2100" dirty="0" smtClean="0"/>
              <a:t> and identification</a:t>
            </a:r>
          </a:p>
          <a:p>
            <a:pPr marL="993633" lvl="1" indent="-457200">
              <a:buFont typeface="+mj-lt"/>
              <a:buAutoNum type="arabicPeriod"/>
            </a:pPr>
            <a:r>
              <a:rPr lang="fr-FR" sz="2100" dirty="0" smtClean="0"/>
              <a:t>reconfiguration</a:t>
            </a:r>
          </a:p>
          <a:p>
            <a:pPr marL="993633" lvl="1" indent="-457200">
              <a:buFont typeface="+mj-lt"/>
              <a:buAutoNum type="arabicPeriod"/>
            </a:pPr>
            <a:r>
              <a:rPr lang="fr-FR" sz="2100" dirty="0" err="1" smtClean="0"/>
              <a:t>beam</a:t>
            </a:r>
            <a:r>
              <a:rPr lang="fr-FR" sz="2100" dirty="0" smtClean="0"/>
              <a:t> restart</a:t>
            </a:r>
          </a:p>
          <a:p>
            <a:pPr marL="524255" indent="-457200"/>
            <a:r>
              <a:rPr lang="fr-FR" sz="2600" dirty="0" smtClean="0"/>
              <a:t>relies on</a:t>
            </a:r>
          </a:p>
          <a:p>
            <a:pPr marL="993633" lvl="1" indent="-457200"/>
            <a:r>
              <a:rPr lang="fr-FR" sz="2100" dirty="0" err="1" smtClean="0"/>
              <a:t>modeling</a:t>
            </a:r>
            <a:r>
              <a:rPr lang="fr-FR" sz="2100" dirty="0"/>
              <a:t> </a:t>
            </a:r>
            <a:r>
              <a:rPr lang="fr-FR" sz="2100" dirty="0" smtClean="0"/>
              <a:t>of </a:t>
            </a:r>
            <a:r>
              <a:rPr lang="fr-FR" sz="2100" dirty="0" err="1" smtClean="0"/>
              <a:t>various</a:t>
            </a:r>
            <a:r>
              <a:rPr lang="fr-FR" sz="2100" dirty="0" smtClean="0"/>
              <a:t> </a:t>
            </a:r>
            <a:r>
              <a:rPr lang="fr-FR" sz="2100" dirty="0" err="1" smtClean="0"/>
              <a:t>processes</a:t>
            </a:r>
            <a:endParaRPr lang="fr-FR" sz="2100" dirty="0" smtClean="0"/>
          </a:p>
          <a:p>
            <a:pPr marL="993633" lvl="1" indent="-457200"/>
            <a:r>
              <a:rPr lang="fr-FR" sz="2100" dirty="0"/>
              <a:t>time </a:t>
            </a:r>
            <a:r>
              <a:rPr lang="fr-FR" sz="2100" dirty="0" err="1"/>
              <a:t>deterministic</a:t>
            </a:r>
            <a:r>
              <a:rPr lang="fr-FR" sz="2100" dirty="0"/>
              <a:t> </a:t>
            </a:r>
            <a:r>
              <a:rPr lang="fr-FR" sz="2100" dirty="0" smtClean="0"/>
              <a:t>communications (Real Time)</a:t>
            </a:r>
          </a:p>
          <a:p>
            <a:pPr marL="993633" lvl="1" indent="-457200"/>
            <a:r>
              <a:rPr lang="fr-FR" sz="2100" dirty="0" err="1" smtClean="0"/>
              <a:t>high</a:t>
            </a:r>
            <a:r>
              <a:rPr lang="fr-FR" sz="2100" dirty="0" smtClean="0"/>
              <a:t> performance of control system, incl. </a:t>
            </a:r>
            <a:r>
              <a:rPr lang="fr-FR" sz="2100" dirty="0" err="1" smtClean="0"/>
              <a:t>LLRF</a:t>
            </a:r>
            <a:endParaRPr lang="fr-FR" sz="2100" dirty="0" smtClean="0"/>
          </a:p>
          <a:p>
            <a:pPr marL="524255" indent="-457200"/>
            <a:r>
              <a:rPr lang="fr-FR" sz="2600" dirty="0" err="1" smtClean="0"/>
              <a:t>tools</a:t>
            </a:r>
            <a:endParaRPr lang="fr-FR" sz="2600" dirty="0" smtClean="0"/>
          </a:p>
          <a:p>
            <a:pPr marL="993633" lvl="1" indent="-457200"/>
            <a:r>
              <a:rPr lang="fr-FR" sz="2100" dirty="0" err="1" smtClean="0"/>
              <a:t>virtual</a:t>
            </a:r>
            <a:r>
              <a:rPr lang="fr-FR" sz="2100" dirty="0" smtClean="0"/>
              <a:t> </a:t>
            </a:r>
            <a:r>
              <a:rPr lang="fr-FR" sz="2100" dirty="0" err="1" smtClean="0"/>
              <a:t>accelerator</a:t>
            </a:r>
            <a:endParaRPr lang="fr-FR" sz="2100" dirty="0" smtClean="0"/>
          </a:p>
          <a:p>
            <a:pPr marL="993633" lvl="1" indent="-457200"/>
            <a:r>
              <a:rPr lang="fr-FR" sz="2100" dirty="0" err="1" smtClean="0"/>
              <a:t>database</a:t>
            </a:r>
            <a:r>
              <a:rPr lang="fr-FR" sz="2100" dirty="0" smtClean="0"/>
              <a:t> of </a:t>
            </a:r>
            <a:r>
              <a:rPr lang="fr-FR" sz="2100" dirty="0" err="1" smtClean="0"/>
              <a:t>alternate</a:t>
            </a:r>
            <a:r>
              <a:rPr lang="fr-FR" sz="2100" dirty="0" smtClean="0"/>
              <a:t> configurations, </a:t>
            </a:r>
            <a:r>
              <a:rPr lang="fr-FR" sz="2100" dirty="0" err="1" smtClean="0"/>
              <a:t>dynamically</a:t>
            </a:r>
            <a:r>
              <a:rPr lang="fr-FR" sz="2100" dirty="0" smtClean="0"/>
              <a:t> </a:t>
            </a:r>
            <a:r>
              <a:rPr lang="fr-FR" sz="2100" dirty="0" err="1" smtClean="0"/>
              <a:t>maintained</a:t>
            </a:r>
            <a:endParaRPr lang="fr-FR" sz="2100" dirty="0" smtClean="0"/>
          </a:p>
          <a:p>
            <a:pPr marL="993633" lvl="1" indent="-457200"/>
            <a:r>
              <a:rPr lang="fr-FR" sz="2100" dirty="0" smtClean="0"/>
              <a:t>phase 1 : </a:t>
            </a:r>
            <a:r>
              <a:rPr lang="fr-FR" sz="2100" dirty="0" err="1" smtClean="0"/>
              <a:t>MPS</a:t>
            </a:r>
            <a:r>
              <a:rPr lang="fr-FR" sz="2100" dirty="0" smtClean="0"/>
              <a:t>, </a:t>
            </a:r>
            <a:r>
              <a:rPr lang="fr-FR" sz="2100" dirty="0" err="1" smtClean="0"/>
              <a:t>advanced</a:t>
            </a:r>
            <a:r>
              <a:rPr lang="fr-FR" sz="2100" dirty="0" smtClean="0"/>
              <a:t> </a:t>
            </a:r>
            <a:r>
              <a:rPr lang="fr-FR" sz="2100" dirty="0" err="1" smtClean="0"/>
              <a:t>fault</a:t>
            </a:r>
            <a:r>
              <a:rPr lang="fr-FR" sz="2100" dirty="0" smtClean="0"/>
              <a:t> localisation</a:t>
            </a:r>
          </a:p>
          <a:p>
            <a:pPr marL="993633" lvl="1" indent="-457200"/>
            <a:r>
              <a:rPr lang="fr-FR" sz="2100" dirty="0" smtClean="0"/>
              <a:t>phase </a:t>
            </a:r>
            <a:r>
              <a:rPr lang="fr-FR" sz="2100" dirty="0"/>
              <a:t>3</a:t>
            </a:r>
            <a:r>
              <a:rPr lang="fr-FR" sz="2100" dirty="0" smtClean="0"/>
              <a:t> : </a:t>
            </a:r>
            <a:r>
              <a:rPr lang="fr-FR" sz="2100" dirty="0" err="1" smtClean="0"/>
              <a:t>autotuning</a:t>
            </a:r>
            <a:endParaRPr lang="fr-FR" sz="21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dirty="0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227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recovery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 (</a:t>
            </a:r>
            <a:r>
              <a:rPr lang="fr-FR" dirty="0" err="1" smtClean="0"/>
              <a:t>conceptual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616624"/>
          </a:xfrm>
        </p:spPr>
        <p:txBody>
          <a:bodyPr>
            <a:normAutofit/>
          </a:bodyPr>
          <a:lstStyle/>
          <a:p>
            <a:pPr marL="524255" indent="-457200"/>
            <a:r>
              <a:rPr lang="fr-FR" sz="2600" dirty="0" err="1" smtClean="0"/>
              <a:t>meta-tools</a:t>
            </a:r>
            <a:r>
              <a:rPr lang="fr-FR" sz="2600" dirty="0" smtClean="0"/>
              <a:t> </a:t>
            </a:r>
            <a:r>
              <a:rPr lang="fr-FR" sz="2100" dirty="0" smtClean="0"/>
              <a:t>for </a:t>
            </a:r>
            <a:r>
              <a:rPr lang="fr-FR" sz="2100" dirty="0" err="1" smtClean="0"/>
              <a:t>virtual</a:t>
            </a:r>
            <a:r>
              <a:rPr lang="fr-FR" sz="2100" dirty="0" smtClean="0"/>
              <a:t> </a:t>
            </a:r>
            <a:r>
              <a:rPr lang="fr-FR" sz="2100" dirty="0" err="1" smtClean="0"/>
              <a:t>accelerator</a:t>
            </a:r>
            <a:r>
              <a:rPr lang="fr-FR" sz="2100" dirty="0" smtClean="0"/>
              <a:t>, </a:t>
            </a:r>
            <a:r>
              <a:rPr lang="fr-FR" sz="2100" dirty="0" err="1" smtClean="0"/>
              <a:t>advanced</a:t>
            </a:r>
            <a:r>
              <a:rPr lang="fr-FR" sz="2100" dirty="0" smtClean="0"/>
              <a:t> </a:t>
            </a:r>
            <a:r>
              <a:rPr lang="fr-FR" sz="2100" dirty="0" err="1" smtClean="0"/>
              <a:t>fault</a:t>
            </a:r>
            <a:r>
              <a:rPr lang="fr-FR" sz="2100" dirty="0" smtClean="0"/>
              <a:t> localisation, </a:t>
            </a:r>
            <a:r>
              <a:rPr lang="fr-FR" sz="2100" dirty="0" err="1" smtClean="0"/>
              <a:t>autotuning</a:t>
            </a:r>
            <a:r>
              <a:rPr lang="fr-FR" sz="2100" dirty="0" smtClean="0"/>
              <a:t>, ...</a:t>
            </a:r>
          </a:p>
          <a:p>
            <a:pPr marL="993633" lvl="1" indent="-457200"/>
            <a:r>
              <a:rPr lang="fr-FR" sz="2100" dirty="0" err="1" smtClean="0"/>
              <a:t>beam</a:t>
            </a:r>
            <a:r>
              <a:rPr lang="fr-FR" sz="2100" dirty="0" smtClean="0"/>
              <a:t> </a:t>
            </a:r>
            <a:r>
              <a:rPr lang="fr-FR" sz="2100" dirty="0" err="1" smtClean="0"/>
              <a:t>dynamics</a:t>
            </a:r>
            <a:r>
              <a:rPr lang="fr-FR" sz="2100" dirty="0" smtClean="0"/>
              <a:t> simulations</a:t>
            </a:r>
          </a:p>
          <a:p>
            <a:pPr marL="993633" lvl="1" indent="-457200"/>
            <a:r>
              <a:rPr lang="fr-FR" sz="2100" dirty="0" smtClean="0"/>
              <a:t>focus on </a:t>
            </a:r>
            <a:r>
              <a:rPr lang="fr-FR" sz="2100" dirty="0" err="1" smtClean="0"/>
              <a:t>execution</a:t>
            </a:r>
            <a:r>
              <a:rPr lang="fr-FR" sz="2100" dirty="0" smtClean="0"/>
              <a:t> speed</a:t>
            </a:r>
          </a:p>
          <a:p>
            <a:pPr marL="993633" lvl="1" indent="-457200"/>
            <a:r>
              <a:rPr lang="fr-FR" sz="2100" dirty="0" err="1" smtClean="0"/>
              <a:t>classical</a:t>
            </a:r>
            <a:r>
              <a:rPr lang="fr-FR" sz="2100" dirty="0" smtClean="0"/>
              <a:t> </a:t>
            </a:r>
            <a:r>
              <a:rPr lang="fr-FR" sz="2100" dirty="0" err="1" smtClean="0"/>
              <a:t>simulators</a:t>
            </a:r>
            <a:r>
              <a:rPr lang="fr-FR" sz="2100" dirty="0" smtClean="0"/>
              <a:t> </a:t>
            </a:r>
            <a:r>
              <a:rPr lang="fr-FR" sz="2100" dirty="0"/>
              <a:t>(</a:t>
            </a:r>
            <a:r>
              <a:rPr lang="fr-FR" sz="2100" dirty="0" err="1" smtClean="0"/>
              <a:t>TraceWin</a:t>
            </a:r>
            <a:r>
              <a:rPr lang="fr-FR" sz="2100" dirty="0" smtClean="0"/>
              <a:t>) are </a:t>
            </a:r>
            <a:r>
              <a:rPr lang="fr-FR" sz="2100" dirty="0" err="1" smtClean="0"/>
              <a:t>rather</a:t>
            </a:r>
            <a:r>
              <a:rPr lang="fr-FR" sz="2100" dirty="0" smtClean="0"/>
              <a:t> slow ...</a:t>
            </a:r>
          </a:p>
          <a:p>
            <a:pPr marL="993633" lvl="1" indent="-457200"/>
            <a:r>
              <a:rPr lang="fr-FR" sz="2100" dirty="0" err="1" smtClean="0"/>
              <a:t>alternate</a:t>
            </a:r>
            <a:r>
              <a:rPr lang="fr-FR" sz="2100" dirty="0" smtClean="0"/>
              <a:t> solutions </a:t>
            </a:r>
            <a:r>
              <a:rPr lang="fr-FR" sz="2100" dirty="0" err="1" smtClean="0"/>
              <a:t>may</a:t>
            </a:r>
            <a:r>
              <a:rPr lang="fr-FR" sz="2100" dirty="0" smtClean="0"/>
              <a:t> come up : AI, machine </a:t>
            </a:r>
            <a:r>
              <a:rPr lang="fr-FR" sz="2100" dirty="0" err="1" smtClean="0"/>
              <a:t>learning</a:t>
            </a:r>
            <a:r>
              <a:rPr lang="fr-FR" sz="2100" dirty="0" smtClean="0"/>
              <a:t> </a:t>
            </a:r>
            <a:r>
              <a:rPr lang="fr-FR" sz="2100" dirty="0" err="1" smtClean="0"/>
              <a:t>methods</a:t>
            </a:r>
            <a:endParaRPr lang="fr-FR" sz="2100" dirty="0" smtClean="0"/>
          </a:p>
          <a:p>
            <a:pPr marL="993633" lvl="1" indent="-457200"/>
            <a:r>
              <a:rPr lang="fr-FR" sz="2100" dirty="0" smtClean="0"/>
              <a:t>massive </a:t>
            </a:r>
            <a:r>
              <a:rPr lang="fr-FR" sz="2100" dirty="0" err="1" smtClean="0"/>
              <a:t>learning</a:t>
            </a:r>
            <a:endParaRPr lang="fr-FR" sz="2100" dirty="0"/>
          </a:p>
          <a:p>
            <a:pPr marL="1463012" lvl="2" indent="-457200"/>
            <a:r>
              <a:rPr lang="fr-FR" sz="1800" dirty="0" err="1" smtClean="0"/>
              <a:t>through</a:t>
            </a:r>
            <a:r>
              <a:rPr lang="fr-FR" sz="1800" dirty="0" smtClean="0"/>
              <a:t> </a:t>
            </a:r>
            <a:r>
              <a:rPr lang="fr-FR" sz="1800" dirty="0" err="1" smtClean="0"/>
              <a:t>classical</a:t>
            </a:r>
            <a:r>
              <a:rPr lang="fr-FR" sz="1800" dirty="0" smtClean="0"/>
              <a:t> </a:t>
            </a:r>
            <a:r>
              <a:rPr lang="fr-FR" sz="1800" dirty="0" err="1" smtClean="0"/>
              <a:t>methods</a:t>
            </a:r>
            <a:endParaRPr lang="fr-FR" sz="1800" dirty="0" smtClean="0"/>
          </a:p>
          <a:p>
            <a:pPr marL="1463012" lvl="2" indent="-457200"/>
            <a:r>
              <a:rPr lang="fr-FR" sz="1800" dirty="0" err="1" smtClean="0"/>
              <a:t>through</a:t>
            </a:r>
            <a:r>
              <a:rPr lang="fr-FR" sz="1800" dirty="0" smtClean="0"/>
              <a:t> </a:t>
            </a:r>
            <a:r>
              <a:rPr lang="fr-FR" sz="1800" dirty="0" err="1" smtClean="0"/>
              <a:t>experiments</a:t>
            </a:r>
            <a:endParaRPr lang="fr-FR" sz="1800" dirty="0" smtClean="0"/>
          </a:p>
          <a:p>
            <a:pPr marL="993633" lvl="1" indent="-457200"/>
            <a:r>
              <a:rPr lang="fr-FR" sz="2100" dirty="0" err="1" smtClean="0"/>
              <a:t>also</a:t>
            </a:r>
            <a:r>
              <a:rPr lang="fr-FR" sz="2100" dirty="0" smtClean="0"/>
              <a:t> </a:t>
            </a:r>
            <a:r>
              <a:rPr lang="fr-FR" sz="2100" dirty="0" err="1" smtClean="0"/>
              <a:t>needed</a:t>
            </a:r>
            <a:r>
              <a:rPr lang="fr-FR" sz="2100" dirty="0" smtClean="0"/>
              <a:t> for </a:t>
            </a:r>
            <a:r>
              <a:rPr lang="fr-FR" sz="2100" dirty="0" err="1" smtClean="0"/>
              <a:t>decision</a:t>
            </a:r>
            <a:r>
              <a:rPr lang="fr-FR" sz="2100" dirty="0" smtClean="0"/>
              <a:t> </a:t>
            </a:r>
            <a:r>
              <a:rPr lang="fr-FR" sz="2100" dirty="0" err="1" smtClean="0"/>
              <a:t>taking</a:t>
            </a:r>
            <a:r>
              <a:rPr lang="fr-FR" sz="2100" dirty="0" smtClean="0"/>
              <a:t> </a:t>
            </a:r>
            <a:r>
              <a:rPr lang="fr-FR" sz="2100" dirty="0" err="1" smtClean="0"/>
              <a:t>algorithms</a:t>
            </a:r>
            <a:endParaRPr lang="fr-FR" sz="2100" dirty="0" smtClean="0"/>
          </a:p>
          <a:p>
            <a:pPr marL="993633" lvl="1" indent="-457200"/>
            <a:r>
              <a:rPr lang="fr-FR" sz="2100" dirty="0" err="1" smtClean="0"/>
              <a:t>cfr</a:t>
            </a:r>
            <a:r>
              <a:rPr lang="fr-FR" sz="2100" dirty="0" smtClean="0"/>
              <a:t>. Mathieu </a:t>
            </a:r>
            <a:r>
              <a:rPr lang="fr-FR" sz="2100" dirty="0" err="1" smtClean="0"/>
              <a:t>Debongnie's</a:t>
            </a:r>
            <a:r>
              <a:rPr lang="fr-FR" sz="2100" dirty="0" smtClean="0"/>
              <a:t> talk</a:t>
            </a:r>
          </a:p>
          <a:p>
            <a:pPr marL="993633" lvl="1" indent="-457200"/>
            <a:r>
              <a:rPr lang="fr-FR" sz="2100" dirty="0" err="1" smtClean="0"/>
              <a:t>experiments</a:t>
            </a:r>
            <a:r>
              <a:rPr lang="fr-FR" sz="2100" dirty="0" smtClean="0"/>
              <a:t> are </a:t>
            </a:r>
            <a:r>
              <a:rPr lang="fr-FR" sz="2100" dirty="0" err="1" smtClean="0"/>
              <a:t>foreseen</a:t>
            </a:r>
            <a:r>
              <a:rPr lang="fr-FR" sz="2100" dirty="0" smtClean="0"/>
              <a:t> on the </a:t>
            </a:r>
            <a:r>
              <a:rPr lang="fr-FR" sz="2100" dirty="0" err="1" smtClean="0"/>
              <a:t>injector</a:t>
            </a:r>
            <a:r>
              <a:rPr lang="fr-FR" sz="2100" dirty="0" smtClean="0"/>
              <a:t> test </a:t>
            </a:r>
            <a:r>
              <a:rPr lang="fr-FR" sz="2100" dirty="0" err="1" smtClean="0"/>
              <a:t>platform</a:t>
            </a:r>
            <a:endParaRPr lang="fr-FR" sz="2100" dirty="0" smtClean="0"/>
          </a:p>
          <a:p>
            <a:pPr marL="993633" lvl="1" indent="-457200"/>
            <a:r>
              <a:rPr lang="fr-FR" sz="2100" dirty="0" smtClean="0"/>
              <a:t>the </a:t>
            </a:r>
            <a:r>
              <a:rPr lang="fr-FR" sz="2100" dirty="0" err="1" smtClean="0"/>
              <a:t>choice</a:t>
            </a:r>
            <a:r>
              <a:rPr lang="fr-FR" sz="2100" dirty="0" smtClean="0"/>
              <a:t> </a:t>
            </a:r>
            <a:r>
              <a:rPr lang="fr-FR" sz="2100" dirty="0" err="1" smtClean="0"/>
              <a:t>will</a:t>
            </a:r>
            <a:r>
              <a:rPr lang="fr-FR" sz="2100" dirty="0" smtClean="0"/>
              <a:t> </a:t>
            </a:r>
            <a:r>
              <a:rPr lang="fr-FR" sz="2100" dirty="0" err="1" smtClean="0"/>
              <a:t>be</a:t>
            </a:r>
            <a:r>
              <a:rPr lang="fr-FR" sz="2100" dirty="0" smtClean="0"/>
              <a:t> </a:t>
            </a:r>
            <a:r>
              <a:rPr lang="fr-FR" sz="2100" dirty="0" err="1" smtClean="0"/>
              <a:t>strategic</a:t>
            </a:r>
            <a:r>
              <a:rPr lang="fr-FR" sz="2100" dirty="0" smtClean="0"/>
              <a:t> !</a:t>
            </a:r>
            <a:endParaRPr lang="fr-FR" sz="2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dirty="0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209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184576"/>
          </a:xfrm>
        </p:spPr>
        <p:txBody>
          <a:bodyPr>
            <a:normAutofit/>
          </a:bodyPr>
          <a:lstStyle/>
          <a:p>
            <a:r>
              <a:rPr lang="fr-FR" sz="2600" dirty="0" err="1" smtClean="0"/>
              <a:t>reliability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vital and </a:t>
            </a:r>
            <a:r>
              <a:rPr lang="fr-FR" sz="2600" dirty="0" err="1" smtClean="0"/>
              <a:t>faults</a:t>
            </a:r>
            <a:r>
              <a:rPr lang="fr-FR" sz="2600" dirty="0" smtClean="0"/>
              <a:t> are </a:t>
            </a:r>
            <a:r>
              <a:rPr lang="fr-FR" sz="2600" dirty="0" err="1" smtClean="0"/>
              <a:t>unavoidable</a:t>
            </a:r>
            <a:endParaRPr lang="fr-FR" sz="2600" dirty="0" smtClean="0"/>
          </a:p>
          <a:p>
            <a:pPr lvl="1"/>
            <a:r>
              <a:rPr lang="fr-FR" sz="2100" dirty="0" err="1" smtClean="0"/>
              <a:t>fault</a:t>
            </a:r>
            <a:r>
              <a:rPr lang="fr-FR" sz="2100" dirty="0" smtClean="0"/>
              <a:t> </a:t>
            </a:r>
            <a:r>
              <a:rPr lang="fr-FR" sz="2100" dirty="0" err="1" smtClean="0"/>
              <a:t>tolerance</a:t>
            </a:r>
            <a:r>
              <a:rPr lang="fr-FR" sz="2100" dirty="0" smtClean="0"/>
              <a:t> </a:t>
            </a:r>
            <a:r>
              <a:rPr lang="fr-FR" sz="2100" dirty="0" err="1" smtClean="0"/>
              <a:t>is</a:t>
            </a:r>
            <a:r>
              <a:rPr lang="fr-FR" sz="2100" dirty="0" smtClean="0"/>
              <a:t> a must have</a:t>
            </a:r>
          </a:p>
          <a:p>
            <a:pPr lvl="1"/>
            <a:r>
              <a:rPr lang="fr-FR" sz="2100" dirty="0" err="1" smtClean="0"/>
              <a:t>degraded</a:t>
            </a:r>
            <a:r>
              <a:rPr lang="fr-FR" sz="2100" dirty="0" smtClean="0"/>
              <a:t> mode </a:t>
            </a:r>
            <a:r>
              <a:rPr lang="fr-FR" sz="2100" dirty="0" err="1" smtClean="0"/>
              <a:t>operation</a:t>
            </a:r>
            <a:r>
              <a:rPr lang="fr-FR" sz="2100" dirty="0" smtClean="0"/>
              <a:t> </a:t>
            </a:r>
            <a:r>
              <a:rPr lang="fr-FR" sz="2100" dirty="0" err="1" smtClean="0"/>
              <a:t>should</a:t>
            </a:r>
            <a:r>
              <a:rPr lang="fr-FR" sz="2100" dirty="0" smtClean="0"/>
              <a:t> </a:t>
            </a:r>
            <a:r>
              <a:rPr lang="fr-FR" sz="2100" dirty="0" err="1" smtClean="0"/>
              <a:t>be</a:t>
            </a:r>
            <a:r>
              <a:rPr lang="fr-FR" sz="2100" dirty="0" smtClean="0"/>
              <a:t> </a:t>
            </a:r>
            <a:r>
              <a:rPr lang="fr-FR" sz="2100" dirty="0" err="1" smtClean="0"/>
              <a:t>generalized</a:t>
            </a:r>
            <a:endParaRPr lang="fr-FR" sz="2100" dirty="0" smtClean="0"/>
          </a:p>
          <a:p>
            <a:r>
              <a:rPr lang="fr-FR" sz="2600" dirty="0" err="1" smtClean="0"/>
              <a:t>still</a:t>
            </a:r>
            <a:r>
              <a:rPr lang="fr-FR" sz="2600" dirty="0" smtClean="0"/>
              <a:t> in </a:t>
            </a:r>
            <a:r>
              <a:rPr lang="fr-FR" sz="2600" dirty="0" err="1" smtClean="0"/>
              <a:t>early</a:t>
            </a:r>
            <a:r>
              <a:rPr lang="fr-FR" sz="2600" dirty="0" smtClean="0"/>
              <a:t> </a:t>
            </a:r>
            <a:r>
              <a:rPr lang="fr-FR" sz="2600" dirty="0" err="1" smtClean="0"/>
              <a:t>development</a:t>
            </a:r>
            <a:r>
              <a:rPr lang="fr-FR" sz="2600" dirty="0" smtClean="0"/>
              <a:t> phase (in spite of long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)</a:t>
            </a:r>
          </a:p>
          <a:p>
            <a:r>
              <a:rPr lang="fr-FR" sz="2600" dirty="0" err="1" smtClean="0"/>
              <a:t>prototyping</a:t>
            </a:r>
            <a:r>
              <a:rPr lang="fr-FR" sz="2600" dirty="0" smtClean="0"/>
              <a:t> </a:t>
            </a:r>
            <a:r>
              <a:rPr lang="fr-FR" sz="2600" dirty="0" err="1" smtClean="0"/>
              <a:t>platforms</a:t>
            </a:r>
            <a:r>
              <a:rPr lang="fr-FR" sz="2600" dirty="0" smtClean="0"/>
              <a:t> : </a:t>
            </a:r>
            <a:r>
              <a:rPr lang="fr-FR" sz="2600" dirty="0" err="1" smtClean="0"/>
              <a:t>strong</a:t>
            </a:r>
            <a:r>
              <a:rPr lang="fr-FR" sz="2600" dirty="0" smtClean="0"/>
              <a:t> </a:t>
            </a:r>
            <a:r>
              <a:rPr lang="fr-FR" sz="2600" dirty="0" err="1" smtClean="0"/>
              <a:t>asset</a:t>
            </a:r>
            <a:endParaRPr lang="fr-FR" sz="2600" dirty="0" smtClean="0"/>
          </a:p>
          <a:p>
            <a:r>
              <a:rPr lang="fr-FR" sz="2600" dirty="0" smtClean="0"/>
              <a:t>effective collaborations</a:t>
            </a:r>
          </a:p>
          <a:p>
            <a:pPr marL="402325" lvl="1" indent="-402325">
              <a:buClr>
                <a:schemeClr val="accent1"/>
              </a:buClr>
            </a:pPr>
            <a:r>
              <a:rPr lang="fr-FR" sz="2600" dirty="0"/>
              <a:t>100 MeV </a:t>
            </a:r>
            <a:r>
              <a:rPr lang="fr-FR" sz="2600" dirty="0" err="1"/>
              <a:t>linac</a:t>
            </a:r>
            <a:r>
              <a:rPr lang="fr-FR" sz="2600" dirty="0"/>
              <a:t> </a:t>
            </a:r>
            <a:r>
              <a:rPr lang="fr-FR" sz="2600" dirty="0" smtClean="0"/>
              <a:t>: </a:t>
            </a:r>
            <a:r>
              <a:rPr lang="fr-FR" sz="2600" dirty="0" err="1" smtClean="0"/>
              <a:t>reliability</a:t>
            </a:r>
            <a:r>
              <a:rPr lang="fr-FR" sz="2600" dirty="0" smtClean="0"/>
              <a:t> </a:t>
            </a:r>
            <a:r>
              <a:rPr lang="fr-FR" sz="2600" dirty="0" err="1" smtClean="0"/>
              <a:t>lab</a:t>
            </a:r>
            <a:r>
              <a:rPr lang="fr-FR" sz="2600" dirty="0" smtClean="0"/>
              <a:t> / </a:t>
            </a:r>
            <a:r>
              <a:rPr lang="fr-FR" sz="2600" dirty="0" err="1" smtClean="0"/>
              <a:t>decisional</a:t>
            </a:r>
            <a:r>
              <a:rPr lang="fr-FR" sz="2600" dirty="0" smtClean="0"/>
              <a:t> </a:t>
            </a:r>
            <a:r>
              <a:rPr lang="fr-FR" sz="2600" dirty="0" err="1"/>
              <a:t>hold</a:t>
            </a:r>
            <a:r>
              <a:rPr lang="fr-FR" sz="2600" dirty="0"/>
              <a:t> </a:t>
            </a:r>
            <a:r>
              <a:rPr lang="fr-FR" sz="2600" dirty="0" smtClean="0"/>
              <a:t>point</a:t>
            </a:r>
          </a:p>
          <a:p>
            <a:pPr marL="402325" lvl="1" indent="-402325">
              <a:buClr>
                <a:schemeClr val="accent1"/>
              </a:buClr>
            </a:pPr>
            <a:r>
              <a:rPr lang="fr-FR" sz="2600" dirty="0" err="1" smtClean="0"/>
              <a:t>modeling</a:t>
            </a:r>
            <a:r>
              <a:rPr lang="fr-FR" sz="2600" dirty="0" smtClean="0"/>
              <a:t> : </a:t>
            </a:r>
            <a:r>
              <a:rPr lang="fr-FR" sz="2600" dirty="0" err="1" smtClean="0"/>
              <a:t>need</a:t>
            </a:r>
            <a:r>
              <a:rPr lang="fr-FR" sz="2600" dirty="0" smtClean="0"/>
              <a:t> for </a:t>
            </a:r>
            <a:r>
              <a:rPr lang="fr-FR" sz="2600" dirty="0" err="1" smtClean="0"/>
              <a:t>predictive</a:t>
            </a:r>
            <a:r>
              <a:rPr lang="fr-FR" sz="2600" dirty="0" smtClean="0"/>
              <a:t> power</a:t>
            </a:r>
            <a:endParaRPr lang="fr-FR" sz="2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835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300" b="1" kern="0" dirty="0"/>
              <a:t>Copyright © </a:t>
            </a:r>
            <a:r>
              <a:rPr lang="en-US" sz="1300" b="1" kern="0" dirty="0" smtClean="0"/>
              <a:t>2018 </a:t>
            </a:r>
            <a:r>
              <a:rPr lang="en-US" sz="1300" b="1" kern="0" dirty="0"/>
              <a:t>- </a:t>
            </a:r>
            <a:r>
              <a:rPr lang="en-US" sz="1300" b="1" kern="0" dirty="0" err="1"/>
              <a:t>SCK</a:t>
            </a:r>
            <a:r>
              <a:rPr lang="en-US" sz="1300" b="1" kern="0" dirty="0" err="1">
                <a:sym typeface="Wingdings" pitchFamily="2" charset="2"/>
              </a:rPr>
              <a:t></a:t>
            </a:r>
            <a:r>
              <a:rPr lang="en-US" sz="1300" b="1" kern="0" dirty="0" err="1"/>
              <a:t>CEN</a:t>
            </a:r>
            <a:endParaRPr lang="en-GB" sz="1300" b="1" kern="0" dirty="0"/>
          </a:p>
          <a:p>
            <a:pPr marL="0" indent="0" algn="ctr">
              <a:spcBef>
                <a:spcPct val="0"/>
              </a:spcBef>
              <a:buNone/>
            </a:pPr>
            <a:endParaRPr lang="en-GB" sz="1300" b="1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300" kern="0" dirty="0"/>
              <a:t>PLEASE NOTE!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300" kern="0" dirty="0"/>
              <a:t>This presentation contains data, information and formats for dedicated use ONLY and may not be copied, distributed or cited without the explicit permission of the </a:t>
            </a:r>
            <a:r>
              <a:rPr lang="en-GB" sz="1300" kern="0" dirty="0" err="1"/>
              <a:t>SCK•CEN</a:t>
            </a:r>
            <a:r>
              <a:rPr lang="en-GB" sz="1300" kern="0" dirty="0"/>
              <a:t>. If this has been obtained, please reference it as a “personal communication. </a:t>
            </a:r>
            <a:r>
              <a:rPr lang="en-US" sz="1300" kern="0" dirty="0"/>
              <a:t>By c</a:t>
            </a:r>
            <a:r>
              <a:rPr lang="nl-BE" sz="1300" kern="0" dirty="0" err="1"/>
              <a:t>ourtesy</a:t>
            </a:r>
            <a:r>
              <a:rPr lang="nl-BE" sz="1300" kern="0" dirty="0"/>
              <a:t> of </a:t>
            </a:r>
            <a:r>
              <a:rPr lang="nl-BE" sz="1300" kern="0" dirty="0" err="1"/>
              <a:t>SCK•CEN</a:t>
            </a:r>
            <a:r>
              <a:rPr lang="nl-BE" sz="1300" kern="0" dirty="0"/>
              <a:t>”.</a:t>
            </a:r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 smtClean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 smtClean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 smtClean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b="1" kern="0" dirty="0" err="1"/>
              <a:t>SCK•CEN</a:t>
            </a:r>
            <a:endParaRPr lang="nl-BE" sz="1050" b="1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kern="0" dirty="0"/>
              <a:t>Studiecentrum voor Kernenergie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kern="0" dirty="0"/>
              <a:t>Centre </a:t>
            </a:r>
            <a:r>
              <a:rPr lang="nl-BE" sz="1050" kern="0" dirty="0" err="1"/>
              <a:t>d'Etude</a:t>
            </a:r>
            <a:r>
              <a:rPr lang="nl-BE" sz="1050" kern="0" dirty="0"/>
              <a:t> de </a:t>
            </a:r>
            <a:r>
              <a:rPr lang="nl-BE" sz="1050" kern="0" dirty="0" err="1"/>
              <a:t>l'Energie</a:t>
            </a:r>
            <a:r>
              <a:rPr lang="nl-BE" sz="1050" kern="0" dirty="0"/>
              <a:t> Nucléaire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kern="0" dirty="0" err="1"/>
              <a:t>Belgian</a:t>
            </a:r>
            <a:r>
              <a:rPr lang="nl-BE" sz="1050" kern="0" dirty="0"/>
              <a:t> </a:t>
            </a:r>
            <a:r>
              <a:rPr lang="nl-BE" sz="1050" kern="0" dirty="0" err="1"/>
              <a:t>Nuclear</a:t>
            </a:r>
            <a:r>
              <a:rPr lang="nl-BE" sz="1050" kern="0" dirty="0"/>
              <a:t> Research Centre</a:t>
            </a:r>
            <a:endParaRPr lang="en-US" sz="1050" kern="0" dirty="0"/>
          </a:p>
          <a:p>
            <a:pPr marL="0" indent="0" algn="ctr">
              <a:spcBef>
                <a:spcPct val="0"/>
              </a:spcBef>
              <a:buNone/>
            </a:pPr>
            <a:endParaRPr lang="en-US" sz="1050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1050" kern="0" dirty="0" err="1"/>
              <a:t>Stichting</a:t>
            </a:r>
            <a:r>
              <a:rPr lang="en-US" sz="1050" kern="0" dirty="0"/>
              <a:t> van </a:t>
            </a:r>
            <a:r>
              <a:rPr lang="en-US" sz="1050" kern="0" dirty="0" err="1"/>
              <a:t>Openbaar</a:t>
            </a:r>
            <a:r>
              <a:rPr lang="en-US" sz="1050" kern="0" dirty="0"/>
              <a:t> Nut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050" kern="0" dirty="0" err="1"/>
              <a:t>Fondation</a:t>
            </a:r>
            <a:r>
              <a:rPr lang="en-US" sz="1050" kern="0" dirty="0"/>
              <a:t> </a:t>
            </a:r>
            <a:r>
              <a:rPr lang="en-US" sz="1050" kern="0" dirty="0" err="1"/>
              <a:t>d'Utilité</a:t>
            </a:r>
            <a:r>
              <a:rPr lang="en-US" sz="1050" kern="0" dirty="0"/>
              <a:t> </a:t>
            </a:r>
            <a:r>
              <a:rPr lang="en-US" sz="1050" kern="0" dirty="0" err="1"/>
              <a:t>Publique</a:t>
            </a:r>
            <a:r>
              <a:rPr lang="en-US" sz="1050" kern="0" dirty="0"/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050" kern="0" dirty="0"/>
              <a:t>Foundation of Public Utility</a:t>
            </a:r>
            <a:endParaRPr lang="en-GB" sz="1050" kern="0" dirty="0"/>
          </a:p>
          <a:p>
            <a:pPr marL="0" indent="0" algn="ctr">
              <a:spcBef>
                <a:spcPct val="0"/>
              </a:spcBef>
              <a:buNone/>
            </a:pPr>
            <a:endParaRPr lang="en-GB" sz="1050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050" kern="0" dirty="0"/>
              <a:t>Registered Office: Avenue Herrmann-</a:t>
            </a:r>
            <a:r>
              <a:rPr lang="en-GB" sz="1050" kern="0" dirty="0" err="1"/>
              <a:t>Debrouxlaan</a:t>
            </a:r>
            <a:r>
              <a:rPr lang="en-GB" sz="1050" kern="0" dirty="0"/>
              <a:t> 40 – BE-1160 BRUSSELS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050" kern="0" dirty="0"/>
              <a:t>Operational Office: </a:t>
            </a:r>
            <a:r>
              <a:rPr lang="en-GB" sz="1050" kern="0" dirty="0" err="1"/>
              <a:t>Boeretang</a:t>
            </a:r>
            <a:r>
              <a:rPr lang="en-GB" sz="1050" kern="0" dirty="0"/>
              <a:t> 200 – BE-2400 </a:t>
            </a:r>
            <a:r>
              <a:rPr lang="en-GB" sz="1050" kern="0" dirty="0" err="1"/>
              <a:t>MOL</a:t>
            </a:r>
            <a:r>
              <a:rPr lang="nl-NL" sz="1050" kern="0" dirty="0"/>
              <a:t> </a:t>
            </a:r>
            <a:endParaRPr lang="en-GB" sz="1050" kern="0" dirty="0"/>
          </a:p>
        </p:txBody>
      </p:sp>
    </p:spTree>
    <p:extLst>
      <p:ext uri="{BB962C8B-B14F-4D97-AF65-F5344CB8AC3E}">
        <p14:creationId xmlns:p14="http://schemas.microsoft.com/office/powerpoint/2010/main" val="32969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040024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7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68627"/>
            <a:ext cx="8915400" cy="912101"/>
          </a:xfr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nl-BE" sz="2400" dirty="0" smtClean="0">
                <a:solidFill>
                  <a:srgbClr val="3E8FCD"/>
                </a:solidFill>
              </a:rPr>
              <a:t>Introduction : MYRRHA masterplan</a:t>
            </a:r>
            <a:endParaRPr lang="nl-BE" sz="2400" dirty="0">
              <a:solidFill>
                <a:srgbClr val="3E8FCD"/>
              </a:solidFill>
            </a:endParaRPr>
          </a:p>
        </p:txBody>
      </p:sp>
      <p:pic>
        <p:nvPicPr>
          <p:cNvPr id="4" name="Image 3" descr="MYRRHA_masterpl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4" y="836712"/>
            <a:ext cx="9070665" cy="57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5463986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68627"/>
            <a:ext cx="8915400" cy="912101"/>
          </a:xfr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nl-BE" sz="2400" dirty="0" smtClean="0">
                <a:solidFill>
                  <a:srgbClr val="3E8FCD"/>
                </a:solidFill>
              </a:rPr>
              <a:t>Introduction</a:t>
            </a:r>
            <a:endParaRPr lang="nl-BE" sz="2400" dirty="0">
              <a:solidFill>
                <a:srgbClr val="3E8FCD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344488" y="1196752"/>
            <a:ext cx="8915400" cy="194421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 smtClean="0"/>
              <a:t>On reliability goals</a:t>
            </a:r>
          </a:p>
          <a:p>
            <a:pPr>
              <a:spcAft>
                <a:spcPts val="600"/>
              </a:spcAft>
            </a:pPr>
            <a:r>
              <a:rPr lang="en-US" sz="2600" dirty="0" err="1" smtClean="0"/>
              <a:t>MYRRHA</a:t>
            </a:r>
            <a:r>
              <a:rPr lang="en-US" sz="2600" dirty="0" smtClean="0"/>
              <a:t> project : ADS </a:t>
            </a:r>
            <a:r>
              <a:rPr lang="en-US" sz="2600" i="1" dirty="0" smtClean="0"/>
              <a:t>demonstrator</a:t>
            </a:r>
          </a:p>
          <a:p>
            <a:pPr>
              <a:spcAft>
                <a:spcPts val="600"/>
              </a:spcAft>
            </a:pPr>
            <a:r>
              <a:rPr lang="en-US" sz="2600" dirty="0" err="1" smtClean="0"/>
              <a:t>MYRRHA</a:t>
            </a:r>
            <a:r>
              <a:rPr lang="en-US" sz="2600" dirty="0" smtClean="0"/>
              <a:t> accelerator : reliability requirement</a:t>
            </a:r>
            <a:endParaRPr lang="en-US" sz="2600" dirty="0"/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323413"/>
              </p:ext>
            </p:extLst>
          </p:nvPr>
        </p:nvGraphicFramePr>
        <p:xfrm>
          <a:off x="518697" y="2964904"/>
          <a:ext cx="88827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362"/>
                <a:gridCol w="444136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basic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specifications</a:t>
                      </a:r>
                      <a:endParaRPr lang="fr-FR" sz="24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particle</a:t>
                      </a:r>
                      <a:endParaRPr lang="nl-BE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nl-BE" sz="240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</a:t>
                      </a:r>
                      <a:r>
                        <a:rPr lang="en-US" sz="2400" baseline="0" dirty="0" smtClean="0"/>
                        <a:t> energy</a:t>
                      </a:r>
                      <a:endParaRPr lang="nl-BE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600 </a:t>
                      </a:r>
                      <a:r>
                        <a:rPr lang="nl-BE" sz="2400" dirty="0" err="1" smtClean="0"/>
                        <a:t>MeV</a:t>
                      </a:r>
                      <a:endParaRPr lang="nl-BE" sz="240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</a:t>
                      </a:r>
                      <a:r>
                        <a:rPr lang="en-US" sz="2400" baseline="0" dirty="0" smtClean="0"/>
                        <a:t> current</a:t>
                      </a:r>
                      <a:endParaRPr lang="nl-BE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4 mA</a:t>
                      </a:r>
                      <a:endParaRPr lang="nl-BE" sz="240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400" dirty="0" smtClean="0">
                          <a:solidFill>
                            <a:srgbClr val="F3663F"/>
                          </a:solidFill>
                        </a:rPr>
                        <a:t>mode</a:t>
                      </a:r>
                      <a:endParaRPr lang="nl-BE" sz="2400" dirty="0">
                        <a:solidFill>
                          <a:srgbClr val="F3663F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nl-BE" sz="2400" dirty="0" err="1" smtClean="0">
                          <a:solidFill>
                            <a:srgbClr val="F3663F"/>
                          </a:solidFill>
                        </a:rPr>
                        <a:t>CW</a:t>
                      </a:r>
                      <a:endParaRPr lang="nl-BE" sz="2400" dirty="0">
                        <a:solidFill>
                          <a:srgbClr val="F3663F"/>
                        </a:solidFill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cycle length</a:t>
                      </a:r>
                      <a:endParaRPr lang="nl-BE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3 months</a:t>
                      </a:r>
                      <a:endParaRPr lang="nl-BE" sz="240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400" dirty="0" err="1" smtClean="0">
                          <a:solidFill>
                            <a:srgbClr val="F3663F"/>
                          </a:solidFill>
                        </a:rPr>
                        <a:t>beam</a:t>
                      </a:r>
                      <a:r>
                        <a:rPr lang="nl-BE" sz="2400" dirty="0" smtClean="0">
                          <a:solidFill>
                            <a:srgbClr val="F3663F"/>
                          </a:solidFill>
                        </a:rPr>
                        <a:t> </a:t>
                      </a:r>
                      <a:r>
                        <a:rPr lang="nl-BE" sz="2400" dirty="0" err="1" smtClean="0">
                          <a:solidFill>
                            <a:srgbClr val="F3663F"/>
                          </a:solidFill>
                        </a:rPr>
                        <a:t>MTBF</a:t>
                      </a:r>
                      <a:endParaRPr lang="nl-BE" sz="2400" dirty="0">
                        <a:solidFill>
                          <a:srgbClr val="F3663F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nl-BE" sz="2400" dirty="0" smtClean="0">
                          <a:solidFill>
                            <a:srgbClr val="F3663F"/>
                          </a:solidFill>
                        </a:rPr>
                        <a:t>&gt; 250 h</a:t>
                      </a:r>
                      <a:endParaRPr lang="nl-BE" sz="2400" dirty="0">
                        <a:solidFill>
                          <a:srgbClr val="F3663F"/>
                        </a:solidFill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 err="1" smtClean="0"/>
              <a:t>rationale</a:t>
            </a:r>
            <a:r>
              <a:rPr lang="fr-FR" sz="2600" dirty="0" smtClean="0"/>
              <a:t> for </a:t>
            </a:r>
            <a:r>
              <a:rPr lang="fr-FR" sz="2600" dirty="0" err="1" smtClean="0"/>
              <a:t>reliability</a:t>
            </a:r>
            <a:r>
              <a:rPr lang="fr-FR" sz="2600" dirty="0" smtClean="0"/>
              <a:t> </a:t>
            </a:r>
            <a:r>
              <a:rPr lang="fr-FR" sz="2600" dirty="0" err="1" smtClean="0"/>
              <a:t>requirement</a:t>
            </a:r>
            <a:r>
              <a:rPr lang="fr-FR" sz="2600" dirty="0" smtClean="0"/>
              <a:t>:</a:t>
            </a:r>
          </a:p>
          <a:p>
            <a:pPr lvl="1"/>
            <a:r>
              <a:rPr lang="fr-FR" sz="2100" dirty="0" smtClean="0"/>
              <a:t>thermal stresses</a:t>
            </a:r>
          </a:p>
          <a:p>
            <a:pPr lvl="1"/>
            <a:r>
              <a:rPr lang="fr-FR" sz="2100" dirty="0" err="1" smtClean="0"/>
              <a:t>operational</a:t>
            </a:r>
            <a:r>
              <a:rPr lang="fr-FR" sz="2100" dirty="0" smtClean="0"/>
              <a:t> aspects of the </a:t>
            </a:r>
            <a:r>
              <a:rPr lang="fr-FR" sz="2100" dirty="0" err="1" smtClean="0"/>
              <a:t>reactor</a:t>
            </a:r>
            <a:r>
              <a:rPr lang="fr-FR" sz="2100" dirty="0" smtClean="0"/>
              <a:t> (</a:t>
            </a:r>
            <a:r>
              <a:rPr lang="fr-FR" sz="2100" dirty="0" err="1" smtClean="0"/>
              <a:t>scrams</a:t>
            </a:r>
            <a:r>
              <a:rPr lang="fr-FR" sz="2100" dirty="0" smtClean="0"/>
              <a:t>)</a:t>
            </a:r>
          </a:p>
          <a:p>
            <a:pPr lvl="1"/>
            <a:r>
              <a:rPr lang="fr-FR" sz="2100" dirty="0" err="1" smtClean="0"/>
              <a:t>demonstrator</a:t>
            </a:r>
            <a:r>
              <a:rPr lang="fr-FR" sz="2100" dirty="0" smtClean="0"/>
              <a:t> for </a:t>
            </a:r>
            <a:r>
              <a:rPr lang="fr-FR" sz="2100" dirty="0" err="1" smtClean="0"/>
              <a:t>subsequent</a:t>
            </a:r>
            <a:r>
              <a:rPr lang="fr-FR" sz="2100" dirty="0" smtClean="0"/>
              <a:t> </a:t>
            </a:r>
            <a:r>
              <a:rPr lang="fr-FR" sz="2100" dirty="0" err="1" smtClean="0"/>
              <a:t>industrial</a:t>
            </a:r>
            <a:r>
              <a:rPr lang="fr-FR" sz="2100" dirty="0" smtClean="0"/>
              <a:t> applications</a:t>
            </a:r>
          </a:p>
          <a:p>
            <a:r>
              <a:rPr lang="fr-FR" sz="2600" dirty="0" err="1" smtClean="0"/>
              <a:t>allowable</a:t>
            </a:r>
            <a:r>
              <a:rPr lang="fr-FR" sz="2600" dirty="0" smtClean="0"/>
              <a:t> </a:t>
            </a:r>
            <a:r>
              <a:rPr lang="fr-FR" sz="2600" dirty="0" err="1" smtClean="0"/>
              <a:t>beam</a:t>
            </a:r>
            <a:r>
              <a:rPr lang="fr-FR" sz="2600" dirty="0" smtClean="0"/>
              <a:t> trips : &lt; </a:t>
            </a:r>
            <a:r>
              <a:rPr lang="fr-FR" sz="2600" dirty="0" err="1" smtClean="0"/>
              <a:t>3s</a:t>
            </a:r>
            <a:endParaRPr lang="fr-FR" sz="2600" dirty="0" smtClean="0"/>
          </a:p>
          <a:p>
            <a:pPr algn="ctr"/>
            <a:r>
              <a:rPr lang="fr-FR" sz="2600" dirty="0" err="1" smtClean="0"/>
              <a:t>satisfying</a:t>
            </a:r>
            <a:r>
              <a:rPr lang="fr-FR" sz="2600" dirty="0" smtClean="0"/>
              <a:t> the </a:t>
            </a:r>
            <a:r>
              <a:rPr lang="fr-FR" sz="2600" dirty="0" err="1" smtClean="0"/>
              <a:t>reliability</a:t>
            </a:r>
            <a:r>
              <a:rPr lang="fr-FR" sz="2600" dirty="0" smtClean="0"/>
              <a:t> </a:t>
            </a:r>
            <a:r>
              <a:rPr lang="fr-FR" sz="2600" dirty="0" err="1" smtClean="0"/>
              <a:t>requirement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i="1" dirty="0" smtClean="0"/>
              <a:t>vital </a:t>
            </a:r>
            <a:r>
              <a:rPr lang="fr-FR" sz="2600" dirty="0" smtClean="0"/>
              <a:t>for </a:t>
            </a:r>
            <a:r>
              <a:rPr lang="fr-FR" sz="2600" dirty="0" err="1" smtClean="0"/>
              <a:t>MYRRHA</a:t>
            </a:r>
            <a:endParaRPr lang="fr-FR" sz="2600" i="1" dirty="0"/>
          </a:p>
          <a:p>
            <a:endParaRPr lang="fr-FR" sz="2600" dirty="0" smtClean="0"/>
          </a:p>
          <a:p>
            <a:endParaRPr lang="fr-FR" sz="2600" dirty="0" smtClean="0"/>
          </a:p>
          <a:p>
            <a:pPr marL="0" indent="0" algn="ctr">
              <a:buNone/>
            </a:pPr>
            <a:r>
              <a:rPr lang="fr-FR" sz="2600" dirty="0" smtClean="0"/>
              <a:t> </a:t>
            </a:r>
            <a:r>
              <a:rPr lang="fr-FR" sz="2600" dirty="0" err="1" smtClean="0"/>
              <a:t>phased</a:t>
            </a:r>
            <a:r>
              <a:rPr lang="fr-FR" sz="2600" dirty="0" smtClean="0"/>
              <a:t> </a:t>
            </a:r>
            <a:r>
              <a:rPr lang="fr-FR" sz="2600" dirty="0" err="1" smtClean="0"/>
              <a:t>approach</a:t>
            </a:r>
            <a:endParaRPr lang="fr-FR" sz="2600" dirty="0" smtClean="0"/>
          </a:p>
          <a:p>
            <a:pPr algn="ctr"/>
            <a:r>
              <a:rPr lang="fr-FR" sz="2600" dirty="0" smtClean="0"/>
              <a:t>100 MeV</a:t>
            </a:r>
          </a:p>
          <a:p>
            <a:pPr algn="ctr"/>
            <a:r>
              <a:rPr lang="fr-FR" sz="2600" dirty="0" err="1" smtClean="0"/>
              <a:t>MINERVA</a:t>
            </a:r>
            <a:r>
              <a:rPr lang="fr-FR" sz="2600" dirty="0" smtClean="0"/>
              <a:t> (</a:t>
            </a:r>
            <a:r>
              <a:rPr lang="fr-FR" sz="2600" dirty="0" err="1" smtClean="0"/>
              <a:t>commitment</a:t>
            </a:r>
            <a:r>
              <a:rPr lang="fr-FR" sz="2600" dirty="0" smtClean="0"/>
              <a:t> for </a:t>
            </a:r>
            <a:r>
              <a:rPr lang="fr-FR" sz="2600" dirty="0" err="1" smtClean="0"/>
              <a:t>funding</a:t>
            </a:r>
            <a:r>
              <a:rPr lang="fr-FR" sz="2600" dirty="0" smtClean="0"/>
              <a:t>)</a:t>
            </a:r>
            <a:endParaRPr lang="fr-FR" sz="2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smtClean="0"/>
              <a:t>Source:</a:t>
            </a:r>
            <a:endParaRPr lang="nl-BE" dirty="0"/>
          </a:p>
        </p:txBody>
      </p:sp>
      <p:sp>
        <p:nvSpPr>
          <p:cNvPr id="5" name="Flèche vers le bas 4"/>
          <p:cNvSpPr/>
          <p:nvPr/>
        </p:nvSpPr>
        <p:spPr>
          <a:xfrm>
            <a:off x="4664968" y="3933056"/>
            <a:ext cx="504056" cy="72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52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569261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smtClean="0"/>
              <a:t>[TBD]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/>
              <a:t>100 MeV </a:t>
            </a:r>
            <a:r>
              <a:rPr lang="en-GB" dirty="0" err="1" smtClean="0"/>
              <a:t>linac</a:t>
            </a:r>
            <a:r>
              <a:rPr lang="en-GB" dirty="0" smtClean="0"/>
              <a:t> overview</a:t>
            </a:r>
            <a:endParaRPr lang="en-GB" dirty="0"/>
          </a:p>
        </p:txBody>
      </p:sp>
      <p:pic>
        <p:nvPicPr>
          <p:cNvPr id="2" name="Image 1" descr="newslide_4_1inj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906000" cy="41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R&amp;D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smtClean="0"/>
              <a:t>Source:</a:t>
            </a:r>
            <a:endParaRPr lang="nl-BE" dirty="0"/>
          </a:p>
        </p:txBody>
      </p:sp>
      <p:pic>
        <p:nvPicPr>
          <p:cNvPr id="7" name="Image 6" descr="Ligne - N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556792"/>
            <a:ext cx="8914154" cy="17918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36776" y="3501008"/>
            <a:ext cx="352839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Injector</a:t>
            </a:r>
            <a:r>
              <a:rPr lang="fr-FR" dirty="0" smtClean="0"/>
              <a:t> 5.9 MeV in </a:t>
            </a:r>
            <a:r>
              <a:rPr lang="fr-FR" dirty="0" err="1" smtClean="0"/>
              <a:t>LLN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2360712" y="4221088"/>
            <a:ext cx="53285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Collaboration:</a:t>
            </a:r>
          </a:p>
          <a:p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err="1" smtClean="0">
                <a:solidFill>
                  <a:srgbClr val="000000"/>
                </a:solidFill>
              </a:rPr>
              <a:t>ECR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dirty="0" err="1" smtClean="0">
                <a:solidFill>
                  <a:srgbClr val="000000"/>
                </a:solidFill>
              </a:rPr>
              <a:t>Pantechnik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err="1" smtClean="0">
                <a:solidFill>
                  <a:srgbClr val="000000"/>
                </a:solidFill>
              </a:rPr>
              <a:t>LEBT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dirty="0" err="1" smtClean="0">
                <a:solidFill>
                  <a:srgbClr val="000000"/>
                </a:solidFill>
              </a:rPr>
              <a:t>LPSC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err="1" smtClean="0">
                <a:solidFill>
                  <a:srgbClr val="000000"/>
                </a:solidFill>
              </a:rPr>
              <a:t>RFQ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dirty="0" err="1" smtClean="0">
                <a:solidFill>
                  <a:srgbClr val="000000"/>
                </a:solidFill>
              </a:rPr>
              <a:t>IAP</a:t>
            </a:r>
            <a:r>
              <a:rPr lang="fr-FR" dirty="0" smtClean="0">
                <a:solidFill>
                  <a:srgbClr val="000000"/>
                </a:solidFill>
              </a:rPr>
              <a:t> / </a:t>
            </a:r>
            <a:r>
              <a:rPr lang="fr-FR" dirty="0" err="1" smtClean="0">
                <a:solidFill>
                  <a:srgbClr val="000000"/>
                </a:solidFill>
              </a:rPr>
              <a:t>NTG</a:t>
            </a:r>
            <a:r>
              <a:rPr lang="fr-FR" dirty="0" smtClean="0">
                <a:solidFill>
                  <a:srgbClr val="000000"/>
                </a:solidFill>
              </a:rPr>
              <a:t> / </a:t>
            </a:r>
            <a:r>
              <a:rPr lang="fr-FR" dirty="0" err="1" smtClean="0">
                <a:solidFill>
                  <a:srgbClr val="000000"/>
                </a:solidFill>
              </a:rPr>
              <a:t>IBA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err="1" smtClean="0">
                <a:solidFill>
                  <a:srgbClr val="000000"/>
                </a:solidFill>
              </a:rPr>
              <a:t>CH</a:t>
            </a:r>
            <a:r>
              <a:rPr lang="fr-FR" dirty="0" smtClean="0">
                <a:solidFill>
                  <a:srgbClr val="000000"/>
                </a:solidFill>
              </a:rPr>
              <a:t>-string: </a:t>
            </a:r>
            <a:r>
              <a:rPr lang="fr-FR" dirty="0" err="1" smtClean="0">
                <a:solidFill>
                  <a:srgbClr val="000000"/>
                </a:solidFill>
              </a:rPr>
              <a:t>IAP</a:t>
            </a:r>
            <a:r>
              <a:rPr lang="fr-FR" dirty="0" smtClean="0">
                <a:solidFill>
                  <a:srgbClr val="000000"/>
                </a:solidFill>
              </a:rPr>
              <a:t> / </a:t>
            </a:r>
            <a:r>
              <a:rPr lang="fr-FR" dirty="0" err="1" smtClean="0">
                <a:solidFill>
                  <a:srgbClr val="000000"/>
                </a:solidFill>
              </a:rPr>
              <a:t>Bevatech</a:t>
            </a:r>
            <a:r>
              <a:rPr lang="fr-FR" dirty="0" smtClean="0">
                <a:solidFill>
                  <a:srgbClr val="000000"/>
                </a:solidFill>
              </a:rPr>
              <a:t> / </a:t>
            </a:r>
            <a:r>
              <a:rPr lang="fr-FR" dirty="0" err="1" smtClean="0">
                <a:solidFill>
                  <a:srgbClr val="000000"/>
                </a:solidFill>
              </a:rPr>
              <a:t>IBA</a:t>
            </a:r>
            <a:endParaRPr lang="fr-F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329025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68627"/>
            <a:ext cx="8915400" cy="912101"/>
          </a:xfr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nl-BE" dirty="0" smtClean="0">
                <a:solidFill>
                  <a:srgbClr val="3E8FCD"/>
                </a:solidFill>
              </a:rPr>
              <a:t>Injector : present status</a:t>
            </a:r>
            <a:endParaRPr lang="nl-BE" sz="2400" dirty="0">
              <a:solidFill>
                <a:srgbClr val="3E8FCD"/>
              </a:solidFill>
            </a:endParaRPr>
          </a:p>
        </p:txBody>
      </p:sp>
      <p:pic>
        <p:nvPicPr>
          <p:cNvPr id="8" name="Espace réservé du contenu 7" descr="DSC_1922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4" r="-9664"/>
          <a:stretch>
            <a:fillRect/>
          </a:stretch>
        </p:blipFill>
        <p:spPr>
          <a:xfrm>
            <a:off x="121700" y="980728"/>
            <a:ext cx="9698980" cy="5422900"/>
          </a:xfrm>
        </p:spPr>
      </p:pic>
    </p:spTree>
    <p:extLst>
      <p:ext uri="{BB962C8B-B14F-4D97-AF65-F5344CB8AC3E}">
        <p14:creationId xmlns:p14="http://schemas.microsoft.com/office/powerpoint/2010/main" val="16765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314170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68627"/>
            <a:ext cx="8915400" cy="912101"/>
          </a:xfr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nl-BE" dirty="0" smtClean="0">
                <a:solidFill>
                  <a:srgbClr val="3E8FCD"/>
                </a:solidFill>
              </a:rPr>
              <a:t>Injector : present status (source + LEBT)</a:t>
            </a:r>
            <a:endParaRPr lang="nl-BE" sz="2400" dirty="0">
              <a:solidFill>
                <a:srgbClr val="3E8FCD"/>
              </a:solidFill>
            </a:endParaRPr>
          </a:p>
        </p:txBody>
      </p:sp>
      <p:pic>
        <p:nvPicPr>
          <p:cNvPr id="4" name="Espace réservé du contenu 3" descr="DSC_1903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6" r="-9666"/>
          <a:stretch>
            <a:fillRect/>
          </a:stretch>
        </p:blipFill>
        <p:spPr>
          <a:xfrm>
            <a:off x="128464" y="1030436"/>
            <a:ext cx="9699305" cy="5422900"/>
          </a:xfrm>
        </p:spPr>
      </p:pic>
    </p:spTree>
    <p:extLst>
      <p:ext uri="{BB962C8B-B14F-4D97-AF65-F5344CB8AC3E}">
        <p14:creationId xmlns:p14="http://schemas.microsoft.com/office/powerpoint/2010/main" val="19134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R&amp;D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 smtClean="0"/>
              <a:t>Source:</a:t>
            </a:r>
            <a:endParaRPr lang="nl-BE" dirty="0"/>
          </a:p>
        </p:txBody>
      </p:sp>
      <p:pic>
        <p:nvPicPr>
          <p:cNvPr id="5" name="Image 4" descr="cryomod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980728"/>
            <a:ext cx="7653528" cy="48280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0752" y="5949280"/>
            <a:ext cx="42484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Collaboration: </a:t>
            </a:r>
            <a:r>
              <a:rPr lang="fr-FR" dirty="0" err="1" smtClean="0">
                <a:solidFill>
                  <a:srgbClr val="000000"/>
                </a:solidFill>
              </a:rPr>
              <a:t>IN2P3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err="1" smtClean="0">
                <a:solidFill>
                  <a:srgbClr val="000000"/>
                </a:solidFill>
              </a:rPr>
              <a:t>ACS</a:t>
            </a:r>
            <a:endParaRPr lang="fr-F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22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8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4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5.50933305550389995631E+00&quot;&gt;&lt;m_msothmcolidx val=&quot;0&quot;/&gt;&lt;m_rgb r=&quot;FF&quot; g=&quot;C5&quot; b=&quot;45&quot;/&gt;&lt;m_nBrightness val=&quot;0&quot;/&gt;&lt;/elem&gt;&lt;elem m_fUsage=&quot;1.98034801682310868109E+00&quot;&gt;&lt;m_msothmcolidx val=&quot;0&quot;/&gt;&lt;m_rgb r=&quot;F3&quot; g=&quot;6D&quot; b=&quot;47&quot;/&gt;&lt;m_nBrightness val=&quot;0&quot;/&gt;&lt;/elem&gt;&lt;elem m_fUsage=&quot;1.15946721000000030344E+00&quot;&gt;&lt;m_msothmcolidx val=&quot;0&quot;/&gt;&lt;m_rgb r=&quot;92&quot; g=&quot;D0&quot; b=&quot;50&quot;/&gt;&lt;m_nBrightness val=&quot;0&quot;/&gt;&lt;/elem&gt;&lt;elem m_fUsage=&quot;1.35085171767299283552E-01&quot;&gt;&lt;m_msothmcolidx val=&quot;0&quot;/&gt;&lt;m_rgb r=&quot;FB&quot; g=&quot;97&quot; b=&quot;6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MYRRHA">
      <a:dk1>
        <a:srgbClr val="000000"/>
      </a:dk1>
      <a:lt1>
        <a:srgbClr val="FFFFFF"/>
      </a:lt1>
      <a:dk2>
        <a:srgbClr val="98C3E4"/>
      </a:dk2>
      <a:lt2>
        <a:srgbClr val="FFFFFF"/>
      </a:lt2>
      <a:accent1>
        <a:srgbClr val="3E8FCD"/>
      </a:accent1>
      <a:accent2>
        <a:srgbClr val="73AEDB"/>
      </a:accent2>
      <a:accent3>
        <a:srgbClr val="98C3E4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73AEDB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CKCEN">
      <a:dk1>
        <a:srgbClr val="000000"/>
      </a:dk1>
      <a:lt1>
        <a:srgbClr val="FFFFFF"/>
      </a:lt1>
      <a:dk2>
        <a:srgbClr val="D9F1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69C9FF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30124</TotalTime>
  <Words>697</Words>
  <Application>Microsoft Macintosh PowerPoint</Application>
  <PresentationFormat>Format A4 (210 x 297 mm)</PresentationFormat>
  <Paragraphs>147</Paragraphs>
  <Slides>16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think-cell Slide</vt:lpstr>
      <vt:lpstr>Présentation PowerPoint</vt:lpstr>
      <vt:lpstr>Introduction : MYRRHA masterplan</vt:lpstr>
      <vt:lpstr>Introduction</vt:lpstr>
      <vt:lpstr>Introduction</vt:lpstr>
      <vt:lpstr>Présentation PowerPoint</vt:lpstr>
      <vt:lpstr>R&amp;D</vt:lpstr>
      <vt:lpstr>Injector : present status</vt:lpstr>
      <vt:lpstr>Injector : present status (source + LEBT)</vt:lpstr>
      <vt:lpstr>R&amp;D</vt:lpstr>
      <vt:lpstr>Reliability approach</vt:lpstr>
      <vt:lpstr>Présentation PowerPoint</vt:lpstr>
      <vt:lpstr>Reliability approach</vt:lpstr>
      <vt:lpstr>Fault recovery procedure (conceptual)</vt:lpstr>
      <vt:lpstr>Fault recovery procedure (conceptual)</vt:lpstr>
      <vt:lpstr>Conclusion</vt:lpstr>
      <vt:lpstr>Présentation PowerPoint</vt:lpstr>
    </vt:vector>
  </TitlesOfParts>
  <Company>SCK-CEN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rdillen</dc:creator>
  <cp:lastModifiedBy>Dirk Vandeplassche</cp:lastModifiedBy>
  <cp:revision>1255</cp:revision>
  <dcterms:created xsi:type="dcterms:W3CDTF">2016-08-30T09:17:11Z</dcterms:created>
  <dcterms:modified xsi:type="dcterms:W3CDTF">2018-12-12T06:29:59Z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">
    <vt:i4>19640505</vt:i4>
  </property>
  <property fmtid="{D5CDD505-2E9C-101B-9397-08002B2CF9AE}" pid="3" name="Name">
    <vt:lpwstr>2016-09-27 MYRHHA presentatie to Febeliec - SMR v07.pptx</vt:lpwstr>
  </property>
  <property fmtid="{D5CDD505-2E9C-101B-9397-08002B2CF9AE}" pid="4" name="Common Attributes_Reference Number">
    <vt:lpwstr>SCK•CEN/19640505/2</vt:lpwstr>
  </property>
  <property fmtid="{D5CDD505-2E9C-101B-9397-08002B2CF9AE}" pid="5" name="Common Attributes_Short Reference">
    <vt:lpwstr>SCK•CEN/19640505</vt:lpwstr>
  </property>
  <property fmtid="{D5CDD505-2E9C-101B-9397-08002B2CF9AE}" pid="6" name="Common Attributes_Alternative Reference">
    <vt:lpwstr> </vt:lpwstr>
  </property>
  <property fmtid="{D5CDD505-2E9C-101B-9397-08002B2CF9AE}" pid="7" name="Common Attributes_Document Type">
    <vt:lpwstr>Presentation</vt:lpwstr>
  </property>
  <property fmtid="{D5CDD505-2E9C-101B-9397-08002B2CF9AE}" pid="8" name="Common Attributes_Author_Author Name">
    <vt:lpwstr>Stijn Proost</vt:lpwstr>
  </property>
  <property fmtid="{D5CDD505-2E9C-101B-9397-08002B2CF9AE}" pid="9" name="Common Attributes_Author_Author Affiliation">
    <vt:lpwstr>SCK•CEN</vt:lpwstr>
  </property>
  <property fmtid="{D5CDD505-2E9C-101B-9397-08002B2CF9AE}" pid="10" name="Common Attributes_Information Security Classification">
    <vt:lpwstr>Restricted</vt:lpwstr>
  </property>
  <property fmtid="{D5CDD505-2E9C-101B-9397-08002B2CF9AE}" pid="11" name="MYRRHA Attributes_ACCL Version Number">
    <vt:lpwstr> </vt:lpwstr>
  </property>
  <property fmtid="{D5CDD505-2E9C-101B-9397-08002B2CF9AE}" pid="12" name="MYRRHA Attributes_BOP Version Number">
    <vt:lpwstr> </vt:lpwstr>
  </property>
  <property fmtid="{D5CDD505-2E9C-101B-9397-08002B2CF9AE}" pid="13" name="MYRRHA Attributes_PSD Version Number">
    <vt:lpwstr> </vt:lpwstr>
  </property>
  <property fmtid="{D5CDD505-2E9C-101B-9397-08002B2CF9AE}" pid="14" name="Event Attributes_Event_Event Type">
    <vt:lpwstr> </vt:lpwstr>
  </property>
  <property fmtid="{D5CDD505-2E9C-101B-9397-08002B2CF9AE}" pid="15" name="Event Attributes_Event_Event Name">
    <vt:lpwstr> </vt:lpwstr>
  </property>
  <property fmtid="{D5CDD505-2E9C-101B-9397-08002B2CF9AE}" pid="16" name="Event Attributes_Event_Event Start Date">
    <vt:filetime>1899-12-29T22:00:00Z</vt:filetime>
  </property>
  <property fmtid="{D5CDD505-2E9C-101B-9397-08002B2CF9AE}" pid="17" name="Event Attributes_Event_Event End Date">
    <vt:filetime>1899-12-29T22:00:00Z</vt:filetime>
  </property>
  <property fmtid="{D5CDD505-2E9C-101B-9397-08002B2CF9AE}" pid="18" name="Event Attributes_Event_Event Location">
    <vt:lpwstr> </vt:lpwstr>
  </property>
  <property fmtid="{D5CDD505-2E9C-101B-9397-08002B2CF9AE}" pid="19" name="SuppMarkings">
    <vt:lpwstr> </vt:lpwstr>
  </property>
  <property fmtid="{D5CDD505-2E9C-101B-9397-08002B2CF9AE}" pid="20" name="Security Clearance">
    <vt:lpwstr> </vt:lpwstr>
  </property>
  <property fmtid="{D5CDD505-2E9C-101B-9397-08002B2CF9AE}" pid="21" name="HyperLink">
    <vt:lpwstr>http://ecm.sckcen.be/OTCS/llisapi.dll/open/19640505</vt:lpwstr>
  </property>
</Properties>
</file>