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8" r:id="rId3"/>
    <p:sldId id="279" r:id="rId4"/>
    <p:sldId id="258" r:id="rId5"/>
    <p:sldId id="259" r:id="rId6"/>
    <p:sldId id="265" r:id="rId7"/>
    <p:sldId id="266" r:id="rId8"/>
    <p:sldId id="270" r:id="rId9"/>
    <p:sldId id="267" r:id="rId10"/>
    <p:sldId id="271" r:id="rId11"/>
    <p:sldId id="268" r:id="rId12"/>
    <p:sldId id="269" r:id="rId13"/>
    <p:sldId id="261" r:id="rId14"/>
    <p:sldId id="263" r:id="rId15"/>
    <p:sldId id="280" r:id="rId16"/>
    <p:sldId id="275" r:id="rId17"/>
    <p:sldId id="285" r:id="rId18"/>
    <p:sldId id="283" r:id="rId19"/>
    <p:sldId id="276" r:id="rId20"/>
    <p:sldId id="286" r:id="rId21"/>
    <p:sldId id="272" r:id="rId22"/>
    <p:sldId id="281" r:id="rId23"/>
    <p:sldId id="277" r:id="rId24"/>
    <p:sldId id="264" r:id="rId25"/>
    <p:sldId id="257" r:id="rId26"/>
    <p:sldId id="287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. M. P. Chu" initials="CMPC" lastIdx="5" clrIdx="0">
    <p:extLst>
      <p:ext uri="{19B8F6BF-5375-455C-9EA6-DF929625EA0E}">
        <p15:presenceInfo xmlns:p15="http://schemas.microsoft.com/office/powerpoint/2012/main" userId="6c7a610e17e158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2F559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69A17-EDED-4389-BDF6-9F36EF2850D2}" v="12" dt="2018-11-28T15:52:29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86060" autoAdjust="0"/>
  </p:normalViewPr>
  <p:slideViewPr>
    <p:cSldViewPr snapToGrid="0">
      <p:cViewPr varScale="1">
        <p:scale>
          <a:sx n="98" d="100"/>
          <a:sy n="98" d="100"/>
        </p:scale>
        <p:origin x="18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 M. P. Chu" userId="6c7a610e17e1589e" providerId="LiveId" clId="{20B69A17-EDED-4389-BDF6-9F36EF2850D2}"/>
    <pc:docChg chg="undo modSld">
      <pc:chgData name="C. M. P. Chu" userId="6c7a610e17e1589e" providerId="LiveId" clId="{20B69A17-EDED-4389-BDF6-9F36EF2850D2}" dt="2018-11-28T15:54:21.003" v="203" actId="20577"/>
      <pc:docMkLst>
        <pc:docMk/>
      </pc:docMkLst>
      <pc:sldChg chg="addCm modCm">
        <pc:chgData name="C. M. P. Chu" userId="6c7a610e17e1589e" providerId="LiveId" clId="{20B69A17-EDED-4389-BDF6-9F36EF2850D2}" dt="2018-11-28T15:36:46.646" v="1"/>
        <pc:sldMkLst>
          <pc:docMk/>
          <pc:sldMk cId="577543186" sldId="257"/>
        </pc:sldMkLst>
      </pc:sldChg>
      <pc:sldChg chg="modSp">
        <pc:chgData name="C. M. P. Chu" userId="6c7a610e17e1589e" providerId="LiveId" clId="{20B69A17-EDED-4389-BDF6-9F36EF2850D2}" dt="2018-11-28T15:41:14.525" v="43" actId="20577"/>
        <pc:sldMkLst>
          <pc:docMk/>
          <pc:sldMk cId="1300423848" sldId="259"/>
        </pc:sldMkLst>
        <pc:spChg chg="mod">
          <ac:chgData name="C. M. P. Chu" userId="6c7a610e17e1589e" providerId="LiveId" clId="{20B69A17-EDED-4389-BDF6-9F36EF2850D2}" dt="2018-11-28T15:41:14.525" v="43" actId="20577"/>
          <ac:spMkLst>
            <pc:docMk/>
            <pc:sldMk cId="1300423848" sldId="259"/>
            <ac:spMk id="3" creationId="{00000000-0000-0000-0000-000000000000}"/>
          </ac:spMkLst>
        </pc:spChg>
      </pc:sldChg>
      <pc:sldChg chg="modSp addCm modCm">
        <pc:chgData name="C. M. P. Chu" userId="6c7a610e17e1589e" providerId="LiveId" clId="{20B69A17-EDED-4389-BDF6-9F36EF2850D2}" dt="2018-11-28T15:50:15.585" v="193" actId="20577"/>
        <pc:sldMkLst>
          <pc:docMk/>
          <pc:sldMk cId="1461381256" sldId="260"/>
        </pc:sldMkLst>
        <pc:spChg chg="mod">
          <ac:chgData name="C. M. P. Chu" userId="6c7a610e17e1589e" providerId="LiveId" clId="{20B69A17-EDED-4389-BDF6-9F36EF2850D2}" dt="2018-11-28T15:50:15.585" v="193" actId="20577"/>
          <ac:spMkLst>
            <pc:docMk/>
            <pc:sldMk cId="1461381256" sldId="260"/>
            <ac:spMk id="2" creationId="{00000000-0000-0000-0000-000000000000}"/>
          </ac:spMkLst>
        </pc:spChg>
      </pc:sldChg>
      <pc:sldChg chg="modSp">
        <pc:chgData name="C. M. P. Chu" userId="6c7a610e17e1589e" providerId="LiveId" clId="{20B69A17-EDED-4389-BDF6-9F36EF2850D2}" dt="2018-11-28T15:54:21.003" v="203" actId="20577"/>
        <pc:sldMkLst>
          <pc:docMk/>
          <pc:sldMk cId="2744947851" sldId="263"/>
        </pc:sldMkLst>
        <pc:spChg chg="mod">
          <ac:chgData name="C. M. P. Chu" userId="6c7a610e17e1589e" providerId="LiveId" clId="{20B69A17-EDED-4389-BDF6-9F36EF2850D2}" dt="2018-11-28T15:54:21.003" v="203" actId="20577"/>
          <ac:spMkLst>
            <pc:docMk/>
            <pc:sldMk cId="2744947851" sldId="263"/>
            <ac:spMk id="4" creationId="{00000000-0000-0000-0000-000000000000}"/>
          </ac:spMkLst>
        </pc:spChg>
      </pc:sldChg>
      <pc:sldChg chg="modSp">
        <pc:chgData name="C. M. P. Chu" userId="6c7a610e17e1589e" providerId="LiveId" clId="{20B69A17-EDED-4389-BDF6-9F36EF2850D2}" dt="2018-11-28T15:44:51.395" v="108" actId="20577"/>
        <pc:sldMkLst>
          <pc:docMk/>
          <pc:sldMk cId="2216009992" sldId="265"/>
        </pc:sldMkLst>
        <pc:spChg chg="mod">
          <ac:chgData name="C. M. P. Chu" userId="6c7a610e17e1589e" providerId="LiveId" clId="{20B69A17-EDED-4389-BDF6-9F36EF2850D2}" dt="2018-11-28T15:44:51.395" v="108" actId="20577"/>
          <ac:spMkLst>
            <pc:docMk/>
            <pc:sldMk cId="2216009992" sldId="265"/>
            <ac:spMk id="3" creationId="{00000000-0000-0000-0000-000000000000}"/>
          </ac:spMkLst>
        </pc:spChg>
      </pc:sldChg>
      <pc:sldChg chg="modSp">
        <pc:chgData name="C. M. P. Chu" userId="6c7a610e17e1589e" providerId="LiveId" clId="{20B69A17-EDED-4389-BDF6-9F36EF2850D2}" dt="2018-11-28T15:47:21.282" v="172" actId="20577"/>
        <pc:sldMkLst>
          <pc:docMk/>
          <pc:sldMk cId="2193054269" sldId="266"/>
        </pc:sldMkLst>
        <pc:spChg chg="mod">
          <ac:chgData name="C. M. P. Chu" userId="6c7a610e17e1589e" providerId="LiveId" clId="{20B69A17-EDED-4389-BDF6-9F36EF2850D2}" dt="2018-11-28T15:47:21.282" v="172" actId="20577"/>
          <ac:spMkLst>
            <pc:docMk/>
            <pc:sldMk cId="2193054269" sldId="266"/>
            <ac:spMk id="3" creationId="{00000000-0000-0000-0000-000000000000}"/>
          </ac:spMkLst>
        </pc:spChg>
      </pc:sldChg>
      <pc:sldChg chg="addCm modCm">
        <pc:chgData name="C. M. P. Chu" userId="6c7a610e17e1589e" providerId="LiveId" clId="{20B69A17-EDED-4389-BDF6-9F36EF2850D2}" dt="2018-11-28T15:52:04.279" v="199"/>
        <pc:sldMkLst>
          <pc:docMk/>
          <pc:sldMk cId="3136053912" sldId="268"/>
        </pc:sldMkLst>
      </pc:sldChg>
      <pc:sldChg chg="addCm modCm">
        <pc:chgData name="C. M. P. Chu" userId="6c7a610e17e1589e" providerId="LiveId" clId="{20B69A17-EDED-4389-BDF6-9F36EF2850D2}" dt="2018-11-28T15:52:29.577" v="201"/>
        <pc:sldMkLst>
          <pc:docMk/>
          <pc:sldMk cId="3526668793" sldId="269"/>
        </pc:sldMkLst>
      </pc:sldChg>
      <pc:sldChg chg="addCm modCm">
        <pc:chgData name="C. M. P. Chu" userId="6c7a610e17e1589e" providerId="LiveId" clId="{20B69A17-EDED-4389-BDF6-9F36EF2850D2}" dt="2018-11-28T15:48:26.264" v="174"/>
        <pc:sldMkLst>
          <pc:docMk/>
          <pc:sldMk cId="52032296" sldId="270"/>
        </pc:sldMkLst>
      </pc:sldChg>
      <pc:sldChg chg="modSp">
        <pc:chgData name="C. M. P. Chu" userId="6c7a610e17e1589e" providerId="LiveId" clId="{20B69A17-EDED-4389-BDF6-9F36EF2850D2}" dt="2018-11-28T15:51:02.776" v="197" actId="20577"/>
        <pc:sldMkLst>
          <pc:docMk/>
          <pc:sldMk cId="934542954" sldId="271"/>
        </pc:sldMkLst>
        <pc:spChg chg="mod">
          <ac:chgData name="C. M. P. Chu" userId="6c7a610e17e1589e" providerId="LiveId" clId="{20B69A17-EDED-4389-BDF6-9F36EF2850D2}" dt="2018-11-28T15:51:02.776" v="197" actId="20577"/>
          <ac:spMkLst>
            <pc:docMk/>
            <pc:sldMk cId="934542954" sldId="271"/>
            <ac:spMk id="4" creationId="{00000000-0000-0000-0000-000000000000}"/>
          </ac:spMkLst>
        </pc:spChg>
      </pc:sldChg>
      <pc:sldChg chg="addSp modSp">
        <pc:chgData name="C. M. P. Chu" userId="6c7a610e17e1589e" providerId="LiveId" clId="{20B69A17-EDED-4389-BDF6-9F36EF2850D2}" dt="2018-11-28T15:39:36.500" v="42" actId="207"/>
        <pc:sldMkLst>
          <pc:docMk/>
          <pc:sldMk cId="977559687" sldId="279"/>
        </pc:sldMkLst>
        <pc:spChg chg="add mod">
          <ac:chgData name="C. M. P. Chu" userId="6c7a610e17e1589e" providerId="LiveId" clId="{20B69A17-EDED-4389-BDF6-9F36EF2850D2}" dt="2018-11-28T15:39:36.500" v="42" actId="207"/>
          <ac:spMkLst>
            <pc:docMk/>
            <pc:sldMk cId="977559687" sldId="279"/>
            <ac:spMk id="7" creationId="{20118F30-629A-4C9C-9F18-1D7B8D75E88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0FDD7-7D22-436A-8B37-436469F9FD04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26F723C1-632C-4A30-A47E-F5467E8D9F83}">
      <dgm:prSet phldrT="[文本]" custT="1"/>
      <dgm:spPr/>
      <dgm:t>
        <a:bodyPr/>
        <a:lstStyle/>
        <a:p>
          <a:r>
            <a:rPr lang="en-US" altLang="zh-CN" sz="2100" b="1" dirty="0"/>
            <a:t>Pandas</a:t>
          </a:r>
        </a:p>
        <a:p>
          <a:r>
            <a:rPr lang="en-US" altLang="zh-CN" sz="2100" b="1" dirty="0" err="1"/>
            <a:t>DataFrame</a:t>
          </a:r>
          <a:endParaRPr lang="zh-CN" altLang="en-US" sz="2100" b="1" dirty="0"/>
        </a:p>
      </dgm:t>
    </dgm:pt>
    <dgm:pt modelId="{236ACB68-2C43-41FC-A02E-C5E34AB11DB3}" type="parTrans" cxnId="{7C2EE3AB-7AA3-4862-A5E4-B2F2A533FAC3}">
      <dgm:prSet/>
      <dgm:spPr/>
      <dgm:t>
        <a:bodyPr/>
        <a:lstStyle/>
        <a:p>
          <a:endParaRPr lang="zh-CN" altLang="en-US"/>
        </a:p>
      </dgm:t>
    </dgm:pt>
    <dgm:pt modelId="{90788CC7-3DE8-4181-9917-B62BD612EA3F}" type="sibTrans" cxnId="{7C2EE3AB-7AA3-4862-A5E4-B2F2A533FAC3}">
      <dgm:prSet/>
      <dgm:spPr/>
      <dgm:t>
        <a:bodyPr/>
        <a:lstStyle/>
        <a:p>
          <a:endParaRPr lang="zh-CN" altLang="en-US"/>
        </a:p>
      </dgm:t>
    </dgm:pt>
    <dgm:pt modelId="{23698B47-4E62-4084-9C29-1FD337571CA0}">
      <dgm:prSet phldrT="[文本]"/>
      <dgm:spPr/>
      <dgm:t>
        <a:bodyPr/>
        <a:lstStyle/>
        <a:p>
          <a:r>
            <a:rPr lang="en-US" altLang="zh-CN" b="1" dirty="0"/>
            <a:t>Timestamp Alignment</a:t>
          </a:r>
          <a:endParaRPr lang="zh-CN" altLang="en-US" dirty="0"/>
        </a:p>
      </dgm:t>
    </dgm:pt>
    <dgm:pt modelId="{2EE48DB8-02C9-4913-8E12-201C3B0E0F8D}" type="parTrans" cxnId="{EE504AB7-79F3-437F-9264-63633879147F}">
      <dgm:prSet/>
      <dgm:spPr/>
      <dgm:t>
        <a:bodyPr/>
        <a:lstStyle/>
        <a:p>
          <a:endParaRPr lang="zh-CN" altLang="en-US"/>
        </a:p>
      </dgm:t>
    </dgm:pt>
    <dgm:pt modelId="{0CF57CB5-C217-4DBC-AE39-5648A7EDC339}" type="sibTrans" cxnId="{EE504AB7-79F3-437F-9264-63633879147F}">
      <dgm:prSet/>
      <dgm:spPr/>
      <dgm:t>
        <a:bodyPr/>
        <a:lstStyle/>
        <a:p>
          <a:endParaRPr lang="zh-CN" altLang="en-US"/>
        </a:p>
      </dgm:t>
    </dgm:pt>
    <dgm:pt modelId="{419356A9-91DD-4019-8BBF-298D14AFE836}">
      <dgm:prSet phldrT="[文本]"/>
      <dgm:spPr/>
      <dgm:t>
        <a:bodyPr/>
        <a:lstStyle/>
        <a:p>
          <a:r>
            <a:rPr lang="en-US" altLang="zh-CN" b="1" dirty="0"/>
            <a:t>Data Uniform</a:t>
          </a:r>
          <a:endParaRPr lang="zh-CN" altLang="en-US" dirty="0"/>
        </a:p>
      </dgm:t>
    </dgm:pt>
    <dgm:pt modelId="{14802680-5B04-4BA6-90DF-DB4E52E76A58}" type="parTrans" cxnId="{FD37ACF2-FDB0-4917-9DF7-59018ECF9D6F}">
      <dgm:prSet/>
      <dgm:spPr/>
      <dgm:t>
        <a:bodyPr/>
        <a:lstStyle/>
        <a:p>
          <a:endParaRPr lang="zh-CN" altLang="en-US"/>
        </a:p>
      </dgm:t>
    </dgm:pt>
    <dgm:pt modelId="{208555BA-7195-4100-A9C8-01B3F31D5120}" type="sibTrans" cxnId="{FD37ACF2-FDB0-4917-9DF7-59018ECF9D6F}">
      <dgm:prSet/>
      <dgm:spPr/>
      <dgm:t>
        <a:bodyPr/>
        <a:lstStyle/>
        <a:p>
          <a:endParaRPr lang="zh-CN" altLang="en-US"/>
        </a:p>
      </dgm:t>
    </dgm:pt>
    <dgm:pt modelId="{133F9EFC-AAEA-4B22-9BC5-C1BCF2A89065}">
      <dgm:prSet/>
      <dgm:spPr/>
      <dgm:t>
        <a:bodyPr/>
        <a:lstStyle/>
        <a:p>
          <a:r>
            <a:rPr lang="en-US" altLang="zh-CN" b="1" dirty="0"/>
            <a:t>Data Merging</a:t>
          </a:r>
          <a:endParaRPr lang="zh-CN" altLang="en-US" dirty="0"/>
        </a:p>
      </dgm:t>
    </dgm:pt>
    <dgm:pt modelId="{B961102F-83D6-4670-A701-9034568C6759}" type="parTrans" cxnId="{C18C39FC-6B5D-4DD7-8106-4240AC949685}">
      <dgm:prSet/>
      <dgm:spPr/>
      <dgm:t>
        <a:bodyPr/>
        <a:lstStyle/>
        <a:p>
          <a:endParaRPr lang="zh-CN" altLang="en-US"/>
        </a:p>
      </dgm:t>
    </dgm:pt>
    <dgm:pt modelId="{5046D76A-676C-4DB4-8E7A-DC103B91E32E}" type="sibTrans" cxnId="{C18C39FC-6B5D-4DD7-8106-4240AC949685}">
      <dgm:prSet/>
      <dgm:spPr/>
      <dgm:t>
        <a:bodyPr/>
        <a:lstStyle/>
        <a:p>
          <a:endParaRPr lang="zh-CN" altLang="en-US"/>
        </a:p>
      </dgm:t>
    </dgm:pt>
    <dgm:pt modelId="{4C4FF183-CE52-4469-8AD7-FA1D9570D651}" type="pres">
      <dgm:prSet presAssocID="{8520FDD7-7D22-436A-8B37-436469F9FD0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E412BC-4998-4914-AAA5-7A3DBBD8D17C}" type="pres">
      <dgm:prSet presAssocID="{26F723C1-632C-4A30-A47E-F5467E8D9F83}" presName="centerShape" presStyleLbl="node0" presStyleIdx="0" presStyleCnt="1" custScaleX="119090" custScaleY="114825"/>
      <dgm:spPr/>
    </dgm:pt>
    <dgm:pt modelId="{F3941B28-BC9C-4600-AD99-C16FFC0A19B0}" type="pres">
      <dgm:prSet presAssocID="{B961102F-83D6-4670-A701-9034568C6759}" presName="parTrans" presStyleLbl="bgSibTrans2D1" presStyleIdx="0" presStyleCnt="3"/>
      <dgm:spPr/>
    </dgm:pt>
    <dgm:pt modelId="{81A3A9DA-5653-4960-BCEE-86F37BE97680}" type="pres">
      <dgm:prSet presAssocID="{133F9EFC-AAEA-4B22-9BC5-C1BCF2A89065}" presName="node" presStyleLbl="node1" presStyleIdx="0" presStyleCnt="3" custRadScaleRad="137634" custRadScaleInc="-4886">
        <dgm:presLayoutVars>
          <dgm:bulletEnabled val="1"/>
        </dgm:presLayoutVars>
      </dgm:prSet>
      <dgm:spPr/>
    </dgm:pt>
    <dgm:pt modelId="{72EFC87E-7D81-4653-9D4E-CB7F7BE95D7F}" type="pres">
      <dgm:prSet presAssocID="{2EE48DB8-02C9-4913-8E12-201C3B0E0F8D}" presName="parTrans" presStyleLbl="bgSibTrans2D1" presStyleIdx="1" presStyleCnt="3" custLinFactNeighborY="2784" custRadScaleRad="101602" custRadScaleInc="-2147483648"/>
      <dgm:spPr/>
    </dgm:pt>
    <dgm:pt modelId="{1FF55D1B-05A2-4551-97A2-A0C4E896F32B}" type="pres">
      <dgm:prSet presAssocID="{23698B47-4E62-4084-9C29-1FD337571CA0}" presName="node" presStyleLbl="node1" presStyleIdx="1" presStyleCnt="3" custRadScaleRad="109731" custRadScaleInc="-3157">
        <dgm:presLayoutVars>
          <dgm:bulletEnabled val="1"/>
        </dgm:presLayoutVars>
      </dgm:prSet>
      <dgm:spPr/>
    </dgm:pt>
    <dgm:pt modelId="{42FA2470-8B29-4A3F-BDB7-E300FE5817DE}" type="pres">
      <dgm:prSet presAssocID="{14802680-5B04-4BA6-90DF-DB4E52E76A58}" presName="parTrans" presStyleLbl="bgSibTrans2D1" presStyleIdx="2" presStyleCnt="3"/>
      <dgm:spPr/>
    </dgm:pt>
    <dgm:pt modelId="{EED3A226-7BEC-4B85-A4BD-92E1F8B760B7}" type="pres">
      <dgm:prSet presAssocID="{419356A9-91DD-4019-8BBF-298D14AFE836}" presName="node" presStyleLbl="node1" presStyleIdx="2" presStyleCnt="3" custRadScaleRad="138212" custRadScaleInc="10460">
        <dgm:presLayoutVars>
          <dgm:bulletEnabled val="1"/>
        </dgm:presLayoutVars>
      </dgm:prSet>
      <dgm:spPr/>
    </dgm:pt>
  </dgm:ptLst>
  <dgm:cxnLst>
    <dgm:cxn modelId="{43CAE600-406D-41DC-AD24-B99B0C744509}" type="presOf" srcId="{419356A9-91DD-4019-8BBF-298D14AFE836}" destId="{EED3A226-7BEC-4B85-A4BD-92E1F8B760B7}" srcOrd="0" destOrd="0" presId="urn:microsoft.com/office/officeart/2005/8/layout/radial4"/>
    <dgm:cxn modelId="{B3FDA809-B89C-4C27-B88F-D7FF11C832AC}" type="presOf" srcId="{26F723C1-632C-4A30-A47E-F5467E8D9F83}" destId="{FBE412BC-4998-4914-AAA5-7A3DBBD8D17C}" srcOrd="0" destOrd="0" presId="urn:microsoft.com/office/officeart/2005/8/layout/radial4"/>
    <dgm:cxn modelId="{4F96B117-1A74-4B57-A708-1EFCA6BCB7AC}" type="presOf" srcId="{8520FDD7-7D22-436A-8B37-436469F9FD04}" destId="{4C4FF183-CE52-4469-8AD7-FA1D9570D651}" srcOrd="0" destOrd="0" presId="urn:microsoft.com/office/officeart/2005/8/layout/radial4"/>
    <dgm:cxn modelId="{48456B47-EA18-4B51-ADBD-D9A864BED07B}" type="presOf" srcId="{B961102F-83D6-4670-A701-9034568C6759}" destId="{F3941B28-BC9C-4600-AD99-C16FFC0A19B0}" srcOrd="0" destOrd="0" presId="urn:microsoft.com/office/officeart/2005/8/layout/radial4"/>
    <dgm:cxn modelId="{DE29F94D-37F6-4870-A131-E81C15A89178}" type="presOf" srcId="{2EE48DB8-02C9-4913-8E12-201C3B0E0F8D}" destId="{72EFC87E-7D81-4653-9D4E-CB7F7BE95D7F}" srcOrd="0" destOrd="0" presId="urn:microsoft.com/office/officeart/2005/8/layout/radial4"/>
    <dgm:cxn modelId="{9243554F-16A5-4719-B8F7-E4DF24935BFE}" type="presOf" srcId="{14802680-5B04-4BA6-90DF-DB4E52E76A58}" destId="{42FA2470-8B29-4A3F-BDB7-E300FE5817DE}" srcOrd="0" destOrd="0" presId="urn:microsoft.com/office/officeart/2005/8/layout/radial4"/>
    <dgm:cxn modelId="{61D32051-6101-45B9-8C7B-5B14DCBF7470}" type="presOf" srcId="{133F9EFC-AAEA-4B22-9BC5-C1BCF2A89065}" destId="{81A3A9DA-5653-4960-BCEE-86F37BE97680}" srcOrd="0" destOrd="0" presId="urn:microsoft.com/office/officeart/2005/8/layout/radial4"/>
    <dgm:cxn modelId="{DABE4778-F048-4916-9D08-3DC9133D73C5}" type="presOf" srcId="{23698B47-4E62-4084-9C29-1FD337571CA0}" destId="{1FF55D1B-05A2-4551-97A2-A0C4E896F32B}" srcOrd="0" destOrd="0" presId="urn:microsoft.com/office/officeart/2005/8/layout/radial4"/>
    <dgm:cxn modelId="{7C2EE3AB-7AA3-4862-A5E4-B2F2A533FAC3}" srcId="{8520FDD7-7D22-436A-8B37-436469F9FD04}" destId="{26F723C1-632C-4A30-A47E-F5467E8D9F83}" srcOrd="0" destOrd="0" parTransId="{236ACB68-2C43-41FC-A02E-C5E34AB11DB3}" sibTransId="{90788CC7-3DE8-4181-9917-B62BD612EA3F}"/>
    <dgm:cxn modelId="{EE504AB7-79F3-437F-9264-63633879147F}" srcId="{26F723C1-632C-4A30-A47E-F5467E8D9F83}" destId="{23698B47-4E62-4084-9C29-1FD337571CA0}" srcOrd="1" destOrd="0" parTransId="{2EE48DB8-02C9-4913-8E12-201C3B0E0F8D}" sibTransId="{0CF57CB5-C217-4DBC-AE39-5648A7EDC339}"/>
    <dgm:cxn modelId="{FD37ACF2-FDB0-4917-9DF7-59018ECF9D6F}" srcId="{26F723C1-632C-4A30-A47E-F5467E8D9F83}" destId="{419356A9-91DD-4019-8BBF-298D14AFE836}" srcOrd="2" destOrd="0" parTransId="{14802680-5B04-4BA6-90DF-DB4E52E76A58}" sibTransId="{208555BA-7195-4100-A9C8-01B3F31D5120}"/>
    <dgm:cxn modelId="{C18C39FC-6B5D-4DD7-8106-4240AC949685}" srcId="{26F723C1-632C-4A30-A47E-F5467E8D9F83}" destId="{133F9EFC-AAEA-4B22-9BC5-C1BCF2A89065}" srcOrd="0" destOrd="0" parTransId="{B961102F-83D6-4670-A701-9034568C6759}" sibTransId="{5046D76A-676C-4DB4-8E7A-DC103B91E32E}"/>
    <dgm:cxn modelId="{01667119-F186-4908-A11F-D3FC1534C855}" type="presParOf" srcId="{4C4FF183-CE52-4469-8AD7-FA1D9570D651}" destId="{FBE412BC-4998-4914-AAA5-7A3DBBD8D17C}" srcOrd="0" destOrd="0" presId="urn:microsoft.com/office/officeart/2005/8/layout/radial4"/>
    <dgm:cxn modelId="{C0ADC9E2-B10F-4241-A1D7-EC4D668F2555}" type="presParOf" srcId="{4C4FF183-CE52-4469-8AD7-FA1D9570D651}" destId="{F3941B28-BC9C-4600-AD99-C16FFC0A19B0}" srcOrd="1" destOrd="0" presId="urn:microsoft.com/office/officeart/2005/8/layout/radial4"/>
    <dgm:cxn modelId="{57D9141F-A6D0-4CC7-B04D-769B4294878A}" type="presParOf" srcId="{4C4FF183-CE52-4469-8AD7-FA1D9570D651}" destId="{81A3A9DA-5653-4960-BCEE-86F37BE97680}" srcOrd="2" destOrd="0" presId="urn:microsoft.com/office/officeart/2005/8/layout/radial4"/>
    <dgm:cxn modelId="{34425D4E-81D5-4413-8EDC-9D72020608AE}" type="presParOf" srcId="{4C4FF183-CE52-4469-8AD7-FA1D9570D651}" destId="{72EFC87E-7D81-4653-9D4E-CB7F7BE95D7F}" srcOrd="3" destOrd="0" presId="urn:microsoft.com/office/officeart/2005/8/layout/radial4"/>
    <dgm:cxn modelId="{0A3DA2E3-ECA3-456D-9E65-EAFDB5023043}" type="presParOf" srcId="{4C4FF183-CE52-4469-8AD7-FA1D9570D651}" destId="{1FF55D1B-05A2-4551-97A2-A0C4E896F32B}" srcOrd="4" destOrd="0" presId="urn:microsoft.com/office/officeart/2005/8/layout/radial4"/>
    <dgm:cxn modelId="{580C9356-4BC7-4384-938B-CD5FFCC0901C}" type="presParOf" srcId="{4C4FF183-CE52-4469-8AD7-FA1D9570D651}" destId="{42FA2470-8B29-4A3F-BDB7-E300FE5817DE}" srcOrd="5" destOrd="0" presId="urn:microsoft.com/office/officeart/2005/8/layout/radial4"/>
    <dgm:cxn modelId="{1276B265-6DC8-4D96-8905-65B889E8F197}" type="presParOf" srcId="{4C4FF183-CE52-4469-8AD7-FA1D9570D651}" destId="{EED3A226-7BEC-4B85-A4BD-92E1F8B760B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412BC-4998-4914-AAA5-7A3DBBD8D17C}">
      <dsp:nvSpPr>
        <dsp:cNvPr id="0" name=""/>
        <dsp:cNvSpPr/>
      </dsp:nvSpPr>
      <dsp:spPr>
        <a:xfrm>
          <a:off x="3022958" y="1662546"/>
          <a:ext cx="1830114" cy="176457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b="1" kern="1200" dirty="0"/>
            <a:t>Pandas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b="1" kern="1200" dirty="0" err="1"/>
            <a:t>DataFrame</a:t>
          </a:r>
          <a:endParaRPr lang="zh-CN" altLang="en-US" sz="2100" b="1" kern="1200" dirty="0"/>
        </a:p>
      </dsp:txBody>
      <dsp:txXfrm>
        <a:off x="3290972" y="1920962"/>
        <a:ext cx="1294086" cy="1247740"/>
      </dsp:txXfrm>
    </dsp:sp>
    <dsp:sp modelId="{F3941B28-BC9C-4600-AD99-C16FFC0A19B0}">
      <dsp:nvSpPr>
        <dsp:cNvPr id="0" name=""/>
        <dsp:cNvSpPr/>
      </dsp:nvSpPr>
      <dsp:spPr>
        <a:xfrm rot="12724104">
          <a:off x="1450603" y="1321196"/>
          <a:ext cx="1767800" cy="437973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3A9DA-5653-4960-BCEE-86F37BE97680}">
      <dsp:nvSpPr>
        <dsp:cNvPr id="0" name=""/>
        <dsp:cNvSpPr/>
      </dsp:nvSpPr>
      <dsp:spPr>
        <a:xfrm>
          <a:off x="855517" y="486928"/>
          <a:ext cx="1459911" cy="11679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1" kern="1200" dirty="0"/>
            <a:t>Data Merging</a:t>
          </a:r>
          <a:endParaRPr lang="zh-CN" altLang="en-US" sz="2200" kern="1200" dirty="0"/>
        </a:p>
      </dsp:txBody>
      <dsp:txXfrm>
        <a:off x="889724" y="521135"/>
        <a:ext cx="1391497" cy="1099515"/>
      </dsp:txXfrm>
    </dsp:sp>
    <dsp:sp modelId="{72EFC87E-7D81-4653-9D4E-CB7F7BE95D7F}">
      <dsp:nvSpPr>
        <dsp:cNvPr id="0" name=""/>
        <dsp:cNvSpPr/>
      </dsp:nvSpPr>
      <dsp:spPr>
        <a:xfrm rot="16075366">
          <a:off x="3347532" y="857422"/>
          <a:ext cx="1073562" cy="437973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55D1B-05A2-4551-97A2-A0C4E896F32B}">
      <dsp:nvSpPr>
        <dsp:cNvPr id="0" name=""/>
        <dsp:cNvSpPr/>
      </dsp:nvSpPr>
      <dsp:spPr>
        <a:xfrm>
          <a:off x="3134900" y="-56176"/>
          <a:ext cx="1459911" cy="11679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1" kern="1200" dirty="0"/>
            <a:t>Timestamp Alignment</a:t>
          </a:r>
          <a:endParaRPr lang="zh-CN" altLang="en-US" sz="2200" kern="1200" dirty="0"/>
        </a:p>
      </dsp:txBody>
      <dsp:txXfrm>
        <a:off x="3169107" y="-21969"/>
        <a:ext cx="1391497" cy="1099515"/>
      </dsp:txXfrm>
    </dsp:sp>
    <dsp:sp modelId="{42FA2470-8B29-4A3F-BDB7-E300FE5817DE}">
      <dsp:nvSpPr>
        <dsp:cNvPr id="0" name=""/>
        <dsp:cNvSpPr/>
      </dsp:nvSpPr>
      <dsp:spPr>
        <a:xfrm rot="19876560">
          <a:off x="4714909" y="1413108"/>
          <a:ext cx="1777198" cy="437973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3A226-7BEC-4B85-A4BD-92E1F8B760B7}">
      <dsp:nvSpPr>
        <dsp:cNvPr id="0" name=""/>
        <dsp:cNvSpPr/>
      </dsp:nvSpPr>
      <dsp:spPr>
        <a:xfrm>
          <a:off x="5652805" y="621077"/>
          <a:ext cx="1459911" cy="11679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1" kern="1200" dirty="0"/>
            <a:t>Data Uniform</a:t>
          </a:r>
          <a:endParaRPr lang="zh-CN" altLang="en-US" sz="2200" kern="1200" dirty="0"/>
        </a:p>
      </dsp:txBody>
      <dsp:txXfrm>
        <a:off x="5687012" y="655284"/>
        <a:ext cx="1391497" cy="1099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59E6F-6B15-4A1B-8EBB-50B85364CE4E}" type="datetimeFigureOut">
              <a:rPr lang="zh-CN" altLang="en-US" smtClean="0"/>
              <a:t>2018-12-9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8A22F-473F-47C2-A5B8-35665A6E6C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93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380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364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412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912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081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762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902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293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311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014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67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947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594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004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370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279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757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87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77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465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440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4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8A22F-473F-47C2-A5B8-35665A6E6C7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41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7D5-2D05-44A8-B777-ED0F7A0CE684}" type="datetimeFigureOut">
              <a:rPr lang="zh-CN" altLang="en-US" smtClean="0"/>
              <a:t>2018-12-9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FB82-2832-4C20-867A-270948286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44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7D5-2D05-44A8-B777-ED0F7A0CE684}" type="datetimeFigureOut">
              <a:rPr lang="zh-CN" altLang="en-US" smtClean="0"/>
              <a:t>2018-12-9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FB82-2832-4C20-867A-270948286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11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7D5-2D05-44A8-B777-ED0F7A0CE684}" type="datetimeFigureOut">
              <a:rPr lang="zh-CN" altLang="en-US" smtClean="0"/>
              <a:t>2018-12-9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FB82-2832-4C20-867A-270948286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10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7D5-2D05-44A8-B777-ED0F7A0CE684}" type="datetimeFigureOut">
              <a:rPr lang="zh-CN" altLang="en-US" smtClean="0"/>
              <a:t>2018-12-9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FB82-2832-4C20-867A-270948286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89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7D5-2D05-44A8-B777-ED0F7A0CE684}" type="datetimeFigureOut">
              <a:rPr lang="zh-CN" altLang="en-US" smtClean="0"/>
              <a:t>2018-12-9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FB82-2832-4C20-867A-270948286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33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7D5-2D05-44A8-B777-ED0F7A0CE684}" type="datetimeFigureOut">
              <a:rPr lang="zh-CN" altLang="en-US" smtClean="0"/>
              <a:t>2018-12-9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FB82-2832-4C20-867A-270948286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07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7D5-2D05-44A8-B777-ED0F7A0CE684}" type="datetimeFigureOut">
              <a:rPr lang="zh-CN" altLang="en-US" smtClean="0"/>
              <a:t>2018-12-9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FB82-2832-4C20-867A-270948286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6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7D5-2D05-44A8-B777-ED0F7A0CE684}" type="datetimeFigureOut">
              <a:rPr lang="zh-CN" altLang="en-US" smtClean="0"/>
              <a:t>2018-12-9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FB82-2832-4C20-867A-270948286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32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7D5-2D05-44A8-B777-ED0F7A0CE684}" type="datetimeFigureOut">
              <a:rPr lang="zh-CN" altLang="en-US" smtClean="0"/>
              <a:t>2018-12-9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FB82-2832-4C20-867A-270948286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05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7D5-2D05-44A8-B777-ED0F7A0CE684}" type="datetimeFigureOut">
              <a:rPr lang="zh-CN" altLang="en-US" smtClean="0"/>
              <a:t>2018-12-9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FB82-2832-4C20-867A-270948286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27D5-2D05-44A8-B777-ED0F7A0CE684}" type="datetimeFigureOut">
              <a:rPr lang="zh-CN" altLang="en-US" smtClean="0"/>
              <a:t>2018-12-9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FB82-2832-4C20-867A-270948286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42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27D5-2D05-44A8-B777-ED0F7A0CE684}" type="datetimeFigureOut">
              <a:rPr lang="zh-CN" altLang="en-US" smtClean="0"/>
              <a:t>2018-12-9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CFB82-2832-4C20-867A-270948286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90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scikit-learn.org/stable/modules/generated/sklearn.metrics.log_loss.html#sklearn.metrics.log_loss" TargetMode="External"/><Relationship Id="rId13" Type="http://schemas.openxmlformats.org/officeDocument/2006/relationships/hyperlink" Target="https://scikit-learn.org/stable/modules/generated/sklearn.metrics.adjusted_rand_score.html#sklearn.metrics.adjusted_rand_score" TargetMode="External"/><Relationship Id="rId18" Type="http://schemas.openxmlformats.org/officeDocument/2006/relationships/hyperlink" Target="https://scikit-learn.org/stable/modules/generated/sklearn.metrics.normalized_mutual_info_score.html#sklearn.metrics.normalized_mutual_info_score" TargetMode="External"/><Relationship Id="rId3" Type="http://schemas.openxmlformats.org/officeDocument/2006/relationships/hyperlink" Target="https://scikit-learn.org/stable/modules/generated/sklearn.metrics.accuracy_score.html#sklearn.metrics.accuracy_score" TargetMode="External"/><Relationship Id="rId21" Type="http://schemas.openxmlformats.org/officeDocument/2006/relationships/hyperlink" Target="https://scikit-learn.org/stable/modules/generated/sklearn.metrics.mean_absolute_error.html#sklearn.metrics.mean_absolute_error" TargetMode="External"/><Relationship Id="rId7" Type="http://schemas.openxmlformats.org/officeDocument/2006/relationships/hyperlink" Target="https://scikit-learn.org/stable/modules/generated/sklearn.metrics.f1_score.html#sklearn.metrics.f1_score" TargetMode="External"/><Relationship Id="rId12" Type="http://schemas.openxmlformats.org/officeDocument/2006/relationships/hyperlink" Target="https://scikit-learn.org/stable/modules/generated/sklearn.metrics.adjusted_mutual_info_score.html#sklearn.metrics.adjusted_mutual_info_score" TargetMode="External"/><Relationship Id="rId17" Type="http://schemas.openxmlformats.org/officeDocument/2006/relationships/hyperlink" Target="https://scikit-learn.org/stable/modules/generated/sklearn.metrics.mutual_info_score.html#sklearn.metrics.mutual_info_score" TargetMode="External"/><Relationship Id="rId25" Type="http://schemas.openxmlformats.org/officeDocument/2006/relationships/hyperlink" Target="https://scikit-learn.org/stable/modules/generated/sklearn.metrics.r2_score.html#sklearn.metrics.r2_score" TargetMode="External"/><Relationship Id="rId2" Type="http://schemas.openxmlformats.org/officeDocument/2006/relationships/notesSlide" Target="../notesSlides/notesSlide20.xml"/><Relationship Id="rId16" Type="http://schemas.openxmlformats.org/officeDocument/2006/relationships/hyperlink" Target="https://scikit-learn.org/stable/modules/generated/sklearn.metrics.homogeneity_score.html#sklearn.metrics.homogeneity_score" TargetMode="External"/><Relationship Id="rId20" Type="http://schemas.openxmlformats.org/officeDocument/2006/relationships/hyperlink" Target="https://scikit-learn.org/stable/modules/generated/sklearn.metrics.explained_variance_score.html#sklearn.metrics.explained_variance_sco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kit-learn.org/stable/modules/generated/sklearn.metrics.brier_score_loss.html#sklearn.metrics.brier_score_loss" TargetMode="External"/><Relationship Id="rId11" Type="http://schemas.openxmlformats.org/officeDocument/2006/relationships/hyperlink" Target="https://scikit-learn.org/stable/modules/generated/sklearn.metrics.roc_auc_score.html#sklearn.metrics.roc_auc_score" TargetMode="External"/><Relationship Id="rId24" Type="http://schemas.openxmlformats.org/officeDocument/2006/relationships/hyperlink" Target="https://scikit-learn.org/stable/modules/generated/sklearn.metrics.median_absolute_error.html#sklearn.metrics.median_absolute_error" TargetMode="External"/><Relationship Id="rId5" Type="http://schemas.openxmlformats.org/officeDocument/2006/relationships/hyperlink" Target="https://scikit-learn.org/stable/modules/generated/sklearn.metrics.average_precision_score.html#sklearn.metrics.average_precision_score" TargetMode="External"/><Relationship Id="rId15" Type="http://schemas.openxmlformats.org/officeDocument/2006/relationships/hyperlink" Target="https://scikit-learn.org/stable/modules/generated/sklearn.metrics.fowlkes_mallows_score.html#sklearn.metrics.fowlkes_mallows_score" TargetMode="External"/><Relationship Id="rId23" Type="http://schemas.openxmlformats.org/officeDocument/2006/relationships/hyperlink" Target="https://scikit-learn.org/stable/modules/generated/sklearn.metrics.mean_squared_log_error.html#sklearn.metrics.mean_squared_log_error" TargetMode="External"/><Relationship Id="rId10" Type="http://schemas.openxmlformats.org/officeDocument/2006/relationships/hyperlink" Target="https://scikit-learn.org/stable/modules/generated/sklearn.metrics.recall_score.html#sklearn.metrics.recall_score" TargetMode="External"/><Relationship Id="rId19" Type="http://schemas.openxmlformats.org/officeDocument/2006/relationships/hyperlink" Target="https://scikit-learn.org/stable/modules/generated/sklearn.metrics.v_measure_score.html#sklearn.metrics.v_measure_score" TargetMode="External"/><Relationship Id="rId4" Type="http://schemas.openxmlformats.org/officeDocument/2006/relationships/hyperlink" Target="https://scikit-learn.org/stable/modules/generated/sklearn.metrics.balanced_accuracy_score.html#sklearn.metrics.balanced_accuracy_score" TargetMode="External"/><Relationship Id="rId9" Type="http://schemas.openxmlformats.org/officeDocument/2006/relationships/hyperlink" Target="https://scikit-learn.org/stable/modules/generated/sklearn.metrics.precision_score.html#sklearn.metrics.precision_score" TargetMode="External"/><Relationship Id="rId14" Type="http://schemas.openxmlformats.org/officeDocument/2006/relationships/hyperlink" Target="https://scikit-learn.org/stable/modules/generated/sklearn.metrics.completeness_score.html#sklearn.metrics.completeness_score" TargetMode="External"/><Relationship Id="rId22" Type="http://schemas.openxmlformats.org/officeDocument/2006/relationships/hyperlink" Target="https://scikit-learn.org/stable/modules/generated/sklearn.metrics.mean_squared_error.html#sklearn.metrics.mean_squared_erro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117717"/>
            <a:ext cx="9144000" cy="1790700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Machine Learning Platform </a:t>
            </a:r>
            <a:br>
              <a:rPr lang="en-US" altLang="zh-CN" sz="4800" dirty="0"/>
            </a:br>
            <a:r>
              <a:rPr lang="en-US" altLang="zh-CN" sz="4800" dirty="0"/>
              <a:t>for Accelerator Controls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599" y="3261396"/>
            <a:ext cx="6261101" cy="1839655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/>
              <a:t>Yusi Qiao, PhD Student</a:t>
            </a:r>
          </a:p>
          <a:p>
            <a:pPr algn="l"/>
            <a:r>
              <a:rPr lang="en-US" altLang="zh-CN" sz="2000" i="1" dirty="0"/>
              <a:t>Supervisor: </a:t>
            </a:r>
            <a:r>
              <a:rPr lang="en-US" altLang="zh-CN" sz="2000" i="1" dirty="0" err="1"/>
              <a:t>Chungming</a:t>
            </a:r>
            <a:r>
              <a:rPr lang="en-US" altLang="zh-CN" sz="2000" i="1" dirty="0"/>
              <a:t> Paul Chu</a:t>
            </a:r>
          </a:p>
          <a:p>
            <a:pPr algn="l"/>
            <a:endParaRPr lang="en-US" altLang="zh-CN" dirty="0"/>
          </a:p>
          <a:p>
            <a:pPr algn="l"/>
            <a:r>
              <a:rPr lang="en-US" altLang="zh-CN" sz="2000" i="1" dirty="0"/>
              <a:t>Accelerator Performance and Concepts Workshop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975360" y="3058634"/>
            <a:ext cx="71845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6574971" y="5251269"/>
            <a:ext cx="2498912" cy="1300968"/>
            <a:chOff x="8805182" y="4200910"/>
            <a:chExt cx="2881719" cy="145583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3901" y="4200910"/>
              <a:ext cx="1324283" cy="865198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8805182" y="5023897"/>
              <a:ext cx="2881719" cy="632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00"/>
                  </a:solidFill>
                  <a:latin typeface="Monotype Corsiva" panose="03010101010201010101" pitchFamily="66" charset="0"/>
                </a:rPr>
                <a:t>Institute of High Energy Physics</a:t>
              </a:r>
            </a:p>
            <a:p>
              <a:pPr algn="ctr"/>
              <a:r>
                <a:rPr lang="en-US" altLang="zh-CN" sz="1200" dirty="0">
                  <a:solidFill>
                    <a:srgbClr val="000000"/>
                  </a:solidFill>
                  <a:latin typeface="Monotype Corsiva" panose="03010101010201010101" pitchFamily="66" charset="0"/>
                </a:rPr>
                <a:t>Chinese Academy of Sciences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98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80"/>
    </mc:Choice>
    <mc:Fallback>
      <p:transition spd="slow" advTm="324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Data Pre-processing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1658" y="1374521"/>
            <a:ext cx="3974592" cy="4351338"/>
          </a:xfrm>
        </p:spPr>
        <p:txBody>
          <a:bodyPr>
            <a:normAutofit/>
          </a:bodyPr>
          <a:lstStyle/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b="1" dirty="0"/>
              <a:t>Data feature analysis</a:t>
            </a:r>
          </a:p>
          <a:p>
            <a:pPr lvl="1" indent="-540000">
              <a:lnSpc>
                <a:spcPct val="15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distribution analysis</a:t>
            </a:r>
          </a:p>
          <a:p>
            <a:pPr lvl="1" indent="-540000">
              <a:lnSpc>
                <a:spcPct val="15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comparative analysis </a:t>
            </a:r>
          </a:p>
          <a:p>
            <a:pPr lvl="1" indent="-540000">
              <a:lnSpc>
                <a:spcPct val="15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periodic analysis</a:t>
            </a:r>
          </a:p>
          <a:p>
            <a:pPr lvl="1" indent="-540000">
              <a:lnSpc>
                <a:spcPct val="15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contribution analysis</a:t>
            </a:r>
          </a:p>
          <a:p>
            <a:pPr lvl="1" indent="-540000">
              <a:lnSpc>
                <a:spcPct val="15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correlation analysis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486656" y="1374520"/>
            <a:ext cx="4657344" cy="5038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b="1" dirty="0"/>
              <a:t>Diagnostic function</a:t>
            </a:r>
          </a:p>
          <a:p>
            <a:pPr lvl="1" indent="-540000">
              <a:lnSpc>
                <a:spcPct val="15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common statistical indicators</a:t>
            </a:r>
          </a:p>
          <a:p>
            <a:pPr lvl="1" indent="-540000">
              <a:lnSpc>
                <a:spcPct val="15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histograms</a:t>
            </a:r>
          </a:p>
          <a:p>
            <a:pPr lvl="1" indent="-540000">
              <a:lnSpc>
                <a:spcPct val="15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scatter matrix diagrams</a:t>
            </a:r>
          </a:p>
          <a:p>
            <a:pPr lvl="1" indent="-540000">
              <a:lnSpc>
                <a:spcPct val="15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correlation tables &amp; associated heat maps</a:t>
            </a:r>
          </a:p>
          <a:p>
            <a:pPr lvl="1" indent="-540000">
              <a:lnSpc>
                <a:spcPct val="15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box plots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454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21"/>
    </mc:Choice>
    <mc:Fallback>
      <p:transition spd="slow" advTm="3282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Data Pre-processing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9208" r="7886" b="3953"/>
          <a:stretch/>
        </p:blipFill>
        <p:spPr>
          <a:xfrm>
            <a:off x="5472227" y="4015487"/>
            <a:ext cx="3463524" cy="264129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2400" y="1244277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b="1" dirty="0"/>
              <a:t>Code Snippet </a:t>
            </a:r>
          </a:p>
          <a:p>
            <a:endParaRPr lang="en-US" altLang="zh-CN" sz="2000" b="1" dirty="0"/>
          </a:p>
          <a:p>
            <a:r>
              <a:rPr lang="en-US" altLang="zh-CN" sz="2000" i="1" dirty="0"/>
              <a:t>diabetes = </a:t>
            </a:r>
            <a:r>
              <a:rPr lang="en-US" altLang="zh-CN" sz="2000" i="1" dirty="0" err="1"/>
              <a:t>datasets.load_iris</a:t>
            </a:r>
            <a:r>
              <a:rPr lang="en-US" altLang="zh-CN" sz="2000" i="1" dirty="0"/>
              <a:t>()</a:t>
            </a:r>
          </a:p>
          <a:p>
            <a:r>
              <a:rPr lang="en-US" altLang="zh-CN" sz="2000" i="1" dirty="0"/>
              <a:t>data=LoadData.dataset2df(diabetes)</a:t>
            </a:r>
          </a:p>
          <a:p>
            <a:r>
              <a:rPr lang="en-US" altLang="zh-CN" sz="2000" i="1" dirty="0" err="1"/>
              <a:t>DisplayData.showStatistic</a:t>
            </a:r>
            <a:r>
              <a:rPr lang="en-US" altLang="zh-CN" sz="2000" i="1" dirty="0"/>
              <a:t>(data)</a:t>
            </a:r>
          </a:p>
          <a:p>
            <a:r>
              <a:rPr lang="en-US" altLang="zh-CN" sz="2000" i="1" dirty="0" err="1"/>
              <a:t>DisplayData.showBins</a:t>
            </a:r>
            <a:r>
              <a:rPr lang="en-US" altLang="zh-CN" sz="2000" i="1" dirty="0"/>
              <a:t>(data)</a:t>
            </a:r>
          </a:p>
          <a:p>
            <a:r>
              <a:rPr lang="en-US" altLang="zh-CN" sz="2000" i="1" dirty="0" err="1"/>
              <a:t>DisplayData.showPlot</a:t>
            </a:r>
            <a:r>
              <a:rPr lang="en-US" altLang="zh-CN" sz="2000" i="1" dirty="0"/>
              <a:t>(data)</a:t>
            </a:r>
          </a:p>
          <a:p>
            <a:r>
              <a:rPr lang="en-US" altLang="zh-CN" sz="2000" i="1" dirty="0" err="1"/>
              <a:t>DisplayData.showCorrMap</a:t>
            </a:r>
            <a:r>
              <a:rPr lang="en-US" altLang="zh-CN" sz="2000" i="1" dirty="0"/>
              <a:t>(data)</a:t>
            </a:r>
          </a:p>
          <a:p>
            <a:r>
              <a:rPr lang="en-US" altLang="zh-CN" sz="2000" i="1" dirty="0" err="1"/>
              <a:t>DisplayData.showSPLOM</a:t>
            </a:r>
            <a:r>
              <a:rPr lang="en-US" altLang="zh-CN" sz="2000" i="1" dirty="0"/>
              <a:t>(data)</a:t>
            </a:r>
          </a:p>
          <a:p>
            <a:r>
              <a:rPr lang="en-US" altLang="zh-CN" sz="2000" i="1" dirty="0" err="1"/>
              <a:t>DisplayData.showSPLOM_G</a:t>
            </a:r>
            <a:r>
              <a:rPr lang="en-US" altLang="zh-CN" sz="2000" i="1" dirty="0"/>
              <a:t>(data)</a:t>
            </a:r>
            <a:endParaRPr lang="zh-CN" altLang="en-US" sz="2000" i="1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939388"/>
              </p:ext>
            </p:extLst>
          </p:nvPr>
        </p:nvGraphicFramePr>
        <p:xfrm>
          <a:off x="5237389" y="1788124"/>
          <a:ext cx="3352800" cy="1466850"/>
        </p:xfrm>
        <a:graphic>
          <a:graphicData uri="http://schemas.openxmlformats.org/drawingml/2006/table">
            <a:tbl>
              <a:tblPr/>
              <a:tblGrid>
                <a:gridCol w="184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289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Classes</a:t>
                      </a:r>
                    </a:p>
                  </a:txBody>
                  <a:tcPr marL="47625" marR="76200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effectLst/>
                        </a:rPr>
                        <a:t>3</a:t>
                      </a:r>
                    </a:p>
                  </a:txBody>
                  <a:tcPr marL="47625" marR="76200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89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Samples per class</a:t>
                      </a:r>
                    </a:p>
                  </a:txBody>
                  <a:tcPr marL="47625" marR="76200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>
                          <a:effectLst/>
                        </a:rPr>
                        <a:t>50</a:t>
                      </a:r>
                    </a:p>
                  </a:txBody>
                  <a:tcPr marL="47625" marR="76200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289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Samples total</a:t>
                      </a:r>
                    </a:p>
                  </a:txBody>
                  <a:tcPr marL="47625" marR="76200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effectLst/>
                        </a:rPr>
                        <a:t>150</a:t>
                      </a:r>
                    </a:p>
                  </a:txBody>
                  <a:tcPr marL="47625" marR="76200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289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Dimensionality</a:t>
                      </a:r>
                    </a:p>
                  </a:txBody>
                  <a:tcPr marL="47625" marR="76200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effectLst/>
                        </a:rPr>
                        <a:t>4</a:t>
                      </a:r>
                    </a:p>
                  </a:txBody>
                  <a:tcPr marL="47625" marR="76200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289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Features</a:t>
                      </a:r>
                    </a:p>
                  </a:txBody>
                  <a:tcPr marL="47625" marR="76200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real, positive</a:t>
                      </a:r>
                    </a:p>
                  </a:txBody>
                  <a:tcPr marL="47625" marR="76200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104272" y="1326459"/>
            <a:ext cx="1619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iris dataset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3571" y="4631042"/>
            <a:ext cx="5116172" cy="1578393"/>
            <a:chOff x="254521" y="4263921"/>
            <a:chExt cx="5372850" cy="165758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21" y="4263921"/>
              <a:ext cx="3639058" cy="16575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3579" y="4306789"/>
              <a:ext cx="1733792" cy="15718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3605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75"/>
    </mc:Choice>
    <mc:Fallback>
      <p:transition spd="slow" advTm="32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Data Pre-processing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28" y="3796625"/>
            <a:ext cx="3342180" cy="26443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87" y="1060373"/>
            <a:ext cx="3098218" cy="24513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3" y="1054600"/>
            <a:ext cx="4765210" cy="28279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0" y="3832760"/>
            <a:ext cx="4823770" cy="263995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4B2C61A-7B13-49FF-B68A-C5A36C787323}"/>
              </a:ext>
            </a:extLst>
          </p:cNvPr>
          <p:cNvSpPr/>
          <p:nvPr/>
        </p:nvSpPr>
        <p:spPr>
          <a:xfrm>
            <a:off x="1710207" y="3729130"/>
            <a:ext cx="2218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Correlation heat map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EEDB6D8-E2B7-436A-8B24-6493D504CE38}"/>
              </a:ext>
            </a:extLst>
          </p:cNvPr>
          <p:cNvSpPr/>
          <p:nvPr/>
        </p:nvSpPr>
        <p:spPr>
          <a:xfrm>
            <a:off x="2446268" y="6313458"/>
            <a:ext cx="930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Bin plot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3591E10-CBFC-43A8-A9F4-0E91E3A97803}"/>
              </a:ext>
            </a:extLst>
          </p:cNvPr>
          <p:cNvSpPr/>
          <p:nvPr/>
        </p:nvSpPr>
        <p:spPr>
          <a:xfrm>
            <a:off x="6249793" y="3443779"/>
            <a:ext cx="1911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Scatterplot matrix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DC3FBCB-914A-41F8-BDB7-5649A5331D0A}"/>
              </a:ext>
            </a:extLst>
          </p:cNvPr>
          <p:cNvSpPr/>
          <p:nvPr/>
        </p:nvSpPr>
        <p:spPr>
          <a:xfrm>
            <a:off x="6421649" y="6407487"/>
            <a:ext cx="2017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Density plot matrix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6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88"/>
    </mc:Choice>
    <mc:Fallback>
      <p:transition spd="slow" advTm="938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General Algorithms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" y="1240409"/>
            <a:ext cx="90011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 err="1"/>
              <a:t>scikit</a:t>
            </a:r>
            <a:r>
              <a:rPr lang="en-US" altLang="zh-CN" sz="3200" b="1" dirty="0"/>
              <a:t>-learn    </a:t>
            </a:r>
          </a:p>
          <a:p>
            <a:pPr marL="0" indent="0">
              <a:buNone/>
            </a:pPr>
            <a:r>
              <a:rPr lang="en-US" altLang="zh-CN" sz="2000" i="1" dirty="0"/>
              <a:t>Machine Learning in Python</a:t>
            </a:r>
          </a:p>
          <a:p>
            <a:pPr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Simple and efficient tool for data mining &amp; data analysis</a:t>
            </a:r>
          </a:p>
          <a:p>
            <a:pPr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Built on </a:t>
            </a:r>
            <a:r>
              <a:rPr lang="en-US" altLang="zh-CN" dirty="0" err="1"/>
              <a:t>NumPy</a:t>
            </a:r>
            <a:r>
              <a:rPr lang="en-US" altLang="zh-CN" dirty="0"/>
              <a:t>, </a:t>
            </a:r>
            <a:r>
              <a:rPr lang="en-US" altLang="zh-CN" dirty="0" err="1"/>
              <a:t>SciPy</a:t>
            </a:r>
            <a:r>
              <a:rPr lang="en-US" altLang="zh-CN" dirty="0"/>
              <a:t>, and </a:t>
            </a:r>
            <a:r>
              <a:rPr lang="en-US" altLang="zh-CN" dirty="0" err="1"/>
              <a:t>matplotlib</a:t>
            </a:r>
            <a:endParaRPr lang="en-US" altLang="zh-CN" dirty="0"/>
          </a:p>
          <a:p>
            <a:pPr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Open source, commercially usable - BSD license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2325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52"/>
    </mc:Choice>
    <mc:Fallback>
      <p:transition spd="slow" advTm="2005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Possible Applications</a:t>
            </a:r>
          </a:p>
        </p:txBody>
      </p:sp>
      <p:sp>
        <p:nvSpPr>
          <p:cNvPr id="4" name="矩形 3"/>
          <p:cNvSpPr/>
          <p:nvPr/>
        </p:nvSpPr>
        <p:spPr>
          <a:xfrm>
            <a:off x="398237" y="1289822"/>
            <a:ext cx="849392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/>
              <a:t>Accelerator facilit</a:t>
            </a:r>
            <a:r>
              <a:rPr lang="en-US" altLang="zh-CN" sz="2800" b="1" dirty="0" err="1"/>
              <a:t>ies</a:t>
            </a:r>
            <a:r>
              <a:rPr lang="zh-CN" altLang="en-US" sz="2800" b="1" dirty="0"/>
              <a:t> monitor</a:t>
            </a:r>
            <a:endParaRPr lang="en-US" altLang="zh-CN" sz="2800" b="1" dirty="0"/>
          </a:p>
          <a:p>
            <a:r>
              <a:rPr lang="en-US" altLang="zh-CN" sz="2400" dirty="0"/>
              <a:t>Use accelerator running database and classification algorithms to monitor the status of equipment.</a:t>
            </a:r>
          </a:p>
          <a:p>
            <a:pPr marL="457200"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Facilities optimization</a:t>
            </a:r>
          </a:p>
          <a:p>
            <a:r>
              <a:rPr lang="en-US" altLang="zh-CN" sz="2400" dirty="0"/>
              <a:t>Use regression algorithms  to improve the performance of key system of accelerator, such as high frequency cavity, superconducting system, water cooling system, etc.</a:t>
            </a:r>
            <a:endParaRPr lang="en-US" altLang="zh-CN" sz="2800" dirty="0"/>
          </a:p>
          <a:p>
            <a:pPr marL="457200"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Physical optimization</a:t>
            </a:r>
          </a:p>
          <a:p>
            <a:r>
              <a:rPr lang="en-US" altLang="zh-CN" sz="2400" dirty="0"/>
              <a:t>Apply the machine learning platform to accelerator physical optimization progress, to realize the automatic optimization of DA, </a:t>
            </a:r>
            <a:r>
              <a:rPr lang="en-US" altLang="zh-CN" sz="2400" dirty="0" err="1"/>
              <a:t>emittance</a:t>
            </a:r>
            <a:r>
              <a:rPr lang="en-US" altLang="zh-CN" sz="2400" dirty="0"/>
              <a:t>, current intensity, etc.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6681216" y="6391275"/>
            <a:ext cx="246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Dengjie</a:t>
            </a:r>
            <a:r>
              <a:rPr lang="en-US" altLang="zh-CN" dirty="0"/>
              <a:t> Xiao (PhD, IHEP)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494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30"/>
    </mc:Choice>
    <mc:Fallback>
      <p:transition spd="slow" advTm="6353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General Algorithms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1658" y="1240410"/>
            <a:ext cx="8478774" cy="3626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Regression</a:t>
            </a:r>
            <a:endParaRPr lang="en-US" altLang="zh-CN" sz="2000" b="1" i="1" dirty="0">
              <a:solidFill>
                <a:srgbClr val="660033"/>
              </a:solidFill>
            </a:endParaRPr>
          </a:p>
          <a:p>
            <a:pPr marL="0" indent="0">
              <a:buNone/>
            </a:pPr>
            <a:r>
              <a:rPr lang="en-US" altLang="zh-CN" sz="2000" i="1" dirty="0"/>
              <a:t>Predicting a continuous-valued attribute associated with an object.</a:t>
            </a:r>
          </a:p>
          <a:p>
            <a:pPr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b="1" dirty="0"/>
              <a:t>Linear Regression</a:t>
            </a:r>
          </a:p>
          <a:p>
            <a:pPr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b="1" dirty="0"/>
              <a:t>Bayesian Linear Regression</a:t>
            </a:r>
          </a:p>
          <a:p>
            <a:pPr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b="1" dirty="0"/>
              <a:t>Polynomial Regression</a:t>
            </a:r>
          </a:p>
          <a:p>
            <a:pPr lvl="1" indent="-540000"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</a:rPr>
              <a:t>maintains the generally fast performance of linear methods, while allowing them to fit a much wider range of data</a:t>
            </a:r>
            <a:endParaRPr lang="en-US" altLang="zh-CN" b="1" dirty="0"/>
          </a:p>
          <a:p>
            <a:pPr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52" y="4640094"/>
            <a:ext cx="6796895" cy="17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7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390"/>
    </mc:Choice>
    <mc:Fallback>
      <p:transition spd="slow" advTm="5739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General Algorithms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1658" y="1122862"/>
            <a:ext cx="8565642" cy="254102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altLang="zh-CN" sz="3200" b="1" dirty="0"/>
              <a:t>Decision Tree</a:t>
            </a:r>
          </a:p>
          <a:p>
            <a:pPr marL="0" indent="0">
              <a:buNone/>
            </a:pPr>
            <a:r>
              <a:rPr lang="en-US" altLang="zh-CN" sz="2000" i="1" dirty="0"/>
              <a:t>non-parametric supervised learning method used for classification and regression.</a:t>
            </a:r>
          </a:p>
          <a:p>
            <a:pPr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b="1" dirty="0"/>
              <a:t>Advantages </a:t>
            </a:r>
          </a:p>
          <a:p>
            <a:pPr lvl="1" indent="-540000"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</a:rPr>
              <a:t>Simple to understand and to interpret</a:t>
            </a:r>
          </a:p>
          <a:p>
            <a:pPr lvl="1" indent="-540000"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Requires little data preparation</a:t>
            </a:r>
          </a:p>
          <a:p>
            <a:pPr lvl="1" indent="-540000"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Able to handle both numerical and categorical data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1348671-409C-4807-A470-5173690F24B5}"/>
              </a:ext>
            </a:extLst>
          </p:cNvPr>
          <p:cNvGrpSpPr/>
          <p:nvPr/>
        </p:nvGrpSpPr>
        <p:grpSpPr>
          <a:xfrm>
            <a:off x="447153" y="3663882"/>
            <a:ext cx="8249694" cy="3105640"/>
            <a:chOff x="447153" y="3663882"/>
            <a:chExt cx="8249694" cy="3105640"/>
          </a:xfrm>
        </p:grpSpPr>
        <p:sp>
          <p:nvSpPr>
            <p:cNvPr id="6" name="矩形 5"/>
            <p:cNvSpPr/>
            <p:nvPr/>
          </p:nvSpPr>
          <p:spPr>
            <a:xfrm>
              <a:off x="447153" y="3759133"/>
              <a:ext cx="4962525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000" b="1" dirty="0">
                  <a:solidFill>
                    <a:prstClr val="black"/>
                  </a:solidFill>
                </a:rPr>
                <a:t>Code Snippet </a:t>
              </a:r>
            </a:p>
            <a:p>
              <a:endParaRPr lang="en-US" altLang="zh-CN" i="1" dirty="0"/>
            </a:p>
            <a:p>
              <a:r>
                <a:rPr lang="en-US" altLang="zh-CN" i="1" dirty="0"/>
                <a:t>iris = </a:t>
              </a:r>
              <a:r>
                <a:rPr lang="en-US" altLang="zh-CN" i="1" dirty="0" err="1"/>
                <a:t>datasets.load_iris</a:t>
              </a:r>
              <a:r>
                <a:rPr lang="en-US" altLang="zh-CN" i="1" dirty="0"/>
                <a:t>()</a:t>
              </a:r>
            </a:p>
            <a:p>
              <a:r>
                <a:rPr lang="en-US" altLang="zh-CN" i="1" dirty="0"/>
                <a:t>data=LoadData.dataset2df(iris)</a:t>
              </a:r>
            </a:p>
            <a:p>
              <a:r>
                <a:rPr lang="en-US" altLang="zh-CN" i="1" dirty="0" err="1"/>
                <a:t>X_train</a:t>
              </a:r>
              <a:r>
                <a:rPr lang="en-US" altLang="zh-CN" i="1" dirty="0"/>
                <a:t>, </a:t>
              </a:r>
              <a:r>
                <a:rPr lang="en-US" altLang="zh-CN" i="1" dirty="0" err="1"/>
                <a:t>X_test</a:t>
              </a:r>
              <a:r>
                <a:rPr lang="en-US" altLang="zh-CN" i="1" dirty="0"/>
                <a:t>, </a:t>
              </a:r>
              <a:r>
                <a:rPr lang="en-US" altLang="zh-CN" i="1" dirty="0" err="1"/>
                <a:t>y_train</a:t>
              </a:r>
              <a:r>
                <a:rPr lang="en-US" altLang="zh-CN" i="1" dirty="0"/>
                <a:t>, </a:t>
              </a:r>
              <a:r>
                <a:rPr lang="en-US" altLang="zh-CN" i="1" dirty="0" err="1"/>
                <a:t>y_test</a:t>
              </a:r>
              <a:r>
                <a:rPr lang="en-US" altLang="zh-CN" i="1" dirty="0"/>
                <a:t> =</a:t>
              </a:r>
              <a:r>
                <a:rPr lang="en-US" altLang="zh-CN" i="1" dirty="0" err="1"/>
                <a:t>TrainData.split_data</a:t>
              </a:r>
              <a:r>
                <a:rPr lang="en-US" altLang="zh-CN" i="1" dirty="0"/>
                <a:t>(</a:t>
              </a:r>
              <a:r>
                <a:rPr lang="en-US" altLang="zh-CN" i="1" dirty="0" err="1"/>
                <a:t>data,'target</a:t>
              </a:r>
              <a:r>
                <a:rPr lang="en-US" altLang="zh-CN" i="1" dirty="0"/>
                <a:t>')</a:t>
              </a:r>
            </a:p>
            <a:p>
              <a:r>
                <a:rPr lang="en-US" altLang="zh-CN" i="1" dirty="0" err="1"/>
                <a:t>pred,score</a:t>
              </a:r>
              <a:r>
                <a:rPr lang="en-US" altLang="zh-CN" i="1" dirty="0"/>
                <a:t>=</a:t>
              </a:r>
              <a:r>
                <a:rPr lang="en-US" altLang="zh-CN" i="1" dirty="0" err="1"/>
                <a:t>TrainData.MLDecisionTrees_testmodel</a:t>
              </a:r>
              <a:r>
                <a:rPr lang="en-US" altLang="zh-CN" i="1" dirty="0"/>
                <a:t>( </a:t>
              </a:r>
              <a:r>
                <a:rPr lang="en-US" altLang="zh-CN" i="1" dirty="0" err="1"/>
                <a:t>X_train</a:t>
              </a:r>
              <a:r>
                <a:rPr lang="en-US" altLang="zh-CN" i="1" dirty="0"/>
                <a:t>, </a:t>
              </a:r>
              <a:r>
                <a:rPr lang="en-US" altLang="zh-CN" i="1" dirty="0" err="1"/>
                <a:t>X_test</a:t>
              </a:r>
              <a:r>
                <a:rPr lang="en-US" altLang="zh-CN" i="1" dirty="0"/>
                <a:t>, </a:t>
              </a:r>
              <a:r>
                <a:rPr lang="en-US" altLang="zh-CN" i="1" dirty="0" err="1"/>
                <a:t>y_train</a:t>
              </a:r>
              <a:r>
                <a:rPr lang="en-US" altLang="zh-CN" i="1" dirty="0"/>
                <a:t>, </a:t>
              </a:r>
              <a:r>
                <a:rPr lang="en-US" altLang="zh-CN" i="1" dirty="0" err="1"/>
                <a:t>y_test,max_depth</a:t>
              </a:r>
              <a:r>
                <a:rPr lang="en-US" altLang="zh-CN" i="1" dirty="0"/>
                <a:t>=2)</a:t>
              </a:r>
            </a:p>
            <a:p>
              <a:r>
                <a:rPr lang="en-US" altLang="zh-CN" i="1" dirty="0" err="1"/>
                <a:t>DisplayData.plot_predict</a:t>
              </a:r>
              <a:r>
                <a:rPr lang="en-US" altLang="zh-CN" i="1" dirty="0"/>
                <a:t>(</a:t>
              </a:r>
              <a:r>
                <a:rPr lang="en-US" altLang="zh-CN" i="1" dirty="0" err="1"/>
                <a:t>y_test</a:t>
              </a:r>
              <a:r>
                <a:rPr lang="en-US" altLang="zh-CN" i="1" dirty="0"/>
                <a:t>, </a:t>
              </a:r>
              <a:r>
                <a:rPr lang="en-US" altLang="zh-CN" i="1" dirty="0" err="1"/>
                <a:t>pred,title</a:t>
              </a:r>
              <a:r>
                <a:rPr lang="en-US" altLang="zh-CN" i="1" dirty="0"/>
                <a:t>='score: %f' % score)</a:t>
              </a:r>
              <a:endParaRPr lang="zh-CN" altLang="en-US" i="1" dirty="0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397013" y="3663882"/>
              <a:ext cx="3299834" cy="3105640"/>
              <a:chOff x="5577466" y="3400320"/>
              <a:chExt cx="3299834" cy="3105640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7466" y="4067176"/>
                <a:ext cx="3299834" cy="2438784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5144" y="3400320"/>
                <a:ext cx="2524477" cy="743054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1465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199"/>
    </mc:Choice>
    <mc:Fallback>
      <p:transition spd="slow" advTm="60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General Algorithms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3825" y="1122862"/>
            <a:ext cx="8896350" cy="29157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CN" sz="3200" b="1" dirty="0"/>
              <a:t>K-Nearest Neighbors </a:t>
            </a:r>
          </a:p>
          <a:p>
            <a:pPr marL="0" indent="0">
              <a:buNone/>
            </a:pPr>
            <a:r>
              <a:rPr lang="en-US" altLang="zh-CN" sz="2000" i="1" dirty="0"/>
              <a:t>Supervised neighbors-based learning comes in two flavors: classification for data with discrete labels, and regression for data with continuous labels.</a:t>
            </a:r>
          </a:p>
          <a:p>
            <a:pPr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400" b="1" dirty="0"/>
              <a:t>Nearest Neighbors Classification</a:t>
            </a:r>
          </a:p>
          <a:p>
            <a:pPr lvl="1" indent="-540000"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</a:rPr>
              <a:t>instance-based learning</a:t>
            </a:r>
          </a:p>
          <a:p>
            <a:pPr lvl="1" indent="-540000"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</a:rPr>
              <a:t>computed from a simple majority vote of the nearest neighbors of each point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999861D-14DC-4AF6-A3B6-36661E571329}"/>
              </a:ext>
            </a:extLst>
          </p:cNvPr>
          <p:cNvGrpSpPr/>
          <p:nvPr/>
        </p:nvGrpSpPr>
        <p:grpSpPr>
          <a:xfrm>
            <a:off x="364132" y="3986585"/>
            <a:ext cx="8415736" cy="2648695"/>
            <a:chOff x="364132" y="3986585"/>
            <a:chExt cx="8415736" cy="264869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8275" y="3986585"/>
              <a:ext cx="3531593" cy="2648695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64132" y="4203798"/>
              <a:ext cx="4967287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000" b="1" dirty="0">
                  <a:solidFill>
                    <a:prstClr val="black"/>
                  </a:solidFill>
                </a:rPr>
                <a:t>Code Snippet </a:t>
              </a:r>
            </a:p>
            <a:p>
              <a:endParaRPr lang="en-US" altLang="zh-CN" i="1" dirty="0"/>
            </a:p>
            <a:p>
              <a:r>
                <a:rPr lang="en-US" altLang="zh-CN" i="1" dirty="0"/>
                <a:t>iris = </a:t>
              </a:r>
              <a:r>
                <a:rPr lang="en-US" altLang="zh-CN" i="1" dirty="0" err="1"/>
                <a:t>datasets.load_iris</a:t>
              </a:r>
              <a:r>
                <a:rPr lang="en-US" altLang="zh-CN" i="1" dirty="0"/>
                <a:t>()</a:t>
              </a:r>
            </a:p>
            <a:p>
              <a:r>
                <a:rPr lang="en-US" altLang="zh-CN" i="1" dirty="0"/>
                <a:t>data=LoadData.dataset2df(iris)</a:t>
              </a:r>
            </a:p>
            <a:p>
              <a:r>
                <a:rPr lang="en-US" altLang="zh-CN" i="1" dirty="0" err="1"/>
                <a:t>TrainData.MLKNN_classification</a:t>
              </a:r>
              <a:r>
                <a:rPr lang="en-US" altLang="zh-CN" i="1" dirty="0"/>
                <a:t>(</a:t>
              </a:r>
              <a:r>
                <a:rPr lang="en-US" altLang="zh-CN" i="1" dirty="0" err="1"/>
                <a:t>data,’target</a:t>
              </a:r>
              <a:r>
                <a:rPr lang="en-US" altLang="zh-CN" i="1" dirty="0"/>
                <a:t>’, k=15,weights=‘distance’)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7645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692"/>
    </mc:Choice>
    <mc:Fallback>
      <p:transition spd="slow" advTm="45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General Algorithms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1658" y="1170081"/>
            <a:ext cx="8443236" cy="5506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b="1" dirty="0"/>
              <a:t>Multi-layer Perceptron</a:t>
            </a:r>
          </a:p>
          <a:p>
            <a:pPr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400" b="1" dirty="0"/>
              <a:t>Advantages:</a:t>
            </a:r>
          </a:p>
          <a:p>
            <a:pPr lvl="1" indent="-540000"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</a:rPr>
              <a:t>Neural network models (supervised)</a:t>
            </a:r>
          </a:p>
          <a:p>
            <a:pPr lvl="1" indent="-540000"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Capability to learn non-linear models</a:t>
            </a:r>
          </a:p>
          <a:p>
            <a:pPr lvl="1" indent="-540000"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Capability to learn models in real-time (on-line learning) </a:t>
            </a:r>
          </a:p>
          <a:p>
            <a:pPr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400" b="1" dirty="0"/>
              <a:t>Disadvantages:</a:t>
            </a:r>
          </a:p>
          <a:p>
            <a:pPr lvl="1" indent="-540000"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Different random weight initializations can lead to different validation accuracy</a:t>
            </a:r>
          </a:p>
          <a:p>
            <a:pPr lvl="1" indent="-540000"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requires tuning a number of </a:t>
            </a:r>
            <a:r>
              <a:rPr lang="en-US" altLang="zh-CN" dirty="0" err="1"/>
              <a:t>hyperparameters</a:t>
            </a:r>
            <a:r>
              <a:rPr lang="en-US" altLang="zh-CN" dirty="0"/>
              <a:t> such as the number of hidden neurons, layers, and iterations</a:t>
            </a:r>
          </a:p>
          <a:p>
            <a:pPr lvl="1" indent="-540000"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sensitive to feature scaling</a:t>
            </a:r>
          </a:p>
          <a:p>
            <a:pPr marL="145800" lvl="1" indent="0">
              <a:buClr>
                <a:srgbClr val="660033"/>
              </a:buClr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1269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76"/>
    </mc:Choice>
    <mc:Fallback>
      <p:transition spd="slow" advTm="4187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General Algorithms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6882" y="1240409"/>
            <a:ext cx="8841867" cy="2579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solidFill>
                  <a:prstClr val="black"/>
                </a:solidFill>
              </a:rPr>
              <a:t>Clustering</a:t>
            </a:r>
          </a:p>
          <a:p>
            <a:pPr marL="0" indent="0">
              <a:buNone/>
            </a:pPr>
            <a:r>
              <a:rPr lang="en-US" altLang="zh-CN" sz="2000" i="1" dirty="0">
                <a:solidFill>
                  <a:prstClr val="black"/>
                </a:solidFill>
              </a:rPr>
              <a:t>Automatic grouping of unlabeled data into sets. </a:t>
            </a:r>
          </a:p>
          <a:p>
            <a:pPr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prstClr val="black"/>
                </a:solidFill>
              </a:rPr>
              <a:t>K-Means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</a:p>
          <a:p>
            <a:pPr lvl="1" indent="-540000"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</a:rPr>
              <a:t>scales well to large number of samples</a:t>
            </a:r>
          </a:p>
          <a:p>
            <a:pPr lvl="1" indent="-540000"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</a:rPr>
              <a:t>requires the number of clusters to be specified 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065F56E-FAAB-4C82-B983-BC48C56991D5}"/>
              </a:ext>
            </a:extLst>
          </p:cNvPr>
          <p:cNvGrpSpPr/>
          <p:nvPr/>
        </p:nvGrpSpPr>
        <p:grpSpPr>
          <a:xfrm>
            <a:off x="352802" y="3744578"/>
            <a:ext cx="8486398" cy="2486381"/>
            <a:chOff x="352802" y="3744578"/>
            <a:chExt cx="8486398" cy="2486381"/>
          </a:xfrm>
        </p:grpSpPr>
        <p:sp>
          <p:nvSpPr>
            <p:cNvPr id="5" name="矩形 4"/>
            <p:cNvSpPr/>
            <p:nvPr/>
          </p:nvSpPr>
          <p:spPr>
            <a:xfrm>
              <a:off x="352802" y="3819525"/>
              <a:ext cx="5076825" cy="233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prstClr val="black"/>
                  </a:solidFill>
                </a:rPr>
                <a:t>Code Snippet </a:t>
              </a:r>
            </a:p>
            <a:p>
              <a:endParaRPr lang="en-US" altLang="zh-CN" dirty="0"/>
            </a:p>
            <a:p>
              <a:r>
                <a:rPr lang="en-US" altLang="zh-CN" dirty="0"/>
                <a:t>iris = </a:t>
              </a:r>
              <a:r>
                <a:rPr lang="en-US" altLang="zh-CN" dirty="0" err="1"/>
                <a:t>datasets.load_iris</a:t>
              </a:r>
              <a:r>
                <a:rPr lang="en-US" altLang="zh-CN" dirty="0"/>
                <a:t>()</a:t>
              </a:r>
            </a:p>
            <a:p>
              <a:r>
                <a:rPr lang="en-US" altLang="zh-CN" dirty="0"/>
                <a:t>data=LoadData.dataset2df(iris)</a:t>
              </a:r>
            </a:p>
            <a:p>
              <a:r>
                <a:rPr lang="en-US" altLang="zh-CN" dirty="0"/>
                <a:t>feature_pv1='sepal length (cm)'</a:t>
              </a:r>
            </a:p>
            <a:p>
              <a:r>
                <a:rPr lang="en-US" altLang="zh-CN" dirty="0"/>
                <a:t>feature_pv2="sepal width (cm)"</a:t>
              </a:r>
            </a:p>
            <a:p>
              <a:r>
                <a:rPr lang="en-US" altLang="zh-CN" dirty="0" err="1"/>
                <a:t>TrainData.MLKMeans</a:t>
              </a:r>
              <a:r>
                <a:rPr lang="en-US" altLang="zh-CN" dirty="0"/>
                <a:t>(data,feature_pv1,feature_pv2, cluster=2)</a:t>
              </a:r>
              <a:endParaRPr lang="zh-CN" altLang="en-US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964" y="3744578"/>
              <a:ext cx="3364236" cy="248638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2910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794"/>
    </mc:Choice>
    <mc:Fallback>
      <p:transition spd="slow" advTm="34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altLang="zh-CN" b="1" dirty="0">
                <a:solidFill>
                  <a:schemeClr val="bg1"/>
                </a:solidFill>
              </a:rPr>
              <a:t>Outline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3814" y="1140828"/>
            <a:ext cx="7886700" cy="4351338"/>
          </a:xfrm>
        </p:spPr>
        <p:txBody>
          <a:bodyPr>
            <a:normAutofit/>
          </a:bodyPr>
          <a:lstStyle/>
          <a:p>
            <a:pPr indent="-540000">
              <a:lnSpc>
                <a:spcPct val="11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3200" dirty="0"/>
              <a:t>Study Background</a:t>
            </a:r>
          </a:p>
          <a:p>
            <a:pPr indent="-540000">
              <a:lnSpc>
                <a:spcPct val="11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3200" dirty="0"/>
              <a:t>Platform Architecture</a:t>
            </a:r>
          </a:p>
          <a:p>
            <a:pPr marL="1047600" lvl="1" indent="-540000">
              <a:lnSpc>
                <a:spcPct val="11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sz="2800" dirty="0"/>
              <a:t>Data export &amp; uniform</a:t>
            </a:r>
          </a:p>
          <a:p>
            <a:pPr marL="1047600" lvl="1" indent="-540000">
              <a:lnSpc>
                <a:spcPct val="11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sz="2800" dirty="0"/>
              <a:t>Data pre-processing</a:t>
            </a:r>
          </a:p>
          <a:p>
            <a:pPr marL="1047600" lvl="1" indent="-540000">
              <a:lnSpc>
                <a:spcPct val="11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sz="2800" dirty="0"/>
              <a:t>General algorithms &amp; Training result visibility</a:t>
            </a:r>
          </a:p>
          <a:p>
            <a:pPr marL="1047600" lvl="1" indent="-540000">
              <a:lnSpc>
                <a:spcPct val="11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sz="2800" dirty="0"/>
              <a:t>Possible applications</a:t>
            </a:r>
          </a:p>
          <a:p>
            <a:pPr indent="-540000">
              <a:lnSpc>
                <a:spcPct val="11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3200" dirty="0"/>
              <a:t>Summary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693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22"/>
    </mc:Choice>
    <mc:Fallback>
      <p:transition spd="slow" advTm="2792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General Algorithms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6883" y="1240409"/>
            <a:ext cx="8832342" cy="2721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solidFill>
                  <a:prstClr val="black"/>
                </a:solidFill>
              </a:rPr>
              <a:t>Clustering</a:t>
            </a:r>
          </a:p>
          <a:p>
            <a:pPr marL="0" indent="0">
              <a:buNone/>
            </a:pPr>
            <a:r>
              <a:rPr lang="en-US" altLang="zh-CN" sz="2000" i="1" dirty="0">
                <a:solidFill>
                  <a:prstClr val="black"/>
                </a:solidFill>
              </a:rPr>
              <a:t>Automatic grouping of unlabeled data into sets. </a:t>
            </a:r>
          </a:p>
          <a:p>
            <a:pPr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prstClr val="black"/>
                </a:solidFill>
              </a:rPr>
              <a:t>DBSCAN</a:t>
            </a:r>
          </a:p>
          <a:p>
            <a:pPr lvl="1" indent="-540000">
              <a:lnSpc>
                <a:spcPct val="10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</a:rPr>
              <a:t>views clusters as areas of high density separated by areas of low density</a:t>
            </a:r>
          </a:p>
          <a:p>
            <a:pPr lvl="1" indent="-540000">
              <a:lnSpc>
                <a:spcPct val="10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</a:rPr>
              <a:t>core samples: eps + </a:t>
            </a:r>
            <a:r>
              <a:rPr lang="en-US" altLang="zh-CN" dirty="0" err="1">
                <a:solidFill>
                  <a:prstClr val="black"/>
                </a:solidFill>
              </a:rPr>
              <a:t>min_samples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97F4B06-508E-421D-AA91-9E67BC4227A1}"/>
              </a:ext>
            </a:extLst>
          </p:cNvPr>
          <p:cNvGrpSpPr/>
          <p:nvPr/>
        </p:nvGrpSpPr>
        <p:grpSpPr>
          <a:xfrm>
            <a:off x="431060" y="3881823"/>
            <a:ext cx="8208115" cy="2857501"/>
            <a:chOff x="431060" y="3881823"/>
            <a:chExt cx="8208115" cy="28575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0" t="2" r="287" b="204"/>
            <a:stretch/>
          </p:blipFill>
          <p:spPr>
            <a:xfrm>
              <a:off x="4772025" y="3881823"/>
              <a:ext cx="3867150" cy="2857501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431060" y="4265893"/>
              <a:ext cx="4638675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prstClr val="black"/>
                  </a:solidFill>
                </a:rPr>
                <a:t>Code Snippet </a:t>
              </a:r>
            </a:p>
            <a:p>
              <a:endParaRPr lang="en-US" altLang="zh-CN" dirty="0"/>
            </a:p>
            <a:p>
              <a:r>
                <a:rPr lang="en-US" altLang="zh-CN" i="1" dirty="0"/>
                <a:t>iris = </a:t>
              </a:r>
              <a:r>
                <a:rPr lang="en-US" altLang="zh-CN" i="1" dirty="0" err="1"/>
                <a:t>datasets.load_iris</a:t>
              </a:r>
              <a:r>
                <a:rPr lang="en-US" altLang="zh-CN" i="1" dirty="0"/>
                <a:t>()</a:t>
              </a:r>
            </a:p>
            <a:p>
              <a:r>
                <a:rPr lang="en-US" altLang="zh-CN" i="1" dirty="0"/>
                <a:t>data=LoadData.dataset2df(iris)</a:t>
              </a:r>
            </a:p>
            <a:p>
              <a:r>
                <a:rPr lang="en-US" altLang="zh-CN" i="1" dirty="0" err="1"/>
                <a:t>target_pv</a:t>
              </a:r>
              <a:r>
                <a:rPr lang="en-US" altLang="zh-CN" i="1" dirty="0"/>
                <a:t>="target"</a:t>
              </a:r>
            </a:p>
            <a:p>
              <a:r>
                <a:rPr lang="en-US" altLang="zh-CN" i="1" dirty="0" err="1"/>
                <a:t>TrainData.MLDBSCAN</a:t>
              </a:r>
              <a:r>
                <a:rPr lang="en-US" altLang="zh-CN" i="1" dirty="0"/>
                <a:t>(</a:t>
              </a:r>
              <a:r>
                <a:rPr lang="en-US" altLang="zh-CN" i="1" dirty="0" err="1"/>
                <a:t>data,target_pv</a:t>
              </a:r>
              <a:r>
                <a:rPr lang="en-US" altLang="zh-CN" i="1" dirty="0"/>
                <a:t>, </a:t>
              </a:r>
              <a:r>
                <a:rPr lang="en-US" altLang="zh-CN" i="1" dirty="0" err="1"/>
                <a:t>eps</a:t>
              </a:r>
              <a:r>
                <a:rPr lang="en-US" altLang="zh-CN" i="1" dirty="0"/>
                <a:t>=0.5,min_samples=10)</a:t>
              </a:r>
              <a:endParaRPr lang="zh-CN" altLang="en-US" i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1958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811"/>
    </mc:Choice>
    <mc:Fallback>
      <p:transition spd="slow" advTm="56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General Algorithms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208" y="1096010"/>
            <a:ext cx="8863584" cy="546671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CN" sz="3200" b="1" dirty="0"/>
              <a:t>Model selection and evaluation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b="1" dirty="0"/>
              <a:t>Cross-validation</a:t>
            </a:r>
            <a:endParaRPr lang="en-US" altLang="zh-CN" dirty="0"/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en-US" altLang="zh-CN" sz="2000" i="1" dirty="0"/>
              <a:t>evaluating estimator performance</a:t>
            </a:r>
          </a:p>
          <a:p>
            <a:pPr lvl="1" indent="-540000">
              <a:lnSpc>
                <a:spcPct val="15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K-fold</a:t>
            </a:r>
          </a:p>
          <a:p>
            <a:pPr marL="145800" lvl="1" indent="0">
              <a:lnSpc>
                <a:spcPct val="150000"/>
              </a:lnSpc>
              <a:buClr>
                <a:srgbClr val="660033"/>
              </a:buClr>
              <a:buNone/>
            </a:pPr>
            <a:r>
              <a:rPr lang="en-US" altLang="zh-CN" sz="1900" dirty="0"/>
              <a:t>divides all the samples in groups of samples. The prediction function is learned using folds, and the fold left out is used for test.</a:t>
            </a:r>
          </a:p>
          <a:p>
            <a:pPr lvl="1" indent="-540000">
              <a:lnSpc>
                <a:spcPct val="15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avoid overfitting &amp; not waste too much data</a:t>
            </a:r>
          </a:p>
          <a:p>
            <a:pPr marL="145800" lvl="1" indent="0">
              <a:lnSpc>
                <a:spcPct val="150000"/>
              </a:lnSpc>
              <a:buClr>
                <a:srgbClr val="660033"/>
              </a:buClr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189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774"/>
    </mc:Choice>
    <mc:Fallback>
      <p:transition spd="slow" advTm="5577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General Algorithms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208" y="1096010"/>
            <a:ext cx="8863584" cy="546671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CN" sz="3200" b="1" dirty="0"/>
              <a:t>Model selection and evaluation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b="1" dirty="0"/>
              <a:t>Model evaluation</a:t>
            </a:r>
            <a:endParaRPr lang="en-US" altLang="zh-CN" dirty="0"/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en-US" altLang="zh-CN" sz="2000" i="1" dirty="0"/>
              <a:t>quantifying the quality of predictions</a:t>
            </a:r>
          </a:p>
          <a:p>
            <a:pPr lvl="1" indent="-540000">
              <a:lnSpc>
                <a:spcPct val="15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scoring parameter</a:t>
            </a:r>
          </a:p>
          <a:p>
            <a:pPr lvl="1" indent="-540000">
              <a:lnSpc>
                <a:spcPct val="15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for the most common use cases</a:t>
            </a:r>
          </a:p>
          <a:p>
            <a:pPr lvl="1" indent="-540000">
              <a:lnSpc>
                <a:spcPct val="150000"/>
              </a:lnSpc>
              <a:buClr>
                <a:srgbClr val="660033"/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higher return values are better than lower return values</a:t>
            </a:r>
          </a:p>
          <a:p>
            <a:pPr marL="145800" lvl="1" indent="0">
              <a:lnSpc>
                <a:spcPct val="150000"/>
              </a:lnSpc>
              <a:buClr>
                <a:srgbClr val="660033"/>
              </a:buClr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461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92"/>
    </mc:Choice>
    <mc:Fallback>
      <p:transition spd="slow" advTm="1969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General Algorithms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830227"/>
              </p:ext>
            </p:extLst>
          </p:nvPr>
        </p:nvGraphicFramePr>
        <p:xfrm>
          <a:off x="104774" y="1057279"/>
          <a:ext cx="8839203" cy="5755374"/>
        </p:xfrm>
        <a:graphic>
          <a:graphicData uri="http://schemas.openxmlformats.org/drawingml/2006/table">
            <a:tbl>
              <a:tblPr/>
              <a:tblGrid>
                <a:gridCol w="76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0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641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09F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Scoring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09F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Function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0A5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641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>
                          <a:effectLst/>
                        </a:rPr>
                        <a:t>Classification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50" dirty="0">
                          <a:effectLst/>
                        </a:rPr>
                        <a:t> 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84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‘accuracy’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 err="1">
                          <a:solidFill>
                            <a:srgbClr val="2878A2"/>
                          </a:solidFill>
                          <a:effectLst/>
                          <a:hlinkClick r:id="rId3" tooltip="sklearn.metrics.accuracy_score"/>
                        </a:rPr>
                        <a:t>metrics.accuracy_score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84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</a:t>
                      </a:r>
                      <a:r>
                        <a:rPr lang="en-US" sz="1050" dirty="0" err="1">
                          <a:effectLst/>
                        </a:rPr>
                        <a:t>balanced_accuracy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 err="1">
                          <a:solidFill>
                            <a:srgbClr val="2878A2"/>
                          </a:solidFill>
                          <a:effectLst/>
                          <a:hlinkClick r:id="rId4" tooltip="sklearn.metrics.balanced_accuracy_score"/>
                        </a:rPr>
                        <a:t>metrics.balanced_accuracy_score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84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</a:t>
                      </a:r>
                      <a:r>
                        <a:rPr lang="en-US" sz="1050" dirty="0" err="1">
                          <a:effectLst/>
                        </a:rPr>
                        <a:t>average_precision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 err="1">
                          <a:solidFill>
                            <a:srgbClr val="2878A2"/>
                          </a:solidFill>
                          <a:effectLst/>
                          <a:hlinkClick r:id="rId5" tooltip="sklearn.metrics.average_precision_score"/>
                        </a:rPr>
                        <a:t>metrics.average_precision_score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84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</a:t>
                      </a:r>
                      <a:r>
                        <a:rPr lang="en-US" sz="1050" dirty="0" err="1">
                          <a:effectLst/>
                        </a:rPr>
                        <a:t>brier_score_loss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 err="1">
                          <a:solidFill>
                            <a:srgbClr val="2878A2"/>
                          </a:solidFill>
                          <a:effectLst/>
                          <a:hlinkClick r:id="rId6" tooltip="sklearn.metrics.brier_score_loss"/>
                        </a:rPr>
                        <a:t>metrics.brier_score_loss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641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‘f1’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>
                          <a:solidFill>
                            <a:srgbClr val="2878A2"/>
                          </a:solidFill>
                          <a:effectLst/>
                          <a:hlinkClick r:id="rId7" tooltip="sklearn.metrics.f1_score"/>
                        </a:rPr>
                        <a:t>metrics.f1_score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641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‘f1_micro’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>
                          <a:solidFill>
                            <a:srgbClr val="2878A2"/>
                          </a:solidFill>
                          <a:effectLst/>
                          <a:hlinkClick r:id="rId7" tooltip="sklearn.metrics.f1_score"/>
                        </a:rPr>
                        <a:t>metrics.f1_score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641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‘f1_macro’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>
                          <a:solidFill>
                            <a:srgbClr val="2878A2"/>
                          </a:solidFill>
                          <a:effectLst/>
                          <a:hlinkClick r:id="rId7" tooltip="sklearn.metrics.f1_score"/>
                        </a:rPr>
                        <a:t>metrics.f1_score</a:t>
                      </a:r>
                      <a:endParaRPr lang="en-US" sz="105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641">
                <a:tc>
                  <a:txBody>
                    <a:bodyPr/>
                    <a:lstStyle/>
                    <a:p>
                      <a:pPr algn="ctr"/>
                      <a:endParaRPr lang="en-US" sz="100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‘f1_weighted’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>
                          <a:solidFill>
                            <a:srgbClr val="2878A2"/>
                          </a:solidFill>
                          <a:effectLst/>
                          <a:hlinkClick r:id="rId7" tooltip="sklearn.metrics.f1_score"/>
                        </a:rPr>
                        <a:t>metrics.f1_score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641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‘f1_samples’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>
                          <a:solidFill>
                            <a:srgbClr val="2878A2"/>
                          </a:solidFill>
                          <a:effectLst/>
                          <a:hlinkClick r:id="rId7" tooltip="sklearn.metrics.f1_score"/>
                        </a:rPr>
                        <a:t>metrics.f1_score</a:t>
                      </a:r>
                      <a:endParaRPr lang="en-US" sz="105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641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</a:t>
                      </a:r>
                      <a:r>
                        <a:rPr lang="en-US" sz="1050" dirty="0" err="1">
                          <a:effectLst/>
                        </a:rPr>
                        <a:t>neg_log_loss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 err="1">
                          <a:solidFill>
                            <a:srgbClr val="2878A2"/>
                          </a:solidFill>
                          <a:effectLst/>
                          <a:hlinkClick r:id="rId8" tooltip="sklearn.metrics.log_loss"/>
                        </a:rPr>
                        <a:t>metrics.log_loss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84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‘precision’ etc.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 err="1">
                          <a:solidFill>
                            <a:srgbClr val="2878A2"/>
                          </a:solidFill>
                          <a:effectLst/>
                          <a:hlinkClick r:id="rId9" tooltip="sklearn.metrics.precision_score"/>
                        </a:rPr>
                        <a:t>metrics.precision_score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641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‘recall’ etc.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>
                          <a:solidFill>
                            <a:srgbClr val="2878A2"/>
                          </a:solidFill>
                          <a:effectLst/>
                          <a:hlinkClick r:id="rId10" tooltip="sklearn.metrics.recall_score"/>
                        </a:rPr>
                        <a:t>metrics.recall_score</a:t>
                      </a:r>
                      <a:endParaRPr lang="en-US" sz="105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84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</a:t>
                      </a:r>
                      <a:r>
                        <a:rPr lang="en-US" sz="1050" dirty="0" err="1">
                          <a:effectLst/>
                        </a:rPr>
                        <a:t>roc_auc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>
                          <a:solidFill>
                            <a:srgbClr val="2878A2"/>
                          </a:solidFill>
                          <a:effectLst/>
                          <a:hlinkClick r:id="rId11" tooltip="sklearn.metrics.roc_auc_score"/>
                        </a:rPr>
                        <a:t>metrics.roc_auc_score</a:t>
                      </a:r>
                      <a:endParaRPr lang="en-US" sz="105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641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>
                          <a:effectLst/>
                        </a:rPr>
                        <a:t>Clustering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50" dirty="0">
                          <a:effectLst/>
                        </a:rPr>
                        <a:t> 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84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</a:t>
                      </a:r>
                      <a:r>
                        <a:rPr lang="en-US" sz="1050" dirty="0" err="1">
                          <a:effectLst/>
                        </a:rPr>
                        <a:t>adjusted_mutual_info_score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 err="1">
                          <a:solidFill>
                            <a:srgbClr val="2878A2"/>
                          </a:solidFill>
                          <a:effectLst/>
                          <a:hlinkClick r:id="rId12" tooltip="sklearn.metrics.adjusted_mutual_info_score"/>
                        </a:rPr>
                        <a:t>metrics.adjusted_mutual_info_score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84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</a:t>
                      </a:r>
                      <a:r>
                        <a:rPr lang="en-US" sz="1050" dirty="0" err="1">
                          <a:effectLst/>
                        </a:rPr>
                        <a:t>adjusted_rand_score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 err="1">
                          <a:solidFill>
                            <a:srgbClr val="2878A2"/>
                          </a:solidFill>
                          <a:effectLst/>
                          <a:hlinkClick r:id="rId13" tooltip="sklearn.metrics.adjusted_rand_score"/>
                        </a:rPr>
                        <a:t>metrics.adjusted_rand_score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84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</a:t>
                      </a:r>
                      <a:r>
                        <a:rPr lang="en-US" sz="1050" dirty="0" err="1">
                          <a:effectLst/>
                        </a:rPr>
                        <a:t>completeness_score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 err="1">
                          <a:solidFill>
                            <a:srgbClr val="2878A2"/>
                          </a:solidFill>
                          <a:effectLst/>
                          <a:hlinkClick r:id="rId14" tooltip="sklearn.metrics.completeness_score"/>
                        </a:rPr>
                        <a:t>metrics.completeness_score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984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</a:t>
                      </a:r>
                      <a:r>
                        <a:rPr lang="en-US" sz="1050" dirty="0" err="1">
                          <a:effectLst/>
                        </a:rPr>
                        <a:t>fowlkes_mallows_score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 err="1">
                          <a:solidFill>
                            <a:srgbClr val="2878A2"/>
                          </a:solidFill>
                          <a:effectLst/>
                          <a:hlinkClick r:id="rId15" tooltip="sklearn.metrics.fowlkes_mallows_score"/>
                        </a:rPr>
                        <a:t>metrics.fowlkes_mallows_score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984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</a:t>
                      </a:r>
                      <a:r>
                        <a:rPr lang="en-US" sz="1050" dirty="0" err="1">
                          <a:effectLst/>
                        </a:rPr>
                        <a:t>homogeneity_score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 err="1">
                          <a:solidFill>
                            <a:srgbClr val="2878A2"/>
                          </a:solidFill>
                          <a:effectLst/>
                          <a:hlinkClick r:id="rId16" tooltip="sklearn.metrics.homogeneity_score"/>
                        </a:rPr>
                        <a:t>metrics.homogeneity_score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3641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</a:t>
                      </a:r>
                      <a:r>
                        <a:rPr lang="en-US" sz="1050" dirty="0" err="1">
                          <a:effectLst/>
                        </a:rPr>
                        <a:t>mutual_info_score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 err="1">
                          <a:solidFill>
                            <a:srgbClr val="2878A2"/>
                          </a:solidFill>
                          <a:effectLst/>
                          <a:hlinkClick r:id="rId17" tooltip="sklearn.metrics.mutual_info_score"/>
                        </a:rPr>
                        <a:t>metrics.mutual_info_score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984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</a:t>
                      </a:r>
                      <a:r>
                        <a:rPr lang="en-US" sz="1050" dirty="0" err="1">
                          <a:effectLst/>
                        </a:rPr>
                        <a:t>normalized_mutual_info_score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 err="1">
                          <a:solidFill>
                            <a:srgbClr val="2878A2"/>
                          </a:solidFill>
                          <a:effectLst/>
                          <a:hlinkClick r:id="rId18" tooltip="sklearn.metrics.normalized_mutual_info_score"/>
                        </a:rPr>
                        <a:t>metrics.normalized_mutual_info_score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984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</a:t>
                      </a:r>
                      <a:r>
                        <a:rPr lang="en-US" sz="1050" dirty="0" err="1">
                          <a:effectLst/>
                        </a:rPr>
                        <a:t>v_measure_score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 err="1">
                          <a:solidFill>
                            <a:srgbClr val="2878A2"/>
                          </a:solidFill>
                          <a:effectLst/>
                          <a:hlinkClick r:id="rId19" tooltip="sklearn.metrics.v_measure_score"/>
                        </a:rPr>
                        <a:t>metrics.v_measure_score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3641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>
                          <a:effectLst/>
                        </a:rPr>
                        <a:t>Regression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050" dirty="0">
                          <a:effectLst/>
                        </a:rPr>
                        <a:t> 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984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</a:t>
                      </a:r>
                      <a:r>
                        <a:rPr lang="en-US" sz="1050" dirty="0" err="1">
                          <a:effectLst/>
                        </a:rPr>
                        <a:t>explained_variance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 err="1">
                          <a:solidFill>
                            <a:srgbClr val="2878A2"/>
                          </a:solidFill>
                          <a:effectLst/>
                          <a:hlinkClick r:id="rId20" tooltip="sklearn.metrics.explained_variance_score"/>
                        </a:rPr>
                        <a:t>metrics.explained_variance_score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984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</a:t>
                      </a:r>
                      <a:r>
                        <a:rPr lang="en-US" sz="1050" dirty="0" err="1">
                          <a:effectLst/>
                        </a:rPr>
                        <a:t>neg_mean_absolute_error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 err="1">
                          <a:solidFill>
                            <a:srgbClr val="2878A2"/>
                          </a:solidFill>
                          <a:effectLst/>
                          <a:hlinkClick r:id="rId21" tooltip="sklearn.metrics.mean_absolute_error"/>
                        </a:rPr>
                        <a:t>metrics.mean_absolute_error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984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</a:t>
                      </a:r>
                      <a:r>
                        <a:rPr lang="en-US" sz="1050" dirty="0" err="1">
                          <a:effectLst/>
                        </a:rPr>
                        <a:t>neg_mean_squared_error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 err="1">
                          <a:solidFill>
                            <a:srgbClr val="2878A2"/>
                          </a:solidFill>
                          <a:effectLst/>
                          <a:hlinkClick r:id="rId22" tooltip="sklearn.metrics.mean_squared_error"/>
                        </a:rPr>
                        <a:t>metrics.mean_squared_error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984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</a:t>
                      </a:r>
                      <a:r>
                        <a:rPr lang="en-US" sz="1050" dirty="0" err="1">
                          <a:effectLst/>
                        </a:rPr>
                        <a:t>neg_mean_squared_log_error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 err="1">
                          <a:solidFill>
                            <a:srgbClr val="2878A2"/>
                          </a:solidFill>
                          <a:effectLst/>
                          <a:hlinkClick r:id="rId23" tooltip="sklearn.metrics.mean_squared_log_error"/>
                        </a:rPr>
                        <a:t>metrics.mean_squared_log_error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984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</a:t>
                      </a:r>
                      <a:r>
                        <a:rPr lang="en-US" sz="1050" dirty="0" err="1">
                          <a:effectLst/>
                        </a:rPr>
                        <a:t>neg_median_absolute_error</a:t>
                      </a:r>
                      <a:r>
                        <a:rPr lang="en-US" sz="1050" dirty="0">
                          <a:effectLst/>
                        </a:rPr>
                        <a:t>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 err="1">
                          <a:solidFill>
                            <a:srgbClr val="2878A2"/>
                          </a:solidFill>
                          <a:effectLst/>
                          <a:hlinkClick r:id="rId24" tooltip="sklearn.metrics.median_absolute_error"/>
                        </a:rPr>
                        <a:t>metrics.median_absolute_error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3641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‘r2’</a:t>
                      </a: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u="none" strike="noStrike" dirty="0">
                          <a:solidFill>
                            <a:srgbClr val="2878A2"/>
                          </a:solidFill>
                          <a:effectLst/>
                          <a:hlinkClick r:id="rId25" tooltip="sklearn.metrics.r2_score"/>
                        </a:rPr>
                        <a:t>metrics.r2_score</a:t>
                      </a:r>
                      <a:endParaRPr lang="en-US" sz="1050" dirty="0">
                        <a:effectLst/>
                      </a:endParaRPr>
                    </a:p>
                  </a:txBody>
                  <a:tcPr marL="14984" marR="23974" marT="2997" marB="299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21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97"/>
    </mc:Choice>
    <mc:Fallback>
      <p:transition spd="slow" advTm="1509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Summary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004" y="1284056"/>
            <a:ext cx="9036996" cy="3614433"/>
          </a:xfrm>
        </p:spPr>
        <p:txBody>
          <a:bodyPr>
            <a:normAutofit/>
          </a:bodyPr>
          <a:lstStyle/>
          <a:p>
            <a:pPr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Better data export,</a:t>
            </a:r>
            <a:r>
              <a:rPr lang="zh-CN" altLang="en-US" dirty="0"/>
              <a:t> </a:t>
            </a:r>
            <a:r>
              <a:rPr lang="en-US" altLang="zh-CN" dirty="0"/>
              <a:t>normalization &amp; preparation steps</a:t>
            </a:r>
          </a:p>
          <a:p>
            <a:pPr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Simplify development of ML applications</a:t>
            </a:r>
          </a:p>
          <a:p>
            <a:pPr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Simple visualization plots and common algorithms for primary tryout</a:t>
            </a:r>
          </a:p>
          <a:p>
            <a:pPr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Efficient tool for data exploration and knowledge extraction</a:t>
            </a:r>
          </a:p>
          <a:p>
            <a:pPr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Physics experts need to define the subjects or problems</a:t>
            </a:r>
          </a:p>
        </p:txBody>
      </p:sp>
      <p:sp>
        <p:nvSpPr>
          <p:cNvPr id="4" name="矩形 3"/>
          <p:cNvSpPr/>
          <p:nvPr/>
        </p:nvSpPr>
        <p:spPr>
          <a:xfrm>
            <a:off x="1241366" y="4898489"/>
            <a:ext cx="6661268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rgbClr val="5B9BD5">
                  <a:lumMod val="50000"/>
                </a:srgbClr>
              </a:buClr>
            </a:pPr>
            <a:r>
              <a:rPr lang="en-US" altLang="zh-CN" sz="2800" dirty="0">
                <a:solidFill>
                  <a:srgbClr val="FF0000"/>
                </a:solidFill>
              </a:rPr>
              <a:t>More functions to be added!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rgbClr val="5B9BD5">
                  <a:lumMod val="50000"/>
                </a:srgbClr>
              </a:buClr>
            </a:pPr>
            <a:r>
              <a:rPr lang="en-US" altLang="zh-CN" sz="2800" dirty="0">
                <a:solidFill>
                  <a:srgbClr val="FF0000"/>
                </a:solidFill>
              </a:rPr>
              <a:t>Better APIs after users’ feedback!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rgbClr val="5B9BD5">
                  <a:lumMod val="50000"/>
                </a:srgbClr>
              </a:buClr>
            </a:pPr>
            <a:r>
              <a:rPr lang="en-US" altLang="zh-CN" sz="2800" dirty="0">
                <a:solidFill>
                  <a:srgbClr val="FF0000"/>
                </a:solidFill>
              </a:rPr>
              <a:t>More and more applications to be explored!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31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921"/>
    </mc:Choice>
    <mc:Fallback>
      <p:transition spd="slow" advTm="81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altLang="zh-CN" b="1" dirty="0">
                <a:solidFill>
                  <a:schemeClr val="bg1"/>
                </a:solidFill>
              </a:rPr>
              <a:t>Team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514350" y="1393825"/>
            <a:ext cx="83375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Team leader: C. P. Chu</a:t>
            </a:r>
          </a:p>
          <a:p>
            <a:pPr marL="0" indent="0">
              <a:buNone/>
            </a:pPr>
            <a:r>
              <a:rPr lang="en-US" altLang="zh-CN" dirty="0"/>
              <a:t>Team members: </a:t>
            </a:r>
            <a:r>
              <a:rPr lang="en-US" altLang="zh-CN" dirty="0" err="1"/>
              <a:t>Dengjie</a:t>
            </a:r>
            <a:r>
              <a:rPr lang="en-US" altLang="zh-CN" dirty="0"/>
              <a:t> Xiao, Yu </a:t>
            </a:r>
            <a:r>
              <a:rPr lang="en-US" altLang="zh-CN" dirty="0" err="1"/>
              <a:t>Bai</a:t>
            </a:r>
            <a:r>
              <a:rPr lang="en-US" altLang="zh-CN" dirty="0"/>
              <a:t>, </a:t>
            </a:r>
            <a:r>
              <a:rPr lang="en-US" altLang="zh-CN" dirty="0" err="1"/>
              <a:t>Jinyu</a:t>
            </a:r>
            <a:r>
              <a:rPr lang="en-US" altLang="zh-CN" dirty="0"/>
              <a:t> Wan, </a:t>
            </a:r>
            <a:r>
              <a:rPr lang="en-US" altLang="zh-CN" dirty="0" err="1"/>
              <a:t>Sinong</a:t>
            </a:r>
            <a:r>
              <a:rPr lang="en-US" altLang="zh-CN" dirty="0"/>
              <a:t> Cheng, Fang Liu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Contact E-mail: qiaoys@ihep.ac.cn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754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59"/>
    </mc:Choice>
    <mc:Fallback>
      <p:transition spd="slow" advTm="2355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Backup Slides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08563" y="1347619"/>
            <a:ext cx="8657616" cy="13469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CN" b="1" dirty="0"/>
              <a:t>BPM Status Prediction</a:t>
            </a:r>
          </a:p>
          <a:p>
            <a:pPr marL="0" indent="0">
              <a:buNone/>
            </a:pPr>
            <a:r>
              <a:rPr lang="en-US" altLang="zh-CN" sz="2600" dirty="0"/>
              <a:t>For test purpose, we applied BEPC-II(Beijing Electron Positron Collider II) BPM history data(collider state, 3 months) to SVM(Support Vector Machine) regression algorithm to predict the status. </a:t>
            </a:r>
            <a:endParaRPr lang="zh-CN" altLang="en-US" sz="26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F647FFC-810C-46E9-8226-67B252D10828}"/>
              </a:ext>
            </a:extLst>
          </p:cNvPr>
          <p:cNvGrpSpPr/>
          <p:nvPr/>
        </p:nvGrpSpPr>
        <p:grpSpPr>
          <a:xfrm>
            <a:off x="1224313" y="2733468"/>
            <a:ext cx="6679619" cy="3895502"/>
            <a:chOff x="4996872" y="2811675"/>
            <a:chExt cx="6754091" cy="39098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E6D86E8-F350-4A3F-81BC-3FC28C2E71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73"/>
            <a:stretch/>
          </p:blipFill>
          <p:spPr>
            <a:xfrm>
              <a:off x="4996872" y="4774322"/>
              <a:ext cx="2746940" cy="1947153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86333F6-F80A-4B89-954D-BA3A9C846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58"/>
            <a:stretch/>
          </p:blipFill>
          <p:spPr>
            <a:xfrm>
              <a:off x="9004023" y="4758989"/>
              <a:ext cx="2746940" cy="1962486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C0A6E1F-3CD0-403F-B386-ED2307B22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3"/>
            <a:stretch/>
          </p:blipFill>
          <p:spPr>
            <a:xfrm>
              <a:off x="4996872" y="2811675"/>
              <a:ext cx="2746939" cy="19598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E494461-E316-4E75-8B9B-CC4F3CC2C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3"/>
            <a:stretch/>
          </p:blipFill>
          <p:spPr>
            <a:xfrm>
              <a:off x="9004023" y="2811675"/>
              <a:ext cx="2746940" cy="195981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8656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"/>
    </mc:Choice>
    <mc:Fallback xmlns="">
      <p:transition spd="slow" advTm="16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Paul\OneDrive\work\drawings\API_platform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74" y="1683429"/>
            <a:ext cx="3904976" cy="27554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altLang="zh-CN" b="1" dirty="0">
                <a:solidFill>
                  <a:schemeClr val="bg1"/>
                </a:solidFill>
              </a:rPr>
              <a:t>Study Background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1790" y="1158622"/>
            <a:ext cx="7886700" cy="3937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3000" b="1" dirty="0"/>
              <a:t>Accelerator Application Architecture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4125140" y="2647814"/>
            <a:ext cx="1184365" cy="5921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1790" y="4647926"/>
            <a:ext cx="87804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/>
              <a:t>Artificial intelligence (AI) &amp; machine learning (ML) </a:t>
            </a:r>
          </a:p>
          <a:p>
            <a:pPr marL="285750"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/>
              <a:t>High doorstep for some physicists</a:t>
            </a:r>
          </a:p>
          <a:p>
            <a:pPr marL="285750"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/>
              <a:t>Standard format &amp; popular algorithms</a:t>
            </a:r>
          </a:p>
          <a:p>
            <a:pPr marL="285750" indent="-5400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/>
              <a:t>Simple APIs to cut development time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657703" y="6488668"/>
            <a:ext cx="2557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C.P. Chu et al. IPAC2018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755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875"/>
    </mc:Choice>
    <mc:Fallback>
      <p:transition spd="slow" advTm="12187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altLang="zh-CN" b="1" dirty="0">
                <a:solidFill>
                  <a:schemeClr val="bg1"/>
                </a:solidFill>
              </a:rPr>
              <a:t>Platform Architecture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37" y="1027611"/>
            <a:ext cx="6965325" cy="5687514"/>
          </a:xfrm>
        </p:spPr>
      </p:pic>
    </p:spTree>
    <p:extLst>
      <p:ext uri="{BB962C8B-B14F-4D97-AF65-F5344CB8AC3E}">
        <p14:creationId xmlns:p14="http://schemas.microsoft.com/office/powerpoint/2010/main" val="170275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20"/>
    </mc:Choice>
    <mc:Fallback>
      <p:transition spd="slow" advTm="2662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Data Export &amp; Uniform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149" y="1071154"/>
            <a:ext cx="4709957" cy="360244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Clr>
                <a:schemeClr val="accent5">
                  <a:lumMod val="50000"/>
                </a:schemeClr>
              </a:buClr>
              <a:buNone/>
            </a:pPr>
            <a:r>
              <a:rPr lang="en-US" altLang="zh-CN" b="1" dirty="0"/>
              <a:t>Data Sources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EPICS live data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TXT/Excel Files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EPICS Channel Archiver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EPISC Archiver Appliance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Other data</a:t>
            </a:r>
            <a:r>
              <a:rPr lang="zh-CN" altLang="en-US" dirty="0"/>
              <a:t> </a:t>
            </a:r>
            <a:r>
              <a:rPr lang="en-US" altLang="zh-CN" dirty="0"/>
              <a:t>sources</a:t>
            </a:r>
          </a:p>
        </p:txBody>
      </p:sp>
      <p:sp>
        <p:nvSpPr>
          <p:cNvPr id="6" name="矩形 5"/>
          <p:cNvSpPr/>
          <p:nvPr/>
        </p:nvSpPr>
        <p:spPr>
          <a:xfrm>
            <a:off x="166994" y="4485731"/>
            <a:ext cx="89770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Code Snippet </a:t>
            </a:r>
            <a:endParaRPr lang="en-US" altLang="zh-CN" dirty="0"/>
          </a:p>
          <a:p>
            <a:r>
              <a:rPr lang="en-US" altLang="zh-CN" i="1" dirty="0" err="1"/>
              <a:t>pvnames</a:t>
            </a:r>
            <a:r>
              <a:rPr lang="en-US" altLang="zh-CN" i="1" dirty="0"/>
              <a:t>=['BIBPM:R1OBPM02:XPOS','BIBPM:R1OBPM03:XPOS','BIBPM:R1OBPM04:XPOS]</a:t>
            </a:r>
          </a:p>
          <a:p>
            <a:r>
              <a:rPr lang="en-US" altLang="zh-CN" i="1" dirty="0"/>
              <a:t>#also can load </a:t>
            </a:r>
            <a:r>
              <a:rPr lang="en-US" altLang="zh-CN" i="1" dirty="0" err="1"/>
              <a:t>pvnames</a:t>
            </a:r>
            <a:r>
              <a:rPr lang="en-US" altLang="zh-CN" i="1" dirty="0"/>
              <a:t> from files</a:t>
            </a:r>
          </a:p>
          <a:p>
            <a:r>
              <a:rPr lang="en-US" altLang="zh-CN" i="1" dirty="0"/>
              <a:t>engine=</a:t>
            </a:r>
            <a:r>
              <a:rPr lang="en-US" altLang="zh-CN" i="1" dirty="0" err="1"/>
              <a:t>LoadData.getKey</a:t>
            </a:r>
            <a:r>
              <a:rPr lang="en-US" altLang="zh-CN" i="1" dirty="0"/>
              <a:t>(</a:t>
            </a:r>
            <a:r>
              <a:rPr lang="en-US" altLang="zh-CN" i="1" dirty="0" err="1"/>
              <a:t>server_addr,pvnames</a:t>
            </a:r>
            <a:r>
              <a:rPr lang="en-US" altLang="zh-CN" i="1" dirty="0"/>
              <a:t>)</a:t>
            </a:r>
          </a:p>
          <a:p>
            <a:r>
              <a:rPr lang="en-US" altLang="zh-CN" i="1" dirty="0"/>
              <a:t>data=</a:t>
            </a:r>
            <a:r>
              <a:rPr lang="en-US" altLang="zh-CN" i="1" dirty="0" err="1"/>
              <a:t>LoadData.getFormatChanArch</a:t>
            </a:r>
            <a:r>
              <a:rPr lang="en-US" altLang="zh-CN" i="1" dirty="0"/>
              <a:t>(</a:t>
            </a:r>
            <a:r>
              <a:rPr lang="en-US" altLang="zh-CN" i="1" dirty="0" err="1"/>
              <a:t>server_addr,engine,pvnames,start_time</a:t>
            </a:r>
            <a:r>
              <a:rPr lang="en-US" altLang="zh-CN" i="1" dirty="0"/>
              <a:t>='11/30/2018 14:15:00’,end_time='11/30/2018 14:16:00’,merge_type='outer’,</a:t>
            </a:r>
            <a:r>
              <a:rPr lang="en-US" altLang="zh-CN" i="1" dirty="0" err="1"/>
              <a:t>interpolation_type</a:t>
            </a:r>
            <a:r>
              <a:rPr lang="en-US" altLang="zh-CN" i="1" dirty="0"/>
              <a:t>='linear’, </a:t>
            </a:r>
            <a:r>
              <a:rPr lang="en-US" altLang="zh-CN" i="1" dirty="0" err="1"/>
              <a:t>fillna_type</a:t>
            </a:r>
            <a:r>
              <a:rPr lang="en-US" altLang="zh-CN" i="1" dirty="0"/>
              <a:t>=</a:t>
            </a:r>
            <a:r>
              <a:rPr lang="en-US" altLang="zh-CN" i="1" dirty="0" err="1"/>
              <a:t>None,how</a:t>
            </a:r>
            <a:r>
              <a:rPr lang="en-US" altLang="zh-CN" i="1" dirty="0"/>
              <a:t>=0)</a:t>
            </a:r>
          </a:p>
        </p:txBody>
      </p:sp>
      <p:sp>
        <p:nvSpPr>
          <p:cNvPr id="4" name="矩形 3"/>
          <p:cNvSpPr/>
          <p:nvPr/>
        </p:nvSpPr>
        <p:spPr>
          <a:xfrm>
            <a:off x="5145932" y="1071154"/>
            <a:ext cx="3746919" cy="218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5">
                  <a:lumMod val="50000"/>
                </a:schemeClr>
              </a:buClr>
            </a:pPr>
            <a:r>
              <a:rPr lang="en-US" altLang="zh-CN" sz="2800" b="1" dirty="0"/>
              <a:t>Output Data Format</a:t>
            </a:r>
          </a:p>
          <a:p>
            <a:pPr marL="228600" indent="-540000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/>
              <a:t>Pandas </a:t>
            </a:r>
            <a:r>
              <a:rPr lang="en-US" altLang="zh-CN" sz="2800" dirty="0" err="1"/>
              <a:t>DataFrame</a:t>
            </a:r>
            <a:endParaRPr lang="en-US" altLang="zh-CN" sz="2800" dirty="0"/>
          </a:p>
          <a:p>
            <a:pPr marL="228600" indent="-540000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/>
              <a:t>TXT/Excel Files</a:t>
            </a:r>
          </a:p>
          <a:p>
            <a:pPr marL="228600" indent="-540000">
              <a:lnSpc>
                <a:spcPct val="90000"/>
              </a:lnSpc>
              <a:spcBef>
                <a:spcPts val="10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800" dirty="0"/>
              <a:t>Other format: HDFS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42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494"/>
    </mc:Choice>
    <mc:Fallback>
      <p:transition spd="slow" advTm="84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Data Export &amp; Uniform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0626" y="1231317"/>
            <a:ext cx="8316685" cy="2075815"/>
          </a:xfrm>
        </p:spPr>
        <p:txBody>
          <a:bodyPr/>
          <a:lstStyle/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en-US" altLang="zh-CN" b="1" dirty="0"/>
              <a:t>Raw data characteristics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Large amount of PVs as model features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Different PV has different acquisition period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Handling null or abnormal data 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US" altLang="zh-CN" b="1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397936336"/>
              </p:ext>
            </p:extLst>
          </p:nvPr>
        </p:nvGraphicFramePr>
        <p:xfrm>
          <a:off x="633984" y="3355184"/>
          <a:ext cx="7876032" cy="3370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600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933"/>
    </mc:Choice>
    <mc:Fallback>
      <p:transition spd="slow" advTm="4293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Data Export &amp; Uniform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657" y="1397000"/>
            <a:ext cx="8316685" cy="4351338"/>
          </a:xfrm>
        </p:spPr>
        <p:txBody>
          <a:bodyPr/>
          <a:lstStyle/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en-US" altLang="zh-CN" b="1" dirty="0"/>
              <a:t>For temporal data from archiver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en-US" altLang="zh-CN" b="1" dirty="0"/>
              <a:t>PV Timestamp alignment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US" altLang="zh-CN" b="1" dirty="0"/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en-US" altLang="zh-CN" dirty="0"/>
              <a:t>3 merge types:</a:t>
            </a:r>
          </a:p>
          <a:p>
            <a:pPr marL="514350" indent="-51435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altLang="zh-CN" dirty="0"/>
              <a:t>Outer  -&gt; smallest time period  -&gt;   data addition</a:t>
            </a:r>
          </a:p>
          <a:p>
            <a:pPr marL="514350" indent="-51435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altLang="zh-CN" dirty="0"/>
              <a:t>Inner  -&gt; biggest time period  -&gt;  data deletion </a:t>
            </a:r>
          </a:p>
          <a:p>
            <a:pPr marL="514350" indent="-514350"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altLang="zh-CN" dirty="0"/>
              <a:t>Defined time period  -&gt; data addition &amp; deletion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9305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13"/>
    </mc:Choice>
    <mc:Fallback>
      <p:transition spd="slow" advTm="3631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Data Export &amp; Uniform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6828" y="1158874"/>
            <a:ext cx="8730343" cy="300355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Clr>
                <a:schemeClr val="accent5">
                  <a:lumMod val="50000"/>
                </a:schemeClr>
              </a:buClr>
              <a:buNone/>
            </a:pPr>
            <a:r>
              <a:rPr lang="en-US" altLang="zh-CN" b="1" dirty="0"/>
              <a:t>Data uniform 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Standardization 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Normalization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Discretization (quantization or binning)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dirty="0"/>
              <a:t>Encoding categorical features </a:t>
            </a:r>
          </a:p>
        </p:txBody>
      </p:sp>
    </p:spTree>
    <p:extLst>
      <p:ext uri="{BB962C8B-B14F-4D97-AF65-F5344CB8AC3E}">
        <p14:creationId xmlns:p14="http://schemas.microsoft.com/office/powerpoint/2010/main" val="52032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462"/>
    </mc:Choice>
    <mc:Fallback>
      <p:transition spd="slow" advTm="7346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611"/>
          </a:xfrm>
          <a:solidFill>
            <a:schemeClr val="accent5">
              <a:lumMod val="50000"/>
            </a:schemeClr>
          </a:solidFill>
          <a:ln>
            <a:solidFill>
              <a:srgbClr val="2F5597"/>
            </a:solidFill>
          </a:ln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n-lt"/>
              </a:rPr>
              <a:t>Data Pre-processing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2846" y="1276976"/>
            <a:ext cx="8316685" cy="515865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Clr>
                <a:schemeClr val="accent5">
                  <a:lumMod val="50000"/>
                </a:schemeClr>
              </a:buClr>
              <a:buNone/>
            </a:pPr>
            <a:r>
              <a:rPr lang="en-US" altLang="zh-CN" b="1" dirty="0"/>
              <a:t>Data quality examine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en-US" altLang="zh-CN" sz="2400" dirty="0"/>
              <a:t>Handling empty, abnormal, inconsistent data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400" b="1" dirty="0"/>
              <a:t>Padding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en-US" altLang="zh-CN" sz="2400" dirty="0"/>
              <a:t>Not changing over time   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en-US" altLang="zh-CN" sz="2400" dirty="0"/>
              <a:t>Bad machine status    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400" b="1" dirty="0"/>
              <a:t>Interpolation </a:t>
            </a:r>
            <a:r>
              <a:rPr lang="en-US" altLang="zh-CN" sz="2400" dirty="0"/>
              <a:t> </a:t>
            </a:r>
            <a:endParaRPr lang="en-US" altLang="zh-CN" sz="2400" b="1" dirty="0"/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en-US" altLang="zh-CN" sz="2400" dirty="0"/>
              <a:t>Linear, nearest, polynomial, cubic, spline……</a:t>
            </a:r>
          </a:p>
          <a:p>
            <a:pPr indent="-5400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n"/>
            </a:pPr>
            <a:r>
              <a:rPr lang="en-US" altLang="zh-CN" sz="2400" b="1" dirty="0"/>
              <a:t>Neural network  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r>
              <a:rPr lang="en-US" altLang="zh-CN" sz="2400" dirty="0"/>
              <a:t>Predict the unknown data through NN algorithm based on known data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804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56"/>
    </mc:Choice>
    <mc:Fallback>
      <p:transition spd="slow" advTm="7535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3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3198</TotalTime>
  <Words>1644</Words>
  <Application>Microsoft Office PowerPoint</Application>
  <PresentationFormat>全屏显示(4:3)</PresentationFormat>
  <Paragraphs>313</Paragraphs>
  <Slides>26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Monotype Corsiva</vt:lpstr>
      <vt:lpstr>Wingdings</vt:lpstr>
      <vt:lpstr>Office 主题</vt:lpstr>
      <vt:lpstr>Machine Learning Platform  for Accelerator Controls</vt:lpstr>
      <vt:lpstr>  Outline</vt:lpstr>
      <vt:lpstr>  Study Background</vt:lpstr>
      <vt:lpstr>  Platform Architecture</vt:lpstr>
      <vt:lpstr>Data Export &amp; Uniform</vt:lpstr>
      <vt:lpstr>Data Export &amp; Uniform</vt:lpstr>
      <vt:lpstr>Data Export &amp; Uniform</vt:lpstr>
      <vt:lpstr>Data Export &amp; Uniform</vt:lpstr>
      <vt:lpstr>Data Pre-processing</vt:lpstr>
      <vt:lpstr>Data Pre-processing</vt:lpstr>
      <vt:lpstr>Data Pre-processing</vt:lpstr>
      <vt:lpstr>Data Pre-processing</vt:lpstr>
      <vt:lpstr>General Algorithms</vt:lpstr>
      <vt:lpstr>Possible Applications</vt:lpstr>
      <vt:lpstr>General Algorithms</vt:lpstr>
      <vt:lpstr>General Algorithms</vt:lpstr>
      <vt:lpstr>General Algorithms</vt:lpstr>
      <vt:lpstr>General Algorithms</vt:lpstr>
      <vt:lpstr>General Algorithms</vt:lpstr>
      <vt:lpstr>General Algorithms</vt:lpstr>
      <vt:lpstr>General Algorithms</vt:lpstr>
      <vt:lpstr>General Algorithms</vt:lpstr>
      <vt:lpstr>General Algorithms</vt:lpstr>
      <vt:lpstr>Summary</vt:lpstr>
      <vt:lpstr>  Team</vt:lpstr>
      <vt:lpstr>Backup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Platform for Accelerator Controls</dc:title>
  <dc:creator>qiao yusi</dc:creator>
  <cp:lastModifiedBy>yusi qiao</cp:lastModifiedBy>
  <cp:revision>205</cp:revision>
  <dcterms:created xsi:type="dcterms:W3CDTF">2018-11-20T07:57:24Z</dcterms:created>
  <dcterms:modified xsi:type="dcterms:W3CDTF">2018-12-09T14:43:05Z</dcterms:modified>
</cp:coreProperties>
</file>