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8" r:id="rId6"/>
    <p:sldId id="285" r:id="rId7"/>
    <p:sldId id="300" r:id="rId8"/>
    <p:sldId id="281" r:id="rId9"/>
    <p:sldId id="282" r:id="rId10"/>
    <p:sldId id="306" r:id="rId11"/>
    <p:sldId id="323" r:id="rId12"/>
    <p:sldId id="298" r:id="rId13"/>
    <p:sldId id="287" r:id="rId14"/>
    <p:sldId id="279" r:id="rId15"/>
    <p:sldId id="313" r:id="rId16"/>
    <p:sldId id="302" r:id="rId17"/>
    <p:sldId id="303" r:id="rId18"/>
    <p:sldId id="311" r:id="rId19"/>
    <p:sldId id="319" r:id="rId20"/>
    <p:sldId id="314" r:id="rId21"/>
    <p:sldId id="316" r:id="rId22"/>
    <p:sldId id="272" r:id="rId23"/>
    <p:sldId id="324" r:id="rId24"/>
    <p:sldId id="280" r:id="rId25"/>
    <p:sldId id="317" r:id="rId26"/>
    <p:sldId id="321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8" autoAdjust="0"/>
    <p:restoredTop sz="95161" autoAdjust="0"/>
  </p:normalViewPr>
  <p:slideViewPr>
    <p:cSldViewPr snapToGrid="0" showGuides="1">
      <p:cViewPr>
        <p:scale>
          <a:sx n="93" d="100"/>
          <a:sy n="93" d="100"/>
        </p:scale>
        <p:origin x="504" y="10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12/3/18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1421928"/>
          </a:xfrm>
        </p:spPr>
        <p:txBody>
          <a:bodyPr/>
          <a:lstStyle/>
          <a:p>
            <a:r>
              <a:rPr lang="en-US" dirty="0"/>
              <a:t>Towards an Experimental Demonstration of Self-Consistent Beams for Beam Halo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N. J. Evans on behalf of SCBD Project</a:t>
            </a:r>
          </a:p>
          <a:p>
            <a:r>
              <a:rPr lang="en-US" dirty="0"/>
              <a:t>Accelerator Physicist</a:t>
            </a:r>
          </a:p>
          <a:p>
            <a:r>
              <a:rPr lang="en-US" dirty="0"/>
              <a:t>Oak Ridge National Laboratory 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48350B8-8230-5E41-BBD2-0E8B7D34BE38}"/>
              </a:ext>
            </a:extLst>
          </p:cNvPr>
          <p:cNvGrpSpPr/>
          <p:nvPr/>
        </p:nvGrpSpPr>
        <p:grpSpPr>
          <a:xfrm>
            <a:off x="4150260" y="2117176"/>
            <a:ext cx="7709507" cy="4466504"/>
            <a:chOff x="876300" y="2773046"/>
            <a:chExt cx="5803900" cy="3653154"/>
          </a:xfrm>
        </p:grpSpPr>
        <p:pic>
          <p:nvPicPr>
            <p:cNvPr id="4" name="Picture 2" descr="http://player.slideplayer.com/30/9540197/data/images/img5.jpg">
              <a:extLst>
                <a:ext uri="{FF2B5EF4-FFF2-40B4-BE49-F238E27FC236}">
                  <a16:creationId xmlns:a16="http://schemas.microsoft.com/office/drawing/2014/main" id="{C8F85A2F-4B82-7040-94C5-018CE2BD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223" y="2773046"/>
              <a:ext cx="5282464" cy="231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88A8BB-937D-A444-9D47-B8901E147FEE}"/>
                </a:ext>
              </a:extLst>
            </p:cNvPr>
            <p:cNvGrpSpPr/>
            <p:nvPr/>
          </p:nvGrpSpPr>
          <p:grpSpPr>
            <a:xfrm>
              <a:off x="876300" y="4982847"/>
              <a:ext cx="5803900" cy="1443353"/>
              <a:chOff x="876300" y="4982847"/>
              <a:chExt cx="5803900" cy="1443353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3DFDB71-BBAA-304E-92AF-7586CEA0ED84}"/>
                  </a:ext>
                </a:extLst>
              </p:cNvPr>
              <p:cNvSpPr/>
              <p:nvPr/>
            </p:nvSpPr>
            <p:spPr>
              <a:xfrm>
                <a:off x="876300" y="4991100"/>
                <a:ext cx="5803900" cy="143510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E971C91-A55E-3543-8D56-228E47F036AC}"/>
                  </a:ext>
                </a:extLst>
              </p:cNvPr>
              <p:cNvCxnSpPr/>
              <p:nvPr/>
            </p:nvCxnSpPr>
            <p:spPr>
              <a:xfrm>
                <a:off x="1683657" y="4982847"/>
                <a:ext cx="3840480" cy="0"/>
              </a:xfrm>
              <a:prstGeom prst="line">
                <a:avLst/>
              </a:prstGeom>
              <a:ln w="6350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6B407-457E-744F-B514-4FBC8C12430D}"/>
                </a:ext>
              </a:extLst>
            </p:cNvPr>
            <p:cNvSpPr txBox="1"/>
            <p:nvPr/>
          </p:nvSpPr>
          <p:spPr>
            <a:xfrm>
              <a:off x="3028295" y="5048122"/>
              <a:ext cx="1058303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>
                  <a:latin typeface="+mn-lt"/>
                </a:rPr>
                <a:t>closed orbit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FC5BEF-25D2-7142-852A-E748A03089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3897" y="4533500"/>
              <a:ext cx="92204" cy="45760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6C2FB7-AE81-DE49-A376-D782268D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 in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E15C-AC8C-E440-BF5D-2BCE26CBB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36346"/>
            <a:ext cx="11430000" cy="4047778"/>
          </a:xfrm>
        </p:spPr>
        <p:txBody>
          <a:bodyPr/>
          <a:lstStyle/>
          <a:p>
            <a:r>
              <a:rPr lang="en-US" dirty="0"/>
              <a:t>SNS has complete control over transverse position and angle of the recirculating beam relative to the injected beam </a:t>
            </a:r>
          </a:p>
          <a:p>
            <a:r>
              <a:rPr lang="en-US" dirty="0"/>
              <a:t>In theory, flexible enough to paint </a:t>
            </a:r>
            <a:br>
              <a:rPr lang="en-US" dirty="0"/>
            </a:br>
            <a:r>
              <a:rPr lang="en-US" dirty="0"/>
              <a:t>rotating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37873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4369-3169-A146-955B-DB99ED9C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 a Self-Consistent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D48E-4775-AB4F-8576-32750CBC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63968"/>
            <a:ext cx="11661714" cy="40477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Requirements for </a:t>
            </a:r>
            <a:r>
              <a:rPr lang="en-US" sz="2400" i="1" dirty="0"/>
              <a:t>painting </a:t>
            </a:r>
            <a:r>
              <a:rPr lang="en-US" sz="2400" dirty="0"/>
              <a:t>the self-consistent beam:</a:t>
            </a:r>
            <a:endParaRPr lang="en-US" sz="2400" i="1" dirty="0"/>
          </a:p>
          <a:p>
            <a:r>
              <a:rPr lang="en-US" sz="2400" dirty="0"/>
              <a:t>To ensure beam is uniform we have to start at the center x=0, y=0</a:t>
            </a:r>
          </a:p>
          <a:p>
            <a:r>
              <a:rPr lang="en-US" sz="2400" dirty="0"/>
              <a:t>Uniformity requires radius increases ~ Sqrt(t)  (i.e. linear increase emittance)</a:t>
            </a:r>
          </a:p>
          <a:p>
            <a:r>
              <a:rPr lang="en-US" sz="2400" dirty="0"/>
              <a:t>Rotation requires vertical and horizontal painting 90º out of phase – otherwise freedom of phase – can paint along any radius</a:t>
            </a:r>
          </a:p>
          <a:p>
            <a:r>
              <a:rPr lang="en-US" sz="2400" dirty="0"/>
              <a:t>Require same tunes in x and y planes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5E887-0414-694C-AEBC-5617EF5B6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80" y="4024827"/>
            <a:ext cx="3354699" cy="2398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55A16-730F-0448-97E6-F49B5AE6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85" y="3969533"/>
            <a:ext cx="3417949" cy="2453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EC5E61-75B9-9F4C-A660-953C17AEC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75" y="4019686"/>
            <a:ext cx="3393264" cy="24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7A4D-3CA9-CB4F-8E64-654EFAD1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B979-BE8D-9244-AAA7-5F009DE2F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68938"/>
            <a:ext cx="11430000" cy="4047778"/>
          </a:xfrm>
        </p:spPr>
        <p:txBody>
          <a:bodyPr/>
          <a:lstStyle/>
          <a:p>
            <a:r>
              <a:rPr lang="en-US" dirty="0"/>
              <a:t>Study includes all physics capabilities of ORBIT</a:t>
            </a:r>
          </a:p>
          <a:p>
            <a:pPr lvl="1"/>
            <a:r>
              <a:rPr lang="en-US" dirty="0"/>
              <a:t>2.5D space charge model</a:t>
            </a:r>
          </a:p>
          <a:p>
            <a:pPr lvl="1"/>
            <a:r>
              <a:rPr lang="en-US" dirty="0"/>
              <a:t>Extended hard-edge, non-linear fringe field model</a:t>
            </a:r>
          </a:p>
          <a:p>
            <a:pPr lvl="1"/>
            <a:r>
              <a:rPr lang="en-US" dirty="0"/>
              <a:t>Impedances </a:t>
            </a:r>
          </a:p>
          <a:p>
            <a:pPr lvl="1"/>
            <a:r>
              <a:rPr lang="en-US" dirty="0"/>
              <a:t>Foil scattering</a:t>
            </a:r>
          </a:p>
          <a:p>
            <a:pPr lvl="1"/>
            <a:r>
              <a:rPr lang="en-US" dirty="0"/>
              <a:t>Realistic painting – real closed orbit bump,</a:t>
            </a:r>
            <a:br>
              <a:rPr lang="en-US" dirty="0"/>
            </a:br>
            <a:r>
              <a:rPr lang="en-US" dirty="0"/>
              <a:t>off-axis transport through quad doublet, </a:t>
            </a:r>
            <a:br>
              <a:rPr lang="en-US" dirty="0"/>
            </a:br>
            <a:r>
              <a:rPr lang="en-US" dirty="0"/>
              <a:t>power supply/magnet limitations</a:t>
            </a:r>
          </a:p>
          <a:p>
            <a:pPr lvl="1"/>
            <a:r>
              <a:rPr lang="en-US" dirty="0"/>
              <a:t>Apertures to evaluate losses</a:t>
            </a:r>
          </a:p>
          <a:p>
            <a:pPr lvl="1"/>
            <a:r>
              <a:rPr lang="en-US" dirty="0"/>
              <a:t>Bunched beam (is it ok for a coasting distribution?)</a:t>
            </a:r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2E45C-659B-E943-8F3F-D400CDC13A5D}"/>
              </a:ext>
            </a:extLst>
          </p:cNvPr>
          <p:cNvSpPr txBox="1"/>
          <p:nvPr/>
        </p:nvSpPr>
        <p:spPr>
          <a:xfrm>
            <a:off x="632805" y="5789062"/>
            <a:ext cx="1092638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* Holmes, et al. “Injection of a Self-Consistent Beam with Linear Space Charge Force into a Ring”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Accepted for Publication in Physical Review Accelerators and Beams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F1387-BFD3-3048-AFFF-61D6E4A66D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25" y="928785"/>
            <a:ext cx="2997225" cy="227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BEEB3-57D4-C543-8495-3B029BD851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51" y="3429000"/>
            <a:ext cx="3078172" cy="2280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28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CB1E-BE34-BA48-9AB4-8A9846FC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Identified During Feasibility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5083-B21A-A74E-82ED-43706A6B0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start painting with design orbit at foil </a:t>
            </a:r>
          </a:p>
          <a:p>
            <a:pPr lvl="1"/>
            <a:r>
              <a:rPr lang="en-US" dirty="0"/>
              <a:t>to get a large enough kicker requires lower energy (~600 MeV) and using correctors for a ‘pre-bump’ to maximize number of turns</a:t>
            </a:r>
          </a:p>
          <a:p>
            <a:r>
              <a:rPr lang="en-US" dirty="0"/>
              <a:t>Non-linear fields cause mixing of counter rotating states – a superposition of these solutions is not self-consistent</a:t>
            </a:r>
          </a:p>
          <a:p>
            <a:pPr lvl="1"/>
            <a:r>
              <a:rPr lang="en-US" dirty="0"/>
              <a:t>0.6 </a:t>
            </a:r>
            <a:r>
              <a:rPr lang="en-US" dirty="0" err="1"/>
              <a:t>T·m</a:t>
            </a:r>
            <a:r>
              <a:rPr lang="en-US" dirty="0"/>
              <a:t> of solenoid field splits degeneracy</a:t>
            </a:r>
          </a:p>
          <a:p>
            <a:r>
              <a:rPr lang="en-US" dirty="0"/>
              <a:t>Need to control losses due to scraping in ring </a:t>
            </a:r>
          </a:p>
          <a:p>
            <a:pPr lvl="1"/>
            <a:r>
              <a:rPr lang="en-US" dirty="0"/>
              <a:t> we can exploit the arbitrary phase to reduce losses </a:t>
            </a:r>
            <a:br>
              <a:rPr lang="en-US" dirty="0"/>
            </a:br>
            <a:r>
              <a:rPr lang="en-US" dirty="0"/>
              <a:t>painting along the x-axis is best solution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73FFA-3A72-EF49-BD0C-A3F06F21C9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589" y="4406630"/>
            <a:ext cx="3331709" cy="2320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706E22-E02F-A043-8E66-287A7CD091E2}"/>
              </a:ext>
            </a:extLst>
          </p:cNvPr>
          <p:cNvSpPr txBox="1"/>
          <p:nvPr/>
        </p:nvSpPr>
        <p:spPr>
          <a:xfrm>
            <a:off x="9337725" y="4133890"/>
            <a:ext cx="263245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Closed orbit evolution</a:t>
            </a:r>
          </a:p>
        </p:txBody>
      </p:sp>
    </p:spTree>
    <p:extLst>
      <p:ext uri="{BB962C8B-B14F-4D97-AF65-F5344CB8AC3E}">
        <p14:creationId xmlns:p14="http://schemas.microsoft.com/office/powerpoint/2010/main" val="161730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8861-5788-5F46-ADBB-84C18DB2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Solenoid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FE9C-2F15-8144-B194-62DCE89A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453710"/>
            <a:ext cx="7670232" cy="4404165"/>
          </a:xfrm>
        </p:spPr>
        <p:txBody>
          <a:bodyPr/>
          <a:lstStyle/>
          <a:p>
            <a:r>
              <a:rPr lang="en-US" dirty="0"/>
              <a:t>Solenoid acts on counter rotating states differently, effectively creating a different lattice for each eigenvector</a:t>
            </a:r>
          </a:p>
          <a:p>
            <a:r>
              <a:rPr lang="en-US" dirty="0"/>
              <a:t>This is a special magnet we need to design for this experiment </a:t>
            </a:r>
          </a:p>
          <a:p>
            <a:r>
              <a:rPr lang="en-US" dirty="0"/>
              <a:t>An integrated field of 0.6 T· m is enough to maintain self-consistency – insensitive to placement in 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57C5F-C8B2-4B44-B5C7-DCDC267B53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9526" y="2298480"/>
            <a:ext cx="2679700" cy="207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019947-8107-9F42-B54F-486FD112BE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9526" y="4490084"/>
            <a:ext cx="2680335" cy="202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CFDEFE-CBCE-C448-97EE-6476582B0D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6027" y="167201"/>
            <a:ext cx="2680335" cy="20173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2513D-FA74-E94F-BC93-F2FDBCF41981}"/>
              </a:ext>
            </a:extLst>
          </p:cNvPr>
          <p:cNvSpPr txBox="1"/>
          <p:nvPr/>
        </p:nvSpPr>
        <p:spPr>
          <a:xfrm rot="5400000">
            <a:off x="10941584" y="761979"/>
            <a:ext cx="15311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No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FD4E9-20FD-DC45-81EC-C46B0DB05ADD}"/>
              </a:ext>
            </a:extLst>
          </p:cNvPr>
          <p:cNvSpPr txBox="1"/>
          <p:nvPr/>
        </p:nvSpPr>
        <p:spPr>
          <a:xfrm rot="5400000">
            <a:off x="11153862" y="3057505"/>
            <a:ext cx="120898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 Solenoid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C6866-DDD9-B441-B5E0-400C0F44944C}"/>
              </a:ext>
            </a:extLst>
          </p:cNvPr>
          <p:cNvSpPr txBox="1"/>
          <p:nvPr/>
        </p:nvSpPr>
        <p:spPr>
          <a:xfrm rot="5400000">
            <a:off x="11146649" y="5199143"/>
            <a:ext cx="122341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Tune Split</a:t>
            </a:r>
          </a:p>
        </p:txBody>
      </p:sp>
    </p:spTree>
    <p:extLst>
      <p:ext uri="{BB962C8B-B14F-4D97-AF65-F5344CB8AC3E}">
        <p14:creationId xmlns:p14="http://schemas.microsoft.com/office/powerpoint/2010/main" val="148262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86F0-9015-8B4C-B85A-EF8931FE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27D2-7317-DF4B-8403-7883A994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phases: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5274C9-1FDB-4045-B584-0825A5719DA6}"/>
              </a:ext>
            </a:extLst>
          </p:cNvPr>
          <p:cNvSpPr txBox="1">
            <a:spLocks/>
          </p:cNvSpPr>
          <p:nvPr/>
        </p:nvSpPr>
        <p:spPr bwMode="auto">
          <a:xfrm>
            <a:off x="762000" y="2090375"/>
            <a:ext cx="11430000" cy="181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without solenoids to demonstrate painting and work out technical problems, should be good enough to verify painting of rotating beam – storage is an issue though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installation of solenoid more studies on stability etc.</a:t>
            </a:r>
          </a:p>
        </p:txBody>
      </p:sp>
    </p:spTree>
    <p:extLst>
      <p:ext uri="{BB962C8B-B14F-4D97-AF65-F5344CB8AC3E}">
        <p14:creationId xmlns:p14="http://schemas.microsoft.com/office/powerpoint/2010/main" val="245396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6D7A-8BD6-7047-9B9B-B8125F79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Painting Uniform Self-Consistent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78A0C-F632-DF4B-8E09-65ED5DB3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428410"/>
          </a:xfrm>
        </p:spPr>
        <p:txBody>
          <a:bodyPr/>
          <a:lstStyle/>
          <a:p>
            <a:r>
              <a:rPr lang="en-US" dirty="0"/>
              <a:t>Lower </a:t>
            </a:r>
            <a:r>
              <a:rPr lang="en-US" dirty="0" err="1"/>
              <a:t>linac</a:t>
            </a:r>
            <a:r>
              <a:rPr lang="en-US" dirty="0"/>
              <a:t> energy (600 MeV) </a:t>
            </a:r>
          </a:p>
          <a:p>
            <a:pPr lvl="1"/>
            <a:r>
              <a:rPr lang="en-US" dirty="0"/>
              <a:t>To get this low we have to ignore the timing system and set some ring systems by hand – we can get to 810 MeV with timing system only allows 40 turns to be injected</a:t>
            </a:r>
          </a:p>
          <a:p>
            <a:r>
              <a:rPr lang="en-US" dirty="0"/>
              <a:t>Set tunes equal</a:t>
            </a:r>
          </a:p>
          <a:p>
            <a:r>
              <a:rPr lang="en-US" dirty="0"/>
              <a:t>Add closed orbit – ‘pre-bump’</a:t>
            </a:r>
          </a:p>
          <a:p>
            <a:pPr lvl="1"/>
            <a:r>
              <a:rPr lang="en-US" dirty="0"/>
              <a:t>Relatively easy – a corrector bump app automates most of this</a:t>
            </a:r>
          </a:p>
          <a:p>
            <a:r>
              <a:rPr lang="en-US" dirty="0"/>
              <a:t>Define injection kicker end points, then load waveforms</a:t>
            </a:r>
          </a:p>
          <a:p>
            <a:pPr lvl="1"/>
            <a:r>
              <a:rPr lang="en-US" dirty="0"/>
              <a:t>No automation yet – nearly impossible to do by hand on the time scales we have</a:t>
            </a:r>
          </a:p>
        </p:txBody>
      </p:sp>
    </p:spTree>
    <p:extLst>
      <p:ext uri="{BB962C8B-B14F-4D97-AF65-F5344CB8AC3E}">
        <p14:creationId xmlns:p14="http://schemas.microsoft.com/office/powerpoint/2010/main" val="175208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BDF5-713A-1543-99A0-BA3EF93C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- More realistic picture of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4D41-741B-1A40-A88A-88CFC537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4239"/>
            <a:ext cx="11430000" cy="856001"/>
          </a:xfrm>
        </p:spPr>
        <p:txBody>
          <a:bodyPr/>
          <a:lstStyle/>
          <a:p>
            <a:r>
              <a:rPr lang="en-US" dirty="0"/>
              <a:t>Quads in particular make tuning bump by hand difficult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158CF-5D31-EA49-BE25-C86E0EDE8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9304" r="5188" b="11926"/>
          <a:stretch/>
        </p:blipFill>
        <p:spPr bwMode="auto">
          <a:xfrm>
            <a:off x="710123" y="1850808"/>
            <a:ext cx="11031165" cy="450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1C3DB6-A34A-0B4E-8265-949444A4F5BA}"/>
              </a:ext>
            </a:extLst>
          </p:cNvPr>
          <p:cNvSpPr/>
          <p:nvPr/>
        </p:nvSpPr>
        <p:spPr>
          <a:xfrm>
            <a:off x="3258767" y="2402732"/>
            <a:ext cx="1040859" cy="4105072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31DAA-16E8-FE40-87A6-B62DC68599B6}"/>
              </a:ext>
            </a:extLst>
          </p:cNvPr>
          <p:cNvSpPr/>
          <p:nvPr/>
        </p:nvSpPr>
        <p:spPr>
          <a:xfrm>
            <a:off x="8158264" y="2402732"/>
            <a:ext cx="1040859" cy="4105072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1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6ECF-FD25-9347-9899-8EC0BC19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 a Uniform Self-Consistent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BA28-F13A-004B-97C5-B2BF4630A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2503373"/>
            <a:ext cx="11430000" cy="4047778"/>
          </a:xfrm>
        </p:spPr>
        <p:txBody>
          <a:bodyPr/>
          <a:lstStyle/>
          <a:p>
            <a:r>
              <a:rPr lang="en-US" dirty="0"/>
              <a:t>Matching is also an issue </a:t>
            </a:r>
            <a:br>
              <a:rPr lang="en-US" dirty="0"/>
            </a:br>
            <a:r>
              <a:rPr lang="en-US" dirty="0"/>
              <a:t>for painting in x-y’ matching </a:t>
            </a:r>
            <a:br>
              <a:rPr lang="en-US" dirty="0"/>
            </a:br>
            <a:r>
              <a:rPr lang="en-US" dirty="0"/>
              <a:t>means determining what </a:t>
            </a:r>
            <a:r>
              <a:rPr lang="en-US" dirty="0" err="1"/>
              <a:t>y’max</a:t>
            </a:r>
            <a:r>
              <a:rPr lang="en-US" dirty="0"/>
              <a:t> we need for a given </a:t>
            </a:r>
            <a:r>
              <a:rPr lang="en-US" dirty="0" err="1"/>
              <a:t>xmax</a:t>
            </a:r>
            <a:r>
              <a:rPr lang="en-US" dirty="0"/>
              <a:t> </a:t>
            </a:r>
          </a:p>
          <a:p>
            <a:r>
              <a:rPr lang="en-US" dirty="0"/>
              <a:t>In simulation we use bare lattice betafunctions, then statistical betafunctions to refine the guess and then run a couple of cases to see if there is a better match </a:t>
            </a:r>
          </a:p>
          <a:p>
            <a:r>
              <a:rPr lang="en-US" dirty="0"/>
              <a:t>This is going to be more difficult during experiments – but it’s the best idea we have so far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62F9BF-09A9-BF46-BA3A-C980B327A600}"/>
              </a:ext>
            </a:extLst>
          </p:cNvPr>
          <p:cNvGrpSpPr/>
          <p:nvPr/>
        </p:nvGrpSpPr>
        <p:grpSpPr>
          <a:xfrm>
            <a:off x="5756655" y="813816"/>
            <a:ext cx="6435345" cy="2424396"/>
            <a:chOff x="5442710" y="1004604"/>
            <a:chExt cx="6435345" cy="24243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946DD4-09B8-004F-A2FD-3AC09CA33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2710" y="1004604"/>
              <a:ext cx="6435345" cy="242439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6FC363-713E-994C-B82D-95943685267A}"/>
                </a:ext>
              </a:extLst>
            </p:cNvPr>
            <p:cNvCxnSpPr/>
            <p:nvPr/>
          </p:nvCxnSpPr>
          <p:spPr>
            <a:xfrm>
              <a:off x="5763489" y="2521526"/>
              <a:ext cx="5669280" cy="0"/>
            </a:xfrm>
            <a:prstGeom prst="line">
              <a:avLst/>
            </a:prstGeom>
            <a:ln w="53975">
              <a:solidFill>
                <a:schemeClr val="accent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7204DA-6389-704A-ADDB-2A438D595ADE}"/>
                </a:ext>
              </a:extLst>
            </p:cNvPr>
            <p:cNvCxnSpPr/>
            <p:nvPr/>
          </p:nvCxnSpPr>
          <p:spPr>
            <a:xfrm>
              <a:off x="5763489" y="1995054"/>
              <a:ext cx="5669280" cy="0"/>
            </a:xfrm>
            <a:prstGeom prst="line">
              <a:avLst/>
            </a:prstGeom>
            <a:ln w="53975">
              <a:solidFill>
                <a:schemeClr val="accent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72D69-B0DD-7143-9AA9-33BA5B0B2332}"/>
              </a:ext>
            </a:extLst>
          </p:cNvPr>
          <p:cNvSpPr/>
          <p:nvPr/>
        </p:nvSpPr>
        <p:spPr>
          <a:xfrm>
            <a:off x="5915891" y="813816"/>
            <a:ext cx="6082145" cy="2386584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3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7727-19C0-5D43-A03D-07CBFF1A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4B17-B058-D249-9010-D06D69FF4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82" y="822466"/>
            <a:ext cx="11430000" cy="4047778"/>
          </a:xfrm>
        </p:spPr>
        <p:txBody>
          <a:bodyPr/>
          <a:lstStyle/>
          <a:p>
            <a:r>
              <a:rPr lang="en-US" dirty="0"/>
              <a:t>We worried about stability, robustness in the face of small imperfections – will the beam maintain it’s shape? </a:t>
            </a:r>
          </a:p>
          <a:p>
            <a:r>
              <a:rPr lang="en-US" dirty="0"/>
              <a:t>So far the answer is: yes. Detailed simulations indicate that self-consistency can be maintained for a reasonable period of time</a:t>
            </a:r>
            <a:br>
              <a:rPr lang="en-US" dirty="0"/>
            </a:br>
            <a:r>
              <a:rPr lang="en-US" dirty="0"/>
              <a:t> – at least the </a:t>
            </a:r>
            <a:r>
              <a:rPr lang="en-US" dirty="0" err="1"/>
              <a:t>ms</a:t>
            </a:r>
            <a:r>
              <a:rPr lang="en-US" dirty="0"/>
              <a:t> timescale of an SNS </a:t>
            </a:r>
            <a:br>
              <a:rPr lang="en-US" dirty="0"/>
            </a:br>
            <a:r>
              <a:rPr lang="en-US" dirty="0"/>
              <a:t>cycle – and that the beam is robust </a:t>
            </a:r>
            <a:br>
              <a:rPr lang="en-US" dirty="0"/>
            </a:br>
            <a:r>
              <a:rPr lang="en-US" dirty="0"/>
              <a:t>to small perturbations</a:t>
            </a:r>
          </a:p>
          <a:p>
            <a:r>
              <a:rPr lang="en-US" dirty="0"/>
              <a:t>Even seems to tend toward </a:t>
            </a:r>
            <a:br>
              <a:rPr lang="en-US" dirty="0"/>
            </a:br>
            <a:r>
              <a:rPr lang="en-US" dirty="0"/>
              <a:t>self-consistency when, </a:t>
            </a:r>
            <a:br>
              <a:rPr lang="en-US" dirty="0"/>
            </a:br>
            <a:r>
              <a:rPr lang="en-US" dirty="0"/>
              <a:t>e.g. tunes are not equal in </a:t>
            </a:r>
            <a:br>
              <a:rPr lang="en-US" dirty="0"/>
            </a:br>
            <a:r>
              <a:rPr lang="en-US" dirty="0"/>
              <a:t>both planes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101F9-70F4-C349-A400-B16F351B07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565" y="3241964"/>
            <a:ext cx="4960202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5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261B-E74D-DC49-BF35-7FD51198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uniform beams?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FE4C2-57EB-664E-A549-FEE60F41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367453"/>
          </a:xfrm>
        </p:spPr>
        <p:txBody>
          <a:bodyPr/>
          <a:lstStyle/>
          <a:p>
            <a:r>
              <a:rPr lang="en-US" dirty="0"/>
              <a:t>External focusing (quadrupoles) vs. internal de-focusing due to coulomb repulsion – force depends on the particle distribution – in general non-linear, time varying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0BB53-8DEA-2144-B1E4-CC2AB48F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61" y="3189532"/>
            <a:ext cx="5455326" cy="2776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31FFAC-6009-9D4A-A8E7-F3034FE0A9C7}"/>
              </a:ext>
            </a:extLst>
          </p:cNvPr>
          <p:cNvSpPr txBox="1"/>
          <p:nvPr/>
        </p:nvSpPr>
        <p:spPr>
          <a:xfrm>
            <a:off x="6144767" y="6006269"/>
            <a:ext cx="469712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Figure from : K. </a:t>
            </a:r>
            <a:r>
              <a:rPr lang="en-US" dirty="0" err="1">
                <a:latin typeface="+mn-lt"/>
              </a:rPr>
              <a:t>Schindl</a:t>
            </a:r>
            <a:r>
              <a:rPr lang="en-US" dirty="0">
                <a:latin typeface="+mn-lt"/>
              </a:rPr>
              <a:t> “Space Charge”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CERN Accelerator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490C1-5A1D-E844-BB86-83348549151E}"/>
              </a:ext>
            </a:extLst>
          </p:cNvPr>
          <p:cNvSpPr/>
          <p:nvPr/>
        </p:nvSpPr>
        <p:spPr>
          <a:xfrm>
            <a:off x="1454013" y="3026407"/>
            <a:ext cx="399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﻿x’’ + K(s) x = -KSC(s, x-&lt;x&gt;)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4E6853-CC48-1F43-8054-B952AAA1C3A3}"/>
              </a:ext>
            </a:extLst>
          </p:cNvPr>
          <p:cNvSpPr txBox="1">
            <a:spLocks/>
          </p:cNvSpPr>
          <p:nvPr/>
        </p:nvSpPr>
        <p:spPr bwMode="auto">
          <a:xfrm>
            <a:off x="429767" y="3717051"/>
            <a:ext cx="11430000" cy="12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the linear focusing case </a:t>
            </a:r>
            <a:br>
              <a:rPr lang="en-US" dirty="0"/>
            </a:br>
            <a:r>
              <a:rPr lang="en-US" dirty="0"/>
              <a:t>space-charge acts like </a:t>
            </a:r>
            <a:br>
              <a:rPr lang="en-US" dirty="0"/>
            </a:br>
            <a:r>
              <a:rPr lang="en-US" dirty="0"/>
              <a:t>another defocusing quad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CA008-01E3-3049-A89A-D80A6374E6DB}"/>
              </a:ext>
            </a:extLst>
          </p:cNvPr>
          <p:cNvSpPr/>
          <p:nvPr/>
        </p:nvSpPr>
        <p:spPr>
          <a:xfrm>
            <a:off x="1454013" y="5118674"/>
            <a:ext cx="3667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﻿x’’ + (K(s)+KSC(s)) x = 0</a:t>
            </a:r>
          </a:p>
        </p:txBody>
      </p:sp>
    </p:spTree>
    <p:extLst>
      <p:ext uri="{BB962C8B-B14F-4D97-AF65-F5344CB8AC3E}">
        <p14:creationId xmlns:p14="http://schemas.microsoft.com/office/powerpoint/2010/main" val="1974824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C8078B-9283-D24E-949A-61D9603E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20" t="-1075" r="7658" b="20754"/>
          <a:stretch/>
        </p:blipFill>
        <p:spPr>
          <a:xfrm>
            <a:off x="332509" y="1198051"/>
            <a:ext cx="5403273" cy="4908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C9BAB-911C-D14D-AA57-829366C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4228-EC4E-854B-ABF8-4A33C3B4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727" y="845266"/>
            <a:ext cx="7171945" cy="4047778"/>
          </a:xfrm>
        </p:spPr>
        <p:txBody>
          <a:bodyPr/>
          <a:lstStyle/>
          <a:p>
            <a:r>
              <a:rPr lang="en-US" dirty="0"/>
              <a:t>Electron scanner that offers turn-by-turn profile monitoring </a:t>
            </a:r>
          </a:p>
          <a:p>
            <a:r>
              <a:rPr lang="en-US" dirty="0"/>
              <a:t>Five wire scanners (H,V,D) in the extraction line (RTBT) we are investigating optics for measuring 4D emittance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4D73C2-0287-004B-A0BA-D42ADE76D282}"/>
              </a:ext>
            </a:extLst>
          </p:cNvPr>
          <p:cNvCxnSpPr>
            <a:cxnSpLocks/>
          </p:cNvCxnSpPr>
          <p:nvPr/>
        </p:nvCxnSpPr>
        <p:spPr>
          <a:xfrm flipH="1">
            <a:off x="2507674" y="1052945"/>
            <a:ext cx="2937162" cy="2133600"/>
          </a:xfrm>
          <a:prstGeom prst="straightConnector1">
            <a:avLst/>
          </a:prstGeom>
          <a:ln w="412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7B9B16-6001-334E-8DED-6617C1F9FA44}"/>
              </a:ext>
            </a:extLst>
          </p:cNvPr>
          <p:cNvCxnSpPr>
            <a:cxnSpLocks/>
          </p:cNvCxnSpPr>
          <p:nvPr/>
        </p:nvCxnSpPr>
        <p:spPr>
          <a:xfrm flipH="1">
            <a:off x="3948545" y="2078180"/>
            <a:ext cx="1468581" cy="1673486"/>
          </a:xfrm>
          <a:prstGeom prst="straightConnector1">
            <a:avLst/>
          </a:prstGeom>
          <a:ln w="412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3555639-C98D-E248-BBD6-640369D55D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2" y="3429000"/>
            <a:ext cx="4527666" cy="32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7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AD84-769D-E64F-BD07-F575AB43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benefits of Rotating SCBD?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9F21-635F-494B-998C-1C0199D49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39385"/>
            <a:ext cx="11430000" cy="5004240"/>
          </a:xfrm>
        </p:spPr>
        <p:txBody>
          <a:bodyPr/>
          <a:lstStyle/>
          <a:p>
            <a:r>
              <a:rPr lang="en-US" dirty="0"/>
              <a:t>Interesting from a theoretical point of view – investigations of halo formation</a:t>
            </a:r>
          </a:p>
          <a:p>
            <a:r>
              <a:rPr lang="en-US" dirty="0"/>
              <a:t>May reduce halo formation in high intensity beams</a:t>
            </a:r>
          </a:p>
          <a:p>
            <a:r>
              <a:rPr lang="en-US" dirty="0"/>
              <a:t>More charge in the beam for the same tune shift – often an intensity limitation</a:t>
            </a:r>
          </a:p>
          <a:p>
            <a:r>
              <a:rPr lang="en-US" dirty="0"/>
              <a:t>Uniform distribution is preferable for some target – reduces peak current density </a:t>
            </a:r>
          </a:p>
          <a:p>
            <a:r>
              <a:rPr lang="en-US" dirty="0"/>
              <a:t>Linear correlation in x-y’ and y-x’ can be rotated into real space creating a ‘flat’ beam that may have uses in colliders, or fixed target experiments</a:t>
            </a:r>
          </a:p>
        </p:txBody>
      </p:sp>
    </p:spTree>
    <p:extLst>
      <p:ext uri="{BB962C8B-B14F-4D97-AF65-F5344CB8AC3E}">
        <p14:creationId xmlns:p14="http://schemas.microsoft.com/office/powerpoint/2010/main" val="76585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4138-0309-1946-AF7A-81DBB714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8CB0-C66F-7C4D-9DFB-F3304DBD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our flexible transverse painting, SNS is the ideal place to test this, but not ideal for implementation – may be niche applications but machines will need to be (re)designed with this sort of painting in mind</a:t>
            </a:r>
          </a:p>
          <a:p>
            <a:r>
              <a:rPr lang="en-US" dirty="0"/>
              <a:t>Will be difficult to explore limits of halo formation at SNS because of non-linear fields – but we can benchmark simulations done using </a:t>
            </a:r>
            <a:r>
              <a:rPr lang="en-US" dirty="0" err="1"/>
              <a:t>pyOrbit</a:t>
            </a:r>
            <a:endParaRPr lang="en-US" dirty="0"/>
          </a:p>
          <a:p>
            <a:r>
              <a:rPr lang="en-US" dirty="0"/>
              <a:t>We will also do some analytical analysis of stability </a:t>
            </a:r>
          </a:p>
        </p:txBody>
      </p:sp>
    </p:spTree>
    <p:extLst>
      <p:ext uri="{BB962C8B-B14F-4D97-AF65-F5344CB8AC3E}">
        <p14:creationId xmlns:p14="http://schemas.microsoft.com/office/powerpoint/2010/main" val="174336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04A6-ACD9-DA4C-8C9D-2CD123FE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8C13-CD78-D240-9BF2-8DBEAD00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SCBD contributors – Jeff Holmes, Mike Plum, Tim </a:t>
            </a:r>
            <a:r>
              <a:rPr lang="en-US" dirty="0" err="1"/>
              <a:t>Gorlov</a:t>
            </a:r>
            <a:r>
              <a:rPr lang="en-US" dirty="0"/>
              <a:t>, Sarah </a:t>
            </a:r>
            <a:r>
              <a:rPr lang="en-US" dirty="0" err="1"/>
              <a:t>Cousineau</a:t>
            </a:r>
            <a:endParaRPr lang="en-US" dirty="0"/>
          </a:p>
          <a:p>
            <a:r>
              <a:rPr lang="en-US" dirty="0"/>
              <a:t>SNS Operations – Charles Peters, SNS operators </a:t>
            </a:r>
          </a:p>
        </p:txBody>
      </p:sp>
    </p:spTree>
    <p:extLst>
      <p:ext uri="{BB962C8B-B14F-4D97-AF65-F5344CB8AC3E}">
        <p14:creationId xmlns:p14="http://schemas.microsoft.com/office/powerpoint/2010/main" val="107643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4DE55-41B4-A74B-A592-5C899B06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417298"/>
            <a:ext cx="6087617" cy="3098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79491-2812-7E41-A26A-633144DE837A}"/>
              </a:ext>
            </a:extLst>
          </p:cNvPr>
          <p:cNvSpPr txBox="1"/>
          <p:nvPr/>
        </p:nvSpPr>
        <p:spPr>
          <a:xfrm>
            <a:off x="6705888" y="0"/>
            <a:ext cx="469712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Figure from : K. </a:t>
            </a:r>
            <a:r>
              <a:rPr lang="en-US" dirty="0" err="1">
                <a:latin typeface="+mn-lt"/>
              </a:rPr>
              <a:t>Schindl</a:t>
            </a:r>
            <a:r>
              <a:rPr lang="en-US" dirty="0">
                <a:latin typeface="+mn-lt"/>
              </a:rPr>
              <a:t> “Space Charge”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CERN Accelerator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A0B4B-5FB9-C344-9837-6F009ACBB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5" y="2279285"/>
            <a:ext cx="11430000" cy="3824631"/>
          </a:xfrm>
        </p:spPr>
        <p:txBody>
          <a:bodyPr/>
          <a:lstStyle/>
          <a:p>
            <a:r>
              <a:rPr lang="en-US" dirty="0"/>
              <a:t>Has uniform charge density  </a:t>
            </a:r>
            <a:br>
              <a:rPr lang="en-US" dirty="0"/>
            </a:br>
            <a:r>
              <a:rPr lang="en-US" dirty="0"/>
              <a:t>(linear space charge force)</a:t>
            </a:r>
          </a:p>
          <a:p>
            <a:r>
              <a:rPr lang="en-US" dirty="0"/>
              <a:t>Elliptical</a:t>
            </a:r>
          </a:p>
          <a:p>
            <a:r>
              <a:rPr lang="en-US" dirty="0"/>
              <a:t>Maintains uniform charge density under linear transport</a:t>
            </a:r>
          </a:p>
          <a:p>
            <a:pPr lvl="1"/>
            <a:r>
              <a:rPr lang="en-US" dirty="0"/>
              <a:t>This includes external focusing and internal focusing from space-charge if that force is linear</a:t>
            </a:r>
          </a:p>
          <a:p>
            <a:r>
              <a:rPr lang="en-US" dirty="0"/>
              <a:t>Self-consistent - solution of </a:t>
            </a:r>
            <a:r>
              <a:rPr lang="en-US" dirty="0" err="1"/>
              <a:t>Vlasov</a:t>
            </a:r>
            <a:r>
              <a:rPr lang="en-US" dirty="0"/>
              <a:t> equation i.e. </a:t>
            </a:r>
            <a:r>
              <a:rPr lang="en-US" dirty="0" err="1"/>
              <a:t>df</a:t>
            </a:r>
            <a:r>
              <a:rPr lang="en-US" dirty="0"/>
              <a:t>(</a:t>
            </a:r>
            <a:r>
              <a:rPr lang="en-US" b="1" dirty="0" err="1"/>
              <a:t>r</a:t>
            </a:r>
            <a:r>
              <a:rPr lang="en-US" dirty="0" err="1"/>
              <a:t>,</a:t>
            </a:r>
            <a:r>
              <a:rPr lang="en-US" b="1" dirty="0" err="1"/>
              <a:t>p</a:t>
            </a:r>
            <a:r>
              <a:rPr lang="en-US" dirty="0" err="1"/>
              <a:t>,t</a:t>
            </a:r>
            <a:r>
              <a:rPr lang="en-US" dirty="0"/>
              <a:t>)/</a:t>
            </a:r>
            <a:r>
              <a:rPr lang="en-US" dirty="0" err="1"/>
              <a:t>dt</a:t>
            </a:r>
            <a:r>
              <a:rPr lang="en-US" dirty="0"/>
              <a:t> = 0  (True if f is a function of invariants of the motion)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D75A58-9DE3-A743-969F-409E0CDCA586}"/>
              </a:ext>
            </a:extLst>
          </p:cNvPr>
          <p:cNvSpPr txBox="1">
            <a:spLocks/>
          </p:cNvSpPr>
          <p:nvPr/>
        </p:nvSpPr>
        <p:spPr bwMode="auto">
          <a:xfrm>
            <a:off x="469772" y="1476083"/>
            <a:ext cx="5262373" cy="5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(uniform) self-consistent distribution*: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A9B6F-E20B-264E-9C7E-EE263B3BDA09}"/>
              </a:ext>
            </a:extLst>
          </p:cNvPr>
          <p:cNvSpPr txBox="1"/>
          <p:nvPr/>
        </p:nvSpPr>
        <p:spPr>
          <a:xfrm>
            <a:off x="2500009" y="6360765"/>
            <a:ext cx="70407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*For simplicity we colloquially call this a ‘self-consistent beam’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DFA6E-99E3-8D43-B670-5164B8AA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Self-Consistent Beams</a:t>
            </a:r>
          </a:p>
        </p:txBody>
      </p:sp>
    </p:spTree>
    <p:extLst>
      <p:ext uri="{BB962C8B-B14F-4D97-AF65-F5344CB8AC3E}">
        <p14:creationId xmlns:p14="http://schemas.microsoft.com/office/powerpoint/2010/main" val="69419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F891-65C0-554B-85AD-8B29B9CE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K-V – The original uniform self-consistent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993D1-2ACF-8243-B0E1-F391D6ECB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1959 </a:t>
            </a:r>
            <a:r>
              <a:rPr lang="en-US" dirty="0" err="1"/>
              <a:t>Kapchinskij</a:t>
            </a:r>
            <a:r>
              <a:rPr lang="en-US" dirty="0"/>
              <a:t> and </a:t>
            </a:r>
            <a:r>
              <a:rPr lang="en-US" dirty="0" err="1"/>
              <a:t>Vladimirskij</a:t>
            </a:r>
            <a:r>
              <a:rPr lang="en-US" dirty="0"/>
              <a:t> devised a uniform, self-consistent distribution – useful for some theoretical work</a:t>
            </a:r>
          </a:p>
          <a:p>
            <a:r>
              <a:rPr lang="en-US" dirty="0"/>
              <a:t>Problem is distribution is only based on one invariant of motion, the Hamiltonian – we don’t know how to build this experimentally, and has stability issues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ACAD5-2E64-604A-8A68-D5D5EB2A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481" y="4912934"/>
            <a:ext cx="9027268" cy="15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6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438E-8A96-F34B-A9C7-469B7589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Uniform Self-Consistent Distributions – from the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AF73F-7294-EA44-86C5-9328A80C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261503" cy="4047778"/>
          </a:xfrm>
        </p:spPr>
        <p:txBody>
          <a:bodyPr/>
          <a:lstStyle/>
          <a:p>
            <a:r>
              <a:rPr lang="en-US" dirty="0"/>
              <a:t>Self-consistent uniform </a:t>
            </a:r>
            <a:r>
              <a:rPr lang="en-US" i="1" dirty="0"/>
              <a:t>electron (not rotating)</a:t>
            </a:r>
            <a:r>
              <a:rPr lang="en-US" dirty="0"/>
              <a:t> beams have been created but there are two major issues:</a:t>
            </a:r>
          </a:p>
          <a:p>
            <a:pPr lvl="1"/>
            <a:r>
              <a:rPr lang="en-US" dirty="0"/>
              <a:t>method can’t be extended to other particle types</a:t>
            </a:r>
          </a:p>
          <a:p>
            <a:pPr lvl="1"/>
            <a:r>
              <a:rPr lang="en-US" dirty="0"/>
              <a:t>intensity of the bunch is fixed at 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DBFA4-FD77-DB4B-8320-87E6C4FC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33" y="1078456"/>
            <a:ext cx="4801734" cy="3480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38CE4-37AB-8540-8286-DC6FE2B9C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51" y="4827975"/>
            <a:ext cx="6612540" cy="1450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7D85B-9131-F145-9724-A8EC1CA7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28" y="5297110"/>
            <a:ext cx="6291172" cy="1447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8C91D-2672-B346-977B-7AC5DF9418C0}"/>
              </a:ext>
            </a:extLst>
          </p:cNvPr>
          <p:cNvSpPr txBox="1"/>
          <p:nvPr/>
        </p:nvSpPr>
        <p:spPr>
          <a:xfrm>
            <a:off x="8007927" y="4407859"/>
            <a:ext cx="355417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Experimental production 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uniform density self-consistent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electron beam</a:t>
            </a:r>
          </a:p>
        </p:txBody>
      </p:sp>
    </p:spTree>
    <p:extLst>
      <p:ext uri="{BB962C8B-B14F-4D97-AF65-F5344CB8AC3E}">
        <p14:creationId xmlns:p14="http://schemas.microsoft.com/office/powerpoint/2010/main" val="43229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1669-3B91-314E-A0F5-44FF07C9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Self-Consistent Beam Distributions at SNS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8D7BC-EDC3-C843-BC22-BB70AC4F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3462093"/>
            <a:ext cx="5011219" cy="29709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70BD1-9FC5-6241-B0E4-27614CF02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SNS project aims to use our flexible transverse painting to build a uniform self-consistent beam out of </a:t>
            </a:r>
            <a:r>
              <a:rPr lang="en-US" dirty="0" err="1"/>
              <a:t>linac</a:t>
            </a:r>
            <a:r>
              <a:rPr lang="en-US" dirty="0"/>
              <a:t> pulses, such that the intermediate stages are also uniform and self-consistent and we can continually add to the distribution</a:t>
            </a:r>
          </a:p>
          <a:p>
            <a:r>
              <a:rPr lang="en-US" dirty="0"/>
              <a:t>First uniform self-consistent </a:t>
            </a:r>
            <a:br>
              <a:rPr lang="en-US" dirty="0"/>
            </a:br>
            <a:r>
              <a:rPr lang="en-US" dirty="0"/>
              <a:t>hadron beam</a:t>
            </a:r>
          </a:p>
        </p:txBody>
      </p:sp>
    </p:spTree>
    <p:extLst>
      <p:ext uri="{BB962C8B-B14F-4D97-AF65-F5344CB8AC3E}">
        <p14:creationId xmlns:p14="http://schemas.microsoft.com/office/powerpoint/2010/main" val="347155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65EA82-CBA4-734E-97A7-D62E724C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38" y="284048"/>
            <a:ext cx="7785244" cy="1790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BDEA2F-DF60-404C-8101-411789DE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Danilov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D493-407D-9643-91DD-F9D40103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1" y="1704640"/>
            <a:ext cx="11430000" cy="4047778"/>
          </a:xfrm>
        </p:spPr>
        <p:txBody>
          <a:bodyPr/>
          <a:lstStyle/>
          <a:p>
            <a:r>
              <a:rPr lang="en-US" dirty="0"/>
              <a:t>Danilov et al.</a:t>
            </a:r>
          </a:p>
          <a:p>
            <a:pPr lvl="1"/>
            <a:r>
              <a:rPr lang="en-US" dirty="0"/>
              <a:t>gave procedure to construct 2 and 3D time dependent </a:t>
            </a:r>
            <a:r>
              <a:rPr lang="en-US"/>
              <a:t>uniform density, self-consistent </a:t>
            </a:r>
            <a:r>
              <a:rPr lang="en-US" dirty="0"/>
              <a:t>distributions based on 2 invariants, one of which is angular momentum - rotating distributions</a:t>
            </a:r>
          </a:p>
          <a:p>
            <a:pPr lvl="1"/>
            <a:r>
              <a:rPr lang="en-US" dirty="0"/>
              <a:t>Showed that it is possible to build a {2,2} with a flexible transverse painting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845B5-327D-294E-8BE1-3160991B11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721" y="3945334"/>
            <a:ext cx="2920847" cy="262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19BD7F-D187-F345-8735-E1DE51BE8A3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061" y="3953867"/>
            <a:ext cx="2920847" cy="2620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05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32D5-6C8D-1443-95A0-74F64187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AD15-17FD-8A4E-8E9A-E408220F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64" y="-1588230"/>
            <a:ext cx="11430000" cy="539495"/>
          </a:xfrm>
        </p:spPr>
        <p:txBody>
          <a:bodyPr/>
          <a:lstStyle/>
          <a:p>
            <a:r>
              <a:rPr lang="en-US" dirty="0"/>
              <a:t>Correlations are a consequence of the rotation – also a phase requirement for each particle with respect to correlations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05017-EA49-EC4A-BBB7-A6BBBBC6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926979"/>
            <a:ext cx="5168369" cy="2532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394766-B10C-2249-B02F-F515E1ED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27" y="1571108"/>
            <a:ext cx="5168369" cy="253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448A3-F13F-BB47-A8BF-3E30021E3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764" y="4103609"/>
            <a:ext cx="5168369" cy="25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4645-767C-8247-AB44-89074FF1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Spallation Neutron Source – Neutron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9AB58-38EF-A94E-8D1A-CFD40DCA2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" y="1698567"/>
            <a:ext cx="10644188" cy="41679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8CFB7E-5F0F-2347-9D9D-281E29884A72}"/>
              </a:ext>
            </a:extLst>
          </p:cNvPr>
          <p:cNvSpPr txBox="1"/>
          <p:nvPr/>
        </p:nvSpPr>
        <p:spPr>
          <a:xfrm>
            <a:off x="658812" y="4927600"/>
            <a:ext cx="600997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 1 </a:t>
            </a:r>
            <a:r>
              <a:rPr lang="en-US" dirty="0" err="1">
                <a:latin typeface="+mn-lt"/>
              </a:rPr>
              <a:t>ms</a:t>
            </a:r>
            <a:r>
              <a:rPr lang="en-US" dirty="0">
                <a:latin typeface="+mn-lt"/>
              </a:rPr>
              <a:t> 1000 pulses of negative hydrogen ions,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each 700 ns long are accelerated to 1 GeV or 0.87c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A66B44-7634-C74B-A031-232D06169444}"/>
              </a:ext>
            </a:extLst>
          </p:cNvPr>
          <p:cNvSpPr txBox="1"/>
          <p:nvPr/>
        </p:nvSpPr>
        <p:spPr>
          <a:xfrm>
            <a:off x="5980906" y="966068"/>
            <a:ext cx="5953874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Negative hydrogen is stripped and resulting protons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are accumulated in the ring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increasing the intensity by a factor of ~1000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B2D8B-418D-6544-AEC0-D173D6DC0302}"/>
              </a:ext>
            </a:extLst>
          </p:cNvPr>
          <p:cNvSpPr txBox="1"/>
          <p:nvPr/>
        </p:nvSpPr>
        <p:spPr>
          <a:xfrm>
            <a:off x="7106447" y="5758947"/>
            <a:ext cx="4875053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Accumulated 700 ns long pulse of 1.5 E14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protons is extracted to target 60 times a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second – roughly 24 kJ per pulse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CF3C7066-D745-CE42-8ADE-6318776B369E}"/>
              </a:ext>
            </a:extLst>
          </p:cNvPr>
          <p:cNvSpPr/>
          <p:nvPr/>
        </p:nvSpPr>
        <p:spPr>
          <a:xfrm rot="5400000">
            <a:off x="4642778" y="3304330"/>
            <a:ext cx="123496" cy="1353541"/>
          </a:xfrm>
          <a:prstGeom prst="leftBrac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1D61794E-0EDF-A647-B2A8-05138AAE4E76}"/>
              </a:ext>
            </a:extLst>
          </p:cNvPr>
          <p:cNvSpPr/>
          <p:nvPr/>
        </p:nvSpPr>
        <p:spPr>
          <a:xfrm rot="5400000">
            <a:off x="1466706" y="3885705"/>
            <a:ext cx="141384" cy="172904"/>
          </a:xfrm>
          <a:prstGeom prst="leftBrac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9B573CBC-0F01-6B49-92FB-C6B160A70D22}"/>
              </a:ext>
            </a:extLst>
          </p:cNvPr>
          <p:cNvSpPr/>
          <p:nvPr/>
        </p:nvSpPr>
        <p:spPr>
          <a:xfrm rot="5400000">
            <a:off x="1841419" y="3722974"/>
            <a:ext cx="141384" cy="498366"/>
          </a:xfrm>
          <a:prstGeom prst="leftBrac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BAE087A-F988-FF4B-99FC-4EEE6CC2A456}"/>
              </a:ext>
            </a:extLst>
          </p:cNvPr>
          <p:cNvSpPr/>
          <p:nvPr/>
        </p:nvSpPr>
        <p:spPr>
          <a:xfrm rot="5400000">
            <a:off x="2534510" y="3566145"/>
            <a:ext cx="141384" cy="812024"/>
          </a:xfrm>
          <a:prstGeom prst="leftBrac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81554AC4-651B-0B40-9D4C-5294CD99C1D6}"/>
              </a:ext>
            </a:extLst>
          </p:cNvPr>
          <p:cNvSpPr/>
          <p:nvPr/>
        </p:nvSpPr>
        <p:spPr>
          <a:xfrm rot="5400000">
            <a:off x="3448793" y="3497711"/>
            <a:ext cx="141384" cy="948891"/>
          </a:xfrm>
          <a:prstGeom prst="leftBrac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47891AB9-D6B5-AA46-8D4C-F5312658F26F}"/>
              </a:ext>
            </a:extLst>
          </p:cNvPr>
          <p:cNvSpPr/>
          <p:nvPr/>
        </p:nvSpPr>
        <p:spPr>
          <a:xfrm rot="5400000">
            <a:off x="5875115" y="3459359"/>
            <a:ext cx="123497" cy="1043486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7C37C6-420D-C04E-AAF5-77A1D8BADDE3}"/>
              </a:ext>
            </a:extLst>
          </p:cNvPr>
          <p:cNvSpPr txBox="1"/>
          <p:nvPr/>
        </p:nvSpPr>
        <p:spPr>
          <a:xfrm rot="17687434">
            <a:off x="1497848" y="2985470"/>
            <a:ext cx="14702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DTL 87 MeV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03DBAA-7E36-3340-AE70-6920F4333C85}"/>
              </a:ext>
            </a:extLst>
          </p:cNvPr>
          <p:cNvSpPr txBox="1"/>
          <p:nvPr/>
        </p:nvSpPr>
        <p:spPr>
          <a:xfrm rot="17687434">
            <a:off x="2055444" y="2919051"/>
            <a:ext cx="170431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CCL 186 MeV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9CCCF2-7546-E44E-AA2A-2F3D53648760}"/>
              </a:ext>
            </a:extLst>
          </p:cNvPr>
          <p:cNvSpPr txBox="1"/>
          <p:nvPr/>
        </p:nvSpPr>
        <p:spPr>
          <a:xfrm rot="17687434">
            <a:off x="3036353" y="2951796"/>
            <a:ext cx="163217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SCL 387 MeV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0D7640-AABF-B844-9CBF-173FEC21243E}"/>
              </a:ext>
            </a:extLst>
          </p:cNvPr>
          <p:cNvSpPr txBox="1"/>
          <p:nvPr/>
        </p:nvSpPr>
        <p:spPr>
          <a:xfrm rot="17687434">
            <a:off x="4183228" y="2959727"/>
            <a:ext cx="16962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SCL1000 MeV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679A63-92CF-EE4E-B3DC-8605D4970EF0}"/>
              </a:ext>
            </a:extLst>
          </p:cNvPr>
          <p:cNvSpPr txBox="1"/>
          <p:nvPr/>
        </p:nvSpPr>
        <p:spPr>
          <a:xfrm rot="17687434">
            <a:off x="5559936" y="2978311"/>
            <a:ext cx="128592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accent5"/>
                </a:solidFill>
                <a:latin typeface="+mn-lt"/>
              </a:rPr>
              <a:t>Upgrade </a:t>
            </a:r>
            <a:br>
              <a:rPr lang="en-US" dirty="0">
                <a:solidFill>
                  <a:schemeClr val="accent5"/>
                </a:solidFill>
                <a:latin typeface="+mn-lt"/>
              </a:rPr>
            </a:br>
            <a:r>
              <a:rPr lang="en-US" dirty="0">
                <a:solidFill>
                  <a:schemeClr val="accent5"/>
                </a:solidFill>
                <a:latin typeface="+mn-lt"/>
              </a:rPr>
              <a:t>1300 MeV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07BE95-807C-404A-9164-51FEFC82AB2C}"/>
              </a:ext>
            </a:extLst>
          </p:cNvPr>
          <p:cNvSpPr txBox="1"/>
          <p:nvPr/>
        </p:nvSpPr>
        <p:spPr>
          <a:xfrm rot="17687434">
            <a:off x="1036298" y="2940897"/>
            <a:ext cx="160973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RFQ 2.5 MeV</a:t>
            </a:r>
          </a:p>
        </p:txBody>
      </p:sp>
    </p:spTree>
    <p:extLst>
      <p:ext uri="{BB962C8B-B14F-4D97-AF65-F5344CB8AC3E}">
        <p14:creationId xmlns:p14="http://schemas.microsoft.com/office/powerpoint/2010/main" val="141223755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1012</Words>
  <Application>Microsoft Macintosh PowerPoint</Application>
  <PresentationFormat>Widescreen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Century Gothic</vt:lpstr>
      <vt:lpstr>ORNL</vt:lpstr>
      <vt:lpstr>Towards an Experimental Demonstration of Self-Consistent Beams for Beam Halo Control</vt:lpstr>
      <vt:lpstr>Why uniform beams?</vt:lpstr>
      <vt:lpstr>Uniform Self-Consistent Beams</vt:lpstr>
      <vt:lpstr>K-V – The original uniform self-consistent distribution</vt:lpstr>
      <vt:lpstr>Uniform Self-Consistent Distributions – from the source</vt:lpstr>
      <vt:lpstr>Uniform Self-Consistent Beam Distributions at SNS</vt:lpstr>
      <vt:lpstr>Danilov Distributions</vt:lpstr>
      <vt:lpstr>Rotating Distribution</vt:lpstr>
      <vt:lpstr>Spallation Neutron Source – Neutron Production</vt:lpstr>
      <vt:lpstr>Painting in SNS</vt:lpstr>
      <vt:lpstr>Painting a Self-Consistent Beam</vt:lpstr>
      <vt:lpstr>Feasibility Study</vt:lpstr>
      <vt:lpstr>Challenges Identified During Feasibility Study</vt:lpstr>
      <vt:lpstr>Additional Solenoid</vt:lpstr>
      <vt:lpstr>Experiments at SNS</vt:lpstr>
      <vt:lpstr>Steps to Painting Uniform Self-Consistent Beam</vt:lpstr>
      <vt:lpstr>Challenges - More realistic picture of injection</vt:lpstr>
      <vt:lpstr>Painting a Uniform Self-Consistent Beam</vt:lpstr>
      <vt:lpstr>Stability</vt:lpstr>
      <vt:lpstr>Measuring the Beam</vt:lpstr>
      <vt:lpstr>Long-term benefits of Rotating SCBD?</vt:lpstr>
      <vt:lpstr>Summary and Plans</vt:lpstr>
      <vt:lpstr>Acknowledgements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2018-12-07T14:49:56Z</cp:lastPrinted>
  <dcterms:created xsi:type="dcterms:W3CDTF">2018-07-12T19:30:01Z</dcterms:created>
  <dcterms:modified xsi:type="dcterms:W3CDTF">2018-12-09T20:30:30Z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