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734" r:id="rId8"/>
  </p:sldMasterIdLst>
  <p:notesMasterIdLst>
    <p:notesMasterId r:id="rId30"/>
  </p:notesMasterIdLst>
  <p:sldIdLst>
    <p:sldId id="257" r:id="rId9"/>
    <p:sldId id="607" r:id="rId10"/>
    <p:sldId id="612" r:id="rId11"/>
    <p:sldId id="613" r:id="rId12"/>
    <p:sldId id="614" r:id="rId13"/>
    <p:sldId id="600" r:id="rId14"/>
    <p:sldId id="562" r:id="rId15"/>
    <p:sldId id="590" r:id="rId16"/>
    <p:sldId id="615" r:id="rId17"/>
    <p:sldId id="545" r:id="rId18"/>
    <p:sldId id="616" r:id="rId19"/>
    <p:sldId id="484" r:id="rId20"/>
    <p:sldId id="601" r:id="rId21"/>
    <p:sldId id="602" r:id="rId22"/>
    <p:sldId id="608" r:id="rId23"/>
    <p:sldId id="609" r:id="rId24"/>
    <p:sldId id="626" r:id="rId25"/>
    <p:sldId id="611" r:id="rId26"/>
    <p:sldId id="627" r:id="rId27"/>
    <p:sldId id="618" r:id="rId28"/>
    <p:sldId id="502" r:id="rId29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226BE"/>
    <a:srgbClr val="1700C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32" autoAdjust="0"/>
  </p:normalViewPr>
  <p:slideViewPr>
    <p:cSldViewPr showGuides="1"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599D62B-55E6-43F6-8EBF-7B7F7F2E14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9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8DEE0-0E1C-45B7-A91C-8DA8645B2B2A}" type="slidenum">
              <a:rPr lang="en-GB"/>
              <a:pPr/>
              <a:t>1</a:t>
            </a:fld>
            <a:endParaRPr lang="en-GB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50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10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9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11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947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12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48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13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07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14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223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15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09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20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23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21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34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2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35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3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7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4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29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5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2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6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4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7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32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8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72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9A783-9664-4C4C-B93A-A53801552A86}" type="slidenum">
              <a:rPr lang="en-GB"/>
              <a:pPr/>
              <a:t>9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220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5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video" Target="file:///\\cern.ch\dfs\Departments\AB\Projects\beaminterlocks\Individual_Folders\BTodd\presentations\TEMPLATE\BTODD_MOVIE_END_LOGO.wmv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10404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21340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387635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240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82823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126994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14855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641629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1655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747516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02251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42006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261088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4065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415237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497213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083024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86646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384336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457826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53324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0565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648084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0346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835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32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0602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of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63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E10D6-A28B-45D9-8670-0A0BB3941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08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4D829-4600-4B15-961C-D4B8EEFB2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91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35297-2076-400D-B417-69045C4D7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862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B66F62-4A11-4252-A2A6-FF0786AD3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29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F4237-3DE3-429B-A489-56E63CF6A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8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012018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77991-E496-4970-BE58-5E0997119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8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5223FD-39E8-4D93-A3D4-985A72E9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556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3EBA7F-AB46-48EA-AF4B-5E936A9B3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03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EAFD3-878A-4564-879B-6C2F59D9D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40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7F2A01-EF02-4099-A7C7-56C772BE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14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3897F-B80A-433A-BF72-5B7947619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266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17FD22-A032-4CAA-9712-43BEDD6C3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29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5486C-12F0-4D99-AA99-FE5A82CBF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470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EFA3F-8E71-4AB1-91C0-8209F608B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305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C5107-F609-40D1-86D5-7E1F4F073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34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447628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EE2F8-264D-4936-A54B-F5E0763D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95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30540-2887-4FC3-95BF-9ACC79FC6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58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FD3D0-C004-4437-AF58-115542DCD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861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9B254-C7DF-43B0-9E7C-26FB0ED3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49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4CA8C-B558-4184-A5D3-A695E1D28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169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57473-259D-47D2-BEA9-1153A24A8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708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392D9B-075B-4B41-96DB-7C11760A1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01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BC73B-B0A3-4258-89A0-D71331054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241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DB9520-DE40-4569-BD99-D99A8F434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3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CAB4D4-0520-44EE-8345-5500473E0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7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73781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3362A-61F8-4067-B056-990AFC594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16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79C84-2F42-4EF7-909E-7D72751A1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338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75450-6F81-4F8A-B343-90242AF29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582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B246C-8E57-4BB4-A045-72479ACCF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321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17837A-0272-411C-8129-8B602F193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440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96658-F987-4170-86B7-2B004B09E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724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0D9B2-9EBE-453D-8A55-2E52FB6BB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639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9ED54-11E4-414C-A204-AF11DD67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650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319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0171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825176"/>
      </p:ext>
    </p:extLst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8262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82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377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776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35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3524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819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603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467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Linked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TODD_MOVIE_END_LOG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0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064412"/>
      </p:ext>
    </p:extLst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Animated Gi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todd_animated_gif_delay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4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eri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 userDrawn="1"/>
        </p:nvSpPr>
        <p:spPr bwMode="auto">
          <a:xfrm>
            <a:off x="1181100" y="2667000"/>
            <a:ext cx="6781800" cy="1524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257300" y="3048000"/>
            <a:ext cx="6705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SMP @ MPP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623105" y="3730079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TE/MPE/MI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174765" y="3730079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March 2011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8458200" y="6581001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0v1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91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0" grpId="0"/>
      <p:bldP spid="22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lank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7239000" y="6581001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 0v4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316754" y="3105834"/>
            <a:ext cx="251062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SPS MUGEF </a:t>
            </a:r>
          </a:p>
        </p:txBody>
      </p:sp>
    </p:spTree>
    <p:extLst>
      <p:ext uri="{BB962C8B-B14F-4D97-AF65-F5344CB8AC3E}">
        <p14:creationId xmlns:p14="http://schemas.microsoft.com/office/powerpoint/2010/main" val="3866068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o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>
            <a:off x="0" y="68580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 w="0" h="0"/>
            <a:bevelB w="0" h="0"/>
            <a:extrusionClr>
              <a:srgbClr val="062F67"/>
            </a:extrusionClr>
            <a:contourClr>
              <a:srgbClr val="062F67"/>
            </a:contourClr>
          </a:sp3d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-838200"/>
            <a:ext cx="9144000" cy="8382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294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bis-smp-team@cern.ch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58" y="91440"/>
            <a:ext cx="626988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73" y="159544"/>
            <a:ext cx="49135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 userDrawn="1"/>
        </p:nvSpPr>
        <p:spPr>
          <a:xfrm>
            <a:off x="-12393" y="18732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04568" y="0"/>
            <a:ext cx="821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9" name="Rectangle 34"/>
          <p:cNvSpPr>
            <a:spLocks noChangeArrowheads="1"/>
          </p:cNvSpPr>
          <p:nvPr userDrawn="1"/>
        </p:nvSpPr>
        <p:spPr bwMode="auto">
          <a:xfrm>
            <a:off x="1819275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AWG – Kick-Off – 5</a:t>
            </a:r>
            <a:r>
              <a:rPr lang="en-US" sz="1200" baseline="30000" dirty="0" smtClean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 July 2012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91475" y="6629400"/>
            <a:ext cx="1143000" cy="22860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954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1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-0.032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/>
      <p:bldP spid="17" grpId="0"/>
      <p:bldP spid="18" grpId="0"/>
      <p:bldP spid="29" grpId="0"/>
      <p:bldP spid="3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f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</p:spPr>
        <p:txBody>
          <a:bodyPr/>
          <a:lstStyle>
            <a:lvl1pPr>
              <a:defRPr sz="1100" b="1"/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448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tic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152400" y="3276600"/>
            <a:ext cx="8763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92333" y="838200"/>
            <a:ext cx="901209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SPS SMP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77907" y="6019800"/>
            <a:ext cx="93006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3366FF"/>
                </a:solidFill>
                <a:latin typeface="Calibri" pitchFamily="34" charset="0"/>
              </a:rPr>
              <a:t>LHC SMP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06475"/>
            <a:ext cx="87439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228600" y="1752600"/>
            <a:ext cx="9525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1219200" y="2341563"/>
            <a:ext cx="1905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219200" y="1219200"/>
            <a:ext cx="9525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2209800" y="1676400"/>
            <a:ext cx="91440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4098925" y="884238"/>
            <a:ext cx="1516063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5646738" y="884238"/>
            <a:ext cx="2125662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4633913" y="2043113"/>
            <a:ext cx="1684337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6354763" y="2043113"/>
            <a:ext cx="1943100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4098925" y="2043113"/>
            <a:ext cx="503238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152400" y="3889375"/>
            <a:ext cx="10287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 userDrawn="1"/>
        </p:nvSpPr>
        <p:spPr bwMode="auto">
          <a:xfrm>
            <a:off x="1219200" y="4478338"/>
            <a:ext cx="1905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 userDrawn="1"/>
        </p:nvSpPr>
        <p:spPr bwMode="auto">
          <a:xfrm>
            <a:off x="1219200" y="3355975"/>
            <a:ext cx="9525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 userDrawn="1"/>
        </p:nvSpPr>
        <p:spPr bwMode="auto">
          <a:xfrm>
            <a:off x="2209800" y="3813175"/>
            <a:ext cx="91440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1219200" y="5102225"/>
            <a:ext cx="9525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 userDrawn="1"/>
        </p:nvSpPr>
        <p:spPr bwMode="auto">
          <a:xfrm>
            <a:off x="2235200" y="5102225"/>
            <a:ext cx="88265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 userDrawn="1"/>
        </p:nvSpPr>
        <p:spPr bwMode="auto">
          <a:xfrm>
            <a:off x="4098925" y="3349625"/>
            <a:ext cx="1516063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 userDrawn="1"/>
        </p:nvSpPr>
        <p:spPr bwMode="auto">
          <a:xfrm>
            <a:off x="4622800" y="4438650"/>
            <a:ext cx="1701800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4622800" y="5414963"/>
            <a:ext cx="1930400" cy="106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4098925" y="4446588"/>
            <a:ext cx="503238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5641975" y="3771900"/>
            <a:ext cx="944563" cy="20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6605588" y="5334000"/>
            <a:ext cx="244157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 userDrawn="1"/>
        </p:nvSpPr>
        <p:spPr bwMode="auto">
          <a:xfrm>
            <a:off x="3136900" y="3702050"/>
            <a:ext cx="952500" cy="168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 userDrawn="1"/>
        </p:nvSpPr>
        <p:spPr bwMode="auto">
          <a:xfrm>
            <a:off x="4633913" y="2667000"/>
            <a:ext cx="16843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6605588" y="51054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 userDrawn="1"/>
        </p:nvSpPr>
        <p:spPr bwMode="auto">
          <a:xfrm>
            <a:off x="6605588" y="48768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 userDrawn="1"/>
        </p:nvSpPr>
        <p:spPr bwMode="auto">
          <a:xfrm>
            <a:off x="6605588" y="46482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 userDrawn="1"/>
        </p:nvSpPr>
        <p:spPr bwMode="auto">
          <a:xfrm>
            <a:off x="6605588" y="44196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 userDrawn="1"/>
        </p:nvSpPr>
        <p:spPr bwMode="auto">
          <a:xfrm>
            <a:off x="6605588" y="41910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ectangle 38"/>
          <p:cNvSpPr>
            <a:spLocks noChangeArrowheads="1"/>
          </p:cNvSpPr>
          <p:nvPr userDrawn="1"/>
        </p:nvSpPr>
        <p:spPr bwMode="auto">
          <a:xfrm>
            <a:off x="6605588" y="39624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 userDrawn="1"/>
        </p:nvSpPr>
        <p:spPr bwMode="auto">
          <a:xfrm>
            <a:off x="6605588" y="37338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40"/>
          <p:cNvSpPr>
            <a:spLocks noChangeArrowheads="1"/>
          </p:cNvSpPr>
          <p:nvPr userDrawn="1"/>
        </p:nvSpPr>
        <p:spPr bwMode="auto">
          <a:xfrm>
            <a:off x="6605588" y="3505200"/>
            <a:ext cx="244157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407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Out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2868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39232"/>
            <a:ext cx="9144000" cy="225912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6" y="91440"/>
            <a:ext cx="634198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1" y="159544"/>
            <a:ext cx="49135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9525" y="18732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51932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benjamin.todd@cern.ch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2168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39232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20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Blank Pag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" y="95247"/>
            <a:ext cx="623888" cy="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39" y="161924"/>
            <a:ext cx="4837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9525" y="18875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000" b="1" dirty="0" smtClean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00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8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out spin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" y="95247"/>
            <a:ext cx="623888" cy="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39" y="161924"/>
            <a:ext cx="4837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-9525" y="18875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000" b="1" dirty="0" smtClean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00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157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1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25075"/>
      </p:ext>
    </p:extLst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2F67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6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2868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49064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" y="91440"/>
            <a:ext cx="634198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09" y="159544"/>
            <a:ext cx="49135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19357" y="18732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61764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andrea.apollonio@cern.ch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2168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49064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72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649064"/>
            <a:ext cx="1143000" cy="22860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of 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6649064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6661764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bis-smp-team@cern.ch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8001000" y="6649064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2C1C7F64-630B-4998-9764-685EC88B06E4}" type="slidenum">
              <a:rPr lang="en-US" smtClean="0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1828800" y="6661764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SMP @ MPP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2868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" y="91440"/>
            <a:ext cx="634198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09" y="159544"/>
            <a:ext cx="49135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19357" y="18732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 userDrawn="1"/>
        </p:nvSpPr>
        <p:spPr bwMode="auto">
          <a:xfrm>
            <a:off x="752168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3800" kern="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3200400" y="2833469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fin</a:t>
            </a:r>
          </a:p>
        </p:txBody>
      </p:sp>
      <p:sp>
        <p:nvSpPr>
          <p:cNvPr id="19" name="Text Box 5"/>
          <p:cNvSpPr txBox="1">
            <a:spLocks noChangeArrowheads="1"/>
          </p:cNvSpPr>
          <p:nvPr userDrawn="1"/>
        </p:nvSpPr>
        <p:spPr bwMode="auto">
          <a:xfrm>
            <a:off x="1828800" y="3366869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779232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06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2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Aeri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2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29400"/>
            <a:ext cx="8991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Andrea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Apollonio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page </a:t>
            </a:r>
            <a:fld id="{CA10588F-E863-4252-93DD-A449825AC83B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31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SzPct val="80000"/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8244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29400"/>
            <a:ext cx="8991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Andrea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Apollonio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                   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page </a:t>
            </a:r>
            <a:fld id="{20038FFA-3A97-494A-BECD-4DC9B4D1BD4C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82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82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52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36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rudiger.schmidt@cern.ch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CERN,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the LHC collider and studies its d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ependability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6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33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8001000" y="6629400"/>
            <a:ext cx="1143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2EC3D2A-BCD9-468F-BF05-1ACB42DF3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SzPct val="80000"/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643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Machine Protection – A Future Safety System?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  <p:sp>
        <p:nvSpPr>
          <p:cNvPr id="1464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64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8001000" y="6629400"/>
            <a:ext cx="1143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62F67"/>
                </a:solidFill>
                <a:latin typeface="+mn-lt"/>
              </a:defRPr>
            </a:lvl1pPr>
          </a:lstStyle>
          <a:p>
            <a:pPr>
              <a:defRPr/>
            </a:pPr>
            <a:fld id="{661C32F4-3ACB-405E-80F8-D41BE392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155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Machine Protection – A Future Safety System?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  <p:sp>
        <p:nvSpPr>
          <p:cNvPr id="15156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156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8001000" y="6629400"/>
            <a:ext cx="1143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62F67"/>
                </a:solidFill>
                <a:latin typeface="+mn-lt"/>
              </a:defRPr>
            </a:lvl1pPr>
          </a:lstStyle>
          <a:p>
            <a:pPr>
              <a:defRPr/>
            </a:pPr>
            <a:fld id="{0081EB5E-4A5F-4625-A0C8-27F7A5B53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944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16700"/>
            <a:ext cx="2057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Andrea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Apollonio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94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94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4"/>
          <p:cNvSpPr>
            <a:spLocks noChangeArrowheads="1"/>
          </p:cNvSpPr>
          <p:nvPr userDrawn="1"/>
        </p:nvSpPr>
        <p:spPr bwMode="auto">
          <a:xfrm>
            <a:off x="7086600" y="6616700"/>
            <a:ext cx="2057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	page    </a:t>
            </a:r>
            <a:fld id="{B8392614-24A7-404E-891B-36E2199827B5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316" y="91440"/>
            <a:ext cx="634198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7641" y="159544"/>
            <a:ext cx="49135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 userDrawn="1"/>
        </p:nvSpPr>
        <p:spPr>
          <a:xfrm>
            <a:off x="-9525" y="18732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andrea.apollonio@cern.ch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fld id="{2C1C7F64-630B-4998-9764-685EC88B06E4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Availability Working Group &amp; Accelerator Fault Tracker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9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buNone/>
        <a:defRPr sz="20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None/>
        <a:defRPr sz="2000">
          <a:solidFill>
            <a:srgbClr val="66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accelerator-reliability.org/workshops-1/arw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3" descr="Ae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600">
              <a:latin typeface="Arial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181100" y="1196752"/>
            <a:ext cx="6781800" cy="1512168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75656" y="3068960"/>
            <a:ext cx="6408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A. Apollonio</a:t>
            </a:r>
            <a:endParaRPr lang="en-US" sz="2400" dirty="0">
              <a:solidFill>
                <a:srgbClr val="FFFF00"/>
              </a:solidFill>
              <a:latin typeface="+mn-lt"/>
            </a:endParaRPr>
          </a:p>
          <a:p>
            <a:pPr algn="ctr" eaLnBrk="0" hangingPunct="0"/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CERN Machine Protection Group (TE-MPE)</a:t>
            </a:r>
          </a:p>
          <a:p>
            <a:pPr algn="ctr" eaLnBrk="0" hangingPunct="0"/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Accelerator Performance and Concepts Workshop</a:t>
            </a:r>
          </a:p>
          <a:p>
            <a:pPr algn="ctr" eaLnBrk="0" hangingPunct="0"/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12/12/2018</a:t>
            </a:r>
          </a:p>
          <a:p>
            <a:pPr algn="ctr" eaLnBrk="0" hangingPunct="0"/>
            <a:r>
              <a:rPr lang="en-GB" sz="2400" dirty="0" smtClean="0">
                <a:latin typeface="+mn-lt"/>
              </a:rPr>
              <a:t>andrea.apollonio@cern.ch</a:t>
            </a:r>
            <a:endParaRPr lang="en-GB" sz="2400" dirty="0">
              <a:solidFill>
                <a:srgbClr val="FFCC66"/>
              </a:solidFill>
              <a:latin typeface="+mn-lt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176338" y="1340768"/>
            <a:ext cx="6789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Towards Common Terminology and Concepts</a:t>
            </a:r>
            <a:endParaRPr lang="en-US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1208" y="5262299"/>
            <a:ext cx="7425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Acknowledgements: TE-MPE Group, CERN </a:t>
            </a:r>
            <a:r>
              <a:rPr lang="en-GB" sz="2400" dirty="0" smtClean="0">
                <a:solidFill>
                  <a:srgbClr val="FFFF00"/>
                </a:solidFill>
                <a:latin typeface="+mj-lt"/>
              </a:rPr>
              <a:t>Availability Working Group, Accelerator Fault Tracking team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/>
      <p:bldP spid="12903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65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>
          <a:xfrm>
            <a:off x="-180528" y="188640"/>
            <a:ext cx="9577064" cy="762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C000"/>
                </a:solidFill>
              </a:rPr>
              <a:t>Reliability and Protection Analyses: LHC was a Game Changer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4" y="12112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+mj-lt"/>
              </a:rPr>
              <a:t>First particle accelerator with damage potential beyond repair</a:t>
            </a:r>
          </a:p>
          <a:p>
            <a:r>
              <a:rPr lang="en-GB" sz="2400" b="1" dirty="0" smtClean="0">
                <a:solidFill>
                  <a:srgbClr val="FFC000"/>
                </a:solidFill>
                <a:latin typeface="+mj-lt"/>
              </a:rPr>
              <a:t>Requirement 1: Must have Machine Protection Systems (MPS)</a:t>
            </a:r>
          </a:p>
          <a:p>
            <a:r>
              <a:rPr lang="en-GB" sz="2400" b="1" dirty="0" smtClean="0">
                <a:solidFill>
                  <a:srgbClr val="FFC000"/>
                </a:solidFill>
                <a:latin typeface="+mj-lt"/>
              </a:rPr>
              <a:t>Requirement 2: MPS must meet very strict reliability requirements</a:t>
            </a:r>
          </a:p>
          <a:p>
            <a:r>
              <a:rPr lang="en-GB" sz="2400" b="1" dirty="0" smtClean="0">
                <a:solidFill>
                  <a:srgbClr val="FFC000"/>
                </a:solidFill>
                <a:latin typeface="+mj-lt"/>
              </a:rPr>
              <a:t>Requirement 3: MPS must not trigger unnecessary beam interruptions</a:t>
            </a:r>
            <a:endParaRPr lang="en-GB" sz="28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1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Availability: HL-LHC is a Game Changer</a:t>
            </a:r>
            <a:endParaRPr lang="en-GB" dirty="0"/>
          </a:p>
        </p:txBody>
      </p:sp>
      <p:pic>
        <p:nvPicPr>
          <p:cNvPr id="7170" name="Picture 2" descr="Risultati immagini per high luminosity l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359"/>
            <a:ext cx="3960440" cy="19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80528" y="3068960"/>
            <a:ext cx="4536504" cy="9055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000" b="1" kern="0" dirty="0" smtClean="0"/>
              <a:t>Explicit Integrated Luminosity Production Goal</a:t>
            </a:r>
          </a:p>
          <a:p>
            <a:pPr marL="0" indent="0" algn="ctr" eaLnBrk="1" hangingPunct="1">
              <a:buNone/>
            </a:pPr>
            <a:r>
              <a:rPr lang="en-GB" sz="2000" b="1" kern="0" dirty="0" smtClean="0"/>
              <a:t>3000 fb</a:t>
            </a:r>
            <a:r>
              <a:rPr lang="en-GB" sz="2000" b="1" kern="0" baseline="30000" dirty="0" smtClean="0"/>
              <a:t>-1</a:t>
            </a:r>
            <a:r>
              <a:rPr lang="en-GB" sz="2000" b="1" kern="0" dirty="0" smtClean="0"/>
              <a:t> over HL-LHC Lifetime</a:t>
            </a:r>
            <a:endParaRPr lang="en-GB" sz="1600" b="1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4869160"/>
            <a:ext cx="8500870" cy="9055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sz="2000" kern="0" dirty="0" smtClean="0"/>
              <a:t>The adoption of luminosity levelling shifts the focus on </a:t>
            </a:r>
            <a:r>
              <a:rPr lang="en-GB" sz="2000" b="1" kern="0" dirty="0" smtClean="0"/>
              <a:t>increasing availability to increase luminosity production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23928" y="793266"/>
            <a:ext cx="4968552" cy="4075894"/>
            <a:chOff x="3923928" y="793266"/>
            <a:chExt cx="4968552" cy="40758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670"/>
            <a:stretch/>
          </p:blipFill>
          <p:spPr>
            <a:xfrm>
              <a:off x="3923928" y="793266"/>
              <a:ext cx="4968552" cy="40758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12160" y="1077359"/>
              <a:ext cx="26014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0066"/>
                  </a:solidFill>
                  <a:latin typeface="+mj-lt"/>
                </a:rPr>
                <a:t>Courtesy L. Medina Medrano</a:t>
              </a:r>
              <a:endParaRPr lang="en-GB" sz="1600" dirty="0">
                <a:solidFill>
                  <a:srgbClr val="000066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39552" y="577475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GB" sz="2000" kern="0" dirty="0">
                <a:solidFill>
                  <a:srgbClr val="000066"/>
                </a:solidFill>
                <a:latin typeface="+mj-lt"/>
              </a:rPr>
              <a:t>STEP1: Measure availability</a:t>
            </a:r>
          </a:p>
          <a:p>
            <a:pPr marL="0" indent="0" eaLnBrk="1" hangingPunct="1">
              <a:buNone/>
            </a:pPr>
            <a:r>
              <a:rPr lang="en-GB" sz="2000" kern="0" dirty="0">
                <a:solidFill>
                  <a:srgbClr val="000066"/>
                </a:solidFill>
                <a:latin typeface="+mj-lt"/>
              </a:rPr>
              <a:t>STEP2: Predict </a:t>
            </a:r>
            <a:r>
              <a:rPr lang="en-GB" sz="2000" kern="0" dirty="0" smtClean="0">
                <a:solidFill>
                  <a:srgbClr val="000066"/>
                </a:solidFill>
                <a:latin typeface="+mj-lt"/>
              </a:rPr>
              <a:t>performance (model) </a:t>
            </a:r>
            <a:r>
              <a:rPr lang="en-GB" sz="2000" kern="0" dirty="0">
                <a:solidFill>
                  <a:srgbClr val="000066"/>
                </a:solidFill>
                <a:latin typeface="+mj-lt"/>
              </a:rPr>
              <a:t>as a function of availability</a:t>
            </a:r>
            <a:endParaRPr lang="en-GB" sz="1600" kern="0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564904"/>
            <a:ext cx="2975080" cy="12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Step 1: Failure Tracking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" y="2060848"/>
            <a:ext cx="9144000" cy="447404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16016" y="4728626"/>
            <a:ext cx="4032448" cy="4320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 Unicode MS" pitchFamily="34" charset="-128"/>
              <a:buChar char="●"/>
              <a:defRPr sz="20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+mj-lt"/>
              <a:buNone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None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 dirty="0" smtClean="0"/>
              <a:t>‘Cardiogram’ of LHC operation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00" y="757153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Since 2015 at CERN, </a:t>
            </a:r>
            <a:r>
              <a:rPr lang="en-US" sz="2000" b="1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Accelerator Fault Tracker </a:t>
            </a:r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in use to keep consistent records of accelerator system reliability and availability during LHC lifetime</a:t>
            </a:r>
            <a:endParaRPr lang="en-US" sz="2000" dirty="0">
              <a:solidFill>
                <a:srgbClr val="000066"/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Used to estimate system failure rates and recovery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Consolidated over 3 years of operation, now widely accepted by system experts</a:t>
            </a:r>
            <a:endParaRPr lang="en-US" sz="2000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2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2" y="948171"/>
            <a:ext cx="8437595" cy="55051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2168" y="0"/>
            <a:ext cx="8382000" cy="762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kern="0" dirty="0" smtClean="0"/>
              <a:t>LHC System Downtime in 2018</a:t>
            </a:r>
            <a:endParaRPr lang="en-GB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680520" y="2132856"/>
            <a:ext cx="4779912" cy="4320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 Unicode MS" pitchFamily="34" charset="-128"/>
              <a:buChar char="●"/>
              <a:defRPr sz="20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+mj-lt"/>
              <a:buNone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None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 dirty="0" smtClean="0"/>
              <a:t>Prioritize consolidation activities according to impact on availability</a:t>
            </a:r>
          </a:p>
        </p:txBody>
      </p:sp>
    </p:spTree>
    <p:extLst>
      <p:ext uri="{BB962C8B-B14F-4D97-AF65-F5344CB8AC3E}">
        <p14:creationId xmlns:p14="http://schemas.microsoft.com/office/powerpoint/2010/main" val="21718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kern="0" dirty="0" smtClean="0"/>
              <a:t>Maintainability: Failure Duration</a:t>
            </a:r>
            <a:endParaRPr lang="en-GB" kern="0" dirty="0"/>
          </a:p>
        </p:txBody>
      </p:sp>
      <p:pic>
        <p:nvPicPr>
          <p:cNvPr id="6" name="Picture 2" descr="D:\erogova\Desktop\2CV120_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860" y="1879323"/>
            <a:ext cx="1897613" cy="14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02557" y="1160949"/>
            <a:ext cx="8709949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1" name="TextBox 10"/>
          <p:cNvSpPr txBox="1"/>
          <p:nvPr/>
        </p:nvSpPr>
        <p:spPr>
          <a:xfrm>
            <a:off x="3467102" y="764704"/>
            <a:ext cx="19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  <a:latin typeface="Arial"/>
              </a:rPr>
              <a:t>Failure Duration</a:t>
            </a:r>
            <a:endParaRPr lang="en-GB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2557" y="1411732"/>
            <a:ext cx="1973484" cy="0"/>
          </a:xfrm>
          <a:prstGeom prst="straightConnector1">
            <a:avLst/>
          </a:prstGeom>
          <a:noFill/>
          <a:ln w="31750" cap="flat" cmpd="sng" algn="ctr">
            <a:solidFill>
              <a:srgbClr val="0055A0">
                <a:lumMod val="50000"/>
              </a:srgbClr>
            </a:solidFill>
            <a:prstDash val="solid"/>
            <a:headEnd type="triangle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13" name="Straight Arrow Connector 12"/>
          <p:cNvCxnSpPr/>
          <p:nvPr/>
        </p:nvCxnSpPr>
        <p:spPr>
          <a:xfrm flipV="1">
            <a:off x="2251704" y="1916832"/>
            <a:ext cx="1861595" cy="2"/>
          </a:xfrm>
          <a:prstGeom prst="straightConnector1">
            <a:avLst/>
          </a:prstGeom>
          <a:noFill/>
          <a:ln w="31750" cap="flat" cmpd="sng" algn="ctr">
            <a:solidFill>
              <a:srgbClr val="0055A0"/>
            </a:solidFill>
            <a:prstDash val="solid"/>
            <a:headEnd type="triangle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14" name="Straight Arrow Connector 13"/>
          <p:cNvCxnSpPr/>
          <p:nvPr/>
        </p:nvCxnSpPr>
        <p:spPr>
          <a:xfrm>
            <a:off x="4396451" y="2276872"/>
            <a:ext cx="2062222" cy="0"/>
          </a:xfrm>
          <a:prstGeom prst="straightConnector1">
            <a:avLst/>
          </a:prstGeom>
          <a:noFill/>
          <a:ln w="31750" cap="flat" cmpd="sng" algn="ctr">
            <a:solidFill>
              <a:srgbClr val="0055A0">
                <a:lumMod val="40000"/>
                <a:lumOff val="60000"/>
              </a:srgbClr>
            </a:solidFill>
            <a:prstDash val="solid"/>
            <a:headEnd type="triangle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15" name="Straight Arrow Connector 14"/>
          <p:cNvCxnSpPr/>
          <p:nvPr/>
        </p:nvCxnSpPr>
        <p:spPr>
          <a:xfrm>
            <a:off x="6734680" y="2708920"/>
            <a:ext cx="2116236" cy="0"/>
          </a:xfrm>
          <a:prstGeom prst="straightConnector1">
            <a:avLst/>
          </a:prstGeom>
          <a:noFill/>
          <a:ln w="31750" cap="flat" cmpd="sng" algn="ctr">
            <a:solidFill>
              <a:srgbClr val="0055A0">
                <a:lumMod val="20000"/>
                <a:lumOff val="80000"/>
              </a:srgbClr>
            </a:solidFill>
            <a:prstDash val="solid"/>
            <a:headEnd type="triangle"/>
            <a:tailEnd type="triangle"/>
          </a:ln>
          <a:effectLst>
            <a:glow rad="635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6" name="TextBox 15"/>
          <p:cNvSpPr txBox="1"/>
          <p:nvPr/>
        </p:nvSpPr>
        <p:spPr>
          <a:xfrm>
            <a:off x="387752" y="1491465"/>
            <a:ext cx="16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55A0">
                    <a:lumMod val="75000"/>
                  </a:srgbClr>
                </a:solidFill>
                <a:latin typeface="Arial"/>
              </a:rPr>
              <a:t>Identification</a:t>
            </a:r>
            <a:endParaRPr lang="en-GB" b="1" dirty="0">
              <a:solidFill>
                <a:srgbClr val="0055A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5678" y="2042130"/>
            <a:ext cx="153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55A0"/>
                </a:solidFill>
                <a:latin typeface="Arial"/>
              </a:rPr>
              <a:t>Diagnostics</a:t>
            </a:r>
            <a:endParaRPr lang="en-GB" b="1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0698" y="2808194"/>
            <a:ext cx="153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55A0">
                    <a:lumMod val="20000"/>
                    <a:lumOff val="80000"/>
                  </a:srgbClr>
                </a:solidFill>
                <a:latin typeface="Arial"/>
              </a:rPr>
              <a:t>Repair</a:t>
            </a:r>
            <a:endParaRPr lang="en-GB" b="1" dirty="0">
              <a:solidFill>
                <a:srgbClr val="0055A0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9336" y="2378355"/>
            <a:ext cx="153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55A0">
                    <a:lumMod val="40000"/>
                    <a:lumOff val="60000"/>
                  </a:srgbClr>
                </a:solidFill>
                <a:latin typeface="Arial"/>
              </a:rPr>
              <a:t>Logistics</a:t>
            </a:r>
            <a:endParaRPr lang="en-GB" b="1" dirty="0">
              <a:solidFill>
                <a:srgbClr val="0055A0">
                  <a:lumMod val="40000"/>
                  <a:lumOff val="60000"/>
                </a:srgbClr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580" y="3173104"/>
            <a:ext cx="1815739" cy="1369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65" y="2450110"/>
            <a:ext cx="1742596" cy="1119842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607895" y="2451459"/>
            <a:ext cx="179408" cy="13392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4F81BD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789" y="2823745"/>
            <a:ext cx="1909308" cy="14319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809" y="4894128"/>
            <a:ext cx="89414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Accelerator specific</a:t>
            </a:r>
            <a:r>
              <a:rPr lang="en-GB" sz="2000" dirty="0" smtClean="0">
                <a:solidFill>
                  <a:srgbClr val="000066"/>
                </a:solidFill>
                <a:latin typeface="+mj-lt"/>
              </a:rPr>
              <a:t>: some time might be required to recover nominal operating conditions (e.g. source stabilization, magnetic pre-cycles, accelerator thermal stabilization)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+mj-lt"/>
              </a:rPr>
              <a:t>Optimising accelerator </a:t>
            </a:r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maintainability</a:t>
            </a:r>
            <a:r>
              <a:rPr lang="en-GB" sz="2000" dirty="0" smtClean="0">
                <a:solidFill>
                  <a:srgbClr val="000066"/>
                </a:solidFill>
                <a:latin typeface="+mj-lt"/>
              </a:rPr>
              <a:t> will be fundamental for future large-scale machines</a:t>
            </a:r>
            <a:endParaRPr lang="en-US" sz="2000" dirty="0" smtClean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0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9512" y="1698928"/>
            <a:ext cx="4923423" cy="0"/>
          </a:xfrm>
          <a:prstGeom prst="line">
            <a:avLst/>
          </a:prstGeom>
          <a:noFill/>
          <a:ln w="50800" cap="flat" cmpd="sng" algn="ctr">
            <a:solidFill>
              <a:srgbClr val="DADADA">
                <a:lumMod val="10000"/>
              </a:srgbClr>
            </a:solidFill>
            <a:prstDash val="solid"/>
            <a:tailEnd type="triangl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251522" y="1446900"/>
            <a:ext cx="864094" cy="504056"/>
          </a:xfrm>
          <a:prstGeom prst="roundRect">
            <a:avLst/>
          </a:prstGeom>
          <a:solidFill>
            <a:srgbClr val="AD0F80"/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Shutdown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87624" y="1446900"/>
            <a:ext cx="1289358" cy="504056"/>
          </a:xfrm>
          <a:prstGeom prst="roundRect">
            <a:avLst/>
          </a:prstGeom>
          <a:solidFill>
            <a:srgbClr val="339966">
              <a:lumMod val="50000"/>
            </a:srgbClr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Operation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6721" y="3571136"/>
            <a:ext cx="6460013" cy="0"/>
          </a:xfrm>
          <a:prstGeom prst="line">
            <a:avLst/>
          </a:prstGeom>
          <a:noFill/>
          <a:ln w="50800" cap="flat" cmpd="sng" algn="ctr">
            <a:solidFill>
              <a:srgbClr val="DADADA">
                <a:lumMod val="10000"/>
              </a:srgbClr>
            </a:solidFill>
            <a:prstDash val="solid"/>
            <a:tailEnd type="triangle"/>
          </a:ln>
          <a:effectLst/>
        </p:spPr>
      </p:cxnSp>
      <p:sp>
        <p:nvSpPr>
          <p:cNvPr id="7" name="Rounded Rectangle 6"/>
          <p:cNvSpPr/>
          <p:nvPr/>
        </p:nvSpPr>
        <p:spPr>
          <a:xfrm>
            <a:off x="1099428" y="3337497"/>
            <a:ext cx="1187959" cy="504056"/>
          </a:xfrm>
          <a:prstGeom prst="roundRect">
            <a:avLst/>
          </a:prstGeom>
          <a:solidFill>
            <a:srgbClr val="E70000">
              <a:lumMod val="50000"/>
            </a:srgbClr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HW Commissioning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8087" y="3337497"/>
            <a:ext cx="1203767" cy="504056"/>
          </a:xfrm>
          <a:prstGeom prst="roundRect">
            <a:avLst/>
          </a:prstGeom>
          <a:solidFill>
            <a:srgbClr val="0000FF"/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Beam Commissioning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92554" y="3337497"/>
            <a:ext cx="1656184" cy="504056"/>
          </a:xfrm>
          <a:prstGeom prst="roundRect">
            <a:avLst/>
          </a:prstGeom>
          <a:solidFill>
            <a:srgbClr val="339966"/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 smtClean="0">
                <a:solidFill>
                  <a:srgbClr val="FFFFFF"/>
                </a:solidFill>
                <a:latin typeface="Calibri"/>
              </a:rPr>
              <a:t>‘Production’</a:t>
            </a:r>
            <a:endParaRPr lang="en-GB" sz="1200" kern="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8208" y="5461735"/>
            <a:ext cx="4786132" cy="0"/>
          </a:xfrm>
          <a:prstGeom prst="line">
            <a:avLst/>
          </a:prstGeom>
          <a:noFill/>
          <a:ln w="50800" cap="flat" cmpd="sng" algn="ctr">
            <a:solidFill>
              <a:srgbClr val="DADADA">
                <a:lumMod val="10000"/>
              </a:srgbClr>
            </a:solidFill>
            <a:prstDash val="soli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>
          <a:xfrm>
            <a:off x="2291788" y="5209705"/>
            <a:ext cx="905711" cy="50405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 smtClean="0">
                <a:solidFill>
                  <a:srgbClr val="FFFFFF"/>
                </a:solidFill>
                <a:latin typeface="Calibri"/>
              </a:rPr>
              <a:t>Cycle</a:t>
            </a:r>
            <a:endParaRPr lang="en-GB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61380" y="5209707"/>
            <a:ext cx="2102707" cy="504056"/>
          </a:xfrm>
          <a:prstGeom prst="roundRect">
            <a:avLst/>
          </a:prstGeom>
          <a:solidFill>
            <a:srgbClr val="339966">
              <a:lumMod val="60000"/>
              <a:lumOff val="40000"/>
            </a:srgbClr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 smtClean="0">
                <a:solidFill>
                  <a:srgbClr val="FFFFFF"/>
                </a:solidFill>
                <a:latin typeface="Calibri"/>
              </a:rPr>
              <a:t>‘Delivery’</a:t>
            </a:r>
            <a:endParaRPr lang="en-GB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36096" y="5209707"/>
            <a:ext cx="1022410" cy="504056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Failure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7288" y="1829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EEECE1">
                    <a:lumMod val="10000"/>
                  </a:srgbClr>
                </a:solidFill>
              </a:rPr>
              <a:t>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3960" y="37594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EEECE1">
                    <a:lumMod val="10000"/>
                  </a:srgbClr>
                </a:solidFill>
              </a:rPr>
              <a:t>Weeks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6040" y="55642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EEECE1">
                    <a:lumMod val="10000"/>
                  </a:srgbClr>
                </a:solidFill>
              </a:rPr>
              <a:t>Hours</a:t>
            </a:r>
          </a:p>
        </p:txBody>
      </p:sp>
      <p:sp>
        <p:nvSpPr>
          <p:cNvPr id="17" name="Flowchart: Merge 16"/>
          <p:cNvSpPr/>
          <p:nvPr/>
        </p:nvSpPr>
        <p:spPr>
          <a:xfrm rot="10800000">
            <a:off x="1138537" y="1982510"/>
            <a:ext cx="5864147" cy="1318210"/>
          </a:xfrm>
          <a:prstGeom prst="flowChartMerge">
            <a:avLst/>
          </a:prstGeom>
          <a:solidFill>
            <a:srgbClr val="ABE9FF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Flowchart: Merge 17"/>
          <p:cNvSpPr/>
          <p:nvPr/>
        </p:nvSpPr>
        <p:spPr>
          <a:xfrm rot="10800000">
            <a:off x="2291787" y="3866003"/>
            <a:ext cx="4166720" cy="1368153"/>
          </a:xfrm>
          <a:prstGeom prst="flowChartMerge">
            <a:avLst/>
          </a:prstGeom>
          <a:solidFill>
            <a:srgbClr val="ABE9FF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37288" y="1457297"/>
            <a:ext cx="864094" cy="504056"/>
          </a:xfrm>
          <a:prstGeom prst="roundRect">
            <a:avLst/>
          </a:prstGeom>
          <a:solidFill>
            <a:srgbClr val="AD0F80"/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Shutdown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73390" y="1457297"/>
            <a:ext cx="1289358" cy="504056"/>
          </a:xfrm>
          <a:prstGeom prst="roundRect">
            <a:avLst/>
          </a:prstGeom>
          <a:solidFill>
            <a:srgbClr val="339966">
              <a:lumMod val="50000"/>
            </a:srgbClr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Operation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08974" y="3337497"/>
            <a:ext cx="864094" cy="504056"/>
          </a:xfrm>
          <a:prstGeom prst="roundRect">
            <a:avLst/>
          </a:prstGeom>
          <a:solidFill>
            <a:srgbClr val="AD0F80"/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Technical Stop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33304" y="3337497"/>
            <a:ext cx="864094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339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/>
              </a:rPr>
              <a:t>Machine Studies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52168" y="0"/>
            <a:ext cx="8382000" cy="762000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en-US" kern="0" dirty="0" smtClean="0">
                <a:latin typeface="Calibri" pitchFamily="34" charset="0"/>
              </a:rPr>
              <a:t>Step 2: From Data to Models</a:t>
            </a:r>
            <a:endParaRPr lang="en-US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Simulation Concept</a:t>
            </a:r>
            <a:endParaRPr lang="en-GB" dirty="0"/>
          </a:p>
        </p:txBody>
      </p:sp>
      <p:cxnSp>
        <p:nvCxnSpPr>
          <p:cNvPr id="65" name="Straight Connector 64"/>
          <p:cNvCxnSpPr>
            <a:stCxn id="66" idx="6"/>
          </p:cNvCxnSpPr>
          <p:nvPr/>
        </p:nvCxnSpPr>
        <p:spPr>
          <a:xfrm flipV="1">
            <a:off x="320372" y="3400483"/>
            <a:ext cx="2530745" cy="7867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19794" y="3313960"/>
            <a:ext cx="200578" cy="188779"/>
          </a:xfrm>
          <a:prstGeom prst="ellipse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00000">
                <a:schemeClr val="accent1">
                  <a:tint val="96000"/>
                  <a:shade val="80000"/>
                  <a:satMod val="105000"/>
                </a:schemeClr>
              </a:gs>
              <a:gs pos="100000">
                <a:schemeClr val="accent1">
                  <a:tint val="96000"/>
                  <a:shade val="59000"/>
                  <a:satMod val="120000"/>
                </a:schemeClr>
              </a:gs>
              <a:gs pos="100000">
                <a:schemeClr val="accent1">
                  <a:shade val="57000"/>
                  <a:satMod val="120000"/>
                </a:schemeClr>
              </a:gs>
              <a:gs pos="100000">
                <a:schemeClr val="accent1">
                  <a:shade val="56000"/>
                  <a:satMod val="145000"/>
                </a:schemeClr>
              </a:gs>
              <a:gs pos="100000">
                <a:schemeClr val="accent1">
                  <a:shade val="63000"/>
                  <a:satMod val="160000"/>
                </a:schemeClr>
              </a:gs>
              <a:gs pos="100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00219" y="3252674"/>
            <a:ext cx="661624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Idle</a:t>
            </a:r>
            <a:endParaRPr lang="en-GB" sz="12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71252" y="1909786"/>
            <a:ext cx="3428869" cy="1385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798434" y="3398324"/>
            <a:ext cx="5655223" cy="10026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029698" y="3217659"/>
            <a:ext cx="2119839" cy="325816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0">
                <a:srgbClr val="92D050"/>
              </a:gs>
              <a:gs pos="100000">
                <a:srgbClr val="00B050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Stable Beams</a:t>
            </a:r>
            <a:endParaRPr lang="en-GB" sz="12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851117" y="1904697"/>
            <a:ext cx="520135" cy="1478031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144258" y="3253250"/>
            <a:ext cx="83958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Injection</a:t>
            </a:r>
            <a:endParaRPr lang="en-GB" sz="1200" dirty="0"/>
          </a:p>
        </p:txBody>
      </p:sp>
      <p:sp>
        <p:nvSpPr>
          <p:cNvPr id="98" name="Rectangle 97"/>
          <p:cNvSpPr/>
          <p:nvPr/>
        </p:nvSpPr>
        <p:spPr>
          <a:xfrm>
            <a:off x="2085007" y="3245440"/>
            <a:ext cx="66494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Ramp</a:t>
            </a:r>
            <a:endParaRPr lang="en-GB" sz="1200" dirty="0"/>
          </a:p>
        </p:txBody>
      </p:sp>
      <p:sp>
        <p:nvSpPr>
          <p:cNvPr id="99" name="Rectangle 98"/>
          <p:cNvSpPr/>
          <p:nvPr/>
        </p:nvSpPr>
        <p:spPr>
          <a:xfrm>
            <a:off x="3488836" y="1745516"/>
            <a:ext cx="664948" cy="325818"/>
          </a:xfrm>
          <a:prstGeom prst="rect">
            <a:avLst/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99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Ramp Down</a:t>
            </a:r>
            <a:endParaRPr lang="en-GB" sz="1200" dirty="0"/>
          </a:p>
        </p:txBody>
      </p:sp>
      <p:sp>
        <p:nvSpPr>
          <p:cNvPr id="100" name="Rectangle 99"/>
          <p:cNvSpPr/>
          <p:nvPr/>
        </p:nvSpPr>
        <p:spPr>
          <a:xfrm>
            <a:off x="4271368" y="1741788"/>
            <a:ext cx="147477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Idle</a:t>
            </a:r>
            <a:endParaRPr lang="en-GB" sz="1200" dirty="0"/>
          </a:p>
        </p:txBody>
      </p:sp>
      <p:sp>
        <p:nvSpPr>
          <p:cNvPr id="101" name="Rectangle 100"/>
          <p:cNvSpPr/>
          <p:nvPr/>
        </p:nvSpPr>
        <p:spPr>
          <a:xfrm>
            <a:off x="5853772" y="1741788"/>
            <a:ext cx="83958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Injection</a:t>
            </a:r>
            <a:endParaRPr lang="en-GB" sz="1200" dirty="0"/>
          </a:p>
        </p:txBody>
      </p:sp>
      <p:sp>
        <p:nvSpPr>
          <p:cNvPr id="114" name="Rectangle 113"/>
          <p:cNvSpPr/>
          <p:nvPr/>
        </p:nvSpPr>
        <p:spPr>
          <a:xfrm>
            <a:off x="2749379" y="2166332"/>
            <a:ext cx="946349" cy="4436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Premature </a:t>
            </a:r>
          </a:p>
          <a:p>
            <a:pPr algn="ctr"/>
            <a:r>
              <a:rPr lang="en-GB" sz="1200" dirty="0"/>
              <a:t>Dump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504675" y="1286393"/>
            <a:ext cx="1874633" cy="2606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Recovery</a:t>
            </a:r>
            <a:endParaRPr lang="en-GB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2012725"/>
            <a:ext cx="1028728" cy="76056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45873" y="3560736"/>
            <a:ext cx="1126672" cy="1169337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07919" y="4075220"/>
            <a:ext cx="946349" cy="4436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Premature </a:t>
            </a:r>
          </a:p>
          <a:p>
            <a:pPr algn="ctr"/>
            <a:r>
              <a:rPr lang="en-GB" sz="1200" dirty="0"/>
              <a:t>Dump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459678" y="4714940"/>
            <a:ext cx="3428869" cy="1385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77262" y="4550670"/>
            <a:ext cx="66494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Ramp Down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6359794" y="4546942"/>
            <a:ext cx="147477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Idle</a:t>
            </a:r>
            <a:endParaRPr lang="en-GB" sz="1200" dirty="0"/>
          </a:p>
        </p:txBody>
      </p:sp>
      <p:sp>
        <p:nvSpPr>
          <p:cNvPr id="32" name="Rectangle 31"/>
          <p:cNvSpPr/>
          <p:nvPr/>
        </p:nvSpPr>
        <p:spPr>
          <a:xfrm>
            <a:off x="7942198" y="4546942"/>
            <a:ext cx="839588" cy="325818"/>
          </a:xfrm>
          <a:prstGeom prst="rect">
            <a:avLst/>
          </a:prstGeom>
          <a:gradFill>
            <a:gsLst>
              <a:gs pos="100000">
                <a:schemeClr val="accent1">
                  <a:shade val="93000"/>
                  <a:satMod val="130000"/>
                </a:schemeClr>
              </a:gs>
              <a:gs pos="97000">
                <a:schemeClr val="bg1">
                  <a:lumMod val="6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Injection</a:t>
            </a:r>
            <a:endParaRPr lang="en-GB" sz="1200" dirty="0"/>
          </a:p>
        </p:txBody>
      </p:sp>
      <p:sp>
        <p:nvSpPr>
          <p:cNvPr id="33" name="Rectangle 32"/>
          <p:cNvSpPr/>
          <p:nvPr/>
        </p:nvSpPr>
        <p:spPr>
          <a:xfrm>
            <a:off x="5577262" y="5011628"/>
            <a:ext cx="1876132" cy="2606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Recovery</a:t>
            </a:r>
            <a:endParaRPr lang="en-GB" sz="1200" dirty="0"/>
          </a:p>
        </p:txBody>
      </p:sp>
      <p:sp>
        <p:nvSpPr>
          <p:cNvPr id="34" name="Rectangle 33"/>
          <p:cNvSpPr/>
          <p:nvPr/>
        </p:nvSpPr>
        <p:spPr>
          <a:xfrm>
            <a:off x="5313913" y="3217657"/>
            <a:ext cx="66494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Ramp Down</a:t>
            </a:r>
            <a:endParaRPr lang="en-GB" sz="1200" dirty="0"/>
          </a:p>
        </p:txBody>
      </p:sp>
      <p:sp>
        <p:nvSpPr>
          <p:cNvPr id="35" name="Rectangle 34"/>
          <p:cNvSpPr/>
          <p:nvPr/>
        </p:nvSpPr>
        <p:spPr>
          <a:xfrm>
            <a:off x="6083831" y="3234919"/>
            <a:ext cx="661624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Idle</a:t>
            </a:r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>
            <a:off x="6827870" y="3235495"/>
            <a:ext cx="83958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Injection</a:t>
            </a:r>
            <a:endParaRPr lang="en-GB" sz="1200" dirty="0"/>
          </a:p>
        </p:txBody>
      </p:sp>
      <p:sp>
        <p:nvSpPr>
          <p:cNvPr id="37" name="Rectangle 36"/>
          <p:cNvSpPr/>
          <p:nvPr/>
        </p:nvSpPr>
        <p:spPr>
          <a:xfrm>
            <a:off x="7768619" y="3227685"/>
            <a:ext cx="664948" cy="325818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Ramp</a:t>
            </a:r>
            <a:endParaRPr lang="en-GB" sz="12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464433" y="3856336"/>
            <a:ext cx="1028728" cy="76056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own Arrow Callout 38"/>
          <p:cNvSpPr/>
          <p:nvPr/>
        </p:nvSpPr>
        <p:spPr>
          <a:xfrm>
            <a:off x="4790885" y="2596232"/>
            <a:ext cx="857117" cy="580535"/>
          </a:xfrm>
          <a:prstGeom prst="downArrowCallout">
            <a:avLst/>
          </a:prstGeom>
          <a:gradFill flip="none" rotWithShape="1">
            <a:gsLst>
              <a:gs pos="0">
                <a:srgbClr val="00B0F0"/>
              </a:gs>
              <a:gs pos="46000">
                <a:srgbClr val="0070C0"/>
              </a:gs>
              <a:gs pos="100000">
                <a:srgbClr val="000066"/>
              </a:gs>
            </a:gsLst>
            <a:path path="circle">
              <a:fillToRect l="50000" t="130000" r="50000" b="-3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Operator</a:t>
            </a:r>
          </a:p>
          <a:p>
            <a:pPr algn="ctr"/>
            <a:r>
              <a:rPr lang="en-GB" sz="1200" dirty="0"/>
              <a:t>Dump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66801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66"/>
                </a:solidFill>
                <a:latin typeface="+mj-lt"/>
              </a:rPr>
              <a:t>Random failures (phase specific) + random recovery times</a:t>
            </a:r>
          </a:p>
        </p:txBody>
      </p:sp>
      <p:pic>
        <p:nvPicPr>
          <p:cNvPr id="9218" name="Picture 2" descr="Risultati immagini per dice pictur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464" y="2166332"/>
            <a:ext cx="932839" cy="7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isultati immagini per dice pictur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481" y="3613640"/>
            <a:ext cx="932839" cy="7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isultati immagini per dice pictur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247" y="4646544"/>
            <a:ext cx="932839" cy="7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026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94" grpId="0" animBg="1"/>
      <p:bldP spid="98" grpId="0" animBg="1"/>
      <p:bldP spid="99" grpId="0" animBg="1"/>
      <p:bldP spid="100" grpId="0" animBg="1"/>
      <p:bldP spid="101" grpId="0" animBg="1"/>
      <p:bldP spid="114" grpId="0" animBg="1"/>
      <p:bldP spid="116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Data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77" y="5171204"/>
            <a:ext cx="6757176" cy="7780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19067" y="472514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[…All other LHC systems…]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07246" y="2394975"/>
            <a:ext cx="402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From AFT (2017-18): phase dependent Mean Time To Fail (MTTF) and Mean Time To Repair (MTTR)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102843" y="6062588"/>
            <a:ext cx="7200800" cy="534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B963C"/>
              </a:buClr>
            </a:pPr>
            <a:r>
              <a:rPr lang="en-US" sz="2000" dirty="0" smtClean="0">
                <a:solidFill>
                  <a:srgbClr val="5A5A5A"/>
                </a:solidFill>
                <a:latin typeface="Arial"/>
              </a:rPr>
              <a:t>Many uncertainties for extrapolation to HL + new systems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95" y="963516"/>
            <a:ext cx="4740195" cy="38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997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 Availability Model Predictions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16200000">
            <a:off x="-19856" y="3043281"/>
            <a:ext cx="771438" cy="534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FB963C"/>
              </a:buClr>
              <a:buFont typeface="Wingdings" charset="2"/>
              <a:buNone/>
            </a:pPr>
            <a:r>
              <a:rPr lang="en-US" sz="2000" dirty="0" smtClean="0">
                <a:solidFill>
                  <a:srgbClr val="5A5A5A"/>
                </a:solidFill>
                <a:latin typeface="Arial"/>
              </a:rPr>
              <a:t>Time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8139" y="1412776"/>
            <a:ext cx="0" cy="4104456"/>
          </a:xfrm>
          <a:prstGeom prst="straightConnector1">
            <a:avLst/>
          </a:prstGeom>
          <a:noFill/>
          <a:ln w="25400" cap="flat" cmpd="sng" algn="ctr">
            <a:solidFill>
              <a:srgbClr val="64BCD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7471788" y="2908038"/>
            <a:ext cx="1657756" cy="534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FB963C"/>
              </a:buClr>
              <a:buFont typeface="Wingdings" charset="2"/>
              <a:buNone/>
            </a:pPr>
            <a:r>
              <a:rPr lang="en-US" sz="2400" dirty="0" smtClean="0">
                <a:solidFill>
                  <a:srgbClr val="5A5A5A"/>
                </a:solidFill>
                <a:latin typeface="Arial"/>
              </a:rPr>
              <a:t>X 100 times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0" y="788609"/>
            <a:ext cx="6877526" cy="5126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19462" y="6030351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[…until 160 days of operation are reached…]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425" t="15894" r="21506" b="21280"/>
          <a:stretch/>
        </p:blipFill>
        <p:spPr>
          <a:xfrm>
            <a:off x="2267743" y="2091824"/>
            <a:ext cx="4392489" cy="252028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520252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Application: Protection vs Availability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76470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Dust macro-particles interacting with the beam (UFOs)</a:t>
            </a:r>
          </a:p>
          <a:p>
            <a:pPr algn="ctr"/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Losses are detected by Beam Loss Monitors (BLMs)</a:t>
            </a:r>
          </a:p>
          <a:p>
            <a:pPr algn="ctr"/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Premature beam dumps + (in some cases) a magnet quench</a:t>
            </a:r>
          </a:p>
          <a:p>
            <a:pPr algn="ctr"/>
            <a:r>
              <a:rPr lang="en-US" sz="2000" dirty="0" smtClean="0">
                <a:solidFill>
                  <a:srgbClr val="000066"/>
                </a:solidFill>
                <a:latin typeface="+mj-lt"/>
                <a:sym typeface="Wingdings" panose="05000000000000000000" pitchFamily="2" charset="2"/>
              </a:rPr>
              <a:t>Thresholds of BLMs should be optimized to limit impact on operation</a:t>
            </a:r>
            <a:endParaRPr lang="en-US" sz="2000" dirty="0">
              <a:solidFill>
                <a:srgbClr val="000066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656" y="1988840"/>
            <a:ext cx="6138666" cy="4546896"/>
            <a:chOff x="1475656" y="2074999"/>
            <a:chExt cx="6138666" cy="4546896"/>
          </a:xfrm>
        </p:grpSpPr>
        <p:grpSp>
          <p:nvGrpSpPr>
            <p:cNvPr id="8" name="Group 7"/>
            <p:cNvGrpSpPr/>
            <p:nvPr/>
          </p:nvGrpSpPr>
          <p:grpSpPr>
            <a:xfrm>
              <a:off x="1475656" y="2074999"/>
              <a:ext cx="6138666" cy="4546896"/>
              <a:chOff x="1138686" y="1012270"/>
              <a:chExt cx="7064837" cy="523290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8686" y="1285106"/>
                <a:ext cx="6694822" cy="4960072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588740" y="1012270"/>
                <a:ext cx="565376" cy="48213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43800" y="1335117"/>
                <a:ext cx="647914" cy="389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accent4">
                        <a:lumMod val="10000"/>
                      </a:schemeClr>
                    </a:solidFill>
                    <a:latin typeface="+mj-lt"/>
                  </a:rPr>
                  <a:t>High</a:t>
                </a:r>
                <a:endParaRPr lang="en-GB" dirty="0">
                  <a:solidFill>
                    <a:schemeClr val="accent4">
                      <a:lumMod val="1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97155" y="5262880"/>
                <a:ext cx="606368" cy="389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accent4">
                        <a:lumMod val="10000"/>
                      </a:schemeClr>
                    </a:solidFill>
                    <a:latin typeface="+mj-lt"/>
                  </a:rPr>
                  <a:t>Low</a:t>
                </a:r>
                <a:endParaRPr lang="en-GB" sz="1600" dirty="0">
                  <a:solidFill>
                    <a:schemeClr val="accent4">
                      <a:lumMod val="1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 rot="5400000">
              <a:off x="4304931" y="3830764"/>
              <a:ext cx="171405" cy="482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6128933"/>
              <a:ext cx="52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4">
                      <a:lumMod val="10000"/>
                    </a:schemeClr>
                  </a:solidFill>
                  <a:latin typeface="+mj-lt"/>
                </a:rPr>
                <a:t>Low</a:t>
              </a:r>
              <a:endParaRPr lang="en-GB" sz="1600" dirty="0">
                <a:solidFill>
                  <a:schemeClr val="accent4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0152" y="6107447"/>
              <a:ext cx="562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4">
                      <a:lumMod val="10000"/>
                    </a:schemeClr>
                  </a:solidFill>
                  <a:latin typeface="+mj-lt"/>
                </a:rPr>
                <a:t>High</a:t>
              </a:r>
              <a:endParaRPr lang="en-GB" sz="1600" dirty="0">
                <a:solidFill>
                  <a:schemeClr val="accent4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67744" y="2118705"/>
            <a:ext cx="4320480" cy="394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flipH="1">
            <a:off x="6588224" y="2246923"/>
            <a:ext cx="1053468" cy="394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16200000">
            <a:off x="-289631" y="3883992"/>
            <a:ext cx="4320480" cy="78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90931" y="6056540"/>
            <a:ext cx="3049222" cy="46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10000"/>
                  </a:schemeClr>
                </a:solidFill>
              </a:rPr>
              <a:t>UFO rate</a:t>
            </a:r>
            <a:endParaRPr lang="en-GB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4055" y="6021288"/>
            <a:ext cx="4320480" cy="46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8501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R-A-M-S(P)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8" y="980728"/>
            <a:ext cx="8967166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58286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NB: in the context of particle accelerators, we speak about ‘Protection’ rather than ‘Safety’, if no personnel is involved</a:t>
            </a:r>
            <a:endParaRPr lang="en-GB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32501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Discussions are ongoing in the particle accelerator community to tailor these definitions to different machines (</a:t>
            </a:r>
            <a:r>
              <a:rPr lang="en-GB" sz="2400" dirty="0" smtClean="0">
                <a:solidFill>
                  <a:srgbClr val="002060"/>
                </a:solidFill>
                <a:latin typeface="+mj-lt"/>
                <a:hlinkClick r:id="rId4"/>
              </a:rPr>
              <a:t>Accelerator Reliability Workshop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11018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66"/>
                </a:solidFill>
              </a:rPr>
              <a:t>“Dependability”</a:t>
            </a:r>
            <a:endParaRPr lang="en-GB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8352928" cy="1440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r>
              <a:rPr lang="en-GB" sz="2600" dirty="0" smtClean="0"/>
              <a:t>Achieving high </a:t>
            </a:r>
            <a:r>
              <a:rPr lang="en-GB" sz="2600" b="1" dirty="0" smtClean="0"/>
              <a:t>availability will be a key requirement </a:t>
            </a:r>
            <a:r>
              <a:rPr lang="en-GB" sz="2600" dirty="0" smtClean="0"/>
              <a:t>for the success of next-generation particle </a:t>
            </a:r>
            <a:r>
              <a:rPr lang="en-GB" sz="2600" dirty="0"/>
              <a:t>accelerators and needs to be pursued from early design </a:t>
            </a:r>
            <a:r>
              <a:rPr lang="en-GB" sz="2600" dirty="0" smtClean="0"/>
              <a:t>phases</a:t>
            </a:r>
            <a:endParaRPr lang="en-GB" sz="19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73325" y="235970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High Reliability and Protection</a:t>
            </a:r>
            <a:endParaRPr lang="en-GB" sz="2000" b="1" dirty="0">
              <a:solidFill>
                <a:srgbClr val="000066"/>
              </a:solidFill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5736" y="3068960"/>
            <a:ext cx="0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0032" y="252745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High Maintainability</a:t>
            </a:r>
            <a:endParaRPr lang="en-GB" sz="2000" b="1" dirty="0">
              <a:solidFill>
                <a:srgbClr val="000066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76056" y="3031506"/>
            <a:ext cx="720080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99584" y="3012322"/>
            <a:ext cx="748680" cy="8112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393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Redundancy Fault Tolerance</a:t>
            </a:r>
            <a:endParaRPr lang="en-GB" sz="20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39798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Failure Prediction  Advanced Diagnostics</a:t>
            </a:r>
            <a:endParaRPr lang="en-GB" sz="20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396761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66"/>
                </a:solidFill>
                <a:latin typeface="+mj-lt"/>
              </a:rPr>
              <a:t>Remote/Robotic Maintenance</a:t>
            </a:r>
            <a:endParaRPr lang="en-GB" sz="2000" b="1" dirty="0">
              <a:solidFill>
                <a:srgbClr val="000066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95736" y="4707434"/>
            <a:ext cx="936104" cy="6283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4572000" y="4687690"/>
            <a:ext cx="324036" cy="7299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084168" y="4687690"/>
            <a:ext cx="1152128" cy="7299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539879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66"/>
                </a:solidFill>
                <a:latin typeface="+mj-lt"/>
              </a:rPr>
              <a:t>TOTAL AVAILABILITY</a:t>
            </a:r>
          </a:p>
          <a:p>
            <a:pPr algn="ctr"/>
            <a:r>
              <a:rPr lang="en-GB" sz="2000" dirty="0" smtClean="0">
                <a:solidFill>
                  <a:srgbClr val="000066"/>
                </a:solidFill>
                <a:sym typeface="Wingdings" panose="05000000000000000000" pitchFamily="2" charset="2"/>
              </a:rPr>
              <a:t>(B. Todd, R. Schmidt, L. </a:t>
            </a:r>
            <a:r>
              <a:rPr lang="en-GB" sz="2000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Felsberger</a:t>
            </a:r>
            <a:r>
              <a:rPr lang="en-GB" sz="2000" dirty="0" smtClean="0">
                <a:solidFill>
                  <a:srgbClr val="000066"/>
                </a:solidFill>
                <a:sym typeface="Wingdings" panose="05000000000000000000" pitchFamily="2" charset="2"/>
              </a:rPr>
              <a:t>)</a:t>
            </a:r>
            <a:endParaRPr lang="en-GB" sz="2000" dirty="0">
              <a:solidFill>
                <a:srgbClr val="000066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50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  <p:bldP spid="16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54917" y="3975903"/>
            <a:ext cx="16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Improve failure data recording</a:t>
            </a:r>
            <a:endParaRPr lang="en-US" b="1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381" y="3709937"/>
            <a:ext cx="149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Develop system and accelerator models</a:t>
            </a:r>
            <a:endParaRPr lang="en-US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5795" y="5526399"/>
            <a:ext cx="1655999" cy="7200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anose="020F0502020204030204"/>
              </a:rPr>
              <a:t>Trainings, Workshops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82488" y="5526399"/>
            <a:ext cx="1655999" cy="72000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anose="020F0502020204030204"/>
              </a:rPr>
              <a:t>Accelerator Fault Tracker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9181" y="5526399"/>
            <a:ext cx="1655999" cy="7200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anose="020F0502020204030204"/>
              </a:rPr>
              <a:t>Predict Performance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30487" y="2760967"/>
            <a:ext cx="5760000" cy="54000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Continuous Dependability Analysis &amp; Assessment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03795" y="2135633"/>
            <a:ext cx="1800000" cy="54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5493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5493"/>
                </a:solidFill>
                <a:latin typeface="Calibri" panose="020F0502020204030204"/>
              </a:rPr>
              <a:t>Costs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10488" y="2141614"/>
            <a:ext cx="1800000" cy="54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5493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5493"/>
                </a:solidFill>
                <a:latin typeface="Calibri" panose="020F0502020204030204"/>
              </a:rPr>
              <a:t>Reputation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7181" y="2147595"/>
            <a:ext cx="1800000" cy="54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5493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5493"/>
                </a:solidFill>
                <a:latin typeface="Calibri" panose="020F0502020204030204"/>
              </a:rPr>
              <a:t>Damage Potential</a:t>
            </a:r>
          </a:p>
        </p:txBody>
      </p:sp>
      <p:sp>
        <p:nvSpPr>
          <p:cNvPr id="24" name="Freeform 23"/>
          <p:cNvSpPr/>
          <p:nvPr/>
        </p:nvSpPr>
        <p:spPr>
          <a:xfrm>
            <a:off x="1804741" y="1124744"/>
            <a:ext cx="5547138" cy="941766"/>
          </a:xfrm>
          <a:custGeom>
            <a:avLst/>
            <a:gdLst>
              <a:gd name="connsiteX0" fmla="*/ 1403345 w 2806691"/>
              <a:gd name="connsiteY0" fmla="*/ 0 h 637878"/>
              <a:gd name="connsiteX1" fmla="*/ 2806691 w 2806691"/>
              <a:gd name="connsiteY1" fmla="*/ 637878 h 637878"/>
              <a:gd name="connsiteX2" fmla="*/ 0 w 2806691"/>
              <a:gd name="connsiteY2" fmla="*/ 637878 h 637878"/>
              <a:gd name="connsiteX3" fmla="*/ 1403345 w 2806691"/>
              <a:gd name="connsiteY3" fmla="*/ 0 h 63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691" h="637878">
                <a:moveTo>
                  <a:pt x="1403345" y="0"/>
                </a:moveTo>
                <a:lnTo>
                  <a:pt x="2806691" y="637878"/>
                </a:lnTo>
                <a:lnTo>
                  <a:pt x="0" y="637878"/>
                </a:lnTo>
                <a:lnTo>
                  <a:pt x="1403345" y="0"/>
                </a:lnTo>
                <a:close/>
              </a:path>
            </a:pathLst>
          </a:custGeom>
          <a:solidFill>
            <a:srgbClr val="005493"/>
          </a:solidFill>
          <a:ln w="12700" cap="flat" cmpd="sng" algn="ctr">
            <a:solidFill>
              <a:srgbClr val="005493"/>
            </a:solidFill>
            <a:prstDash val="solid"/>
            <a:miter lim="800000"/>
          </a:ln>
          <a:effectLst/>
        </p:spPr>
        <p:txBody>
          <a:bodyPr tIns="39600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03795" y="3353839"/>
            <a:ext cx="720000" cy="2098825"/>
            <a:chOff x="2178929" y="2697632"/>
            <a:chExt cx="720000" cy="2098825"/>
          </a:xfrm>
          <a:solidFill>
            <a:srgbClr val="5B9BD5">
              <a:lumMod val="40000"/>
              <a:lumOff val="60000"/>
            </a:srgbClr>
          </a:solidFill>
        </p:grpSpPr>
        <p:sp>
          <p:nvSpPr>
            <p:cNvPr id="32" name="Rectangle 31"/>
            <p:cNvSpPr/>
            <p:nvPr/>
          </p:nvSpPr>
          <p:spPr>
            <a:xfrm>
              <a:off x="2178929" y="2697632"/>
              <a:ext cx="720000" cy="2098825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21005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229572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238139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246706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255273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263840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272407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280974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5B9BD5">
                  <a:lumMod val="75000"/>
                </a:srgbClr>
              </a:solidFill>
              <a:prstDash val="solid"/>
              <a:bevel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4250488" y="3359329"/>
            <a:ext cx="720000" cy="2098825"/>
            <a:chOff x="2178929" y="2697632"/>
            <a:chExt cx="720000" cy="2098825"/>
          </a:xfrm>
        </p:grpSpPr>
        <p:sp>
          <p:nvSpPr>
            <p:cNvPr id="45" name="Rectangle 44"/>
            <p:cNvSpPr/>
            <p:nvPr/>
          </p:nvSpPr>
          <p:spPr>
            <a:xfrm>
              <a:off x="2178929" y="2697632"/>
              <a:ext cx="720000" cy="209882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1005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229572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238139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246706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255273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263840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272407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809741" y="2744000"/>
              <a:ext cx="23886" cy="1980000"/>
            </a:xfrm>
            <a:prstGeom prst="line">
              <a:avLst/>
            </a:prstGeom>
            <a:noFill/>
            <a:ln w="25400" cap="rnd" cmpd="sng" algn="ctr">
              <a:solidFill>
                <a:srgbClr val="70AD47">
                  <a:lumMod val="75000"/>
                </a:srgbClr>
              </a:solidFill>
              <a:prstDash val="solid"/>
              <a:bevel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697181" y="3364819"/>
            <a:ext cx="720000" cy="2098825"/>
            <a:chOff x="2178929" y="2697632"/>
            <a:chExt cx="720000" cy="2098825"/>
          </a:xfrm>
          <a:solidFill>
            <a:srgbClr val="FFC000">
              <a:lumMod val="40000"/>
              <a:lumOff val="60000"/>
            </a:srgbClr>
          </a:solidFill>
        </p:grpSpPr>
        <p:sp>
          <p:nvSpPr>
            <p:cNvPr id="56" name="Rectangle 55"/>
            <p:cNvSpPr/>
            <p:nvPr/>
          </p:nvSpPr>
          <p:spPr>
            <a:xfrm>
              <a:off x="2178929" y="2697632"/>
              <a:ext cx="720000" cy="20988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21005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29572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238139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246706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255273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263840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272407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2809741" y="2744000"/>
              <a:ext cx="23886" cy="1980000"/>
            </a:xfrm>
            <a:prstGeom prst="line">
              <a:avLst/>
            </a:prstGeom>
            <a:grpFill/>
            <a:ln w="25400" cap="rnd" cmpd="sng" algn="ctr">
              <a:solidFill>
                <a:srgbClr val="FFC000">
                  <a:lumMod val="75000"/>
                </a:srgbClr>
              </a:solidFill>
              <a:prstDash val="solid"/>
              <a:bevel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36501" y="3832984"/>
            <a:ext cx="177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Invest in ‘reliability culture’</a:t>
            </a:r>
            <a:endParaRPr lang="en-US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6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Requirements for Particle Accelerators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247964" y="3348283"/>
            <a:ext cx="540060" cy="54006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07904" y="2780928"/>
            <a:ext cx="1656184" cy="16561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203849" y="2314875"/>
            <a:ext cx="2672776" cy="26727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47864" y="55172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Low Importance</a:t>
            </a:r>
          </a:p>
          <a:p>
            <a:pPr algn="ctr"/>
            <a:r>
              <a:rPr lang="en-GB" dirty="0" smtClean="0">
                <a:solidFill>
                  <a:srgbClr val="FFC000"/>
                </a:solidFill>
              </a:rPr>
              <a:t>Relative Importance</a:t>
            </a:r>
          </a:p>
          <a:p>
            <a:pPr algn="ctr"/>
            <a:r>
              <a:rPr lang="en-GB" dirty="0" smtClean="0">
                <a:solidFill>
                  <a:schemeClr val="accent2"/>
                </a:solidFill>
              </a:rPr>
              <a:t>High Importance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36337" y="2338445"/>
            <a:ext cx="2376264" cy="1872208"/>
          </a:xfrm>
          <a:prstGeom prst="triangle">
            <a:avLst/>
          </a:prstGeom>
          <a:solidFill>
            <a:srgbClr val="0070C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28678" y="1844824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Availability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5726" y="4486603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Reliability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7644" y="4486603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Protection</a:t>
            </a:r>
            <a:endParaRPr lang="en-GB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R-A-S(P) Requirements for Accelerators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43906" y="1030359"/>
            <a:ext cx="214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66"/>
                </a:solidFill>
              </a:rPr>
              <a:t>Large-Scale Colliders</a:t>
            </a:r>
            <a:endParaRPr lang="en-GB" sz="2400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9483" y="980728"/>
            <a:ext cx="251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66"/>
                </a:solidFill>
              </a:rPr>
              <a:t>Synchrotron Light Sources</a:t>
            </a:r>
            <a:endParaRPr lang="en-GB" sz="2400" b="1" dirty="0">
              <a:solidFill>
                <a:srgbClr val="0000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71700" y="3681028"/>
            <a:ext cx="540060" cy="54006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331639" y="3118591"/>
            <a:ext cx="1656184" cy="16561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27584" y="2652538"/>
            <a:ext cx="2672776" cy="26727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 rot="14957080">
            <a:off x="784237" y="3402688"/>
            <a:ext cx="2457704" cy="1249893"/>
          </a:xfrm>
          <a:prstGeom prst="triangle">
            <a:avLst>
              <a:gd name="adj" fmla="val 50120"/>
            </a:avLst>
          </a:prstGeom>
          <a:solidFill>
            <a:srgbClr val="0070C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15925" y="2038471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Availability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73" y="4625743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Reliability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309" y="4955982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Protection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99724" y="3665402"/>
            <a:ext cx="540060" cy="54006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859663" y="3102965"/>
            <a:ext cx="1656184" cy="16561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55608" y="2636912"/>
            <a:ext cx="2672776" cy="26727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6605498">
            <a:off x="5343970" y="3538221"/>
            <a:ext cx="2481133" cy="741036"/>
          </a:xfrm>
          <a:prstGeom prst="triangle">
            <a:avLst>
              <a:gd name="adj" fmla="val 50120"/>
            </a:avLst>
          </a:prstGeom>
          <a:solidFill>
            <a:srgbClr val="0070C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13033" y="1989777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Availability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3283" y="4957417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Reliability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6403" y="3908739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Protection</a:t>
            </a:r>
            <a:endParaRPr lang="en-GB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>R-A-S(P) Requirements for Accelerators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09686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66"/>
                </a:solidFill>
              </a:rPr>
              <a:t>Spallation Neutron Sources</a:t>
            </a:r>
            <a:endParaRPr lang="en-GB" sz="2400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9483" y="1052736"/>
            <a:ext cx="251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66"/>
                </a:solidFill>
              </a:rPr>
              <a:t>Accelerator Driven Systems</a:t>
            </a:r>
            <a:endParaRPr lang="en-GB" sz="2400" b="1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746611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200" dirty="0" smtClean="0">
                <a:solidFill>
                  <a:srgbClr val="000066"/>
                </a:solidFill>
                <a:latin typeface="Calibri" panose="020F0502020204030204"/>
              </a:rPr>
              <a:t>Why is availability a concern for the scientific output of all facilities? </a:t>
            </a:r>
            <a:endParaRPr lang="en-GB" sz="2200" dirty="0">
              <a:solidFill>
                <a:srgbClr val="000066"/>
              </a:solidFill>
              <a:latin typeface="Calibri" panose="020F050202020403020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71700" y="3681028"/>
            <a:ext cx="540060" cy="54006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31639" y="3118591"/>
            <a:ext cx="1656184" cy="16561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27584" y="2652538"/>
            <a:ext cx="2672776" cy="26727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 rot="14957080">
            <a:off x="1063054" y="3520671"/>
            <a:ext cx="2427170" cy="781948"/>
          </a:xfrm>
          <a:prstGeom prst="triangle">
            <a:avLst>
              <a:gd name="adj" fmla="val 50120"/>
            </a:avLst>
          </a:prstGeom>
          <a:solidFill>
            <a:srgbClr val="0070C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15925" y="2038471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Availability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317" y="3941326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Reliability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2309" y="4955982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Protection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6503" y="3708323"/>
            <a:ext cx="540060" cy="54006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816443" y="3140968"/>
            <a:ext cx="1656184" cy="16561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312388" y="2674915"/>
            <a:ext cx="2672776" cy="26727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/>
          <p:cNvSpPr/>
          <p:nvPr/>
        </p:nvSpPr>
        <p:spPr>
          <a:xfrm>
            <a:off x="5444876" y="2698485"/>
            <a:ext cx="2376264" cy="1872208"/>
          </a:xfrm>
          <a:prstGeom prst="triangle">
            <a:avLst/>
          </a:prstGeom>
          <a:solidFill>
            <a:srgbClr val="0070C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937217" y="2204864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Availability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6733" y="4463563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Reliability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5876" y="4696343"/>
            <a:ext cx="14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</a:rPr>
              <a:t>Protection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3243" y="6151105"/>
            <a:ext cx="4365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solidFill>
                  <a:srgbClr val="000066"/>
                </a:solidFill>
                <a:latin typeface="Calibri" panose="020F0502020204030204"/>
              </a:rPr>
              <a:t>Costs, Reputation, Damage potential</a:t>
            </a:r>
          </a:p>
        </p:txBody>
      </p:sp>
    </p:spTree>
    <p:extLst>
      <p:ext uri="{BB962C8B-B14F-4D97-AF65-F5344CB8AC3E}">
        <p14:creationId xmlns:p14="http://schemas.microsoft.com/office/powerpoint/2010/main" val="34396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31" grpId="0" animBg="1"/>
      <p:bldP spid="32" grpId="0"/>
      <p:bldP spid="33" grpId="0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>Cost vs Availability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91680" y="900786"/>
            <a:ext cx="0" cy="3888432"/>
          </a:xfrm>
          <a:prstGeom prst="straightConnector1">
            <a:avLst/>
          </a:prstGeom>
          <a:ln w="2540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4781661"/>
            <a:ext cx="5472608" cy="0"/>
          </a:xfrm>
          <a:prstGeom prst="straightConnector1">
            <a:avLst/>
          </a:prstGeom>
          <a:ln w="2540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490364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</a:rPr>
              <a:t>Availability</a:t>
            </a:r>
            <a:endParaRPr lang="en-GB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36128" y="960217"/>
            <a:ext cx="5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</a:rPr>
              <a:t>Cost</a:t>
            </a:r>
            <a:endParaRPr lang="en-GB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0800000">
            <a:off x="1979712" y="-1179512"/>
            <a:ext cx="9577064" cy="5760640"/>
          </a:xfrm>
          <a:prstGeom prst="arc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979712" y="1511709"/>
            <a:ext cx="4824535" cy="2794000"/>
          </a:xfrm>
          <a:custGeom>
            <a:avLst/>
            <a:gdLst>
              <a:gd name="connsiteX0" fmla="*/ 0 w 4546600"/>
              <a:gd name="connsiteY0" fmla="*/ 2794000 h 2794000"/>
              <a:gd name="connsiteX1" fmla="*/ 287866 w 4546600"/>
              <a:gd name="connsiteY1" fmla="*/ 2785533 h 2794000"/>
              <a:gd name="connsiteX2" fmla="*/ 685800 w 4546600"/>
              <a:gd name="connsiteY2" fmla="*/ 2768600 h 2794000"/>
              <a:gd name="connsiteX3" fmla="*/ 1092200 w 4546600"/>
              <a:gd name="connsiteY3" fmla="*/ 2743200 h 2794000"/>
              <a:gd name="connsiteX4" fmla="*/ 1540933 w 4546600"/>
              <a:gd name="connsiteY4" fmla="*/ 2700866 h 2794000"/>
              <a:gd name="connsiteX5" fmla="*/ 1989666 w 4546600"/>
              <a:gd name="connsiteY5" fmla="*/ 2641600 h 2794000"/>
              <a:gd name="connsiteX6" fmla="*/ 2463800 w 4546600"/>
              <a:gd name="connsiteY6" fmla="*/ 2548466 h 2794000"/>
              <a:gd name="connsiteX7" fmla="*/ 2802466 w 4546600"/>
              <a:gd name="connsiteY7" fmla="*/ 2455333 h 2794000"/>
              <a:gd name="connsiteX8" fmla="*/ 3175000 w 4546600"/>
              <a:gd name="connsiteY8" fmla="*/ 2328333 h 2794000"/>
              <a:gd name="connsiteX9" fmla="*/ 3445933 w 4546600"/>
              <a:gd name="connsiteY9" fmla="*/ 2184400 h 2794000"/>
              <a:gd name="connsiteX10" fmla="*/ 3606800 w 4546600"/>
              <a:gd name="connsiteY10" fmla="*/ 2082800 h 2794000"/>
              <a:gd name="connsiteX11" fmla="*/ 3759200 w 4546600"/>
              <a:gd name="connsiteY11" fmla="*/ 1955800 h 2794000"/>
              <a:gd name="connsiteX12" fmla="*/ 3877733 w 4546600"/>
              <a:gd name="connsiteY12" fmla="*/ 1845733 h 2794000"/>
              <a:gd name="connsiteX13" fmla="*/ 4013200 w 4546600"/>
              <a:gd name="connsiteY13" fmla="*/ 1676400 h 2794000"/>
              <a:gd name="connsiteX14" fmla="*/ 4089400 w 4546600"/>
              <a:gd name="connsiteY14" fmla="*/ 1549400 h 2794000"/>
              <a:gd name="connsiteX15" fmla="*/ 4174066 w 4546600"/>
              <a:gd name="connsiteY15" fmla="*/ 1371600 h 2794000"/>
              <a:gd name="connsiteX16" fmla="*/ 4258733 w 4546600"/>
              <a:gd name="connsiteY16" fmla="*/ 1143000 h 2794000"/>
              <a:gd name="connsiteX17" fmla="*/ 4334933 w 4546600"/>
              <a:gd name="connsiteY17" fmla="*/ 931333 h 2794000"/>
              <a:gd name="connsiteX18" fmla="*/ 4411133 w 4546600"/>
              <a:gd name="connsiteY18" fmla="*/ 660400 h 2794000"/>
              <a:gd name="connsiteX19" fmla="*/ 4495800 w 4546600"/>
              <a:gd name="connsiteY19" fmla="*/ 355600 h 2794000"/>
              <a:gd name="connsiteX20" fmla="*/ 4538133 w 4546600"/>
              <a:gd name="connsiteY20" fmla="*/ 101600 h 2794000"/>
              <a:gd name="connsiteX21" fmla="*/ 4546600 w 4546600"/>
              <a:gd name="connsiteY21" fmla="*/ 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46600" h="2794000">
                <a:moveTo>
                  <a:pt x="0" y="2794000"/>
                </a:moveTo>
                <a:lnTo>
                  <a:pt x="287866" y="2785533"/>
                </a:lnTo>
                <a:lnTo>
                  <a:pt x="685800" y="2768600"/>
                </a:lnTo>
                <a:lnTo>
                  <a:pt x="1092200" y="2743200"/>
                </a:lnTo>
                <a:cubicBezTo>
                  <a:pt x="1234722" y="2731911"/>
                  <a:pt x="1391355" y="2717799"/>
                  <a:pt x="1540933" y="2700866"/>
                </a:cubicBezTo>
                <a:cubicBezTo>
                  <a:pt x="1690511" y="2683933"/>
                  <a:pt x="1835855" y="2667000"/>
                  <a:pt x="1989666" y="2641600"/>
                </a:cubicBezTo>
                <a:cubicBezTo>
                  <a:pt x="2143477" y="2616200"/>
                  <a:pt x="2328333" y="2579510"/>
                  <a:pt x="2463800" y="2548466"/>
                </a:cubicBezTo>
                <a:cubicBezTo>
                  <a:pt x="2599267" y="2517422"/>
                  <a:pt x="2683933" y="2492022"/>
                  <a:pt x="2802466" y="2455333"/>
                </a:cubicBezTo>
                <a:cubicBezTo>
                  <a:pt x="2920999" y="2418644"/>
                  <a:pt x="3067756" y="2373488"/>
                  <a:pt x="3175000" y="2328333"/>
                </a:cubicBezTo>
                <a:cubicBezTo>
                  <a:pt x="3282245" y="2283177"/>
                  <a:pt x="3373966" y="2225322"/>
                  <a:pt x="3445933" y="2184400"/>
                </a:cubicBezTo>
                <a:cubicBezTo>
                  <a:pt x="3517900" y="2143478"/>
                  <a:pt x="3554589" y="2120900"/>
                  <a:pt x="3606800" y="2082800"/>
                </a:cubicBezTo>
                <a:cubicBezTo>
                  <a:pt x="3659011" y="2044700"/>
                  <a:pt x="3714045" y="1995311"/>
                  <a:pt x="3759200" y="1955800"/>
                </a:cubicBezTo>
                <a:cubicBezTo>
                  <a:pt x="3804355" y="1916289"/>
                  <a:pt x="3835400" y="1892300"/>
                  <a:pt x="3877733" y="1845733"/>
                </a:cubicBezTo>
                <a:cubicBezTo>
                  <a:pt x="3920066" y="1799166"/>
                  <a:pt x="3977922" y="1725789"/>
                  <a:pt x="4013200" y="1676400"/>
                </a:cubicBezTo>
                <a:cubicBezTo>
                  <a:pt x="4048478" y="1627011"/>
                  <a:pt x="4062589" y="1600200"/>
                  <a:pt x="4089400" y="1549400"/>
                </a:cubicBezTo>
                <a:cubicBezTo>
                  <a:pt x="4116211" y="1498600"/>
                  <a:pt x="4145844" y="1439333"/>
                  <a:pt x="4174066" y="1371600"/>
                </a:cubicBezTo>
                <a:cubicBezTo>
                  <a:pt x="4202288" y="1303867"/>
                  <a:pt x="4231922" y="1216378"/>
                  <a:pt x="4258733" y="1143000"/>
                </a:cubicBezTo>
                <a:cubicBezTo>
                  <a:pt x="4285544" y="1069622"/>
                  <a:pt x="4309533" y="1011766"/>
                  <a:pt x="4334933" y="931333"/>
                </a:cubicBezTo>
                <a:cubicBezTo>
                  <a:pt x="4360333" y="850900"/>
                  <a:pt x="4384322" y="756356"/>
                  <a:pt x="4411133" y="660400"/>
                </a:cubicBezTo>
                <a:cubicBezTo>
                  <a:pt x="4437944" y="564444"/>
                  <a:pt x="4474633" y="448733"/>
                  <a:pt x="4495800" y="355600"/>
                </a:cubicBezTo>
                <a:cubicBezTo>
                  <a:pt x="4516967" y="262467"/>
                  <a:pt x="4529666" y="160867"/>
                  <a:pt x="4538133" y="101600"/>
                </a:cubicBezTo>
                <a:cubicBezTo>
                  <a:pt x="4546600" y="42333"/>
                  <a:pt x="4546600" y="21166"/>
                  <a:pt x="454660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410283" y="962533"/>
            <a:ext cx="3963392" cy="809826"/>
          </a:xfrm>
          <a:custGeom>
            <a:avLst/>
            <a:gdLst>
              <a:gd name="connsiteX0" fmla="*/ 0 w 2226733"/>
              <a:gd name="connsiteY0" fmla="*/ 231422 h 809826"/>
              <a:gd name="connsiteX1" fmla="*/ 270933 w 2226733"/>
              <a:gd name="connsiteY1" fmla="*/ 502355 h 809826"/>
              <a:gd name="connsiteX2" fmla="*/ 448733 w 2226733"/>
              <a:gd name="connsiteY2" fmla="*/ 612422 h 809826"/>
              <a:gd name="connsiteX3" fmla="*/ 575733 w 2226733"/>
              <a:gd name="connsiteY3" fmla="*/ 663222 h 809826"/>
              <a:gd name="connsiteX4" fmla="*/ 787400 w 2226733"/>
              <a:gd name="connsiteY4" fmla="*/ 730955 h 809826"/>
              <a:gd name="connsiteX5" fmla="*/ 1032933 w 2226733"/>
              <a:gd name="connsiteY5" fmla="*/ 781755 h 809826"/>
              <a:gd name="connsiteX6" fmla="*/ 1227667 w 2226733"/>
              <a:gd name="connsiteY6" fmla="*/ 807155 h 809826"/>
              <a:gd name="connsiteX7" fmla="*/ 1430867 w 2226733"/>
              <a:gd name="connsiteY7" fmla="*/ 807155 h 809826"/>
              <a:gd name="connsiteX8" fmla="*/ 1600200 w 2226733"/>
              <a:gd name="connsiteY8" fmla="*/ 790222 h 809826"/>
              <a:gd name="connsiteX9" fmla="*/ 1761067 w 2226733"/>
              <a:gd name="connsiteY9" fmla="*/ 730955 h 809826"/>
              <a:gd name="connsiteX10" fmla="*/ 1921933 w 2226733"/>
              <a:gd name="connsiteY10" fmla="*/ 620889 h 809826"/>
              <a:gd name="connsiteX11" fmla="*/ 2040467 w 2226733"/>
              <a:gd name="connsiteY11" fmla="*/ 502355 h 809826"/>
              <a:gd name="connsiteX12" fmla="*/ 2099733 w 2226733"/>
              <a:gd name="connsiteY12" fmla="*/ 383822 h 809826"/>
              <a:gd name="connsiteX13" fmla="*/ 2167467 w 2226733"/>
              <a:gd name="connsiteY13" fmla="*/ 206022 h 809826"/>
              <a:gd name="connsiteX14" fmla="*/ 2209800 w 2226733"/>
              <a:gd name="connsiteY14" fmla="*/ 28222 h 809826"/>
              <a:gd name="connsiteX15" fmla="*/ 2226733 w 2226733"/>
              <a:gd name="connsiteY15" fmla="*/ 2822 h 8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6733" h="809826">
                <a:moveTo>
                  <a:pt x="0" y="231422"/>
                </a:moveTo>
                <a:cubicBezTo>
                  <a:pt x="98072" y="335138"/>
                  <a:pt x="196144" y="438855"/>
                  <a:pt x="270933" y="502355"/>
                </a:cubicBezTo>
                <a:cubicBezTo>
                  <a:pt x="345722" y="565855"/>
                  <a:pt x="397933" y="585611"/>
                  <a:pt x="448733" y="612422"/>
                </a:cubicBezTo>
                <a:cubicBezTo>
                  <a:pt x="499533" y="639233"/>
                  <a:pt x="519289" y="643467"/>
                  <a:pt x="575733" y="663222"/>
                </a:cubicBezTo>
                <a:cubicBezTo>
                  <a:pt x="632177" y="682977"/>
                  <a:pt x="711200" y="711200"/>
                  <a:pt x="787400" y="730955"/>
                </a:cubicBezTo>
                <a:cubicBezTo>
                  <a:pt x="863600" y="750711"/>
                  <a:pt x="959555" y="769055"/>
                  <a:pt x="1032933" y="781755"/>
                </a:cubicBezTo>
                <a:cubicBezTo>
                  <a:pt x="1106311" y="794455"/>
                  <a:pt x="1161345" y="802922"/>
                  <a:pt x="1227667" y="807155"/>
                </a:cubicBezTo>
                <a:cubicBezTo>
                  <a:pt x="1293989" y="811388"/>
                  <a:pt x="1368778" y="809977"/>
                  <a:pt x="1430867" y="807155"/>
                </a:cubicBezTo>
                <a:cubicBezTo>
                  <a:pt x="1492956" y="804333"/>
                  <a:pt x="1545167" y="802922"/>
                  <a:pt x="1600200" y="790222"/>
                </a:cubicBezTo>
                <a:cubicBezTo>
                  <a:pt x="1655233" y="777522"/>
                  <a:pt x="1707445" y="759177"/>
                  <a:pt x="1761067" y="730955"/>
                </a:cubicBezTo>
                <a:cubicBezTo>
                  <a:pt x="1814689" y="702733"/>
                  <a:pt x="1875366" y="658989"/>
                  <a:pt x="1921933" y="620889"/>
                </a:cubicBezTo>
                <a:cubicBezTo>
                  <a:pt x="1968500" y="582789"/>
                  <a:pt x="2010834" y="541866"/>
                  <a:pt x="2040467" y="502355"/>
                </a:cubicBezTo>
                <a:cubicBezTo>
                  <a:pt x="2070100" y="462844"/>
                  <a:pt x="2078566" y="433211"/>
                  <a:pt x="2099733" y="383822"/>
                </a:cubicBezTo>
                <a:cubicBezTo>
                  <a:pt x="2120900" y="334433"/>
                  <a:pt x="2149123" y="265289"/>
                  <a:pt x="2167467" y="206022"/>
                </a:cubicBezTo>
                <a:cubicBezTo>
                  <a:pt x="2185811" y="146755"/>
                  <a:pt x="2209800" y="28222"/>
                  <a:pt x="2209800" y="28222"/>
                </a:cubicBezTo>
                <a:cubicBezTo>
                  <a:pt x="2219678" y="-5645"/>
                  <a:pt x="2223205" y="-1412"/>
                  <a:pt x="2226733" y="28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38163" y="1788383"/>
            <a:ext cx="343789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2620" y="1788383"/>
            <a:ext cx="6719" cy="314485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06031" y="4022146"/>
            <a:ext cx="1492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Operation costs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7681" y="1866381"/>
            <a:ext cx="170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Design, purchase and maintenance costs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01399" y="1321748"/>
            <a:ext cx="170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Total life-cycle costs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375" y="1649883"/>
            <a:ext cx="999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Min. Costs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5976" y="4950561"/>
            <a:ext cx="129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Opt. Availability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5229200"/>
            <a:ext cx="8856984" cy="9055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eaLnBrk="1" hangingPunct="1"/>
            <a:r>
              <a:rPr lang="en-GB" sz="2000" kern="0" dirty="0" smtClean="0"/>
              <a:t>Given a target performance reach (neutron </a:t>
            </a:r>
            <a:r>
              <a:rPr lang="en-GB" sz="2000" kern="0" dirty="0" err="1" smtClean="0"/>
              <a:t>fluence</a:t>
            </a:r>
            <a:r>
              <a:rPr lang="en-GB" sz="2000" kern="0" dirty="0" smtClean="0"/>
              <a:t>, number of patients treated, luminosity production, …), an optimal balance between capital costs and operation costs must be found</a:t>
            </a:r>
          </a:p>
          <a:p>
            <a:pPr eaLnBrk="1" hangingPunct="1"/>
            <a:r>
              <a:rPr lang="en-GB" sz="2000" kern="0" dirty="0" smtClean="0"/>
              <a:t>This is an </a:t>
            </a:r>
            <a:r>
              <a:rPr lang="en-GB" sz="2000" b="1" kern="0" dirty="0" smtClean="0"/>
              <a:t>absolute MUST </a:t>
            </a:r>
            <a:r>
              <a:rPr lang="en-GB" sz="2000" kern="0" dirty="0" smtClean="0"/>
              <a:t>for the feasibility of next-generation machines</a:t>
            </a:r>
            <a:endParaRPr lang="en-GB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20440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Dependability Studies: if yes, when?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5" y="1628800"/>
            <a:ext cx="8976409" cy="4176464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5877272"/>
            <a:ext cx="8712968" cy="7615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eaLnBrk="1" hangingPunct="1"/>
            <a:r>
              <a:rPr lang="en-GB" sz="2000" kern="0" dirty="0" smtClean="0"/>
              <a:t>The earlier reliability constraints are included in the design, the more effective the resulting measures will be</a:t>
            </a:r>
            <a:endParaRPr lang="en-GB" sz="1600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47664" y="771649"/>
            <a:ext cx="8927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66"/>
                </a:solidFill>
                <a:latin typeface="+mj-lt"/>
              </a:rPr>
              <a:t>Prof. Dr. B. Bertsche, Dr. P. Zeiler, T. Herzig, IMA, Universität Stuttgart, CERN Reliability Training, 2016</a:t>
            </a:r>
            <a:endParaRPr lang="en-US" sz="1400" dirty="0" smtClean="0">
              <a:solidFill>
                <a:srgbClr val="000066"/>
              </a:solidFill>
              <a:latin typeface="+mj-lt"/>
              <a:sym typeface="Wingdings 2" panose="05020102010507070707" pitchFamily="18" charset="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1196752"/>
            <a:ext cx="8712968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+mj-lt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eaLnBrk="1" hangingPunct="1"/>
            <a:r>
              <a:rPr lang="en-GB" sz="2000" kern="0" dirty="0" smtClean="0"/>
              <a:t>Product Lifecycle: ‘Power-of-10 Law’</a:t>
            </a:r>
            <a:endParaRPr lang="en-GB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0638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532440" cy="762000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Today: Dependability Studies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4572000" cy="5907360"/>
          </a:xfrm>
          <a:prstGeom prst="rect">
            <a:avLst/>
          </a:prstGeom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00" y="762000"/>
            <a:ext cx="4464496" cy="5907360"/>
          </a:xfrm>
          <a:prstGeom prst="rect">
            <a:avLst/>
          </a:prstGeom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Technology Feasibility Assessment</a:t>
            </a:r>
            <a:endParaRPr lang="en-GB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247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Concept Phase</a:t>
            </a:r>
            <a:endParaRPr lang="en-GB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37268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Technology Definition and Implementation</a:t>
            </a:r>
            <a:endParaRPr lang="en-GB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8000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Design Phase</a:t>
            </a:r>
            <a:endParaRPr lang="en-GB" sz="32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106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Technology Field Use &amp; Optimization</a:t>
            </a:r>
            <a:endParaRPr lang="en-GB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86395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Exploitation Phase</a:t>
            </a:r>
            <a:endParaRPr lang="en-GB" sz="32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43070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Upgrade Phase</a:t>
            </a:r>
            <a:endParaRPr lang="en-GB" sz="3200" b="1" dirty="0">
              <a:latin typeface="+mj-lt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203848" y="3026568"/>
            <a:ext cx="2736304" cy="17705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>
            <a:off x="4283785" y="1844824"/>
            <a:ext cx="585410" cy="196041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3203848" y="4789596"/>
            <a:ext cx="2736304" cy="17705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131840" y="429599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Reliability Studies</a:t>
            </a:r>
            <a:endParaRPr lang="en-GB" sz="32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525300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New Technology Definition and Implementation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1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532440" cy="762000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Future: Dependability Studies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4572000" cy="5907360"/>
          </a:xfrm>
          <a:prstGeom prst="rect">
            <a:avLst/>
          </a:prstGeom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00" y="762000"/>
            <a:ext cx="4464496" cy="5907360"/>
          </a:xfrm>
          <a:prstGeom prst="rect">
            <a:avLst/>
          </a:prstGeom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Technology Feasibility Assessment</a:t>
            </a:r>
            <a:endParaRPr lang="en-GB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247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Concept Phase</a:t>
            </a:r>
            <a:endParaRPr lang="en-GB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37268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Technology Definition and Implementation</a:t>
            </a:r>
            <a:endParaRPr lang="en-GB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8000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Design Phase</a:t>
            </a:r>
            <a:endParaRPr lang="en-GB" sz="32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106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Technology Field Use &amp; Optimization</a:t>
            </a:r>
            <a:endParaRPr lang="en-GB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86395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Exploitation Phase</a:t>
            </a:r>
            <a:endParaRPr lang="en-GB" sz="3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752" y="762000"/>
            <a:ext cx="1152312" cy="5907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347864" y="1772816"/>
            <a:ext cx="2374082" cy="23042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635712" y="2471991"/>
            <a:ext cx="1872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Reliability Studies</a:t>
            </a:r>
            <a:endParaRPr lang="en-GB" sz="32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43070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Upgrade Phase</a:t>
            </a:r>
            <a:endParaRPr lang="en-GB" sz="32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63888" y="4725144"/>
            <a:ext cx="1969030" cy="19111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580112" y="525300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New Technology Definition and Implementation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2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3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6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5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1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13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8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TODD primary master">
  <a:themeElements>
    <a:clrScheme name="BTODD Theme Colour Se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800080"/>
      </a:accent3>
      <a:accent4>
        <a:srgbClr val="FF6600"/>
      </a:accent4>
      <a:accent5>
        <a:srgbClr val="062F67"/>
      </a:accent5>
      <a:accent6>
        <a:srgbClr val="000000"/>
      </a:accent6>
      <a:hlink>
        <a:srgbClr val="1717FF"/>
      </a:hlink>
      <a:folHlink>
        <a:srgbClr val="0000CC"/>
      </a:folHlink>
    </a:clrScheme>
    <a:fontScheme name="BTODD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13434</TotalTime>
  <Words>839</Words>
  <Application>Microsoft Office PowerPoint</Application>
  <PresentationFormat>On-screen Show (4:3)</PresentationFormat>
  <Paragraphs>196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 Unicode MS</vt:lpstr>
      <vt:lpstr>Arial</vt:lpstr>
      <vt:lpstr>Calibri</vt:lpstr>
      <vt:lpstr>Franklin Gothic Medium</vt:lpstr>
      <vt:lpstr>Times New Roman</vt:lpstr>
      <vt:lpstr>Wingdings</vt:lpstr>
      <vt:lpstr>Wingdings 2</vt:lpstr>
      <vt:lpstr>3_BTODD primary master</vt:lpstr>
      <vt:lpstr>6_BTODD primary master</vt:lpstr>
      <vt:lpstr>4_BTODD primary master</vt:lpstr>
      <vt:lpstr>5_BTODD primary master</vt:lpstr>
      <vt:lpstr>14_BTODD primary master</vt:lpstr>
      <vt:lpstr>13_BTODD primary master</vt:lpstr>
      <vt:lpstr>8_BTODD primary master</vt:lpstr>
      <vt:lpstr>1_BTODD primary master</vt:lpstr>
      <vt:lpstr>PowerPoint Presentation</vt:lpstr>
      <vt:lpstr>R-A-M-S(P)</vt:lpstr>
      <vt:lpstr>Requirements for Particle Accelerators</vt:lpstr>
      <vt:lpstr>R-A-S(P) Requirements for Accelerators</vt:lpstr>
      <vt:lpstr>R-A-S(P) Requirements for Accelerators</vt:lpstr>
      <vt:lpstr>Cost vs Availability</vt:lpstr>
      <vt:lpstr>Dependability Studies: if yes, when?</vt:lpstr>
      <vt:lpstr>Today: Dependability Studies</vt:lpstr>
      <vt:lpstr>Future: Dependability Studies</vt:lpstr>
      <vt:lpstr>Reliability and Protection Analyses: LHC was a Game Changer</vt:lpstr>
      <vt:lpstr>Availability: HL-LHC is a Game Changer</vt:lpstr>
      <vt:lpstr>Step 1: Failure Tracking</vt:lpstr>
      <vt:lpstr>PowerPoint Presentation</vt:lpstr>
      <vt:lpstr>PowerPoint Presentation</vt:lpstr>
      <vt:lpstr>PowerPoint Presentation</vt:lpstr>
      <vt:lpstr>Monte Carlo Simulation Concept</vt:lpstr>
      <vt:lpstr>Input Data</vt:lpstr>
      <vt:lpstr>HL-LHC Availability Model Predictions</vt:lpstr>
      <vt:lpstr>Application: Protection vs Availability</vt:lpstr>
      <vt:lpstr>Outlook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rudi</dc:creator>
  <cp:lastModifiedBy>Andrea Apollonio</cp:lastModifiedBy>
  <cp:revision>559</cp:revision>
  <cp:lastPrinted>2012-10-14T09:04:03Z</cp:lastPrinted>
  <dcterms:created xsi:type="dcterms:W3CDTF">2010-10-07T08:40:58Z</dcterms:created>
  <dcterms:modified xsi:type="dcterms:W3CDTF">2018-12-11T10:19:32Z</dcterms:modified>
</cp:coreProperties>
</file>