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9" r:id="rId1"/>
  </p:sldMasterIdLst>
  <p:notesMasterIdLst>
    <p:notesMasterId r:id="rId34"/>
  </p:notesMasterIdLst>
  <p:handoutMasterIdLst>
    <p:handoutMasterId r:id="rId35"/>
  </p:handoutMasterIdLst>
  <p:sldIdLst>
    <p:sldId id="525" r:id="rId2"/>
    <p:sldId id="1078" r:id="rId3"/>
    <p:sldId id="1077" r:id="rId4"/>
    <p:sldId id="1069" r:id="rId5"/>
    <p:sldId id="1071" r:id="rId6"/>
    <p:sldId id="1001" r:id="rId7"/>
    <p:sldId id="1006" r:id="rId8"/>
    <p:sldId id="1010" r:id="rId9"/>
    <p:sldId id="1014" r:id="rId10"/>
    <p:sldId id="1080" r:id="rId11"/>
    <p:sldId id="1018" r:id="rId12"/>
    <p:sldId id="1022" r:id="rId13"/>
    <p:sldId id="1070" r:id="rId14"/>
    <p:sldId id="1067" r:id="rId15"/>
    <p:sldId id="1074" r:id="rId16"/>
    <p:sldId id="1042" r:id="rId17"/>
    <p:sldId id="1043" r:id="rId18"/>
    <p:sldId id="1073" r:id="rId19"/>
    <p:sldId id="1044" r:id="rId20"/>
    <p:sldId id="1079" r:id="rId21"/>
    <p:sldId id="1046" r:id="rId22"/>
    <p:sldId id="986" r:id="rId23"/>
    <p:sldId id="1055" r:id="rId24"/>
    <p:sldId id="1056" r:id="rId25"/>
    <p:sldId id="1057" r:id="rId26"/>
    <p:sldId id="1058" r:id="rId27"/>
    <p:sldId id="1059" r:id="rId28"/>
    <p:sldId id="1061" r:id="rId29"/>
    <p:sldId id="1062" r:id="rId30"/>
    <p:sldId id="1075" r:id="rId31"/>
    <p:sldId id="1066" r:id="rId32"/>
    <p:sldId id="748" r:id="rId33"/>
  </p:sldIdLst>
  <p:sldSz cx="9144000" cy="6858000" type="screen4x3"/>
  <p:notesSz cx="7099300" cy="10234613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0099"/>
    <a:srgbClr val="062F67"/>
    <a:srgbClr val="008000"/>
    <a:srgbClr val="FFFFFF"/>
    <a:srgbClr val="FFFF00"/>
    <a:srgbClr val="FFD9D9"/>
    <a:srgbClr val="FFEBEB"/>
    <a:srgbClr val="666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7436" autoAdjust="0"/>
  </p:normalViewPr>
  <p:slideViewPr>
    <p:cSldViewPr>
      <p:cViewPr varScale="1">
        <p:scale>
          <a:sx n="131" d="100"/>
          <a:sy n="131" d="100"/>
        </p:scale>
        <p:origin x="2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016" y="-96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88" y="1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1869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3850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88" y="9721869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0BD5BA7-53CD-495F-A703-AFE6B77DC91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733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131" cy="51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61" tIns="47581" rIns="95161" bIns="47581" numCol="1" anchor="t" anchorCtr="0" compatLnSpc="1">
            <a:prstTxWarp prst="textNoShape">
              <a:avLst/>
            </a:prstTxWarp>
          </a:bodyPr>
          <a:lstStyle>
            <a:lvl1pPr algn="l" defTabSz="952529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629" y="0"/>
            <a:ext cx="3075131" cy="51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61" tIns="47581" rIns="95161" bIns="47581" numCol="1" anchor="t" anchorCtr="0" compatLnSpc="1">
            <a:prstTxWarp prst="textNoShape">
              <a:avLst/>
            </a:prstTxWarp>
          </a:bodyPr>
          <a:lstStyle>
            <a:lvl1pPr algn="r" defTabSz="952529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0088"/>
            <a:ext cx="5678824" cy="460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61" tIns="47581" rIns="95161" bIns="475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176"/>
            <a:ext cx="3075131" cy="51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61" tIns="47581" rIns="95161" bIns="47581" numCol="1" anchor="b" anchorCtr="0" compatLnSpc="1">
            <a:prstTxWarp prst="textNoShape">
              <a:avLst/>
            </a:prstTxWarp>
          </a:bodyPr>
          <a:lstStyle>
            <a:lvl1pPr algn="l" defTabSz="952529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629" y="9720176"/>
            <a:ext cx="3075131" cy="51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61" tIns="47581" rIns="95161" bIns="47581" numCol="1" anchor="b" anchorCtr="0" compatLnSpc="1">
            <a:prstTxWarp prst="textNoShape">
              <a:avLst/>
            </a:prstTxWarp>
          </a:bodyPr>
          <a:lstStyle>
            <a:lvl1pPr algn="r" defTabSz="952529" eaLnBrk="1" hangingPunct="1">
              <a:defRPr sz="1200"/>
            </a:lvl1pPr>
          </a:lstStyle>
          <a:p>
            <a:fld id="{369889C3-8944-49D8-B3D7-D59249FC20D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01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CAAE6-6C3A-4C60-9599-7FF7C1385011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251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CF177-1FB6-407D-941E-35E507F3FF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68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CF177-1FB6-407D-941E-35E507F3FF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59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CF177-1FB6-407D-941E-35E507F3FF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76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CF177-1FB6-407D-941E-35E507F3FF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9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f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01000" y="6629400"/>
            <a:ext cx="1143000" cy="228600"/>
          </a:xfrm>
        </p:spPr>
        <p:txBody>
          <a:bodyPr/>
          <a:lstStyle>
            <a:lvl1pPr>
              <a:defRPr sz="1100" b="1"/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19760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62F67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0552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bg>
      <p:bgPr>
        <a:solidFill>
          <a:srgbClr val="062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3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829586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498BFE-7F81-4E2E-9A0C-326C4F3B226F}" type="datetimeFigureOut">
              <a:rPr lang="en-US" smtClean="0"/>
              <a:pPr/>
              <a:t>12/5/18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00038-434B-41F7-B0E3-CE385B0EE2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622156" y="3259723"/>
            <a:ext cx="18996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BI Technical Meeting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90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603518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emf"/><Relationship Id="rId9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66800"/>
            <a:ext cx="86868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Rectangle 47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316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7641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 userDrawn="1"/>
        </p:nvSpPr>
        <p:spPr>
          <a:xfrm>
            <a:off x="-9525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 smtClean="0">
                <a:solidFill>
                  <a:srgbClr val="FFFFFF"/>
                </a:solidFill>
                <a:latin typeface="Calibri" pitchFamily="34" charset="0"/>
              </a:rPr>
              <a:t>rossano.giachino@cern.ch</a:t>
            </a:r>
            <a:endParaRPr lang="en-US" sz="12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254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29400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1828800" y="6642100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GB" sz="1200" dirty="0" smtClean="0">
                <a:solidFill>
                  <a:schemeClr val="bg1"/>
                </a:solidFill>
                <a:latin typeface="Calibri" pitchFamily="34" charset="0"/>
              </a:rPr>
              <a:t>Accelerator Performance Concept Workshop (APEC) – December 2018</a:t>
            </a:r>
          </a:p>
        </p:txBody>
      </p:sp>
    </p:spTree>
    <p:extLst>
      <p:ext uri="{BB962C8B-B14F-4D97-AF65-F5344CB8AC3E}">
        <p14:creationId xmlns:p14="http://schemas.microsoft.com/office/powerpoint/2010/main" val="343593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1" r:id="rId2"/>
    <p:sldLayoutId id="2147483694" r:id="rId3"/>
    <p:sldLayoutId id="2147483696" r:id="rId4"/>
    <p:sldLayoutId id="2147483697" r:id="rId5"/>
    <p:sldLayoutId id="2147483698" r:id="rId6"/>
  </p:sldLayoutIdLst>
  <p:transition spd="med">
    <p:fade thruBlk="1"/>
  </p:transition>
  <p:timing>
    <p:tnLst>
      <p:par>
        <p:cTn id="1" dur="indefinite" restart="never" nodeType="tmRoot"/>
      </p:par>
    </p:tnLst>
  </p:timing>
  <p:hf hdr="0" dt="0"/>
  <p:txStyles>
    <p:titleStyle>
      <a:lvl1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rgbClr val="062F67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0080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tiff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researchgate.net/publication/264864979_FINDING_YOUR_HAPPY-USER-INDEX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w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romo.parker.com/promotionsite/condition-monitoring/us/en/technology/Predictive-Maintenance" TargetMode="Externa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25756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026855"/>
            <a:ext cx="89154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  <a:latin typeface="+mj-lt"/>
              </a:rPr>
              <a:t>A </a:t>
            </a:r>
            <a:r>
              <a:rPr lang="en-US" sz="2000" b="1" dirty="0" smtClean="0">
                <a:solidFill>
                  <a:srgbClr val="3366FF"/>
                </a:solidFill>
                <a:latin typeface="+mj-lt"/>
              </a:rPr>
              <a:t>metric</a:t>
            </a:r>
            <a:r>
              <a:rPr lang="en-US" sz="2000" dirty="0" smtClean="0">
                <a:solidFill>
                  <a:srgbClr val="3366FF"/>
                </a:solidFill>
                <a:latin typeface="+mj-lt"/>
              </a:rPr>
              <a:t> to quantify the reliability of an accelerator must</a:t>
            </a:r>
            <a:endParaRPr lang="en-US" sz="2000" dirty="0">
              <a:solidFill>
                <a:srgbClr val="3366FF"/>
              </a:solidFill>
              <a:latin typeface="+mj-lt"/>
            </a:endParaRPr>
          </a:p>
          <a:p>
            <a:r>
              <a:rPr lang="en-US" sz="2000" dirty="0">
                <a:solidFill>
                  <a:srgbClr val="3366FF"/>
                </a:solidFill>
                <a:latin typeface="+mj-lt"/>
              </a:rPr>
              <a:t>t</a:t>
            </a:r>
            <a:r>
              <a:rPr lang="en-US" sz="2000" dirty="0" smtClean="0">
                <a:solidFill>
                  <a:srgbClr val="3366FF"/>
                </a:solidFill>
                <a:latin typeface="+mj-lt"/>
              </a:rPr>
              <a:t>ake the </a:t>
            </a:r>
            <a:r>
              <a:rPr lang="en-US" sz="2000" b="1" dirty="0" smtClean="0">
                <a:solidFill>
                  <a:srgbClr val="3366FF"/>
                </a:solidFill>
                <a:latin typeface="+mj-lt"/>
              </a:rPr>
              <a:t>speciﬁc application of the facility in to account</a:t>
            </a:r>
            <a:r>
              <a:rPr lang="en-US" sz="2000" dirty="0">
                <a:solidFill>
                  <a:srgbClr val="3366FF"/>
                </a:solidFill>
                <a:latin typeface="+mj-lt"/>
              </a:rPr>
              <a:t>.</a:t>
            </a:r>
          </a:p>
          <a:p>
            <a:r>
              <a:rPr lang="en-US" sz="2000" dirty="0" smtClean="0">
                <a:solidFill>
                  <a:srgbClr val="3366FF"/>
                </a:solidFill>
                <a:latin typeface="+mj-lt"/>
              </a:rPr>
              <a:t>An operation metric should strongly </a:t>
            </a:r>
            <a:r>
              <a:rPr lang="en-US" sz="2000" b="1" dirty="0" smtClean="0">
                <a:solidFill>
                  <a:srgbClr val="3366FF"/>
                </a:solidFill>
                <a:latin typeface="+mj-lt"/>
              </a:rPr>
              <a:t>correlate with the demands of the users</a:t>
            </a:r>
            <a:r>
              <a:rPr lang="en-US" sz="2000" dirty="0" smtClean="0">
                <a:solidFill>
                  <a:srgbClr val="3366FF"/>
                </a:solidFill>
                <a:latin typeface="+mj-lt"/>
              </a:rPr>
              <a:t>.</a:t>
            </a:r>
          </a:p>
          <a:p>
            <a:r>
              <a:rPr lang="en-US" sz="2000" dirty="0" smtClean="0">
                <a:solidFill>
                  <a:srgbClr val="3366FF"/>
                </a:solidFill>
                <a:latin typeface="+mj-lt"/>
              </a:rPr>
              <a:t>These demands depend on the </a:t>
            </a:r>
            <a:r>
              <a:rPr lang="en-US" sz="2000" b="1" dirty="0" smtClean="0">
                <a:solidFill>
                  <a:srgbClr val="3366FF"/>
                </a:solidFill>
                <a:latin typeface="+mj-lt"/>
              </a:rPr>
              <a:t>particular purpose of the facility</a:t>
            </a:r>
            <a:r>
              <a:rPr lang="en-US" sz="2000" dirty="0">
                <a:solidFill>
                  <a:srgbClr val="3366FF"/>
                </a:solidFill>
                <a:latin typeface="+mj-lt"/>
              </a:rPr>
              <a:t>,</a:t>
            </a:r>
          </a:p>
          <a:p>
            <a:r>
              <a:rPr lang="en-US" sz="2000" dirty="0">
                <a:solidFill>
                  <a:srgbClr val="3366FF"/>
                </a:solidFill>
                <a:latin typeface="+mj-lt"/>
              </a:rPr>
              <a:t>t</a:t>
            </a:r>
            <a:r>
              <a:rPr lang="en-US" sz="2000" dirty="0" smtClean="0">
                <a:solidFill>
                  <a:srgbClr val="3366FF"/>
                </a:solidFill>
                <a:latin typeface="+mj-lt"/>
              </a:rPr>
              <a:t>herefore </a:t>
            </a:r>
            <a:r>
              <a:rPr lang="en-US" sz="2000" b="1" dirty="0" smtClean="0">
                <a:solidFill>
                  <a:srgbClr val="3366FF"/>
                </a:solidFill>
                <a:latin typeface="+mj-lt"/>
              </a:rPr>
              <a:t>every</a:t>
            </a:r>
            <a:r>
              <a:rPr lang="en-US" sz="2000" dirty="0" smtClean="0">
                <a:solidFill>
                  <a:srgbClr val="3366FF"/>
                </a:solidFill>
                <a:latin typeface="+mj-lt"/>
              </a:rPr>
              <a:t> type of accelerator facility </a:t>
            </a:r>
            <a:r>
              <a:rPr lang="en-US" sz="2000" b="1" dirty="0" smtClean="0">
                <a:solidFill>
                  <a:srgbClr val="3366FF"/>
                </a:solidFill>
                <a:latin typeface="+mj-lt"/>
              </a:rPr>
              <a:t>needs to ﬁnd its</a:t>
            </a:r>
            <a:endParaRPr lang="en-US" sz="2000" b="1" dirty="0">
              <a:solidFill>
                <a:srgbClr val="3366FF"/>
              </a:solidFill>
              <a:latin typeface="+mj-lt"/>
            </a:endParaRPr>
          </a:p>
          <a:p>
            <a:r>
              <a:rPr lang="en-US" sz="2000" b="1" dirty="0">
                <a:solidFill>
                  <a:srgbClr val="3366FF"/>
                </a:solidFill>
                <a:latin typeface="+mj-lt"/>
              </a:rPr>
              <a:t>o</a:t>
            </a:r>
            <a:r>
              <a:rPr lang="en-US" sz="2000" b="1" dirty="0" smtClean="0">
                <a:solidFill>
                  <a:srgbClr val="3366FF"/>
                </a:solidFill>
                <a:latin typeface="+mj-lt"/>
              </a:rPr>
              <a:t>wn metric</a:t>
            </a:r>
            <a:r>
              <a:rPr lang="en-US" sz="2000" dirty="0" smtClean="0">
                <a:solidFill>
                  <a:srgbClr val="3366FF"/>
                </a:solidFill>
                <a:latin typeface="+mj-lt"/>
              </a:rPr>
              <a:t>: the speciﬁc </a:t>
            </a:r>
            <a:r>
              <a:rPr lang="en-US" sz="2000" i="1" dirty="0" smtClean="0">
                <a:solidFill>
                  <a:srgbClr val="FF0000"/>
                </a:solidFill>
                <a:latin typeface="+mj-lt"/>
              </a:rPr>
              <a:t>happy-user-index </a:t>
            </a:r>
            <a:r>
              <a:rPr lang="en-US" sz="2000" dirty="0" smtClean="0">
                <a:solidFill>
                  <a:srgbClr val="3366FF"/>
                </a:solidFill>
                <a:latin typeface="+mj-lt"/>
              </a:rPr>
              <a:t>of that type of</a:t>
            </a:r>
            <a:endParaRPr lang="en-US" sz="2000" dirty="0">
              <a:solidFill>
                <a:srgbClr val="3366FF"/>
              </a:solidFill>
              <a:latin typeface="+mj-lt"/>
            </a:endParaRPr>
          </a:p>
          <a:p>
            <a:r>
              <a:rPr lang="en-US" sz="2000" dirty="0">
                <a:solidFill>
                  <a:srgbClr val="3366FF"/>
                </a:solidFill>
                <a:latin typeface="+mj-lt"/>
              </a:rPr>
              <a:t/>
            </a:r>
            <a:br>
              <a:rPr lang="en-US" sz="2000" dirty="0">
                <a:solidFill>
                  <a:srgbClr val="3366FF"/>
                </a:solidFill>
                <a:latin typeface="+mj-lt"/>
              </a:rPr>
            </a:br>
            <a:r>
              <a:rPr lang="en-US" i="1" dirty="0">
                <a:solidFill>
                  <a:srgbClr val="3366FF"/>
                </a:solidFill>
                <a:latin typeface="+mj-lt"/>
              </a:rPr>
              <a:t>(PDF) FINDING YOUR HAPPY-USER-INDEX</a:t>
            </a:r>
            <a:r>
              <a:rPr lang="en-US" dirty="0">
                <a:solidFill>
                  <a:srgbClr val="3366FF"/>
                </a:solidFill>
                <a:latin typeface="+mj-lt"/>
              </a:rPr>
              <a:t>. Available </a:t>
            </a:r>
            <a:r>
              <a:rPr lang="en-US" dirty="0" smtClean="0">
                <a:solidFill>
                  <a:srgbClr val="3366FF"/>
                </a:solidFill>
                <a:latin typeface="+mj-lt"/>
                <a:hlinkClick r:id="rId2"/>
              </a:rPr>
              <a:t>https</a:t>
            </a:r>
            <a:r>
              <a:rPr lang="en-US" dirty="0">
                <a:solidFill>
                  <a:srgbClr val="3366FF"/>
                </a:solidFill>
                <a:latin typeface="+mj-lt"/>
                <a:hlinkClick r:id="rId2"/>
              </a:rPr>
              <a:t>://</a:t>
            </a:r>
            <a:r>
              <a:rPr lang="en-US" dirty="0" smtClean="0">
                <a:solidFill>
                  <a:srgbClr val="3366FF"/>
                </a:solidFill>
                <a:latin typeface="+mj-lt"/>
                <a:hlinkClick r:id="rId2"/>
              </a:rPr>
              <a:t>www.researchgate.net/publication/264864979_FINDING_YOUR_HAPPY-USER INDEX</a:t>
            </a:r>
            <a:endParaRPr lang="en-US" dirty="0">
              <a:solidFill>
                <a:srgbClr val="3366FF"/>
              </a:solidFill>
              <a:latin typeface="+mj-lt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762000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kern="0" dirty="0" smtClean="0"/>
              <a:t>Happy user index</a:t>
            </a:r>
            <a:endParaRPr lang="en-US" kern="0" dirty="0"/>
          </a:p>
        </p:txBody>
      </p:sp>
      <p:pic>
        <p:nvPicPr>
          <p:cNvPr id="1025" name="Picture 1" descr="age3image8490545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89" y="4632435"/>
            <a:ext cx="2514600" cy="138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902" y="4155653"/>
            <a:ext cx="3060700" cy="2078470"/>
          </a:xfrm>
          <a:prstGeom prst="rect">
            <a:avLst/>
          </a:prstGeom>
        </p:spPr>
      </p:pic>
      <p:pic>
        <p:nvPicPr>
          <p:cNvPr id="1026" name="Picture 2" descr="age1image9122262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934" y="4364156"/>
            <a:ext cx="3013819" cy="166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46258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62000" y="571500"/>
            <a:ext cx="8382000" cy="635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kern="0"/>
              <a:t>History of ARW</a:t>
            </a:r>
            <a:endParaRPr lang="en-US" kern="0" dirty="0"/>
          </a:p>
        </p:txBody>
      </p:sp>
      <p:sp>
        <p:nvSpPr>
          <p:cNvPr id="9" name="Chevron 8"/>
          <p:cNvSpPr/>
          <p:nvPr/>
        </p:nvSpPr>
        <p:spPr>
          <a:xfrm>
            <a:off x="827584" y="1340768"/>
            <a:ext cx="1505744" cy="57606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2002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4664" y="1935951"/>
            <a:ext cx="865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ESRF</a:t>
            </a:r>
          </a:p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Grenoble</a:t>
            </a:r>
          </a:p>
        </p:txBody>
      </p:sp>
      <p:sp>
        <p:nvSpPr>
          <p:cNvPr id="11" name="Chevron 10"/>
          <p:cNvSpPr/>
          <p:nvPr/>
        </p:nvSpPr>
        <p:spPr>
          <a:xfrm>
            <a:off x="2055678" y="1340768"/>
            <a:ext cx="1505744" cy="57606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2009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22265" y="1935951"/>
            <a:ext cx="966931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TRIUMF</a:t>
            </a:r>
          </a:p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Vancouver</a:t>
            </a:r>
          </a:p>
        </p:txBody>
      </p:sp>
      <p:sp>
        <p:nvSpPr>
          <p:cNvPr id="13" name="Chevron 12"/>
          <p:cNvSpPr/>
          <p:nvPr/>
        </p:nvSpPr>
        <p:spPr>
          <a:xfrm>
            <a:off x="3283772" y="1340768"/>
            <a:ext cx="1505744" cy="57606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2011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35131" y="1935951"/>
            <a:ext cx="997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kern="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iThemba</a:t>
            </a:r>
            <a:endParaRPr lang="en-US" sz="1400" kern="0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Cape Town</a:t>
            </a:r>
          </a:p>
        </p:txBody>
      </p:sp>
      <p:sp>
        <p:nvSpPr>
          <p:cNvPr id="15" name="Chevron 14"/>
          <p:cNvSpPr/>
          <p:nvPr/>
        </p:nvSpPr>
        <p:spPr>
          <a:xfrm>
            <a:off x="4503114" y="1340768"/>
            <a:ext cx="1505744" cy="57606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2013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11994" y="1935951"/>
            <a:ext cx="1082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Australian </a:t>
            </a:r>
          </a:p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Synchrotron</a:t>
            </a:r>
          </a:p>
        </p:txBody>
      </p:sp>
      <p:sp>
        <p:nvSpPr>
          <p:cNvPr id="17" name="Chevron 16"/>
          <p:cNvSpPr/>
          <p:nvPr/>
        </p:nvSpPr>
        <p:spPr>
          <a:xfrm>
            <a:off x="5722423" y="1340768"/>
            <a:ext cx="1505744" cy="57606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2015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94623" y="1935951"/>
            <a:ext cx="955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kern="0" dirty="0">
                <a:solidFill>
                  <a:schemeClr val="accent1"/>
                </a:solidFill>
                <a:latin typeface="+mn-lt"/>
              </a:rPr>
              <a:t>ORNL, SNS</a:t>
            </a:r>
          </a:p>
          <a:p>
            <a:pPr algn="ctr"/>
            <a:r>
              <a:rPr lang="en-GB" sz="1400" dirty="0">
                <a:solidFill>
                  <a:schemeClr val="accent1"/>
                </a:solidFill>
                <a:latin typeface="+mn-lt"/>
              </a:rPr>
              <a:t>Knoxville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0416" y="2667000"/>
            <a:ext cx="84581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3366FF"/>
                </a:solidFill>
                <a:latin typeface="+mj-lt"/>
              </a:rPr>
              <a:t>Organization and program quality a new </a:t>
            </a:r>
            <a:r>
              <a:rPr lang="en-US" kern="0" dirty="0" smtClean="0">
                <a:solidFill>
                  <a:srgbClr val="3366FF"/>
                </a:solidFill>
                <a:latin typeface="+mj-lt"/>
              </a:rPr>
              <a:t>milestone.</a:t>
            </a:r>
            <a:endParaRPr lang="en-US" kern="0" dirty="0">
              <a:solidFill>
                <a:srgbClr val="3366FF"/>
              </a:solidFill>
              <a:latin typeface="+mj-lt"/>
            </a:endParaRP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3366FF"/>
                </a:solidFill>
                <a:latin typeface="+mj-lt"/>
              </a:rPr>
              <a:t>New </a:t>
            </a:r>
            <a:r>
              <a:rPr lang="en-US" kern="0" dirty="0" smtClean="0">
                <a:solidFill>
                  <a:srgbClr val="3366FF"/>
                </a:solidFill>
                <a:latin typeface="+mj-lt"/>
              </a:rPr>
              <a:t>labs: </a:t>
            </a:r>
            <a:r>
              <a:rPr lang="en-US" b="1" kern="0" dirty="0">
                <a:solidFill>
                  <a:schemeClr val="accent5"/>
                </a:solidFill>
                <a:latin typeface="+mj-lt"/>
              </a:rPr>
              <a:t>ITER, Myrrha, IFMIF, CIEMAT, ESS, Chinese Academy of Science, </a:t>
            </a:r>
            <a:r>
              <a:rPr lang="en-US" b="1" kern="0" dirty="0" err="1">
                <a:solidFill>
                  <a:schemeClr val="accent5"/>
                </a:solidFill>
                <a:latin typeface="+mj-lt"/>
              </a:rPr>
              <a:t>Ganil</a:t>
            </a:r>
            <a:r>
              <a:rPr lang="en-US" b="1" kern="0" dirty="0">
                <a:solidFill>
                  <a:schemeClr val="accent5"/>
                </a:solidFill>
                <a:latin typeface="+mj-lt"/>
              </a:rPr>
              <a:t>, </a:t>
            </a:r>
            <a:r>
              <a:rPr lang="en-US" b="1" kern="0" dirty="0" smtClean="0">
                <a:solidFill>
                  <a:schemeClr val="accent5"/>
                </a:solidFill>
                <a:latin typeface="+mj-lt"/>
              </a:rPr>
              <a:t>Medical</a:t>
            </a:r>
            <a:endParaRPr lang="en-US" b="1" kern="0" dirty="0">
              <a:solidFill>
                <a:schemeClr val="accent5"/>
              </a:solidFill>
              <a:latin typeface="+mj-lt"/>
            </a:endParaRP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3366FF"/>
                </a:solidFill>
                <a:latin typeface="+mj-lt"/>
              </a:rPr>
              <a:t>High participation of </a:t>
            </a:r>
            <a:r>
              <a:rPr lang="en-US" b="1" kern="0" dirty="0">
                <a:solidFill>
                  <a:schemeClr val="accent5"/>
                </a:solidFill>
                <a:latin typeface="+mj-lt"/>
              </a:rPr>
              <a:t>equipment</a:t>
            </a:r>
            <a:r>
              <a:rPr lang="en-US" kern="0" dirty="0">
                <a:solidFill>
                  <a:srgbClr val="3366FF"/>
                </a:solidFill>
                <a:latin typeface="+mj-lt"/>
              </a:rPr>
              <a:t> specialists and </a:t>
            </a:r>
            <a:r>
              <a:rPr lang="en-US" b="1" kern="0" dirty="0">
                <a:solidFill>
                  <a:schemeClr val="accent5"/>
                </a:solidFill>
                <a:latin typeface="+mj-lt"/>
              </a:rPr>
              <a:t>reliability</a:t>
            </a:r>
            <a:r>
              <a:rPr lang="en-US" kern="0" dirty="0">
                <a:solidFill>
                  <a:srgbClr val="3366FF"/>
                </a:solidFill>
                <a:latin typeface="+mj-lt"/>
              </a:rPr>
              <a:t> experts </a:t>
            </a:r>
            <a:r>
              <a:rPr lang="en-US" kern="0" dirty="0" smtClean="0">
                <a:solidFill>
                  <a:srgbClr val="3366FF"/>
                </a:solidFill>
                <a:latin typeface="+mj-lt"/>
              </a:rPr>
              <a:t>.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endParaRPr lang="en-US" kern="0" dirty="0">
              <a:solidFill>
                <a:srgbClr val="3366FF"/>
              </a:solidFill>
              <a:latin typeface="+mj-lt"/>
            </a:endParaRP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GB" b="1" kern="0" dirty="0" smtClean="0">
                <a:solidFill>
                  <a:srgbClr val="062F67"/>
                </a:solidFill>
                <a:latin typeface="+mj-lt"/>
              </a:rPr>
              <a:t>MYRRHA </a:t>
            </a:r>
            <a:r>
              <a:rPr lang="en-GB" kern="0" dirty="0">
                <a:solidFill>
                  <a:srgbClr val="3366FF"/>
                </a:solidFill>
                <a:latin typeface="+mj-lt"/>
              </a:rPr>
              <a:t>specifications: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rgbClr val="3366FF"/>
                </a:solidFill>
                <a:latin typeface="+mj-lt"/>
              </a:rPr>
              <a:t>Beam trips longer than </a:t>
            </a:r>
            <a:r>
              <a:rPr lang="en-GB" b="1" kern="0" dirty="0" smtClean="0">
                <a:solidFill>
                  <a:srgbClr val="062F67"/>
                </a:solidFill>
                <a:latin typeface="+mj-lt"/>
              </a:rPr>
              <a:t>3s</a:t>
            </a:r>
            <a:r>
              <a:rPr lang="en-GB" kern="0" dirty="0" smtClean="0">
                <a:solidFill>
                  <a:srgbClr val="3366FF"/>
                </a:solidFill>
                <a:latin typeface="+mj-lt"/>
              </a:rPr>
              <a:t> </a:t>
            </a:r>
            <a:r>
              <a:rPr lang="en-GB" kern="0" dirty="0">
                <a:solidFill>
                  <a:srgbClr val="3366FF"/>
                </a:solidFill>
                <a:latin typeface="+mj-lt"/>
              </a:rPr>
              <a:t>must be very rare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rgbClr val="FF0000"/>
                </a:solidFill>
                <a:latin typeface="+mj-lt"/>
              </a:rPr>
              <a:t>&lt;10 beam trips </a:t>
            </a:r>
            <a:r>
              <a:rPr lang="en-GB" kern="0" dirty="0" smtClean="0">
                <a:solidFill>
                  <a:srgbClr val="3366FF"/>
                </a:solidFill>
                <a:latin typeface="+mj-lt"/>
              </a:rPr>
              <a:t>in three month </a:t>
            </a:r>
            <a:r>
              <a:rPr lang="en-GB" kern="0" dirty="0">
                <a:solidFill>
                  <a:srgbClr val="3366FF"/>
                </a:solidFill>
                <a:latin typeface="+mj-lt"/>
              </a:rPr>
              <a:t>operation period </a:t>
            </a:r>
            <a:r>
              <a:rPr lang="en-GB" kern="0" dirty="0" smtClean="0">
                <a:solidFill>
                  <a:srgbClr val="FF0000"/>
                </a:solidFill>
                <a:latin typeface="+mj-lt"/>
              </a:rPr>
              <a:t>MTBF </a:t>
            </a:r>
            <a:r>
              <a:rPr lang="en-GB" kern="0" dirty="0">
                <a:solidFill>
                  <a:srgbClr val="FF0000"/>
                </a:solidFill>
                <a:latin typeface="+mj-lt"/>
              </a:rPr>
              <a:t>&gt; </a:t>
            </a:r>
            <a:r>
              <a:rPr lang="en-GB" kern="0" dirty="0" smtClean="0">
                <a:solidFill>
                  <a:srgbClr val="FF0000"/>
                </a:solidFill>
                <a:latin typeface="+mj-lt"/>
              </a:rPr>
              <a:t>250h</a:t>
            </a:r>
            <a:endParaRPr lang="en-GB" kern="0" dirty="0">
              <a:solidFill>
                <a:srgbClr val="FF0000"/>
              </a:solidFill>
              <a:latin typeface="+mj-lt"/>
            </a:endParaRP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GB" b="1" kern="0" dirty="0">
                <a:solidFill>
                  <a:srgbClr val="062F67"/>
                </a:solidFill>
                <a:latin typeface="+mj-lt"/>
              </a:rPr>
              <a:t>Above</a:t>
            </a:r>
            <a:r>
              <a:rPr lang="en-GB" kern="0" dirty="0">
                <a:solidFill>
                  <a:srgbClr val="3366FF"/>
                </a:solidFill>
                <a:latin typeface="+mj-lt"/>
              </a:rPr>
              <a:t> present high power proton accelerator performances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GB" b="1" kern="0" dirty="0">
                <a:solidFill>
                  <a:srgbClr val="062F67"/>
                </a:solidFill>
                <a:latin typeface="+mj-lt"/>
              </a:rPr>
              <a:t>Far</a:t>
            </a:r>
            <a:r>
              <a:rPr lang="en-GB" kern="0" dirty="0">
                <a:solidFill>
                  <a:srgbClr val="3366FF"/>
                </a:solidFill>
                <a:latin typeface="+mj-lt"/>
              </a:rPr>
              <a:t> </a:t>
            </a:r>
            <a:r>
              <a:rPr lang="en-GB" b="1" kern="0" dirty="0">
                <a:solidFill>
                  <a:srgbClr val="062F67"/>
                </a:solidFill>
                <a:latin typeface="+mj-lt"/>
              </a:rPr>
              <a:t>above</a:t>
            </a:r>
            <a:r>
              <a:rPr lang="en-GB" kern="0" dirty="0">
                <a:solidFill>
                  <a:srgbClr val="3366FF"/>
                </a:solidFill>
                <a:latin typeface="+mj-lt"/>
              </a:rPr>
              <a:t> similar specifications in US or Japan </a:t>
            </a:r>
            <a:r>
              <a:rPr lang="en-GB" kern="0" dirty="0" smtClean="0">
                <a:solidFill>
                  <a:srgbClr val="3366FF"/>
                </a:solidFill>
                <a:latin typeface="+mj-lt"/>
              </a:rPr>
              <a:t> </a:t>
            </a:r>
            <a:endParaRPr lang="en-GB" kern="0" dirty="0">
              <a:solidFill>
                <a:srgbClr val="3366FF"/>
              </a:solidFill>
              <a:latin typeface="+mj-lt"/>
            </a:endParaRP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endParaRPr lang="en-US" kern="0" dirty="0">
              <a:solidFill>
                <a:srgbClr val="3366FF"/>
              </a:solidFill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222" y="5410200"/>
            <a:ext cx="5697783" cy="1143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3919671"/>
            <a:ext cx="911525" cy="115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926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62000" y="571500"/>
            <a:ext cx="8382000" cy="635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kern="0" dirty="0"/>
              <a:t>History of ARW</a:t>
            </a:r>
          </a:p>
        </p:txBody>
      </p:sp>
      <p:sp>
        <p:nvSpPr>
          <p:cNvPr id="9" name="Chevron 8"/>
          <p:cNvSpPr/>
          <p:nvPr/>
        </p:nvSpPr>
        <p:spPr>
          <a:xfrm>
            <a:off x="827584" y="1340768"/>
            <a:ext cx="1505744" cy="57606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2002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4664" y="1935951"/>
            <a:ext cx="865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ESRF</a:t>
            </a:r>
          </a:p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Grenoble</a:t>
            </a:r>
          </a:p>
        </p:txBody>
      </p:sp>
      <p:sp>
        <p:nvSpPr>
          <p:cNvPr id="11" name="Chevron 10"/>
          <p:cNvSpPr/>
          <p:nvPr/>
        </p:nvSpPr>
        <p:spPr>
          <a:xfrm>
            <a:off x="2055678" y="1340768"/>
            <a:ext cx="1505744" cy="57606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2009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22265" y="1935951"/>
            <a:ext cx="966931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TRIUMF</a:t>
            </a:r>
          </a:p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Vancouver</a:t>
            </a:r>
          </a:p>
        </p:txBody>
      </p:sp>
      <p:sp>
        <p:nvSpPr>
          <p:cNvPr id="13" name="Chevron 12"/>
          <p:cNvSpPr/>
          <p:nvPr/>
        </p:nvSpPr>
        <p:spPr>
          <a:xfrm>
            <a:off x="3283772" y="1340768"/>
            <a:ext cx="1505744" cy="57606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2011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35131" y="1935951"/>
            <a:ext cx="997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kern="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iThemba</a:t>
            </a:r>
            <a:endParaRPr lang="en-US" sz="1400" kern="0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Cape Town</a:t>
            </a:r>
          </a:p>
        </p:txBody>
      </p:sp>
      <p:sp>
        <p:nvSpPr>
          <p:cNvPr id="15" name="Chevron 14"/>
          <p:cNvSpPr/>
          <p:nvPr/>
        </p:nvSpPr>
        <p:spPr>
          <a:xfrm>
            <a:off x="4503114" y="1340768"/>
            <a:ext cx="1505744" cy="57606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2013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11994" y="1935951"/>
            <a:ext cx="1082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Australian </a:t>
            </a:r>
          </a:p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Synchrotron</a:t>
            </a:r>
          </a:p>
        </p:txBody>
      </p:sp>
      <p:sp>
        <p:nvSpPr>
          <p:cNvPr id="17" name="Chevron 16"/>
          <p:cNvSpPr/>
          <p:nvPr/>
        </p:nvSpPr>
        <p:spPr>
          <a:xfrm>
            <a:off x="5722423" y="1340768"/>
            <a:ext cx="1505744" cy="57606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2013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94623" y="1935951"/>
            <a:ext cx="955711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ORNL, SNS</a:t>
            </a:r>
          </a:p>
          <a:p>
            <a:pPr algn="ctr"/>
            <a:r>
              <a:rPr lang="en-GB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Knoxville</a:t>
            </a:r>
          </a:p>
        </p:txBody>
      </p:sp>
      <p:sp>
        <p:nvSpPr>
          <p:cNvPr id="19" name="Chevron 18"/>
          <p:cNvSpPr/>
          <p:nvPr/>
        </p:nvSpPr>
        <p:spPr>
          <a:xfrm>
            <a:off x="6928808" y="1340768"/>
            <a:ext cx="1505744" cy="57606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2017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44477" y="1935951"/>
            <a:ext cx="668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kern="0" dirty="0">
                <a:solidFill>
                  <a:schemeClr val="accent1"/>
                </a:solidFill>
                <a:latin typeface="+mn-lt"/>
              </a:rPr>
              <a:t>SOLEIL</a:t>
            </a:r>
          </a:p>
          <a:p>
            <a:pPr algn="ctr"/>
            <a:r>
              <a:rPr lang="en-GB" sz="1400" dirty="0">
                <a:solidFill>
                  <a:schemeClr val="accent1"/>
                </a:solidFill>
                <a:latin typeface="+mn-lt"/>
              </a:rPr>
              <a:t>Paris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56" y="2603844"/>
            <a:ext cx="3653744" cy="126599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4300" y="4038600"/>
            <a:ext cx="891540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More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than </a:t>
            </a:r>
            <a:r>
              <a:rPr lang="en-GB" b="1" dirty="0">
                <a:solidFill>
                  <a:srgbClr val="062F67"/>
                </a:solidFill>
                <a:latin typeface="Calibri" pitchFamily="34" charset="0"/>
              </a:rPr>
              <a:t>140</a:t>
            </a:r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participants  - had </a:t>
            </a:r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to close the inscription early!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Scientific program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balanced; Oral, </a:t>
            </a:r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Posters and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Discussions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62F67"/>
                </a:solidFill>
                <a:latin typeface="Calibri" pitchFamily="34" charset="0"/>
              </a:rPr>
              <a:t>Aries</a:t>
            </a:r>
            <a:r>
              <a:rPr lang="en-GB" dirty="0" smtClean="0">
                <a:solidFill>
                  <a:srgbClr val="062F67"/>
                </a:solidFill>
                <a:latin typeface="Calibri" pitchFamily="34" charset="0"/>
              </a:rPr>
              <a:t>: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 J. Gutleber presented Ambitions of Open Data Infrastructure for accelerator reliability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3366FF"/>
              </a:solidFill>
              <a:latin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3366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97093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dirty="0" smtClean="0">
                <a:latin typeface="Calibri" pitchFamily="34" charset="0"/>
              </a:rPr>
              <a:t>Synergies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C7F64-630B-4998-9764-685EC88B06E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1366909"/>
            <a:ext cx="236220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Power Supplies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Control Systems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Infrastructure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Cooling &amp; ventilation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" y="881310"/>
            <a:ext cx="88773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There are </a:t>
            </a:r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many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synergies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across machines and </a:t>
            </a:r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domains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: </a:t>
            </a:r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all 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are areas </a:t>
            </a:r>
            <a:r>
              <a:rPr lang="en-US" b="1" dirty="0">
                <a:solidFill>
                  <a:schemeClr val="accent5"/>
                </a:solidFill>
                <a:latin typeface="Calibri" pitchFamily="34" charset="0"/>
              </a:rPr>
              <a:t>influencing</a:t>
            </a:r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 “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reliability/availability</a:t>
            </a:r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”</a:t>
            </a:r>
          </a:p>
          <a:p>
            <a:pPr algn="l"/>
            <a:endParaRPr lang="en-US" dirty="0" smtClean="0">
              <a:solidFill>
                <a:srgbClr val="3366FF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" y="1869829"/>
            <a:ext cx="20955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Technical equipment: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0" y="3998217"/>
            <a:ext cx="32004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Beam losses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Beam physics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Beam Instrumentation</a:t>
            </a:r>
            <a:endParaRPr lang="en-US" dirty="0" smtClean="0">
              <a:solidFill>
                <a:srgbClr val="3366FF"/>
              </a:solidFill>
              <a:latin typeface="Calibri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…</a:t>
            </a:r>
            <a:endParaRPr lang="en-US" dirty="0" smtClean="0">
              <a:solidFill>
                <a:srgbClr val="3366FF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0" y="4321760"/>
            <a:ext cx="20955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Beam related: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0" y="5053696"/>
            <a:ext cx="320040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Plans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Cycles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Human Factors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3366FF"/>
                </a:solidFill>
                <a:latin typeface="Calibri" pitchFamily="34" charset="0"/>
              </a:rPr>
              <a:t>Optimisations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(&amp; Mistakes)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86000" y="5489285"/>
            <a:ext cx="20955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Operationally: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90600" y="6060855"/>
            <a:ext cx="62865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dirty="0" smtClean="0">
              <a:solidFill>
                <a:srgbClr val="3366FF"/>
              </a:solidFill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22831" y="1746718"/>
            <a:ext cx="22442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Calibri" pitchFamily="34" charset="0"/>
              </a:rPr>
              <a:t>Proven industrial methods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0" y="2987183"/>
            <a:ext cx="29718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Cryogenics &amp; Magnets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Protection 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Systems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Collimators</a:t>
            </a:r>
            <a:endParaRPr lang="en-US" dirty="0" smtClean="0">
              <a:solidFill>
                <a:srgbClr val="3366FF"/>
              </a:solidFill>
              <a:latin typeface="Calibri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5800" y="3307730"/>
            <a:ext cx="36957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Accelerator Specific Technical Equipment: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133600" y="1373947"/>
            <a:ext cx="4800600" cy="1316401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4678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958779"/>
            <a:ext cx="8226854" cy="940443"/>
          </a:xfrm>
        </p:spPr>
        <p:txBody>
          <a:bodyPr/>
          <a:lstStyle/>
          <a:p>
            <a:pPr algn="ctr"/>
            <a:r>
              <a:rPr lang="en-GB" dirty="0" smtClean="0"/>
              <a:t>Brief Examples of Industrial Methods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2996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dirty="0">
                <a:latin typeface="Calibri" pitchFamily="34" charset="0"/>
              </a:rPr>
              <a:t>Design for High Availability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C7F64-630B-4998-9764-685EC88B06E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81400" y="2014478"/>
            <a:ext cx="5181600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800" dirty="0" smtClean="0">
              <a:solidFill>
                <a:srgbClr val="3366FF"/>
              </a:solidFill>
              <a:latin typeface="Calibri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3366FF"/>
                </a:solidFill>
                <a:latin typeface="Calibri" pitchFamily="34" charset="0"/>
              </a:rPr>
              <a:t>Awareness </a:t>
            </a:r>
            <a:r>
              <a:rPr lang="en-GB" sz="1800" dirty="0">
                <a:solidFill>
                  <a:srgbClr val="3366FF"/>
                </a:solidFill>
                <a:latin typeface="Calibri" pitchFamily="34" charset="0"/>
              </a:rPr>
              <a:t>&amp; Mitigation of weakness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3366FF"/>
                </a:solidFill>
                <a:latin typeface="Calibri" pitchFamily="34" charset="0"/>
              </a:rPr>
              <a:t>Consideration of system/subsystem architecture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3366FF"/>
                </a:solidFill>
                <a:latin typeface="Calibri" pitchFamily="34" charset="0"/>
              </a:rPr>
              <a:t>Fail-safe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3366FF"/>
                </a:solidFill>
                <a:latin typeface="Calibri" pitchFamily="34" charset="0"/>
              </a:rPr>
              <a:t>De-rating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3366FF"/>
                </a:solidFill>
                <a:latin typeface="Calibri" pitchFamily="34" charset="0"/>
              </a:rPr>
              <a:t>Managing lessons learned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3366FF"/>
                </a:solidFill>
                <a:latin typeface="Calibri" pitchFamily="34" charset="0"/>
              </a:rPr>
              <a:t>Avoiding error prone solutions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3366FF"/>
                </a:solidFill>
                <a:latin typeface="Calibri" pitchFamily="34" charset="0"/>
              </a:rPr>
              <a:t>R</a:t>
            </a:r>
            <a:r>
              <a:rPr lang="en-GB" sz="1800" b="1" dirty="0" smtClean="0">
                <a:solidFill>
                  <a:srgbClr val="3366FF"/>
                </a:solidFill>
                <a:latin typeface="Calibri" pitchFamily="34" charset="0"/>
              </a:rPr>
              <a:t>edundancy </a:t>
            </a:r>
            <a:r>
              <a:rPr lang="en-GB" sz="1800" b="1" dirty="0">
                <a:solidFill>
                  <a:srgbClr val="3366FF"/>
                </a:solidFill>
                <a:latin typeface="Calibri" pitchFamily="34" charset="0"/>
              </a:rPr>
              <a:t>and hot spares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3366FF"/>
                </a:solidFill>
                <a:latin typeface="Calibri" pitchFamily="34" charset="0"/>
              </a:rPr>
              <a:t>D</a:t>
            </a:r>
            <a:r>
              <a:rPr lang="en-GB" sz="1800" dirty="0" smtClean="0">
                <a:solidFill>
                  <a:srgbClr val="3366FF"/>
                </a:solidFill>
                <a:latin typeface="Calibri" pitchFamily="34" charset="0"/>
              </a:rPr>
              <a:t>iagnostics</a:t>
            </a:r>
            <a:endParaRPr lang="en-GB" sz="1800" dirty="0">
              <a:solidFill>
                <a:srgbClr val="3366FF"/>
              </a:solidFill>
              <a:latin typeface="Calibri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3366FF"/>
                </a:solidFill>
                <a:latin typeface="Calibri" pitchFamily="34" charset="0"/>
              </a:rPr>
              <a:t>Repair and maintenance friendly designs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90600" y="6060855"/>
            <a:ext cx="62865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dirty="0" smtClean="0">
              <a:solidFill>
                <a:srgbClr val="3366FF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22831" y="6172200"/>
            <a:ext cx="2057400" cy="30777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  <a:latin typeface="+mn-lt"/>
              </a:rPr>
              <a:t>Adapted from F. </a:t>
            </a:r>
            <a:r>
              <a:rPr lang="en-US" sz="1400" dirty="0" err="1" smtClean="0">
                <a:solidFill>
                  <a:schemeClr val="accent1"/>
                </a:solidFill>
                <a:latin typeface="+mn-lt"/>
              </a:rPr>
              <a:t>Willeke</a:t>
            </a:r>
            <a:endParaRPr lang="en-US" sz="14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2200378"/>
            <a:ext cx="34290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rgbClr val="3366FF"/>
                </a:solidFill>
                <a:latin typeface="Calibri" pitchFamily="34" charset="0"/>
              </a:rPr>
              <a:t>General Considerations:</a:t>
            </a:r>
          </a:p>
        </p:txBody>
      </p:sp>
    </p:spTree>
    <p:extLst>
      <p:ext uri="{BB962C8B-B14F-4D97-AF65-F5344CB8AC3E}">
        <p14:creationId xmlns:p14="http://schemas.microsoft.com/office/powerpoint/2010/main" val="11763553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xmlns="" id="{019F5040-819C-4972-9210-AA46D5E540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8229600" cy="77648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Smart Fail Safe Design</a:t>
            </a:r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xmlns="" id="{6B0E6E27-0B5D-4C25-97EB-6340B10EC5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3721299"/>
            <a:ext cx="8281988" cy="2908101"/>
          </a:xfrm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000" dirty="0"/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altLang="en-US" sz="1800" dirty="0">
                <a:solidFill>
                  <a:srgbClr val="3366FF"/>
                </a:solidFill>
                <a:latin typeface="+mj-lt"/>
              </a:rPr>
              <a:t>Need to be </a:t>
            </a:r>
            <a:r>
              <a:rPr lang="en-US" altLang="en-US" sz="1800" b="1" dirty="0">
                <a:solidFill>
                  <a:srgbClr val="3366FF"/>
                </a:solidFill>
                <a:latin typeface="+mj-lt"/>
              </a:rPr>
              <a:t>conservative</a:t>
            </a:r>
            <a:r>
              <a:rPr lang="en-US" altLang="en-US" sz="1800" dirty="0">
                <a:solidFill>
                  <a:srgbClr val="3366FF"/>
                </a:solidFill>
                <a:latin typeface="+mj-lt"/>
              </a:rPr>
              <a:t> in early operation phase </a:t>
            </a:r>
            <a:r>
              <a:rPr lang="en-US" altLang="en-US" sz="1800" dirty="0" smtClean="0">
                <a:solidFill>
                  <a:srgbClr val="3366FF"/>
                </a:solidFill>
                <a:latin typeface="+mj-lt"/>
                <a:sym typeface="Wingdings" panose="05000000000000000000" pitchFamily="2" charset="2"/>
              </a:rPr>
              <a:t> High </a:t>
            </a:r>
            <a:r>
              <a:rPr lang="en-US" altLang="en-US" sz="1800" dirty="0">
                <a:solidFill>
                  <a:srgbClr val="3366FF"/>
                </a:solidFill>
                <a:latin typeface="+mj-lt"/>
                <a:sym typeface="Wingdings" panose="05000000000000000000" pitchFamily="2" charset="2"/>
              </a:rPr>
              <a:t>false trip rate, </a:t>
            </a:r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altLang="en-US" sz="1800" b="1" dirty="0">
                <a:solidFill>
                  <a:srgbClr val="3366FF"/>
                </a:solidFill>
                <a:latin typeface="+mj-lt"/>
                <a:sym typeface="Wingdings" panose="05000000000000000000" pitchFamily="2" charset="2"/>
              </a:rPr>
              <a:t>But</a:t>
            </a:r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altLang="en-US" sz="1800" dirty="0">
                <a:solidFill>
                  <a:srgbClr val="3366FF"/>
                </a:solidFill>
                <a:latin typeface="+mj-lt"/>
              </a:rPr>
              <a:t>Trip Thresholds could be higher with </a:t>
            </a:r>
            <a:r>
              <a:rPr lang="en-US" altLang="en-US" sz="1800" b="1" dirty="0">
                <a:solidFill>
                  <a:srgbClr val="3366FF"/>
                </a:solidFill>
                <a:latin typeface="+mj-lt"/>
              </a:rPr>
              <a:t>growing  experience and confidence</a:t>
            </a:r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altLang="en-US" sz="1800" dirty="0">
                <a:solidFill>
                  <a:srgbClr val="3366FF"/>
                </a:solidFill>
                <a:latin typeface="+mj-lt"/>
              </a:rPr>
              <a:t>    </a:t>
            </a:r>
          </a:p>
          <a:p>
            <a:pPr algn="ctr" eaLnBrk="1" hangingPunct="1">
              <a:lnSpc>
                <a:spcPct val="70000"/>
              </a:lnSpc>
            </a:pPr>
            <a:endParaRPr lang="en-US" altLang="en-US" sz="1800" dirty="0" smtClean="0">
              <a:solidFill>
                <a:srgbClr val="3366FF"/>
              </a:solidFill>
              <a:latin typeface="+mj-lt"/>
            </a:endParaRPr>
          </a:p>
          <a:p>
            <a:pPr eaLnBrk="1" hangingPunct="1">
              <a:lnSpc>
                <a:spcPct val="70000"/>
              </a:lnSpc>
            </a:pPr>
            <a:r>
              <a:rPr lang="en-US" altLang="en-US" sz="1800" dirty="0" smtClean="0">
                <a:solidFill>
                  <a:srgbClr val="3366FF"/>
                </a:solidFill>
                <a:latin typeface="+mj-lt"/>
              </a:rPr>
              <a:t>Need </a:t>
            </a:r>
            <a:r>
              <a:rPr lang="en-US" altLang="en-US" sz="1800" b="1" dirty="0">
                <a:solidFill>
                  <a:srgbClr val="3366FF"/>
                </a:solidFill>
                <a:latin typeface="+mj-lt"/>
              </a:rPr>
              <a:t>flexible</a:t>
            </a:r>
            <a:r>
              <a:rPr lang="en-US" altLang="en-US" sz="1800" dirty="0">
                <a:solidFill>
                  <a:srgbClr val="3366FF"/>
                </a:solidFill>
                <a:latin typeface="+mj-lt"/>
              </a:rPr>
              <a:t> internal trip thresholds</a:t>
            </a:r>
          </a:p>
          <a:p>
            <a:pPr eaLnBrk="1" hangingPunct="1">
              <a:lnSpc>
                <a:spcPct val="70000"/>
              </a:lnSpc>
            </a:pPr>
            <a:r>
              <a:rPr lang="en-US" altLang="en-US" sz="1800" dirty="0">
                <a:solidFill>
                  <a:srgbClr val="3366FF"/>
                </a:solidFill>
                <a:latin typeface="+mj-lt"/>
              </a:rPr>
              <a:t>Need flexible </a:t>
            </a:r>
            <a:r>
              <a:rPr lang="en-US" altLang="en-US" sz="1800" b="1" dirty="0">
                <a:solidFill>
                  <a:srgbClr val="3366FF"/>
                </a:solidFill>
                <a:latin typeface="+mj-lt"/>
              </a:rPr>
              <a:t>protection logics</a:t>
            </a:r>
          </a:p>
          <a:p>
            <a:pPr eaLnBrk="1" hangingPunct="1">
              <a:lnSpc>
                <a:spcPct val="70000"/>
              </a:lnSpc>
            </a:pPr>
            <a:r>
              <a:rPr lang="en-US" altLang="en-US" sz="1800" dirty="0">
                <a:solidFill>
                  <a:srgbClr val="3366FF"/>
                </a:solidFill>
                <a:latin typeface="+mj-lt"/>
              </a:rPr>
              <a:t>Needs to be included in the </a:t>
            </a:r>
            <a:r>
              <a:rPr lang="en-US" altLang="en-US" sz="1800" b="1" dirty="0">
                <a:solidFill>
                  <a:srgbClr val="3366FF"/>
                </a:solidFill>
                <a:latin typeface="+mj-lt"/>
              </a:rPr>
              <a:t>design phase</a:t>
            </a:r>
          </a:p>
          <a:p>
            <a:pPr eaLnBrk="1" hangingPunct="1">
              <a:lnSpc>
                <a:spcPct val="70000"/>
              </a:lnSpc>
            </a:pPr>
            <a:r>
              <a:rPr lang="en-US" altLang="en-US" sz="1800" b="1" dirty="0">
                <a:solidFill>
                  <a:srgbClr val="3366FF"/>
                </a:solidFill>
                <a:latin typeface="+mj-lt"/>
              </a:rPr>
              <a:t>Safe</a:t>
            </a:r>
            <a:r>
              <a:rPr lang="en-US" altLang="en-US" sz="1800" dirty="0">
                <a:solidFill>
                  <a:srgbClr val="3366FF"/>
                </a:solidFill>
                <a:latin typeface="+mj-lt"/>
              </a:rPr>
              <a:t> administration and management of the threshold must be integrated upfront!</a:t>
            </a:r>
          </a:p>
        </p:txBody>
      </p:sp>
      <p:pic>
        <p:nvPicPr>
          <p:cNvPr id="26629" name="Picture 7">
            <a:extLst>
              <a:ext uri="{FF2B5EF4-FFF2-40B4-BE49-F238E27FC236}">
                <a16:creationId xmlns:a16="http://schemas.microsoft.com/office/drawing/2014/main" xmlns="" id="{35FCB865-947A-4912-A546-5E3F00871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63675"/>
            <a:ext cx="3997325" cy="2193925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6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/>
        </p:spPr>
      </p:pic>
      <p:sp>
        <p:nvSpPr>
          <p:cNvPr id="26630" name="Text Box 9">
            <a:extLst>
              <a:ext uri="{FF2B5EF4-FFF2-40B4-BE49-F238E27FC236}">
                <a16:creationId xmlns:a16="http://schemas.microsoft.com/office/drawing/2014/main" xmlns="" id="{C34E1909-0FC9-4B36-BDFB-1EA82BEB1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914400"/>
            <a:ext cx="5715000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62F67"/>
                </a:solidFill>
                <a:latin typeface="+mj-lt"/>
              </a:rPr>
              <a:t>Fail Safe </a:t>
            </a:r>
            <a:r>
              <a:rPr lang="en-US" altLang="en-US" sz="2000" dirty="0">
                <a:solidFill>
                  <a:srgbClr val="3366FF"/>
                </a:solidFill>
                <a:latin typeface="+mj-lt"/>
              </a:rPr>
              <a:t>Design =  Good Engineering Practice</a:t>
            </a:r>
          </a:p>
        </p:txBody>
      </p:sp>
      <p:sp>
        <p:nvSpPr>
          <p:cNvPr id="26631" name="Text Box 10">
            <a:extLst>
              <a:ext uri="{FF2B5EF4-FFF2-40B4-BE49-F238E27FC236}">
                <a16:creationId xmlns:a16="http://schemas.microsoft.com/office/drawing/2014/main" xmlns="" id="{D7441A9E-9DC9-44F9-BF0A-144EB3E28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2" y="1517635"/>
            <a:ext cx="3944938" cy="92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3366FF"/>
                </a:solidFill>
                <a:latin typeface="+mj-lt"/>
              </a:rPr>
              <a:t>System </a:t>
            </a:r>
            <a:r>
              <a:rPr lang="en-US" altLang="en-US" sz="1800" dirty="0">
                <a:solidFill>
                  <a:srgbClr val="3366FF"/>
                </a:solidFill>
                <a:latin typeface="+mj-lt"/>
              </a:rPr>
              <a:t>Trips are an important factor </a:t>
            </a:r>
            <a:endParaRPr lang="en-US" altLang="en-US" sz="1800" dirty="0" smtClean="0">
              <a:solidFill>
                <a:srgbClr val="3366FF"/>
              </a:solidFill>
              <a:latin typeface="+mj-lt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3366FF"/>
                </a:solidFill>
                <a:latin typeface="+mj-lt"/>
              </a:rPr>
              <a:t>in </a:t>
            </a:r>
            <a:r>
              <a:rPr lang="en-US" altLang="en-US" sz="1800" dirty="0">
                <a:solidFill>
                  <a:srgbClr val="3366FF"/>
                </a:solidFill>
                <a:latin typeface="+mj-lt"/>
              </a:rPr>
              <a:t>operational efficiency especially for accelerators with long injection cycles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746D16B-D1B0-41C5-9391-EF95DAA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9BA6024-3C74-433F-B602-C2A2185F3C4D}" type="slidenum"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63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xmlns="" id="{CD70989A-2542-44DB-9332-016D40C78C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5972" y="186177"/>
            <a:ext cx="8532055" cy="4905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Build-in Redundancy and Hot Spares</a:t>
            </a:r>
          </a:p>
        </p:txBody>
      </p:sp>
      <p:pic>
        <p:nvPicPr>
          <p:cNvPr id="31747" name="Picture 4">
            <a:extLst>
              <a:ext uri="{FF2B5EF4-FFF2-40B4-BE49-F238E27FC236}">
                <a16:creationId xmlns:a16="http://schemas.microsoft.com/office/drawing/2014/main" xmlns="" id="{746C36AA-711C-4990-9FE4-7D2255938DC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635250"/>
            <a:ext cx="5343813" cy="3994150"/>
          </a:xfrm>
          <a:noFill/>
        </p:spPr>
      </p:pic>
      <p:sp>
        <p:nvSpPr>
          <p:cNvPr id="31749" name="Text Box 6">
            <a:extLst>
              <a:ext uri="{FF2B5EF4-FFF2-40B4-BE49-F238E27FC236}">
                <a16:creationId xmlns:a16="http://schemas.microsoft.com/office/drawing/2014/main" xmlns="" id="{6D8D3A52-FD30-4AAC-B523-9534AB084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963238"/>
            <a:ext cx="1676400" cy="175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</a:rPr>
              <a:t>TESLA/XFEL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</a:rPr>
              <a:t>Switched Mode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</a:rPr>
              <a:t>PS with Hot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</a:rPr>
              <a:t>Spare Redundant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</a:rPr>
              <a:t>Power Modules</a:t>
            </a:r>
          </a:p>
        </p:txBody>
      </p:sp>
      <p:sp>
        <p:nvSpPr>
          <p:cNvPr id="31750" name="Text Box 7">
            <a:extLst>
              <a:ext uri="{FF2B5EF4-FFF2-40B4-BE49-F238E27FC236}">
                <a16:creationId xmlns:a16="http://schemas.microsoft.com/office/drawing/2014/main" xmlns="" id="{3B12AC75-B233-4F75-A90B-154438329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5850"/>
            <a:ext cx="4191000" cy="14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66FF"/>
                </a:solidFill>
              </a:rPr>
              <a:t>Build in Redundancy </a:t>
            </a:r>
            <a:endParaRPr lang="en-US" altLang="en-US" sz="1800" dirty="0" smtClean="0">
              <a:solidFill>
                <a:srgbClr val="3366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3366FF"/>
                </a:solidFill>
                <a:sym typeface="Wingdings" panose="05000000000000000000" pitchFamily="2" charset="2"/>
              </a:rPr>
              <a:t>will </a:t>
            </a:r>
            <a:r>
              <a:rPr lang="en-US" altLang="en-US" sz="1800" dirty="0">
                <a:solidFill>
                  <a:srgbClr val="3366FF"/>
                </a:solidFill>
                <a:sym typeface="Wingdings" panose="05000000000000000000" pitchFamily="2" charset="2"/>
              </a:rPr>
              <a:t>increase reliability significantly </a:t>
            </a:r>
            <a:endParaRPr lang="en-US" altLang="en-US" sz="1800" dirty="0">
              <a:solidFill>
                <a:srgbClr val="3366FF"/>
              </a:solidFill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3366FF"/>
                </a:solidFill>
                <a:sym typeface="Wingdings" panose="05000000000000000000" pitchFamily="2" charset="2"/>
              </a:rPr>
              <a:t>If </a:t>
            </a:r>
            <a:r>
              <a:rPr lang="en-US" altLang="en-US" sz="1800" dirty="0">
                <a:solidFill>
                  <a:srgbClr val="3366FF"/>
                </a:solidFill>
                <a:sym typeface="Wingdings" panose="05000000000000000000" pitchFamily="2" charset="2"/>
              </a:rPr>
              <a:t>failed modules are replaced continuously  </a:t>
            </a:r>
            <a:r>
              <a:rPr lang="en-US" altLang="en-US" sz="1800" dirty="0" smtClean="0">
                <a:solidFill>
                  <a:srgbClr val="3366FF"/>
                </a:solidFill>
                <a:sym typeface="Wingdings" panose="05000000000000000000" pitchFamily="2" charset="2"/>
              </a:rPr>
              <a:t>  needs </a:t>
            </a:r>
            <a:r>
              <a:rPr lang="en-US" altLang="en-US" sz="1800" dirty="0">
                <a:solidFill>
                  <a:srgbClr val="3366FF"/>
                </a:solidFill>
                <a:sym typeface="Wingdings" panose="05000000000000000000" pitchFamily="2" charset="2"/>
              </a:rPr>
              <a:t>access!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66FF"/>
                </a:solidFill>
                <a:sym typeface="Wingdings" panose="05000000000000000000" pitchFamily="2" charset="2"/>
              </a:rPr>
              <a:t> </a:t>
            </a:r>
            <a:r>
              <a:rPr lang="en-US" altLang="en-US" sz="1800" dirty="0">
                <a:solidFill>
                  <a:srgbClr val="3366FF"/>
                </a:solidFill>
              </a:rPr>
              <a:t>“Hot Swap” Capability helps</a:t>
            </a:r>
          </a:p>
        </p:txBody>
      </p:sp>
      <p:sp>
        <p:nvSpPr>
          <p:cNvPr id="31751" name="Text Box 8">
            <a:extLst>
              <a:ext uri="{FF2B5EF4-FFF2-40B4-BE49-F238E27FC236}">
                <a16:creationId xmlns:a16="http://schemas.microsoft.com/office/drawing/2014/main" xmlns="" id="{5A29F4EA-491B-4245-8601-4E685219B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95633"/>
            <a:ext cx="1558925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99"/>
                </a:solidFill>
              </a:rPr>
              <a:t>Example</a:t>
            </a:r>
            <a:r>
              <a:rPr lang="en-US" altLang="en-US" sz="1800" dirty="0">
                <a:solidFill>
                  <a:srgbClr val="000099"/>
                </a:solidFill>
              </a:rPr>
              <a:t>:</a:t>
            </a:r>
          </a:p>
        </p:txBody>
      </p:sp>
      <p:pic>
        <p:nvPicPr>
          <p:cNvPr id="31752" name="Picture 11">
            <a:extLst>
              <a:ext uri="{FF2B5EF4-FFF2-40B4-BE49-F238E27FC236}">
                <a16:creationId xmlns:a16="http://schemas.microsoft.com/office/drawing/2014/main" xmlns="" id="{2750DEFA-B658-42B9-87E8-C5FE3DE31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1020763"/>
            <a:ext cx="3713162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2">
            <a:extLst>
              <a:ext uri="{FF2B5EF4-FFF2-40B4-BE49-F238E27FC236}">
                <a16:creationId xmlns:a16="http://schemas.microsoft.com/office/drawing/2014/main" xmlns="" id="{4A8FD49B-DAE3-4E02-83DA-4014D3E74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3409950"/>
            <a:ext cx="2087562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Line 13">
            <a:extLst>
              <a:ext uri="{FF2B5EF4-FFF2-40B4-BE49-F238E27FC236}">
                <a16:creationId xmlns:a16="http://schemas.microsoft.com/office/drawing/2014/main" xmlns="" id="{1EC7D531-9E86-4A76-B645-690BC8ACCF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59600" y="4657725"/>
            <a:ext cx="771525" cy="608013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C43E0F6-2336-4D06-A765-EBB7CBD6A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5A5BC5F-3D11-4B85-80E7-5BD2FE96615F}" type="slidenum"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pPr eaLnBrk="1" hangingPunct="1"/>
              <a:t>17</a:t>
            </a:fld>
            <a:endParaRPr lang="en-US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872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958779"/>
            <a:ext cx="8226854" cy="940443"/>
          </a:xfrm>
        </p:spPr>
        <p:txBody>
          <a:bodyPr/>
          <a:lstStyle/>
          <a:p>
            <a:pPr algn="ctr"/>
            <a:r>
              <a:rPr lang="en-GB" dirty="0" smtClean="0"/>
              <a:t>Examples of Accelerator Domain Specific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763298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915FDB82-1F2B-44B3-951A-246EEB54BB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939800"/>
          </a:xfrm>
        </p:spPr>
        <p:txBody>
          <a:bodyPr/>
          <a:lstStyle/>
          <a:p>
            <a:pPr eaLnBrk="1" hangingPunct="1"/>
            <a:r>
              <a:rPr lang="en-US" altLang="en-US"/>
              <a:t>High Availability Operations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xmlns="" id="{40AB5DDE-CD20-4B86-BFB5-E9734C2C9A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1255" y="1385574"/>
            <a:ext cx="8328991" cy="463422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sz="2800" dirty="0"/>
              <a:t>   </a:t>
            </a:r>
            <a:r>
              <a:rPr lang="en-GB" sz="2400" b="1" dirty="0">
                <a:solidFill>
                  <a:srgbClr val="3366FF"/>
                </a:solidFill>
                <a:latin typeface="+mj-lt"/>
              </a:rPr>
              <a:t>Operational Strategy to mitigate Impact of </a:t>
            </a:r>
            <a:r>
              <a:rPr lang="en-GB" sz="2400" b="1" dirty="0" smtClean="0">
                <a:solidFill>
                  <a:srgbClr val="3366FF"/>
                </a:solidFill>
                <a:latin typeface="+mj-lt"/>
              </a:rPr>
              <a:t>Failure </a:t>
            </a:r>
            <a:endParaRPr lang="en-GB" sz="2200" dirty="0" smtClean="0">
              <a:solidFill>
                <a:srgbClr val="3366FF"/>
              </a:solidFill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900" b="1" dirty="0" smtClean="0">
                <a:solidFill>
                  <a:srgbClr val="3366FF"/>
                </a:solidFill>
                <a:latin typeface="+mj-lt"/>
              </a:rPr>
              <a:t>Scheduled Maintenance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600" dirty="0" smtClean="0">
                <a:solidFill>
                  <a:srgbClr val="3366FF"/>
                </a:solidFill>
                <a:latin typeface="+mj-lt"/>
              </a:rPr>
              <a:t>Opportunity </a:t>
            </a:r>
            <a:r>
              <a:rPr lang="en-GB" sz="1600" dirty="0">
                <a:solidFill>
                  <a:srgbClr val="3366FF"/>
                </a:solidFill>
                <a:latin typeface="+mj-lt"/>
              </a:rPr>
              <a:t>for repair </a:t>
            </a:r>
            <a:endParaRPr lang="en-GB" sz="1600" dirty="0">
              <a:solidFill>
                <a:srgbClr val="3366FF"/>
              </a:solidFill>
              <a:latin typeface="+mj-lt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GB" sz="1600" dirty="0">
                <a:solidFill>
                  <a:srgbClr val="3366FF"/>
                </a:solidFill>
                <a:latin typeface="+mj-lt"/>
              </a:rPr>
              <a:t>P</a:t>
            </a:r>
            <a:r>
              <a:rPr lang="en-GB" sz="1600" dirty="0" smtClean="0">
                <a:solidFill>
                  <a:srgbClr val="3366FF"/>
                </a:solidFill>
                <a:latin typeface="+mj-lt"/>
              </a:rPr>
              <a:t>reventive </a:t>
            </a:r>
            <a:r>
              <a:rPr lang="en-GB" sz="1600" dirty="0">
                <a:solidFill>
                  <a:srgbClr val="3366FF"/>
                </a:solidFill>
                <a:latin typeface="+mj-lt"/>
              </a:rPr>
              <a:t>maintenance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800" b="1" dirty="0">
                <a:solidFill>
                  <a:srgbClr val="3366FF"/>
                </a:solidFill>
                <a:latin typeface="+mj-lt"/>
              </a:rPr>
              <a:t>Back-up programs to operate with limited </a:t>
            </a:r>
            <a:r>
              <a:rPr lang="en-GB" sz="1800" b="1" dirty="0" smtClean="0">
                <a:solidFill>
                  <a:srgbClr val="3366FF"/>
                </a:solidFill>
                <a:latin typeface="+mj-lt"/>
              </a:rPr>
              <a:t>performance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600" dirty="0" smtClean="0">
                <a:solidFill>
                  <a:srgbClr val="3366FF"/>
                </a:solidFill>
                <a:latin typeface="+mj-lt"/>
              </a:rPr>
              <a:t>Electron Cloud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600" dirty="0" smtClean="0">
                <a:solidFill>
                  <a:srgbClr val="3366FF"/>
                </a:solidFill>
                <a:latin typeface="+mj-lt"/>
              </a:rPr>
              <a:t>Machine studies </a:t>
            </a:r>
            <a:endParaRPr lang="en-GB" sz="1600" dirty="0">
              <a:solidFill>
                <a:srgbClr val="3366FF"/>
              </a:solidFill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800" b="1" dirty="0" smtClean="0">
                <a:solidFill>
                  <a:srgbClr val="3366FF"/>
                </a:solidFill>
                <a:latin typeface="+mj-lt"/>
              </a:rPr>
              <a:t>Management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600" dirty="0" smtClean="0">
                <a:solidFill>
                  <a:srgbClr val="3366FF"/>
                </a:solidFill>
                <a:latin typeface="+mj-lt"/>
              </a:rPr>
              <a:t>Cleary </a:t>
            </a:r>
            <a:r>
              <a:rPr lang="en-GB" sz="1600" dirty="0">
                <a:solidFill>
                  <a:srgbClr val="3366FF"/>
                </a:solidFill>
                <a:latin typeface="+mj-lt"/>
              </a:rPr>
              <a:t>defined roles and </a:t>
            </a:r>
            <a:r>
              <a:rPr lang="en-GB" sz="1600" dirty="0" smtClean="0">
                <a:solidFill>
                  <a:srgbClr val="3366FF"/>
                </a:solidFill>
                <a:latin typeface="+mj-lt"/>
              </a:rPr>
              <a:t>accountabilities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600" dirty="0" smtClean="0">
                <a:solidFill>
                  <a:srgbClr val="3366FF"/>
                </a:solidFill>
                <a:latin typeface="+mj-lt"/>
              </a:rPr>
              <a:t>Escalation  strategy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600" dirty="0" smtClean="0">
                <a:solidFill>
                  <a:srgbClr val="3366FF"/>
                </a:solidFill>
                <a:latin typeface="+mj-lt"/>
              </a:rPr>
              <a:t>Experts </a:t>
            </a:r>
            <a:r>
              <a:rPr lang="en-GB" sz="1600" dirty="0">
                <a:solidFill>
                  <a:srgbClr val="3366FF"/>
                </a:solidFill>
                <a:latin typeface="+mj-lt"/>
              </a:rPr>
              <a:t>On-call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sz="2800" dirty="0"/>
              <a:t>  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2800" dirty="0"/>
          </a:p>
        </p:txBody>
      </p:sp>
      <p:sp>
        <p:nvSpPr>
          <p:cNvPr id="37892" name="Line 4">
            <a:extLst>
              <a:ext uri="{FF2B5EF4-FFF2-40B4-BE49-F238E27FC236}">
                <a16:creationId xmlns:a16="http://schemas.microsoft.com/office/drawing/2014/main" xmlns="" id="{7BAE8B75-0563-4514-B2C9-BFF321D8D31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04875"/>
            <a:ext cx="9144000" cy="1905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71AA576-E9A7-4118-9F88-6CC99FE1B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8939E40-4F72-4548-B93F-298FDC3E72D1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19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211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" y="4343400"/>
            <a:ext cx="8610600" cy="1524000"/>
          </a:xfrm>
          <a:solidFill>
            <a:srgbClr val="3366FF">
              <a:alpha val="49000"/>
            </a:srgb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Availability for Particle Accelerators: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How to Break through the Limits</a:t>
            </a:r>
            <a:r>
              <a:rPr lang="en-US" b="1" dirty="0" smtClean="0">
                <a:solidFill>
                  <a:srgbClr val="FFFF00"/>
                </a:solidFill>
              </a:rPr>
              <a:t>?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000" i="1" dirty="0" smtClean="0">
                <a:solidFill>
                  <a:srgbClr val="FFFF00"/>
                </a:solidFill>
              </a:rPr>
              <a:t>Rossano Giachino ,Benjamin Todd CERN </a:t>
            </a:r>
            <a:endParaRPr lang="en-GB" sz="2000" i="1" dirty="0">
              <a:solidFill>
                <a:srgbClr val="FFFF00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152400" y="6324600"/>
            <a:ext cx="2590800" cy="41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0" rIns="45720" bIns="0" numCol="1" anchor="b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 Unicode MS" pitchFamily="34" charset="-128"/>
              <a:buNone/>
              <a:defRPr sz="1400">
                <a:solidFill>
                  <a:srgbClr val="062F67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+mj-lt"/>
              <a:buNone/>
              <a:defRPr sz="1200">
                <a:solidFill>
                  <a:srgbClr val="008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1000">
                <a:solidFill>
                  <a:srgbClr val="6666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900">
                <a:solidFill>
                  <a:srgbClr val="6666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900">
                <a:solidFill>
                  <a:srgbClr val="6666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pPr algn="ctr" eaLnBrk="1" hangingPunct="1"/>
            <a:r>
              <a:rPr lang="en-US" sz="1000" kern="0" dirty="0" smtClean="0">
                <a:solidFill>
                  <a:schemeClr val="bg1"/>
                </a:solidFill>
              </a:rPr>
              <a:t>rossano.giachino@cern.ch</a:t>
            </a:r>
            <a:endParaRPr lang="en-GB" sz="1000" kern="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828800" y="6477001"/>
            <a:ext cx="6096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GB" sz="1200" kern="0" dirty="0" smtClean="0"/>
              <a:t>Accelerator Performance Concept Workshop (APEC) – December 2018</a:t>
            </a:r>
            <a:endParaRPr lang="en-GB" sz="1200" kern="0" dirty="0"/>
          </a:p>
        </p:txBody>
      </p:sp>
    </p:spTree>
    <p:extLst>
      <p:ext uri="{BB962C8B-B14F-4D97-AF65-F5344CB8AC3E}">
        <p14:creationId xmlns:p14="http://schemas.microsoft.com/office/powerpoint/2010/main" val="98056857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DBB31101-6823-459B-9411-C5830CC74C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High Availability Operations</a:t>
            </a:r>
            <a:endParaRPr lang="en-US" altLang="en-US" dirty="0"/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xmlns="" id="{18A27154-7397-40CB-A4C2-5FE58FEB522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3589" y="940795"/>
            <a:ext cx="6535811" cy="561240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400" b="1" dirty="0" smtClean="0">
                <a:solidFill>
                  <a:srgbClr val="3366FF"/>
                </a:solidFill>
                <a:latin typeface="+mj-lt"/>
              </a:rPr>
              <a:t>Predictive / Preventive Maintenance</a:t>
            </a:r>
            <a:endParaRPr lang="en-GB" sz="2400" b="1" dirty="0">
              <a:solidFill>
                <a:srgbClr val="3366FF"/>
              </a:solidFill>
              <a:latin typeface="+mj-lt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sz="1800" dirty="0" smtClean="0">
                <a:latin typeface="+mj-lt"/>
              </a:rPr>
              <a:t>	</a:t>
            </a:r>
            <a:r>
              <a:rPr lang="en-GB" sz="1800" dirty="0" smtClean="0">
                <a:solidFill>
                  <a:srgbClr val="3366FF"/>
                </a:solidFill>
                <a:latin typeface="+mj-lt"/>
              </a:rPr>
              <a:t>The </a:t>
            </a:r>
            <a:r>
              <a:rPr lang="en-GB" sz="1800" dirty="0">
                <a:solidFill>
                  <a:srgbClr val="3366FF"/>
                </a:solidFill>
                <a:latin typeface="+mj-lt"/>
              </a:rPr>
              <a:t>terms </a:t>
            </a:r>
            <a:r>
              <a:rPr lang="en-GB" sz="1800" b="1" dirty="0">
                <a:solidFill>
                  <a:srgbClr val="3366FF"/>
                </a:solidFill>
                <a:latin typeface="+mj-lt"/>
              </a:rPr>
              <a:t>Preventive</a:t>
            </a:r>
            <a:r>
              <a:rPr lang="en-GB" sz="1800" dirty="0">
                <a:solidFill>
                  <a:srgbClr val="3366FF"/>
                </a:solidFill>
                <a:latin typeface="+mj-lt"/>
              </a:rPr>
              <a:t> and </a:t>
            </a:r>
            <a:r>
              <a:rPr lang="en-GB" sz="1800" b="1" dirty="0">
                <a:solidFill>
                  <a:srgbClr val="3366FF"/>
                </a:solidFill>
                <a:latin typeface="+mj-lt"/>
              </a:rPr>
              <a:t>Predictive</a:t>
            </a:r>
            <a:r>
              <a:rPr lang="en-GB" sz="1800" dirty="0">
                <a:solidFill>
                  <a:srgbClr val="3366FF"/>
                </a:solidFill>
                <a:latin typeface="+mj-lt"/>
              </a:rPr>
              <a:t> maintenance are </a:t>
            </a:r>
            <a:r>
              <a:rPr lang="en-GB" sz="1800" b="1" dirty="0">
                <a:solidFill>
                  <a:srgbClr val="3366FF"/>
                </a:solidFill>
                <a:latin typeface="+mj-lt"/>
              </a:rPr>
              <a:t>often interchanged</a:t>
            </a:r>
            <a:r>
              <a:rPr lang="en-GB" sz="1800" dirty="0">
                <a:solidFill>
                  <a:srgbClr val="3366FF"/>
                </a:solidFill>
                <a:latin typeface="+mj-lt"/>
              </a:rPr>
              <a:t>, but </a:t>
            </a:r>
            <a:r>
              <a:rPr lang="en-GB" sz="1800" b="1" dirty="0">
                <a:solidFill>
                  <a:srgbClr val="3366FF"/>
                </a:solidFill>
                <a:latin typeface="+mj-lt"/>
              </a:rPr>
              <a:t>drastically </a:t>
            </a:r>
            <a:r>
              <a:rPr lang="en-GB" sz="1800" b="1" dirty="0" smtClean="0">
                <a:solidFill>
                  <a:srgbClr val="3366FF"/>
                </a:solidFill>
                <a:latin typeface="+mj-lt"/>
              </a:rPr>
              <a:t>different</a:t>
            </a:r>
            <a:r>
              <a:rPr lang="en-GB" sz="1800" dirty="0" smtClean="0">
                <a:solidFill>
                  <a:srgbClr val="3366FF"/>
                </a:solidFill>
                <a:latin typeface="+mj-lt"/>
              </a:rPr>
              <a:t>. Knowing </a:t>
            </a:r>
            <a:r>
              <a:rPr lang="en-GB" sz="1800" dirty="0">
                <a:solidFill>
                  <a:srgbClr val="3366FF"/>
                </a:solidFill>
                <a:latin typeface="+mj-lt"/>
              </a:rPr>
              <a:t>the difference can help save you time and money with your maintenance plan</a:t>
            </a:r>
            <a:r>
              <a:rPr lang="en-GB" sz="1800" dirty="0" smtClean="0">
                <a:solidFill>
                  <a:srgbClr val="3366FF"/>
                </a:solidFill>
                <a:latin typeface="+mj-lt"/>
              </a:rPr>
              <a:t>.</a:t>
            </a:r>
          </a:p>
          <a:p>
            <a:endParaRPr lang="en-GB" sz="1800" b="1" i="1" dirty="0" smtClean="0">
              <a:solidFill>
                <a:srgbClr val="3366FF"/>
              </a:solidFill>
              <a:latin typeface="+mj-lt"/>
              <a:hlinkClick r:id="rId3"/>
            </a:endParaRPr>
          </a:p>
          <a:p>
            <a:r>
              <a:rPr lang="en-GB" sz="1800" b="1" i="1" dirty="0" smtClean="0">
                <a:solidFill>
                  <a:srgbClr val="3366FF"/>
                </a:solidFill>
                <a:latin typeface="+mj-lt"/>
                <a:hlinkClick r:id="rId3"/>
              </a:rPr>
              <a:t>Predictive </a:t>
            </a:r>
            <a:r>
              <a:rPr lang="en-GB" sz="1800" b="1" i="1" dirty="0">
                <a:solidFill>
                  <a:srgbClr val="3366FF"/>
                </a:solidFill>
                <a:latin typeface="+mj-lt"/>
                <a:hlinkClick r:id="rId3"/>
              </a:rPr>
              <a:t>Maintenance</a:t>
            </a:r>
            <a:r>
              <a:rPr lang="en-GB" sz="1800" b="1" dirty="0">
                <a:solidFill>
                  <a:srgbClr val="3366FF"/>
                </a:solidFill>
                <a:latin typeface="+mj-lt"/>
                <a:hlinkClick r:id="rId3"/>
              </a:rPr>
              <a:t> (PdM)</a:t>
            </a:r>
            <a:r>
              <a:rPr lang="en-GB" sz="1800" dirty="0">
                <a:solidFill>
                  <a:srgbClr val="3366FF"/>
                </a:solidFill>
                <a:latin typeface="+mj-lt"/>
              </a:rPr>
              <a:t> encompasses preventive maintenance, but does it in a way that </a:t>
            </a:r>
            <a:r>
              <a:rPr lang="en-GB" sz="1800" b="1" dirty="0">
                <a:solidFill>
                  <a:srgbClr val="3366FF"/>
                </a:solidFill>
                <a:latin typeface="+mj-lt"/>
              </a:rPr>
              <a:t>minimizes costs </a:t>
            </a:r>
            <a:r>
              <a:rPr lang="en-GB" sz="1800" dirty="0">
                <a:solidFill>
                  <a:srgbClr val="3366FF"/>
                </a:solidFill>
                <a:latin typeface="+mj-lt"/>
              </a:rPr>
              <a:t>by performing </a:t>
            </a:r>
            <a:r>
              <a:rPr lang="en-GB" sz="1800" b="1" dirty="0">
                <a:solidFill>
                  <a:srgbClr val="3366FF"/>
                </a:solidFill>
                <a:latin typeface="+mj-lt"/>
              </a:rPr>
              <a:t>maintenance only when necessary</a:t>
            </a:r>
            <a:r>
              <a:rPr lang="en-GB" sz="1800" dirty="0" smtClean="0">
                <a:solidFill>
                  <a:srgbClr val="3366FF"/>
                </a:solidFill>
                <a:latin typeface="+mj-lt"/>
              </a:rPr>
              <a:t>.</a:t>
            </a:r>
            <a:endParaRPr lang="en-GB" sz="1800" b="1" i="1" u="sng" dirty="0" smtClean="0">
              <a:solidFill>
                <a:srgbClr val="3366FF"/>
              </a:solidFill>
              <a:latin typeface="+mj-lt"/>
            </a:endParaRPr>
          </a:p>
          <a:p>
            <a:r>
              <a:rPr lang="en-GB" sz="1800" b="1" i="1" u="sng" dirty="0" smtClean="0">
                <a:solidFill>
                  <a:srgbClr val="3366FF"/>
                </a:solidFill>
                <a:latin typeface="+mj-lt"/>
              </a:rPr>
              <a:t>Preventive </a:t>
            </a:r>
            <a:r>
              <a:rPr lang="en-GB" sz="1800" b="1" i="1" u="sng" dirty="0">
                <a:solidFill>
                  <a:srgbClr val="3366FF"/>
                </a:solidFill>
                <a:latin typeface="+mj-lt"/>
              </a:rPr>
              <a:t>Maintenance</a:t>
            </a:r>
            <a:r>
              <a:rPr lang="en-GB" sz="1800" b="1" u="sng" dirty="0">
                <a:solidFill>
                  <a:srgbClr val="3366FF"/>
                </a:solidFill>
                <a:latin typeface="+mj-lt"/>
              </a:rPr>
              <a:t> (PM) </a:t>
            </a:r>
            <a:r>
              <a:rPr lang="en-GB" sz="1800" dirty="0">
                <a:solidFill>
                  <a:srgbClr val="3366FF"/>
                </a:solidFill>
                <a:latin typeface="+mj-lt"/>
              </a:rPr>
              <a:t>is the care and servicing of assets to </a:t>
            </a:r>
            <a:r>
              <a:rPr lang="en-GB" sz="1800" b="1" dirty="0">
                <a:solidFill>
                  <a:srgbClr val="3366FF"/>
                </a:solidFill>
                <a:latin typeface="+mj-lt"/>
              </a:rPr>
              <a:t>keep</a:t>
            </a:r>
            <a:r>
              <a:rPr lang="en-GB" sz="1800" dirty="0">
                <a:solidFill>
                  <a:srgbClr val="3366FF"/>
                </a:solidFill>
                <a:latin typeface="+mj-lt"/>
              </a:rPr>
              <a:t> </a:t>
            </a:r>
            <a:r>
              <a:rPr lang="en-GB" sz="1800" b="1" dirty="0">
                <a:solidFill>
                  <a:srgbClr val="3366FF"/>
                </a:solidFill>
                <a:latin typeface="+mj-lt"/>
              </a:rPr>
              <a:t>equipment</a:t>
            </a:r>
            <a:r>
              <a:rPr lang="en-GB" sz="1800" dirty="0">
                <a:solidFill>
                  <a:srgbClr val="3366FF"/>
                </a:solidFill>
                <a:latin typeface="+mj-lt"/>
              </a:rPr>
              <a:t> and facilities in </a:t>
            </a:r>
            <a:r>
              <a:rPr lang="en-GB" sz="1800" b="1" dirty="0">
                <a:solidFill>
                  <a:srgbClr val="3366FF"/>
                </a:solidFill>
                <a:latin typeface="+mj-lt"/>
              </a:rPr>
              <a:t>satisfactory operating condition</a:t>
            </a:r>
            <a:r>
              <a:rPr lang="en-GB" sz="1800" dirty="0">
                <a:solidFill>
                  <a:srgbClr val="3366FF"/>
                </a:solidFill>
                <a:latin typeface="+mj-lt"/>
              </a:rPr>
              <a:t>.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GB" sz="1800" u="sng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sz="1800" u="sng" dirty="0"/>
              <a:t>            </a:t>
            </a:r>
          </a:p>
        </p:txBody>
      </p:sp>
      <p:sp>
        <p:nvSpPr>
          <p:cNvPr id="38917" name="Line 4">
            <a:extLst>
              <a:ext uri="{FF2B5EF4-FFF2-40B4-BE49-F238E27FC236}">
                <a16:creationId xmlns:a16="http://schemas.microsoft.com/office/drawing/2014/main" xmlns="" id="{0581F818-7582-4CBA-8D52-1C54BFAC3EC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04875"/>
            <a:ext cx="9144000" cy="1905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84C77082-A07D-4D44-BFA2-C38257AE5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283614"/>
            <a:ext cx="4388257" cy="226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doom\Documents\Pictures\Magnet\IR000245.BMP">
            <a:extLst>
              <a:ext uri="{FF2B5EF4-FFF2-40B4-BE49-F238E27FC236}">
                <a16:creationId xmlns:a16="http://schemas.microsoft.com/office/drawing/2014/main" xmlns="" id="{E5F8D222-EF19-4F6E-863F-485C60AED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057" y="1132535"/>
            <a:ext cx="2452354" cy="183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700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>
            <a:extLst>
              <a:ext uri="{FF2B5EF4-FFF2-40B4-BE49-F238E27FC236}">
                <a16:creationId xmlns:a16="http://schemas.microsoft.com/office/drawing/2014/main" xmlns="" id="{A292F821-BDEC-4296-8CF8-ED6DF9E3E9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7446" y="1464434"/>
            <a:ext cx="8829413" cy="392913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sz="2400" b="1" dirty="0">
                <a:solidFill>
                  <a:srgbClr val="3366FF"/>
                </a:solidFill>
              </a:rPr>
              <a:t>Speed Up </a:t>
            </a:r>
            <a:r>
              <a:rPr lang="en-GB" sz="2400" b="1" dirty="0" smtClean="0">
                <a:solidFill>
                  <a:srgbClr val="3366FF"/>
                </a:solidFill>
              </a:rPr>
              <a:t>Repair (</a:t>
            </a:r>
            <a:r>
              <a:rPr lang="en-GB" sz="2400" b="1" dirty="0" smtClean="0">
                <a:solidFill>
                  <a:srgbClr val="FF0000"/>
                </a:solidFill>
              </a:rPr>
              <a:t>M</a:t>
            </a:r>
            <a:r>
              <a:rPr lang="en-GB" sz="2400" b="1" dirty="0" smtClean="0">
                <a:solidFill>
                  <a:srgbClr val="3366FF"/>
                </a:solidFill>
              </a:rPr>
              <a:t>ean </a:t>
            </a:r>
            <a:r>
              <a:rPr lang="en-GB" sz="2400" b="1" dirty="0" smtClean="0">
                <a:solidFill>
                  <a:srgbClr val="FF0000"/>
                </a:solidFill>
              </a:rPr>
              <a:t>T</a:t>
            </a:r>
            <a:r>
              <a:rPr lang="en-GB" sz="2400" b="1" dirty="0" smtClean="0">
                <a:solidFill>
                  <a:srgbClr val="3366FF"/>
                </a:solidFill>
              </a:rPr>
              <a:t>ime </a:t>
            </a:r>
            <a:r>
              <a:rPr lang="en-GB" sz="2400" b="1" dirty="0" smtClean="0">
                <a:solidFill>
                  <a:srgbClr val="FF0000"/>
                </a:solidFill>
              </a:rPr>
              <a:t>T</a:t>
            </a:r>
            <a:r>
              <a:rPr lang="en-GB" sz="2400" b="1" dirty="0" smtClean="0">
                <a:solidFill>
                  <a:srgbClr val="3366FF"/>
                </a:solidFill>
              </a:rPr>
              <a:t>o </a:t>
            </a:r>
            <a:r>
              <a:rPr lang="en-GB" sz="2400" b="1" dirty="0" smtClean="0">
                <a:solidFill>
                  <a:srgbClr val="FF0000"/>
                </a:solidFill>
              </a:rPr>
              <a:t>R</a:t>
            </a:r>
            <a:r>
              <a:rPr lang="en-GB" sz="2400" b="1" dirty="0" smtClean="0">
                <a:solidFill>
                  <a:srgbClr val="3366FF"/>
                </a:solidFill>
              </a:rPr>
              <a:t>epair)</a:t>
            </a:r>
            <a:endParaRPr lang="en-GB" sz="2400" b="1" dirty="0">
              <a:solidFill>
                <a:srgbClr val="3366FF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3366FF"/>
                </a:solidFill>
              </a:rPr>
              <a:t>Transient Recording </a:t>
            </a:r>
            <a:r>
              <a:rPr lang="en-GB" dirty="0">
                <a:solidFill>
                  <a:srgbClr val="3366FF"/>
                </a:solidFill>
                <a:sym typeface="Wingdings" panose="05000000000000000000" pitchFamily="2" charset="2"/>
              </a:rPr>
              <a:t> fast diagnose</a:t>
            </a:r>
            <a:endParaRPr lang="en-GB" dirty="0">
              <a:solidFill>
                <a:srgbClr val="3366FF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3366FF"/>
                </a:solidFill>
              </a:rPr>
              <a:t>Integration of Operational Data Base and Asset Management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3366FF"/>
                </a:solidFill>
              </a:rPr>
              <a:t>Remote Access to Build-in Diagnostics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3366FF"/>
                </a:solidFill>
              </a:rPr>
              <a:t>Logged Data Analysis Tools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3366FF"/>
                </a:solidFill>
              </a:rPr>
              <a:t>Failure Scenario Data Base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3366FF"/>
                </a:solidFill>
              </a:rPr>
              <a:t>Start-up Check List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dirty="0">
                <a:solidFill>
                  <a:srgbClr val="3366FF"/>
                </a:solidFill>
              </a:rPr>
              <a:t>…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3012" name="Line 4">
            <a:extLst>
              <a:ext uri="{FF2B5EF4-FFF2-40B4-BE49-F238E27FC236}">
                <a16:creationId xmlns:a16="http://schemas.microsoft.com/office/drawing/2014/main" xmlns="" id="{B25C3DB3-3F78-4459-85F3-DE76853C2F5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04875"/>
            <a:ext cx="9144000" cy="1905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76200"/>
            <a:ext cx="8382000" cy="762000"/>
          </a:xfrm>
        </p:spPr>
        <p:txBody>
          <a:bodyPr/>
          <a:lstStyle/>
          <a:p>
            <a:r>
              <a:rPr lang="en-GB" altLang="en-US" dirty="0"/>
              <a:t>High Availability Operations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174" y="3048000"/>
            <a:ext cx="45212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3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958779"/>
            <a:ext cx="8226854" cy="940443"/>
          </a:xfrm>
        </p:spPr>
        <p:txBody>
          <a:bodyPr/>
          <a:lstStyle/>
          <a:p>
            <a:pPr algn="ctr"/>
            <a:r>
              <a:rPr lang="en-US" dirty="0" smtClean="0"/>
              <a:t>How to Break Through?</a:t>
            </a:r>
            <a:br>
              <a:rPr lang="en-US" dirty="0" smtClean="0"/>
            </a:br>
            <a:r>
              <a:rPr lang="en-US" dirty="0" smtClean="0"/>
              <a:t>In 10 Points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470675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dirty="0">
                <a:latin typeface="Calibri" pitchFamily="34" charset="0"/>
              </a:rPr>
              <a:t>How to Break Through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C7F64-630B-4998-9764-685EC88B06E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0" y="1888239"/>
            <a:ext cx="20955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Magnets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Powering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Protection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Interlocks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Instrumentation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" y="945049"/>
            <a:ext cx="749586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The most </a:t>
            </a:r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obvious ones, these are </a:t>
            </a:r>
            <a:r>
              <a:rPr lang="en-US" b="1" dirty="0">
                <a:solidFill>
                  <a:srgbClr val="062F67"/>
                </a:solidFill>
                <a:latin typeface="Calibri" pitchFamily="34" charset="0"/>
              </a:rPr>
              <a:t>known factors from </a:t>
            </a:r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industry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2276168" y="1410794"/>
            <a:ext cx="53340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1. Make reliable </a:t>
            </a:r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systems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to make a reliable </a:t>
            </a:r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machine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0" y="5542729"/>
            <a:ext cx="62865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What are the real High Energy Physics factors which we need to look at?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1600200" y="5562600"/>
            <a:ext cx="6172200" cy="304800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76168" y="3706987"/>
            <a:ext cx="618203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2. Manage the timeline </a:t>
            </a:r>
            <a:r>
              <a:rPr lang="en-GB" b="1" dirty="0">
                <a:solidFill>
                  <a:srgbClr val="062F67"/>
                </a:solidFill>
                <a:latin typeface="Calibri" pitchFamily="34" charset="0"/>
              </a:rPr>
              <a:t>diagnostics + logistics + repair </a:t>
            </a:r>
            <a:r>
              <a:rPr lang="en-GB" b="1" dirty="0" smtClean="0">
                <a:solidFill>
                  <a:srgbClr val="062F67"/>
                </a:solidFill>
                <a:latin typeface="Calibri" pitchFamily="34" charset="0"/>
              </a:rPr>
              <a:t>+ restart</a:t>
            </a:r>
          </a:p>
          <a:p>
            <a:pPr algn="l"/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	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see A. Apollonio</a:t>
            </a:r>
            <a:endParaRPr lang="en-US" dirty="0" smtClean="0">
              <a:solidFill>
                <a:srgbClr val="062F67"/>
              </a:solidFill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76168" y="4451229"/>
            <a:ext cx="618203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3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. </a:t>
            </a:r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Higher availability = Higher MTBF = Shorter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MTTR</a:t>
            </a:r>
            <a:endParaRPr lang="en-GB" dirty="0">
              <a:solidFill>
                <a:srgbClr val="3366FF"/>
              </a:solidFill>
              <a:latin typeface="Calibri" pitchFamily="34" charset="0"/>
            </a:endParaRPr>
          </a:p>
          <a:p>
            <a:pPr algn="l"/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	break </a:t>
            </a:r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through = </a:t>
            </a:r>
            <a:r>
              <a:rPr lang="en-GB" b="1" dirty="0">
                <a:solidFill>
                  <a:srgbClr val="062F67"/>
                </a:solidFill>
                <a:latin typeface="Calibri" pitchFamily="34" charset="0"/>
              </a:rPr>
              <a:t>look to preventive maintenance</a:t>
            </a:r>
          </a:p>
        </p:txBody>
      </p:sp>
    </p:spTree>
    <p:extLst>
      <p:ext uri="{BB962C8B-B14F-4D97-AF65-F5344CB8AC3E}">
        <p14:creationId xmlns:p14="http://schemas.microsoft.com/office/powerpoint/2010/main" val="12572612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dirty="0" smtClean="0">
                <a:latin typeface="Calibri" pitchFamily="34" charset="0"/>
              </a:rPr>
              <a:t>How to Break Through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C7F64-630B-4998-9764-685EC88B06E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905000" y="1076874"/>
            <a:ext cx="51435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clearly define the </a:t>
            </a:r>
            <a:r>
              <a:rPr lang="en-US" b="1" dirty="0" smtClean="0">
                <a:solidFill>
                  <a:srgbClr val="000099"/>
                </a:solidFill>
                <a:latin typeface="Calibri" pitchFamily="34" charset="0"/>
              </a:rPr>
              <a:t>targets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that should be </a:t>
            </a:r>
            <a:r>
              <a:rPr lang="en-US" dirty="0" err="1" smtClean="0">
                <a:solidFill>
                  <a:srgbClr val="3366FF"/>
                </a:solidFill>
                <a:latin typeface="Calibri" pitchFamily="34" charset="0"/>
              </a:rPr>
              <a:t>optimised</a:t>
            </a:r>
            <a:endParaRPr lang="en-US" dirty="0" smtClean="0">
              <a:solidFill>
                <a:srgbClr val="3366FF"/>
              </a:solidFill>
              <a:latin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19400" y="1600200"/>
            <a:ext cx="3810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What do you mean by “more reliable”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W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hat figure of merit should change?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And by how much?</a:t>
            </a:r>
          </a:p>
        </p:txBody>
      </p:sp>
      <p:sp>
        <p:nvSpPr>
          <p:cNvPr id="39" name="Rectangle 13"/>
          <p:cNvSpPr>
            <a:spLocks noChangeArrowheads="1"/>
          </p:cNvSpPr>
          <p:nvPr/>
        </p:nvSpPr>
        <p:spPr bwMode="auto">
          <a:xfrm>
            <a:off x="533400" y="4713982"/>
            <a:ext cx="8077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eaLnBrk="0" hangingPunct="0">
              <a:buFont typeface="Arial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time </a:t>
            </a:r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colliding physics 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beams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turnaround</a:t>
            </a:r>
            <a:r>
              <a:rPr lang="en-US" dirty="0" smtClean="0">
                <a:solidFill>
                  <a:schemeClr val="accent3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between successive physics beams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time to clear </a:t>
            </a:r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faults</a:t>
            </a:r>
            <a:endParaRPr lang="en-US" dirty="0">
              <a:solidFill>
                <a:srgbClr val="062F67"/>
              </a:solidFill>
              <a:latin typeface="Calibri" pitchFamily="34" charset="0"/>
            </a:endParaRPr>
          </a:p>
          <a:p>
            <a:pPr marL="342900" indent="-342900" algn="ctr" eaLnBrk="0" hangingPunct="0">
              <a:buFont typeface="Arial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physics performance during colliding beams</a:t>
            </a:r>
          </a:p>
        </p:txBody>
      </p:sp>
      <p:cxnSp>
        <p:nvCxnSpPr>
          <p:cNvPr id="40" name="Straight Connector 39"/>
          <p:cNvCxnSpPr/>
          <p:nvPr/>
        </p:nvCxnSpPr>
        <p:spPr bwMode="auto">
          <a:xfrm>
            <a:off x="2590800" y="5658549"/>
            <a:ext cx="403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76200" y="5235848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  <a:latin typeface="+mn-lt"/>
              </a:rPr>
              <a:t>machine understanding</a:t>
            </a:r>
            <a:endParaRPr lang="en-GB" dirty="0">
              <a:solidFill>
                <a:schemeClr val="accent3"/>
              </a:solidFill>
              <a:latin typeface="+mn-lt"/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2590800" y="5150316"/>
            <a:ext cx="3962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Rectangle 42"/>
          <p:cNvSpPr/>
          <p:nvPr/>
        </p:nvSpPr>
        <p:spPr bwMode="auto">
          <a:xfrm>
            <a:off x="3124200" y="4722406"/>
            <a:ext cx="2895600" cy="304800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124200" y="5235848"/>
            <a:ext cx="2895600" cy="304800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58000" y="4981039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+mn-lt"/>
              </a:rPr>
              <a:t>availability</a:t>
            </a:r>
            <a:endParaRPr lang="en-GB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46" name="Straight Connector 45"/>
          <p:cNvCxnSpPr>
            <a:stCxn id="43" idx="3"/>
          </p:cNvCxnSpPr>
          <p:nvPr/>
        </p:nvCxnSpPr>
        <p:spPr bwMode="auto">
          <a:xfrm>
            <a:off x="6019800" y="4874806"/>
            <a:ext cx="1295400" cy="27551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>
            <a:stCxn id="44" idx="3"/>
          </p:cNvCxnSpPr>
          <p:nvPr/>
        </p:nvCxnSpPr>
        <p:spPr bwMode="auto">
          <a:xfrm flipV="1">
            <a:off x="6019800" y="5150316"/>
            <a:ext cx="1295400" cy="2379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Rectangle 47"/>
          <p:cNvSpPr/>
          <p:nvPr/>
        </p:nvSpPr>
        <p:spPr>
          <a:xfrm>
            <a:off x="114300" y="2939429"/>
            <a:ext cx="89154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Patients treated?</a:t>
            </a:r>
          </a:p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Neutron fluence?</a:t>
            </a:r>
          </a:p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Experiments 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successful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?</a:t>
            </a:r>
            <a:endParaRPr lang="en-US" dirty="0" smtClean="0">
              <a:solidFill>
                <a:srgbClr val="3366FF"/>
              </a:solidFill>
              <a:latin typeface="Calibri" pitchFamily="34" charset="0"/>
            </a:endParaRPr>
          </a:p>
          <a:p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Integrated Luminosity?</a:t>
            </a:r>
          </a:p>
        </p:txBody>
      </p:sp>
    </p:spTree>
    <p:extLst>
      <p:ext uri="{BB962C8B-B14F-4D97-AF65-F5344CB8AC3E}">
        <p14:creationId xmlns:p14="http://schemas.microsoft.com/office/powerpoint/2010/main" val="411156548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3" grpId="0" animBg="1"/>
      <p:bldP spid="44" grpId="0" animBg="1"/>
      <p:bldP spid="4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646680"/>
            <a:ext cx="3008419" cy="322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181" y="2646680"/>
            <a:ext cx="3008419" cy="322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dirty="0">
                <a:latin typeface="Calibri" pitchFamily="34" charset="0"/>
              </a:rPr>
              <a:t>How to Break </a:t>
            </a:r>
            <a:r>
              <a:rPr lang="en-US" dirty="0" smtClean="0">
                <a:latin typeface="Calibri" pitchFamily="34" charset="0"/>
              </a:rPr>
              <a:t>Through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C7F64-630B-4998-9764-685EC88B06E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76400" y="1076874"/>
            <a:ext cx="63246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clearly define the </a:t>
            </a:r>
            <a:r>
              <a:rPr lang="en-US" b="1" dirty="0" smtClean="0">
                <a:solidFill>
                  <a:srgbClr val="000099"/>
                </a:solidFill>
                <a:latin typeface="Calibri" pitchFamily="34" charset="0"/>
              </a:rPr>
              <a:t>metrics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that are used</a:t>
            </a:r>
          </a:p>
        </p:txBody>
      </p:sp>
      <p:sp>
        <p:nvSpPr>
          <p:cNvPr id="9" name="Rectangle 8"/>
          <p:cNvSpPr/>
          <p:nvPr/>
        </p:nvSpPr>
        <p:spPr>
          <a:xfrm>
            <a:off x="2819400" y="1467758"/>
            <a:ext cx="51054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Identify the important factors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Everyone should use the same base definitions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They should be centrally managed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" y="3124200"/>
            <a:ext cx="1981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b="1" dirty="0" smtClean="0">
                <a:solidFill>
                  <a:srgbClr val="3366FF"/>
                </a:solidFill>
                <a:latin typeface="+mj-lt"/>
              </a:rPr>
              <a:t>Run Time </a:t>
            </a:r>
            <a:r>
              <a:rPr lang="en-GB" dirty="0" smtClean="0">
                <a:solidFill>
                  <a:srgbClr val="3366FF"/>
                </a:solidFill>
                <a:latin typeface="+mj-lt"/>
              </a:rPr>
              <a:t>and</a:t>
            </a:r>
            <a:r>
              <a:rPr lang="en-GB" dirty="0">
                <a:solidFill>
                  <a:srgbClr val="062F67"/>
                </a:solidFill>
                <a:latin typeface="+mj-lt"/>
              </a:rPr>
              <a:t> 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381" y="2646680"/>
            <a:ext cx="3008419" cy="322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486188" y="5914302"/>
            <a:ext cx="72768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dirty="0" smtClean="0">
                <a:solidFill>
                  <a:srgbClr val="3366FF"/>
                </a:solidFill>
                <a:latin typeface="+mj-lt"/>
              </a:rPr>
              <a:t>time with both beams present and stable beams, versus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scheduled physics time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4588" y="5914302"/>
            <a:ext cx="2266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b="1" dirty="0" smtClean="0">
                <a:solidFill>
                  <a:srgbClr val="062F67"/>
                </a:solidFill>
                <a:latin typeface="+mj-lt"/>
              </a:rPr>
              <a:t>Physics Efficiency:</a:t>
            </a:r>
            <a:endParaRPr lang="en-GB" b="1" dirty="0">
              <a:solidFill>
                <a:srgbClr val="062F67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90600" y="6214646"/>
            <a:ext cx="8001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dirty="0">
                <a:solidFill>
                  <a:srgbClr val="3366FF"/>
                </a:solidFill>
                <a:latin typeface="+mj-lt"/>
              </a:rPr>
              <a:t>time when machine is ready to accept and accelerate beam, versus </a:t>
            </a:r>
            <a:r>
              <a:rPr lang="en-GB" b="1" dirty="0">
                <a:solidFill>
                  <a:srgbClr val="3366FF"/>
                </a:solidFill>
                <a:latin typeface="+mj-lt"/>
              </a:rPr>
              <a:t>run time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4588" y="6214646"/>
            <a:ext cx="2266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b="1" dirty="0" smtClean="0">
                <a:solidFill>
                  <a:srgbClr val="062F67"/>
                </a:solidFill>
                <a:latin typeface="+mj-lt"/>
              </a:rPr>
              <a:t>Machine Availability:</a:t>
            </a:r>
            <a:endParaRPr lang="en-GB" b="1" dirty="0">
              <a:solidFill>
                <a:srgbClr val="062F67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47800" y="3124200"/>
            <a:ext cx="33717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/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Scheduled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Physics Time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300143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dirty="0" smtClean="0">
                <a:latin typeface="Calibri" pitchFamily="34" charset="0"/>
              </a:rPr>
              <a:t>How to Break Through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C7F64-630B-4998-9764-685EC88B06E4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761012"/>
            <a:ext cx="3352800" cy="346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-152400" y="4322310"/>
            <a:ext cx="37719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For example, building models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05000" y="1076874"/>
            <a:ext cx="51435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Make </a:t>
            </a:r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analysis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part of the core business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19400" y="1534371"/>
            <a:ext cx="57150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Build common working practices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Set a team of people who </a:t>
            </a:r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know the core business 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to work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3366FF"/>
                </a:solidFill>
                <a:latin typeface="Calibri" pitchFamily="34" charset="0"/>
              </a:rPr>
              <a:t>Analyse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systems before they are built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3366FF"/>
                </a:solidFill>
                <a:latin typeface="Calibri" pitchFamily="34" charset="0"/>
              </a:rPr>
              <a:t>Analyse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behavior during operation</a:t>
            </a:r>
          </a:p>
        </p:txBody>
      </p:sp>
    </p:spTree>
    <p:extLst>
      <p:ext uri="{BB962C8B-B14F-4D97-AF65-F5344CB8AC3E}">
        <p14:creationId xmlns:p14="http://schemas.microsoft.com/office/powerpoint/2010/main" val="296424393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-381000" y="6553200"/>
            <a:ext cx="9677400" cy="5456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dirty="0">
                <a:latin typeface="Calibri" pitchFamily="34" charset="0"/>
              </a:rPr>
              <a:t>How to Break Through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C7F64-630B-4998-9764-685EC88B06E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905000" y="801011"/>
            <a:ext cx="51435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7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Make data </a:t>
            </a:r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collection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robust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2623705"/>
            <a:ext cx="7553325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 bwMode="auto">
          <a:xfrm>
            <a:off x="2057400" y="2804680"/>
            <a:ext cx="4800600" cy="3733799"/>
          </a:xfrm>
          <a:prstGeom prst="rect">
            <a:avLst/>
          </a:prstGeom>
          <a:solidFill>
            <a:srgbClr val="FFFFFF">
              <a:alpha val="74000"/>
            </a:srgbClr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i="0" u="none" strike="noStrike" cap="none" normalizeH="0" dirty="0" smtClean="0">
                <a:ln>
                  <a:noFill/>
                </a:ln>
                <a:solidFill>
                  <a:srgbClr val="3366FF"/>
                </a:solidFill>
                <a:effectLst/>
                <a:latin typeface="+mj-lt"/>
              </a:rPr>
              <a:t>Accelerator Fault Tracker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300" baseline="0" dirty="0" smtClean="0">
                <a:solidFill>
                  <a:srgbClr val="3366FF"/>
                </a:solidFill>
                <a:latin typeface="+mj-lt"/>
              </a:rPr>
              <a:t>Project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010400" y="3433329"/>
            <a:ext cx="1447799" cy="1028701"/>
          </a:xfrm>
          <a:prstGeom prst="rect">
            <a:avLst/>
          </a:prstGeom>
          <a:solidFill>
            <a:srgbClr val="FFFFFF">
              <a:alpha val="65000"/>
            </a:srgbClr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</a:rPr>
              <a:t>Availability Working Group</a:t>
            </a:r>
            <a:endParaRPr kumimoji="0" lang="en-GB" sz="13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93295" y="6199866"/>
            <a:ext cx="37338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smtClean="0">
                <a:solidFill>
                  <a:schemeClr val="accent1"/>
                </a:solidFill>
                <a:latin typeface="+mj-lt"/>
              </a:rPr>
              <a:t>feedback to correct availability data</a:t>
            </a:r>
            <a:endParaRPr lang="en-GB" sz="13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6" name="Arc 15"/>
          <p:cNvSpPr/>
          <p:nvPr/>
        </p:nvSpPr>
        <p:spPr bwMode="auto">
          <a:xfrm rot="3804323">
            <a:off x="3968454" y="1361485"/>
            <a:ext cx="1477986" cy="6414605"/>
          </a:xfrm>
          <a:prstGeom prst="arc">
            <a:avLst>
              <a:gd name="adj1" fmla="val 16966626"/>
              <a:gd name="adj2" fmla="val 5166604"/>
            </a:avLst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Arc 16"/>
          <p:cNvSpPr/>
          <p:nvPr/>
        </p:nvSpPr>
        <p:spPr bwMode="auto">
          <a:xfrm rot="16200000" flipV="1">
            <a:off x="3794907" y="1084050"/>
            <a:ext cx="1477986" cy="5410200"/>
          </a:xfrm>
          <a:prstGeom prst="arc">
            <a:avLst>
              <a:gd name="adj1" fmla="val 16966626"/>
              <a:gd name="adj2" fmla="val 5166604"/>
            </a:avLst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1981200" y="6233680"/>
            <a:ext cx="4572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1981200" y="3947680"/>
            <a:ext cx="4572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2819400" y="1178576"/>
            <a:ext cx="57150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information </a:t>
            </a:r>
            <a:r>
              <a:rPr lang="en-GB" b="1" dirty="0">
                <a:solidFill>
                  <a:srgbClr val="062F67"/>
                </a:solidFill>
                <a:latin typeface="Calibri" pitchFamily="34" charset="0"/>
              </a:rPr>
              <a:t>capture</a:t>
            </a:r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 should be easy and rigorous…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62F67"/>
                </a:solidFill>
                <a:latin typeface="Calibri" pitchFamily="34" charset="0"/>
              </a:rPr>
              <a:t>tracking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 </a:t>
            </a:r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and understanding faults must be consistent.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parallel </a:t>
            </a:r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/ hidden / dependent faults should be built in…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62F67"/>
                </a:solidFill>
                <a:latin typeface="Calibri" pitchFamily="34" charset="0"/>
              </a:rPr>
              <a:t>analysis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 </a:t>
            </a:r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should be easy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… built </a:t>
            </a:r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the correct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tools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62F67"/>
                </a:solidFill>
                <a:latin typeface="Calibri" pitchFamily="34" charset="0"/>
              </a:rPr>
              <a:t>Simple &amp; easy </a:t>
            </a:r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to use</a:t>
            </a:r>
          </a:p>
          <a:p>
            <a:pPr algn="l"/>
            <a:endParaRPr lang="en-US" dirty="0" smtClean="0">
              <a:solidFill>
                <a:srgbClr val="3366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04411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dirty="0">
                <a:latin typeface="Calibri" pitchFamily="34" charset="0"/>
              </a:rPr>
              <a:t>How to Break Through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C7F64-630B-4998-9764-685EC88B06E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4020" y="860173"/>
            <a:ext cx="89154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8.  A </a:t>
            </a:r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driving force 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is needed that people can get behind</a:t>
            </a:r>
          </a:p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LHC Machine Protection is a good example – risk analysis forces everyone to look closely.</a:t>
            </a:r>
            <a:endParaRPr lang="en-US" dirty="0" smtClean="0">
              <a:solidFill>
                <a:srgbClr val="062F67"/>
              </a:solidFill>
              <a:latin typeface="Calibri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879" y="1676400"/>
            <a:ext cx="6252243" cy="488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836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dirty="0">
                <a:latin typeface="Calibri" pitchFamily="34" charset="0"/>
              </a:rPr>
              <a:t>How to Break Through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C7F64-630B-4998-9764-685EC88B06E4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2743200"/>
            <a:ext cx="8077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9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. Use the Data to make data driven 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improvements</a:t>
            </a:r>
          </a:p>
          <a:p>
            <a:pPr marL="285750" indent="-285750">
              <a:buFont typeface="Arial" charset="0"/>
              <a:buChar char="•"/>
            </a:pPr>
            <a:endParaRPr lang="en-US" b="1" dirty="0" smtClean="0">
              <a:solidFill>
                <a:srgbClr val="062F67"/>
              </a:solidFill>
              <a:latin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 err="1" smtClean="0">
                <a:solidFill>
                  <a:srgbClr val="062F67"/>
                </a:solidFill>
                <a:latin typeface="Calibri" pitchFamily="34" charset="0"/>
              </a:rPr>
              <a:t>maximise</a:t>
            </a:r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the machine </a:t>
            </a:r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understanding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</a:t>
            </a:r>
            <a:endParaRPr lang="en-US" dirty="0">
              <a:solidFill>
                <a:srgbClr val="3366FF"/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track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and </a:t>
            </a:r>
            <a:r>
              <a:rPr lang="en-US" b="1" dirty="0" err="1" smtClean="0">
                <a:solidFill>
                  <a:srgbClr val="062F67"/>
                </a:solidFill>
                <a:latin typeface="Calibri" pitchFamily="34" charset="0"/>
              </a:rPr>
              <a:t>analyse</a:t>
            </a:r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fault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information to drive availability </a:t>
            </a:r>
            <a:r>
              <a:rPr lang="en-US" dirty="0" err="1" smtClean="0">
                <a:solidFill>
                  <a:srgbClr val="3366FF"/>
                </a:solidFill>
                <a:latin typeface="Calibri" pitchFamily="34" charset="0"/>
              </a:rPr>
              <a:t>optimisation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</a:t>
            </a: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3366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7804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1304" y="2057400"/>
            <a:ext cx="4791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Accelerator Reliability Community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2743200"/>
            <a:ext cx="2839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Industrial examples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3505200"/>
            <a:ext cx="3573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My ideas to break trough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504362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dirty="0">
                <a:latin typeface="Calibri" pitchFamily="34" charset="0"/>
              </a:rPr>
              <a:t>How to Break Through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C7F64-630B-4998-9764-685EC88B06E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11430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10. Aim 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for </a:t>
            </a:r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efficient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operation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</a:t>
            </a:r>
            <a:endParaRPr lang="en-US" b="1" dirty="0" smtClean="0">
              <a:solidFill>
                <a:srgbClr val="062F67"/>
              </a:solidFill>
              <a:latin typeface="Calibri" pitchFamily="34" charset="0"/>
            </a:endParaRPr>
          </a:p>
          <a:p>
            <a:endParaRPr lang="en-US" dirty="0" smtClean="0">
              <a:solidFill>
                <a:srgbClr val="3366FF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1828800"/>
            <a:ext cx="7848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r>
              <a:rPr lang="en-US" altLang="en-US" b="1" dirty="0">
                <a:solidFill>
                  <a:srgbClr val="000099"/>
                </a:solidFill>
                <a:latin typeface="+mj-lt"/>
                <a:sym typeface="Wingdings" pitchFamily="2" charset="2"/>
              </a:rPr>
              <a:t>Clear line of command </a:t>
            </a:r>
            <a:r>
              <a:rPr lang="en-US" altLang="en-US" dirty="0" smtClean="0">
                <a:solidFill>
                  <a:srgbClr val="3366FF"/>
                </a:solidFill>
                <a:latin typeface="+mj-lt"/>
                <a:sym typeface="Wingdings" pitchFamily="2" charset="2"/>
              </a:rPr>
              <a:t>in </a:t>
            </a:r>
            <a:r>
              <a:rPr lang="en-US" altLang="en-US" dirty="0">
                <a:solidFill>
                  <a:srgbClr val="3366FF"/>
                </a:solidFill>
                <a:latin typeface="+mj-lt"/>
                <a:sym typeface="Wingdings" pitchFamily="2" charset="2"/>
              </a:rPr>
              <a:t>operating and maintaining </a:t>
            </a:r>
            <a:r>
              <a:rPr lang="en-US" altLang="en-US" dirty="0" smtClean="0">
                <a:solidFill>
                  <a:srgbClr val="3366FF"/>
                </a:solidFill>
                <a:latin typeface="+mj-lt"/>
                <a:sym typeface="Wingdings" pitchFamily="2" charset="2"/>
              </a:rPr>
              <a:t>accelerator</a:t>
            </a: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endParaRPr lang="en-US" altLang="en-US" dirty="0">
              <a:solidFill>
                <a:srgbClr val="3366FF"/>
              </a:solidFill>
              <a:latin typeface="+mj-lt"/>
              <a:sym typeface="Wingdings" pitchFamily="2" charset="2"/>
            </a:endParaRP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3366FF"/>
                </a:solidFill>
                <a:latin typeface="+mj-lt"/>
                <a:sym typeface="Wingdings" pitchFamily="2" charset="2"/>
              </a:rPr>
              <a:t>Well defined </a:t>
            </a:r>
            <a:r>
              <a:rPr lang="en-US" altLang="en-US" b="1" dirty="0">
                <a:solidFill>
                  <a:srgbClr val="000099"/>
                </a:solidFill>
                <a:latin typeface="+mj-lt"/>
                <a:sym typeface="Wingdings" pitchFamily="2" charset="2"/>
              </a:rPr>
              <a:t>roles and </a:t>
            </a:r>
            <a:r>
              <a:rPr lang="en-US" altLang="en-US" b="1" dirty="0" smtClean="0">
                <a:solidFill>
                  <a:srgbClr val="000099"/>
                </a:solidFill>
                <a:latin typeface="+mj-lt"/>
                <a:sym typeface="Wingdings" pitchFamily="2" charset="2"/>
              </a:rPr>
              <a:t>responsibilities</a:t>
            </a: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endParaRPr lang="en-US" altLang="en-US" b="1" dirty="0">
              <a:solidFill>
                <a:srgbClr val="000099"/>
              </a:solidFill>
              <a:latin typeface="+mj-lt"/>
              <a:sym typeface="Wingdings" pitchFamily="2" charset="2"/>
            </a:endParaRP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3366FF"/>
                </a:solidFill>
                <a:latin typeface="+mj-lt"/>
                <a:sym typeface="Wingdings" pitchFamily="2" charset="2"/>
              </a:rPr>
              <a:t>Distribution of </a:t>
            </a:r>
            <a:r>
              <a:rPr lang="en-US" altLang="en-US" b="1" dirty="0">
                <a:solidFill>
                  <a:srgbClr val="000099"/>
                </a:solidFill>
                <a:latin typeface="+mj-lt"/>
                <a:sym typeface="Wingdings" pitchFamily="2" charset="2"/>
              </a:rPr>
              <a:t>information</a:t>
            </a:r>
            <a:r>
              <a:rPr lang="en-US" altLang="en-US" dirty="0">
                <a:solidFill>
                  <a:srgbClr val="3366FF"/>
                </a:solidFill>
                <a:latin typeface="+mj-lt"/>
                <a:sym typeface="Wingdings" pitchFamily="2" charset="2"/>
              </a:rPr>
              <a:t>, operation briefings at shift </a:t>
            </a:r>
            <a:r>
              <a:rPr lang="en-US" altLang="en-US" dirty="0" smtClean="0">
                <a:solidFill>
                  <a:srgbClr val="3366FF"/>
                </a:solidFill>
                <a:latin typeface="+mj-lt"/>
                <a:sym typeface="Wingdings" pitchFamily="2" charset="2"/>
              </a:rPr>
              <a:t>change</a:t>
            </a: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endParaRPr lang="en-US" altLang="en-US" dirty="0">
              <a:solidFill>
                <a:srgbClr val="3366FF"/>
              </a:solidFill>
              <a:latin typeface="+mj-lt"/>
              <a:sym typeface="Wingdings" pitchFamily="2" charset="2"/>
            </a:endParaRP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3366FF"/>
                </a:solidFill>
                <a:latin typeface="+mj-lt"/>
                <a:sym typeface="Wingdings" pitchFamily="2" charset="2"/>
              </a:rPr>
              <a:t>Written, reviewed and approved  </a:t>
            </a:r>
            <a:r>
              <a:rPr lang="en-US" altLang="en-US" b="1" dirty="0">
                <a:solidFill>
                  <a:srgbClr val="000099"/>
                </a:solidFill>
                <a:latin typeface="+mj-lt"/>
                <a:sym typeface="Wingdings" pitchFamily="2" charset="2"/>
              </a:rPr>
              <a:t>instructions and </a:t>
            </a:r>
            <a:r>
              <a:rPr lang="en-US" altLang="en-US" b="1" dirty="0" smtClean="0">
                <a:solidFill>
                  <a:srgbClr val="000099"/>
                </a:solidFill>
                <a:latin typeface="+mj-lt"/>
                <a:sym typeface="Wingdings" pitchFamily="2" charset="2"/>
              </a:rPr>
              <a:t>procedures</a:t>
            </a: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endParaRPr lang="en-US" altLang="en-US" b="1" dirty="0">
              <a:solidFill>
                <a:srgbClr val="FF0000"/>
              </a:solidFill>
              <a:latin typeface="+mj-lt"/>
              <a:sym typeface="Wingdings" pitchFamily="2" charset="2"/>
            </a:endParaRP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3366FF"/>
                </a:solidFill>
                <a:latin typeface="+mj-lt"/>
                <a:sym typeface="Wingdings" pitchFamily="2" charset="2"/>
              </a:rPr>
              <a:t>Clearly defined line of command for </a:t>
            </a:r>
            <a:r>
              <a:rPr lang="en-US" altLang="en-US" dirty="0" smtClean="0">
                <a:solidFill>
                  <a:srgbClr val="3366FF"/>
                </a:solidFill>
                <a:latin typeface="+mj-lt"/>
                <a:sym typeface="Wingdings" pitchFamily="2" charset="2"/>
              </a:rPr>
              <a:t>routine/non-routine</a:t>
            </a: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endParaRPr lang="en-US" altLang="en-US" dirty="0">
              <a:solidFill>
                <a:srgbClr val="3366FF"/>
              </a:solidFill>
              <a:latin typeface="+mj-lt"/>
              <a:sym typeface="Wingdings" pitchFamily="2" charset="2"/>
            </a:endParaRP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r>
              <a:rPr lang="en-US" altLang="en-US" b="1" dirty="0">
                <a:solidFill>
                  <a:srgbClr val="000099"/>
                </a:solidFill>
                <a:latin typeface="+mj-lt"/>
                <a:sym typeface="Wingdings" pitchFamily="2" charset="2"/>
              </a:rPr>
              <a:t>Automation</a:t>
            </a:r>
            <a:r>
              <a:rPr lang="en-US" altLang="en-US" dirty="0">
                <a:solidFill>
                  <a:srgbClr val="3366FF"/>
                </a:solidFill>
                <a:latin typeface="+mj-lt"/>
                <a:sym typeface="Wingdings" pitchFamily="2" charset="2"/>
              </a:rPr>
              <a:t> of operating procedures wherever safe and </a:t>
            </a:r>
            <a:r>
              <a:rPr lang="en-US" altLang="en-US" dirty="0" smtClean="0">
                <a:solidFill>
                  <a:srgbClr val="3366FF"/>
                </a:solidFill>
                <a:latin typeface="+mj-lt"/>
                <a:sym typeface="Wingdings" pitchFamily="2" charset="2"/>
              </a:rPr>
              <a:t>possible</a:t>
            </a: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endParaRPr lang="en-US" altLang="en-US" dirty="0">
              <a:solidFill>
                <a:srgbClr val="3366FF"/>
              </a:solidFill>
              <a:latin typeface="+mj-lt"/>
              <a:sym typeface="Wingdings" pitchFamily="2" charset="2"/>
            </a:endParaRP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3366FF"/>
                </a:solidFill>
                <a:latin typeface="+mj-lt"/>
                <a:sym typeface="Wingdings" pitchFamily="2" charset="2"/>
              </a:rPr>
              <a:t>Software Interlock System to </a:t>
            </a:r>
            <a:r>
              <a:rPr lang="en-US" altLang="en-US" b="1" dirty="0">
                <a:solidFill>
                  <a:srgbClr val="000099"/>
                </a:solidFill>
                <a:latin typeface="+mj-lt"/>
                <a:sym typeface="Wingdings" pitchFamily="2" charset="2"/>
              </a:rPr>
              <a:t>prevent</a:t>
            </a:r>
            <a:r>
              <a:rPr lang="en-US" altLang="en-US" dirty="0">
                <a:solidFill>
                  <a:srgbClr val="3366FF"/>
                </a:solidFill>
                <a:latin typeface="+mj-lt"/>
                <a:sym typeface="Wingdings" pitchFamily="2" charset="2"/>
              </a:rPr>
              <a:t> operator </a:t>
            </a:r>
            <a:r>
              <a:rPr lang="en-US" altLang="en-US" dirty="0" smtClean="0">
                <a:solidFill>
                  <a:srgbClr val="3366FF"/>
                </a:solidFill>
                <a:latin typeface="+mj-lt"/>
                <a:sym typeface="Wingdings" pitchFamily="2" charset="2"/>
              </a:rPr>
              <a:t>mistakes</a:t>
            </a: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endParaRPr lang="en-US" altLang="en-US" dirty="0">
              <a:solidFill>
                <a:srgbClr val="3366FF"/>
              </a:solidFill>
              <a:latin typeface="+mj-lt"/>
              <a:sym typeface="Wingdings" pitchFamily="2" charset="2"/>
            </a:endParaRP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3366FF"/>
                </a:solidFill>
                <a:latin typeface="+mj-lt"/>
              </a:rPr>
              <a:t>Operator </a:t>
            </a:r>
            <a:r>
              <a:rPr lang="en-US" altLang="en-US" b="1" dirty="0">
                <a:solidFill>
                  <a:srgbClr val="000099"/>
                </a:solidFill>
                <a:latin typeface="+mj-lt"/>
              </a:rPr>
              <a:t>Training</a:t>
            </a:r>
            <a:r>
              <a:rPr lang="en-US" altLang="en-US" dirty="0">
                <a:solidFill>
                  <a:srgbClr val="3366FF"/>
                </a:solidFill>
                <a:latin typeface="+mj-lt"/>
              </a:rPr>
              <a:t> </a:t>
            </a:r>
            <a:r>
              <a:rPr lang="en-US" altLang="en-US" dirty="0" smtClean="0">
                <a:solidFill>
                  <a:srgbClr val="3366FF"/>
                </a:solidFill>
                <a:latin typeface="+mj-lt"/>
              </a:rPr>
              <a:t>and </a:t>
            </a:r>
            <a:r>
              <a:rPr lang="en-US" altLang="en-US" b="1" dirty="0" smtClean="0">
                <a:solidFill>
                  <a:srgbClr val="000099"/>
                </a:solidFill>
                <a:latin typeface="+mj-lt"/>
              </a:rPr>
              <a:t>Motivation</a:t>
            </a: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endParaRPr lang="en-US" altLang="en-US" b="1" dirty="0">
              <a:solidFill>
                <a:srgbClr val="FF0000"/>
              </a:solidFill>
              <a:latin typeface="+mj-lt"/>
            </a:endParaRP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0099"/>
                </a:solidFill>
                <a:latin typeface="+mj-lt"/>
              </a:rPr>
              <a:t>On-line </a:t>
            </a:r>
            <a:r>
              <a:rPr lang="en-US" altLang="en-US" dirty="0">
                <a:solidFill>
                  <a:srgbClr val="3366FF"/>
                </a:solidFill>
                <a:latin typeface="+mj-lt"/>
              </a:rPr>
              <a:t>Technical and Procedural </a:t>
            </a:r>
            <a:r>
              <a:rPr lang="en-US" altLang="en-US" dirty="0" smtClean="0">
                <a:solidFill>
                  <a:srgbClr val="000099"/>
                </a:solidFill>
                <a:latin typeface="+mj-lt"/>
              </a:rPr>
              <a:t>Information</a:t>
            </a: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endParaRPr lang="en-US" altLang="en-US" dirty="0">
              <a:solidFill>
                <a:srgbClr val="FF0000"/>
              </a:solidFill>
              <a:latin typeface="+mj-lt"/>
            </a:endParaRP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0099"/>
                </a:solidFill>
                <a:latin typeface="+mj-lt"/>
              </a:rPr>
              <a:t>Ergonomic Operation </a:t>
            </a:r>
            <a:r>
              <a:rPr lang="en-US" altLang="en-US" dirty="0" smtClean="0">
                <a:solidFill>
                  <a:srgbClr val="000099"/>
                </a:solidFill>
                <a:latin typeface="+mj-lt"/>
              </a:rPr>
              <a:t>Software</a:t>
            </a: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endParaRPr lang="en-US" altLang="en-US" dirty="0">
              <a:solidFill>
                <a:srgbClr val="3366FF"/>
              </a:solidFill>
              <a:latin typeface="+mj-lt"/>
            </a:endParaRP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3366FF"/>
                </a:solidFill>
                <a:latin typeface="+mj-lt"/>
              </a:rPr>
              <a:t>Functional  alarm system (limit false alarms</a:t>
            </a:r>
            <a:r>
              <a:rPr lang="en-US" altLang="en-US" dirty="0" smtClean="0">
                <a:solidFill>
                  <a:srgbClr val="3366FF"/>
                </a:solidFill>
                <a:latin typeface="+mj-lt"/>
              </a:rPr>
              <a:t>)</a:t>
            </a: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endParaRPr lang="en-US" altLang="en-US" dirty="0">
              <a:solidFill>
                <a:srgbClr val="3366FF"/>
              </a:solidFill>
              <a:latin typeface="+mj-lt"/>
            </a:endParaRP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3366FF"/>
                </a:solidFill>
                <a:latin typeface="+mj-lt"/>
              </a:rPr>
              <a:t>Management of access to accelerator </a:t>
            </a:r>
            <a:r>
              <a:rPr lang="en-US" altLang="en-US" dirty="0" smtClean="0">
                <a:solidFill>
                  <a:srgbClr val="3366FF"/>
                </a:solidFill>
                <a:latin typeface="+mj-lt"/>
              </a:rPr>
              <a:t>controls</a:t>
            </a: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endParaRPr lang="en-US" altLang="en-US" dirty="0">
              <a:solidFill>
                <a:srgbClr val="3366FF"/>
              </a:solidFill>
              <a:latin typeface="+mj-lt"/>
            </a:endParaRP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3366FF"/>
                </a:solidFill>
                <a:latin typeface="+mj-lt"/>
              </a:rPr>
              <a:t>Management of access to accelerator equipment </a:t>
            </a:r>
          </a:p>
        </p:txBody>
      </p:sp>
    </p:spTree>
    <p:extLst>
      <p:ext uri="{BB962C8B-B14F-4D97-AF65-F5344CB8AC3E}">
        <p14:creationId xmlns:p14="http://schemas.microsoft.com/office/powerpoint/2010/main" val="403852795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dirty="0" smtClean="0">
                <a:latin typeface="Calibri" pitchFamily="34" charset="0"/>
              </a:rPr>
              <a:t>The Real Conclusions…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C7F64-630B-4998-9764-685EC88B06E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33600" y="1648193"/>
            <a:ext cx="20574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Physicists</a:t>
            </a:r>
          </a:p>
        </p:txBody>
      </p:sp>
      <p:sp>
        <p:nvSpPr>
          <p:cNvPr id="6" name="Rectangle 5"/>
          <p:cNvSpPr/>
          <p:nvPr/>
        </p:nvSpPr>
        <p:spPr>
          <a:xfrm>
            <a:off x="5219700" y="3733800"/>
            <a:ext cx="20574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Reliability experts</a:t>
            </a:r>
          </a:p>
        </p:txBody>
      </p:sp>
      <p:sp>
        <p:nvSpPr>
          <p:cNvPr id="7" name="Rectangle 6"/>
          <p:cNvSpPr/>
          <p:nvPr/>
        </p:nvSpPr>
        <p:spPr>
          <a:xfrm>
            <a:off x="2247900" y="3733800"/>
            <a:ext cx="20574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Technical Gurus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2800" y="2580299"/>
            <a:ext cx="27432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Breakthrough </a:t>
            </a:r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together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2743200" y="3109353"/>
            <a:ext cx="5334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5181600" y="1665899"/>
            <a:ext cx="20574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Operators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276600" y="2004453"/>
            <a:ext cx="457200" cy="57584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3492305" y="3014103"/>
            <a:ext cx="393895" cy="6710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5670452" y="3014103"/>
            <a:ext cx="349348" cy="6286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5700932" y="2004453"/>
            <a:ext cx="547468" cy="57584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760702" y="4787325"/>
            <a:ext cx="76962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In an existing organisation, the first </a:t>
            </a:r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step is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to be able to </a:t>
            </a:r>
            <a:r>
              <a:rPr lang="en-GB" b="1" dirty="0" smtClean="0">
                <a:solidFill>
                  <a:srgbClr val="062F67"/>
                </a:solidFill>
                <a:latin typeface="Calibri" pitchFamily="34" charset="0"/>
              </a:rPr>
              <a:t>measure </a:t>
            </a:r>
            <a:r>
              <a:rPr lang="en-GB" b="1" dirty="0" smtClean="0">
                <a:solidFill>
                  <a:srgbClr val="062F67"/>
                </a:solidFill>
                <a:latin typeface="Calibri" pitchFamily="34" charset="0"/>
              </a:rPr>
              <a:t>improvements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 </a:t>
            </a:r>
            <a:endParaRPr lang="en-GB" dirty="0" smtClean="0">
              <a:solidFill>
                <a:srgbClr val="3366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5475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71250" y="1676400"/>
            <a:ext cx="88203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62F67"/>
                </a:solidFill>
                <a:latin typeface="+mn-lt"/>
              </a:rPr>
              <a:t>2012 – Availability Working Group Established</a:t>
            </a:r>
            <a:endParaRPr lang="en-US" dirty="0" smtClean="0">
              <a:solidFill>
                <a:srgbClr val="3366FF"/>
              </a:solidFill>
              <a:latin typeface="+mn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8573" y="2958779"/>
            <a:ext cx="8226854" cy="940443"/>
          </a:xfrm>
        </p:spPr>
        <p:txBody>
          <a:bodyPr/>
          <a:lstStyle/>
          <a:p>
            <a:pPr algn="ctr"/>
            <a:r>
              <a:rPr lang="en-GB" dirty="0" smtClean="0"/>
              <a:t>Thank you!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664101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dirty="0" smtClean="0">
                <a:latin typeface="Calibri" pitchFamily="34" charset="0"/>
              </a:rPr>
              <a:t>Scope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C7F64-630B-4998-9764-685EC88B06E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" y="1979527"/>
            <a:ext cx="89154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Light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Spallation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Therapy Machines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Hadron Colliders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Accelerator Driven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Future Machines – colliders – energy systems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" y="3944088"/>
            <a:ext cx="89154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t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here is a big difference in designing a machine to be </a:t>
            </a:r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reliable from the start</a:t>
            </a:r>
          </a:p>
          <a:p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Starting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a machine </a:t>
            </a:r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then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trying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to make it reliable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" y="1295400"/>
            <a:ext cx="89154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The community attending these workshops and concerned about reliability is generally:</a:t>
            </a:r>
          </a:p>
        </p:txBody>
      </p:sp>
      <p:sp>
        <p:nvSpPr>
          <p:cNvPr id="8" name="Rectangle 7"/>
          <p:cNvSpPr/>
          <p:nvPr/>
        </p:nvSpPr>
        <p:spPr>
          <a:xfrm>
            <a:off x="1114425" y="5172671"/>
            <a:ext cx="691515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062F67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Academically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– design it to be reliable, then make it.</a:t>
            </a:r>
          </a:p>
          <a:p>
            <a:r>
              <a:rPr lang="en-US" b="1" dirty="0" smtClean="0">
                <a:solidFill>
                  <a:srgbClr val="062F67"/>
                </a:solidFill>
                <a:latin typeface="Calibri" pitchFamily="34" charset="0"/>
              </a:rPr>
              <a:t>Reality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– design to meet budget and time constraints, make it, then improve it.</a:t>
            </a:r>
          </a:p>
        </p:txBody>
      </p:sp>
    </p:spTree>
    <p:extLst>
      <p:ext uri="{BB962C8B-B14F-4D97-AF65-F5344CB8AC3E}">
        <p14:creationId xmlns:p14="http://schemas.microsoft.com/office/powerpoint/2010/main" val="229299078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dirty="0" smtClean="0">
                <a:latin typeface="Calibri" pitchFamily="34" charset="0"/>
              </a:rPr>
              <a:t>What do we Mean?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C7F64-630B-4998-9764-685EC88B06E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14300" y="2070691"/>
            <a:ext cx="89154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Reliability = ???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" y="2703121"/>
            <a:ext cx="89154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Reliability?</a:t>
            </a:r>
          </a:p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Dependability?</a:t>
            </a:r>
          </a:p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Availability?</a:t>
            </a:r>
          </a:p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Safety?</a:t>
            </a:r>
          </a:p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Maintainability?</a:t>
            </a:r>
          </a:p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Risk?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" y="4397380"/>
            <a:ext cx="89154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We have been discussing  this through the ages, since the 60s in accelerators!</a:t>
            </a:r>
          </a:p>
          <a:p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A workshop for these discussions was established almost </a:t>
            </a:r>
            <a:r>
              <a:rPr lang="en-US" b="1" dirty="0" smtClean="0">
                <a:solidFill>
                  <a:schemeClr val="accent5"/>
                </a:solidFill>
                <a:latin typeface="Calibri" pitchFamily="34" charset="0"/>
              </a:rPr>
              <a:t>20 years ago….</a:t>
            </a:r>
          </a:p>
        </p:txBody>
      </p:sp>
    </p:spTree>
    <p:extLst>
      <p:ext uri="{BB962C8B-B14F-4D97-AF65-F5344CB8AC3E}">
        <p14:creationId xmlns:p14="http://schemas.microsoft.com/office/powerpoint/2010/main" val="224237984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076989"/>
            <a:ext cx="1595120" cy="13292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7119" y="3226180"/>
            <a:ext cx="871296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kern="0" dirty="0" smtClean="0">
                <a:solidFill>
                  <a:srgbClr val="3366FF"/>
                </a:solidFill>
                <a:latin typeface="+mn-lt"/>
              </a:rPr>
              <a:t>need a </a:t>
            </a:r>
            <a:r>
              <a:rPr lang="en-US" b="1" kern="0" dirty="0" smtClean="0">
                <a:solidFill>
                  <a:schemeClr val="accent5"/>
                </a:solidFill>
                <a:latin typeface="+mn-lt"/>
              </a:rPr>
              <a:t>community</a:t>
            </a:r>
            <a:r>
              <a:rPr lang="en-US" b="1" kern="0" dirty="0" smtClean="0">
                <a:solidFill>
                  <a:srgbClr val="3366FF"/>
                </a:solidFill>
                <a:latin typeface="+mn-lt"/>
              </a:rPr>
              <a:t> </a:t>
            </a:r>
            <a:r>
              <a:rPr lang="en-US" kern="0" dirty="0" smtClean="0">
                <a:solidFill>
                  <a:srgbClr val="3366FF"/>
                </a:solidFill>
                <a:latin typeface="+mn-lt"/>
              </a:rPr>
              <a:t>to share reliability aspects, </a:t>
            </a:r>
            <a:r>
              <a:rPr lang="en-US" kern="0" dirty="0" smtClean="0">
                <a:solidFill>
                  <a:schemeClr val="accent5"/>
                </a:solidFill>
                <a:latin typeface="+mn-lt"/>
              </a:rPr>
              <a:t>≈ </a:t>
            </a:r>
            <a:r>
              <a:rPr lang="en-US" b="1" dirty="0" smtClean="0">
                <a:solidFill>
                  <a:schemeClr val="accent5"/>
                </a:solidFill>
                <a:latin typeface="+mn-lt"/>
              </a:rPr>
              <a:t>80</a:t>
            </a:r>
            <a:r>
              <a:rPr lang="en-US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en-US" dirty="0">
                <a:solidFill>
                  <a:srgbClr val="3366FF"/>
                </a:solidFill>
                <a:latin typeface="+mn-lt"/>
              </a:rPr>
              <a:t>experts attended, </a:t>
            </a:r>
            <a:r>
              <a:rPr lang="en-US" dirty="0" smtClean="0">
                <a:solidFill>
                  <a:srgbClr val="3366FF"/>
                </a:solidFill>
                <a:latin typeface="+mn-lt"/>
              </a:rPr>
              <a:t>from:</a:t>
            </a:r>
            <a:endParaRPr lang="en-US" dirty="0">
              <a:solidFill>
                <a:srgbClr val="3366FF"/>
              </a:solidFill>
              <a:latin typeface="+mn-lt"/>
            </a:endParaRPr>
          </a:p>
          <a:p>
            <a:pPr lvl="4" algn="l"/>
            <a:endParaRPr lang="en-US" dirty="0">
              <a:solidFill>
                <a:srgbClr val="3366FF"/>
              </a:solidFill>
              <a:latin typeface="+mn-lt"/>
            </a:endParaRPr>
          </a:p>
          <a:p>
            <a:pPr marL="2171700" lvl="4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66FF"/>
                </a:solidFill>
                <a:latin typeface="+mn-lt"/>
              </a:rPr>
              <a:t>Accelerator Driven </a:t>
            </a:r>
            <a:r>
              <a:rPr lang="en-US" dirty="0" smtClean="0">
                <a:solidFill>
                  <a:srgbClr val="3366FF"/>
                </a:solidFill>
                <a:latin typeface="+mn-lt"/>
              </a:rPr>
              <a:t>Systems</a:t>
            </a:r>
            <a:endParaRPr lang="en-US" dirty="0">
              <a:solidFill>
                <a:srgbClr val="3366FF"/>
              </a:solidFill>
              <a:latin typeface="+mn-lt"/>
            </a:endParaRPr>
          </a:p>
          <a:p>
            <a:pPr marL="2171700" lvl="4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66FF"/>
                </a:solidFill>
                <a:latin typeface="+mn-lt"/>
              </a:rPr>
              <a:t>X-Ray </a:t>
            </a:r>
            <a:r>
              <a:rPr lang="en-US" dirty="0" smtClean="0">
                <a:solidFill>
                  <a:srgbClr val="3366FF"/>
                </a:solidFill>
                <a:latin typeface="+mn-lt"/>
              </a:rPr>
              <a:t>Sources </a:t>
            </a:r>
            <a:endParaRPr lang="en-US" dirty="0">
              <a:solidFill>
                <a:srgbClr val="3366FF"/>
              </a:solidFill>
              <a:latin typeface="+mn-lt"/>
            </a:endParaRPr>
          </a:p>
          <a:p>
            <a:pPr marL="2171700" lvl="4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66FF"/>
                </a:solidFill>
                <a:latin typeface="+mn-lt"/>
              </a:rPr>
              <a:t>Medical and Industrial </a:t>
            </a:r>
            <a:r>
              <a:rPr lang="en-US" dirty="0" smtClean="0">
                <a:solidFill>
                  <a:srgbClr val="3366FF"/>
                </a:solidFill>
                <a:latin typeface="+mn-lt"/>
              </a:rPr>
              <a:t>Accelerators</a:t>
            </a:r>
            <a:endParaRPr lang="en-US" dirty="0">
              <a:solidFill>
                <a:srgbClr val="3366FF"/>
              </a:solidFill>
              <a:latin typeface="+mn-lt"/>
            </a:endParaRPr>
          </a:p>
          <a:p>
            <a:pPr marL="2171700" lvl="4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+mn-lt"/>
              </a:rPr>
              <a:t>Spallation </a:t>
            </a:r>
            <a:r>
              <a:rPr lang="en-US" dirty="0" smtClean="0">
                <a:solidFill>
                  <a:srgbClr val="3366FF"/>
                </a:solidFill>
                <a:latin typeface="+mn-lt"/>
              </a:rPr>
              <a:t>sources</a:t>
            </a:r>
          </a:p>
          <a:p>
            <a:pPr marL="2171700" lvl="4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+mn-lt"/>
              </a:rPr>
              <a:t>High energy physics </a:t>
            </a:r>
            <a:endParaRPr lang="en-US" dirty="0">
              <a:solidFill>
                <a:srgbClr val="3366FF"/>
              </a:solidFill>
              <a:latin typeface="+mn-lt"/>
            </a:endParaRPr>
          </a:p>
          <a:p>
            <a:pPr marL="2171700" lvl="4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66FF"/>
                </a:solidFill>
                <a:latin typeface="+mn-lt"/>
              </a:rPr>
              <a:t>Nuclear </a:t>
            </a:r>
            <a:r>
              <a:rPr lang="en-US" dirty="0" smtClean="0">
                <a:solidFill>
                  <a:srgbClr val="3366FF"/>
                </a:solidFill>
                <a:latin typeface="+mn-lt"/>
              </a:rPr>
              <a:t>Physics</a:t>
            </a:r>
          </a:p>
          <a:p>
            <a:pPr marL="2171700" lvl="4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+mn-lt"/>
              </a:rPr>
              <a:t>Space</a:t>
            </a:r>
          </a:p>
          <a:p>
            <a:pPr marL="2171700" lvl="4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3366FF"/>
              </a:solidFill>
              <a:latin typeface="+mn-lt"/>
            </a:endParaRPr>
          </a:p>
          <a:p>
            <a:r>
              <a:rPr lang="en-GB" b="1" dirty="0">
                <a:solidFill>
                  <a:schemeClr val="accent5"/>
                </a:solidFill>
                <a:latin typeface="+mn-lt"/>
              </a:rPr>
              <a:t>Reliability</a:t>
            </a:r>
            <a:r>
              <a:rPr lang="en-GB" dirty="0">
                <a:solidFill>
                  <a:srgbClr val="3366FF"/>
                </a:solidFill>
                <a:latin typeface="+mn-lt"/>
              </a:rPr>
              <a:t> </a:t>
            </a:r>
            <a:r>
              <a:rPr lang="en-GB" dirty="0" smtClean="0">
                <a:solidFill>
                  <a:srgbClr val="3366FF"/>
                </a:solidFill>
                <a:latin typeface="+mn-lt"/>
              </a:rPr>
              <a:t>gaining in priority </a:t>
            </a:r>
            <a:r>
              <a:rPr lang="en-GB" dirty="0">
                <a:solidFill>
                  <a:srgbClr val="3366FF"/>
                </a:solidFill>
                <a:latin typeface="+mn-lt"/>
              </a:rPr>
              <a:t>for accelerator </a:t>
            </a:r>
            <a:r>
              <a:rPr lang="en-GB" dirty="0" smtClean="0">
                <a:solidFill>
                  <a:srgbClr val="3366FF"/>
                </a:solidFill>
                <a:latin typeface="+mn-lt"/>
              </a:rPr>
              <a:t>designers </a:t>
            </a:r>
            <a:endParaRPr lang="en-GB" dirty="0">
              <a:solidFill>
                <a:srgbClr val="3366FF"/>
              </a:solidFill>
              <a:latin typeface="+mn-lt"/>
            </a:endParaRPr>
          </a:p>
        </p:txBody>
      </p:sp>
      <p:sp>
        <p:nvSpPr>
          <p:cNvPr id="7" name="Chevron 6"/>
          <p:cNvSpPr/>
          <p:nvPr/>
        </p:nvSpPr>
        <p:spPr>
          <a:xfrm>
            <a:off x="827584" y="1340768"/>
            <a:ext cx="1505744" cy="57606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2002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4664" y="1935951"/>
            <a:ext cx="865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kern="0" dirty="0">
                <a:solidFill>
                  <a:schemeClr val="accent1"/>
                </a:solidFill>
                <a:latin typeface="+mn-lt"/>
              </a:rPr>
              <a:t>ESRF</a:t>
            </a:r>
          </a:p>
          <a:p>
            <a:pPr algn="ctr"/>
            <a:r>
              <a:rPr lang="en-US" sz="1400" kern="0" dirty="0">
                <a:solidFill>
                  <a:schemeClr val="accent1"/>
                </a:solidFill>
                <a:latin typeface="+mn-lt"/>
              </a:rPr>
              <a:t>Grenoble</a:t>
            </a:r>
            <a:endParaRPr lang="en-GB" sz="14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2244" y="2397550"/>
            <a:ext cx="8686800" cy="94168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Arial Unicode MS" pitchFamily="34" charset="-128"/>
              <a:buChar char="●"/>
              <a:defRPr sz="2400">
                <a:solidFill>
                  <a:srgbClr val="062F67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SzPct val="80000"/>
              <a:buFont typeface="+mj-lt"/>
              <a:defRPr sz="2000">
                <a:solidFill>
                  <a:srgbClr val="008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defRPr sz="2000">
                <a:solidFill>
                  <a:srgbClr val="6666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pPr lvl="1"/>
            <a:endParaRPr lang="en-US" kern="0" dirty="0">
              <a:solidFill>
                <a:srgbClr val="062F66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168" y="152400"/>
            <a:ext cx="8382000" cy="762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kern="0" dirty="0" smtClean="0"/>
              <a:t>Accelerator Reliability Workshop (ARW)</a:t>
            </a:r>
            <a:endParaRPr lang="en-US" kern="0" dirty="0"/>
          </a:p>
        </p:txBody>
      </p:sp>
      <p:sp>
        <p:nvSpPr>
          <p:cNvPr id="12" name="Rectangle 11"/>
          <p:cNvSpPr/>
          <p:nvPr/>
        </p:nvSpPr>
        <p:spPr>
          <a:xfrm>
            <a:off x="3505200" y="2526789"/>
            <a:ext cx="533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kern="0" dirty="0" smtClean="0">
                <a:solidFill>
                  <a:srgbClr val="3366FF"/>
                </a:solidFill>
                <a:latin typeface="+mn-lt"/>
              </a:rPr>
              <a:t>L. Hardy – (</a:t>
            </a:r>
            <a:r>
              <a:rPr lang="en-GB" kern="0" dirty="0" smtClean="0">
                <a:solidFill>
                  <a:srgbClr val="000099"/>
                </a:solidFill>
                <a:latin typeface="+mn-lt"/>
              </a:rPr>
              <a:t>E</a:t>
            </a:r>
            <a:r>
              <a:rPr lang="en-GB" kern="0" dirty="0" smtClean="0">
                <a:solidFill>
                  <a:srgbClr val="3366FF"/>
                </a:solidFill>
                <a:latin typeface="+mn-lt"/>
              </a:rPr>
              <a:t>uropean </a:t>
            </a:r>
            <a:r>
              <a:rPr lang="en-GB" kern="0" dirty="0" smtClean="0">
                <a:solidFill>
                  <a:srgbClr val="000099"/>
                </a:solidFill>
                <a:latin typeface="+mn-lt"/>
              </a:rPr>
              <a:t>S</a:t>
            </a:r>
            <a:r>
              <a:rPr lang="en-GB" kern="0" dirty="0" smtClean="0">
                <a:solidFill>
                  <a:srgbClr val="3366FF"/>
                </a:solidFill>
                <a:latin typeface="+mn-lt"/>
              </a:rPr>
              <a:t>ynchrotron </a:t>
            </a:r>
            <a:r>
              <a:rPr lang="en-GB" kern="0" dirty="0" smtClean="0">
                <a:solidFill>
                  <a:srgbClr val="000099"/>
                </a:solidFill>
                <a:latin typeface="+mn-lt"/>
              </a:rPr>
              <a:t>R</a:t>
            </a:r>
            <a:r>
              <a:rPr lang="en-GB" kern="0" dirty="0" smtClean="0">
                <a:solidFill>
                  <a:srgbClr val="3366FF"/>
                </a:solidFill>
                <a:latin typeface="+mn-lt"/>
              </a:rPr>
              <a:t>adiation </a:t>
            </a:r>
            <a:r>
              <a:rPr lang="en-GB" kern="0" dirty="0" smtClean="0">
                <a:solidFill>
                  <a:srgbClr val="000099"/>
                </a:solidFill>
                <a:latin typeface="+mn-lt"/>
              </a:rPr>
              <a:t>F</a:t>
            </a:r>
            <a:r>
              <a:rPr lang="en-GB" kern="0" dirty="0" smtClean="0">
                <a:solidFill>
                  <a:srgbClr val="3366FF"/>
                </a:solidFill>
                <a:latin typeface="+mn-lt"/>
              </a:rPr>
              <a:t>acility) </a:t>
            </a:r>
          </a:p>
          <a:p>
            <a:pPr algn="l"/>
            <a:r>
              <a:rPr lang="en-GB" kern="0" dirty="0" smtClean="0">
                <a:solidFill>
                  <a:srgbClr val="3366FF"/>
                </a:solidFill>
                <a:latin typeface="+mn-lt"/>
              </a:rPr>
              <a:t>triggered the community and organised first workshop</a:t>
            </a:r>
            <a:endParaRPr lang="en-GB" dirty="0">
              <a:solidFill>
                <a:srgbClr val="3366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623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evron 8"/>
          <p:cNvSpPr/>
          <p:nvPr/>
        </p:nvSpPr>
        <p:spPr>
          <a:xfrm>
            <a:off x="827584" y="1340768"/>
            <a:ext cx="1505744" cy="57606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2002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4664" y="1935951"/>
            <a:ext cx="865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ESRF</a:t>
            </a:r>
          </a:p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Grenoble</a:t>
            </a:r>
            <a:endParaRPr lang="en-GB" sz="1400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2055678" y="1340768"/>
            <a:ext cx="1505744" cy="57606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2009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22265" y="1935951"/>
            <a:ext cx="9669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kern="0" dirty="0">
                <a:solidFill>
                  <a:schemeClr val="accent1"/>
                </a:solidFill>
                <a:latin typeface="+mn-lt"/>
              </a:rPr>
              <a:t>TRIUMF</a:t>
            </a:r>
          </a:p>
          <a:p>
            <a:pPr algn="ctr"/>
            <a:r>
              <a:rPr lang="en-US" sz="1400" kern="0" dirty="0">
                <a:solidFill>
                  <a:schemeClr val="accent1"/>
                </a:solidFill>
                <a:latin typeface="+mn-lt"/>
              </a:rPr>
              <a:t>Vancouver</a:t>
            </a:r>
            <a:endParaRPr lang="en-GB" sz="14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0632" y="2717312"/>
            <a:ext cx="66247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+mn-lt"/>
              </a:rPr>
              <a:t>Community re-born after a hiatus, extended </a:t>
            </a:r>
            <a:r>
              <a:rPr lang="en-US" dirty="0">
                <a:solidFill>
                  <a:srgbClr val="3366FF"/>
                </a:solidFill>
                <a:latin typeface="+mn-lt"/>
              </a:rPr>
              <a:t>t</a:t>
            </a:r>
            <a:r>
              <a:rPr lang="en-US" dirty="0" smtClean="0">
                <a:solidFill>
                  <a:srgbClr val="3366FF"/>
                </a:solidFill>
                <a:latin typeface="+mn-lt"/>
              </a:rPr>
              <a:t>opics:</a:t>
            </a:r>
          </a:p>
          <a:p>
            <a:endParaRPr lang="en-US" dirty="0">
              <a:solidFill>
                <a:srgbClr val="3366FF"/>
              </a:solidFill>
              <a:latin typeface="+mn-lt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66FF"/>
                </a:solidFill>
                <a:latin typeface="+mn-lt"/>
              </a:rPr>
              <a:t>Engineering and design for reliability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66FF"/>
                </a:solidFill>
                <a:latin typeface="+mn-lt"/>
              </a:rPr>
              <a:t>Software reliability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66FF"/>
                </a:solidFill>
                <a:latin typeface="+mn-lt"/>
              </a:rPr>
              <a:t>Quality </a:t>
            </a:r>
            <a:r>
              <a:rPr lang="en-US" dirty="0" smtClean="0">
                <a:solidFill>
                  <a:srgbClr val="3366FF"/>
                </a:solidFill>
                <a:latin typeface="+mn-lt"/>
              </a:rPr>
              <a:t>assurance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+mn-lt"/>
              </a:rPr>
              <a:t>Machine protection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FF"/>
                </a:solidFill>
                <a:latin typeface="+mn-lt"/>
              </a:rPr>
              <a:t>Beam Interlock System</a:t>
            </a:r>
            <a:endParaRPr lang="en-US" dirty="0">
              <a:solidFill>
                <a:srgbClr val="3366FF"/>
              </a:solidFill>
              <a:latin typeface="+mn-lt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66FF"/>
                </a:solidFill>
                <a:latin typeface="+mn-lt"/>
              </a:rPr>
              <a:t>Hardware </a:t>
            </a:r>
            <a:r>
              <a:rPr lang="en-US" dirty="0" smtClean="0">
                <a:solidFill>
                  <a:srgbClr val="3366FF"/>
                </a:solidFill>
                <a:latin typeface="+mn-lt"/>
              </a:rPr>
              <a:t>reliability</a:t>
            </a:r>
            <a:endParaRPr lang="is-IS" dirty="0">
              <a:solidFill>
                <a:srgbClr val="3366FF"/>
              </a:solidFill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s-IS" dirty="0">
              <a:solidFill>
                <a:srgbClr val="3366FF"/>
              </a:solidFill>
              <a:latin typeface="+mn-l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2168" y="152400"/>
            <a:ext cx="8382000" cy="762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kern="0" dirty="0"/>
              <a:t>History of ARW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375" y="5082075"/>
            <a:ext cx="4267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1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evron 11"/>
          <p:cNvSpPr/>
          <p:nvPr/>
        </p:nvSpPr>
        <p:spPr>
          <a:xfrm>
            <a:off x="827584" y="1340768"/>
            <a:ext cx="1505744" cy="57606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2002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4664" y="1935951"/>
            <a:ext cx="865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ESRF</a:t>
            </a:r>
          </a:p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Grenoble</a:t>
            </a:r>
            <a:endParaRPr lang="en-GB" sz="1400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2055678" y="1340768"/>
            <a:ext cx="1505744" cy="57606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2009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22265" y="1935951"/>
            <a:ext cx="966931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TRIUMF</a:t>
            </a:r>
          </a:p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Vancouver</a:t>
            </a:r>
            <a:endParaRPr lang="en-GB" sz="1400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3283772" y="1340768"/>
            <a:ext cx="1505744" cy="57606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2011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35131" y="1935951"/>
            <a:ext cx="997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kern="0" dirty="0" err="1">
                <a:solidFill>
                  <a:schemeClr val="accent1"/>
                </a:solidFill>
                <a:latin typeface="+mn-lt"/>
              </a:rPr>
              <a:t>iThemba</a:t>
            </a:r>
            <a:endParaRPr lang="en-US" sz="1400" kern="0" dirty="0">
              <a:solidFill>
                <a:schemeClr val="accent1"/>
              </a:solidFill>
              <a:latin typeface="+mn-lt"/>
            </a:endParaRPr>
          </a:p>
          <a:p>
            <a:pPr algn="ctr"/>
            <a:r>
              <a:rPr lang="en-US" sz="1400" kern="0" dirty="0">
                <a:solidFill>
                  <a:schemeClr val="accent1"/>
                </a:solidFill>
                <a:latin typeface="+mn-lt"/>
              </a:rPr>
              <a:t>Cape Town</a:t>
            </a:r>
            <a:endParaRPr lang="en-GB" sz="14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0" name="Title 1"/>
          <p:cNvSpPr txBox="1">
            <a:spLocks noGrp="1"/>
          </p:cNvSpPr>
          <p:nvPr>
            <p:ph type="title" idx="4294967295"/>
          </p:nvPr>
        </p:nvSpPr>
        <p:spPr>
          <a:xfrm>
            <a:off x="762000" y="0"/>
            <a:ext cx="8382000" cy="762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kern="0" dirty="0" smtClean="0"/>
              <a:t>History of ARW</a:t>
            </a:r>
            <a:endParaRPr lang="en-US" kern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921" y="4119041"/>
            <a:ext cx="2314679" cy="796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0" y="2743200"/>
            <a:ext cx="647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3366FF"/>
                </a:solidFill>
                <a:latin typeface="+mn-lt"/>
              </a:rPr>
              <a:t>The scientific program </a:t>
            </a:r>
            <a:r>
              <a:rPr lang="en-US" b="1" kern="0" dirty="0" smtClean="0">
                <a:solidFill>
                  <a:schemeClr val="accent5"/>
                </a:solidFill>
                <a:latin typeface="+mn-lt"/>
              </a:rPr>
              <a:t>expanding</a:t>
            </a:r>
            <a:endParaRPr lang="en-US" b="1" kern="0" dirty="0">
              <a:solidFill>
                <a:schemeClr val="accent5"/>
              </a:solidFill>
              <a:latin typeface="+mn-lt"/>
            </a:endParaRP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3366FF"/>
                </a:solidFill>
                <a:latin typeface="+mn-lt"/>
              </a:rPr>
              <a:t>Structure shows different accelerator </a:t>
            </a:r>
            <a:r>
              <a:rPr lang="en-US" b="1" kern="0" dirty="0" smtClean="0">
                <a:solidFill>
                  <a:schemeClr val="accent5"/>
                </a:solidFill>
                <a:latin typeface="+mn-lt"/>
              </a:rPr>
              <a:t>reliability</a:t>
            </a:r>
            <a:r>
              <a:rPr lang="en-US" b="1" kern="0" dirty="0" smtClean="0">
                <a:solidFill>
                  <a:srgbClr val="3366FF"/>
                </a:solidFill>
                <a:latin typeface="+mn-lt"/>
              </a:rPr>
              <a:t> </a:t>
            </a:r>
            <a:r>
              <a:rPr lang="en-US" kern="0" dirty="0" smtClean="0">
                <a:solidFill>
                  <a:srgbClr val="3366FF"/>
                </a:solidFill>
                <a:latin typeface="+mn-lt"/>
              </a:rPr>
              <a:t>aspects</a:t>
            </a:r>
            <a:r>
              <a:rPr lang="en-US" kern="0" dirty="0" smtClean="0">
                <a:solidFill>
                  <a:srgbClr val="3366FF"/>
                </a:solidFill>
                <a:latin typeface="+mn-lt"/>
              </a:rPr>
              <a:t>.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3366FF"/>
                </a:solidFill>
                <a:latin typeface="+mn-lt"/>
              </a:rPr>
              <a:t>Accelerator systems, Magnets survey, Software, Faults investigation</a:t>
            </a:r>
            <a:endParaRPr lang="en-US" kern="0" dirty="0">
              <a:solidFill>
                <a:srgbClr val="3366FF"/>
              </a:solidFill>
              <a:latin typeface="+mn-lt"/>
            </a:endParaRP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3366FF"/>
                </a:solidFill>
                <a:latin typeface="+mn-lt"/>
              </a:rPr>
              <a:t>C</a:t>
            </a:r>
            <a:r>
              <a:rPr lang="en-US" kern="0" dirty="0" smtClean="0">
                <a:solidFill>
                  <a:srgbClr val="3366FF"/>
                </a:solidFill>
                <a:latin typeface="+mn-lt"/>
              </a:rPr>
              <a:t>ommunity interest to have a workshop every </a:t>
            </a:r>
            <a:r>
              <a:rPr lang="en-US" b="1" kern="0" dirty="0" smtClean="0">
                <a:solidFill>
                  <a:schemeClr val="accent5"/>
                </a:solidFill>
                <a:latin typeface="+mn-lt"/>
              </a:rPr>
              <a:t>2 years</a:t>
            </a:r>
            <a:endParaRPr lang="en-US" kern="0" dirty="0" smtClean="0">
              <a:solidFill>
                <a:schemeClr val="accent5"/>
              </a:solidFill>
              <a:latin typeface="+mn-lt"/>
            </a:endParaRP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b="1" kern="0" dirty="0" smtClean="0">
                <a:solidFill>
                  <a:schemeClr val="accent5"/>
                </a:solidFill>
                <a:latin typeface="+mn-lt"/>
              </a:rPr>
              <a:t>Three</a:t>
            </a:r>
            <a:r>
              <a:rPr lang="en-US" kern="0" dirty="0" smtClean="0">
                <a:solidFill>
                  <a:srgbClr val="3366FF"/>
                </a:solidFill>
                <a:latin typeface="+mn-lt"/>
              </a:rPr>
              <a:t> </a:t>
            </a:r>
            <a:r>
              <a:rPr lang="en-US" b="1" kern="0" dirty="0" smtClean="0">
                <a:solidFill>
                  <a:schemeClr val="accent5"/>
                </a:solidFill>
                <a:latin typeface="+mn-lt"/>
              </a:rPr>
              <a:t>candidate</a:t>
            </a:r>
            <a:r>
              <a:rPr lang="en-US" kern="0" dirty="0" smtClean="0">
                <a:solidFill>
                  <a:srgbClr val="3366FF"/>
                </a:solidFill>
                <a:latin typeface="+mn-lt"/>
              </a:rPr>
              <a:t> labs to host next ARW...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435" y="4171913"/>
            <a:ext cx="1724965" cy="85728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5059740"/>
            <a:ext cx="9143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62F66"/>
                </a:solidFill>
                <a:latin typeface="+mn-lt"/>
              </a:rPr>
              <a:t>iThemba</a:t>
            </a:r>
            <a:r>
              <a:rPr lang="en-US" dirty="0">
                <a:solidFill>
                  <a:srgbClr val="062F66"/>
                </a:solidFill>
                <a:latin typeface="+mn-lt"/>
              </a:rPr>
              <a:t> LABS provides accelerator and ancillary facilities that are used for </a:t>
            </a:r>
            <a:r>
              <a:rPr lang="en-US" b="1" dirty="0">
                <a:solidFill>
                  <a:srgbClr val="062F66"/>
                </a:solidFill>
                <a:latin typeface="+mn-lt"/>
              </a:rPr>
              <a:t>research and training </a:t>
            </a:r>
            <a:r>
              <a:rPr lang="en-US" dirty="0">
                <a:solidFill>
                  <a:srgbClr val="062F66"/>
                </a:solidFill>
                <a:latin typeface="+mn-lt"/>
              </a:rPr>
              <a:t>in nuclear and </a:t>
            </a:r>
            <a:r>
              <a:rPr lang="en-US" b="1" dirty="0">
                <a:solidFill>
                  <a:srgbClr val="062F66"/>
                </a:solidFill>
                <a:latin typeface="+mn-lt"/>
              </a:rPr>
              <a:t>accelerator physics</a:t>
            </a:r>
            <a:r>
              <a:rPr lang="en-US" dirty="0">
                <a:solidFill>
                  <a:srgbClr val="062F66"/>
                </a:solidFill>
                <a:latin typeface="+mn-lt"/>
              </a:rPr>
              <a:t>, radiation biophysics, radiochemical and material sciences, radio nuclide production and </a:t>
            </a:r>
            <a:r>
              <a:rPr lang="en-US" b="1" dirty="0">
                <a:solidFill>
                  <a:srgbClr val="062F66"/>
                </a:solidFill>
                <a:latin typeface="+mn-lt"/>
              </a:rPr>
              <a:t>radiotherapy.</a:t>
            </a:r>
          </a:p>
          <a:p>
            <a:r>
              <a:rPr lang="en-US" dirty="0">
                <a:solidFill>
                  <a:srgbClr val="062F66"/>
                </a:solidFill>
                <a:latin typeface="+mn-lt"/>
              </a:rPr>
              <a:t>Proton beams are accelerated to an energy of </a:t>
            </a:r>
            <a:r>
              <a:rPr lang="en-US" b="1" dirty="0">
                <a:solidFill>
                  <a:srgbClr val="062F66"/>
                </a:solidFill>
                <a:latin typeface="+mn-lt"/>
              </a:rPr>
              <a:t>66 MeV </a:t>
            </a:r>
            <a:r>
              <a:rPr lang="en-US" dirty="0">
                <a:solidFill>
                  <a:srgbClr val="062F66"/>
                </a:solidFill>
                <a:latin typeface="+mn-lt"/>
              </a:rPr>
              <a:t>in the K = 200 separated sector cyclotron (</a:t>
            </a:r>
            <a:r>
              <a:rPr lang="en-US" b="1" dirty="0">
                <a:solidFill>
                  <a:srgbClr val="062F66"/>
                </a:solidFill>
                <a:latin typeface="+mn-lt"/>
              </a:rPr>
              <a:t>SSC</a:t>
            </a:r>
            <a:r>
              <a:rPr lang="en-US" dirty="0">
                <a:solidFill>
                  <a:srgbClr val="062F66"/>
                </a:solidFill>
                <a:latin typeface="+mn-lt"/>
              </a:rPr>
              <a:t>) with a solid-pole injector cyclotron (K=8) for use in the production of radio nuclides and neutron therapy.</a:t>
            </a:r>
          </a:p>
          <a:p>
            <a:endParaRPr lang="en-US" dirty="0">
              <a:solidFill>
                <a:srgbClr val="062F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467459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 noGrp="1"/>
          </p:cNvSpPr>
          <p:nvPr>
            <p:ph type="title" idx="4294967295"/>
          </p:nvPr>
        </p:nvSpPr>
        <p:spPr>
          <a:xfrm>
            <a:off x="762000" y="0"/>
            <a:ext cx="8382000" cy="762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kern="0" dirty="0" smtClean="0"/>
              <a:t>History of ARW</a:t>
            </a:r>
            <a:endParaRPr lang="en-US" kern="0" dirty="0"/>
          </a:p>
        </p:txBody>
      </p:sp>
      <p:sp>
        <p:nvSpPr>
          <p:cNvPr id="10" name="Chevron 9"/>
          <p:cNvSpPr/>
          <p:nvPr/>
        </p:nvSpPr>
        <p:spPr>
          <a:xfrm>
            <a:off x="827584" y="1340768"/>
            <a:ext cx="1505744" cy="57606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2002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4664" y="1935951"/>
            <a:ext cx="865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ESRF</a:t>
            </a:r>
          </a:p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Grenoble</a:t>
            </a:r>
            <a:endParaRPr lang="en-GB" sz="1400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2055678" y="1340768"/>
            <a:ext cx="1505744" cy="57606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2009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22265" y="1935951"/>
            <a:ext cx="966931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TRIUMF</a:t>
            </a:r>
          </a:p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Vancouver</a:t>
            </a:r>
            <a:endParaRPr lang="en-GB" sz="1400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3283772" y="1340768"/>
            <a:ext cx="1505744" cy="57606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2011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35131" y="1935951"/>
            <a:ext cx="997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kern="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iThemba</a:t>
            </a:r>
            <a:endParaRPr lang="en-US" sz="1400" kern="0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  <a:p>
            <a:pPr algn="ctr"/>
            <a:r>
              <a:rPr lang="en-US" sz="1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Cape Town</a:t>
            </a:r>
            <a:endParaRPr lang="en-GB" sz="1400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4503114" y="1340768"/>
            <a:ext cx="1505744" cy="57606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2013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11994" y="1935951"/>
            <a:ext cx="108234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kern="0" dirty="0">
                <a:solidFill>
                  <a:schemeClr val="accent1"/>
                </a:solidFill>
                <a:latin typeface="+mn-lt"/>
              </a:rPr>
              <a:t>Australian </a:t>
            </a:r>
          </a:p>
          <a:p>
            <a:pPr algn="ctr"/>
            <a:r>
              <a:rPr lang="en-US" sz="1400" kern="0" dirty="0">
                <a:solidFill>
                  <a:schemeClr val="accent1"/>
                </a:solidFill>
                <a:latin typeface="+mn-lt"/>
              </a:rPr>
              <a:t>Synchrotron</a:t>
            </a:r>
          </a:p>
          <a:p>
            <a:pPr algn="ctr"/>
            <a:endParaRPr lang="en-GB" sz="14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478" y="5410200"/>
            <a:ext cx="6158859" cy="9256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" y="2590800"/>
            <a:ext cx="73913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5"/>
                </a:solidFill>
                <a:latin typeface="+mn-lt"/>
              </a:rPr>
              <a:t>Happy User Index </a:t>
            </a:r>
            <a:r>
              <a:rPr lang="en-GB" dirty="0" err="1">
                <a:solidFill>
                  <a:srgbClr val="3366FF"/>
                </a:solidFill>
                <a:latin typeface="+mn-lt"/>
              </a:rPr>
              <a:t>A.Ludeke</a:t>
            </a:r>
            <a:r>
              <a:rPr lang="en-GB" dirty="0">
                <a:solidFill>
                  <a:srgbClr val="3366FF"/>
                </a:solidFill>
                <a:latin typeface="+mn-lt"/>
              </a:rPr>
              <a:t> (PSI)</a:t>
            </a:r>
          </a:p>
          <a:p>
            <a:pPr algn="l"/>
            <a:r>
              <a:rPr lang="en-GB" dirty="0" smtClean="0">
                <a:solidFill>
                  <a:srgbClr val="3366FF"/>
                </a:solidFill>
                <a:latin typeface="+mn-lt"/>
              </a:rPr>
              <a:t>      </a:t>
            </a:r>
            <a:r>
              <a:rPr lang="en-GB" dirty="0" smtClean="0">
                <a:solidFill>
                  <a:srgbClr val="3366FF"/>
                </a:solidFill>
                <a:latin typeface="+mn-lt"/>
              </a:rPr>
              <a:t>More </a:t>
            </a:r>
            <a:r>
              <a:rPr lang="en-GB" dirty="0">
                <a:solidFill>
                  <a:srgbClr val="3366FF"/>
                </a:solidFill>
                <a:latin typeface="+mn-lt"/>
              </a:rPr>
              <a:t>to happy users than beam availability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62F67"/>
                </a:solidFill>
                <a:latin typeface="+mn-lt"/>
              </a:rPr>
              <a:t>Beam Quality</a:t>
            </a:r>
            <a:r>
              <a:rPr lang="en-GB" dirty="0">
                <a:solidFill>
                  <a:srgbClr val="3366FF"/>
                </a:solidFill>
                <a:latin typeface="+mn-lt"/>
              </a:rPr>
              <a:t> for experiments performance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66FF"/>
                </a:solidFill>
                <a:latin typeface="+mn-lt"/>
              </a:rPr>
              <a:t>Each facility needs “</a:t>
            </a:r>
            <a:r>
              <a:rPr lang="en-GB" b="1" dirty="0">
                <a:solidFill>
                  <a:srgbClr val="062F67"/>
                </a:solidFill>
                <a:latin typeface="+mn-lt"/>
              </a:rPr>
              <a:t>Figure of Merit</a:t>
            </a:r>
            <a:r>
              <a:rPr lang="en-GB" dirty="0">
                <a:solidFill>
                  <a:srgbClr val="3366FF"/>
                </a:solidFill>
                <a:latin typeface="+mn-lt"/>
              </a:rPr>
              <a:t>” </a:t>
            </a:r>
          </a:p>
          <a:p>
            <a:pPr algn="l"/>
            <a:r>
              <a:rPr lang="en-GB" dirty="0">
                <a:solidFill>
                  <a:srgbClr val="3366FF"/>
                </a:solidFill>
                <a:latin typeface="+mn-lt"/>
              </a:rPr>
              <a:t> </a:t>
            </a:r>
            <a:r>
              <a:rPr lang="en-GB" dirty="0" smtClean="0">
                <a:solidFill>
                  <a:srgbClr val="3366FF"/>
                </a:solidFill>
                <a:latin typeface="+mn-lt"/>
              </a:rPr>
              <a:t>     </a:t>
            </a:r>
            <a:r>
              <a:rPr lang="en-GB" dirty="0" smtClean="0">
                <a:solidFill>
                  <a:srgbClr val="3366FF"/>
                </a:solidFill>
                <a:latin typeface="+mn-lt"/>
              </a:rPr>
              <a:t>Triggered </a:t>
            </a:r>
            <a:r>
              <a:rPr lang="en-GB" dirty="0">
                <a:solidFill>
                  <a:srgbClr val="3366FF"/>
                </a:solidFill>
                <a:latin typeface="+mn-lt"/>
              </a:rPr>
              <a:t>the idea to </a:t>
            </a:r>
            <a:r>
              <a:rPr lang="en-GB" b="1" dirty="0">
                <a:solidFill>
                  <a:srgbClr val="062F67"/>
                </a:solidFill>
                <a:latin typeface="+mn-lt"/>
              </a:rPr>
              <a:t>compare Light Sources</a:t>
            </a:r>
            <a:r>
              <a:rPr lang="en-GB" dirty="0">
                <a:solidFill>
                  <a:srgbClr val="3366FF"/>
                </a:solidFill>
                <a:latin typeface="+mn-lt"/>
              </a:rPr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3366FF"/>
                </a:solidFill>
                <a:latin typeface="+mn-lt"/>
              </a:rPr>
              <a:t>A </a:t>
            </a:r>
            <a:r>
              <a:rPr lang="en-GB" b="1" dirty="0">
                <a:solidFill>
                  <a:srgbClr val="062F67"/>
                </a:solidFill>
                <a:latin typeface="+mn-lt"/>
              </a:rPr>
              <a:t>survey</a:t>
            </a:r>
            <a:r>
              <a:rPr lang="en-GB" dirty="0">
                <a:solidFill>
                  <a:srgbClr val="3366FF"/>
                </a:solidFill>
                <a:latin typeface="+mn-lt"/>
              </a:rPr>
              <a:t> of several light sources reveals that the </a:t>
            </a:r>
            <a:r>
              <a:rPr lang="en-GB" b="1" dirty="0">
                <a:solidFill>
                  <a:srgbClr val="062F67"/>
                </a:solidFill>
                <a:latin typeface="+mn-lt"/>
              </a:rPr>
              <a:t>calculation of availability </a:t>
            </a:r>
            <a:r>
              <a:rPr lang="en-GB" dirty="0">
                <a:solidFill>
                  <a:srgbClr val="3366FF"/>
                </a:solidFill>
                <a:latin typeface="+mn-lt"/>
              </a:rPr>
              <a:t>varies significantly between facility.</a:t>
            </a:r>
          </a:p>
          <a:p>
            <a:endParaRPr lang="en-GB" dirty="0">
              <a:solidFill>
                <a:srgbClr val="3366FF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242128"/>
            <a:ext cx="3962400" cy="8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4272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BTODD primary master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59660</TotalTime>
  <Words>1525</Words>
  <Application>Microsoft Macintosh PowerPoint</Application>
  <PresentationFormat>On-screen Show (4:3)</PresentationFormat>
  <Paragraphs>371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 Unicode MS</vt:lpstr>
      <vt:lpstr>Calibri</vt:lpstr>
      <vt:lpstr>Franklin Gothic Medium</vt:lpstr>
      <vt:lpstr>Times New Roman</vt:lpstr>
      <vt:lpstr>Wingdings</vt:lpstr>
      <vt:lpstr>Arial</vt:lpstr>
      <vt:lpstr>1_BTODD primary master</vt:lpstr>
      <vt:lpstr>PowerPoint Presentation</vt:lpstr>
      <vt:lpstr>Availability for Particle Accelerators: How to Break through the Limits? Rossano Giachino ,Benjamin Todd CERN </vt:lpstr>
      <vt:lpstr>Outline</vt:lpstr>
      <vt:lpstr>Scope</vt:lpstr>
      <vt:lpstr>What do we Mean?</vt:lpstr>
      <vt:lpstr>PowerPoint Presentation</vt:lpstr>
      <vt:lpstr>PowerPoint Presentation</vt:lpstr>
      <vt:lpstr>History of ARW</vt:lpstr>
      <vt:lpstr>History of ARW</vt:lpstr>
      <vt:lpstr>PowerPoint Presentation</vt:lpstr>
      <vt:lpstr>PowerPoint Presentation</vt:lpstr>
      <vt:lpstr>PowerPoint Presentation</vt:lpstr>
      <vt:lpstr>Synergies</vt:lpstr>
      <vt:lpstr>Brief Examples of Industrial Methods</vt:lpstr>
      <vt:lpstr>Design for High Availability</vt:lpstr>
      <vt:lpstr>Smart Fail Safe Design</vt:lpstr>
      <vt:lpstr>Build-in Redundancy and Hot Spares</vt:lpstr>
      <vt:lpstr>Examples of Accelerator Domain Specific</vt:lpstr>
      <vt:lpstr>High Availability Operations</vt:lpstr>
      <vt:lpstr>High Availability Operations</vt:lpstr>
      <vt:lpstr>High Availability Operations</vt:lpstr>
      <vt:lpstr>How to Break Through? In 10 Points</vt:lpstr>
      <vt:lpstr>How to Break Through</vt:lpstr>
      <vt:lpstr>How to Break Through</vt:lpstr>
      <vt:lpstr>How to Break Through</vt:lpstr>
      <vt:lpstr>How to Break Through</vt:lpstr>
      <vt:lpstr>How to Break Through</vt:lpstr>
      <vt:lpstr>How to Break Through</vt:lpstr>
      <vt:lpstr>How to Break Through</vt:lpstr>
      <vt:lpstr>How to Break Through</vt:lpstr>
      <vt:lpstr>The Real Conclusions…</vt:lpstr>
      <vt:lpstr>Thank you!  </vt:lpstr>
    </vt:vector>
  </TitlesOfParts>
  <Company>CERN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LHC Beam Interlock System</dc:title>
  <dc:creator>benjamin todd</dc:creator>
  <cp:lastModifiedBy>Microsoft Office User</cp:lastModifiedBy>
  <cp:revision>1335</cp:revision>
  <cp:lastPrinted>2016-01-19T08:50:34Z</cp:lastPrinted>
  <dcterms:created xsi:type="dcterms:W3CDTF">2004-05-13T09:14:00Z</dcterms:created>
  <dcterms:modified xsi:type="dcterms:W3CDTF">2018-12-12T05:28:47Z</dcterms:modified>
</cp:coreProperties>
</file>