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2" r:id="rId3"/>
    <p:sldId id="302" r:id="rId4"/>
    <p:sldId id="303" r:id="rId5"/>
    <p:sldId id="267" r:id="rId6"/>
    <p:sldId id="263" r:id="rId7"/>
    <p:sldId id="286" r:id="rId8"/>
    <p:sldId id="270" r:id="rId9"/>
    <p:sldId id="271" r:id="rId10"/>
    <p:sldId id="276" r:id="rId11"/>
    <p:sldId id="290" r:id="rId12"/>
    <p:sldId id="277" r:id="rId13"/>
    <p:sldId id="287" r:id="rId14"/>
    <p:sldId id="289" r:id="rId15"/>
    <p:sldId id="297" r:id="rId16"/>
    <p:sldId id="272" r:id="rId17"/>
    <p:sldId id="281" r:id="rId18"/>
    <p:sldId id="285" r:id="rId19"/>
    <p:sldId id="300" r:id="rId20"/>
    <p:sldId id="296" r:id="rId21"/>
    <p:sldId id="294" r:id="rId22"/>
    <p:sldId id="295" r:id="rId23"/>
    <p:sldId id="298" r:id="rId24"/>
    <p:sldId id="274" r:id="rId25"/>
    <p:sldId id="275" r:id="rId26"/>
    <p:sldId id="266" r:id="rId27"/>
    <p:sldId id="301" r:id="rId28"/>
    <p:sldId id="264"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C64"/>
    <a:srgbClr val="0000FF"/>
    <a:srgbClr val="071F65"/>
    <a:srgbClr val="FF00FF"/>
    <a:srgbClr val="4FD1CE"/>
    <a:srgbClr val="92D050"/>
    <a:srgbClr val="C0C5CE"/>
    <a:srgbClr val="BDD3FF"/>
    <a:srgbClr val="6F7B91"/>
    <a:srgbClr val="BDD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06" autoAdjust="0"/>
    <p:restoredTop sz="98485" autoAdjust="0"/>
  </p:normalViewPr>
  <p:slideViewPr>
    <p:cSldViewPr snapToGrid="0">
      <p:cViewPr>
        <p:scale>
          <a:sx n="60" d="100"/>
          <a:sy n="60" d="100"/>
        </p:scale>
        <p:origin x="-1422" y="-606"/>
      </p:cViewPr>
      <p:guideLst>
        <p:guide orient="horz" pos="2160"/>
        <p:guide pos="2880"/>
      </p:guideLst>
    </p:cSldViewPr>
  </p:slideViewPr>
  <p:outlineViewPr>
    <p:cViewPr>
      <p:scale>
        <a:sx n="33" d="100"/>
        <a:sy n="33" d="100"/>
      </p:scale>
      <p:origin x="0" y="15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48691A-493D-4F77-BB59-AF9323853594}" type="datetimeFigureOut">
              <a:rPr lang="zh-CN" altLang="en-US" smtClean="0"/>
              <a:t>2018-12-11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E92B7-0882-48A0-95C5-39A8371B447B}" type="slidenum">
              <a:rPr lang="zh-CN" altLang="en-US" smtClean="0"/>
              <a:t>‹#›</a:t>
            </a:fld>
            <a:endParaRPr lang="zh-CN" altLang="en-US"/>
          </a:p>
        </p:txBody>
      </p:sp>
    </p:spTree>
    <p:extLst>
      <p:ext uri="{BB962C8B-B14F-4D97-AF65-F5344CB8AC3E}">
        <p14:creationId xmlns:p14="http://schemas.microsoft.com/office/powerpoint/2010/main" val="282952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CE92B7-0882-48A0-95C5-39A8371B447B}" type="slidenum">
              <a:rPr lang="zh-CN" altLang="en-US" smtClean="0"/>
              <a:t>1</a:t>
            </a:fld>
            <a:endParaRPr lang="zh-CN" altLang="en-US"/>
          </a:p>
        </p:txBody>
      </p:sp>
    </p:spTree>
    <p:extLst>
      <p:ext uri="{BB962C8B-B14F-4D97-AF65-F5344CB8AC3E}">
        <p14:creationId xmlns:p14="http://schemas.microsoft.com/office/powerpoint/2010/main" val="297569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800">
                <a:latin typeface="Times New Roman" panose="02020603050405020304" pitchFamily="18" charset="0"/>
                <a:cs typeface="Times New Roman" panose="02020603050405020304" pitchFamily="18" charset="0"/>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652E756-CFBE-4DB4-9769-AC8800052947}" type="datetimeFigureOut">
              <a:rPr lang="zh-CN" altLang="en-US" smtClean="0"/>
              <a:t>2018-12-11</a:t>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AE203A2-D78F-4469-96D9-FE4450EF57DC}" type="slidenum">
              <a:rPr lang="zh-CN" altLang="en-US" smtClean="0"/>
              <a:t>‹#›</a:t>
            </a:fld>
            <a:endParaRPr lang="zh-CN" altLang="en-US"/>
          </a:p>
        </p:txBody>
      </p:sp>
    </p:spTree>
    <p:extLst>
      <p:ext uri="{BB962C8B-B14F-4D97-AF65-F5344CB8AC3E}">
        <p14:creationId xmlns:p14="http://schemas.microsoft.com/office/powerpoint/2010/main" val="9539580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rt1">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28118"/>
            <a:ext cx="7886700" cy="5190795"/>
          </a:xfrm>
        </p:spPr>
        <p:txBody>
          <a:bodyPr/>
          <a:lstStyle>
            <a:lvl1pPr marL="228600" indent="-228600">
              <a:lnSpc>
                <a:spcPct val="110000"/>
              </a:lnSpc>
              <a:buFont typeface="Wingdings" panose="05000000000000000000" pitchFamily="2" charset="2"/>
              <a:buChar char="n"/>
              <a:defRPr sz="2400" b="1">
                <a:solidFill>
                  <a:srgbClr val="071F65"/>
                </a:solidFill>
                <a:latin typeface="Times New Roman" panose="02020603050405020304" pitchFamily="18" charset="0"/>
                <a:cs typeface="Times New Roman" panose="02020603050405020304" pitchFamily="18" charset="0"/>
              </a:defRPr>
            </a:lvl1pPr>
            <a:lvl2pPr>
              <a:lnSpc>
                <a:spcPct val="100000"/>
              </a:lnSpc>
              <a:spcBef>
                <a:spcPts val="600"/>
              </a:spcBef>
              <a:defRPr sz="2000"/>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矩形 6"/>
          <p:cNvSpPr/>
          <p:nvPr userDrawn="1"/>
        </p:nvSpPr>
        <p:spPr>
          <a:xfrm>
            <a:off x="0" y="0"/>
            <a:ext cx="9144000" cy="764704"/>
          </a:xfrm>
          <a:prstGeom prst="rect">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Title 1"/>
          <p:cNvSpPr>
            <a:spLocks noGrp="1"/>
          </p:cNvSpPr>
          <p:nvPr>
            <p:ph type="title"/>
          </p:nvPr>
        </p:nvSpPr>
        <p:spPr>
          <a:xfrm>
            <a:off x="392980" y="182085"/>
            <a:ext cx="7859456" cy="582619"/>
          </a:xfrm>
        </p:spPr>
        <p:txBody>
          <a:bodyPr>
            <a:normAutofit/>
          </a:bodyPr>
          <a:lstStyle>
            <a:lvl1pPr>
              <a:defRPr sz="3200">
                <a:solidFill>
                  <a:schemeClr val="bg1"/>
                </a:solidFill>
                <a:latin typeface="Arial Black" panose="020B0A04020102020204" pitchFamily="34" charset="0"/>
              </a:defRPr>
            </a:lvl1pPr>
          </a:lstStyle>
          <a:p>
            <a:r>
              <a:rPr lang="zh-CN" altLang="en-US" dirty="0" smtClean="0"/>
              <a:t>单击此处编辑母版标题样式</a:t>
            </a:r>
            <a:endParaRPr lang="en-US" dirty="0"/>
          </a:p>
        </p:txBody>
      </p:sp>
      <p:pic>
        <p:nvPicPr>
          <p:cNvPr id="4" name="图片 3"/>
          <p:cNvPicPr>
            <a:picLocks noChangeAspect="1"/>
          </p:cNvPicPr>
          <p:nvPr userDrawn="1"/>
        </p:nvPicPr>
        <p:blipFill>
          <a:blip r:embed="rId2">
            <a:clrChange>
              <a:clrFrom>
                <a:srgbClr val="FFFFFF"/>
              </a:clrFrom>
              <a:clrTo>
                <a:srgbClr val="FFFFFF">
                  <a:alpha val="0"/>
                </a:srgbClr>
              </a:clrTo>
            </a:clrChange>
            <a:biLevel thresh="25000"/>
          </a:blip>
          <a:stretch>
            <a:fillRect/>
          </a:stretch>
        </p:blipFill>
        <p:spPr>
          <a:xfrm>
            <a:off x="7980950" y="160422"/>
            <a:ext cx="961371" cy="517999"/>
          </a:xfrm>
          <a:prstGeom prst="rect">
            <a:avLst/>
          </a:prstGeom>
        </p:spPr>
      </p:pic>
    </p:spTree>
    <p:extLst>
      <p:ext uri="{BB962C8B-B14F-4D97-AF65-F5344CB8AC3E}">
        <p14:creationId xmlns:p14="http://schemas.microsoft.com/office/powerpoint/2010/main" val="36854985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n">
    <p:spTree>
      <p:nvGrpSpPr>
        <p:cNvPr id="1" name=""/>
        <p:cNvGrpSpPr/>
        <p:nvPr/>
      </p:nvGrpSpPr>
      <p:grpSpPr>
        <a:xfrm>
          <a:off x="0" y="0"/>
          <a:ext cx="0" cy="0"/>
          <a:chOff x="0" y="0"/>
          <a:chExt cx="0" cy="0"/>
        </a:xfrm>
      </p:grpSpPr>
      <p:sp>
        <p:nvSpPr>
          <p:cNvPr id="6" name="矩形 5"/>
          <p:cNvSpPr/>
          <p:nvPr userDrawn="1"/>
        </p:nvSpPr>
        <p:spPr>
          <a:xfrm>
            <a:off x="0" y="0"/>
            <a:ext cx="9144000" cy="764704"/>
          </a:xfrm>
          <a:prstGeom prst="rect">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Title 1"/>
          <p:cNvSpPr>
            <a:spLocks noGrp="1"/>
          </p:cNvSpPr>
          <p:nvPr>
            <p:ph type="title"/>
          </p:nvPr>
        </p:nvSpPr>
        <p:spPr>
          <a:xfrm>
            <a:off x="392980" y="182085"/>
            <a:ext cx="7859456" cy="582619"/>
          </a:xfrm>
        </p:spPr>
        <p:txBody>
          <a:bodyPr>
            <a:normAutofit/>
          </a:bodyPr>
          <a:lstStyle>
            <a:lvl1pPr>
              <a:defRPr sz="3200">
                <a:solidFill>
                  <a:schemeClr val="bg1"/>
                </a:solidFill>
                <a:latin typeface="Arial Black" panose="020B0A04020102020204" pitchFamily="34" charset="0"/>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a:blip r:embed="rId2">
            <a:clrChange>
              <a:clrFrom>
                <a:srgbClr val="FFFFFF"/>
              </a:clrFrom>
              <a:clrTo>
                <a:srgbClr val="FFFFFF">
                  <a:alpha val="0"/>
                </a:srgbClr>
              </a:clrTo>
            </a:clrChange>
            <a:biLevel thresh="25000"/>
          </a:blip>
          <a:stretch>
            <a:fillRect/>
          </a:stretch>
        </p:blipFill>
        <p:spPr>
          <a:xfrm>
            <a:off x="7980950" y="160422"/>
            <a:ext cx="961371" cy="517999"/>
          </a:xfrm>
          <a:prstGeom prst="rect">
            <a:avLst/>
          </a:prstGeom>
        </p:spPr>
      </p:pic>
    </p:spTree>
    <p:extLst>
      <p:ext uri="{BB962C8B-B14F-4D97-AF65-F5344CB8AC3E}">
        <p14:creationId xmlns:p14="http://schemas.microsoft.com/office/powerpoint/2010/main" val="356103620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4088"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6" name="矩形 5"/>
          <p:cNvSpPr/>
          <p:nvPr userDrawn="1"/>
        </p:nvSpPr>
        <p:spPr>
          <a:xfrm>
            <a:off x="0" y="0"/>
            <a:ext cx="9144000" cy="764704"/>
          </a:xfrm>
          <a:prstGeom prst="rect">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Title 1"/>
          <p:cNvSpPr>
            <a:spLocks noGrp="1"/>
          </p:cNvSpPr>
          <p:nvPr>
            <p:ph type="title"/>
          </p:nvPr>
        </p:nvSpPr>
        <p:spPr>
          <a:xfrm>
            <a:off x="392980" y="182085"/>
            <a:ext cx="7859456" cy="582619"/>
          </a:xfrm>
        </p:spPr>
        <p:txBody>
          <a:bodyPr>
            <a:normAutofit/>
          </a:bodyPr>
          <a:lstStyle>
            <a:lvl1pPr>
              <a:defRPr sz="3200">
                <a:solidFill>
                  <a:schemeClr val="bg1"/>
                </a:solidFill>
                <a:latin typeface="Arial Black" panose="020B0A04020102020204" pitchFamily="34" charset="0"/>
              </a:defRPr>
            </a:lvl1pPr>
          </a:lstStyle>
          <a:p>
            <a:endParaRPr lang="en-US" altLang="zh-CN" dirty="0" smtClean="0"/>
          </a:p>
        </p:txBody>
      </p:sp>
      <p:pic>
        <p:nvPicPr>
          <p:cNvPr id="4" name="图片 3"/>
          <p:cNvPicPr>
            <a:picLocks noChangeAspect="1"/>
          </p:cNvPicPr>
          <p:nvPr userDrawn="1"/>
        </p:nvPicPr>
        <p:blipFill>
          <a:blip r:embed="rId2">
            <a:clrChange>
              <a:clrFrom>
                <a:srgbClr val="FFFFFF"/>
              </a:clrFrom>
              <a:clrTo>
                <a:srgbClr val="FFFFFF">
                  <a:alpha val="0"/>
                </a:srgbClr>
              </a:clrTo>
            </a:clrChange>
            <a:biLevel thresh="25000"/>
          </a:blip>
          <a:stretch>
            <a:fillRect/>
          </a:stretch>
        </p:blipFill>
        <p:spPr>
          <a:xfrm>
            <a:off x="7980950" y="160422"/>
            <a:ext cx="961371" cy="517999"/>
          </a:xfrm>
          <a:prstGeom prst="rect">
            <a:avLst/>
          </a:prstGeom>
        </p:spPr>
      </p:pic>
    </p:spTree>
    <p:extLst>
      <p:ext uri="{BB962C8B-B14F-4D97-AF65-F5344CB8AC3E}">
        <p14:creationId xmlns:p14="http://schemas.microsoft.com/office/powerpoint/2010/main" val="26958840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8" name="矩形 7"/>
          <p:cNvSpPr/>
          <p:nvPr userDrawn="1"/>
        </p:nvSpPr>
        <p:spPr>
          <a:xfrm>
            <a:off x="8581878" y="6534676"/>
            <a:ext cx="372218" cy="276999"/>
          </a:xfrm>
          <a:prstGeom prst="rect">
            <a:avLst/>
          </a:prstGeom>
        </p:spPr>
        <p:txBody>
          <a:bodyPr wrap="none">
            <a:spAutoFit/>
          </a:bodyPr>
          <a:lstStyle/>
          <a:p>
            <a:pPr marL="0" algn="r" defTabSz="914400" rtl="0" eaLnBrk="1" latinLnBrk="0" hangingPunct="1"/>
            <a:fld id="{AAE203A2-D78F-4469-96D9-FE4450EF57DC}" type="slidenum">
              <a:rPr lang="zh-CN" altLang="en-US" sz="1200" kern="1200" cap="all" smtClean="0">
                <a:solidFill>
                  <a:srgbClr val="C0C5CE"/>
                </a:solidFill>
                <a:latin typeface="Arial" panose="020B0604020202020204" pitchFamily="34" charset="0"/>
                <a:ea typeface="+mn-ea"/>
                <a:cs typeface="Arial" panose="020B0604020202020204" pitchFamily="34" charset="0"/>
              </a:rPr>
              <a:pPr marL="0" algn="r" defTabSz="914400" rtl="0" eaLnBrk="1" latinLnBrk="0" hangingPunct="1"/>
              <a:t>‹#›</a:t>
            </a:fld>
            <a:endParaRPr lang="zh-CN" altLang="en-US" sz="1200" kern="1200" cap="all" dirty="0">
              <a:solidFill>
                <a:srgbClr val="C0C5CE"/>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8986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73"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133"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073194"/>
            <a:ext cx="9154741" cy="3151989"/>
          </a:xfrm>
          <a:prstGeom prst="rect">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6D265"/>
              </a:solidFill>
            </a:endParaRPr>
          </a:p>
        </p:txBody>
      </p:sp>
      <p:sp>
        <p:nvSpPr>
          <p:cNvPr id="11" name="文本框 10"/>
          <p:cNvSpPr txBox="1"/>
          <p:nvPr/>
        </p:nvSpPr>
        <p:spPr>
          <a:xfrm>
            <a:off x="379357" y="3599590"/>
            <a:ext cx="8412582" cy="1569660"/>
          </a:xfrm>
          <a:prstGeom prst="rect">
            <a:avLst/>
          </a:prstGeom>
          <a:noFill/>
        </p:spPr>
        <p:txBody>
          <a:bodyPr wrap="square" rtlCol="0">
            <a:spAutoFit/>
            <a:scene3d>
              <a:camera prst="orthographicFront"/>
              <a:lightRig rig="threePt" dir="t"/>
            </a:scene3d>
            <a:sp3d contourW="12700"/>
          </a:bodyPr>
          <a:lstStyle/>
          <a:p>
            <a:pPr algn="ctr"/>
            <a:r>
              <a:rPr lang="en-US" altLang="zh-CN" sz="3600" dirty="0" smtClean="0">
                <a:solidFill>
                  <a:schemeClr val="bg1"/>
                </a:solidFill>
                <a:latin typeface="华文楷体"/>
                <a:ea typeface="华文楷体"/>
                <a:cs typeface="华文楷体"/>
              </a:rPr>
              <a:t>Yuliang Zhang</a:t>
            </a:r>
          </a:p>
          <a:p>
            <a:pPr algn="ctr"/>
            <a:r>
              <a:rPr lang="en-US" altLang="zh-CN" sz="3600" dirty="0" smtClean="0">
                <a:solidFill>
                  <a:schemeClr val="bg1"/>
                </a:solidFill>
                <a:latin typeface="华文楷体"/>
                <a:ea typeface="华文楷体"/>
                <a:cs typeface="华文楷体"/>
              </a:rPr>
              <a:t>Institute of High Energy Physics</a:t>
            </a:r>
          </a:p>
          <a:p>
            <a:pPr algn="ctr"/>
            <a:r>
              <a:rPr lang="en-US" altLang="zh-CN" sz="2400" dirty="0" smtClean="0">
                <a:solidFill>
                  <a:schemeClr val="bg1"/>
                </a:solidFill>
                <a:latin typeface="Arial" panose="020B0604020202020204" pitchFamily="34" charset="0"/>
                <a:ea typeface="+mj-ea"/>
                <a:cs typeface="Arial" panose="020B0604020202020204" pitchFamily="34" charset="0"/>
              </a:rPr>
              <a:t>December 11, 2018</a:t>
            </a:r>
          </a:p>
        </p:txBody>
      </p:sp>
      <p:sp>
        <p:nvSpPr>
          <p:cNvPr id="4" name="标题 3"/>
          <p:cNvSpPr>
            <a:spLocks noGrp="1"/>
          </p:cNvSpPr>
          <p:nvPr>
            <p:ph type="ctrTitle"/>
          </p:nvPr>
        </p:nvSpPr>
        <p:spPr>
          <a:xfrm>
            <a:off x="10741" y="2457142"/>
            <a:ext cx="9144000" cy="983241"/>
          </a:xfrm>
        </p:spPr>
        <p:txBody>
          <a:bodyPr>
            <a:noAutofit/>
          </a:bodyPr>
          <a:lstStyle/>
          <a:p>
            <a:pPr>
              <a:lnSpc>
                <a:spcPct val="110000"/>
              </a:lnSpc>
            </a:pPr>
            <a:r>
              <a:rPr lang="en-US" altLang="zh-CN" sz="4600" b="0" dirty="0" smtClean="0">
                <a:solidFill>
                  <a:schemeClr val="bg1"/>
                </a:solidFill>
              </a:rPr>
              <a:t>CSNS Running Management System</a:t>
            </a:r>
            <a:endParaRPr lang="zh-CN" altLang="en-US" sz="4600" dirty="0">
              <a:solidFill>
                <a:schemeClr val="bg1"/>
              </a:solidFill>
              <a:latin typeface="Arial Black" panose="020B0A04020102020204" pitchFamily="34" charset="0"/>
            </a:endParaRPr>
          </a:p>
        </p:txBody>
      </p:sp>
      <p:grpSp>
        <p:nvGrpSpPr>
          <p:cNvPr id="2" name="组合 1"/>
          <p:cNvGrpSpPr/>
          <p:nvPr/>
        </p:nvGrpSpPr>
        <p:grpSpPr>
          <a:xfrm>
            <a:off x="201" y="-367020"/>
            <a:ext cx="9144000" cy="2444416"/>
            <a:chOff x="-4840941" y="-1222208"/>
            <a:chExt cx="9144000" cy="2444416"/>
          </a:xfrm>
        </p:grpSpPr>
        <p:pic>
          <p:nvPicPr>
            <p:cNvPr id="7" name="图片 6"/>
            <p:cNvPicPr>
              <a:picLocks noChangeAspect="1"/>
            </p:cNvPicPr>
            <p:nvPr/>
          </p:nvPicPr>
          <p:blipFill>
            <a:blip r:embed="rId3"/>
            <a:stretch>
              <a:fillRect/>
            </a:stretch>
          </p:blipFill>
          <p:spPr>
            <a:xfrm>
              <a:off x="-4840941" y="-1222208"/>
              <a:ext cx="9144000" cy="2444416"/>
            </a:xfrm>
            <a:prstGeom prst="rect">
              <a:avLst/>
            </a:prstGeom>
          </p:spPr>
        </p:pic>
        <p:pic>
          <p:nvPicPr>
            <p:cNvPr id="10" name="图片 9"/>
            <p:cNvPicPr>
              <a:picLocks noChangeAspect="1"/>
            </p:cNvPicPr>
            <p:nvPr/>
          </p:nvPicPr>
          <p:blipFill>
            <a:blip r:embed="rId4">
              <a:clrChange>
                <a:clrFrom>
                  <a:srgbClr val="FFFFFF"/>
                </a:clrFrom>
                <a:clrTo>
                  <a:srgbClr val="FFFFFF">
                    <a:alpha val="0"/>
                  </a:srgbClr>
                </a:clrTo>
              </a:clrChange>
            </a:blip>
            <a:stretch>
              <a:fillRect/>
            </a:stretch>
          </p:blipFill>
          <p:spPr>
            <a:xfrm>
              <a:off x="-4840941" y="-1222208"/>
              <a:ext cx="1512300" cy="814847"/>
            </a:xfrm>
            <a:prstGeom prst="rect">
              <a:avLst/>
            </a:prstGeom>
          </p:spPr>
        </p:pic>
      </p:grpSp>
      <p:sp>
        <p:nvSpPr>
          <p:cNvPr id="9" name="矩形 8"/>
          <p:cNvSpPr/>
          <p:nvPr/>
        </p:nvSpPr>
        <p:spPr>
          <a:xfrm>
            <a:off x="0" y="5360632"/>
            <a:ext cx="9144000" cy="461665"/>
          </a:xfrm>
          <a:prstGeom prst="rect">
            <a:avLst/>
          </a:prstGeom>
          <a:noFill/>
        </p:spPr>
        <p:txBody>
          <a:bodyPr wrap="square">
            <a:spAutoFit/>
          </a:bodyPr>
          <a:lstStyle/>
          <a:p>
            <a:pPr algn="ctr"/>
            <a:r>
              <a:rPr lang="en-US" altLang="zh-CN" sz="2400" cap="all" dirty="0" smtClean="0">
                <a:solidFill>
                  <a:srgbClr val="C0C5CE"/>
                </a:solidFill>
                <a:latin typeface="Arial Black" panose="020B0A04020102020204" pitchFamily="34" charset="0"/>
              </a:rPr>
              <a:t>APEC 2018 Workshop</a:t>
            </a:r>
            <a:endParaRPr lang="zh-CN" altLang="en-US" sz="2400" cap="all" dirty="0">
              <a:solidFill>
                <a:srgbClr val="C0C5CE"/>
              </a:solidFill>
              <a:latin typeface="Arial Black" panose="020B0A04020102020204" pitchFamily="34" charset="0"/>
            </a:endParaRPr>
          </a:p>
        </p:txBody>
      </p:sp>
    </p:spTree>
    <p:extLst>
      <p:ext uri="{BB962C8B-B14F-4D97-AF65-F5344CB8AC3E}">
        <p14:creationId xmlns:p14="http://schemas.microsoft.com/office/powerpoint/2010/main" val="662762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RMS design and implementation</a:t>
            </a:r>
            <a:endParaRPr lang="zh-CN" altLang="en-US" dirty="0"/>
          </a:p>
        </p:txBody>
      </p:sp>
      <p:sp>
        <p:nvSpPr>
          <p:cNvPr id="3" name="TextBox 2"/>
          <p:cNvSpPr txBox="1"/>
          <p:nvPr/>
        </p:nvSpPr>
        <p:spPr>
          <a:xfrm>
            <a:off x="258790" y="1426599"/>
            <a:ext cx="8151963" cy="1862048"/>
          </a:xfrm>
          <a:prstGeom prst="rect">
            <a:avLst/>
          </a:prstGeom>
          <a:noFill/>
        </p:spPr>
        <p:txBody>
          <a:bodyPr wrap="square">
            <a:spAutoFit/>
          </a:bodyPr>
          <a:lstStyle/>
          <a:p>
            <a:pPr marL="342900" indent="-342900" algn="l">
              <a:buFont typeface="Arial" panose="020B0604020202020204" pitchFamily="34" charset="0"/>
              <a:buChar char="•"/>
              <a:defRPr/>
            </a:pPr>
            <a:r>
              <a:rPr lang="en-US" altLang="zh-CN" sz="2000" dirty="0" smtClean="0"/>
              <a:t>Set </a:t>
            </a:r>
            <a:r>
              <a:rPr lang="en-US" altLang="zh-CN" sz="2000" dirty="0"/>
              <a:t>up </a:t>
            </a:r>
            <a:r>
              <a:rPr lang="en-US" altLang="zh-CN" sz="2000" dirty="0" smtClean="0"/>
              <a:t>and publish the </a:t>
            </a:r>
            <a:r>
              <a:rPr lang="en-US" altLang="zh-CN" sz="2000" dirty="0"/>
              <a:t>machine </a:t>
            </a:r>
            <a:r>
              <a:rPr lang="en-US" altLang="zh-CN" sz="2000" dirty="0" smtClean="0"/>
              <a:t>mode</a:t>
            </a:r>
            <a:r>
              <a:rPr lang="zh-CN" altLang="en-US" sz="2000" dirty="0" smtClean="0"/>
              <a:t> </a:t>
            </a:r>
            <a:r>
              <a:rPr lang="en-US" altLang="zh-CN" sz="2000" dirty="0" smtClean="0"/>
              <a:t>and machine state.</a:t>
            </a:r>
            <a:endParaRPr lang="en-US" altLang="zh-CN" sz="2000" dirty="0"/>
          </a:p>
          <a:p>
            <a:pPr marL="342900" indent="-342900" algn="l">
              <a:spcBef>
                <a:spcPts val="600"/>
              </a:spcBef>
              <a:buFont typeface="Arial" panose="020B0604020202020204" pitchFamily="34" charset="0"/>
              <a:buChar char="•"/>
              <a:defRPr/>
            </a:pPr>
            <a:r>
              <a:rPr lang="en-US" altLang="zh-CN" sz="2000" dirty="0" smtClean="0"/>
              <a:t>Verify </a:t>
            </a:r>
            <a:r>
              <a:rPr lang="en-US" altLang="zh-CN" sz="2000" dirty="0"/>
              <a:t>that all the relevant equipment is </a:t>
            </a:r>
            <a:r>
              <a:rPr lang="en-US" altLang="zh-CN" sz="2000" dirty="0" smtClean="0"/>
              <a:t>in right operating status for </a:t>
            </a:r>
            <a:r>
              <a:rPr lang="en-US" altLang="zh-CN" sz="2000" dirty="0"/>
              <a:t>the selected machine </a:t>
            </a:r>
            <a:r>
              <a:rPr lang="en-US" altLang="zh-CN" sz="2000" dirty="0" smtClean="0"/>
              <a:t>mode.</a:t>
            </a:r>
            <a:endParaRPr lang="en-US" altLang="zh-CN" sz="2000" dirty="0"/>
          </a:p>
          <a:p>
            <a:pPr marL="342900" indent="-342900" algn="l">
              <a:spcBef>
                <a:spcPts val="600"/>
              </a:spcBef>
              <a:buFont typeface="Arial" panose="020B0604020202020204" pitchFamily="34" charset="0"/>
              <a:buChar char="•"/>
              <a:defRPr/>
            </a:pPr>
            <a:r>
              <a:rPr lang="en-US" altLang="zh-CN" sz="2000" dirty="0" smtClean="0"/>
              <a:t>Set up the max beam parameters allowed for </a:t>
            </a:r>
            <a:r>
              <a:rPr lang="en-US" altLang="zh-CN" sz="2000" dirty="0"/>
              <a:t>the </a:t>
            </a:r>
            <a:r>
              <a:rPr lang="en-US" altLang="zh-CN" sz="2000" dirty="0" smtClean="0"/>
              <a:t>selected machine mode.</a:t>
            </a:r>
            <a:endParaRPr lang="en-US" altLang="zh-CN" sz="2000" dirty="0"/>
          </a:p>
          <a:p>
            <a:pPr marL="342900" indent="-342900" algn="l">
              <a:spcBef>
                <a:spcPts val="600"/>
              </a:spcBef>
              <a:buFont typeface="Arial" panose="020B0604020202020204" pitchFamily="34" charset="0"/>
              <a:buChar char="•"/>
              <a:defRPr/>
            </a:pPr>
            <a:r>
              <a:rPr lang="en-US" altLang="zh-CN" sz="2000" dirty="0" smtClean="0"/>
              <a:t>Provide </a:t>
            </a:r>
            <a:r>
              <a:rPr lang="en-US" altLang="zh-CN" sz="2000" dirty="0"/>
              <a:t>an </a:t>
            </a:r>
            <a:r>
              <a:rPr lang="en-US" altLang="zh-CN" sz="2000" dirty="0" smtClean="0"/>
              <a:t>OPI to </a:t>
            </a:r>
            <a:r>
              <a:rPr lang="en-US" altLang="zh-CN" sz="2000" dirty="0"/>
              <a:t>display the status of </a:t>
            </a:r>
            <a:r>
              <a:rPr lang="en-US" altLang="zh-CN" sz="2000" dirty="0" smtClean="0"/>
              <a:t>the facility.</a:t>
            </a:r>
            <a:endParaRPr lang="zh-CN" altLang="en-US" sz="2000" dirty="0"/>
          </a:p>
        </p:txBody>
      </p:sp>
      <p:sp>
        <p:nvSpPr>
          <p:cNvPr id="20" name="TextBox 19"/>
          <p:cNvSpPr txBox="1"/>
          <p:nvPr/>
        </p:nvSpPr>
        <p:spPr>
          <a:xfrm>
            <a:off x="232912" y="966158"/>
            <a:ext cx="2493035" cy="461665"/>
          </a:xfrm>
          <a:prstGeom prst="rect">
            <a:avLst/>
          </a:prstGeom>
          <a:noFill/>
        </p:spPr>
        <p:txBody>
          <a:bodyPr wrap="square" rtlCol="0">
            <a:spAutoFit/>
          </a:bodyPr>
          <a:lstStyle/>
          <a:p>
            <a:r>
              <a:rPr lang="en-US" altLang="zh-CN" sz="2400" b="1" dirty="0" smtClean="0">
                <a:solidFill>
                  <a:srgbClr val="071F65"/>
                </a:solidFill>
              </a:rPr>
              <a:t>Tasks:</a:t>
            </a:r>
            <a:endParaRPr lang="zh-CN" altLang="en-US" sz="2400" b="1" dirty="0">
              <a:solidFill>
                <a:srgbClr val="071F65"/>
              </a:solidFill>
            </a:endParaRPr>
          </a:p>
        </p:txBody>
      </p:sp>
      <p:sp>
        <p:nvSpPr>
          <p:cNvPr id="21" name="椭圆 20"/>
          <p:cNvSpPr>
            <a:spLocks noChangeArrowheads="1"/>
          </p:cNvSpPr>
          <p:nvPr/>
        </p:nvSpPr>
        <p:spPr bwMode="auto">
          <a:xfrm>
            <a:off x="843309" y="5039558"/>
            <a:ext cx="1387475" cy="715963"/>
          </a:xfrm>
          <a:prstGeom prst="ellipse">
            <a:avLst/>
          </a:prstGeom>
          <a:solidFill>
            <a:srgbClr val="92D050"/>
          </a:solidFill>
          <a:ln w="9525" algn="ctr">
            <a:solidFill>
              <a:schemeClr val="tx1"/>
            </a:solidFill>
            <a:round/>
            <a:headEnd/>
            <a:tailEnd/>
          </a:ln>
        </p:spPr>
        <p:txBody>
          <a:bodyPr wrap="none"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2000" dirty="0" smtClean="0">
                <a:solidFill>
                  <a:schemeClr val="tx1"/>
                </a:solidFill>
                <a:latin typeface="Times New Roman" panose="02020603050405020304" pitchFamily="18" charset="0"/>
                <a:cs typeface="Times New Roman" panose="02020603050405020304" pitchFamily="18" charset="0"/>
              </a:rPr>
              <a:t>Key Switch</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23" name="椭圆 12"/>
          <p:cNvSpPr>
            <a:spLocks noChangeArrowheads="1"/>
          </p:cNvSpPr>
          <p:nvPr/>
        </p:nvSpPr>
        <p:spPr bwMode="auto">
          <a:xfrm>
            <a:off x="5684825" y="5037971"/>
            <a:ext cx="1482725" cy="717550"/>
          </a:xfrm>
          <a:prstGeom prst="ellipse">
            <a:avLst/>
          </a:prstGeom>
          <a:solidFill>
            <a:srgbClr val="92D050"/>
          </a:solidFill>
          <a:ln w="9525" algn="ctr">
            <a:solidFill>
              <a:schemeClr val="tx1"/>
            </a:solidFill>
            <a:round/>
            <a:headEnd/>
            <a:tailEnd/>
          </a:ln>
        </p:spPr>
        <p:txBody>
          <a:bodyPr wrap="none"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1800" dirty="0" smtClean="0">
                <a:solidFill>
                  <a:schemeClr val="tx1"/>
                </a:solidFill>
                <a:latin typeface="Times New Roman" panose="02020603050405020304" pitchFamily="18" charset="0"/>
                <a:cs typeface="Times New Roman" panose="02020603050405020304" pitchFamily="18" charset="0"/>
              </a:rPr>
              <a:t>Touch Panel</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cxnSp>
        <p:nvCxnSpPr>
          <p:cNvPr id="24" name="直接箭头连接符 14"/>
          <p:cNvCxnSpPr>
            <a:cxnSpLocks noChangeShapeType="1"/>
            <a:endCxn id="21" idx="6"/>
          </p:cNvCxnSpPr>
          <p:nvPr/>
        </p:nvCxnSpPr>
        <p:spPr bwMode="auto">
          <a:xfrm flipH="1">
            <a:off x="2230784" y="5398333"/>
            <a:ext cx="735013" cy="0"/>
          </a:xfrm>
          <a:prstGeom prst="straightConnector1">
            <a:avLst/>
          </a:prstGeom>
          <a:noFill/>
          <a:ln w="28575" algn="ctr">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25" name="直接箭头连接符 15"/>
          <p:cNvCxnSpPr>
            <a:cxnSpLocks noChangeShapeType="1"/>
          </p:cNvCxnSpPr>
          <p:nvPr/>
        </p:nvCxnSpPr>
        <p:spPr bwMode="auto">
          <a:xfrm flipV="1">
            <a:off x="843309" y="4525208"/>
            <a:ext cx="6183313" cy="22225"/>
          </a:xfrm>
          <a:prstGeom prst="straightConnector1">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26" name="圆角矩形 4"/>
          <p:cNvSpPr>
            <a:spLocks noChangeArrowheads="1"/>
          </p:cNvSpPr>
          <p:nvPr/>
        </p:nvSpPr>
        <p:spPr bwMode="auto">
          <a:xfrm>
            <a:off x="1063972" y="3513760"/>
            <a:ext cx="2017712" cy="681038"/>
          </a:xfrm>
          <a:prstGeom prst="roundRect">
            <a:avLst>
              <a:gd name="adj" fmla="val 16667"/>
            </a:avLst>
          </a:prstGeom>
          <a:solidFill>
            <a:srgbClr val="FFFF00"/>
          </a:solidFill>
          <a:ln w="9525" algn="ctr">
            <a:solidFill>
              <a:schemeClr val="tx1"/>
            </a:solidFill>
            <a:round/>
            <a:headEnd/>
            <a:tailEnd/>
          </a:ln>
        </p:spPr>
        <p:txBody>
          <a:bodyPr wrap="none"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2000" dirty="0" smtClean="0">
                <a:solidFill>
                  <a:schemeClr val="tx1"/>
                </a:solidFill>
                <a:latin typeface="Times New Roman" panose="02020603050405020304" pitchFamily="18" charset="0"/>
                <a:cs typeface="Times New Roman" panose="02020603050405020304" pitchFamily="18" charset="0"/>
              </a:rPr>
              <a:t>Status Display</a:t>
            </a:r>
            <a:endParaRPr lang="en-US" altLang="zh-CN" sz="2000" dirty="0">
              <a:solidFill>
                <a:schemeClr val="tx1"/>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spcAft>
                <a:spcPct val="0"/>
              </a:spcAft>
              <a:buClrTx/>
              <a:buFontTx/>
              <a:buNone/>
            </a:pPr>
            <a:r>
              <a:rPr lang="en-US" altLang="zh-CN" sz="2000" dirty="0">
                <a:solidFill>
                  <a:schemeClr val="tx1"/>
                </a:solidFill>
                <a:latin typeface="Times New Roman" panose="02020603050405020304" pitchFamily="18" charset="0"/>
                <a:cs typeface="Times New Roman" panose="02020603050405020304" pitchFamily="18" charset="0"/>
              </a:rPr>
              <a:t>OPI</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27" name="TextBox 6"/>
          <p:cNvSpPr txBox="1">
            <a:spLocks noChangeArrowheads="1"/>
          </p:cNvSpPr>
          <p:nvPr/>
        </p:nvSpPr>
        <p:spPr bwMode="auto">
          <a:xfrm>
            <a:off x="4804926" y="4224267"/>
            <a:ext cx="23880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1800" dirty="0" smtClean="0">
                <a:solidFill>
                  <a:schemeClr val="tx1"/>
                </a:solidFill>
                <a:latin typeface="Times New Roman" panose="02020603050405020304" pitchFamily="18" charset="0"/>
                <a:cs typeface="Times New Roman" panose="02020603050405020304" pitchFamily="18" charset="0"/>
              </a:rPr>
              <a:t>Accelerator Control Network</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29" name="圆角矩形 11"/>
          <p:cNvSpPr>
            <a:spLocks noChangeArrowheads="1"/>
          </p:cNvSpPr>
          <p:nvPr/>
        </p:nvSpPr>
        <p:spPr bwMode="auto">
          <a:xfrm>
            <a:off x="2938809" y="4936371"/>
            <a:ext cx="1885950" cy="865187"/>
          </a:xfrm>
          <a:prstGeom prst="roundRect">
            <a:avLst>
              <a:gd name="adj" fmla="val 16667"/>
            </a:avLst>
          </a:prstGeom>
          <a:solidFill>
            <a:srgbClr val="FFFF00"/>
          </a:solidFill>
          <a:ln w="9525" algn="ctr">
            <a:solidFill>
              <a:schemeClr val="tx1"/>
            </a:solidFill>
            <a:round/>
            <a:headEnd/>
            <a:tailEnd/>
          </a:ln>
        </p:spPr>
        <p:txBody>
          <a:bodyPr wrap="none"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2000" dirty="0" smtClean="0">
                <a:solidFill>
                  <a:schemeClr val="tx1"/>
                </a:solidFill>
                <a:latin typeface="Times New Roman" panose="02020603050405020304" pitchFamily="18" charset="0"/>
                <a:cs typeface="Times New Roman" panose="02020603050405020304" pitchFamily="18" charset="0"/>
              </a:rPr>
              <a:t>PLC System</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cxnSp>
        <p:nvCxnSpPr>
          <p:cNvPr id="30" name="直接箭头连接符 14"/>
          <p:cNvCxnSpPr>
            <a:cxnSpLocks noChangeShapeType="1"/>
          </p:cNvCxnSpPr>
          <p:nvPr/>
        </p:nvCxnSpPr>
        <p:spPr bwMode="auto">
          <a:xfrm flipH="1">
            <a:off x="4824759" y="5398333"/>
            <a:ext cx="860066" cy="0"/>
          </a:xfrm>
          <a:prstGeom prst="straightConnector1">
            <a:avLst/>
          </a:prstGeom>
          <a:noFill/>
          <a:ln w="28575"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sp>
        <p:nvSpPr>
          <p:cNvPr id="31" name="TextBox 6"/>
          <p:cNvSpPr txBox="1">
            <a:spLocks noChangeArrowheads="1"/>
          </p:cNvSpPr>
          <p:nvPr/>
        </p:nvSpPr>
        <p:spPr bwMode="auto">
          <a:xfrm>
            <a:off x="2194272" y="5020508"/>
            <a:ext cx="73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1600" dirty="0" smtClean="0">
                <a:solidFill>
                  <a:schemeClr val="tx1"/>
                </a:solidFill>
                <a:latin typeface="Times New Roman" panose="02020603050405020304" pitchFamily="18" charset="0"/>
                <a:cs typeface="Times New Roman" panose="02020603050405020304" pitchFamily="18" charset="0"/>
              </a:rPr>
              <a:t>Cable</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32" name="TextBox 6"/>
          <p:cNvSpPr txBox="1">
            <a:spLocks noChangeArrowheads="1"/>
          </p:cNvSpPr>
          <p:nvPr/>
        </p:nvSpPr>
        <p:spPr bwMode="auto">
          <a:xfrm>
            <a:off x="4666910" y="5105945"/>
            <a:ext cx="12684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1600" dirty="0" smtClean="0">
                <a:solidFill>
                  <a:schemeClr val="tx1"/>
                </a:solidFill>
                <a:latin typeface="Times New Roman" panose="02020603050405020304" pitchFamily="18" charset="0"/>
                <a:cs typeface="Times New Roman" panose="02020603050405020304" pitchFamily="18" charset="0"/>
              </a:rPr>
              <a:t>Private </a:t>
            </a:r>
          </a:p>
          <a:p>
            <a:pPr algn="ctr" eaLnBrk="1" hangingPunct="1">
              <a:lnSpc>
                <a:spcPct val="100000"/>
              </a:lnSpc>
              <a:spcBef>
                <a:spcPct val="0"/>
              </a:spcBef>
              <a:spcAft>
                <a:spcPct val="0"/>
              </a:spcAft>
              <a:buClrTx/>
              <a:buFontTx/>
              <a:buNone/>
            </a:pPr>
            <a:r>
              <a:rPr lang="en-US" altLang="zh-CN" sz="1600" dirty="0" smtClean="0">
                <a:solidFill>
                  <a:schemeClr val="tx1"/>
                </a:solidFill>
                <a:latin typeface="Times New Roman" panose="02020603050405020304" pitchFamily="18" charset="0"/>
                <a:cs typeface="Times New Roman" panose="02020603050405020304" pitchFamily="18" charset="0"/>
              </a:rPr>
              <a:t>Net</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cxnSp>
        <p:nvCxnSpPr>
          <p:cNvPr id="33" name="直接箭头连接符 32"/>
          <p:cNvCxnSpPr>
            <a:cxnSpLocks noChangeShapeType="1"/>
          </p:cNvCxnSpPr>
          <p:nvPr/>
        </p:nvCxnSpPr>
        <p:spPr bwMode="auto">
          <a:xfrm>
            <a:off x="2057747" y="4191833"/>
            <a:ext cx="0" cy="333375"/>
          </a:xfrm>
          <a:prstGeom prst="straightConnector1">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4" name="直接箭头连接符 14"/>
          <p:cNvCxnSpPr>
            <a:cxnSpLocks noChangeShapeType="1"/>
            <a:endCxn id="29" idx="0"/>
          </p:cNvCxnSpPr>
          <p:nvPr/>
        </p:nvCxnSpPr>
        <p:spPr bwMode="auto">
          <a:xfrm flipH="1">
            <a:off x="3881784" y="4547433"/>
            <a:ext cx="0" cy="388938"/>
          </a:xfrm>
          <a:prstGeom prst="straightConnector1">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35" name="圆角矩形 4"/>
          <p:cNvSpPr>
            <a:spLocks noChangeArrowheads="1"/>
          </p:cNvSpPr>
          <p:nvPr/>
        </p:nvSpPr>
        <p:spPr bwMode="auto">
          <a:xfrm>
            <a:off x="3881784" y="3513760"/>
            <a:ext cx="2017713" cy="673100"/>
          </a:xfrm>
          <a:prstGeom prst="roundRect">
            <a:avLst>
              <a:gd name="adj" fmla="val 16667"/>
            </a:avLst>
          </a:prstGeom>
          <a:solidFill>
            <a:srgbClr val="FFFF00"/>
          </a:solidFill>
          <a:ln w="9525" algn="ctr">
            <a:solidFill>
              <a:schemeClr val="tx1"/>
            </a:solidFill>
            <a:round/>
            <a:headEnd/>
            <a:tailEnd/>
          </a:ln>
        </p:spPr>
        <p:txBody>
          <a:bodyPr wrap="none"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2000" dirty="0" smtClean="0">
                <a:solidFill>
                  <a:schemeClr val="tx1"/>
                </a:solidFill>
                <a:latin typeface="Times New Roman" panose="02020603050405020304" pitchFamily="18" charset="0"/>
                <a:cs typeface="Times New Roman" panose="02020603050405020304" pitchFamily="18" charset="0"/>
              </a:rPr>
              <a:t>Beam Params</a:t>
            </a:r>
            <a:endParaRPr lang="en-US" altLang="zh-CN" sz="2000" dirty="0">
              <a:solidFill>
                <a:schemeClr val="tx1"/>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spcAft>
                <a:spcPct val="0"/>
              </a:spcAft>
              <a:buClrTx/>
              <a:buFontTx/>
              <a:buNone/>
            </a:pPr>
            <a:r>
              <a:rPr lang="en-US" altLang="zh-CN" sz="2000" dirty="0" smtClean="0">
                <a:solidFill>
                  <a:schemeClr val="tx1"/>
                </a:solidFill>
                <a:latin typeface="Times New Roman" panose="02020603050405020304" pitchFamily="18" charset="0"/>
                <a:cs typeface="Times New Roman" panose="02020603050405020304" pitchFamily="18" charset="0"/>
              </a:rPr>
              <a:t>VME IOC</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cxnSp>
        <p:nvCxnSpPr>
          <p:cNvPr id="36" name="直接箭头连接符 14"/>
          <p:cNvCxnSpPr>
            <a:cxnSpLocks noChangeShapeType="1"/>
          </p:cNvCxnSpPr>
          <p:nvPr/>
        </p:nvCxnSpPr>
        <p:spPr bwMode="auto">
          <a:xfrm>
            <a:off x="4875559" y="4183896"/>
            <a:ext cx="0" cy="333375"/>
          </a:xfrm>
          <a:prstGeom prst="straightConnector1">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0" name="TextBox 39"/>
          <p:cNvSpPr txBox="1"/>
          <p:nvPr/>
        </p:nvSpPr>
        <p:spPr>
          <a:xfrm>
            <a:off x="1768432" y="5976502"/>
            <a:ext cx="4735902" cy="369332"/>
          </a:xfrm>
          <a:prstGeom prst="rect">
            <a:avLst/>
          </a:prstGeom>
          <a:noFill/>
        </p:spPr>
        <p:txBody>
          <a:bodyPr wrap="square" rtlCol="0">
            <a:spAutoFit/>
          </a:bodyPr>
          <a:lstStyle/>
          <a:p>
            <a:pPr algn="ctr"/>
            <a:r>
              <a:rPr lang="en-US" altLang="zh-CN" dirty="0" smtClean="0"/>
              <a:t>Diagram of the RMS architecture</a:t>
            </a:r>
            <a:endParaRPr lang="zh-CN" altLang="en-US" dirty="0"/>
          </a:p>
        </p:txBody>
      </p:sp>
      <p:sp>
        <p:nvSpPr>
          <p:cNvPr id="41" name="TextBox 40"/>
          <p:cNvSpPr txBox="1"/>
          <p:nvPr/>
        </p:nvSpPr>
        <p:spPr>
          <a:xfrm>
            <a:off x="7254821" y="5173980"/>
            <a:ext cx="1647645" cy="369332"/>
          </a:xfrm>
          <a:prstGeom prst="rect">
            <a:avLst/>
          </a:prstGeom>
          <a:noFill/>
        </p:spPr>
        <p:txBody>
          <a:bodyPr wrap="square" rtlCol="0">
            <a:spAutoFit/>
          </a:bodyPr>
          <a:lstStyle/>
          <a:p>
            <a:r>
              <a:rPr lang="en-US" altLang="zh-CN" dirty="0" smtClean="0"/>
              <a:t>Hardware layer</a:t>
            </a:r>
            <a:endParaRPr lang="zh-CN" altLang="en-US" dirty="0"/>
          </a:p>
        </p:txBody>
      </p:sp>
      <p:sp>
        <p:nvSpPr>
          <p:cNvPr id="42" name="TextBox 41"/>
          <p:cNvSpPr txBox="1"/>
          <p:nvPr/>
        </p:nvSpPr>
        <p:spPr>
          <a:xfrm>
            <a:off x="7158441" y="3669613"/>
            <a:ext cx="1647645" cy="369332"/>
          </a:xfrm>
          <a:prstGeom prst="rect">
            <a:avLst/>
          </a:prstGeom>
          <a:noFill/>
        </p:spPr>
        <p:txBody>
          <a:bodyPr wrap="square" rtlCol="0">
            <a:spAutoFit/>
          </a:bodyPr>
          <a:lstStyle/>
          <a:p>
            <a:r>
              <a:rPr lang="en-US" altLang="zh-CN" dirty="0" smtClean="0"/>
              <a:t>Software layer</a:t>
            </a:r>
            <a:endParaRPr lang="zh-CN" altLang="en-US" dirty="0"/>
          </a:p>
        </p:txBody>
      </p:sp>
    </p:spTree>
    <p:extLst>
      <p:ext uri="{BB962C8B-B14F-4D97-AF65-F5344CB8AC3E}">
        <p14:creationId xmlns:p14="http://schemas.microsoft.com/office/powerpoint/2010/main" val="2216434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RMS design and implementation</a:t>
            </a:r>
            <a:endParaRPr lang="zh-CN" altLang="en-US" dirty="0"/>
          </a:p>
        </p:txBody>
      </p:sp>
      <p:sp>
        <p:nvSpPr>
          <p:cNvPr id="5" name="TextBox 4"/>
          <p:cNvSpPr txBox="1"/>
          <p:nvPr/>
        </p:nvSpPr>
        <p:spPr>
          <a:xfrm>
            <a:off x="232911" y="966158"/>
            <a:ext cx="5357005" cy="461665"/>
          </a:xfrm>
          <a:prstGeom prst="rect">
            <a:avLst/>
          </a:prstGeom>
          <a:noFill/>
        </p:spPr>
        <p:txBody>
          <a:bodyPr wrap="square" rtlCol="0">
            <a:spAutoFit/>
          </a:bodyPr>
          <a:lstStyle/>
          <a:p>
            <a:r>
              <a:rPr lang="en-US" altLang="zh-CN" sz="2400" b="1" dirty="0" smtClean="0">
                <a:solidFill>
                  <a:srgbClr val="071F65"/>
                </a:solidFill>
              </a:rPr>
              <a:t>Machine mode definition:</a:t>
            </a:r>
            <a:endParaRPr lang="zh-CN" altLang="en-US" sz="2400" b="1" dirty="0">
              <a:solidFill>
                <a:srgbClr val="071F65"/>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2104730988"/>
              </p:ext>
            </p:extLst>
          </p:nvPr>
        </p:nvGraphicFramePr>
        <p:xfrm>
          <a:off x="1072847" y="1644873"/>
          <a:ext cx="6216474" cy="3453337"/>
        </p:xfrm>
        <a:graphic>
          <a:graphicData uri="http://schemas.openxmlformats.org/drawingml/2006/table">
            <a:tbl>
              <a:tblPr firstRow="1" firstCol="1" bandRow="1">
                <a:tableStyleId>{BC89EF96-8CEA-46FF-86C4-4CE0E7609802}</a:tableStyleId>
              </a:tblPr>
              <a:tblGrid>
                <a:gridCol w="3003828"/>
                <a:gridCol w="3212646"/>
              </a:tblGrid>
              <a:tr h="676705">
                <a:tc>
                  <a:txBody>
                    <a:bodyPr/>
                    <a:lstStyle/>
                    <a:p>
                      <a:pPr algn="ctr">
                        <a:spcAft>
                          <a:spcPts val="0"/>
                        </a:spcAft>
                      </a:pPr>
                      <a:r>
                        <a:rPr lang="en-US" altLang="zh-CN" sz="2400" kern="0" dirty="0" smtClean="0">
                          <a:effectLst/>
                        </a:rPr>
                        <a:t>Machine mode</a:t>
                      </a:r>
                      <a:endParaRPr lang="zh-CN" sz="1800" kern="100" dirty="0">
                        <a:effectLst/>
                        <a:latin typeface="Times New Roman"/>
                        <a:ea typeface="宋体"/>
                      </a:endParaRPr>
                    </a:p>
                  </a:txBody>
                  <a:tcPr marL="68580" marR="68580" marT="0" marB="0" anchor="ctr"/>
                </a:tc>
                <a:tc>
                  <a:txBody>
                    <a:bodyPr/>
                    <a:lstStyle/>
                    <a:p>
                      <a:pPr algn="ctr">
                        <a:spcAft>
                          <a:spcPts val="0"/>
                        </a:spcAft>
                      </a:pPr>
                      <a:r>
                        <a:rPr lang="en-US" altLang="zh-CN" sz="2400" kern="0" dirty="0" smtClean="0">
                          <a:effectLst/>
                          <a:latin typeface="+mn-lt"/>
                          <a:ea typeface="+mn-ea"/>
                        </a:rPr>
                        <a:t>Max</a:t>
                      </a:r>
                      <a:r>
                        <a:rPr lang="en-US" altLang="zh-CN" sz="2400" kern="0" baseline="0" dirty="0" smtClean="0">
                          <a:effectLst/>
                          <a:latin typeface="+mn-lt"/>
                          <a:ea typeface="+mn-ea"/>
                        </a:rPr>
                        <a:t> beam power</a:t>
                      </a:r>
                      <a:endParaRPr lang="zh-CN" sz="1800" kern="100" dirty="0">
                        <a:effectLst/>
                        <a:latin typeface="Times New Roman"/>
                        <a:ea typeface="宋体"/>
                      </a:endParaRPr>
                    </a:p>
                  </a:txBody>
                  <a:tcPr marL="68580" marR="68580" marT="0" marB="0" anchor="ctr"/>
                </a:tc>
              </a:tr>
              <a:tr h="462772">
                <a:tc>
                  <a:txBody>
                    <a:bodyPr/>
                    <a:lstStyle/>
                    <a:p>
                      <a:pPr algn="ctr">
                        <a:spcAft>
                          <a:spcPts val="0"/>
                        </a:spcAft>
                      </a:pPr>
                      <a:r>
                        <a:rPr lang="en-US" altLang="zh-CN" sz="2000" b="1" kern="0" dirty="0" smtClean="0">
                          <a:solidFill>
                            <a:schemeClr val="tx1"/>
                          </a:solidFill>
                          <a:effectLst/>
                          <a:latin typeface="+mn-lt"/>
                          <a:ea typeface="+mn-ea"/>
                          <a:cs typeface="+mn-cs"/>
                        </a:rPr>
                        <a:t>Ion Source</a:t>
                      </a:r>
                      <a:endParaRPr lang="zh-CN" sz="2000" b="1" kern="0" dirty="0">
                        <a:solidFill>
                          <a:schemeClr val="tx1"/>
                        </a:solidFill>
                        <a:effectLst/>
                        <a:latin typeface="+mn-lt"/>
                        <a:ea typeface="+mn-ea"/>
                        <a:cs typeface="+mn-cs"/>
                      </a:endParaRPr>
                    </a:p>
                  </a:txBody>
                  <a:tcPr marL="68580" marR="68580" marT="0" marB="0" anchor="ctr">
                    <a:noFill/>
                  </a:tcPr>
                </a:tc>
                <a:tc>
                  <a:txBody>
                    <a:bodyPr/>
                    <a:lstStyle/>
                    <a:p>
                      <a:pPr algn="ctr">
                        <a:spcAft>
                          <a:spcPts val="0"/>
                        </a:spcAft>
                      </a:pPr>
                      <a:r>
                        <a:rPr lang="en-US" sz="2000" kern="0">
                          <a:effectLst/>
                        </a:rPr>
                        <a:t> </a:t>
                      </a:r>
                      <a:endParaRPr lang="zh-CN" sz="1600" b="1" kern="100">
                        <a:effectLst/>
                        <a:latin typeface="+mn-ea"/>
                        <a:ea typeface="+mn-ea"/>
                      </a:endParaRPr>
                    </a:p>
                  </a:txBody>
                  <a:tcPr marL="68580" marR="68580" marT="0" marB="0" anchor="ctr"/>
                </a:tc>
              </a:tr>
              <a:tr h="462772">
                <a:tc>
                  <a:txBody>
                    <a:bodyPr/>
                    <a:lstStyle/>
                    <a:p>
                      <a:pPr algn="ctr">
                        <a:spcAft>
                          <a:spcPts val="0"/>
                        </a:spcAft>
                      </a:pPr>
                      <a:r>
                        <a:rPr lang="en-US" sz="2000" kern="0" dirty="0" err="1" smtClean="0">
                          <a:effectLst/>
                        </a:rPr>
                        <a:t>Linac</a:t>
                      </a:r>
                      <a:r>
                        <a:rPr lang="en-US" sz="2000" kern="0" baseline="0" dirty="0" smtClean="0">
                          <a:effectLst/>
                        </a:rPr>
                        <a:t> </a:t>
                      </a:r>
                      <a:r>
                        <a:rPr lang="en-US" sz="2000" kern="0" dirty="0" smtClean="0">
                          <a:effectLst/>
                        </a:rPr>
                        <a:t>Dump</a:t>
                      </a:r>
                      <a:endParaRPr lang="zh-CN" sz="1600" b="1" kern="100" dirty="0">
                        <a:effectLst/>
                        <a:latin typeface="+mn-ea"/>
                        <a:ea typeface="+mn-ea"/>
                      </a:endParaRPr>
                    </a:p>
                  </a:txBody>
                  <a:tcPr marL="68580" marR="68580" marT="0" marB="0" anchor="ctr"/>
                </a:tc>
                <a:tc>
                  <a:txBody>
                    <a:bodyPr/>
                    <a:lstStyle/>
                    <a:p>
                      <a:pPr algn="ctr">
                        <a:spcAft>
                          <a:spcPts val="0"/>
                        </a:spcAft>
                      </a:pPr>
                      <a:r>
                        <a:rPr lang="en-US" sz="2000" kern="0">
                          <a:effectLst/>
                        </a:rPr>
                        <a:t>P</a:t>
                      </a:r>
                      <a:r>
                        <a:rPr lang="en-US" sz="2000" kern="0" baseline="-25000">
                          <a:effectLst/>
                        </a:rPr>
                        <a:t>L-DUMP </a:t>
                      </a:r>
                      <a:r>
                        <a:rPr lang="en-US" sz="2000" kern="0">
                          <a:effectLst/>
                        </a:rPr>
                        <a:t>(4kW)</a:t>
                      </a:r>
                      <a:endParaRPr lang="zh-CN" sz="1600" b="1" kern="100">
                        <a:effectLst/>
                        <a:latin typeface="+mn-ea"/>
                        <a:ea typeface="+mn-ea"/>
                      </a:endParaRPr>
                    </a:p>
                  </a:txBody>
                  <a:tcPr marL="68580" marR="68580" marT="0" marB="0" anchor="ctr"/>
                </a:tc>
              </a:tr>
              <a:tr h="462772">
                <a:tc>
                  <a:txBody>
                    <a:bodyPr/>
                    <a:lstStyle/>
                    <a:p>
                      <a:pPr algn="ctr">
                        <a:spcAft>
                          <a:spcPts val="0"/>
                        </a:spcAft>
                      </a:pPr>
                      <a:r>
                        <a:rPr lang="en-US" altLang="zh-CN" sz="2000" b="1" kern="0" dirty="0" err="1" smtClean="0">
                          <a:effectLst/>
                          <a:latin typeface="+mn-lt"/>
                          <a:ea typeface="+mn-ea"/>
                        </a:rPr>
                        <a:t>Linac</a:t>
                      </a:r>
                      <a:r>
                        <a:rPr lang="en-US" altLang="zh-CN" sz="2000" b="1" kern="0" baseline="0" dirty="0" smtClean="0">
                          <a:effectLst/>
                          <a:latin typeface="+mn-lt"/>
                          <a:ea typeface="+mn-ea"/>
                        </a:rPr>
                        <a:t> Dump1</a:t>
                      </a:r>
                      <a:endParaRPr lang="zh-CN" sz="1600" b="1" kern="100" dirty="0">
                        <a:effectLst/>
                        <a:latin typeface="+mn-ea"/>
                        <a:ea typeface="+mn-ea"/>
                      </a:endParaRPr>
                    </a:p>
                  </a:txBody>
                  <a:tcPr marL="68580" marR="68580" marT="0" marB="0" anchor="ctr"/>
                </a:tc>
                <a:tc>
                  <a:txBody>
                    <a:bodyPr/>
                    <a:lstStyle/>
                    <a:p>
                      <a:pPr algn="ctr">
                        <a:spcAft>
                          <a:spcPts val="0"/>
                        </a:spcAft>
                      </a:pPr>
                      <a:r>
                        <a:rPr lang="en-US" sz="2000" kern="0">
                          <a:effectLst/>
                        </a:rPr>
                        <a:t>P</a:t>
                      </a:r>
                      <a:r>
                        <a:rPr lang="en-US" sz="2000" kern="0" baseline="-25000">
                          <a:effectLst/>
                        </a:rPr>
                        <a:t>LRDMP1</a:t>
                      </a:r>
                      <a:r>
                        <a:rPr lang="en-US" sz="2000" kern="0">
                          <a:effectLst/>
                        </a:rPr>
                        <a:t>(200W)</a:t>
                      </a:r>
                      <a:endParaRPr lang="zh-CN" sz="1600" b="1" kern="100">
                        <a:effectLst/>
                        <a:latin typeface="+mn-ea"/>
                        <a:ea typeface="+mn-ea"/>
                      </a:endParaRPr>
                    </a:p>
                  </a:txBody>
                  <a:tcPr marL="68580" marR="68580" marT="0" marB="0" anchor="ctr"/>
                </a:tc>
              </a:tr>
              <a:tr h="462772">
                <a:tc>
                  <a:txBody>
                    <a:bodyPr/>
                    <a:lstStyle/>
                    <a:p>
                      <a:pPr algn="ctr">
                        <a:spcAft>
                          <a:spcPts val="0"/>
                        </a:spcAft>
                      </a:pPr>
                      <a:r>
                        <a:rPr lang="en-US" altLang="zh-CN" sz="2000" b="1" kern="0" dirty="0" smtClean="0">
                          <a:effectLst/>
                          <a:latin typeface="+mn-lt"/>
                          <a:ea typeface="+mn-ea"/>
                        </a:rPr>
                        <a:t>Injection</a:t>
                      </a:r>
                      <a:r>
                        <a:rPr lang="en-US" altLang="zh-CN" sz="2000" b="1" kern="0" baseline="0" dirty="0" smtClean="0">
                          <a:effectLst/>
                          <a:latin typeface="+mn-lt"/>
                          <a:ea typeface="+mn-ea"/>
                        </a:rPr>
                        <a:t> Dump</a:t>
                      </a:r>
                      <a:endParaRPr lang="zh-CN" sz="1600" b="1" kern="100" dirty="0">
                        <a:effectLst/>
                        <a:latin typeface="+mn-ea"/>
                        <a:ea typeface="+mn-ea"/>
                      </a:endParaRPr>
                    </a:p>
                  </a:txBody>
                  <a:tcPr marL="68580" marR="68580" marT="0" marB="0" anchor="ctr"/>
                </a:tc>
                <a:tc>
                  <a:txBody>
                    <a:bodyPr/>
                    <a:lstStyle/>
                    <a:p>
                      <a:pPr algn="ctr">
                        <a:spcAft>
                          <a:spcPts val="0"/>
                        </a:spcAft>
                      </a:pPr>
                      <a:r>
                        <a:rPr lang="en-US" sz="2000" kern="0">
                          <a:effectLst/>
                        </a:rPr>
                        <a:t>P</a:t>
                      </a:r>
                      <a:r>
                        <a:rPr lang="en-US" sz="2000" kern="0" baseline="-25000">
                          <a:effectLst/>
                        </a:rPr>
                        <a:t>I-DUMP</a:t>
                      </a:r>
                      <a:r>
                        <a:rPr lang="en-US" sz="2000" kern="0">
                          <a:effectLst/>
                        </a:rPr>
                        <a:t>(2kW)</a:t>
                      </a:r>
                      <a:endParaRPr lang="zh-CN" sz="1600" b="1" kern="100">
                        <a:effectLst/>
                        <a:latin typeface="+mn-ea"/>
                        <a:ea typeface="+mn-ea"/>
                      </a:endParaRPr>
                    </a:p>
                  </a:txBody>
                  <a:tcPr marL="68580" marR="68580" marT="0" marB="0" anchor="ctr"/>
                </a:tc>
              </a:tr>
              <a:tr h="462772">
                <a:tc>
                  <a:txBody>
                    <a:bodyPr/>
                    <a:lstStyle/>
                    <a:p>
                      <a:pPr algn="ctr">
                        <a:spcAft>
                          <a:spcPts val="0"/>
                        </a:spcAft>
                      </a:pPr>
                      <a:r>
                        <a:rPr lang="en-US" sz="2000" kern="0" dirty="0" smtClean="0">
                          <a:effectLst/>
                        </a:rPr>
                        <a:t>Extraction Dump</a:t>
                      </a:r>
                      <a:endParaRPr lang="zh-CN" sz="1600" b="1" kern="100" dirty="0">
                        <a:effectLst/>
                        <a:latin typeface="+mn-ea"/>
                        <a:ea typeface="+mn-ea"/>
                      </a:endParaRPr>
                    </a:p>
                  </a:txBody>
                  <a:tcPr marL="68580" marR="68580" marT="0" marB="0" anchor="ctr"/>
                </a:tc>
                <a:tc>
                  <a:txBody>
                    <a:bodyPr/>
                    <a:lstStyle/>
                    <a:p>
                      <a:pPr algn="ctr">
                        <a:spcAft>
                          <a:spcPts val="0"/>
                        </a:spcAft>
                      </a:pPr>
                      <a:r>
                        <a:rPr lang="en-US" sz="2000" kern="0" dirty="0" smtClean="0">
                          <a:effectLst/>
                        </a:rPr>
                        <a:t>P</a:t>
                      </a:r>
                      <a:r>
                        <a:rPr lang="en-US" sz="2000" kern="0" baseline="-25000" dirty="0" smtClean="0">
                          <a:effectLst/>
                        </a:rPr>
                        <a:t>R-DUMP</a:t>
                      </a:r>
                      <a:r>
                        <a:rPr lang="en-US" sz="2000" kern="0" dirty="0" smtClean="0">
                          <a:effectLst/>
                        </a:rPr>
                        <a:t>(7.5</a:t>
                      </a:r>
                      <a:r>
                        <a:rPr lang="en-US" altLang="zh-CN" sz="2000" kern="0" dirty="0" smtClean="0">
                          <a:effectLst/>
                        </a:rPr>
                        <a:t>k</a:t>
                      </a:r>
                      <a:r>
                        <a:rPr lang="en-US" sz="2000" kern="0" dirty="0" smtClean="0">
                          <a:effectLst/>
                        </a:rPr>
                        <a:t>W</a:t>
                      </a:r>
                      <a:r>
                        <a:rPr lang="en-US" sz="2000" kern="0" dirty="0">
                          <a:effectLst/>
                        </a:rPr>
                        <a:t>)</a:t>
                      </a:r>
                      <a:endParaRPr lang="zh-CN" sz="1600" b="1" kern="100" dirty="0">
                        <a:effectLst/>
                        <a:latin typeface="+mn-ea"/>
                        <a:ea typeface="+mn-ea"/>
                      </a:endParaRPr>
                    </a:p>
                  </a:txBody>
                  <a:tcPr marL="68580" marR="68580" marT="0" marB="0" anchor="ctr"/>
                </a:tc>
              </a:tr>
              <a:tr h="462772">
                <a:tc>
                  <a:txBody>
                    <a:bodyPr/>
                    <a:lstStyle/>
                    <a:p>
                      <a:pPr algn="ctr">
                        <a:spcAft>
                          <a:spcPts val="0"/>
                        </a:spcAft>
                      </a:pPr>
                      <a:r>
                        <a:rPr lang="en-US" sz="2000" kern="0">
                          <a:effectLst/>
                        </a:rPr>
                        <a:t>Target</a:t>
                      </a:r>
                      <a:endParaRPr lang="zh-CN" sz="1600" b="1" kern="100">
                        <a:effectLst/>
                        <a:latin typeface="+mn-ea"/>
                        <a:ea typeface="+mn-ea"/>
                      </a:endParaRPr>
                    </a:p>
                  </a:txBody>
                  <a:tcPr marL="68580" marR="68580" marT="0" marB="0" anchor="ctr"/>
                </a:tc>
                <a:tc>
                  <a:txBody>
                    <a:bodyPr/>
                    <a:lstStyle/>
                    <a:p>
                      <a:pPr algn="ctr">
                        <a:spcAft>
                          <a:spcPts val="0"/>
                        </a:spcAft>
                      </a:pPr>
                      <a:r>
                        <a:rPr lang="en-US" sz="2000" kern="0" dirty="0" err="1">
                          <a:effectLst/>
                        </a:rPr>
                        <a:t>P</a:t>
                      </a:r>
                      <a:r>
                        <a:rPr lang="en-US" sz="2000" kern="0" baseline="-25000" dirty="0" err="1">
                          <a:effectLst/>
                        </a:rPr>
                        <a:t>Target</a:t>
                      </a:r>
                      <a:r>
                        <a:rPr lang="en-US" sz="2000" kern="0" dirty="0">
                          <a:effectLst/>
                        </a:rPr>
                        <a:t>(100kW)</a:t>
                      </a:r>
                      <a:endParaRPr lang="zh-CN" sz="1600" b="1" kern="100" dirty="0">
                        <a:effectLst/>
                        <a:latin typeface="+mn-ea"/>
                        <a:ea typeface="+mn-ea"/>
                      </a:endParaRPr>
                    </a:p>
                  </a:txBody>
                  <a:tcPr marL="68580" marR="68580" marT="0" marB="0" anchor="ctr"/>
                </a:tc>
              </a:tr>
            </a:tbl>
          </a:graphicData>
        </a:graphic>
      </p:graphicFrame>
    </p:spTree>
    <p:extLst>
      <p:ext uri="{BB962C8B-B14F-4D97-AF65-F5344CB8AC3E}">
        <p14:creationId xmlns:p14="http://schemas.microsoft.com/office/powerpoint/2010/main" val="1329431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RMS design and implementation</a:t>
            </a:r>
            <a:endParaRPr lang="zh-CN" altLang="en-US" dirty="0"/>
          </a:p>
        </p:txBody>
      </p:sp>
      <p:sp>
        <p:nvSpPr>
          <p:cNvPr id="19" name="TextBox 18"/>
          <p:cNvSpPr txBox="1"/>
          <p:nvPr/>
        </p:nvSpPr>
        <p:spPr>
          <a:xfrm>
            <a:off x="258790" y="1426599"/>
            <a:ext cx="8609165" cy="3647152"/>
          </a:xfrm>
          <a:prstGeom prst="rect">
            <a:avLst/>
          </a:prstGeom>
          <a:noFill/>
        </p:spPr>
        <p:txBody>
          <a:bodyPr wrap="square">
            <a:spAutoFit/>
          </a:bodyPr>
          <a:lstStyle/>
          <a:p>
            <a:pPr marL="342900" indent="-342900" algn="l">
              <a:buFont typeface="Arial" panose="020B0604020202020204" pitchFamily="34" charset="0"/>
              <a:buChar char="•"/>
              <a:defRPr/>
            </a:pPr>
            <a:r>
              <a:rPr lang="en-US" altLang="zh-CN" sz="2400" b="1" dirty="0" smtClean="0">
                <a:solidFill>
                  <a:srgbClr val="1B0C64"/>
                </a:solidFill>
              </a:rPr>
              <a:t>Shutdown: </a:t>
            </a:r>
            <a:r>
              <a:rPr lang="en-US" altLang="zh-CN" sz="2400" dirty="0" smtClean="0"/>
              <a:t>No beam allowed, all tunnels can be entered in, machine mode can be changed.</a:t>
            </a:r>
            <a:endParaRPr lang="en-US" altLang="zh-CN" sz="2400" dirty="0"/>
          </a:p>
          <a:p>
            <a:pPr marL="342900" indent="-342900">
              <a:spcBef>
                <a:spcPts val="600"/>
              </a:spcBef>
              <a:buFont typeface="Arial" panose="020B0604020202020204" pitchFamily="34" charset="0"/>
              <a:buChar char="•"/>
              <a:defRPr/>
            </a:pPr>
            <a:r>
              <a:rPr lang="en-US" altLang="zh-CN" sz="2400" b="1" dirty="0" smtClean="0">
                <a:solidFill>
                  <a:srgbClr val="1B0C64"/>
                </a:solidFill>
              </a:rPr>
              <a:t>Ready: </a:t>
            </a:r>
            <a:r>
              <a:rPr lang="en-US" altLang="zh-CN" sz="2400" dirty="0" smtClean="0"/>
              <a:t>No beam allowed, </a:t>
            </a:r>
            <a:r>
              <a:rPr lang="en-US" altLang="zh-CN" sz="2400" dirty="0"/>
              <a:t>tunnel </a:t>
            </a:r>
            <a:r>
              <a:rPr lang="en-US" altLang="zh-CN" sz="2400" dirty="0" smtClean="0"/>
              <a:t>can not </a:t>
            </a:r>
            <a:r>
              <a:rPr lang="en-US" altLang="zh-CN" sz="2400" dirty="0"/>
              <a:t>be entered </a:t>
            </a:r>
            <a:r>
              <a:rPr lang="en-US" altLang="zh-CN" sz="2400" dirty="0" smtClean="0"/>
              <a:t>in, locking the </a:t>
            </a:r>
            <a:r>
              <a:rPr lang="en-US" altLang="zh-CN" sz="2400" u="sng" dirty="0" smtClean="0"/>
              <a:t>initial locked area </a:t>
            </a:r>
            <a:r>
              <a:rPr lang="en-US" altLang="zh-CN" sz="2400" dirty="0" smtClean="0"/>
              <a:t>based on the machine mode key position, and sending initial locked area signal to PPS.</a:t>
            </a:r>
          </a:p>
          <a:p>
            <a:pPr marL="342900" indent="-342900">
              <a:spcBef>
                <a:spcPts val="600"/>
              </a:spcBef>
              <a:buFont typeface="Arial" panose="020B0604020202020204" pitchFamily="34" charset="0"/>
              <a:buChar char="•"/>
              <a:defRPr/>
            </a:pPr>
            <a:r>
              <a:rPr lang="en-US" altLang="zh-CN" sz="2400" b="1" dirty="0" smtClean="0">
                <a:solidFill>
                  <a:srgbClr val="1B0C64"/>
                </a:solidFill>
              </a:rPr>
              <a:t>Running: </a:t>
            </a:r>
            <a:r>
              <a:rPr lang="en-US" altLang="zh-CN" sz="2400" dirty="0" smtClean="0"/>
              <a:t>Beam is allowed, </a:t>
            </a:r>
            <a:r>
              <a:rPr lang="en-US" altLang="zh-CN" sz="2400" dirty="0"/>
              <a:t>tunnel can not be entered </a:t>
            </a:r>
            <a:r>
              <a:rPr lang="en-US" altLang="zh-CN" sz="2400" dirty="0" smtClean="0"/>
              <a:t>in, machine mode can not be changed.</a:t>
            </a:r>
            <a:endParaRPr lang="en-US" altLang="zh-CN" sz="2400" dirty="0"/>
          </a:p>
          <a:p>
            <a:pPr marL="342900" indent="-342900" algn="l">
              <a:spcBef>
                <a:spcPts val="600"/>
              </a:spcBef>
              <a:buFont typeface="Arial" panose="020B0604020202020204" pitchFamily="34" charset="0"/>
              <a:buChar char="•"/>
              <a:defRPr/>
            </a:pPr>
            <a:r>
              <a:rPr lang="en-US" altLang="zh-CN" sz="2400" b="1" dirty="0" smtClean="0">
                <a:solidFill>
                  <a:srgbClr val="1B0C64"/>
                </a:solidFill>
              </a:rPr>
              <a:t>Beamoff:</a:t>
            </a:r>
            <a:r>
              <a:rPr lang="en-US" altLang="zh-CN" sz="2400" dirty="0" smtClean="0"/>
              <a:t> No beam allowed, tunnel can not be entered in, machine mode can be changed.</a:t>
            </a:r>
            <a:endParaRPr lang="en-US" altLang="zh-CN" sz="2400" dirty="0"/>
          </a:p>
        </p:txBody>
      </p:sp>
      <p:sp>
        <p:nvSpPr>
          <p:cNvPr id="20" name="TextBox 19"/>
          <p:cNvSpPr txBox="1"/>
          <p:nvPr/>
        </p:nvSpPr>
        <p:spPr>
          <a:xfrm>
            <a:off x="232911" y="966158"/>
            <a:ext cx="5357005" cy="461665"/>
          </a:xfrm>
          <a:prstGeom prst="rect">
            <a:avLst/>
          </a:prstGeom>
          <a:noFill/>
        </p:spPr>
        <p:txBody>
          <a:bodyPr wrap="square" rtlCol="0">
            <a:spAutoFit/>
          </a:bodyPr>
          <a:lstStyle/>
          <a:p>
            <a:r>
              <a:rPr lang="en-US" altLang="zh-CN" sz="2400" b="1" dirty="0" smtClean="0">
                <a:solidFill>
                  <a:srgbClr val="071F65"/>
                </a:solidFill>
              </a:rPr>
              <a:t>Machine State definition:</a:t>
            </a:r>
            <a:endParaRPr lang="zh-CN" altLang="en-US" sz="2400" b="1" dirty="0">
              <a:solidFill>
                <a:srgbClr val="071F65"/>
              </a:solidFill>
            </a:endParaRPr>
          </a:p>
        </p:txBody>
      </p:sp>
    </p:spTree>
    <p:extLst>
      <p:ext uri="{BB962C8B-B14F-4D97-AF65-F5344CB8AC3E}">
        <p14:creationId xmlns:p14="http://schemas.microsoft.com/office/powerpoint/2010/main" val="1313438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RMS design and implementation</a:t>
            </a:r>
            <a:endParaRPr lang="zh-CN" altLang="en-US" dirty="0"/>
          </a:p>
        </p:txBody>
      </p:sp>
      <p:sp>
        <p:nvSpPr>
          <p:cNvPr id="19" name="TextBox 18"/>
          <p:cNvSpPr txBox="1"/>
          <p:nvPr/>
        </p:nvSpPr>
        <p:spPr>
          <a:xfrm>
            <a:off x="258790" y="1426599"/>
            <a:ext cx="8151963" cy="1938992"/>
          </a:xfrm>
          <a:prstGeom prst="rect">
            <a:avLst/>
          </a:prstGeom>
          <a:noFill/>
        </p:spPr>
        <p:txBody>
          <a:bodyPr wrap="square">
            <a:spAutoFit/>
          </a:bodyPr>
          <a:lstStyle/>
          <a:p>
            <a:pPr>
              <a:spcBef>
                <a:spcPts val="600"/>
              </a:spcBef>
              <a:spcAft>
                <a:spcPts val="600"/>
              </a:spcAft>
              <a:defRPr/>
            </a:pPr>
            <a:r>
              <a:rPr lang="en-US" altLang="zh-CN" sz="2000" dirty="0" smtClean="0"/>
              <a:t>When machine state transiting to Ready state, RMS will lock the position of the machine mode key and PPS  uses this signal for determining the accelerator operating area. No matter the key position changed or not, this signal will keep its initial value in Running or Beamoff state. Only when machine state re-transiting to Ready state again, this position signal will be re-locked.</a:t>
            </a:r>
            <a:endParaRPr lang="en-US" altLang="zh-CN" sz="2000" dirty="0">
              <a:latin typeface="+mn-ea"/>
            </a:endParaRPr>
          </a:p>
        </p:txBody>
      </p:sp>
      <p:sp>
        <p:nvSpPr>
          <p:cNvPr id="20" name="TextBox 19"/>
          <p:cNvSpPr txBox="1"/>
          <p:nvPr/>
        </p:nvSpPr>
        <p:spPr>
          <a:xfrm>
            <a:off x="232912" y="966158"/>
            <a:ext cx="2493035" cy="461665"/>
          </a:xfrm>
          <a:prstGeom prst="rect">
            <a:avLst/>
          </a:prstGeom>
          <a:noFill/>
        </p:spPr>
        <p:txBody>
          <a:bodyPr wrap="square" rtlCol="0">
            <a:spAutoFit/>
          </a:bodyPr>
          <a:lstStyle/>
          <a:p>
            <a:r>
              <a:rPr lang="en-US" altLang="zh-CN" sz="2400" b="1" u="sng" dirty="0" smtClean="0">
                <a:solidFill>
                  <a:srgbClr val="071F65"/>
                </a:solidFill>
              </a:rPr>
              <a:t>Initial locked area:</a:t>
            </a:r>
            <a:endParaRPr lang="zh-CN" altLang="en-US" sz="2400" b="1" u="sng" dirty="0">
              <a:solidFill>
                <a:srgbClr val="071F65"/>
              </a:solidFill>
            </a:endParaRPr>
          </a:p>
        </p:txBody>
      </p:sp>
      <p:sp>
        <p:nvSpPr>
          <p:cNvPr id="5" name="TextBox 4"/>
          <p:cNvSpPr txBox="1"/>
          <p:nvPr/>
        </p:nvSpPr>
        <p:spPr>
          <a:xfrm>
            <a:off x="258790" y="3494566"/>
            <a:ext cx="3600691" cy="461665"/>
          </a:xfrm>
          <a:prstGeom prst="rect">
            <a:avLst/>
          </a:prstGeom>
          <a:noFill/>
        </p:spPr>
        <p:txBody>
          <a:bodyPr wrap="square" rtlCol="0">
            <a:spAutoFit/>
          </a:bodyPr>
          <a:lstStyle/>
          <a:p>
            <a:r>
              <a:rPr lang="en-US" altLang="zh-CN" sz="2400" b="1" u="sng" dirty="0" smtClean="0">
                <a:solidFill>
                  <a:srgbClr val="071F65"/>
                </a:solidFill>
              </a:rPr>
              <a:t>Current interlock area:</a:t>
            </a:r>
            <a:endParaRPr lang="zh-CN" altLang="en-US" sz="2400" b="1" u="sng" dirty="0">
              <a:solidFill>
                <a:srgbClr val="071F65"/>
              </a:solidFill>
            </a:endParaRPr>
          </a:p>
        </p:txBody>
      </p:sp>
      <p:sp>
        <p:nvSpPr>
          <p:cNvPr id="6" name="TextBox 5"/>
          <p:cNvSpPr txBox="1"/>
          <p:nvPr/>
        </p:nvSpPr>
        <p:spPr>
          <a:xfrm>
            <a:off x="265288" y="3908542"/>
            <a:ext cx="8151963" cy="1015663"/>
          </a:xfrm>
          <a:prstGeom prst="rect">
            <a:avLst/>
          </a:prstGeom>
          <a:noFill/>
        </p:spPr>
        <p:txBody>
          <a:bodyPr wrap="square">
            <a:spAutoFit/>
          </a:bodyPr>
          <a:lstStyle/>
          <a:p>
            <a:pPr>
              <a:spcBef>
                <a:spcPts val="600"/>
              </a:spcBef>
              <a:spcAft>
                <a:spcPts val="600"/>
              </a:spcAft>
              <a:defRPr/>
            </a:pPr>
            <a:r>
              <a:rPr lang="en-US" altLang="zh-CN" sz="2000" dirty="0" smtClean="0"/>
              <a:t>This signal represents the actual beam area based on the current position of machine mode key switch position.  Current interlock area will be changed in Beamoff state, if the key switch position was changed. </a:t>
            </a:r>
            <a:endParaRPr lang="en-US" altLang="zh-CN" sz="2000" dirty="0">
              <a:latin typeface="+mn-ea"/>
            </a:endParaRPr>
          </a:p>
        </p:txBody>
      </p:sp>
      <p:sp>
        <p:nvSpPr>
          <p:cNvPr id="3" name="TextBox 2"/>
          <p:cNvSpPr txBox="1"/>
          <p:nvPr/>
        </p:nvSpPr>
        <p:spPr>
          <a:xfrm>
            <a:off x="258790" y="5320145"/>
            <a:ext cx="8315194" cy="400110"/>
          </a:xfrm>
          <a:prstGeom prst="rect">
            <a:avLst/>
          </a:prstGeom>
          <a:noFill/>
        </p:spPr>
        <p:txBody>
          <a:bodyPr wrap="square" rtlCol="0">
            <a:spAutoFit/>
          </a:bodyPr>
          <a:lstStyle/>
          <a:p>
            <a:r>
              <a:rPr lang="en-US" altLang="zh-CN" sz="2000" b="1" dirty="0" smtClean="0">
                <a:solidFill>
                  <a:srgbClr val="FF0000"/>
                </a:solidFill>
              </a:rPr>
              <a:t>Note: Current interlock area always smaller or equal than initial locked area.</a:t>
            </a:r>
            <a:endParaRPr lang="zh-CN" altLang="en-US" sz="2000" b="1" dirty="0">
              <a:solidFill>
                <a:srgbClr val="FF0000"/>
              </a:solidFill>
            </a:endParaRPr>
          </a:p>
        </p:txBody>
      </p:sp>
    </p:spTree>
    <p:extLst>
      <p:ext uri="{BB962C8B-B14F-4D97-AF65-F5344CB8AC3E}">
        <p14:creationId xmlns:p14="http://schemas.microsoft.com/office/powerpoint/2010/main" val="2329151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RMS design and implementation</a:t>
            </a:r>
            <a:endParaRPr lang="zh-CN" altLang="en-US" dirty="0"/>
          </a:p>
        </p:txBody>
      </p:sp>
      <p:sp>
        <p:nvSpPr>
          <p:cNvPr id="19" name="TextBox 18"/>
          <p:cNvSpPr txBox="1"/>
          <p:nvPr/>
        </p:nvSpPr>
        <p:spPr>
          <a:xfrm>
            <a:off x="258790" y="1426599"/>
            <a:ext cx="8298614" cy="2400657"/>
          </a:xfrm>
          <a:prstGeom prst="rect">
            <a:avLst/>
          </a:prstGeom>
          <a:noFill/>
        </p:spPr>
        <p:txBody>
          <a:bodyPr wrap="square">
            <a:spAutoFit/>
          </a:bodyPr>
          <a:lstStyle/>
          <a:p>
            <a:pPr>
              <a:spcBef>
                <a:spcPts val="600"/>
              </a:spcBef>
              <a:spcAft>
                <a:spcPts val="600"/>
              </a:spcAft>
              <a:defRPr/>
            </a:pPr>
            <a:r>
              <a:rPr lang="en-US" altLang="zh-CN" sz="2000" b="1" dirty="0" smtClean="0">
                <a:solidFill>
                  <a:srgbClr val="071F65"/>
                </a:solidFill>
              </a:rPr>
              <a:t>Machine Mode Key: </a:t>
            </a:r>
            <a:r>
              <a:rPr lang="en-US" altLang="zh-CN" sz="2000" dirty="0" smtClean="0"/>
              <a:t>8 positions key, used for setting up machine mode.</a:t>
            </a:r>
          </a:p>
          <a:p>
            <a:pPr>
              <a:spcBef>
                <a:spcPts val="600"/>
              </a:spcBef>
              <a:spcAft>
                <a:spcPts val="600"/>
              </a:spcAft>
              <a:defRPr/>
            </a:pPr>
            <a:r>
              <a:rPr lang="en-US" altLang="zh-CN" sz="2000" b="1" dirty="0" smtClean="0">
                <a:solidFill>
                  <a:srgbClr val="071F65"/>
                </a:solidFill>
              </a:rPr>
              <a:t>LINAC Key: </a:t>
            </a:r>
            <a:r>
              <a:rPr lang="en-US" altLang="zh-CN" sz="2000" dirty="0" err="1" smtClean="0"/>
              <a:t>Linac</a:t>
            </a:r>
            <a:r>
              <a:rPr lang="en-US" altLang="zh-CN" sz="2000" dirty="0" smtClean="0"/>
              <a:t> tunnel access primary key, if this key is out position, </a:t>
            </a:r>
            <a:r>
              <a:rPr lang="en-US" altLang="zh-CN" sz="2000" dirty="0" err="1" smtClean="0"/>
              <a:t>Linac</a:t>
            </a:r>
            <a:r>
              <a:rPr lang="en-US" altLang="zh-CN" sz="2000" dirty="0" smtClean="0"/>
              <a:t> RF power source can not be powered up.</a:t>
            </a:r>
          </a:p>
          <a:p>
            <a:pPr>
              <a:spcBef>
                <a:spcPts val="600"/>
              </a:spcBef>
              <a:spcAft>
                <a:spcPts val="600"/>
              </a:spcAft>
              <a:defRPr/>
            </a:pPr>
            <a:r>
              <a:rPr lang="en-US" altLang="zh-CN" sz="2000" b="1" dirty="0" smtClean="0">
                <a:solidFill>
                  <a:srgbClr val="071F65"/>
                </a:solidFill>
              </a:rPr>
              <a:t>RCS Key: </a:t>
            </a:r>
            <a:r>
              <a:rPr lang="en-US" altLang="zh-CN" sz="2000" dirty="0" smtClean="0"/>
              <a:t>RCS tunnel access primary key, if this key is out position, RCS high power source can not be powered up.</a:t>
            </a:r>
          </a:p>
          <a:p>
            <a:pPr>
              <a:spcBef>
                <a:spcPts val="600"/>
              </a:spcBef>
              <a:spcAft>
                <a:spcPts val="600"/>
              </a:spcAft>
              <a:defRPr/>
            </a:pPr>
            <a:r>
              <a:rPr lang="en-US" altLang="zh-CN" sz="2000" b="1" dirty="0" smtClean="0">
                <a:solidFill>
                  <a:srgbClr val="071F65"/>
                </a:solidFill>
              </a:rPr>
              <a:t>Target Key: </a:t>
            </a:r>
            <a:r>
              <a:rPr lang="en-US" altLang="zh-CN" sz="2000" dirty="0" smtClean="0"/>
              <a:t>Target and instrument area access primary key.</a:t>
            </a:r>
          </a:p>
        </p:txBody>
      </p:sp>
      <p:sp>
        <p:nvSpPr>
          <p:cNvPr id="20" name="TextBox 19"/>
          <p:cNvSpPr txBox="1"/>
          <p:nvPr/>
        </p:nvSpPr>
        <p:spPr>
          <a:xfrm>
            <a:off x="232912" y="966158"/>
            <a:ext cx="2493035" cy="461665"/>
          </a:xfrm>
          <a:prstGeom prst="rect">
            <a:avLst/>
          </a:prstGeom>
          <a:noFill/>
        </p:spPr>
        <p:txBody>
          <a:bodyPr wrap="square" rtlCol="0">
            <a:spAutoFit/>
          </a:bodyPr>
          <a:lstStyle/>
          <a:p>
            <a:r>
              <a:rPr lang="en-US" altLang="zh-CN" sz="2400" b="1" u="sng" dirty="0" smtClean="0">
                <a:solidFill>
                  <a:srgbClr val="071F65"/>
                </a:solidFill>
              </a:rPr>
              <a:t>RMS keys:</a:t>
            </a:r>
            <a:endParaRPr lang="zh-CN" altLang="en-US" sz="2400" b="1" u="sng" dirty="0">
              <a:solidFill>
                <a:srgbClr val="071F65"/>
              </a:solidFill>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627" y="3896477"/>
            <a:ext cx="4722016" cy="1848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58790" y="5906741"/>
            <a:ext cx="8522901" cy="707886"/>
          </a:xfrm>
          <a:prstGeom prst="rect">
            <a:avLst/>
          </a:prstGeom>
          <a:noFill/>
        </p:spPr>
        <p:txBody>
          <a:bodyPr wrap="square" rtlCol="0">
            <a:spAutoFit/>
          </a:bodyPr>
          <a:lstStyle/>
          <a:p>
            <a:r>
              <a:rPr lang="en-US" altLang="zh-CN" sz="2000" b="1" dirty="0">
                <a:solidFill>
                  <a:srgbClr val="FF0000"/>
                </a:solidFill>
              </a:rPr>
              <a:t>K</a:t>
            </a:r>
            <a:r>
              <a:rPr lang="en-US" altLang="zh-CN" sz="2000" b="1" dirty="0" smtClean="0">
                <a:solidFill>
                  <a:srgbClr val="FF0000"/>
                </a:solidFill>
              </a:rPr>
              <a:t>ey position signals are read by PLC system and sent to PPS, MPS through cable. Meanwhile , RMS publishes machine mode in control network by EPICS PV.</a:t>
            </a:r>
            <a:endParaRPr lang="zh-CN" altLang="en-US" sz="2000" b="1" dirty="0">
              <a:solidFill>
                <a:srgbClr val="FF0000"/>
              </a:solidFill>
            </a:endParaRPr>
          </a:p>
        </p:txBody>
      </p:sp>
    </p:spTree>
    <p:extLst>
      <p:ext uri="{BB962C8B-B14F-4D97-AF65-F5344CB8AC3E}">
        <p14:creationId xmlns:p14="http://schemas.microsoft.com/office/powerpoint/2010/main" val="1415732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RMS design and implementation</a:t>
            </a:r>
            <a:endParaRPr lang="zh-CN" altLang="en-US" dirty="0"/>
          </a:p>
        </p:txBody>
      </p:sp>
      <p:sp>
        <p:nvSpPr>
          <p:cNvPr id="4" name="TextBox 3"/>
          <p:cNvSpPr txBox="1"/>
          <p:nvPr/>
        </p:nvSpPr>
        <p:spPr>
          <a:xfrm>
            <a:off x="232912" y="966158"/>
            <a:ext cx="7791972" cy="461665"/>
          </a:xfrm>
          <a:prstGeom prst="rect">
            <a:avLst/>
          </a:prstGeom>
          <a:noFill/>
        </p:spPr>
        <p:txBody>
          <a:bodyPr wrap="square" rtlCol="0">
            <a:spAutoFit/>
          </a:bodyPr>
          <a:lstStyle/>
          <a:p>
            <a:r>
              <a:rPr lang="en-US" altLang="zh-CN" sz="2400" b="1" u="sng" dirty="0" smtClean="0">
                <a:solidFill>
                  <a:srgbClr val="071F65"/>
                </a:solidFill>
              </a:rPr>
              <a:t>Initial Locked Area Combination with Tunnel  Access Keys:</a:t>
            </a:r>
            <a:endParaRPr lang="zh-CN" altLang="en-US" sz="2400" b="1" u="sng" dirty="0">
              <a:solidFill>
                <a:srgbClr val="071F65"/>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784471181"/>
              </p:ext>
            </p:extLst>
          </p:nvPr>
        </p:nvGraphicFramePr>
        <p:xfrm>
          <a:off x="562283" y="1710898"/>
          <a:ext cx="7817442" cy="3802796"/>
        </p:xfrm>
        <a:graphic>
          <a:graphicData uri="http://schemas.openxmlformats.org/drawingml/2006/table">
            <a:tbl>
              <a:tblPr firstRow="1" bandRow="1">
                <a:tableStyleId>{BC89EF96-8CEA-46FF-86C4-4CE0E7609802}</a:tableStyleId>
              </a:tblPr>
              <a:tblGrid>
                <a:gridCol w="3908721"/>
                <a:gridCol w="3908721"/>
              </a:tblGrid>
              <a:tr h="950699">
                <a:tc>
                  <a:txBody>
                    <a:bodyPr/>
                    <a:lstStyle/>
                    <a:p>
                      <a:pPr algn="ctr"/>
                      <a:r>
                        <a:rPr lang="en-US" altLang="zh-CN" sz="2400" dirty="0" smtClean="0">
                          <a:latin typeface="+mn-lt"/>
                        </a:rPr>
                        <a:t>Initial Locked Area</a:t>
                      </a:r>
                      <a:endParaRPr lang="zh-CN" altLang="en-US" sz="2400" dirty="0">
                        <a:latin typeface="+mn-lt"/>
                      </a:endParaRPr>
                    </a:p>
                  </a:txBody>
                  <a:tcPr anchor="ctr"/>
                </a:tc>
                <a:tc>
                  <a:txBody>
                    <a:bodyPr/>
                    <a:lstStyle/>
                    <a:p>
                      <a:pPr algn="ctr"/>
                      <a:r>
                        <a:rPr lang="en-US" altLang="zh-CN" sz="2400" dirty="0" smtClean="0">
                          <a:latin typeface="+mn-lt"/>
                        </a:rPr>
                        <a:t>Key</a:t>
                      </a:r>
                      <a:r>
                        <a:rPr lang="en-US" altLang="zh-CN" sz="2400" baseline="0" dirty="0" smtClean="0">
                          <a:latin typeface="+mn-lt"/>
                        </a:rPr>
                        <a:t> must in Positon</a:t>
                      </a:r>
                      <a:endParaRPr lang="zh-CN" altLang="en-US" sz="2400" dirty="0">
                        <a:latin typeface="+mn-lt"/>
                      </a:endParaRPr>
                    </a:p>
                  </a:txBody>
                  <a:tcPr anchor="ctr"/>
                </a:tc>
              </a:tr>
              <a:tr h="950699">
                <a:tc>
                  <a:txBody>
                    <a:bodyPr/>
                    <a:lstStyle/>
                    <a:p>
                      <a:pPr algn="ctr"/>
                      <a:r>
                        <a:rPr lang="en-US" altLang="zh-CN" sz="2400" dirty="0" err="1" smtClean="0">
                          <a:latin typeface="+mn-lt"/>
                        </a:rPr>
                        <a:t>Linac</a:t>
                      </a:r>
                      <a:endParaRPr lang="zh-CN" altLang="en-US" sz="2400" dirty="0">
                        <a:latin typeface="+mn-lt"/>
                      </a:endParaRPr>
                    </a:p>
                  </a:txBody>
                  <a:tcPr anchor="ctr"/>
                </a:tc>
                <a:tc>
                  <a:txBody>
                    <a:bodyPr/>
                    <a:lstStyle/>
                    <a:p>
                      <a:pPr algn="ctr"/>
                      <a:r>
                        <a:rPr lang="en-US" altLang="zh-CN" sz="2400" dirty="0" err="1" smtClean="0">
                          <a:latin typeface="+mn-lt"/>
                        </a:rPr>
                        <a:t>Linac</a:t>
                      </a:r>
                      <a:r>
                        <a:rPr lang="en-US" altLang="zh-CN" sz="2400" dirty="0" smtClean="0">
                          <a:latin typeface="+mn-lt"/>
                        </a:rPr>
                        <a:t> key</a:t>
                      </a:r>
                      <a:endParaRPr lang="zh-CN" altLang="en-US" sz="2400" dirty="0">
                        <a:latin typeface="+mn-lt"/>
                      </a:endParaRPr>
                    </a:p>
                  </a:txBody>
                  <a:tcPr anchor="ctr"/>
                </a:tc>
              </a:tr>
              <a:tr h="950699">
                <a:tc>
                  <a:txBody>
                    <a:bodyPr/>
                    <a:lstStyle/>
                    <a:p>
                      <a:pPr algn="ctr"/>
                      <a:r>
                        <a:rPr lang="en-US" altLang="zh-CN" sz="2400" dirty="0" err="1" smtClean="0">
                          <a:latin typeface="+mn-lt"/>
                        </a:rPr>
                        <a:t>Linac+RCS</a:t>
                      </a:r>
                      <a:endParaRPr lang="zh-CN" altLang="en-US" sz="2400" dirty="0">
                        <a:latin typeface="+mn-lt"/>
                      </a:endParaRPr>
                    </a:p>
                  </a:txBody>
                  <a:tcPr anchor="ctr"/>
                </a:tc>
                <a:tc>
                  <a:txBody>
                    <a:bodyPr/>
                    <a:lstStyle/>
                    <a:p>
                      <a:pPr algn="ctr"/>
                      <a:r>
                        <a:rPr lang="en-US" altLang="zh-CN" sz="2400" dirty="0" err="1" smtClean="0">
                          <a:latin typeface="+mn-lt"/>
                        </a:rPr>
                        <a:t>Linac</a:t>
                      </a:r>
                      <a:r>
                        <a:rPr lang="en-US" altLang="zh-CN" sz="2400" dirty="0" smtClean="0">
                          <a:latin typeface="+mn-lt"/>
                        </a:rPr>
                        <a:t>/RCS key</a:t>
                      </a:r>
                      <a:endParaRPr lang="zh-CN" altLang="en-US" sz="2400" dirty="0">
                        <a:latin typeface="+mn-lt"/>
                      </a:endParaRPr>
                    </a:p>
                  </a:txBody>
                  <a:tcPr anchor="ctr"/>
                </a:tc>
              </a:tr>
              <a:tr h="950699">
                <a:tc>
                  <a:txBody>
                    <a:bodyPr/>
                    <a:lstStyle/>
                    <a:p>
                      <a:pPr algn="ctr"/>
                      <a:r>
                        <a:rPr lang="en-US" altLang="zh-CN" sz="2400" dirty="0" err="1" smtClean="0">
                          <a:latin typeface="+mn-lt"/>
                        </a:rPr>
                        <a:t>Linac</a:t>
                      </a:r>
                      <a:r>
                        <a:rPr lang="en-US" altLang="zh-CN" sz="2400" baseline="0" dirty="0" err="1" smtClean="0">
                          <a:latin typeface="+mn-lt"/>
                        </a:rPr>
                        <a:t>+RCS+Target</a:t>
                      </a:r>
                      <a:endParaRPr lang="zh-CN" altLang="en-US" sz="2400" dirty="0">
                        <a:latin typeface="+mn-lt"/>
                      </a:endParaRPr>
                    </a:p>
                  </a:txBody>
                  <a:tcPr anchor="ctr"/>
                </a:tc>
                <a:tc>
                  <a:txBody>
                    <a:bodyPr/>
                    <a:lstStyle/>
                    <a:p>
                      <a:pPr algn="ctr"/>
                      <a:r>
                        <a:rPr lang="en-US" altLang="zh-CN" sz="2400" dirty="0" err="1" smtClean="0">
                          <a:latin typeface="+mn-lt"/>
                        </a:rPr>
                        <a:t>Linac</a:t>
                      </a:r>
                      <a:r>
                        <a:rPr lang="en-US" altLang="zh-CN" sz="2400" dirty="0" smtClean="0">
                          <a:latin typeface="+mn-lt"/>
                        </a:rPr>
                        <a:t>/RCS/Target key</a:t>
                      </a:r>
                      <a:endParaRPr lang="zh-CN" altLang="en-US" sz="2400" dirty="0">
                        <a:latin typeface="+mn-lt"/>
                      </a:endParaRPr>
                    </a:p>
                  </a:txBody>
                  <a:tcPr anchor="ctr"/>
                </a:tc>
              </a:tr>
            </a:tbl>
          </a:graphicData>
        </a:graphic>
      </p:graphicFrame>
    </p:spTree>
    <p:extLst>
      <p:ext uri="{BB962C8B-B14F-4D97-AF65-F5344CB8AC3E}">
        <p14:creationId xmlns:p14="http://schemas.microsoft.com/office/powerpoint/2010/main" val="3105623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Accelerator operation requirements</a:t>
            </a:r>
            <a:endParaRPr lang="zh-CN" altLang="en-US" dirty="0"/>
          </a:p>
        </p:txBody>
      </p:sp>
      <p:grpSp>
        <p:nvGrpSpPr>
          <p:cNvPr id="3" name="组合 2"/>
          <p:cNvGrpSpPr/>
          <p:nvPr/>
        </p:nvGrpSpPr>
        <p:grpSpPr>
          <a:xfrm>
            <a:off x="1137814" y="2323944"/>
            <a:ext cx="7307983" cy="3521232"/>
            <a:chOff x="755650" y="2644072"/>
            <a:chExt cx="7307983" cy="3521232"/>
          </a:xfrm>
        </p:grpSpPr>
        <p:sp>
          <p:nvSpPr>
            <p:cNvPr id="4" name="椭圆 19"/>
            <p:cNvSpPr>
              <a:spLocks noChangeArrowheads="1"/>
            </p:cNvSpPr>
            <p:nvPr/>
          </p:nvSpPr>
          <p:spPr bwMode="auto">
            <a:xfrm>
              <a:off x="755650" y="3742428"/>
              <a:ext cx="1325563" cy="622676"/>
            </a:xfrm>
            <a:prstGeom prst="ellipse">
              <a:avLst/>
            </a:prstGeom>
            <a:solidFill>
              <a:srgbClr val="FFFF00"/>
            </a:solidFill>
            <a:ln w="9525" algn="ctr">
              <a:solidFill>
                <a:schemeClr val="tx1"/>
              </a:solidFill>
              <a:round/>
              <a:headEnd/>
              <a:tailEnd/>
            </a:ln>
          </p:spPr>
          <p:txBody>
            <a:bodyPr wrap="none" anchor="ctr"/>
            <a:lstStyle>
              <a:lvl1pPr algn="l" eaLnBrk="0" hangingPunct="0">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gn="l" eaLnBrk="0" hangingPunct="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lgn="l" eaLnBrk="0" hangingPunct="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lgn="l" eaLnBrk="0" hangingPunct="0">
                <a:spcBef>
                  <a:spcPct val="20000"/>
                </a:spcBef>
                <a:buChar char="–"/>
                <a:defRPr b="1">
                  <a:solidFill>
                    <a:srgbClr val="4D5E68"/>
                  </a:solidFill>
                  <a:latin typeface="Arial" pitchFamily="34" charset="0"/>
                  <a:ea typeface="宋体" pitchFamily="2" charset="-122"/>
                </a:defRPr>
              </a:lvl4pPr>
              <a:lvl5pPr marL="2057400" indent="-228600" algn="l" eaLnBrk="0" hangingPunct="0">
                <a:spcBef>
                  <a:spcPct val="20000"/>
                </a:spcBef>
                <a:buChar char="»"/>
                <a:defRPr b="1">
                  <a:solidFill>
                    <a:srgbClr val="4D5E68"/>
                  </a:solidFill>
                  <a:latin typeface="Arial" pitchFamily="34" charset="0"/>
                  <a:ea typeface="宋体" pitchFamily="2" charset="-122"/>
                </a:defRPr>
              </a:lvl5pPr>
              <a:lvl6pPr marL="2514600" indent="-228600" eaLnBrk="0" fontAlgn="base" hangingPunct="0">
                <a:spcBef>
                  <a:spcPct val="20000"/>
                </a:spcBef>
                <a:spcAft>
                  <a:spcPct val="0"/>
                </a:spcAft>
                <a:buChar char="»"/>
                <a:defRPr b="1">
                  <a:solidFill>
                    <a:srgbClr val="4D5E68"/>
                  </a:solidFill>
                  <a:latin typeface="Arial" pitchFamily="34" charset="0"/>
                  <a:ea typeface="宋体" pitchFamily="2" charset="-122"/>
                </a:defRPr>
              </a:lvl6pPr>
              <a:lvl7pPr marL="2971800" indent="-228600" eaLnBrk="0" fontAlgn="base" hangingPunct="0">
                <a:spcBef>
                  <a:spcPct val="20000"/>
                </a:spcBef>
                <a:spcAft>
                  <a:spcPct val="0"/>
                </a:spcAft>
                <a:buChar char="»"/>
                <a:defRPr b="1">
                  <a:solidFill>
                    <a:srgbClr val="4D5E68"/>
                  </a:solidFill>
                  <a:latin typeface="Arial" pitchFamily="34" charset="0"/>
                  <a:ea typeface="宋体" pitchFamily="2" charset="-122"/>
                </a:defRPr>
              </a:lvl7pPr>
              <a:lvl8pPr marL="3429000" indent="-228600" eaLnBrk="0" fontAlgn="base" hangingPunct="0">
                <a:spcBef>
                  <a:spcPct val="20000"/>
                </a:spcBef>
                <a:spcAft>
                  <a:spcPct val="0"/>
                </a:spcAft>
                <a:buChar char="»"/>
                <a:defRPr b="1">
                  <a:solidFill>
                    <a:srgbClr val="4D5E68"/>
                  </a:solidFill>
                  <a:latin typeface="Arial" pitchFamily="34" charset="0"/>
                  <a:ea typeface="宋体" pitchFamily="2" charset="-122"/>
                </a:defRPr>
              </a:lvl8pPr>
              <a:lvl9pPr marL="3886200" indent="-228600" eaLnBrk="0" fontAlgn="base" hangingPunct="0">
                <a:spcBef>
                  <a:spcPct val="20000"/>
                </a:spcBef>
                <a:spcAft>
                  <a:spcPct val="0"/>
                </a:spcAft>
                <a:buChar char="»"/>
                <a:defRPr b="1">
                  <a:solidFill>
                    <a:srgbClr val="4D5E68"/>
                  </a:solidFill>
                  <a:latin typeface="Arial" pitchFamily="34" charset="0"/>
                  <a:ea typeface="宋体" pitchFamily="2" charset="-122"/>
                </a:defRPr>
              </a:lvl9pPr>
            </a:lstStyle>
            <a:p>
              <a:pPr algn="ctr" eaLnBrk="1" hangingPunct="1">
                <a:lnSpc>
                  <a:spcPct val="100000"/>
                </a:lnSpc>
                <a:spcBef>
                  <a:spcPct val="0"/>
                </a:spcBef>
                <a:spcAft>
                  <a:spcPct val="0"/>
                </a:spcAft>
                <a:buClrTx/>
                <a:buFontTx/>
                <a:buNone/>
              </a:pPr>
              <a:r>
                <a:rPr lang="en-US" altLang="zh-CN" sz="2000" dirty="0" smtClean="0">
                  <a:solidFill>
                    <a:schemeClr val="tx1"/>
                  </a:solidFill>
                  <a:latin typeface="+mn-lt"/>
                </a:rPr>
                <a:t>Beamoff</a:t>
              </a:r>
              <a:endParaRPr lang="zh-CN" altLang="en-US" sz="2000" dirty="0">
                <a:solidFill>
                  <a:schemeClr val="tx1"/>
                </a:solidFill>
                <a:latin typeface="+mn-lt"/>
              </a:endParaRPr>
            </a:p>
          </p:txBody>
        </p:sp>
        <p:sp>
          <p:nvSpPr>
            <p:cNvPr id="5" name="椭圆 26"/>
            <p:cNvSpPr>
              <a:spLocks noChangeArrowheads="1"/>
            </p:cNvSpPr>
            <p:nvPr/>
          </p:nvSpPr>
          <p:spPr bwMode="auto">
            <a:xfrm>
              <a:off x="3563938" y="2644073"/>
              <a:ext cx="1325562" cy="648072"/>
            </a:xfrm>
            <a:prstGeom prst="ellipse">
              <a:avLst/>
            </a:prstGeom>
            <a:solidFill>
              <a:srgbClr val="FFFF00"/>
            </a:solidFill>
            <a:ln w="9525" algn="ctr">
              <a:solidFill>
                <a:schemeClr val="tx1"/>
              </a:solidFill>
              <a:round/>
              <a:headEnd/>
              <a:tailEnd/>
            </a:ln>
          </p:spPr>
          <p:txBody>
            <a:bodyPr wrap="none" anchor="ctr"/>
            <a:lstStyle>
              <a:lvl1pPr algn="l" eaLnBrk="0" hangingPunct="0">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gn="l" eaLnBrk="0" hangingPunct="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lgn="l" eaLnBrk="0" hangingPunct="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lgn="l" eaLnBrk="0" hangingPunct="0">
                <a:spcBef>
                  <a:spcPct val="20000"/>
                </a:spcBef>
                <a:buChar char="–"/>
                <a:defRPr b="1">
                  <a:solidFill>
                    <a:srgbClr val="4D5E68"/>
                  </a:solidFill>
                  <a:latin typeface="Arial" pitchFamily="34" charset="0"/>
                  <a:ea typeface="宋体" pitchFamily="2" charset="-122"/>
                </a:defRPr>
              </a:lvl4pPr>
              <a:lvl5pPr marL="2057400" indent="-228600" algn="l" eaLnBrk="0" hangingPunct="0">
                <a:spcBef>
                  <a:spcPct val="20000"/>
                </a:spcBef>
                <a:buChar char="»"/>
                <a:defRPr b="1">
                  <a:solidFill>
                    <a:srgbClr val="4D5E68"/>
                  </a:solidFill>
                  <a:latin typeface="Arial" pitchFamily="34" charset="0"/>
                  <a:ea typeface="宋体" pitchFamily="2" charset="-122"/>
                </a:defRPr>
              </a:lvl5pPr>
              <a:lvl6pPr marL="2514600" indent="-228600" eaLnBrk="0" fontAlgn="base" hangingPunct="0">
                <a:spcBef>
                  <a:spcPct val="20000"/>
                </a:spcBef>
                <a:spcAft>
                  <a:spcPct val="0"/>
                </a:spcAft>
                <a:buChar char="»"/>
                <a:defRPr b="1">
                  <a:solidFill>
                    <a:srgbClr val="4D5E68"/>
                  </a:solidFill>
                  <a:latin typeface="Arial" pitchFamily="34" charset="0"/>
                  <a:ea typeface="宋体" pitchFamily="2" charset="-122"/>
                </a:defRPr>
              </a:lvl6pPr>
              <a:lvl7pPr marL="2971800" indent="-228600" eaLnBrk="0" fontAlgn="base" hangingPunct="0">
                <a:spcBef>
                  <a:spcPct val="20000"/>
                </a:spcBef>
                <a:spcAft>
                  <a:spcPct val="0"/>
                </a:spcAft>
                <a:buChar char="»"/>
                <a:defRPr b="1">
                  <a:solidFill>
                    <a:srgbClr val="4D5E68"/>
                  </a:solidFill>
                  <a:latin typeface="Arial" pitchFamily="34" charset="0"/>
                  <a:ea typeface="宋体" pitchFamily="2" charset="-122"/>
                </a:defRPr>
              </a:lvl7pPr>
              <a:lvl8pPr marL="3429000" indent="-228600" eaLnBrk="0" fontAlgn="base" hangingPunct="0">
                <a:spcBef>
                  <a:spcPct val="20000"/>
                </a:spcBef>
                <a:spcAft>
                  <a:spcPct val="0"/>
                </a:spcAft>
                <a:buChar char="»"/>
                <a:defRPr b="1">
                  <a:solidFill>
                    <a:srgbClr val="4D5E68"/>
                  </a:solidFill>
                  <a:latin typeface="Arial" pitchFamily="34" charset="0"/>
                  <a:ea typeface="宋体" pitchFamily="2" charset="-122"/>
                </a:defRPr>
              </a:lvl8pPr>
              <a:lvl9pPr marL="3886200" indent="-228600" eaLnBrk="0" fontAlgn="base" hangingPunct="0">
                <a:spcBef>
                  <a:spcPct val="20000"/>
                </a:spcBef>
                <a:spcAft>
                  <a:spcPct val="0"/>
                </a:spcAft>
                <a:buChar char="»"/>
                <a:defRPr b="1">
                  <a:solidFill>
                    <a:srgbClr val="4D5E68"/>
                  </a:solidFill>
                  <a:latin typeface="Arial" pitchFamily="34" charset="0"/>
                  <a:ea typeface="宋体" pitchFamily="2" charset="-122"/>
                </a:defRPr>
              </a:lvl9pPr>
            </a:lstStyle>
            <a:p>
              <a:pPr algn="ctr" eaLnBrk="1" hangingPunct="1">
                <a:lnSpc>
                  <a:spcPct val="100000"/>
                </a:lnSpc>
                <a:spcBef>
                  <a:spcPct val="0"/>
                </a:spcBef>
                <a:spcAft>
                  <a:spcPct val="0"/>
                </a:spcAft>
                <a:buClrTx/>
                <a:buFontTx/>
                <a:buNone/>
              </a:pPr>
              <a:r>
                <a:rPr lang="en-US" altLang="zh-CN" sz="2400" dirty="0" smtClean="0">
                  <a:solidFill>
                    <a:schemeClr val="tx1"/>
                  </a:solidFill>
                  <a:latin typeface="+mn-lt"/>
                </a:rPr>
                <a:t>Ready</a:t>
              </a:r>
              <a:endParaRPr lang="zh-CN" altLang="en-US" sz="2400" dirty="0">
                <a:solidFill>
                  <a:schemeClr val="tx1"/>
                </a:solidFill>
                <a:latin typeface="+mn-lt"/>
              </a:endParaRPr>
            </a:p>
          </p:txBody>
        </p:sp>
        <p:sp>
          <p:nvSpPr>
            <p:cNvPr id="6" name="椭圆 27"/>
            <p:cNvSpPr>
              <a:spLocks noChangeArrowheads="1"/>
            </p:cNvSpPr>
            <p:nvPr/>
          </p:nvSpPr>
          <p:spPr bwMode="auto">
            <a:xfrm>
              <a:off x="3563938" y="3846513"/>
              <a:ext cx="1325562" cy="622676"/>
            </a:xfrm>
            <a:prstGeom prst="ellipse">
              <a:avLst/>
            </a:prstGeom>
            <a:solidFill>
              <a:srgbClr val="FFFF00"/>
            </a:solidFill>
            <a:ln w="9525" algn="ctr">
              <a:solidFill>
                <a:schemeClr val="tx1"/>
              </a:solidFill>
              <a:round/>
              <a:headEnd/>
              <a:tailEnd/>
            </a:ln>
          </p:spPr>
          <p:txBody>
            <a:bodyPr wrap="none" anchor="ctr"/>
            <a:lstStyle>
              <a:lvl1pPr algn="l" eaLnBrk="0" hangingPunct="0">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gn="l" eaLnBrk="0" hangingPunct="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lgn="l" eaLnBrk="0" hangingPunct="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lgn="l" eaLnBrk="0" hangingPunct="0">
                <a:spcBef>
                  <a:spcPct val="20000"/>
                </a:spcBef>
                <a:buChar char="–"/>
                <a:defRPr b="1">
                  <a:solidFill>
                    <a:srgbClr val="4D5E68"/>
                  </a:solidFill>
                  <a:latin typeface="Arial" pitchFamily="34" charset="0"/>
                  <a:ea typeface="宋体" pitchFamily="2" charset="-122"/>
                </a:defRPr>
              </a:lvl4pPr>
              <a:lvl5pPr marL="2057400" indent="-228600" algn="l" eaLnBrk="0" hangingPunct="0">
                <a:spcBef>
                  <a:spcPct val="20000"/>
                </a:spcBef>
                <a:buChar char="»"/>
                <a:defRPr b="1">
                  <a:solidFill>
                    <a:srgbClr val="4D5E68"/>
                  </a:solidFill>
                  <a:latin typeface="Arial" pitchFamily="34" charset="0"/>
                  <a:ea typeface="宋体" pitchFamily="2" charset="-122"/>
                </a:defRPr>
              </a:lvl5pPr>
              <a:lvl6pPr marL="2514600" indent="-228600" eaLnBrk="0" fontAlgn="base" hangingPunct="0">
                <a:spcBef>
                  <a:spcPct val="20000"/>
                </a:spcBef>
                <a:spcAft>
                  <a:spcPct val="0"/>
                </a:spcAft>
                <a:buChar char="»"/>
                <a:defRPr b="1">
                  <a:solidFill>
                    <a:srgbClr val="4D5E68"/>
                  </a:solidFill>
                  <a:latin typeface="Arial" pitchFamily="34" charset="0"/>
                  <a:ea typeface="宋体" pitchFamily="2" charset="-122"/>
                </a:defRPr>
              </a:lvl6pPr>
              <a:lvl7pPr marL="2971800" indent="-228600" eaLnBrk="0" fontAlgn="base" hangingPunct="0">
                <a:spcBef>
                  <a:spcPct val="20000"/>
                </a:spcBef>
                <a:spcAft>
                  <a:spcPct val="0"/>
                </a:spcAft>
                <a:buChar char="»"/>
                <a:defRPr b="1">
                  <a:solidFill>
                    <a:srgbClr val="4D5E68"/>
                  </a:solidFill>
                  <a:latin typeface="Arial" pitchFamily="34" charset="0"/>
                  <a:ea typeface="宋体" pitchFamily="2" charset="-122"/>
                </a:defRPr>
              </a:lvl7pPr>
              <a:lvl8pPr marL="3429000" indent="-228600" eaLnBrk="0" fontAlgn="base" hangingPunct="0">
                <a:spcBef>
                  <a:spcPct val="20000"/>
                </a:spcBef>
                <a:spcAft>
                  <a:spcPct val="0"/>
                </a:spcAft>
                <a:buChar char="»"/>
                <a:defRPr b="1">
                  <a:solidFill>
                    <a:srgbClr val="4D5E68"/>
                  </a:solidFill>
                  <a:latin typeface="Arial" pitchFamily="34" charset="0"/>
                  <a:ea typeface="宋体" pitchFamily="2" charset="-122"/>
                </a:defRPr>
              </a:lvl8pPr>
              <a:lvl9pPr marL="3886200" indent="-228600" eaLnBrk="0" fontAlgn="base" hangingPunct="0">
                <a:spcBef>
                  <a:spcPct val="20000"/>
                </a:spcBef>
                <a:spcAft>
                  <a:spcPct val="0"/>
                </a:spcAft>
                <a:buChar char="»"/>
                <a:defRPr b="1">
                  <a:solidFill>
                    <a:srgbClr val="4D5E68"/>
                  </a:solidFill>
                  <a:latin typeface="Arial" pitchFamily="34" charset="0"/>
                  <a:ea typeface="宋体" pitchFamily="2" charset="-122"/>
                </a:defRPr>
              </a:lvl9pPr>
            </a:lstStyle>
            <a:p>
              <a:pPr algn="ctr" eaLnBrk="1" hangingPunct="1">
                <a:lnSpc>
                  <a:spcPct val="100000"/>
                </a:lnSpc>
                <a:spcBef>
                  <a:spcPct val="0"/>
                </a:spcBef>
                <a:spcAft>
                  <a:spcPct val="0"/>
                </a:spcAft>
                <a:buClrTx/>
                <a:buFontTx/>
                <a:buNone/>
              </a:pPr>
              <a:r>
                <a:rPr lang="en-US" altLang="zh-CN" sz="2400" dirty="0" smtClean="0">
                  <a:solidFill>
                    <a:schemeClr val="tx1"/>
                  </a:solidFill>
                  <a:latin typeface="+mn-lt"/>
                </a:rPr>
                <a:t>Running</a:t>
              </a:r>
              <a:endParaRPr lang="zh-CN" altLang="en-US" sz="2400" dirty="0">
                <a:solidFill>
                  <a:schemeClr val="tx1"/>
                </a:solidFill>
                <a:latin typeface="+mn-lt"/>
              </a:endParaRPr>
            </a:p>
          </p:txBody>
        </p:sp>
        <p:sp>
          <p:nvSpPr>
            <p:cNvPr id="7" name="椭圆 28"/>
            <p:cNvSpPr>
              <a:spLocks noChangeArrowheads="1"/>
            </p:cNvSpPr>
            <p:nvPr/>
          </p:nvSpPr>
          <p:spPr bwMode="auto">
            <a:xfrm>
              <a:off x="3578225" y="5446713"/>
              <a:ext cx="1325563" cy="718591"/>
            </a:xfrm>
            <a:prstGeom prst="ellipse">
              <a:avLst/>
            </a:prstGeom>
            <a:solidFill>
              <a:srgbClr val="FFFF00"/>
            </a:solidFill>
            <a:ln w="9525" algn="ctr">
              <a:solidFill>
                <a:schemeClr val="tx1"/>
              </a:solidFill>
              <a:round/>
              <a:headEnd/>
              <a:tailEnd/>
            </a:ln>
          </p:spPr>
          <p:txBody>
            <a:bodyPr wrap="none" anchor="ctr"/>
            <a:lstStyle>
              <a:lvl1pPr algn="l" eaLnBrk="0" hangingPunct="0">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gn="l" eaLnBrk="0" hangingPunct="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lgn="l" eaLnBrk="0" hangingPunct="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lgn="l" eaLnBrk="0" hangingPunct="0">
                <a:spcBef>
                  <a:spcPct val="20000"/>
                </a:spcBef>
                <a:buChar char="–"/>
                <a:defRPr b="1">
                  <a:solidFill>
                    <a:srgbClr val="4D5E68"/>
                  </a:solidFill>
                  <a:latin typeface="Arial" pitchFamily="34" charset="0"/>
                  <a:ea typeface="宋体" pitchFamily="2" charset="-122"/>
                </a:defRPr>
              </a:lvl4pPr>
              <a:lvl5pPr marL="2057400" indent="-228600" algn="l" eaLnBrk="0" hangingPunct="0">
                <a:spcBef>
                  <a:spcPct val="20000"/>
                </a:spcBef>
                <a:buChar char="»"/>
                <a:defRPr b="1">
                  <a:solidFill>
                    <a:srgbClr val="4D5E68"/>
                  </a:solidFill>
                  <a:latin typeface="Arial" pitchFamily="34" charset="0"/>
                  <a:ea typeface="宋体" pitchFamily="2" charset="-122"/>
                </a:defRPr>
              </a:lvl5pPr>
              <a:lvl6pPr marL="2514600" indent="-228600" eaLnBrk="0" fontAlgn="base" hangingPunct="0">
                <a:spcBef>
                  <a:spcPct val="20000"/>
                </a:spcBef>
                <a:spcAft>
                  <a:spcPct val="0"/>
                </a:spcAft>
                <a:buChar char="»"/>
                <a:defRPr b="1">
                  <a:solidFill>
                    <a:srgbClr val="4D5E68"/>
                  </a:solidFill>
                  <a:latin typeface="Arial" pitchFamily="34" charset="0"/>
                  <a:ea typeface="宋体" pitchFamily="2" charset="-122"/>
                </a:defRPr>
              </a:lvl6pPr>
              <a:lvl7pPr marL="2971800" indent="-228600" eaLnBrk="0" fontAlgn="base" hangingPunct="0">
                <a:spcBef>
                  <a:spcPct val="20000"/>
                </a:spcBef>
                <a:spcAft>
                  <a:spcPct val="0"/>
                </a:spcAft>
                <a:buChar char="»"/>
                <a:defRPr b="1">
                  <a:solidFill>
                    <a:srgbClr val="4D5E68"/>
                  </a:solidFill>
                  <a:latin typeface="Arial" pitchFamily="34" charset="0"/>
                  <a:ea typeface="宋体" pitchFamily="2" charset="-122"/>
                </a:defRPr>
              </a:lvl7pPr>
              <a:lvl8pPr marL="3429000" indent="-228600" eaLnBrk="0" fontAlgn="base" hangingPunct="0">
                <a:spcBef>
                  <a:spcPct val="20000"/>
                </a:spcBef>
                <a:spcAft>
                  <a:spcPct val="0"/>
                </a:spcAft>
                <a:buChar char="»"/>
                <a:defRPr b="1">
                  <a:solidFill>
                    <a:srgbClr val="4D5E68"/>
                  </a:solidFill>
                  <a:latin typeface="Arial" pitchFamily="34" charset="0"/>
                  <a:ea typeface="宋体" pitchFamily="2" charset="-122"/>
                </a:defRPr>
              </a:lvl8pPr>
              <a:lvl9pPr marL="3886200" indent="-228600" eaLnBrk="0" fontAlgn="base" hangingPunct="0">
                <a:spcBef>
                  <a:spcPct val="20000"/>
                </a:spcBef>
                <a:spcAft>
                  <a:spcPct val="0"/>
                </a:spcAft>
                <a:buChar char="»"/>
                <a:defRPr b="1">
                  <a:solidFill>
                    <a:srgbClr val="4D5E68"/>
                  </a:solidFill>
                  <a:latin typeface="Arial" pitchFamily="34" charset="0"/>
                  <a:ea typeface="宋体" pitchFamily="2" charset="-122"/>
                </a:defRPr>
              </a:lvl9pPr>
            </a:lstStyle>
            <a:p>
              <a:pPr algn="ctr" eaLnBrk="1" hangingPunct="1">
                <a:lnSpc>
                  <a:spcPct val="100000"/>
                </a:lnSpc>
                <a:spcBef>
                  <a:spcPct val="0"/>
                </a:spcBef>
                <a:spcAft>
                  <a:spcPct val="0"/>
                </a:spcAft>
                <a:buClrTx/>
                <a:buFontTx/>
                <a:buNone/>
              </a:pPr>
              <a:r>
                <a:rPr lang="en-US" altLang="zh-CN" sz="1800" dirty="0" smtClean="0">
                  <a:solidFill>
                    <a:schemeClr val="tx1"/>
                  </a:solidFill>
                  <a:latin typeface="+mn-lt"/>
                </a:rPr>
                <a:t>Shutdown</a:t>
              </a:r>
              <a:endParaRPr lang="zh-CN" altLang="en-US" sz="1800" dirty="0">
                <a:solidFill>
                  <a:schemeClr val="tx1"/>
                </a:solidFill>
                <a:latin typeface="+mn-lt"/>
              </a:endParaRPr>
            </a:p>
          </p:txBody>
        </p:sp>
        <p:cxnSp>
          <p:nvCxnSpPr>
            <p:cNvPr id="8" name="直接箭头连接符 25"/>
            <p:cNvCxnSpPr>
              <a:cxnSpLocks noChangeShapeType="1"/>
            </p:cNvCxnSpPr>
            <p:nvPr/>
          </p:nvCxnSpPr>
          <p:spPr bwMode="auto">
            <a:xfrm>
              <a:off x="2081213" y="3938588"/>
              <a:ext cx="1482725" cy="0"/>
            </a:xfrm>
            <a:prstGeom prst="straightConnector1">
              <a:avLst/>
            </a:prstGeom>
            <a:noFill/>
            <a:ln w="38100" algn="ctr">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9" name="直接箭头连接符 31"/>
            <p:cNvCxnSpPr>
              <a:cxnSpLocks noChangeShapeType="1"/>
            </p:cNvCxnSpPr>
            <p:nvPr/>
          </p:nvCxnSpPr>
          <p:spPr bwMode="auto">
            <a:xfrm>
              <a:off x="2081213" y="4175125"/>
              <a:ext cx="1482725"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 name="直接箭头连接符 36"/>
            <p:cNvCxnSpPr>
              <a:cxnSpLocks noChangeShapeType="1"/>
            </p:cNvCxnSpPr>
            <p:nvPr/>
          </p:nvCxnSpPr>
          <p:spPr bwMode="auto">
            <a:xfrm>
              <a:off x="1562100" y="4525963"/>
              <a:ext cx="2001838" cy="1357312"/>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直接箭头连接符 38"/>
            <p:cNvCxnSpPr>
              <a:cxnSpLocks noChangeShapeType="1"/>
              <a:stCxn id="6" idx="0"/>
              <a:endCxn id="5" idx="4"/>
            </p:cNvCxnSpPr>
            <p:nvPr/>
          </p:nvCxnSpPr>
          <p:spPr bwMode="auto">
            <a:xfrm flipV="1">
              <a:off x="4226719" y="3292145"/>
              <a:ext cx="0" cy="554368"/>
            </a:xfrm>
            <a:prstGeom prst="straightConnector1">
              <a:avLst/>
            </a:prstGeom>
            <a:noFill/>
            <a:ln w="38100" algn="ctr">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12" name="直接箭头连接符 41"/>
            <p:cNvCxnSpPr>
              <a:cxnSpLocks noChangeShapeType="1"/>
              <a:stCxn id="7" idx="0"/>
            </p:cNvCxnSpPr>
            <p:nvPr/>
          </p:nvCxnSpPr>
          <p:spPr bwMode="auto">
            <a:xfrm flipV="1">
              <a:off x="4241007" y="4525963"/>
              <a:ext cx="793" cy="920750"/>
            </a:xfrm>
            <a:prstGeom prst="straightConnector1">
              <a:avLst/>
            </a:prstGeom>
            <a:noFill/>
            <a:ln w="38100"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13" name="弧形 12"/>
            <p:cNvSpPr/>
            <p:nvPr/>
          </p:nvSpPr>
          <p:spPr bwMode="auto">
            <a:xfrm>
              <a:off x="4126620" y="2644072"/>
              <a:ext cx="2966330" cy="3521231"/>
            </a:xfrm>
            <a:prstGeom prst="arc">
              <a:avLst>
                <a:gd name="adj1" fmla="val 14586368"/>
                <a:gd name="adj2" fmla="val 6752315"/>
              </a:avLst>
            </a:prstGeom>
            <a:noFill/>
            <a:ln w="38100" cap="flat" cmpd="sng" algn="ctr">
              <a:solidFill>
                <a:schemeClr val="tx1"/>
              </a:solidFill>
              <a:prstDash val="solid"/>
              <a:round/>
              <a:headEnd type="arrow" w="med" len="med"/>
              <a:tailEnd type="none" w="med" len="med"/>
            </a:ln>
            <a:effectLst/>
            <a:extLst/>
          </p:spPr>
          <p:txBody>
            <a:bodyPr wrap="none" anchor="ctr"/>
            <a:lstStyle/>
            <a:p>
              <a:pPr>
                <a:defRPr/>
              </a:pPr>
              <a:endParaRPr lang="zh-CN" altLang="en-US">
                <a:ea typeface="宋体" charset="-122"/>
              </a:endParaRPr>
            </a:p>
          </p:txBody>
        </p:sp>
        <p:sp>
          <p:nvSpPr>
            <p:cNvPr id="14" name="TextBox 47"/>
            <p:cNvSpPr txBox="1">
              <a:spLocks noChangeArrowheads="1"/>
            </p:cNvSpPr>
            <p:nvPr/>
          </p:nvSpPr>
          <p:spPr bwMode="auto">
            <a:xfrm>
              <a:off x="6163322" y="4469189"/>
              <a:ext cx="19003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gn="l" eaLnBrk="0" hangingPunct="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lgn="l" eaLnBrk="0" hangingPunct="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lgn="l" eaLnBrk="0" hangingPunct="0">
                <a:spcBef>
                  <a:spcPct val="20000"/>
                </a:spcBef>
                <a:buChar char="–"/>
                <a:defRPr b="1">
                  <a:solidFill>
                    <a:srgbClr val="4D5E68"/>
                  </a:solidFill>
                  <a:latin typeface="Arial" pitchFamily="34" charset="0"/>
                  <a:ea typeface="宋体" pitchFamily="2" charset="-122"/>
                </a:defRPr>
              </a:lvl4pPr>
              <a:lvl5pPr marL="2057400" indent="-228600" algn="l" eaLnBrk="0" hangingPunct="0">
                <a:spcBef>
                  <a:spcPct val="20000"/>
                </a:spcBef>
                <a:buChar char="»"/>
                <a:defRPr b="1">
                  <a:solidFill>
                    <a:srgbClr val="4D5E68"/>
                  </a:solidFill>
                  <a:latin typeface="Arial" pitchFamily="34" charset="0"/>
                  <a:ea typeface="宋体" pitchFamily="2" charset="-122"/>
                </a:defRPr>
              </a:lvl5pPr>
              <a:lvl6pPr marL="2514600" indent="-228600" eaLnBrk="0" fontAlgn="base" hangingPunct="0">
                <a:spcBef>
                  <a:spcPct val="20000"/>
                </a:spcBef>
                <a:spcAft>
                  <a:spcPct val="0"/>
                </a:spcAft>
                <a:buChar char="»"/>
                <a:defRPr b="1">
                  <a:solidFill>
                    <a:srgbClr val="4D5E68"/>
                  </a:solidFill>
                  <a:latin typeface="Arial" pitchFamily="34" charset="0"/>
                  <a:ea typeface="宋体" pitchFamily="2" charset="-122"/>
                </a:defRPr>
              </a:lvl6pPr>
              <a:lvl7pPr marL="2971800" indent="-228600" eaLnBrk="0" fontAlgn="base" hangingPunct="0">
                <a:spcBef>
                  <a:spcPct val="20000"/>
                </a:spcBef>
                <a:spcAft>
                  <a:spcPct val="0"/>
                </a:spcAft>
                <a:buChar char="»"/>
                <a:defRPr b="1">
                  <a:solidFill>
                    <a:srgbClr val="4D5E68"/>
                  </a:solidFill>
                  <a:latin typeface="Arial" pitchFamily="34" charset="0"/>
                  <a:ea typeface="宋体" pitchFamily="2" charset="-122"/>
                </a:defRPr>
              </a:lvl7pPr>
              <a:lvl8pPr marL="3429000" indent="-228600" eaLnBrk="0" fontAlgn="base" hangingPunct="0">
                <a:spcBef>
                  <a:spcPct val="20000"/>
                </a:spcBef>
                <a:spcAft>
                  <a:spcPct val="0"/>
                </a:spcAft>
                <a:buChar char="»"/>
                <a:defRPr b="1">
                  <a:solidFill>
                    <a:srgbClr val="4D5E68"/>
                  </a:solidFill>
                  <a:latin typeface="Arial" pitchFamily="34" charset="0"/>
                  <a:ea typeface="宋体" pitchFamily="2" charset="-122"/>
                </a:defRPr>
              </a:lvl8pPr>
              <a:lvl9pPr marL="3886200" indent="-228600" eaLnBrk="0" fontAlgn="base" hangingPunct="0">
                <a:spcBef>
                  <a:spcPct val="20000"/>
                </a:spcBef>
                <a:spcAft>
                  <a:spcPct val="0"/>
                </a:spcAft>
                <a:buChar char="»"/>
                <a:defRPr b="1">
                  <a:solidFill>
                    <a:srgbClr val="4D5E68"/>
                  </a:solidFill>
                  <a:latin typeface="Arial" pitchFamily="34" charset="0"/>
                  <a:ea typeface="宋体" pitchFamily="2" charset="-122"/>
                </a:defRPr>
              </a:lvl9pPr>
            </a:lstStyle>
            <a:p>
              <a:pPr algn="ctr" eaLnBrk="1" hangingPunct="1">
                <a:lnSpc>
                  <a:spcPct val="100000"/>
                </a:lnSpc>
                <a:spcBef>
                  <a:spcPct val="0"/>
                </a:spcBef>
                <a:spcAft>
                  <a:spcPct val="0"/>
                </a:spcAft>
                <a:buClrTx/>
                <a:buFontTx/>
                <a:buNone/>
              </a:pPr>
              <a:r>
                <a:rPr lang="en-US" altLang="zh-CN" sz="1800" dirty="0" smtClean="0">
                  <a:solidFill>
                    <a:schemeClr val="tx1"/>
                  </a:solidFill>
                  <a:latin typeface="+mn-lt"/>
                </a:rPr>
                <a:t>Ready Btn</a:t>
              </a:r>
              <a:endParaRPr lang="zh-CN" altLang="en-US" sz="1800" dirty="0">
                <a:solidFill>
                  <a:schemeClr val="tx1"/>
                </a:solidFill>
                <a:latin typeface="+mn-lt"/>
              </a:endParaRPr>
            </a:p>
          </p:txBody>
        </p:sp>
        <p:sp>
          <p:nvSpPr>
            <p:cNvPr id="15" name="TextBox 48"/>
            <p:cNvSpPr txBox="1">
              <a:spLocks noChangeArrowheads="1"/>
            </p:cNvSpPr>
            <p:nvPr/>
          </p:nvSpPr>
          <p:spPr bwMode="auto">
            <a:xfrm>
              <a:off x="1860525" y="3246163"/>
              <a:ext cx="20882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gn="l" eaLnBrk="0" hangingPunct="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lgn="l" eaLnBrk="0" hangingPunct="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lgn="l" eaLnBrk="0" hangingPunct="0">
                <a:spcBef>
                  <a:spcPct val="20000"/>
                </a:spcBef>
                <a:buChar char="–"/>
                <a:defRPr b="1">
                  <a:solidFill>
                    <a:srgbClr val="4D5E68"/>
                  </a:solidFill>
                  <a:latin typeface="Arial" pitchFamily="34" charset="0"/>
                  <a:ea typeface="宋体" pitchFamily="2" charset="-122"/>
                </a:defRPr>
              </a:lvl4pPr>
              <a:lvl5pPr marL="2057400" indent="-228600" algn="l" eaLnBrk="0" hangingPunct="0">
                <a:spcBef>
                  <a:spcPct val="20000"/>
                </a:spcBef>
                <a:buChar char="»"/>
                <a:defRPr b="1">
                  <a:solidFill>
                    <a:srgbClr val="4D5E68"/>
                  </a:solidFill>
                  <a:latin typeface="Arial" pitchFamily="34" charset="0"/>
                  <a:ea typeface="宋体" pitchFamily="2" charset="-122"/>
                </a:defRPr>
              </a:lvl5pPr>
              <a:lvl6pPr marL="2514600" indent="-228600" eaLnBrk="0" fontAlgn="base" hangingPunct="0">
                <a:spcBef>
                  <a:spcPct val="20000"/>
                </a:spcBef>
                <a:spcAft>
                  <a:spcPct val="0"/>
                </a:spcAft>
                <a:buChar char="»"/>
                <a:defRPr b="1">
                  <a:solidFill>
                    <a:srgbClr val="4D5E68"/>
                  </a:solidFill>
                  <a:latin typeface="Arial" pitchFamily="34" charset="0"/>
                  <a:ea typeface="宋体" pitchFamily="2" charset="-122"/>
                </a:defRPr>
              </a:lvl6pPr>
              <a:lvl7pPr marL="2971800" indent="-228600" eaLnBrk="0" fontAlgn="base" hangingPunct="0">
                <a:spcBef>
                  <a:spcPct val="20000"/>
                </a:spcBef>
                <a:spcAft>
                  <a:spcPct val="0"/>
                </a:spcAft>
                <a:buChar char="»"/>
                <a:defRPr b="1">
                  <a:solidFill>
                    <a:srgbClr val="4D5E68"/>
                  </a:solidFill>
                  <a:latin typeface="Arial" pitchFamily="34" charset="0"/>
                  <a:ea typeface="宋体" pitchFamily="2" charset="-122"/>
                </a:defRPr>
              </a:lvl7pPr>
              <a:lvl8pPr marL="3429000" indent="-228600" eaLnBrk="0" fontAlgn="base" hangingPunct="0">
                <a:spcBef>
                  <a:spcPct val="20000"/>
                </a:spcBef>
                <a:spcAft>
                  <a:spcPct val="0"/>
                </a:spcAft>
                <a:buChar char="»"/>
                <a:defRPr b="1">
                  <a:solidFill>
                    <a:srgbClr val="4D5E68"/>
                  </a:solidFill>
                  <a:latin typeface="Arial" pitchFamily="34" charset="0"/>
                  <a:ea typeface="宋体" pitchFamily="2" charset="-122"/>
                </a:defRPr>
              </a:lvl8pPr>
              <a:lvl9pPr marL="3886200" indent="-228600" eaLnBrk="0" fontAlgn="base" hangingPunct="0">
                <a:spcBef>
                  <a:spcPct val="20000"/>
                </a:spcBef>
                <a:spcAft>
                  <a:spcPct val="0"/>
                </a:spcAft>
                <a:buChar char="»"/>
                <a:defRPr b="1">
                  <a:solidFill>
                    <a:srgbClr val="4D5E68"/>
                  </a:solidFill>
                  <a:latin typeface="Arial" pitchFamily="34" charset="0"/>
                  <a:ea typeface="宋体" pitchFamily="2" charset="-122"/>
                </a:defRPr>
              </a:lvl9pPr>
            </a:lstStyle>
            <a:p>
              <a:pPr algn="ctr" eaLnBrk="1" hangingPunct="1">
                <a:lnSpc>
                  <a:spcPct val="100000"/>
                </a:lnSpc>
                <a:spcBef>
                  <a:spcPct val="0"/>
                </a:spcBef>
                <a:spcAft>
                  <a:spcPct val="0"/>
                </a:spcAft>
                <a:buClrTx/>
                <a:buFontTx/>
                <a:buNone/>
              </a:pPr>
              <a:r>
                <a:rPr lang="en-US" altLang="zh-CN" sz="1800" dirty="0" smtClean="0">
                  <a:solidFill>
                    <a:schemeClr val="tx1"/>
                  </a:solidFill>
                  <a:latin typeface="+mn-lt"/>
                </a:rPr>
                <a:t>MPS or  Beam Off Btn</a:t>
              </a:r>
              <a:endParaRPr lang="zh-CN" altLang="en-US" sz="1800" dirty="0">
                <a:solidFill>
                  <a:schemeClr val="tx1"/>
                </a:solidFill>
                <a:latin typeface="+mn-lt"/>
              </a:endParaRPr>
            </a:p>
          </p:txBody>
        </p:sp>
        <p:sp>
          <p:nvSpPr>
            <p:cNvPr id="16" name="TextBox 49"/>
            <p:cNvSpPr txBox="1">
              <a:spLocks noChangeArrowheads="1"/>
            </p:cNvSpPr>
            <p:nvPr/>
          </p:nvSpPr>
          <p:spPr bwMode="auto">
            <a:xfrm>
              <a:off x="1860525" y="4219576"/>
              <a:ext cx="166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gn="l" eaLnBrk="0" hangingPunct="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lgn="l" eaLnBrk="0" hangingPunct="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lgn="l" eaLnBrk="0" hangingPunct="0">
                <a:spcBef>
                  <a:spcPct val="20000"/>
                </a:spcBef>
                <a:buChar char="–"/>
                <a:defRPr b="1">
                  <a:solidFill>
                    <a:srgbClr val="4D5E68"/>
                  </a:solidFill>
                  <a:latin typeface="Arial" pitchFamily="34" charset="0"/>
                  <a:ea typeface="宋体" pitchFamily="2" charset="-122"/>
                </a:defRPr>
              </a:lvl4pPr>
              <a:lvl5pPr marL="2057400" indent="-228600" algn="l" eaLnBrk="0" hangingPunct="0">
                <a:spcBef>
                  <a:spcPct val="20000"/>
                </a:spcBef>
                <a:buChar char="»"/>
                <a:defRPr b="1">
                  <a:solidFill>
                    <a:srgbClr val="4D5E68"/>
                  </a:solidFill>
                  <a:latin typeface="Arial" pitchFamily="34" charset="0"/>
                  <a:ea typeface="宋体" pitchFamily="2" charset="-122"/>
                </a:defRPr>
              </a:lvl5pPr>
              <a:lvl6pPr marL="2514600" indent="-228600" eaLnBrk="0" fontAlgn="base" hangingPunct="0">
                <a:spcBef>
                  <a:spcPct val="20000"/>
                </a:spcBef>
                <a:spcAft>
                  <a:spcPct val="0"/>
                </a:spcAft>
                <a:buChar char="»"/>
                <a:defRPr b="1">
                  <a:solidFill>
                    <a:srgbClr val="4D5E68"/>
                  </a:solidFill>
                  <a:latin typeface="Arial" pitchFamily="34" charset="0"/>
                  <a:ea typeface="宋体" pitchFamily="2" charset="-122"/>
                </a:defRPr>
              </a:lvl6pPr>
              <a:lvl7pPr marL="2971800" indent="-228600" eaLnBrk="0" fontAlgn="base" hangingPunct="0">
                <a:spcBef>
                  <a:spcPct val="20000"/>
                </a:spcBef>
                <a:spcAft>
                  <a:spcPct val="0"/>
                </a:spcAft>
                <a:buChar char="»"/>
                <a:defRPr b="1">
                  <a:solidFill>
                    <a:srgbClr val="4D5E68"/>
                  </a:solidFill>
                  <a:latin typeface="Arial" pitchFamily="34" charset="0"/>
                  <a:ea typeface="宋体" pitchFamily="2" charset="-122"/>
                </a:defRPr>
              </a:lvl7pPr>
              <a:lvl8pPr marL="3429000" indent="-228600" eaLnBrk="0" fontAlgn="base" hangingPunct="0">
                <a:spcBef>
                  <a:spcPct val="20000"/>
                </a:spcBef>
                <a:spcAft>
                  <a:spcPct val="0"/>
                </a:spcAft>
                <a:buChar char="»"/>
                <a:defRPr b="1">
                  <a:solidFill>
                    <a:srgbClr val="4D5E68"/>
                  </a:solidFill>
                  <a:latin typeface="Arial" pitchFamily="34" charset="0"/>
                  <a:ea typeface="宋体" pitchFamily="2" charset="-122"/>
                </a:defRPr>
              </a:lvl8pPr>
              <a:lvl9pPr marL="3886200" indent="-228600" eaLnBrk="0" fontAlgn="base" hangingPunct="0">
                <a:spcBef>
                  <a:spcPct val="20000"/>
                </a:spcBef>
                <a:spcAft>
                  <a:spcPct val="0"/>
                </a:spcAft>
                <a:buChar char="»"/>
                <a:defRPr b="1">
                  <a:solidFill>
                    <a:srgbClr val="4D5E68"/>
                  </a:solidFill>
                  <a:latin typeface="Arial" pitchFamily="34" charset="0"/>
                  <a:ea typeface="宋体" pitchFamily="2" charset="-122"/>
                </a:defRPr>
              </a:lvl9pPr>
            </a:lstStyle>
            <a:p>
              <a:pPr algn="ctr" eaLnBrk="1" hangingPunct="1">
                <a:lnSpc>
                  <a:spcPct val="100000"/>
                </a:lnSpc>
                <a:spcBef>
                  <a:spcPct val="0"/>
                </a:spcBef>
                <a:spcAft>
                  <a:spcPct val="0"/>
                </a:spcAft>
                <a:buClrTx/>
                <a:buFontTx/>
                <a:buNone/>
              </a:pPr>
              <a:r>
                <a:rPr lang="en-US" altLang="zh-CN" sz="1800" dirty="0" smtClean="0">
                  <a:solidFill>
                    <a:schemeClr val="tx1"/>
                  </a:solidFill>
                  <a:latin typeface="+mn-lt"/>
                </a:rPr>
                <a:t>Run Btn</a:t>
              </a:r>
              <a:endParaRPr lang="zh-CN" altLang="en-US" sz="1800" dirty="0">
                <a:solidFill>
                  <a:schemeClr val="tx1"/>
                </a:solidFill>
                <a:latin typeface="+mn-lt"/>
              </a:endParaRPr>
            </a:p>
          </p:txBody>
        </p:sp>
        <p:sp>
          <p:nvSpPr>
            <p:cNvPr id="17" name="TextBox 50"/>
            <p:cNvSpPr txBox="1">
              <a:spLocks noChangeArrowheads="1"/>
            </p:cNvSpPr>
            <p:nvPr/>
          </p:nvSpPr>
          <p:spPr bwMode="auto">
            <a:xfrm>
              <a:off x="3948757" y="4616450"/>
              <a:ext cx="2304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gn="l" eaLnBrk="0" hangingPunct="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lgn="l" eaLnBrk="0" hangingPunct="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lgn="l" eaLnBrk="0" hangingPunct="0">
                <a:spcBef>
                  <a:spcPct val="20000"/>
                </a:spcBef>
                <a:buChar char="–"/>
                <a:defRPr b="1">
                  <a:solidFill>
                    <a:srgbClr val="4D5E68"/>
                  </a:solidFill>
                  <a:latin typeface="Arial" pitchFamily="34" charset="0"/>
                  <a:ea typeface="宋体" pitchFamily="2" charset="-122"/>
                </a:defRPr>
              </a:lvl4pPr>
              <a:lvl5pPr marL="2057400" indent="-228600" algn="l" eaLnBrk="0" hangingPunct="0">
                <a:spcBef>
                  <a:spcPct val="20000"/>
                </a:spcBef>
                <a:buChar char="»"/>
                <a:defRPr b="1">
                  <a:solidFill>
                    <a:srgbClr val="4D5E68"/>
                  </a:solidFill>
                  <a:latin typeface="Arial" pitchFamily="34" charset="0"/>
                  <a:ea typeface="宋体" pitchFamily="2" charset="-122"/>
                </a:defRPr>
              </a:lvl5pPr>
              <a:lvl6pPr marL="2514600" indent="-228600" eaLnBrk="0" fontAlgn="base" hangingPunct="0">
                <a:spcBef>
                  <a:spcPct val="20000"/>
                </a:spcBef>
                <a:spcAft>
                  <a:spcPct val="0"/>
                </a:spcAft>
                <a:buChar char="»"/>
                <a:defRPr b="1">
                  <a:solidFill>
                    <a:srgbClr val="4D5E68"/>
                  </a:solidFill>
                  <a:latin typeface="Arial" pitchFamily="34" charset="0"/>
                  <a:ea typeface="宋体" pitchFamily="2" charset="-122"/>
                </a:defRPr>
              </a:lvl6pPr>
              <a:lvl7pPr marL="2971800" indent="-228600" eaLnBrk="0" fontAlgn="base" hangingPunct="0">
                <a:spcBef>
                  <a:spcPct val="20000"/>
                </a:spcBef>
                <a:spcAft>
                  <a:spcPct val="0"/>
                </a:spcAft>
                <a:buChar char="»"/>
                <a:defRPr b="1">
                  <a:solidFill>
                    <a:srgbClr val="4D5E68"/>
                  </a:solidFill>
                  <a:latin typeface="Arial" pitchFamily="34" charset="0"/>
                  <a:ea typeface="宋体" pitchFamily="2" charset="-122"/>
                </a:defRPr>
              </a:lvl7pPr>
              <a:lvl8pPr marL="3429000" indent="-228600" eaLnBrk="0" fontAlgn="base" hangingPunct="0">
                <a:spcBef>
                  <a:spcPct val="20000"/>
                </a:spcBef>
                <a:spcAft>
                  <a:spcPct val="0"/>
                </a:spcAft>
                <a:buChar char="»"/>
                <a:defRPr b="1">
                  <a:solidFill>
                    <a:srgbClr val="4D5E68"/>
                  </a:solidFill>
                  <a:latin typeface="Arial" pitchFamily="34" charset="0"/>
                  <a:ea typeface="宋体" pitchFamily="2" charset="-122"/>
                </a:defRPr>
              </a:lvl8pPr>
              <a:lvl9pPr marL="3886200" indent="-228600" eaLnBrk="0" fontAlgn="base" hangingPunct="0">
                <a:spcBef>
                  <a:spcPct val="20000"/>
                </a:spcBef>
                <a:spcAft>
                  <a:spcPct val="0"/>
                </a:spcAft>
                <a:buChar char="»"/>
                <a:defRPr b="1">
                  <a:solidFill>
                    <a:srgbClr val="4D5E68"/>
                  </a:solidFill>
                  <a:latin typeface="Arial" pitchFamily="34" charset="0"/>
                  <a:ea typeface="宋体" pitchFamily="2" charset="-122"/>
                </a:defRPr>
              </a:lvl9pPr>
            </a:lstStyle>
            <a:p>
              <a:pPr algn="ctr" eaLnBrk="1" hangingPunct="1">
                <a:lnSpc>
                  <a:spcPct val="100000"/>
                </a:lnSpc>
                <a:spcBef>
                  <a:spcPct val="0"/>
                </a:spcBef>
                <a:spcAft>
                  <a:spcPct val="0"/>
                </a:spcAft>
                <a:buClrTx/>
                <a:buFontTx/>
                <a:buNone/>
              </a:pPr>
              <a:r>
                <a:rPr lang="en-US" altLang="zh-CN" sz="1800" dirty="0" smtClean="0">
                  <a:solidFill>
                    <a:schemeClr val="tx1"/>
                  </a:solidFill>
                  <a:latin typeface="+mn-lt"/>
                </a:rPr>
                <a:t>Shutdown Btn</a:t>
              </a:r>
              <a:endParaRPr lang="en-US" altLang="zh-CN" sz="1800" dirty="0">
                <a:solidFill>
                  <a:schemeClr val="tx1"/>
                </a:solidFill>
                <a:latin typeface="+mn-lt"/>
              </a:endParaRPr>
            </a:p>
            <a:p>
              <a:pPr algn="ctr" eaLnBrk="1" hangingPunct="1">
                <a:lnSpc>
                  <a:spcPct val="100000"/>
                </a:lnSpc>
                <a:spcBef>
                  <a:spcPct val="0"/>
                </a:spcBef>
                <a:spcAft>
                  <a:spcPct val="0"/>
                </a:spcAft>
                <a:buClrTx/>
                <a:buNone/>
              </a:pPr>
              <a:r>
                <a:rPr lang="en-US" altLang="zh-CN" sz="1800" dirty="0" smtClean="0">
                  <a:solidFill>
                    <a:schemeClr val="tx1"/>
                  </a:solidFill>
                  <a:latin typeface="+mn-lt"/>
                </a:rPr>
                <a:t>Or Exception</a:t>
              </a:r>
              <a:endParaRPr lang="zh-CN" altLang="en-US" sz="1800" dirty="0">
                <a:solidFill>
                  <a:schemeClr val="tx1"/>
                </a:solidFill>
                <a:latin typeface="+mn-lt"/>
              </a:endParaRPr>
            </a:p>
          </p:txBody>
        </p:sp>
        <p:sp>
          <p:nvSpPr>
            <p:cNvPr id="18" name="TextBox 51"/>
            <p:cNvSpPr txBox="1">
              <a:spLocks noChangeArrowheads="1"/>
            </p:cNvSpPr>
            <p:nvPr/>
          </p:nvSpPr>
          <p:spPr bwMode="auto">
            <a:xfrm>
              <a:off x="4100169" y="3337441"/>
              <a:ext cx="15543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gn="l" eaLnBrk="0" hangingPunct="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lgn="l" eaLnBrk="0" hangingPunct="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lgn="l" eaLnBrk="0" hangingPunct="0">
                <a:spcBef>
                  <a:spcPct val="20000"/>
                </a:spcBef>
                <a:buChar char="–"/>
                <a:defRPr b="1">
                  <a:solidFill>
                    <a:srgbClr val="4D5E68"/>
                  </a:solidFill>
                  <a:latin typeface="Arial" pitchFamily="34" charset="0"/>
                  <a:ea typeface="宋体" pitchFamily="2" charset="-122"/>
                </a:defRPr>
              </a:lvl4pPr>
              <a:lvl5pPr marL="2057400" indent="-228600" algn="l" eaLnBrk="0" hangingPunct="0">
                <a:spcBef>
                  <a:spcPct val="20000"/>
                </a:spcBef>
                <a:buChar char="»"/>
                <a:defRPr b="1">
                  <a:solidFill>
                    <a:srgbClr val="4D5E68"/>
                  </a:solidFill>
                  <a:latin typeface="Arial" pitchFamily="34" charset="0"/>
                  <a:ea typeface="宋体" pitchFamily="2" charset="-122"/>
                </a:defRPr>
              </a:lvl5pPr>
              <a:lvl6pPr marL="2514600" indent="-228600" eaLnBrk="0" fontAlgn="base" hangingPunct="0">
                <a:spcBef>
                  <a:spcPct val="20000"/>
                </a:spcBef>
                <a:spcAft>
                  <a:spcPct val="0"/>
                </a:spcAft>
                <a:buChar char="»"/>
                <a:defRPr b="1">
                  <a:solidFill>
                    <a:srgbClr val="4D5E68"/>
                  </a:solidFill>
                  <a:latin typeface="Arial" pitchFamily="34" charset="0"/>
                  <a:ea typeface="宋体" pitchFamily="2" charset="-122"/>
                </a:defRPr>
              </a:lvl6pPr>
              <a:lvl7pPr marL="2971800" indent="-228600" eaLnBrk="0" fontAlgn="base" hangingPunct="0">
                <a:spcBef>
                  <a:spcPct val="20000"/>
                </a:spcBef>
                <a:spcAft>
                  <a:spcPct val="0"/>
                </a:spcAft>
                <a:buChar char="»"/>
                <a:defRPr b="1">
                  <a:solidFill>
                    <a:srgbClr val="4D5E68"/>
                  </a:solidFill>
                  <a:latin typeface="Arial" pitchFamily="34" charset="0"/>
                  <a:ea typeface="宋体" pitchFamily="2" charset="-122"/>
                </a:defRPr>
              </a:lvl7pPr>
              <a:lvl8pPr marL="3429000" indent="-228600" eaLnBrk="0" fontAlgn="base" hangingPunct="0">
                <a:spcBef>
                  <a:spcPct val="20000"/>
                </a:spcBef>
                <a:spcAft>
                  <a:spcPct val="0"/>
                </a:spcAft>
                <a:buChar char="»"/>
                <a:defRPr b="1">
                  <a:solidFill>
                    <a:srgbClr val="4D5E68"/>
                  </a:solidFill>
                  <a:latin typeface="Arial" pitchFamily="34" charset="0"/>
                  <a:ea typeface="宋体" pitchFamily="2" charset="-122"/>
                </a:defRPr>
              </a:lvl8pPr>
              <a:lvl9pPr marL="3886200" indent="-228600" eaLnBrk="0" fontAlgn="base" hangingPunct="0">
                <a:spcBef>
                  <a:spcPct val="20000"/>
                </a:spcBef>
                <a:spcAft>
                  <a:spcPct val="0"/>
                </a:spcAft>
                <a:buChar char="»"/>
                <a:defRPr b="1">
                  <a:solidFill>
                    <a:srgbClr val="4D5E68"/>
                  </a:solidFill>
                  <a:latin typeface="Arial" pitchFamily="34" charset="0"/>
                  <a:ea typeface="宋体" pitchFamily="2" charset="-122"/>
                </a:defRPr>
              </a:lvl9pPr>
            </a:lstStyle>
            <a:p>
              <a:pPr algn="ctr" eaLnBrk="1" hangingPunct="1">
                <a:lnSpc>
                  <a:spcPct val="100000"/>
                </a:lnSpc>
                <a:spcBef>
                  <a:spcPct val="0"/>
                </a:spcBef>
                <a:spcAft>
                  <a:spcPct val="0"/>
                </a:spcAft>
                <a:buClrTx/>
                <a:buFontTx/>
                <a:buNone/>
              </a:pPr>
              <a:r>
                <a:rPr lang="en-US" altLang="zh-CN" sz="1800" dirty="0" smtClean="0">
                  <a:solidFill>
                    <a:schemeClr val="tx1"/>
                  </a:solidFill>
                  <a:latin typeface="+mn-lt"/>
                </a:rPr>
                <a:t>Run Btn</a:t>
              </a:r>
              <a:endParaRPr lang="zh-CN" altLang="en-US" sz="1800" dirty="0">
                <a:solidFill>
                  <a:schemeClr val="tx1"/>
                </a:solidFill>
                <a:latin typeface="+mn-lt"/>
              </a:endParaRPr>
            </a:p>
          </p:txBody>
        </p:sp>
        <p:sp>
          <p:nvSpPr>
            <p:cNvPr id="19" name="弧形 18"/>
            <p:cNvSpPr/>
            <p:nvPr/>
          </p:nvSpPr>
          <p:spPr bwMode="auto">
            <a:xfrm>
              <a:off x="4254500" y="2852936"/>
              <a:ext cx="2073275" cy="3021076"/>
            </a:xfrm>
            <a:prstGeom prst="arc">
              <a:avLst>
                <a:gd name="adj1" fmla="val 15234289"/>
                <a:gd name="adj2" fmla="val 6073536"/>
              </a:avLst>
            </a:prstGeom>
            <a:noFill/>
            <a:ln w="38100" cap="flat" cmpd="sng" algn="ctr">
              <a:solidFill>
                <a:schemeClr val="tx1"/>
              </a:solidFill>
              <a:prstDash val="solid"/>
              <a:round/>
              <a:headEnd type="none" w="med" len="med"/>
              <a:tailEnd type="arrow" w="med" len="med"/>
            </a:ln>
            <a:effectLst/>
            <a:extLst/>
          </p:spPr>
          <p:txBody>
            <a:bodyPr wrap="none" anchor="ctr"/>
            <a:lstStyle/>
            <a:p>
              <a:pPr>
                <a:defRPr/>
              </a:pPr>
              <a:endParaRPr lang="zh-CN" altLang="en-US">
                <a:ea typeface="宋体" charset="-122"/>
              </a:endParaRPr>
            </a:p>
          </p:txBody>
        </p:sp>
        <p:sp>
          <p:nvSpPr>
            <p:cNvPr id="20" name="TextBox 47"/>
            <p:cNvSpPr txBox="1">
              <a:spLocks noChangeArrowheads="1"/>
            </p:cNvSpPr>
            <p:nvPr/>
          </p:nvSpPr>
          <p:spPr bwMode="auto">
            <a:xfrm>
              <a:off x="5255022" y="4053766"/>
              <a:ext cx="1377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gn="l" eaLnBrk="0" hangingPunct="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lgn="l" eaLnBrk="0" hangingPunct="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lgn="l" eaLnBrk="0" hangingPunct="0">
                <a:spcBef>
                  <a:spcPct val="20000"/>
                </a:spcBef>
                <a:buChar char="–"/>
                <a:defRPr b="1">
                  <a:solidFill>
                    <a:srgbClr val="4D5E68"/>
                  </a:solidFill>
                  <a:latin typeface="Arial" pitchFamily="34" charset="0"/>
                  <a:ea typeface="宋体" pitchFamily="2" charset="-122"/>
                </a:defRPr>
              </a:lvl4pPr>
              <a:lvl5pPr marL="2057400" indent="-228600" algn="l" eaLnBrk="0" hangingPunct="0">
                <a:spcBef>
                  <a:spcPct val="20000"/>
                </a:spcBef>
                <a:buChar char="»"/>
                <a:defRPr b="1">
                  <a:solidFill>
                    <a:srgbClr val="4D5E68"/>
                  </a:solidFill>
                  <a:latin typeface="Arial" pitchFamily="34" charset="0"/>
                  <a:ea typeface="宋体" pitchFamily="2" charset="-122"/>
                </a:defRPr>
              </a:lvl5pPr>
              <a:lvl6pPr marL="2514600" indent="-228600" eaLnBrk="0" fontAlgn="base" hangingPunct="0">
                <a:spcBef>
                  <a:spcPct val="20000"/>
                </a:spcBef>
                <a:spcAft>
                  <a:spcPct val="0"/>
                </a:spcAft>
                <a:buChar char="»"/>
                <a:defRPr b="1">
                  <a:solidFill>
                    <a:srgbClr val="4D5E68"/>
                  </a:solidFill>
                  <a:latin typeface="Arial" pitchFamily="34" charset="0"/>
                  <a:ea typeface="宋体" pitchFamily="2" charset="-122"/>
                </a:defRPr>
              </a:lvl6pPr>
              <a:lvl7pPr marL="2971800" indent="-228600" eaLnBrk="0" fontAlgn="base" hangingPunct="0">
                <a:spcBef>
                  <a:spcPct val="20000"/>
                </a:spcBef>
                <a:spcAft>
                  <a:spcPct val="0"/>
                </a:spcAft>
                <a:buChar char="»"/>
                <a:defRPr b="1">
                  <a:solidFill>
                    <a:srgbClr val="4D5E68"/>
                  </a:solidFill>
                  <a:latin typeface="Arial" pitchFamily="34" charset="0"/>
                  <a:ea typeface="宋体" pitchFamily="2" charset="-122"/>
                </a:defRPr>
              </a:lvl7pPr>
              <a:lvl8pPr marL="3429000" indent="-228600" eaLnBrk="0" fontAlgn="base" hangingPunct="0">
                <a:spcBef>
                  <a:spcPct val="20000"/>
                </a:spcBef>
                <a:spcAft>
                  <a:spcPct val="0"/>
                </a:spcAft>
                <a:buChar char="»"/>
                <a:defRPr b="1">
                  <a:solidFill>
                    <a:srgbClr val="4D5E68"/>
                  </a:solidFill>
                  <a:latin typeface="Arial" pitchFamily="34" charset="0"/>
                  <a:ea typeface="宋体" pitchFamily="2" charset="-122"/>
                </a:defRPr>
              </a:lvl8pPr>
              <a:lvl9pPr marL="3886200" indent="-228600" eaLnBrk="0" fontAlgn="base" hangingPunct="0">
                <a:spcBef>
                  <a:spcPct val="20000"/>
                </a:spcBef>
                <a:spcAft>
                  <a:spcPct val="0"/>
                </a:spcAft>
                <a:buChar char="»"/>
                <a:defRPr b="1">
                  <a:solidFill>
                    <a:srgbClr val="4D5E68"/>
                  </a:solidFill>
                  <a:latin typeface="Arial" pitchFamily="34" charset="0"/>
                  <a:ea typeface="宋体" pitchFamily="2" charset="-122"/>
                </a:defRPr>
              </a:lvl9pPr>
            </a:lstStyle>
            <a:p>
              <a:pPr algn="ctr" eaLnBrk="1" hangingPunct="1">
                <a:lnSpc>
                  <a:spcPct val="100000"/>
                </a:lnSpc>
                <a:spcBef>
                  <a:spcPct val="0"/>
                </a:spcBef>
                <a:spcAft>
                  <a:spcPct val="0"/>
                </a:spcAft>
                <a:buClrTx/>
                <a:buFontTx/>
                <a:buNone/>
              </a:pPr>
              <a:r>
                <a:rPr lang="en-US" altLang="zh-CN" sz="1800" dirty="0" smtClean="0">
                  <a:solidFill>
                    <a:schemeClr val="tx1"/>
                  </a:solidFill>
                  <a:latin typeface="+mn-lt"/>
                </a:rPr>
                <a:t>Exception</a:t>
              </a:r>
              <a:endParaRPr lang="zh-CN" altLang="en-US" sz="1800" dirty="0">
                <a:solidFill>
                  <a:schemeClr val="tx1"/>
                </a:solidFill>
                <a:latin typeface="+mn-lt"/>
              </a:endParaRPr>
            </a:p>
          </p:txBody>
        </p:sp>
        <p:sp>
          <p:nvSpPr>
            <p:cNvPr id="21" name="TextBox 50"/>
            <p:cNvSpPr txBox="1">
              <a:spLocks noChangeArrowheads="1"/>
            </p:cNvSpPr>
            <p:nvPr/>
          </p:nvSpPr>
          <p:spPr bwMode="auto">
            <a:xfrm>
              <a:off x="929085" y="5446713"/>
              <a:ext cx="2304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gn="l" eaLnBrk="0" hangingPunct="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lgn="l" eaLnBrk="0" hangingPunct="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lgn="l" eaLnBrk="0" hangingPunct="0">
                <a:spcBef>
                  <a:spcPct val="20000"/>
                </a:spcBef>
                <a:buChar char="–"/>
                <a:defRPr b="1">
                  <a:solidFill>
                    <a:srgbClr val="4D5E68"/>
                  </a:solidFill>
                  <a:latin typeface="Arial" pitchFamily="34" charset="0"/>
                  <a:ea typeface="宋体" pitchFamily="2" charset="-122"/>
                </a:defRPr>
              </a:lvl4pPr>
              <a:lvl5pPr marL="2057400" indent="-228600" algn="l" eaLnBrk="0" hangingPunct="0">
                <a:spcBef>
                  <a:spcPct val="20000"/>
                </a:spcBef>
                <a:buChar char="»"/>
                <a:defRPr b="1">
                  <a:solidFill>
                    <a:srgbClr val="4D5E68"/>
                  </a:solidFill>
                  <a:latin typeface="Arial" pitchFamily="34" charset="0"/>
                  <a:ea typeface="宋体" pitchFamily="2" charset="-122"/>
                </a:defRPr>
              </a:lvl5pPr>
              <a:lvl6pPr marL="2514600" indent="-228600" eaLnBrk="0" fontAlgn="base" hangingPunct="0">
                <a:spcBef>
                  <a:spcPct val="20000"/>
                </a:spcBef>
                <a:spcAft>
                  <a:spcPct val="0"/>
                </a:spcAft>
                <a:buChar char="»"/>
                <a:defRPr b="1">
                  <a:solidFill>
                    <a:srgbClr val="4D5E68"/>
                  </a:solidFill>
                  <a:latin typeface="Arial" pitchFamily="34" charset="0"/>
                  <a:ea typeface="宋体" pitchFamily="2" charset="-122"/>
                </a:defRPr>
              </a:lvl6pPr>
              <a:lvl7pPr marL="2971800" indent="-228600" eaLnBrk="0" fontAlgn="base" hangingPunct="0">
                <a:spcBef>
                  <a:spcPct val="20000"/>
                </a:spcBef>
                <a:spcAft>
                  <a:spcPct val="0"/>
                </a:spcAft>
                <a:buChar char="»"/>
                <a:defRPr b="1">
                  <a:solidFill>
                    <a:srgbClr val="4D5E68"/>
                  </a:solidFill>
                  <a:latin typeface="Arial" pitchFamily="34" charset="0"/>
                  <a:ea typeface="宋体" pitchFamily="2" charset="-122"/>
                </a:defRPr>
              </a:lvl7pPr>
              <a:lvl8pPr marL="3429000" indent="-228600" eaLnBrk="0" fontAlgn="base" hangingPunct="0">
                <a:spcBef>
                  <a:spcPct val="20000"/>
                </a:spcBef>
                <a:spcAft>
                  <a:spcPct val="0"/>
                </a:spcAft>
                <a:buChar char="»"/>
                <a:defRPr b="1">
                  <a:solidFill>
                    <a:srgbClr val="4D5E68"/>
                  </a:solidFill>
                  <a:latin typeface="Arial" pitchFamily="34" charset="0"/>
                  <a:ea typeface="宋体" pitchFamily="2" charset="-122"/>
                </a:defRPr>
              </a:lvl8pPr>
              <a:lvl9pPr marL="3886200" indent="-228600" eaLnBrk="0" fontAlgn="base" hangingPunct="0">
                <a:spcBef>
                  <a:spcPct val="20000"/>
                </a:spcBef>
                <a:spcAft>
                  <a:spcPct val="0"/>
                </a:spcAft>
                <a:buChar char="»"/>
                <a:defRPr b="1">
                  <a:solidFill>
                    <a:srgbClr val="4D5E68"/>
                  </a:solidFill>
                  <a:latin typeface="Arial" pitchFamily="34" charset="0"/>
                  <a:ea typeface="宋体" pitchFamily="2" charset="-122"/>
                </a:defRPr>
              </a:lvl9pPr>
            </a:lstStyle>
            <a:p>
              <a:pPr algn="ctr" eaLnBrk="1" hangingPunct="1">
                <a:lnSpc>
                  <a:spcPct val="100000"/>
                </a:lnSpc>
                <a:spcBef>
                  <a:spcPct val="0"/>
                </a:spcBef>
                <a:spcAft>
                  <a:spcPct val="0"/>
                </a:spcAft>
                <a:buClrTx/>
                <a:buFontTx/>
                <a:buNone/>
              </a:pPr>
              <a:r>
                <a:rPr lang="en-US" altLang="zh-CN" sz="1800" dirty="0" smtClean="0">
                  <a:solidFill>
                    <a:schemeClr val="tx1"/>
                  </a:solidFill>
                  <a:latin typeface="+mn-lt"/>
                </a:rPr>
                <a:t>Shutdown Btn</a:t>
              </a:r>
              <a:endParaRPr lang="en-US" altLang="zh-CN" sz="1800" dirty="0">
                <a:solidFill>
                  <a:schemeClr val="tx1"/>
                </a:solidFill>
                <a:latin typeface="+mn-lt"/>
              </a:endParaRPr>
            </a:p>
            <a:p>
              <a:pPr algn="ctr" eaLnBrk="1" hangingPunct="1">
                <a:lnSpc>
                  <a:spcPct val="100000"/>
                </a:lnSpc>
                <a:spcBef>
                  <a:spcPct val="0"/>
                </a:spcBef>
                <a:spcAft>
                  <a:spcPct val="0"/>
                </a:spcAft>
                <a:buClrTx/>
                <a:buFontTx/>
                <a:buNone/>
              </a:pPr>
              <a:r>
                <a:rPr lang="en-US" altLang="zh-CN" sz="1800" dirty="0" smtClean="0">
                  <a:solidFill>
                    <a:schemeClr val="tx1"/>
                  </a:solidFill>
                  <a:latin typeface="+mn-lt"/>
                </a:rPr>
                <a:t>Or Exception</a:t>
              </a:r>
              <a:endParaRPr lang="zh-CN" altLang="en-US" sz="1800" dirty="0">
                <a:solidFill>
                  <a:schemeClr val="tx1"/>
                </a:solidFill>
                <a:latin typeface="+mn-lt"/>
              </a:endParaRPr>
            </a:p>
          </p:txBody>
        </p:sp>
      </p:grpSp>
      <p:sp>
        <p:nvSpPr>
          <p:cNvPr id="22" name="TextBox 21"/>
          <p:cNvSpPr txBox="1"/>
          <p:nvPr/>
        </p:nvSpPr>
        <p:spPr>
          <a:xfrm>
            <a:off x="2242689" y="6030406"/>
            <a:ext cx="5401270" cy="400110"/>
          </a:xfrm>
          <a:prstGeom prst="rect">
            <a:avLst/>
          </a:prstGeom>
          <a:noFill/>
        </p:spPr>
        <p:txBody>
          <a:bodyPr wrap="square" rtlCol="0">
            <a:spAutoFit/>
          </a:bodyPr>
          <a:lstStyle/>
          <a:p>
            <a:pPr algn="ctr"/>
            <a:r>
              <a:rPr lang="en-US" altLang="zh-CN" sz="2000" b="1" dirty="0" smtClean="0">
                <a:cs typeface="Times New Roman" panose="02020603050405020304" pitchFamily="18" charset="0"/>
              </a:rPr>
              <a:t>Accelerator state transition diagram</a:t>
            </a:r>
            <a:endParaRPr lang="zh-CN" altLang="en-US" sz="2000" b="1" dirty="0">
              <a:cs typeface="Times New Roman" panose="02020603050405020304" pitchFamily="18" charset="0"/>
            </a:endParaRPr>
          </a:p>
        </p:txBody>
      </p:sp>
      <p:sp>
        <p:nvSpPr>
          <p:cNvPr id="24" name="TextBox 23"/>
          <p:cNvSpPr txBox="1"/>
          <p:nvPr/>
        </p:nvSpPr>
        <p:spPr>
          <a:xfrm>
            <a:off x="232911" y="966158"/>
            <a:ext cx="8600538" cy="1200329"/>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smtClean="0"/>
              <a:t>When an exception occurs, the machine state will automatically back to  </a:t>
            </a:r>
            <a:r>
              <a:rPr lang="en-US" altLang="zh-CN" sz="2400" b="1" u="sng" dirty="0" smtClean="0"/>
              <a:t>Shutdown</a:t>
            </a:r>
            <a:r>
              <a:rPr lang="en-US" altLang="zh-CN" sz="2400" b="1" dirty="0" smtClean="0"/>
              <a:t> state.</a:t>
            </a:r>
          </a:p>
          <a:p>
            <a:pPr marL="342900" indent="-342900">
              <a:buFont typeface="Arial" panose="020B0604020202020204" pitchFamily="34" charset="0"/>
              <a:buChar char="•"/>
            </a:pPr>
            <a:r>
              <a:rPr lang="en-US" altLang="zh-CN" sz="2400" b="1" dirty="0" smtClean="0"/>
              <a:t>MPS faulty inputs only switching state to </a:t>
            </a:r>
            <a:r>
              <a:rPr lang="en-US" altLang="zh-CN" sz="2400" b="1" u="sng" dirty="0" smtClean="0"/>
              <a:t>Beam off.</a:t>
            </a:r>
            <a:r>
              <a:rPr lang="en-US" altLang="zh-CN" sz="2400" b="1" dirty="0" smtClean="0"/>
              <a:t> </a:t>
            </a:r>
            <a:endParaRPr lang="zh-CN" altLang="en-US" sz="2400" b="1" dirty="0"/>
          </a:p>
        </p:txBody>
      </p:sp>
    </p:spTree>
    <p:extLst>
      <p:ext uri="{BB962C8B-B14F-4D97-AF65-F5344CB8AC3E}">
        <p14:creationId xmlns:p14="http://schemas.microsoft.com/office/powerpoint/2010/main" val="3200726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RMS design and implementation</a:t>
            </a:r>
            <a:endParaRPr lang="zh-CN" altLang="en-US" dirty="0"/>
          </a:p>
        </p:txBody>
      </p:sp>
      <p:sp>
        <p:nvSpPr>
          <p:cNvPr id="19" name="TextBox 18"/>
          <p:cNvSpPr txBox="1"/>
          <p:nvPr/>
        </p:nvSpPr>
        <p:spPr>
          <a:xfrm>
            <a:off x="258790" y="1426599"/>
            <a:ext cx="8151963" cy="4247317"/>
          </a:xfrm>
          <a:prstGeom prst="rect">
            <a:avLst/>
          </a:prstGeom>
          <a:noFill/>
        </p:spPr>
        <p:txBody>
          <a:bodyPr wrap="square">
            <a:spAutoFit/>
          </a:bodyPr>
          <a:lstStyle/>
          <a:p>
            <a:pPr marL="342900" indent="-342900" algn="l">
              <a:buFont typeface="Arial" panose="020B0604020202020204" pitchFamily="34" charset="0"/>
              <a:buChar char="•"/>
              <a:defRPr/>
            </a:pPr>
            <a:r>
              <a:rPr lang="en-US" altLang="zh-CN" sz="2400" dirty="0" smtClean="0"/>
              <a:t>Current interlock area exceeds the initial locked area(only check in Running state).</a:t>
            </a:r>
            <a:endParaRPr lang="en-US" altLang="zh-CN" sz="2400" dirty="0"/>
          </a:p>
          <a:p>
            <a:pPr marL="342900" indent="-342900" algn="l">
              <a:spcBef>
                <a:spcPts val="600"/>
              </a:spcBef>
              <a:buFont typeface="Arial" panose="020B0604020202020204" pitchFamily="34" charset="0"/>
              <a:buChar char="•"/>
              <a:defRPr/>
            </a:pPr>
            <a:r>
              <a:rPr lang="en-US" altLang="zh-CN" sz="2400" dirty="0" smtClean="0"/>
              <a:t>PPS within initial locked area sending faulty signal to RMS.</a:t>
            </a:r>
            <a:endParaRPr lang="en-US" altLang="zh-CN" sz="2400" dirty="0"/>
          </a:p>
          <a:p>
            <a:pPr marL="342900" indent="-342900" algn="l">
              <a:spcBef>
                <a:spcPts val="600"/>
              </a:spcBef>
              <a:buFont typeface="Arial" panose="020B0604020202020204" pitchFamily="34" charset="0"/>
              <a:buChar char="•"/>
              <a:defRPr/>
            </a:pPr>
            <a:r>
              <a:rPr lang="en-US" altLang="zh-CN" sz="2400" dirty="0" smtClean="0"/>
              <a:t>MPS itself is in abnormal status.</a:t>
            </a:r>
            <a:endParaRPr lang="en-US" altLang="zh-CN" sz="2400" dirty="0"/>
          </a:p>
          <a:p>
            <a:pPr marL="342900" indent="-342900" algn="l">
              <a:spcBef>
                <a:spcPts val="600"/>
              </a:spcBef>
              <a:buFont typeface="Arial" panose="020B0604020202020204" pitchFamily="34" charset="0"/>
              <a:buChar char="•"/>
              <a:defRPr/>
            </a:pPr>
            <a:r>
              <a:rPr lang="en-US" altLang="zh-CN" sz="2400" dirty="0" smtClean="0"/>
              <a:t>Any of tunnel access key for  entering into the initial locked area is out position.</a:t>
            </a:r>
          </a:p>
          <a:p>
            <a:pPr marL="342900" indent="-342900" algn="l">
              <a:spcBef>
                <a:spcPts val="600"/>
              </a:spcBef>
              <a:buFont typeface="Arial" panose="020B0604020202020204" pitchFamily="34" charset="0"/>
              <a:buChar char="•"/>
              <a:defRPr/>
            </a:pPr>
            <a:r>
              <a:rPr lang="en-US" altLang="zh-CN" sz="2400" dirty="0" smtClean="0"/>
              <a:t>Changing machine mode when machine state is Ready or Running.</a:t>
            </a:r>
          </a:p>
          <a:p>
            <a:pPr marL="342900" indent="-342900" algn="l">
              <a:spcBef>
                <a:spcPts val="600"/>
              </a:spcBef>
              <a:buFont typeface="Arial" panose="020B0604020202020204" pitchFamily="34" charset="0"/>
              <a:buChar char="•"/>
              <a:defRPr/>
            </a:pPr>
            <a:r>
              <a:rPr lang="en-US" altLang="zh-CN" sz="2400" dirty="0" smtClean="0"/>
              <a:t>Machine mode key switch in position 0 or position 7.</a:t>
            </a:r>
          </a:p>
          <a:p>
            <a:pPr marL="342900" indent="-342900" algn="l">
              <a:spcBef>
                <a:spcPts val="600"/>
              </a:spcBef>
              <a:buFont typeface="Arial" panose="020B0604020202020204" pitchFamily="34" charset="0"/>
              <a:buChar char="•"/>
              <a:defRPr/>
            </a:pPr>
            <a:endParaRPr lang="zh-CN" altLang="en-US" sz="2400" dirty="0"/>
          </a:p>
        </p:txBody>
      </p:sp>
      <p:sp>
        <p:nvSpPr>
          <p:cNvPr id="20" name="TextBox 19"/>
          <p:cNvSpPr txBox="1"/>
          <p:nvPr/>
        </p:nvSpPr>
        <p:spPr>
          <a:xfrm>
            <a:off x="232912" y="966158"/>
            <a:ext cx="3448439" cy="461665"/>
          </a:xfrm>
          <a:prstGeom prst="rect">
            <a:avLst/>
          </a:prstGeom>
          <a:noFill/>
        </p:spPr>
        <p:txBody>
          <a:bodyPr wrap="square" rtlCol="0">
            <a:spAutoFit/>
          </a:bodyPr>
          <a:lstStyle/>
          <a:p>
            <a:r>
              <a:rPr lang="en-US" altLang="zh-CN" sz="2400" b="1" dirty="0" smtClean="0">
                <a:solidFill>
                  <a:srgbClr val="071F65"/>
                </a:solidFill>
              </a:rPr>
              <a:t>Exceptions including:</a:t>
            </a:r>
            <a:endParaRPr lang="zh-CN" altLang="en-US" sz="2400" b="1" dirty="0">
              <a:solidFill>
                <a:srgbClr val="071F65"/>
              </a:solidFill>
            </a:endParaRPr>
          </a:p>
        </p:txBody>
      </p:sp>
    </p:spTree>
    <p:extLst>
      <p:ext uri="{BB962C8B-B14F-4D97-AF65-F5344CB8AC3E}">
        <p14:creationId xmlns:p14="http://schemas.microsoft.com/office/powerpoint/2010/main" val="2180356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RMS design and implementation</a:t>
            </a:r>
            <a:endParaRPr lang="zh-CN" altLang="en-US" dirty="0"/>
          </a:p>
        </p:txBody>
      </p:sp>
      <p:sp>
        <p:nvSpPr>
          <p:cNvPr id="19" name="TextBox 18"/>
          <p:cNvSpPr txBox="1"/>
          <p:nvPr/>
        </p:nvSpPr>
        <p:spPr>
          <a:xfrm>
            <a:off x="258790" y="1426599"/>
            <a:ext cx="8151963" cy="1323439"/>
          </a:xfrm>
          <a:prstGeom prst="rect">
            <a:avLst/>
          </a:prstGeom>
          <a:noFill/>
        </p:spPr>
        <p:txBody>
          <a:bodyPr wrap="square">
            <a:spAutoFit/>
          </a:bodyPr>
          <a:lstStyle/>
          <a:p>
            <a:pPr marL="342900" indent="-342900" algn="l">
              <a:buFont typeface="Arial" panose="020B0604020202020204" pitchFamily="34" charset="0"/>
              <a:buChar char="•"/>
              <a:defRPr/>
            </a:pPr>
            <a:r>
              <a:rPr lang="en-US" altLang="zh-CN" sz="2000" dirty="0" smtClean="0"/>
              <a:t>Used for setting </a:t>
            </a:r>
            <a:r>
              <a:rPr lang="en-US" altLang="zh-CN" sz="2000" dirty="0"/>
              <a:t>up </a:t>
            </a:r>
            <a:r>
              <a:rPr lang="en-US" altLang="zh-CN" sz="2000" dirty="0" smtClean="0"/>
              <a:t>machine state, touch panel communicates with RMS PLC system by direct network cable.</a:t>
            </a:r>
          </a:p>
          <a:p>
            <a:pPr marL="342900" indent="-342900" algn="l">
              <a:buFont typeface="Arial" panose="020B0604020202020204" pitchFamily="34" charset="0"/>
              <a:buChar char="•"/>
              <a:defRPr/>
            </a:pPr>
            <a:r>
              <a:rPr lang="en-US" altLang="zh-CN" sz="2000" dirty="0" smtClean="0"/>
              <a:t>RMS PLC distributes machine state to PPS/MPS through cable and publishes machine mode within control network by EPICS PV.</a:t>
            </a:r>
            <a:endParaRPr lang="en-US" altLang="zh-CN" sz="2000" dirty="0"/>
          </a:p>
        </p:txBody>
      </p:sp>
      <p:sp>
        <p:nvSpPr>
          <p:cNvPr id="20" name="TextBox 19"/>
          <p:cNvSpPr txBox="1"/>
          <p:nvPr/>
        </p:nvSpPr>
        <p:spPr>
          <a:xfrm>
            <a:off x="232912" y="966158"/>
            <a:ext cx="2493035" cy="461665"/>
          </a:xfrm>
          <a:prstGeom prst="rect">
            <a:avLst/>
          </a:prstGeom>
          <a:noFill/>
        </p:spPr>
        <p:txBody>
          <a:bodyPr wrap="square" rtlCol="0">
            <a:spAutoFit/>
          </a:bodyPr>
          <a:lstStyle/>
          <a:p>
            <a:r>
              <a:rPr lang="en-US" altLang="zh-CN" sz="2400" b="1" dirty="0" smtClean="0">
                <a:solidFill>
                  <a:srgbClr val="071F65"/>
                </a:solidFill>
              </a:rPr>
              <a:t>RMS Touch panel:</a:t>
            </a:r>
            <a:endParaRPr lang="zh-CN" altLang="en-US" sz="2400" b="1" dirty="0">
              <a:solidFill>
                <a:srgbClr val="071F65"/>
              </a:solidFill>
            </a:endParaRPr>
          </a:p>
        </p:txBody>
      </p:sp>
      <p:grpSp>
        <p:nvGrpSpPr>
          <p:cNvPr id="5" name="组合 4"/>
          <p:cNvGrpSpPr/>
          <p:nvPr/>
        </p:nvGrpSpPr>
        <p:grpSpPr>
          <a:xfrm>
            <a:off x="2207366" y="2913080"/>
            <a:ext cx="5308344" cy="3238295"/>
            <a:chOff x="1259632" y="1560911"/>
            <a:chExt cx="7200000" cy="4678455"/>
          </a:xfrm>
        </p:grpSpPr>
        <p:pic>
          <p:nvPicPr>
            <p:cNvPr id="6" name="Picture 2" descr="C:\Users\dell\Desktop\触摸屏截图.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60911"/>
              <a:ext cx="7200000" cy="4678455"/>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bwMode="auto">
            <a:xfrm>
              <a:off x="1259632" y="1560911"/>
              <a:ext cx="7056784" cy="4678455"/>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grpSp>
      <p:sp>
        <p:nvSpPr>
          <p:cNvPr id="8" name="Rectangle 3"/>
          <p:cNvSpPr txBox="1">
            <a:spLocks noChangeArrowheads="1"/>
          </p:cNvSpPr>
          <p:nvPr/>
        </p:nvSpPr>
        <p:spPr bwMode="auto">
          <a:xfrm>
            <a:off x="2990795" y="6237948"/>
            <a:ext cx="3635896" cy="362767"/>
          </a:xfrm>
          <a:prstGeom prst="rect">
            <a:avLst/>
          </a:prstGeom>
          <a:noFill/>
          <a:ln>
            <a:noFill/>
          </a:ln>
          <a:effectLst/>
          <a:extLst/>
        </p:spPr>
        <p:txBody>
          <a:bodyPr/>
          <a:lstStyle>
            <a:lvl1pPr marL="342900" indent="-342900" algn="l" rtl="0" fontAlgn="base">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fontAlgn="base">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fontAlgn="base">
              <a:spcBef>
                <a:spcPct val="20000"/>
              </a:spcBef>
              <a:spcAft>
                <a:spcPct val="0"/>
              </a:spcAft>
              <a:buClr>
                <a:schemeClr val="tx1"/>
              </a:buClr>
              <a:buFont typeface="Wingdings" pitchFamily="2" charset="2"/>
              <a:buChar char="§"/>
              <a:defRPr b="1">
                <a:solidFill>
                  <a:srgbClr val="4D5E68"/>
                </a:solidFill>
                <a:latin typeface="+mn-lt"/>
                <a:ea typeface="+mn-ea"/>
              </a:defRPr>
            </a:lvl3pPr>
            <a:lvl4pPr marL="1600200" indent="-228600" algn="l" rtl="0" fontAlgn="base">
              <a:spcBef>
                <a:spcPct val="20000"/>
              </a:spcBef>
              <a:spcAft>
                <a:spcPct val="0"/>
              </a:spcAft>
              <a:buChar char="–"/>
              <a:defRPr b="1">
                <a:solidFill>
                  <a:srgbClr val="4D5E68"/>
                </a:solidFill>
                <a:latin typeface="+mn-lt"/>
                <a:ea typeface="+mn-ea"/>
              </a:defRPr>
            </a:lvl4pPr>
            <a:lvl5pPr marL="2057400" indent="-228600" algn="l" rtl="0" fontAlgn="base">
              <a:spcBef>
                <a:spcPct val="20000"/>
              </a:spcBef>
              <a:spcAft>
                <a:spcPct val="0"/>
              </a:spcAft>
              <a:buChar char="»"/>
              <a:defRPr b="1">
                <a:solidFill>
                  <a:srgbClr val="4D5E68"/>
                </a:solidFill>
                <a:latin typeface="+mn-lt"/>
                <a:ea typeface="+mn-ea"/>
              </a:defRPr>
            </a:lvl5pPr>
            <a:lvl6pPr marL="2514600" indent="-228600" algn="l" rtl="0" fontAlgn="base">
              <a:spcBef>
                <a:spcPct val="20000"/>
              </a:spcBef>
              <a:spcAft>
                <a:spcPct val="0"/>
              </a:spcAft>
              <a:buChar char="»"/>
              <a:defRPr b="1">
                <a:solidFill>
                  <a:srgbClr val="4D5E68"/>
                </a:solidFill>
                <a:latin typeface="+mn-lt"/>
                <a:ea typeface="+mn-ea"/>
              </a:defRPr>
            </a:lvl6pPr>
            <a:lvl7pPr marL="2971800" indent="-228600" algn="l" rtl="0" fontAlgn="base">
              <a:spcBef>
                <a:spcPct val="20000"/>
              </a:spcBef>
              <a:spcAft>
                <a:spcPct val="0"/>
              </a:spcAft>
              <a:buChar char="»"/>
              <a:defRPr b="1">
                <a:solidFill>
                  <a:srgbClr val="4D5E68"/>
                </a:solidFill>
                <a:latin typeface="+mn-lt"/>
                <a:ea typeface="+mn-ea"/>
              </a:defRPr>
            </a:lvl7pPr>
            <a:lvl8pPr marL="3429000" indent="-228600" algn="l" rtl="0" fontAlgn="base">
              <a:spcBef>
                <a:spcPct val="20000"/>
              </a:spcBef>
              <a:spcAft>
                <a:spcPct val="0"/>
              </a:spcAft>
              <a:buChar char="»"/>
              <a:defRPr b="1">
                <a:solidFill>
                  <a:srgbClr val="4D5E68"/>
                </a:solidFill>
                <a:latin typeface="+mn-lt"/>
                <a:ea typeface="+mn-ea"/>
              </a:defRPr>
            </a:lvl8pPr>
            <a:lvl9pPr marL="3886200" indent="-228600" algn="l" rtl="0" fontAlgn="base">
              <a:spcBef>
                <a:spcPct val="20000"/>
              </a:spcBef>
              <a:spcAft>
                <a:spcPct val="0"/>
              </a:spcAft>
              <a:buChar char="»"/>
              <a:defRPr b="1">
                <a:solidFill>
                  <a:srgbClr val="4D5E68"/>
                </a:solidFill>
                <a:latin typeface="+mn-lt"/>
                <a:ea typeface="+mn-ea"/>
              </a:defRPr>
            </a:lvl9pPr>
          </a:lstStyle>
          <a:p>
            <a:pPr marL="0" indent="0" algn="ctr">
              <a:buNone/>
              <a:defRPr/>
            </a:pPr>
            <a:r>
              <a:rPr lang="en-US" altLang="zh-CN" sz="1800" kern="0" dirty="0" smtClean="0">
                <a:solidFill>
                  <a:schemeClr val="tx1"/>
                </a:solidFill>
                <a:latin typeface="Times New Roman" panose="02020603050405020304" pitchFamily="18" charset="0"/>
                <a:cs typeface="Times New Roman" panose="02020603050405020304" pitchFamily="18" charset="0"/>
              </a:rPr>
              <a:t>RMS touch panel</a:t>
            </a:r>
          </a:p>
        </p:txBody>
      </p:sp>
    </p:spTree>
    <p:extLst>
      <p:ext uri="{BB962C8B-B14F-4D97-AF65-F5344CB8AC3E}">
        <p14:creationId xmlns:p14="http://schemas.microsoft.com/office/powerpoint/2010/main" val="2180356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RMS design and implementation</a:t>
            </a:r>
            <a:endParaRPr lang="zh-CN" altLang="en-US" dirty="0"/>
          </a:p>
        </p:txBody>
      </p:sp>
      <p:sp>
        <p:nvSpPr>
          <p:cNvPr id="4" name="TextBox 3"/>
          <p:cNvSpPr txBox="1"/>
          <p:nvPr/>
        </p:nvSpPr>
        <p:spPr>
          <a:xfrm>
            <a:off x="232912" y="966158"/>
            <a:ext cx="6713798" cy="461665"/>
          </a:xfrm>
          <a:prstGeom prst="rect">
            <a:avLst/>
          </a:prstGeom>
          <a:noFill/>
        </p:spPr>
        <p:txBody>
          <a:bodyPr wrap="square" rtlCol="0">
            <a:spAutoFit/>
          </a:bodyPr>
          <a:lstStyle/>
          <a:p>
            <a:r>
              <a:rPr lang="en-US" altLang="zh-CN" sz="2400" b="1" dirty="0" smtClean="0">
                <a:solidFill>
                  <a:srgbClr val="071F65"/>
                </a:solidFill>
              </a:rPr>
              <a:t>Communication among all related systems:</a:t>
            </a:r>
            <a:endParaRPr lang="zh-CN" altLang="en-US" sz="2400" b="1" dirty="0">
              <a:solidFill>
                <a:srgbClr val="071F65"/>
              </a:solidFill>
            </a:endParaRPr>
          </a:p>
        </p:txBody>
      </p:sp>
      <p:pic>
        <p:nvPicPr>
          <p:cNvPr id="1027" name="Picture 3" descr="C:\Users\dell\Desktop\无标题.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3" y="1571910"/>
            <a:ext cx="7909585" cy="428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984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dirty="0" smtClean="0"/>
              <a:t> Outline</a:t>
            </a:r>
            <a:endParaRPr lang="zh-CN" altLang="en-US" sz="3600" dirty="0"/>
          </a:p>
        </p:txBody>
      </p:sp>
      <p:sp>
        <p:nvSpPr>
          <p:cNvPr id="34" name="流程图: 离页连接符 33"/>
          <p:cNvSpPr/>
          <p:nvPr/>
        </p:nvSpPr>
        <p:spPr>
          <a:xfrm>
            <a:off x="620496" y="2616274"/>
            <a:ext cx="580165" cy="455101"/>
          </a:xfrm>
          <a:prstGeom prst="flowChartOffpageConnector">
            <a:avLst/>
          </a:prstGeom>
          <a:solidFill>
            <a:srgbClr val="071F65"/>
          </a:solidFill>
          <a:ln w="12700" cap="flat" cmpd="sng" algn="ctr">
            <a:noFill/>
            <a:prstDash val="solid"/>
            <a:miter lim="800000"/>
          </a:ln>
          <a:effectLst/>
        </p:spPr>
        <p:txBody>
          <a:bodyPr rtlCol="0" anchor="ctr"/>
          <a:lstStyle/>
          <a:p>
            <a:pPr algn="ctr"/>
            <a:r>
              <a:rPr lang="en-US" altLang="zh-CN" sz="3600" b="1" kern="0" dirty="0">
                <a:solidFill>
                  <a:prstClr val="white"/>
                </a:solidFill>
                <a:latin typeface="Arial" panose="020B0604020202020204"/>
                <a:ea typeface="微软雅黑" panose="020B0503020204020204" charset="-122"/>
              </a:rPr>
              <a:t>3</a:t>
            </a:r>
            <a:endParaRPr lang="zh-CN" altLang="en-US" sz="3600" b="1" kern="0" dirty="0">
              <a:solidFill>
                <a:prstClr val="white"/>
              </a:solidFill>
              <a:latin typeface="Arial" panose="020B0604020202020204"/>
              <a:ea typeface="微软雅黑" panose="020B0503020204020204" charset="-122"/>
            </a:endParaRPr>
          </a:p>
        </p:txBody>
      </p:sp>
      <p:cxnSp>
        <p:nvCxnSpPr>
          <p:cNvPr id="37" name="直接连接符 36"/>
          <p:cNvCxnSpPr/>
          <p:nvPr/>
        </p:nvCxnSpPr>
        <p:spPr>
          <a:xfrm>
            <a:off x="1370512" y="2161016"/>
            <a:ext cx="6838967" cy="0"/>
          </a:xfrm>
          <a:prstGeom prst="line">
            <a:avLst/>
          </a:prstGeom>
          <a:noFill/>
          <a:ln w="12700" cap="flat" cmpd="sng" algn="ctr">
            <a:solidFill>
              <a:srgbClr val="314371"/>
            </a:solidFill>
            <a:prstDash val="solid"/>
            <a:miter lim="800000"/>
          </a:ln>
          <a:effectLst/>
        </p:spPr>
      </p:cxnSp>
      <p:cxnSp>
        <p:nvCxnSpPr>
          <p:cNvPr id="9" name="直接连接符 8"/>
          <p:cNvCxnSpPr/>
          <p:nvPr/>
        </p:nvCxnSpPr>
        <p:spPr>
          <a:xfrm>
            <a:off x="1384127" y="3015090"/>
            <a:ext cx="6861123" cy="0"/>
          </a:xfrm>
          <a:prstGeom prst="line">
            <a:avLst/>
          </a:prstGeom>
          <a:noFill/>
          <a:ln w="12700" cap="flat" cmpd="sng" algn="ctr">
            <a:solidFill>
              <a:srgbClr val="314371"/>
            </a:solidFill>
            <a:prstDash val="solid"/>
            <a:miter lim="800000"/>
          </a:ln>
          <a:effectLst/>
        </p:spPr>
      </p:cxnSp>
      <p:cxnSp>
        <p:nvCxnSpPr>
          <p:cNvPr id="12" name="直接连接符 11"/>
          <p:cNvCxnSpPr/>
          <p:nvPr/>
        </p:nvCxnSpPr>
        <p:spPr>
          <a:xfrm>
            <a:off x="1428294" y="3812322"/>
            <a:ext cx="6816956" cy="0"/>
          </a:xfrm>
          <a:prstGeom prst="line">
            <a:avLst/>
          </a:prstGeom>
          <a:noFill/>
          <a:ln w="12700" cap="flat" cmpd="sng" algn="ctr">
            <a:solidFill>
              <a:srgbClr val="314371"/>
            </a:solidFill>
            <a:prstDash val="solid"/>
            <a:miter lim="800000"/>
          </a:ln>
          <a:effectLst/>
        </p:spPr>
      </p:cxnSp>
      <p:sp>
        <p:nvSpPr>
          <p:cNvPr id="3" name="文本框 2"/>
          <p:cNvSpPr txBox="1"/>
          <p:nvPr/>
        </p:nvSpPr>
        <p:spPr>
          <a:xfrm>
            <a:off x="1291056" y="1703883"/>
            <a:ext cx="6798977" cy="480131"/>
          </a:xfrm>
          <a:prstGeom prst="rect">
            <a:avLst/>
          </a:prstGeom>
          <a:noFill/>
        </p:spPr>
        <p:txBody>
          <a:bodyPr wrap="none" rtlCol="0">
            <a:spAutoFit/>
          </a:bodyPr>
          <a:lstStyle/>
          <a:p>
            <a:pPr marL="109538">
              <a:lnSpc>
                <a:spcPct val="90000"/>
              </a:lnSpc>
            </a:pPr>
            <a:r>
              <a:rPr lang="en-US" altLang="zh-CN" sz="2800" dirty="0" smtClean="0">
                <a:latin typeface="Times New Roman"/>
                <a:cs typeface="Times New Roman"/>
              </a:rPr>
              <a:t>Accelerator operation requirements overview</a:t>
            </a:r>
            <a:endParaRPr lang="en-US" altLang="zh-CN" sz="2800" dirty="0">
              <a:latin typeface="Times New Roman"/>
              <a:cs typeface="Times New Roman"/>
            </a:endParaRPr>
          </a:p>
        </p:txBody>
      </p:sp>
      <p:sp>
        <p:nvSpPr>
          <p:cNvPr id="18" name="流程图: 离页连接符 33"/>
          <p:cNvSpPr/>
          <p:nvPr/>
        </p:nvSpPr>
        <p:spPr>
          <a:xfrm>
            <a:off x="598271" y="1772346"/>
            <a:ext cx="580165" cy="455101"/>
          </a:xfrm>
          <a:prstGeom prst="flowChartOffpageConnector">
            <a:avLst/>
          </a:prstGeom>
          <a:solidFill>
            <a:srgbClr val="071F65"/>
          </a:solidFill>
          <a:ln w="12700" cap="flat" cmpd="sng" algn="ctr">
            <a:noFill/>
            <a:prstDash val="solid"/>
            <a:miter lim="800000"/>
          </a:ln>
          <a:effectLst/>
        </p:spPr>
        <p:txBody>
          <a:bodyPr rtlCol="0" anchor="ctr"/>
          <a:lstStyle/>
          <a:p>
            <a:pPr algn="ctr"/>
            <a:r>
              <a:rPr lang="en-US" altLang="zh-CN" sz="3600" b="1" kern="0" dirty="0">
                <a:solidFill>
                  <a:prstClr val="white"/>
                </a:solidFill>
                <a:latin typeface="Arial" panose="020B0604020202020204"/>
                <a:ea typeface="微软雅黑" panose="020B0503020204020204" charset="-122"/>
              </a:rPr>
              <a:t>2</a:t>
            </a:r>
            <a:endParaRPr lang="zh-CN" altLang="en-US" sz="3600" b="1" kern="0" dirty="0">
              <a:solidFill>
                <a:prstClr val="white"/>
              </a:solidFill>
              <a:latin typeface="Arial" panose="020B0604020202020204"/>
              <a:ea typeface="微软雅黑" panose="020B0503020204020204" charset="-122"/>
            </a:endParaRPr>
          </a:p>
        </p:txBody>
      </p:sp>
      <p:sp>
        <p:nvSpPr>
          <p:cNvPr id="21" name="流程图: 离页连接符 33"/>
          <p:cNvSpPr/>
          <p:nvPr/>
        </p:nvSpPr>
        <p:spPr>
          <a:xfrm>
            <a:off x="603464" y="3428564"/>
            <a:ext cx="580165" cy="455101"/>
          </a:xfrm>
          <a:prstGeom prst="flowChartOffpageConnector">
            <a:avLst/>
          </a:prstGeom>
          <a:solidFill>
            <a:srgbClr val="071F65"/>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kern="0" dirty="0">
                <a:solidFill>
                  <a:prstClr val="white"/>
                </a:solidFill>
                <a:latin typeface="Arial" panose="020B0604020202020204"/>
                <a:ea typeface="微软雅黑" panose="020B0503020204020204" charset="-122"/>
              </a:rPr>
              <a:t>4</a:t>
            </a:r>
            <a:endParaRPr lang="zh-CN" altLang="en-US" sz="3600" b="1" kern="0" dirty="0">
              <a:solidFill>
                <a:prstClr val="white"/>
              </a:solidFill>
              <a:latin typeface="Arial" panose="020B0604020202020204"/>
              <a:ea typeface="微软雅黑" panose="020B0503020204020204" charset="-122"/>
            </a:endParaRPr>
          </a:p>
        </p:txBody>
      </p:sp>
      <p:sp>
        <p:nvSpPr>
          <p:cNvPr id="28" name="文本框 27"/>
          <p:cNvSpPr txBox="1"/>
          <p:nvPr/>
        </p:nvSpPr>
        <p:spPr>
          <a:xfrm>
            <a:off x="1291794" y="2545323"/>
            <a:ext cx="6679014" cy="480131"/>
          </a:xfrm>
          <a:prstGeom prst="rect">
            <a:avLst/>
          </a:prstGeom>
          <a:noFill/>
        </p:spPr>
        <p:txBody>
          <a:bodyPr wrap="square" rtlCol="0">
            <a:spAutoFit/>
          </a:bodyPr>
          <a:lstStyle/>
          <a:p>
            <a:pPr marL="109538">
              <a:lnSpc>
                <a:spcPct val="90000"/>
              </a:lnSpc>
            </a:pPr>
            <a:r>
              <a:rPr lang="en-US" altLang="zh-CN" sz="2800" dirty="0" smtClean="0">
                <a:latin typeface="Times New Roman"/>
                <a:cs typeface="Times New Roman"/>
              </a:rPr>
              <a:t>RMS design and implementation </a:t>
            </a:r>
            <a:endParaRPr lang="en-US" altLang="zh-CN" sz="2800" dirty="0">
              <a:latin typeface="Times New Roman"/>
              <a:cs typeface="Times New Roman"/>
            </a:endParaRPr>
          </a:p>
        </p:txBody>
      </p:sp>
      <p:sp>
        <p:nvSpPr>
          <p:cNvPr id="29" name="文本框 28"/>
          <p:cNvSpPr txBox="1"/>
          <p:nvPr/>
        </p:nvSpPr>
        <p:spPr>
          <a:xfrm>
            <a:off x="1301109" y="3341722"/>
            <a:ext cx="1691810" cy="480131"/>
          </a:xfrm>
          <a:prstGeom prst="rect">
            <a:avLst/>
          </a:prstGeom>
          <a:noFill/>
        </p:spPr>
        <p:txBody>
          <a:bodyPr wrap="none" rtlCol="0">
            <a:spAutoFit/>
          </a:bodyPr>
          <a:lstStyle/>
          <a:p>
            <a:pPr marL="109538">
              <a:lnSpc>
                <a:spcPct val="90000"/>
              </a:lnSpc>
            </a:pPr>
            <a:r>
              <a:rPr lang="en-US" altLang="zh-CN" sz="2800" dirty="0">
                <a:latin typeface="Times New Roman"/>
                <a:cs typeface="Times New Roman"/>
              </a:rPr>
              <a:t>Summary</a:t>
            </a:r>
          </a:p>
        </p:txBody>
      </p:sp>
      <p:cxnSp>
        <p:nvCxnSpPr>
          <p:cNvPr id="13" name="直接连接符 12"/>
          <p:cNvCxnSpPr/>
          <p:nvPr/>
        </p:nvCxnSpPr>
        <p:spPr>
          <a:xfrm>
            <a:off x="1365252" y="1383222"/>
            <a:ext cx="6838967" cy="0"/>
          </a:xfrm>
          <a:prstGeom prst="line">
            <a:avLst/>
          </a:prstGeom>
          <a:noFill/>
          <a:ln w="12700" cap="flat" cmpd="sng" algn="ctr">
            <a:solidFill>
              <a:srgbClr val="314371"/>
            </a:solidFill>
            <a:prstDash val="solid"/>
            <a:miter lim="800000"/>
          </a:ln>
          <a:effectLst/>
        </p:spPr>
      </p:cxnSp>
      <p:sp>
        <p:nvSpPr>
          <p:cNvPr id="14" name="文本框 2"/>
          <p:cNvSpPr txBox="1"/>
          <p:nvPr/>
        </p:nvSpPr>
        <p:spPr>
          <a:xfrm>
            <a:off x="1285796" y="926089"/>
            <a:ext cx="4255011" cy="480131"/>
          </a:xfrm>
          <a:prstGeom prst="rect">
            <a:avLst/>
          </a:prstGeom>
          <a:noFill/>
        </p:spPr>
        <p:txBody>
          <a:bodyPr wrap="none" rtlCol="0">
            <a:spAutoFit/>
          </a:bodyPr>
          <a:lstStyle/>
          <a:p>
            <a:pPr marL="109538">
              <a:lnSpc>
                <a:spcPct val="90000"/>
              </a:lnSpc>
            </a:pPr>
            <a:r>
              <a:rPr lang="en-US" altLang="zh-CN" sz="2800" dirty="0" smtClean="0">
                <a:latin typeface="Times New Roman"/>
                <a:cs typeface="Times New Roman"/>
              </a:rPr>
              <a:t>Brief introduction of CSNS</a:t>
            </a:r>
            <a:endParaRPr lang="en-US" altLang="zh-CN" sz="2800" dirty="0">
              <a:latin typeface="Times New Roman"/>
              <a:cs typeface="Times New Roman"/>
            </a:endParaRPr>
          </a:p>
        </p:txBody>
      </p:sp>
      <p:sp>
        <p:nvSpPr>
          <p:cNvPr id="15" name="流程图: 离页连接符 33"/>
          <p:cNvSpPr/>
          <p:nvPr/>
        </p:nvSpPr>
        <p:spPr>
          <a:xfrm>
            <a:off x="593011" y="994552"/>
            <a:ext cx="580165" cy="455101"/>
          </a:xfrm>
          <a:prstGeom prst="flowChartOffpageConnector">
            <a:avLst/>
          </a:prstGeom>
          <a:solidFill>
            <a:srgbClr val="071F65"/>
          </a:solidFill>
          <a:ln w="12700" cap="flat" cmpd="sng" algn="ctr">
            <a:noFill/>
            <a:prstDash val="solid"/>
            <a:miter lim="800000"/>
          </a:ln>
          <a:effectLst/>
        </p:spPr>
        <p:txBody>
          <a:bodyPr rtlCol="0" anchor="ctr"/>
          <a:lstStyle/>
          <a:p>
            <a:pPr algn="ctr"/>
            <a:r>
              <a:rPr lang="en-US" altLang="zh-CN" sz="3600" b="1" kern="0" dirty="0">
                <a:solidFill>
                  <a:prstClr val="white"/>
                </a:solidFill>
                <a:latin typeface="Arial" panose="020B0604020202020204"/>
                <a:ea typeface="微软雅黑" panose="020B0503020204020204" charset="-122"/>
              </a:rPr>
              <a:t>1</a:t>
            </a:r>
            <a:endParaRPr lang="zh-CN" altLang="en-US" sz="3600" b="1" kern="0" dirty="0">
              <a:solidFill>
                <a:prstClr val="white"/>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168224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RMS design and implementation</a:t>
            </a:r>
            <a:endParaRPr lang="zh-CN" altLang="en-US" dirty="0"/>
          </a:p>
        </p:txBody>
      </p:sp>
      <p:sp>
        <p:nvSpPr>
          <p:cNvPr id="4" name="TextBox 3"/>
          <p:cNvSpPr txBox="1">
            <a:spLocks noChangeArrowheads="1"/>
          </p:cNvSpPr>
          <p:nvPr/>
        </p:nvSpPr>
        <p:spPr bwMode="auto">
          <a:xfrm>
            <a:off x="549275" y="1641475"/>
            <a:ext cx="7694613"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gn="l" eaLnBrk="0" hangingPunct="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lgn="l" eaLnBrk="0" hangingPunct="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lgn="l" eaLnBrk="0" hangingPunct="0">
              <a:spcBef>
                <a:spcPct val="20000"/>
              </a:spcBef>
              <a:buChar char="–"/>
              <a:defRPr b="1">
                <a:solidFill>
                  <a:srgbClr val="4D5E68"/>
                </a:solidFill>
                <a:latin typeface="Arial" pitchFamily="34" charset="0"/>
                <a:ea typeface="宋体" pitchFamily="2" charset="-122"/>
              </a:defRPr>
            </a:lvl4pPr>
            <a:lvl5pPr marL="2057400" indent="-228600" algn="l" eaLnBrk="0" hangingPunct="0">
              <a:spcBef>
                <a:spcPct val="20000"/>
              </a:spcBef>
              <a:buChar char="»"/>
              <a:defRPr b="1">
                <a:solidFill>
                  <a:srgbClr val="4D5E68"/>
                </a:solidFill>
                <a:latin typeface="Arial" pitchFamily="34" charset="0"/>
                <a:ea typeface="宋体" pitchFamily="2" charset="-122"/>
              </a:defRPr>
            </a:lvl5pPr>
            <a:lvl6pPr marL="2514600" indent="-228600" eaLnBrk="0" fontAlgn="base" hangingPunct="0">
              <a:spcBef>
                <a:spcPct val="20000"/>
              </a:spcBef>
              <a:spcAft>
                <a:spcPct val="0"/>
              </a:spcAft>
              <a:buChar char="»"/>
              <a:defRPr b="1">
                <a:solidFill>
                  <a:srgbClr val="4D5E68"/>
                </a:solidFill>
                <a:latin typeface="Arial" pitchFamily="34" charset="0"/>
                <a:ea typeface="宋体" pitchFamily="2" charset="-122"/>
              </a:defRPr>
            </a:lvl6pPr>
            <a:lvl7pPr marL="2971800" indent="-228600" eaLnBrk="0" fontAlgn="base" hangingPunct="0">
              <a:spcBef>
                <a:spcPct val="20000"/>
              </a:spcBef>
              <a:spcAft>
                <a:spcPct val="0"/>
              </a:spcAft>
              <a:buChar char="»"/>
              <a:defRPr b="1">
                <a:solidFill>
                  <a:srgbClr val="4D5E68"/>
                </a:solidFill>
                <a:latin typeface="Arial" pitchFamily="34" charset="0"/>
                <a:ea typeface="宋体" pitchFamily="2" charset="-122"/>
              </a:defRPr>
            </a:lvl7pPr>
            <a:lvl8pPr marL="3429000" indent="-228600" eaLnBrk="0" fontAlgn="base" hangingPunct="0">
              <a:spcBef>
                <a:spcPct val="20000"/>
              </a:spcBef>
              <a:spcAft>
                <a:spcPct val="0"/>
              </a:spcAft>
              <a:buChar char="»"/>
              <a:defRPr b="1">
                <a:solidFill>
                  <a:srgbClr val="4D5E68"/>
                </a:solidFill>
                <a:latin typeface="Arial" pitchFamily="34" charset="0"/>
                <a:ea typeface="宋体" pitchFamily="2" charset="-122"/>
              </a:defRPr>
            </a:lvl8pPr>
            <a:lvl9pPr marL="3886200" indent="-228600" eaLnBrk="0" fontAlgn="base" hangingPunct="0">
              <a:spcBef>
                <a:spcPct val="20000"/>
              </a:spcBef>
              <a:spcAft>
                <a:spcPct val="0"/>
              </a:spcAft>
              <a:buChar char="»"/>
              <a:defRPr b="1">
                <a:solidFill>
                  <a:srgbClr val="4D5E68"/>
                </a:solidFill>
                <a:latin typeface="Arial" pitchFamily="34" charset="0"/>
                <a:ea typeface="宋体" pitchFamily="2" charset="-122"/>
              </a:defRPr>
            </a:lvl9pPr>
          </a:lstStyle>
          <a:p>
            <a:pPr eaLnBrk="1" hangingPunct="1">
              <a:lnSpc>
                <a:spcPct val="100000"/>
              </a:lnSpc>
              <a:spcBef>
                <a:spcPct val="0"/>
              </a:spcBef>
              <a:spcAft>
                <a:spcPts val="1200"/>
              </a:spcAft>
              <a:buClrTx/>
              <a:buFont typeface="Arial" panose="020B0604020202020204" pitchFamily="34" charset="0"/>
              <a:buChar char="•"/>
            </a:pPr>
            <a:r>
              <a:rPr lang="en-US" altLang="zh-CN" sz="2400" b="0" dirty="0" smtClean="0">
                <a:solidFill>
                  <a:schemeClr val="tx1"/>
                </a:solidFill>
                <a:latin typeface="+mn-lt"/>
              </a:rPr>
              <a:t>Switching </a:t>
            </a:r>
            <a:r>
              <a:rPr lang="en-US" altLang="zh-CN" sz="2400" b="0" dirty="0">
                <a:solidFill>
                  <a:schemeClr val="tx1"/>
                </a:solidFill>
                <a:latin typeface="+mn-lt"/>
              </a:rPr>
              <a:t>m</a:t>
            </a:r>
            <a:r>
              <a:rPr lang="en-US" altLang="zh-CN" sz="2400" b="0" dirty="0" smtClean="0">
                <a:solidFill>
                  <a:schemeClr val="tx1"/>
                </a:solidFill>
                <a:latin typeface="+mn-lt"/>
              </a:rPr>
              <a:t>achine mode must be done in Shutdown or </a:t>
            </a:r>
            <a:r>
              <a:rPr lang="en-US" altLang="zh-CN" sz="2400" b="0" dirty="0" err="1" smtClean="0">
                <a:solidFill>
                  <a:schemeClr val="tx1"/>
                </a:solidFill>
                <a:latin typeface="+mn-lt"/>
              </a:rPr>
              <a:t>Beamoff</a:t>
            </a:r>
            <a:r>
              <a:rPr lang="en-US" altLang="zh-CN" sz="2400" b="0" dirty="0" smtClean="0">
                <a:solidFill>
                  <a:schemeClr val="tx1"/>
                </a:solidFill>
                <a:latin typeface="+mn-lt"/>
              </a:rPr>
              <a:t> machine state.</a:t>
            </a:r>
            <a:endParaRPr lang="en-US" altLang="zh-CN" sz="2400" b="0" dirty="0">
              <a:solidFill>
                <a:schemeClr val="tx1"/>
              </a:solidFill>
              <a:latin typeface="+mn-lt"/>
            </a:endParaRPr>
          </a:p>
          <a:p>
            <a:pPr eaLnBrk="1" hangingPunct="1">
              <a:lnSpc>
                <a:spcPct val="100000"/>
              </a:lnSpc>
              <a:spcBef>
                <a:spcPts val="600"/>
              </a:spcBef>
              <a:spcAft>
                <a:spcPct val="0"/>
              </a:spcAft>
              <a:buClrTx/>
              <a:buFont typeface="Arial" panose="020B0604020202020204" pitchFamily="34" charset="0"/>
              <a:buChar char="•"/>
            </a:pPr>
            <a:r>
              <a:rPr lang="en-US" altLang="zh-CN" sz="2400" b="0" dirty="0" smtClean="0">
                <a:solidFill>
                  <a:schemeClr val="tx1"/>
                </a:solidFill>
                <a:latin typeface="+mn-lt"/>
              </a:rPr>
              <a:t>If the related MPS interlock area with the to be selected machine mode does not </a:t>
            </a:r>
            <a:r>
              <a:rPr lang="en-US" altLang="zh-CN" sz="2400" b="0" smtClean="0">
                <a:solidFill>
                  <a:schemeClr val="tx1"/>
                </a:solidFill>
                <a:latin typeface="+mn-lt"/>
              </a:rPr>
              <a:t>exceedthe</a:t>
            </a:r>
            <a:r>
              <a:rPr lang="en-US" altLang="zh-CN" sz="2400" b="0" dirty="0" smtClean="0">
                <a:solidFill>
                  <a:schemeClr val="tx1"/>
                </a:solidFill>
                <a:latin typeface="+mn-lt"/>
              </a:rPr>
              <a:t> </a:t>
            </a:r>
            <a:r>
              <a:rPr lang="en-US" altLang="zh-CN" sz="2400" b="0" dirty="0" smtClean="0">
                <a:solidFill>
                  <a:schemeClr val="tx1"/>
                </a:solidFill>
                <a:latin typeface="+mn-lt"/>
              </a:rPr>
              <a:t>initial locked area, machine mode can be changed in </a:t>
            </a:r>
            <a:r>
              <a:rPr lang="en-US" altLang="zh-CN" sz="2400" b="0" dirty="0" err="1" smtClean="0">
                <a:solidFill>
                  <a:schemeClr val="tx1"/>
                </a:solidFill>
                <a:latin typeface="+mn-lt"/>
              </a:rPr>
              <a:t>Beamoff</a:t>
            </a:r>
            <a:r>
              <a:rPr lang="en-US" altLang="zh-CN" sz="2400" b="0" dirty="0" smtClean="0">
                <a:solidFill>
                  <a:schemeClr val="tx1"/>
                </a:solidFill>
                <a:latin typeface="+mn-lt"/>
              </a:rPr>
              <a:t> state.</a:t>
            </a:r>
          </a:p>
          <a:p>
            <a:pPr eaLnBrk="1" hangingPunct="1">
              <a:lnSpc>
                <a:spcPct val="100000"/>
              </a:lnSpc>
              <a:spcBef>
                <a:spcPts val="600"/>
              </a:spcBef>
              <a:spcAft>
                <a:spcPct val="0"/>
              </a:spcAft>
              <a:buClrTx/>
              <a:buFont typeface="Arial" panose="020B0604020202020204" pitchFamily="34" charset="0"/>
              <a:buChar char="•"/>
            </a:pPr>
            <a:r>
              <a:rPr lang="en-US" altLang="zh-CN" sz="2400" b="0" dirty="0" smtClean="0">
                <a:solidFill>
                  <a:schemeClr val="tx1"/>
                </a:solidFill>
                <a:latin typeface="+mn-lt"/>
              </a:rPr>
              <a:t>If the initial locked area need to be enlarged, machine mode must be changed in Shutdown state.</a:t>
            </a:r>
            <a:endParaRPr lang="en-US" altLang="zh-CN" sz="2400" b="0" dirty="0">
              <a:solidFill>
                <a:schemeClr val="tx1"/>
              </a:solidFill>
              <a:latin typeface="+mn-lt"/>
            </a:endParaRPr>
          </a:p>
        </p:txBody>
      </p:sp>
      <p:sp>
        <p:nvSpPr>
          <p:cNvPr id="6" name="TextBox 5"/>
          <p:cNvSpPr txBox="1"/>
          <p:nvPr/>
        </p:nvSpPr>
        <p:spPr>
          <a:xfrm>
            <a:off x="232912" y="966158"/>
            <a:ext cx="6713798" cy="461665"/>
          </a:xfrm>
          <a:prstGeom prst="rect">
            <a:avLst/>
          </a:prstGeom>
          <a:noFill/>
        </p:spPr>
        <p:txBody>
          <a:bodyPr wrap="square" rtlCol="0">
            <a:spAutoFit/>
          </a:bodyPr>
          <a:lstStyle/>
          <a:p>
            <a:r>
              <a:rPr lang="en-US" altLang="zh-CN" sz="2400" b="1" dirty="0" smtClean="0">
                <a:solidFill>
                  <a:srgbClr val="071F65"/>
                </a:solidFill>
              </a:rPr>
              <a:t>How to switch machine modes:</a:t>
            </a:r>
            <a:endParaRPr lang="zh-CN" altLang="en-US" sz="2400" b="1" dirty="0">
              <a:solidFill>
                <a:srgbClr val="071F65"/>
              </a:solidFill>
            </a:endParaRPr>
          </a:p>
        </p:txBody>
      </p:sp>
    </p:spTree>
    <p:extLst>
      <p:ext uri="{BB962C8B-B14F-4D97-AF65-F5344CB8AC3E}">
        <p14:creationId xmlns:p14="http://schemas.microsoft.com/office/powerpoint/2010/main" val="3798551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RMS design and implementation</a:t>
            </a:r>
            <a:endParaRPr lang="zh-CN" altLang="en-US" dirty="0"/>
          </a:p>
        </p:txBody>
      </p:sp>
      <p:cxnSp>
        <p:nvCxnSpPr>
          <p:cNvPr id="34" name="直接连接符 95"/>
          <p:cNvCxnSpPr>
            <a:cxnSpLocks noChangeShapeType="1"/>
          </p:cNvCxnSpPr>
          <p:nvPr/>
        </p:nvCxnSpPr>
        <p:spPr bwMode="auto">
          <a:xfrm>
            <a:off x="89541" y="3855937"/>
            <a:ext cx="963612" cy="0"/>
          </a:xfrm>
          <a:prstGeom prst="line">
            <a:avLst/>
          </a:prstGeom>
          <a:noFill/>
          <a:ln w="57150" algn="ctr">
            <a:solidFill>
              <a:srgbClr val="0000FF"/>
            </a:solidFill>
            <a:round/>
            <a:headEnd/>
            <a:tailEnd/>
          </a:ln>
          <a:extLst>
            <a:ext uri="{909E8E84-426E-40DD-AFC4-6F175D3DCCD1}">
              <a14:hiddenFill xmlns:a14="http://schemas.microsoft.com/office/drawing/2010/main">
                <a:noFill/>
              </a14:hiddenFill>
            </a:ext>
          </a:extLst>
        </p:spPr>
      </p:cxnSp>
      <p:sp>
        <p:nvSpPr>
          <p:cNvPr id="35" name="TextBox 34"/>
          <p:cNvSpPr txBox="1"/>
          <p:nvPr/>
        </p:nvSpPr>
        <p:spPr>
          <a:xfrm>
            <a:off x="1176977" y="3631482"/>
            <a:ext cx="2598739" cy="461665"/>
          </a:xfrm>
          <a:prstGeom prst="rect">
            <a:avLst/>
          </a:prstGeom>
          <a:noFill/>
        </p:spPr>
        <p:txBody>
          <a:bodyPr wrap="square">
            <a:spAutoFit/>
          </a:bodyPr>
          <a:lstStyle/>
          <a:p>
            <a:pPr>
              <a:defRPr/>
            </a:pPr>
            <a:r>
              <a:rPr lang="en-US" altLang="zh-CN" sz="2400" b="1" dirty="0" smtClean="0">
                <a:ea typeface="+mn-ea"/>
              </a:rPr>
              <a:t>MPS interlock area</a:t>
            </a:r>
            <a:endParaRPr lang="zh-CN" altLang="en-US" sz="2400" b="1" dirty="0">
              <a:ea typeface="+mn-ea"/>
            </a:endParaRPr>
          </a:p>
        </p:txBody>
      </p:sp>
      <p:sp>
        <p:nvSpPr>
          <p:cNvPr id="36" name="TextBox 35"/>
          <p:cNvSpPr txBox="1"/>
          <p:nvPr/>
        </p:nvSpPr>
        <p:spPr>
          <a:xfrm>
            <a:off x="290513" y="6121490"/>
            <a:ext cx="2465387" cy="400050"/>
          </a:xfrm>
          <a:prstGeom prst="rect">
            <a:avLst/>
          </a:prstGeom>
          <a:noFill/>
        </p:spPr>
        <p:txBody>
          <a:bodyPr>
            <a:spAutoFit/>
          </a:bodyPr>
          <a:lstStyle/>
          <a:p>
            <a:pPr algn="ctr">
              <a:defRPr/>
            </a:pPr>
            <a:r>
              <a:rPr lang="en-US" altLang="zh-CN" sz="2000" b="1" dirty="0" smtClean="0">
                <a:ea typeface="+mn-ea"/>
              </a:rPr>
              <a:t>R-DUMP</a:t>
            </a:r>
            <a:r>
              <a:rPr lang="zh-CN" altLang="en-US" sz="2000" b="1" dirty="0" smtClean="0">
                <a:ea typeface="+mn-ea"/>
              </a:rPr>
              <a:t> </a:t>
            </a:r>
            <a:r>
              <a:rPr lang="en-US" altLang="zh-CN" sz="2000" b="1" dirty="0" smtClean="0">
                <a:ea typeface="+mn-ea"/>
              </a:rPr>
              <a:t>mode</a:t>
            </a:r>
            <a:endParaRPr lang="zh-CN" altLang="en-US" sz="2000" b="1" dirty="0">
              <a:ea typeface="+mn-ea"/>
            </a:endParaRPr>
          </a:p>
        </p:txBody>
      </p:sp>
      <p:sp>
        <p:nvSpPr>
          <p:cNvPr id="37" name="TextBox 36"/>
          <p:cNvSpPr txBox="1"/>
          <p:nvPr/>
        </p:nvSpPr>
        <p:spPr>
          <a:xfrm>
            <a:off x="3648075" y="6108790"/>
            <a:ext cx="2324100" cy="400050"/>
          </a:xfrm>
          <a:prstGeom prst="rect">
            <a:avLst/>
          </a:prstGeom>
          <a:noFill/>
        </p:spPr>
        <p:txBody>
          <a:bodyPr>
            <a:spAutoFit/>
          </a:bodyPr>
          <a:lstStyle/>
          <a:p>
            <a:pPr algn="ctr">
              <a:defRPr/>
            </a:pPr>
            <a:r>
              <a:rPr lang="en-US" altLang="zh-CN" sz="2000" b="1" dirty="0" smtClean="0">
                <a:ea typeface="+mn-ea"/>
              </a:rPr>
              <a:t>L-DMP1</a:t>
            </a:r>
            <a:r>
              <a:rPr lang="zh-CN" altLang="en-US" sz="2000" b="1" dirty="0" smtClean="0">
                <a:ea typeface="+mn-ea"/>
              </a:rPr>
              <a:t> </a:t>
            </a:r>
            <a:r>
              <a:rPr lang="en-US" altLang="zh-CN" sz="2000" b="1" dirty="0" smtClean="0">
                <a:ea typeface="+mn-ea"/>
              </a:rPr>
              <a:t>mode </a:t>
            </a:r>
            <a:endParaRPr lang="zh-CN" altLang="en-US" sz="2000" b="1" dirty="0">
              <a:ea typeface="+mn-ea"/>
            </a:endParaRPr>
          </a:p>
        </p:txBody>
      </p:sp>
      <p:sp>
        <p:nvSpPr>
          <p:cNvPr id="38" name="TextBox 37"/>
          <p:cNvSpPr txBox="1"/>
          <p:nvPr/>
        </p:nvSpPr>
        <p:spPr>
          <a:xfrm>
            <a:off x="6624017" y="6107648"/>
            <a:ext cx="2309813" cy="400050"/>
          </a:xfrm>
          <a:prstGeom prst="rect">
            <a:avLst/>
          </a:prstGeom>
          <a:noFill/>
        </p:spPr>
        <p:txBody>
          <a:bodyPr>
            <a:spAutoFit/>
          </a:bodyPr>
          <a:lstStyle/>
          <a:p>
            <a:pPr algn="ctr">
              <a:defRPr/>
            </a:pPr>
            <a:r>
              <a:rPr lang="en-US" altLang="zh-CN" sz="2000" b="1" dirty="0" smtClean="0">
                <a:ea typeface="+mn-ea"/>
              </a:rPr>
              <a:t>R-DUMP</a:t>
            </a:r>
            <a:r>
              <a:rPr lang="zh-CN" altLang="en-US" sz="2000" b="1" dirty="0" smtClean="0">
                <a:ea typeface="+mn-ea"/>
              </a:rPr>
              <a:t> </a:t>
            </a:r>
            <a:r>
              <a:rPr lang="en-US" altLang="zh-CN" sz="2000" b="1" dirty="0" smtClean="0">
                <a:ea typeface="+mn-ea"/>
              </a:rPr>
              <a:t>mode</a:t>
            </a:r>
            <a:endParaRPr lang="zh-CN" altLang="en-US" sz="2000" b="1" dirty="0">
              <a:ea typeface="+mn-ea"/>
            </a:endParaRPr>
          </a:p>
        </p:txBody>
      </p:sp>
      <p:sp>
        <p:nvSpPr>
          <p:cNvPr id="45" name="Rectangle 2"/>
          <p:cNvSpPr txBox="1">
            <a:spLocks noChangeArrowheads="1"/>
          </p:cNvSpPr>
          <p:nvPr/>
        </p:nvSpPr>
        <p:spPr bwMode="auto">
          <a:xfrm>
            <a:off x="227013" y="935038"/>
            <a:ext cx="5745162" cy="457200"/>
          </a:xfrm>
          <a:prstGeom prst="rect">
            <a:avLst/>
          </a:prstGeom>
          <a:noFill/>
          <a:ln>
            <a:noFill/>
          </a:ln>
          <a:extLst/>
        </p:spPr>
        <p:txBody>
          <a:bodyPr anchor="ctr"/>
          <a:lstStyle>
            <a:lvl1pPr algn="l" rtl="0" eaLnBrk="0" fontAlgn="base" hangingPunct="0">
              <a:spcBef>
                <a:spcPct val="0"/>
              </a:spcBef>
              <a:spcAft>
                <a:spcPct val="0"/>
              </a:spcAft>
              <a:defRPr sz="2200" b="1">
                <a:solidFill>
                  <a:srgbClr val="4D5E68"/>
                </a:solidFill>
                <a:latin typeface="+mj-lt"/>
                <a:ea typeface="+mj-ea"/>
                <a:cs typeface="+mj-cs"/>
              </a:defRPr>
            </a:lvl1pPr>
            <a:lvl2pPr algn="l" rtl="0" eaLnBrk="0" fontAlgn="base" hangingPunct="0">
              <a:spcBef>
                <a:spcPct val="0"/>
              </a:spcBef>
              <a:spcAft>
                <a:spcPct val="0"/>
              </a:spcAft>
              <a:defRPr sz="2200" b="1">
                <a:solidFill>
                  <a:srgbClr val="4D5E68"/>
                </a:solidFill>
                <a:latin typeface="Arial" charset="0"/>
                <a:ea typeface="宋体" charset="-122"/>
              </a:defRPr>
            </a:lvl2pPr>
            <a:lvl3pPr algn="l" rtl="0" eaLnBrk="0" fontAlgn="base" hangingPunct="0">
              <a:spcBef>
                <a:spcPct val="0"/>
              </a:spcBef>
              <a:spcAft>
                <a:spcPct val="0"/>
              </a:spcAft>
              <a:defRPr sz="2200" b="1">
                <a:solidFill>
                  <a:srgbClr val="4D5E68"/>
                </a:solidFill>
                <a:latin typeface="Arial" charset="0"/>
                <a:ea typeface="宋体" charset="-122"/>
              </a:defRPr>
            </a:lvl3pPr>
            <a:lvl4pPr algn="l" rtl="0" eaLnBrk="0" fontAlgn="base" hangingPunct="0">
              <a:spcBef>
                <a:spcPct val="0"/>
              </a:spcBef>
              <a:spcAft>
                <a:spcPct val="0"/>
              </a:spcAft>
              <a:defRPr sz="2200" b="1">
                <a:solidFill>
                  <a:srgbClr val="4D5E68"/>
                </a:solidFill>
                <a:latin typeface="Arial" charset="0"/>
                <a:ea typeface="宋体" charset="-122"/>
              </a:defRPr>
            </a:lvl4pPr>
            <a:lvl5pPr algn="l" rtl="0" eaLnBrk="0" fontAlgn="base" hangingPunct="0">
              <a:spcBef>
                <a:spcPct val="0"/>
              </a:spcBef>
              <a:spcAft>
                <a:spcPct val="0"/>
              </a:spcAft>
              <a:defRPr sz="2200" b="1">
                <a:solidFill>
                  <a:srgbClr val="4D5E68"/>
                </a:solidFill>
                <a:latin typeface="Arial" charset="0"/>
                <a:ea typeface="宋体" charset="-122"/>
              </a:defRPr>
            </a:lvl5pPr>
            <a:lvl6pPr marL="457200" algn="l" rtl="0" fontAlgn="base">
              <a:spcBef>
                <a:spcPct val="0"/>
              </a:spcBef>
              <a:spcAft>
                <a:spcPct val="0"/>
              </a:spcAft>
              <a:defRPr sz="2200" b="1">
                <a:solidFill>
                  <a:srgbClr val="4D5E68"/>
                </a:solidFill>
                <a:latin typeface="Arial" charset="0"/>
                <a:ea typeface="宋体" charset="-122"/>
              </a:defRPr>
            </a:lvl6pPr>
            <a:lvl7pPr marL="914400" algn="l" rtl="0" fontAlgn="base">
              <a:spcBef>
                <a:spcPct val="0"/>
              </a:spcBef>
              <a:spcAft>
                <a:spcPct val="0"/>
              </a:spcAft>
              <a:defRPr sz="2200" b="1">
                <a:solidFill>
                  <a:srgbClr val="4D5E68"/>
                </a:solidFill>
                <a:latin typeface="Arial" charset="0"/>
                <a:ea typeface="宋体" charset="-122"/>
              </a:defRPr>
            </a:lvl7pPr>
            <a:lvl8pPr marL="1371600" algn="l" rtl="0" fontAlgn="base">
              <a:spcBef>
                <a:spcPct val="0"/>
              </a:spcBef>
              <a:spcAft>
                <a:spcPct val="0"/>
              </a:spcAft>
              <a:defRPr sz="2200" b="1">
                <a:solidFill>
                  <a:srgbClr val="4D5E68"/>
                </a:solidFill>
                <a:latin typeface="Arial" charset="0"/>
                <a:ea typeface="宋体" charset="-122"/>
              </a:defRPr>
            </a:lvl8pPr>
            <a:lvl9pPr marL="1828800" algn="l" rtl="0" fontAlgn="base">
              <a:spcBef>
                <a:spcPct val="0"/>
              </a:spcBef>
              <a:spcAft>
                <a:spcPct val="0"/>
              </a:spcAft>
              <a:defRPr sz="2200" b="1">
                <a:solidFill>
                  <a:srgbClr val="4D5E68"/>
                </a:solidFill>
                <a:latin typeface="Arial" charset="0"/>
                <a:ea typeface="宋体" charset="-122"/>
              </a:defRPr>
            </a:lvl9pPr>
          </a:lstStyle>
          <a:p>
            <a:pPr eaLnBrk="1" hangingPunct="1">
              <a:defRPr/>
            </a:pPr>
            <a:r>
              <a:rPr lang="en-US" altLang="zh-CN" sz="2400" kern="0" dirty="0" smtClean="0">
                <a:solidFill>
                  <a:srgbClr val="071F65"/>
                </a:solidFill>
                <a:latin typeface="+mn-lt"/>
              </a:rPr>
              <a:t>PPS control area does not need to change:</a:t>
            </a:r>
          </a:p>
        </p:txBody>
      </p:sp>
      <p:pic>
        <p:nvPicPr>
          <p:cNvPr id="1026" name="Picture 2" descr="C:\Users\dell\Desktop\r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437" y="1592308"/>
            <a:ext cx="4165020" cy="2270007"/>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组合 64"/>
          <p:cNvGrpSpPr/>
          <p:nvPr/>
        </p:nvGrpSpPr>
        <p:grpSpPr>
          <a:xfrm>
            <a:off x="40549" y="4378728"/>
            <a:ext cx="2880000" cy="1569649"/>
            <a:chOff x="40549" y="4378728"/>
            <a:chExt cx="2880000" cy="1569649"/>
          </a:xfrm>
        </p:grpSpPr>
        <p:pic>
          <p:nvPicPr>
            <p:cNvPr id="55" name="Picture 2" descr="C:\Users\dell\Desktop\rc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49" y="4378728"/>
              <a:ext cx="2880000" cy="1569649"/>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直接连接符 57"/>
            <p:cNvCxnSpPr/>
            <p:nvPr/>
          </p:nvCxnSpPr>
          <p:spPr>
            <a:xfrm>
              <a:off x="40549" y="4531057"/>
              <a:ext cx="2293218" cy="1364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2276887" y="4531056"/>
              <a:ext cx="246330" cy="270679"/>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62" name="圆角矩形 61"/>
            <p:cNvSpPr/>
            <p:nvPr/>
          </p:nvSpPr>
          <p:spPr>
            <a:xfrm>
              <a:off x="2276887" y="4801735"/>
              <a:ext cx="605845" cy="573206"/>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4" name="直接连接符 63"/>
            <p:cNvCxnSpPr/>
            <p:nvPr/>
          </p:nvCxnSpPr>
          <p:spPr>
            <a:xfrm flipH="1">
              <a:off x="1856096" y="5376076"/>
              <a:ext cx="600548" cy="135339"/>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6222109" y="4303513"/>
            <a:ext cx="2880000" cy="1569649"/>
            <a:chOff x="40549" y="4378728"/>
            <a:chExt cx="2880000" cy="1569649"/>
          </a:xfrm>
        </p:grpSpPr>
        <p:pic>
          <p:nvPicPr>
            <p:cNvPr id="68" name="Picture 2" descr="C:\Users\dell\Desktop\rc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49" y="4378728"/>
              <a:ext cx="2880000" cy="1569649"/>
            </a:xfrm>
            <a:prstGeom prst="rect">
              <a:avLst/>
            </a:prstGeom>
            <a:noFill/>
            <a:extLst>
              <a:ext uri="{909E8E84-426E-40DD-AFC4-6F175D3DCCD1}">
                <a14:hiddenFill xmlns:a14="http://schemas.microsoft.com/office/drawing/2010/main">
                  <a:solidFill>
                    <a:srgbClr val="FFFFFF"/>
                  </a:solidFill>
                </a14:hiddenFill>
              </a:ext>
            </a:extLst>
          </p:spPr>
        </p:pic>
        <p:cxnSp>
          <p:nvCxnSpPr>
            <p:cNvPr id="69" name="直接连接符 68"/>
            <p:cNvCxnSpPr/>
            <p:nvPr/>
          </p:nvCxnSpPr>
          <p:spPr>
            <a:xfrm>
              <a:off x="40549" y="4531057"/>
              <a:ext cx="2293218" cy="1364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2276887" y="4531056"/>
              <a:ext cx="246330" cy="270679"/>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71" name="圆角矩形 70"/>
            <p:cNvSpPr/>
            <p:nvPr/>
          </p:nvSpPr>
          <p:spPr>
            <a:xfrm>
              <a:off x="2276887" y="4801735"/>
              <a:ext cx="605845" cy="573206"/>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2" name="直接连接符 71"/>
            <p:cNvCxnSpPr/>
            <p:nvPr/>
          </p:nvCxnSpPr>
          <p:spPr>
            <a:xfrm flipH="1">
              <a:off x="1856096" y="5376076"/>
              <a:ext cx="600548" cy="135339"/>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3198714" y="4378728"/>
            <a:ext cx="2880000" cy="1569649"/>
            <a:chOff x="3198714" y="4378728"/>
            <a:chExt cx="2880000" cy="1569649"/>
          </a:xfrm>
        </p:grpSpPr>
        <p:pic>
          <p:nvPicPr>
            <p:cNvPr id="56" name="Picture 2" descr="C:\Users\dell\Desktop\rc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8714" y="4378728"/>
              <a:ext cx="2880000" cy="1569649"/>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直接连接符 72"/>
            <p:cNvCxnSpPr/>
            <p:nvPr/>
          </p:nvCxnSpPr>
          <p:spPr>
            <a:xfrm>
              <a:off x="3198714" y="4533330"/>
              <a:ext cx="2437811" cy="1364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a:spLocks noChangeArrowheads="1"/>
          </p:cNvSpPr>
          <p:nvPr/>
        </p:nvSpPr>
        <p:spPr bwMode="auto">
          <a:xfrm>
            <a:off x="167172" y="1671840"/>
            <a:ext cx="44321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gn="l" eaLnBrk="0" hangingPunct="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lgn="l" eaLnBrk="0" hangingPunct="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lgn="l" eaLnBrk="0" hangingPunct="0">
              <a:spcBef>
                <a:spcPct val="20000"/>
              </a:spcBef>
              <a:buChar char="–"/>
              <a:defRPr b="1">
                <a:solidFill>
                  <a:srgbClr val="4D5E68"/>
                </a:solidFill>
                <a:latin typeface="Arial" pitchFamily="34" charset="0"/>
                <a:ea typeface="宋体" pitchFamily="2" charset="-122"/>
              </a:defRPr>
            </a:lvl4pPr>
            <a:lvl5pPr marL="2057400" indent="-228600" algn="l" eaLnBrk="0" hangingPunct="0">
              <a:spcBef>
                <a:spcPct val="20000"/>
              </a:spcBef>
              <a:buChar char="»"/>
              <a:defRPr b="1">
                <a:solidFill>
                  <a:srgbClr val="4D5E68"/>
                </a:solidFill>
                <a:latin typeface="Arial" pitchFamily="34" charset="0"/>
                <a:ea typeface="宋体" pitchFamily="2" charset="-122"/>
              </a:defRPr>
            </a:lvl5pPr>
            <a:lvl6pPr marL="2514600" indent="-228600" eaLnBrk="0" fontAlgn="base" hangingPunct="0">
              <a:spcBef>
                <a:spcPct val="20000"/>
              </a:spcBef>
              <a:spcAft>
                <a:spcPct val="0"/>
              </a:spcAft>
              <a:buChar char="»"/>
              <a:defRPr b="1">
                <a:solidFill>
                  <a:srgbClr val="4D5E68"/>
                </a:solidFill>
                <a:latin typeface="Arial" pitchFamily="34" charset="0"/>
                <a:ea typeface="宋体" pitchFamily="2" charset="-122"/>
              </a:defRPr>
            </a:lvl6pPr>
            <a:lvl7pPr marL="2971800" indent="-228600" eaLnBrk="0" fontAlgn="base" hangingPunct="0">
              <a:spcBef>
                <a:spcPct val="20000"/>
              </a:spcBef>
              <a:spcAft>
                <a:spcPct val="0"/>
              </a:spcAft>
              <a:buChar char="»"/>
              <a:defRPr b="1">
                <a:solidFill>
                  <a:srgbClr val="4D5E68"/>
                </a:solidFill>
                <a:latin typeface="Arial" pitchFamily="34" charset="0"/>
                <a:ea typeface="宋体" pitchFamily="2" charset="-122"/>
              </a:defRPr>
            </a:lvl7pPr>
            <a:lvl8pPr marL="3429000" indent="-228600" eaLnBrk="0" fontAlgn="base" hangingPunct="0">
              <a:spcBef>
                <a:spcPct val="20000"/>
              </a:spcBef>
              <a:spcAft>
                <a:spcPct val="0"/>
              </a:spcAft>
              <a:buChar char="»"/>
              <a:defRPr b="1">
                <a:solidFill>
                  <a:srgbClr val="4D5E68"/>
                </a:solidFill>
                <a:latin typeface="Arial" pitchFamily="34" charset="0"/>
                <a:ea typeface="宋体" pitchFamily="2" charset="-122"/>
              </a:defRPr>
            </a:lvl8pPr>
            <a:lvl9pPr marL="3886200" indent="-228600" eaLnBrk="0" fontAlgn="base" hangingPunct="0">
              <a:spcBef>
                <a:spcPct val="20000"/>
              </a:spcBef>
              <a:spcAft>
                <a:spcPct val="0"/>
              </a:spcAft>
              <a:buChar char="»"/>
              <a:defRPr b="1">
                <a:solidFill>
                  <a:srgbClr val="4D5E68"/>
                </a:solidFill>
                <a:latin typeface="Arial" pitchFamily="34" charset="0"/>
                <a:ea typeface="宋体" pitchFamily="2" charset="-122"/>
              </a:defRPr>
            </a:lvl9pPr>
          </a:lstStyle>
          <a:p>
            <a:pPr eaLnBrk="1" hangingPunct="1">
              <a:lnSpc>
                <a:spcPct val="100000"/>
              </a:lnSpc>
              <a:spcBef>
                <a:spcPct val="0"/>
              </a:spcBef>
              <a:spcAft>
                <a:spcPts val="1200"/>
              </a:spcAft>
              <a:buClrTx/>
              <a:buFont typeface="Arial" panose="020B0604020202020204" pitchFamily="34" charset="0"/>
              <a:buChar char="•"/>
            </a:pPr>
            <a:r>
              <a:rPr lang="en-US" altLang="zh-CN" sz="2400" b="0" dirty="0" smtClean="0">
                <a:solidFill>
                  <a:schemeClr val="tx1"/>
                </a:solidFill>
                <a:latin typeface="+mn-lt"/>
              </a:rPr>
              <a:t>Initial locked area(PPS control) area is </a:t>
            </a:r>
            <a:r>
              <a:rPr lang="en-US" altLang="zh-CN" sz="2400" b="0" dirty="0" err="1" smtClean="0">
                <a:solidFill>
                  <a:schemeClr val="tx1"/>
                </a:solidFill>
                <a:latin typeface="+mn-lt"/>
              </a:rPr>
              <a:t>Linac+RCS</a:t>
            </a:r>
            <a:r>
              <a:rPr lang="en-US" altLang="zh-CN" sz="2400" b="0" dirty="0" smtClean="0">
                <a:solidFill>
                  <a:schemeClr val="tx1"/>
                </a:solidFill>
                <a:latin typeface="+mn-lt"/>
              </a:rPr>
              <a:t>.</a:t>
            </a:r>
            <a:endParaRPr lang="en-US" altLang="zh-CN" sz="2400" b="0" dirty="0">
              <a:solidFill>
                <a:schemeClr val="tx1"/>
              </a:solidFill>
              <a:latin typeface="+mn-lt"/>
            </a:endParaRPr>
          </a:p>
        </p:txBody>
      </p:sp>
      <p:cxnSp>
        <p:nvCxnSpPr>
          <p:cNvPr id="77" name="直接箭头连接符 56"/>
          <p:cNvCxnSpPr>
            <a:cxnSpLocks noChangeShapeType="1"/>
          </p:cNvCxnSpPr>
          <p:nvPr/>
        </p:nvCxnSpPr>
        <p:spPr bwMode="auto">
          <a:xfrm>
            <a:off x="6247201" y="5088337"/>
            <a:ext cx="700746" cy="1"/>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9" name="直接箭头连接符 56"/>
          <p:cNvCxnSpPr>
            <a:cxnSpLocks noChangeShapeType="1"/>
          </p:cNvCxnSpPr>
          <p:nvPr/>
        </p:nvCxnSpPr>
        <p:spPr bwMode="auto">
          <a:xfrm>
            <a:off x="3099594" y="5190844"/>
            <a:ext cx="700746" cy="1"/>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8" name="TextBox 77"/>
          <p:cNvSpPr txBox="1"/>
          <p:nvPr/>
        </p:nvSpPr>
        <p:spPr>
          <a:xfrm>
            <a:off x="6078714" y="5142083"/>
            <a:ext cx="1174655" cy="369332"/>
          </a:xfrm>
          <a:prstGeom prst="rect">
            <a:avLst/>
          </a:prstGeom>
          <a:noFill/>
        </p:spPr>
        <p:txBody>
          <a:bodyPr wrap="square" rtlCol="0">
            <a:spAutoFit/>
          </a:bodyPr>
          <a:lstStyle/>
          <a:p>
            <a:r>
              <a:rPr lang="en-US" altLang="zh-CN" b="1" dirty="0" err="1" smtClean="0"/>
              <a:t>Beamoff</a:t>
            </a:r>
            <a:endParaRPr lang="zh-CN" altLang="en-US" b="1" dirty="0"/>
          </a:p>
        </p:txBody>
      </p:sp>
      <p:sp>
        <p:nvSpPr>
          <p:cNvPr id="81" name="TextBox 80"/>
          <p:cNvSpPr txBox="1"/>
          <p:nvPr/>
        </p:nvSpPr>
        <p:spPr>
          <a:xfrm>
            <a:off x="2920549" y="5251534"/>
            <a:ext cx="1174655" cy="369332"/>
          </a:xfrm>
          <a:prstGeom prst="rect">
            <a:avLst/>
          </a:prstGeom>
          <a:noFill/>
        </p:spPr>
        <p:txBody>
          <a:bodyPr wrap="square" rtlCol="0">
            <a:spAutoFit/>
          </a:bodyPr>
          <a:lstStyle/>
          <a:p>
            <a:r>
              <a:rPr lang="en-US" altLang="zh-CN" b="1" dirty="0" err="1" smtClean="0"/>
              <a:t>Beamoff</a:t>
            </a:r>
            <a:endParaRPr lang="zh-CN" altLang="en-US" b="1" dirty="0"/>
          </a:p>
        </p:txBody>
      </p:sp>
    </p:spTree>
    <p:extLst>
      <p:ext uri="{BB962C8B-B14F-4D97-AF65-F5344CB8AC3E}">
        <p14:creationId xmlns:p14="http://schemas.microsoft.com/office/powerpoint/2010/main" val="197052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RMS design and implementation</a:t>
            </a:r>
            <a:endParaRPr lang="zh-CN" altLang="en-US" dirty="0"/>
          </a:p>
        </p:txBody>
      </p:sp>
      <p:sp>
        <p:nvSpPr>
          <p:cNvPr id="45" name="Rectangle 2"/>
          <p:cNvSpPr txBox="1">
            <a:spLocks noChangeArrowheads="1"/>
          </p:cNvSpPr>
          <p:nvPr/>
        </p:nvSpPr>
        <p:spPr bwMode="auto">
          <a:xfrm>
            <a:off x="227013" y="935038"/>
            <a:ext cx="5745162" cy="457200"/>
          </a:xfrm>
          <a:prstGeom prst="rect">
            <a:avLst/>
          </a:prstGeom>
          <a:noFill/>
          <a:ln>
            <a:noFill/>
          </a:ln>
          <a:extLst/>
        </p:spPr>
        <p:txBody>
          <a:bodyPr anchor="ctr"/>
          <a:lstStyle>
            <a:lvl1pPr algn="l" rtl="0" eaLnBrk="0" fontAlgn="base" hangingPunct="0">
              <a:spcBef>
                <a:spcPct val="0"/>
              </a:spcBef>
              <a:spcAft>
                <a:spcPct val="0"/>
              </a:spcAft>
              <a:defRPr sz="2200" b="1">
                <a:solidFill>
                  <a:srgbClr val="4D5E68"/>
                </a:solidFill>
                <a:latin typeface="+mj-lt"/>
                <a:ea typeface="+mj-ea"/>
                <a:cs typeface="+mj-cs"/>
              </a:defRPr>
            </a:lvl1pPr>
            <a:lvl2pPr algn="l" rtl="0" eaLnBrk="0" fontAlgn="base" hangingPunct="0">
              <a:spcBef>
                <a:spcPct val="0"/>
              </a:spcBef>
              <a:spcAft>
                <a:spcPct val="0"/>
              </a:spcAft>
              <a:defRPr sz="2200" b="1">
                <a:solidFill>
                  <a:srgbClr val="4D5E68"/>
                </a:solidFill>
                <a:latin typeface="Arial" charset="0"/>
                <a:ea typeface="宋体" charset="-122"/>
              </a:defRPr>
            </a:lvl2pPr>
            <a:lvl3pPr algn="l" rtl="0" eaLnBrk="0" fontAlgn="base" hangingPunct="0">
              <a:spcBef>
                <a:spcPct val="0"/>
              </a:spcBef>
              <a:spcAft>
                <a:spcPct val="0"/>
              </a:spcAft>
              <a:defRPr sz="2200" b="1">
                <a:solidFill>
                  <a:srgbClr val="4D5E68"/>
                </a:solidFill>
                <a:latin typeface="Arial" charset="0"/>
                <a:ea typeface="宋体" charset="-122"/>
              </a:defRPr>
            </a:lvl3pPr>
            <a:lvl4pPr algn="l" rtl="0" eaLnBrk="0" fontAlgn="base" hangingPunct="0">
              <a:spcBef>
                <a:spcPct val="0"/>
              </a:spcBef>
              <a:spcAft>
                <a:spcPct val="0"/>
              </a:spcAft>
              <a:defRPr sz="2200" b="1">
                <a:solidFill>
                  <a:srgbClr val="4D5E68"/>
                </a:solidFill>
                <a:latin typeface="Arial" charset="0"/>
                <a:ea typeface="宋体" charset="-122"/>
              </a:defRPr>
            </a:lvl4pPr>
            <a:lvl5pPr algn="l" rtl="0" eaLnBrk="0" fontAlgn="base" hangingPunct="0">
              <a:spcBef>
                <a:spcPct val="0"/>
              </a:spcBef>
              <a:spcAft>
                <a:spcPct val="0"/>
              </a:spcAft>
              <a:defRPr sz="2200" b="1">
                <a:solidFill>
                  <a:srgbClr val="4D5E68"/>
                </a:solidFill>
                <a:latin typeface="Arial" charset="0"/>
                <a:ea typeface="宋体" charset="-122"/>
              </a:defRPr>
            </a:lvl5pPr>
            <a:lvl6pPr marL="457200" algn="l" rtl="0" fontAlgn="base">
              <a:spcBef>
                <a:spcPct val="0"/>
              </a:spcBef>
              <a:spcAft>
                <a:spcPct val="0"/>
              </a:spcAft>
              <a:defRPr sz="2200" b="1">
                <a:solidFill>
                  <a:srgbClr val="4D5E68"/>
                </a:solidFill>
                <a:latin typeface="Arial" charset="0"/>
                <a:ea typeface="宋体" charset="-122"/>
              </a:defRPr>
            </a:lvl6pPr>
            <a:lvl7pPr marL="914400" algn="l" rtl="0" fontAlgn="base">
              <a:spcBef>
                <a:spcPct val="0"/>
              </a:spcBef>
              <a:spcAft>
                <a:spcPct val="0"/>
              </a:spcAft>
              <a:defRPr sz="2200" b="1">
                <a:solidFill>
                  <a:srgbClr val="4D5E68"/>
                </a:solidFill>
                <a:latin typeface="Arial" charset="0"/>
                <a:ea typeface="宋体" charset="-122"/>
              </a:defRPr>
            </a:lvl7pPr>
            <a:lvl8pPr marL="1371600" algn="l" rtl="0" fontAlgn="base">
              <a:spcBef>
                <a:spcPct val="0"/>
              </a:spcBef>
              <a:spcAft>
                <a:spcPct val="0"/>
              </a:spcAft>
              <a:defRPr sz="2200" b="1">
                <a:solidFill>
                  <a:srgbClr val="4D5E68"/>
                </a:solidFill>
                <a:latin typeface="Arial" charset="0"/>
                <a:ea typeface="宋体" charset="-122"/>
              </a:defRPr>
            </a:lvl8pPr>
            <a:lvl9pPr marL="1828800" algn="l" rtl="0" fontAlgn="base">
              <a:spcBef>
                <a:spcPct val="0"/>
              </a:spcBef>
              <a:spcAft>
                <a:spcPct val="0"/>
              </a:spcAft>
              <a:defRPr sz="2200" b="1">
                <a:solidFill>
                  <a:srgbClr val="4D5E68"/>
                </a:solidFill>
                <a:latin typeface="Arial" charset="0"/>
                <a:ea typeface="宋体" charset="-122"/>
              </a:defRPr>
            </a:lvl9pPr>
          </a:lstStyle>
          <a:p>
            <a:pPr eaLnBrk="1" hangingPunct="1">
              <a:defRPr/>
            </a:pPr>
            <a:r>
              <a:rPr lang="en-US" altLang="zh-CN" sz="2400" kern="0" dirty="0" smtClean="0">
                <a:solidFill>
                  <a:srgbClr val="071F65"/>
                </a:solidFill>
                <a:latin typeface="+mn-lt"/>
              </a:rPr>
              <a:t>PPS control area needs to be enlarged:</a:t>
            </a:r>
          </a:p>
        </p:txBody>
      </p:sp>
      <p:pic>
        <p:nvPicPr>
          <p:cNvPr id="47" name="Picture 2" descr="C:\Users\dell\Desktop\r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437" y="1592308"/>
            <a:ext cx="4165020" cy="227000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a:spLocks noChangeArrowheads="1"/>
          </p:cNvSpPr>
          <p:nvPr/>
        </p:nvSpPr>
        <p:spPr bwMode="auto">
          <a:xfrm>
            <a:off x="139874" y="1740075"/>
            <a:ext cx="4418477"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gn="l" eaLnBrk="0" hangingPunct="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lgn="l" eaLnBrk="0" hangingPunct="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lgn="l" eaLnBrk="0" hangingPunct="0">
              <a:spcBef>
                <a:spcPct val="20000"/>
              </a:spcBef>
              <a:buChar char="–"/>
              <a:defRPr b="1">
                <a:solidFill>
                  <a:srgbClr val="4D5E68"/>
                </a:solidFill>
                <a:latin typeface="Arial" pitchFamily="34" charset="0"/>
                <a:ea typeface="宋体" pitchFamily="2" charset="-122"/>
              </a:defRPr>
            </a:lvl4pPr>
            <a:lvl5pPr marL="2057400" indent="-228600" algn="l" eaLnBrk="0" hangingPunct="0">
              <a:spcBef>
                <a:spcPct val="20000"/>
              </a:spcBef>
              <a:buChar char="»"/>
              <a:defRPr b="1">
                <a:solidFill>
                  <a:srgbClr val="4D5E68"/>
                </a:solidFill>
                <a:latin typeface="Arial" pitchFamily="34" charset="0"/>
                <a:ea typeface="宋体" pitchFamily="2" charset="-122"/>
              </a:defRPr>
            </a:lvl5pPr>
            <a:lvl6pPr marL="2514600" indent="-228600" eaLnBrk="0" fontAlgn="base" hangingPunct="0">
              <a:spcBef>
                <a:spcPct val="20000"/>
              </a:spcBef>
              <a:spcAft>
                <a:spcPct val="0"/>
              </a:spcAft>
              <a:buChar char="»"/>
              <a:defRPr b="1">
                <a:solidFill>
                  <a:srgbClr val="4D5E68"/>
                </a:solidFill>
                <a:latin typeface="Arial" pitchFamily="34" charset="0"/>
                <a:ea typeface="宋体" pitchFamily="2" charset="-122"/>
              </a:defRPr>
            </a:lvl6pPr>
            <a:lvl7pPr marL="2971800" indent="-228600" eaLnBrk="0" fontAlgn="base" hangingPunct="0">
              <a:spcBef>
                <a:spcPct val="20000"/>
              </a:spcBef>
              <a:spcAft>
                <a:spcPct val="0"/>
              </a:spcAft>
              <a:buChar char="»"/>
              <a:defRPr b="1">
                <a:solidFill>
                  <a:srgbClr val="4D5E68"/>
                </a:solidFill>
                <a:latin typeface="Arial" pitchFamily="34" charset="0"/>
                <a:ea typeface="宋体" pitchFamily="2" charset="-122"/>
              </a:defRPr>
            </a:lvl7pPr>
            <a:lvl8pPr marL="3429000" indent="-228600" eaLnBrk="0" fontAlgn="base" hangingPunct="0">
              <a:spcBef>
                <a:spcPct val="20000"/>
              </a:spcBef>
              <a:spcAft>
                <a:spcPct val="0"/>
              </a:spcAft>
              <a:buChar char="»"/>
              <a:defRPr b="1">
                <a:solidFill>
                  <a:srgbClr val="4D5E68"/>
                </a:solidFill>
                <a:latin typeface="Arial" pitchFamily="34" charset="0"/>
                <a:ea typeface="宋体" pitchFamily="2" charset="-122"/>
              </a:defRPr>
            </a:lvl8pPr>
            <a:lvl9pPr marL="3886200" indent="-228600" eaLnBrk="0" fontAlgn="base" hangingPunct="0">
              <a:spcBef>
                <a:spcPct val="20000"/>
              </a:spcBef>
              <a:spcAft>
                <a:spcPct val="0"/>
              </a:spcAft>
              <a:buChar char="»"/>
              <a:defRPr b="1">
                <a:solidFill>
                  <a:srgbClr val="4D5E68"/>
                </a:solidFill>
                <a:latin typeface="Arial" pitchFamily="34" charset="0"/>
                <a:ea typeface="宋体" pitchFamily="2" charset="-122"/>
              </a:defRPr>
            </a:lvl9pPr>
          </a:lstStyle>
          <a:p>
            <a:pPr eaLnBrk="1" hangingPunct="1">
              <a:lnSpc>
                <a:spcPct val="100000"/>
              </a:lnSpc>
              <a:spcBef>
                <a:spcPct val="0"/>
              </a:spcBef>
              <a:spcAft>
                <a:spcPts val="1200"/>
              </a:spcAft>
              <a:buClrTx/>
              <a:buFont typeface="Arial" panose="020B0604020202020204" pitchFamily="34" charset="0"/>
              <a:buChar char="•"/>
            </a:pPr>
            <a:r>
              <a:rPr lang="en-US" altLang="zh-CN" sz="2400" b="0" dirty="0" smtClean="0">
                <a:solidFill>
                  <a:schemeClr val="tx1"/>
                </a:solidFill>
                <a:latin typeface="+mn-lt"/>
              </a:rPr>
              <a:t>Initial locked area(PPS control area) is </a:t>
            </a:r>
            <a:r>
              <a:rPr lang="en-US" altLang="zh-CN" sz="2400" b="0" dirty="0" err="1" smtClean="0">
                <a:solidFill>
                  <a:schemeClr val="tx1"/>
                </a:solidFill>
                <a:latin typeface="+mn-lt"/>
              </a:rPr>
              <a:t>Linac+RCS</a:t>
            </a:r>
            <a:r>
              <a:rPr lang="en-US" altLang="zh-CN" sz="2400" b="0" dirty="0" smtClean="0">
                <a:solidFill>
                  <a:schemeClr val="tx1"/>
                </a:solidFill>
                <a:latin typeface="+mn-lt"/>
              </a:rPr>
              <a:t>.</a:t>
            </a:r>
          </a:p>
          <a:p>
            <a:pPr eaLnBrk="1" hangingPunct="1">
              <a:lnSpc>
                <a:spcPct val="100000"/>
              </a:lnSpc>
              <a:spcBef>
                <a:spcPct val="0"/>
              </a:spcBef>
              <a:spcAft>
                <a:spcPts val="1200"/>
              </a:spcAft>
              <a:buClrTx/>
              <a:buFont typeface="Arial" panose="020B0604020202020204" pitchFamily="34" charset="0"/>
              <a:buChar char="•"/>
            </a:pPr>
            <a:r>
              <a:rPr lang="en-US" altLang="zh-CN" sz="2400" b="0" dirty="0" smtClean="0">
                <a:solidFill>
                  <a:schemeClr val="tx1"/>
                </a:solidFill>
                <a:latin typeface="+mn-lt"/>
              </a:rPr>
              <a:t>The next mode will be entered is target mode. </a:t>
            </a:r>
            <a:endParaRPr lang="en-US" altLang="zh-CN" sz="2400" b="0" dirty="0">
              <a:solidFill>
                <a:schemeClr val="tx1"/>
              </a:solidFill>
              <a:latin typeface="+mn-lt"/>
            </a:endParaRPr>
          </a:p>
          <a:p>
            <a:pPr eaLnBrk="1" hangingPunct="1">
              <a:lnSpc>
                <a:spcPct val="100000"/>
              </a:lnSpc>
              <a:spcBef>
                <a:spcPct val="0"/>
              </a:spcBef>
              <a:spcAft>
                <a:spcPts val="1200"/>
              </a:spcAft>
              <a:buClrTx/>
              <a:buFont typeface="Arial" panose="020B0604020202020204" pitchFamily="34" charset="0"/>
              <a:buChar char="•"/>
            </a:pPr>
            <a:r>
              <a:rPr lang="en-US" altLang="zh-CN" sz="2400" b="0" dirty="0" smtClean="0">
                <a:solidFill>
                  <a:schemeClr val="tx1"/>
                </a:solidFill>
                <a:latin typeface="+mn-lt"/>
              </a:rPr>
              <a:t>Needs to change machine state to Shutdown and re-locks the PPS control area to </a:t>
            </a:r>
            <a:r>
              <a:rPr lang="en-US" altLang="zh-CN" sz="2400" b="0" dirty="0" err="1" smtClean="0">
                <a:solidFill>
                  <a:schemeClr val="tx1"/>
                </a:solidFill>
                <a:latin typeface="+mn-lt"/>
              </a:rPr>
              <a:t>Linac+RCS+Target</a:t>
            </a:r>
            <a:r>
              <a:rPr lang="en-US" altLang="zh-CN" sz="2400" b="0" dirty="0" smtClean="0">
                <a:solidFill>
                  <a:schemeClr val="tx1"/>
                </a:solidFill>
                <a:latin typeface="+mn-lt"/>
              </a:rPr>
              <a:t>.  </a:t>
            </a:r>
            <a:endParaRPr lang="en-US" altLang="zh-CN" sz="2400" b="0" dirty="0">
              <a:solidFill>
                <a:schemeClr val="tx1"/>
              </a:solidFill>
              <a:latin typeface="+mn-lt"/>
            </a:endParaRPr>
          </a:p>
        </p:txBody>
      </p:sp>
      <p:pic>
        <p:nvPicPr>
          <p:cNvPr id="2050" name="Picture 2" descr="C:\Users\dell\Desktop\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291" y="4255600"/>
            <a:ext cx="4165200" cy="2234660"/>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直接箭头连接符 56"/>
          <p:cNvCxnSpPr>
            <a:cxnSpLocks noChangeShapeType="1"/>
          </p:cNvCxnSpPr>
          <p:nvPr/>
        </p:nvCxnSpPr>
        <p:spPr bwMode="auto">
          <a:xfrm>
            <a:off x="7423518" y="3617273"/>
            <a:ext cx="0" cy="63832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5" name="TextBox 54"/>
          <p:cNvSpPr txBox="1"/>
          <p:nvPr/>
        </p:nvSpPr>
        <p:spPr>
          <a:xfrm>
            <a:off x="7519844" y="3677649"/>
            <a:ext cx="1174655" cy="369332"/>
          </a:xfrm>
          <a:prstGeom prst="rect">
            <a:avLst/>
          </a:prstGeom>
          <a:noFill/>
        </p:spPr>
        <p:txBody>
          <a:bodyPr wrap="square" rtlCol="0">
            <a:spAutoFit/>
          </a:bodyPr>
          <a:lstStyle/>
          <a:p>
            <a:r>
              <a:rPr lang="en-US" altLang="zh-CN" b="1" dirty="0" smtClean="0"/>
              <a:t>Shutdown</a:t>
            </a:r>
            <a:endParaRPr lang="zh-CN" altLang="en-US" b="1" dirty="0"/>
          </a:p>
        </p:txBody>
      </p:sp>
    </p:spTree>
    <p:extLst>
      <p:ext uri="{BB962C8B-B14F-4D97-AF65-F5344CB8AC3E}">
        <p14:creationId xmlns:p14="http://schemas.microsoft.com/office/powerpoint/2010/main" val="3714928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RMS design and implementation</a:t>
            </a:r>
            <a:endParaRPr lang="zh-CN" altLang="en-US" dirty="0"/>
          </a:p>
        </p:txBody>
      </p:sp>
      <p:pic>
        <p:nvPicPr>
          <p:cNvPr id="2050" name="Picture 2" descr="D:\CSNS控制系统\运行管理系统\B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197" y="1707884"/>
            <a:ext cx="4213854" cy="476148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CSNS控制系统\运行管理系统\BC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58" y="1707884"/>
            <a:ext cx="4199959" cy="47614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227013" y="935038"/>
            <a:ext cx="5745162" cy="457200"/>
          </a:xfrm>
          <a:prstGeom prst="rect">
            <a:avLst/>
          </a:prstGeom>
          <a:noFill/>
          <a:ln>
            <a:noFill/>
          </a:ln>
          <a:extLst/>
        </p:spPr>
        <p:txBody>
          <a:bodyPr anchor="ctr"/>
          <a:lstStyle>
            <a:lvl1pPr algn="l" rtl="0" eaLnBrk="0" fontAlgn="base" hangingPunct="0">
              <a:spcBef>
                <a:spcPct val="0"/>
              </a:spcBef>
              <a:spcAft>
                <a:spcPct val="0"/>
              </a:spcAft>
              <a:defRPr sz="2200" b="1">
                <a:solidFill>
                  <a:srgbClr val="4D5E68"/>
                </a:solidFill>
                <a:latin typeface="+mj-lt"/>
                <a:ea typeface="+mj-ea"/>
                <a:cs typeface="+mj-cs"/>
              </a:defRPr>
            </a:lvl1pPr>
            <a:lvl2pPr algn="l" rtl="0" eaLnBrk="0" fontAlgn="base" hangingPunct="0">
              <a:spcBef>
                <a:spcPct val="0"/>
              </a:spcBef>
              <a:spcAft>
                <a:spcPct val="0"/>
              </a:spcAft>
              <a:defRPr sz="2200" b="1">
                <a:solidFill>
                  <a:srgbClr val="4D5E68"/>
                </a:solidFill>
                <a:latin typeface="Arial" charset="0"/>
                <a:ea typeface="宋体" charset="-122"/>
              </a:defRPr>
            </a:lvl2pPr>
            <a:lvl3pPr algn="l" rtl="0" eaLnBrk="0" fontAlgn="base" hangingPunct="0">
              <a:spcBef>
                <a:spcPct val="0"/>
              </a:spcBef>
              <a:spcAft>
                <a:spcPct val="0"/>
              </a:spcAft>
              <a:defRPr sz="2200" b="1">
                <a:solidFill>
                  <a:srgbClr val="4D5E68"/>
                </a:solidFill>
                <a:latin typeface="Arial" charset="0"/>
                <a:ea typeface="宋体" charset="-122"/>
              </a:defRPr>
            </a:lvl3pPr>
            <a:lvl4pPr algn="l" rtl="0" eaLnBrk="0" fontAlgn="base" hangingPunct="0">
              <a:spcBef>
                <a:spcPct val="0"/>
              </a:spcBef>
              <a:spcAft>
                <a:spcPct val="0"/>
              </a:spcAft>
              <a:defRPr sz="2200" b="1">
                <a:solidFill>
                  <a:srgbClr val="4D5E68"/>
                </a:solidFill>
                <a:latin typeface="Arial" charset="0"/>
                <a:ea typeface="宋体" charset="-122"/>
              </a:defRPr>
            </a:lvl4pPr>
            <a:lvl5pPr algn="l" rtl="0" eaLnBrk="0" fontAlgn="base" hangingPunct="0">
              <a:spcBef>
                <a:spcPct val="0"/>
              </a:spcBef>
              <a:spcAft>
                <a:spcPct val="0"/>
              </a:spcAft>
              <a:defRPr sz="2200" b="1">
                <a:solidFill>
                  <a:srgbClr val="4D5E68"/>
                </a:solidFill>
                <a:latin typeface="Arial" charset="0"/>
                <a:ea typeface="宋体" charset="-122"/>
              </a:defRPr>
            </a:lvl5pPr>
            <a:lvl6pPr marL="457200" algn="l" rtl="0" fontAlgn="base">
              <a:spcBef>
                <a:spcPct val="0"/>
              </a:spcBef>
              <a:spcAft>
                <a:spcPct val="0"/>
              </a:spcAft>
              <a:defRPr sz="2200" b="1">
                <a:solidFill>
                  <a:srgbClr val="4D5E68"/>
                </a:solidFill>
                <a:latin typeface="Arial" charset="0"/>
                <a:ea typeface="宋体" charset="-122"/>
              </a:defRPr>
            </a:lvl6pPr>
            <a:lvl7pPr marL="914400" algn="l" rtl="0" fontAlgn="base">
              <a:spcBef>
                <a:spcPct val="0"/>
              </a:spcBef>
              <a:spcAft>
                <a:spcPct val="0"/>
              </a:spcAft>
              <a:defRPr sz="2200" b="1">
                <a:solidFill>
                  <a:srgbClr val="4D5E68"/>
                </a:solidFill>
                <a:latin typeface="Arial" charset="0"/>
                <a:ea typeface="宋体" charset="-122"/>
              </a:defRPr>
            </a:lvl7pPr>
            <a:lvl8pPr marL="1371600" algn="l" rtl="0" fontAlgn="base">
              <a:spcBef>
                <a:spcPct val="0"/>
              </a:spcBef>
              <a:spcAft>
                <a:spcPct val="0"/>
              </a:spcAft>
              <a:defRPr sz="2200" b="1">
                <a:solidFill>
                  <a:srgbClr val="4D5E68"/>
                </a:solidFill>
                <a:latin typeface="Arial" charset="0"/>
                <a:ea typeface="宋体" charset="-122"/>
              </a:defRPr>
            </a:lvl8pPr>
            <a:lvl9pPr marL="1828800" algn="l" rtl="0" fontAlgn="base">
              <a:spcBef>
                <a:spcPct val="0"/>
              </a:spcBef>
              <a:spcAft>
                <a:spcPct val="0"/>
              </a:spcAft>
              <a:defRPr sz="2200" b="1">
                <a:solidFill>
                  <a:srgbClr val="4D5E68"/>
                </a:solidFill>
                <a:latin typeface="Arial" charset="0"/>
                <a:ea typeface="宋体" charset="-122"/>
              </a:defRPr>
            </a:lvl9pPr>
          </a:lstStyle>
          <a:p>
            <a:pPr eaLnBrk="1" hangingPunct="1">
              <a:defRPr/>
            </a:pPr>
            <a:r>
              <a:rPr lang="en-US" altLang="zh-CN" sz="2400" kern="0" dirty="0" smtClean="0">
                <a:solidFill>
                  <a:srgbClr val="071F65"/>
                </a:solidFill>
                <a:latin typeface="+mn-lt"/>
              </a:rPr>
              <a:t>Beam parameter setting OPI:</a:t>
            </a:r>
          </a:p>
        </p:txBody>
      </p:sp>
    </p:spTree>
    <p:extLst>
      <p:ext uri="{BB962C8B-B14F-4D97-AF65-F5344CB8AC3E}">
        <p14:creationId xmlns:p14="http://schemas.microsoft.com/office/powerpoint/2010/main" val="3912904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RMS design and implementation</a:t>
            </a:r>
            <a:endParaRPr lang="zh-CN" altLang="en-US" dirty="0"/>
          </a:p>
        </p:txBody>
      </p:sp>
      <p:pic>
        <p:nvPicPr>
          <p:cNvPr id="5122" name="Picture 2" descr="C:\Users\zhangyl\Desktop\rms_run_25H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378" y="1672794"/>
            <a:ext cx="8280000" cy="44664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227013" y="935038"/>
            <a:ext cx="5745162" cy="457200"/>
          </a:xfrm>
          <a:prstGeom prst="rect">
            <a:avLst/>
          </a:prstGeom>
          <a:noFill/>
          <a:ln>
            <a:noFill/>
          </a:ln>
          <a:extLst/>
        </p:spPr>
        <p:txBody>
          <a:bodyPr anchor="ctr"/>
          <a:lstStyle>
            <a:lvl1pPr algn="l" rtl="0" eaLnBrk="0" fontAlgn="base" hangingPunct="0">
              <a:spcBef>
                <a:spcPct val="0"/>
              </a:spcBef>
              <a:spcAft>
                <a:spcPct val="0"/>
              </a:spcAft>
              <a:defRPr sz="2200" b="1">
                <a:solidFill>
                  <a:srgbClr val="4D5E68"/>
                </a:solidFill>
                <a:latin typeface="+mj-lt"/>
                <a:ea typeface="+mj-ea"/>
                <a:cs typeface="+mj-cs"/>
              </a:defRPr>
            </a:lvl1pPr>
            <a:lvl2pPr algn="l" rtl="0" eaLnBrk="0" fontAlgn="base" hangingPunct="0">
              <a:spcBef>
                <a:spcPct val="0"/>
              </a:spcBef>
              <a:spcAft>
                <a:spcPct val="0"/>
              </a:spcAft>
              <a:defRPr sz="2200" b="1">
                <a:solidFill>
                  <a:srgbClr val="4D5E68"/>
                </a:solidFill>
                <a:latin typeface="Arial" charset="0"/>
                <a:ea typeface="宋体" charset="-122"/>
              </a:defRPr>
            </a:lvl2pPr>
            <a:lvl3pPr algn="l" rtl="0" eaLnBrk="0" fontAlgn="base" hangingPunct="0">
              <a:spcBef>
                <a:spcPct val="0"/>
              </a:spcBef>
              <a:spcAft>
                <a:spcPct val="0"/>
              </a:spcAft>
              <a:defRPr sz="2200" b="1">
                <a:solidFill>
                  <a:srgbClr val="4D5E68"/>
                </a:solidFill>
                <a:latin typeface="Arial" charset="0"/>
                <a:ea typeface="宋体" charset="-122"/>
              </a:defRPr>
            </a:lvl3pPr>
            <a:lvl4pPr algn="l" rtl="0" eaLnBrk="0" fontAlgn="base" hangingPunct="0">
              <a:spcBef>
                <a:spcPct val="0"/>
              </a:spcBef>
              <a:spcAft>
                <a:spcPct val="0"/>
              </a:spcAft>
              <a:defRPr sz="2200" b="1">
                <a:solidFill>
                  <a:srgbClr val="4D5E68"/>
                </a:solidFill>
                <a:latin typeface="Arial" charset="0"/>
                <a:ea typeface="宋体" charset="-122"/>
              </a:defRPr>
            </a:lvl4pPr>
            <a:lvl5pPr algn="l" rtl="0" eaLnBrk="0" fontAlgn="base" hangingPunct="0">
              <a:spcBef>
                <a:spcPct val="0"/>
              </a:spcBef>
              <a:spcAft>
                <a:spcPct val="0"/>
              </a:spcAft>
              <a:defRPr sz="2200" b="1">
                <a:solidFill>
                  <a:srgbClr val="4D5E68"/>
                </a:solidFill>
                <a:latin typeface="Arial" charset="0"/>
                <a:ea typeface="宋体" charset="-122"/>
              </a:defRPr>
            </a:lvl5pPr>
            <a:lvl6pPr marL="457200" algn="l" rtl="0" fontAlgn="base">
              <a:spcBef>
                <a:spcPct val="0"/>
              </a:spcBef>
              <a:spcAft>
                <a:spcPct val="0"/>
              </a:spcAft>
              <a:defRPr sz="2200" b="1">
                <a:solidFill>
                  <a:srgbClr val="4D5E68"/>
                </a:solidFill>
                <a:latin typeface="Arial" charset="0"/>
                <a:ea typeface="宋体" charset="-122"/>
              </a:defRPr>
            </a:lvl6pPr>
            <a:lvl7pPr marL="914400" algn="l" rtl="0" fontAlgn="base">
              <a:spcBef>
                <a:spcPct val="0"/>
              </a:spcBef>
              <a:spcAft>
                <a:spcPct val="0"/>
              </a:spcAft>
              <a:defRPr sz="2200" b="1">
                <a:solidFill>
                  <a:srgbClr val="4D5E68"/>
                </a:solidFill>
                <a:latin typeface="Arial" charset="0"/>
                <a:ea typeface="宋体" charset="-122"/>
              </a:defRPr>
            </a:lvl7pPr>
            <a:lvl8pPr marL="1371600" algn="l" rtl="0" fontAlgn="base">
              <a:spcBef>
                <a:spcPct val="0"/>
              </a:spcBef>
              <a:spcAft>
                <a:spcPct val="0"/>
              </a:spcAft>
              <a:defRPr sz="2200" b="1">
                <a:solidFill>
                  <a:srgbClr val="4D5E68"/>
                </a:solidFill>
                <a:latin typeface="Arial" charset="0"/>
                <a:ea typeface="宋体" charset="-122"/>
              </a:defRPr>
            </a:lvl8pPr>
            <a:lvl9pPr marL="1828800" algn="l" rtl="0" fontAlgn="base">
              <a:spcBef>
                <a:spcPct val="0"/>
              </a:spcBef>
              <a:spcAft>
                <a:spcPct val="0"/>
              </a:spcAft>
              <a:defRPr sz="2200" b="1">
                <a:solidFill>
                  <a:srgbClr val="4D5E68"/>
                </a:solidFill>
                <a:latin typeface="Arial" charset="0"/>
                <a:ea typeface="宋体" charset="-122"/>
              </a:defRPr>
            </a:lvl9pPr>
          </a:lstStyle>
          <a:p>
            <a:pPr eaLnBrk="1" hangingPunct="1">
              <a:defRPr/>
            </a:pPr>
            <a:r>
              <a:rPr lang="en-US" altLang="zh-CN" sz="2400" kern="0" dirty="0" smtClean="0">
                <a:solidFill>
                  <a:srgbClr val="071F65"/>
                </a:solidFill>
                <a:latin typeface="+mn-lt"/>
              </a:rPr>
              <a:t>RMS status  display OPI(Running state):</a:t>
            </a:r>
          </a:p>
        </p:txBody>
      </p:sp>
    </p:spTree>
    <p:extLst>
      <p:ext uri="{BB962C8B-B14F-4D97-AF65-F5344CB8AC3E}">
        <p14:creationId xmlns:p14="http://schemas.microsoft.com/office/powerpoint/2010/main" val="1245266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RMS design and implementation</a:t>
            </a:r>
            <a:endParaRPr lang="zh-CN" altLang="en-US" dirty="0"/>
          </a:p>
        </p:txBody>
      </p:sp>
      <p:pic>
        <p:nvPicPr>
          <p:cNvPr id="6146" name="Picture 2" descr="C:\Users\zhangyl\Desktop\rms_shut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53" y="1658820"/>
            <a:ext cx="8280000" cy="4657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227013" y="935038"/>
            <a:ext cx="5745162" cy="457200"/>
          </a:xfrm>
          <a:prstGeom prst="rect">
            <a:avLst/>
          </a:prstGeom>
          <a:noFill/>
          <a:ln>
            <a:noFill/>
          </a:ln>
          <a:extLst/>
        </p:spPr>
        <p:txBody>
          <a:bodyPr anchor="ctr"/>
          <a:lstStyle>
            <a:lvl1pPr algn="l" rtl="0" eaLnBrk="0" fontAlgn="base" hangingPunct="0">
              <a:spcBef>
                <a:spcPct val="0"/>
              </a:spcBef>
              <a:spcAft>
                <a:spcPct val="0"/>
              </a:spcAft>
              <a:defRPr sz="2200" b="1">
                <a:solidFill>
                  <a:srgbClr val="4D5E68"/>
                </a:solidFill>
                <a:latin typeface="+mj-lt"/>
                <a:ea typeface="+mj-ea"/>
                <a:cs typeface="+mj-cs"/>
              </a:defRPr>
            </a:lvl1pPr>
            <a:lvl2pPr algn="l" rtl="0" eaLnBrk="0" fontAlgn="base" hangingPunct="0">
              <a:spcBef>
                <a:spcPct val="0"/>
              </a:spcBef>
              <a:spcAft>
                <a:spcPct val="0"/>
              </a:spcAft>
              <a:defRPr sz="2200" b="1">
                <a:solidFill>
                  <a:srgbClr val="4D5E68"/>
                </a:solidFill>
                <a:latin typeface="Arial" charset="0"/>
                <a:ea typeface="宋体" charset="-122"/>
              </a:defRPr>
            </a:lvl2pPr>
            <a:lvl3pPr algn="l" rtl="0" eaLnBrk="0" fontAlgn="base" hangingPunct="0">
              <a:spcBef>
                <a:spcPct val="0"/>
              </a:spcBef>
              <a:spcAft>
                <a:spcPct val="0"/>
              </a:spcAft>
              <a:defRPr sz="2200" b="1">
                <a:solidFill>
                  <a:srgbClr val="4D5E68"/>
                </a:solidFill>
                <a:latin typeface="Arial" charset="0"/>
                <a:ea typeface="宋体" charset="-122"/>
              </a:defRPr>
            </a:lvl3pPr>
            <a:lvl4pPr algn="l" rtl="0" eaLnBrk="0" fontAlgn="base" hangingPunct="0">
              <a:spcBef>
                <a:spcPct val="0"/>
              </a:spcBef>
              <a:spcAft>
                <a:spcPct val="0"/>
              </a:spcAft>
              <a:defRPr sz="2200" b="1">
                <a:solidFill>
                  <a:srgbClr val="4D5E68"/>
                </a:solidFill>
                <a:latin typeface="Arial" charset="0"/>
                <a:ea typeface="宋体" charset="-122"/>
              </a:defRPr>
            </a:lvl4pPr>
            <a:lvl5pPr algn="l" rtl="0" eaLnBrk="0" fontAlgn="base" hangingPunct="0">
              <a:spcBef>
                <a:spcPct val="0"/>
              </a:spcBef>
              <a:spcAft>
                <a:spcPct val="0"/>
              </a:spcAft>
              <a:defRPr sz="2200" b="1">
                <a:solidFill>
                  <a:srgbClr val="4D5E68"/>
                </a:solidFill>
                <a:latin typeface="Arial" charset="0"/>
                <a:ea typeface="宋体" charset="-122"/>
              </a:defRPr>
            </a:lvl5pPr>
            <a:lvl6pPr marL="457200" algn="l" rtl="0" fontAlgn="base">
              <a:spcBef>
                <a:spcPct val="0"/>
              </a:spcBef>
              <a:spcAft>
                <a:spcPct val="0"/>
              </a:spcAft>
              <a:defRPr sz="2200" b="1">
                <a:solidFill>
                  <a:srgbClr val="4D5E68"/>
                </a:solidFill>
                <a:latin typeface="Arial" charset="0"/>
                <a:ea typeface="宋体" charset="-122"/>
              </a:defRPr>
            </a:lvl6pPr>
            <a:lvl7pPr marL="914400" algn="l" rtl="0" fontAlgn="base">
              <a:spcBef>
                <a:spcPct val="0"/>
              </a:spcBef>
              <a:spcAft>
                <a:spcPct val="0"/>
              </a:spcAft>
              <a:defRPr sz="2200" b="1">
                <a:solidFill>
                  <a:srgbClr val="4D5E68"/>
                </a:solidFill>
                <a:latin typeface="Arial" charset="0"/>
                <a:ea typeface="宋体" charset="-122"/>
              </a:defRPr>
            </a:lvl7pPr>
            <a:lvl8pPr marL="1371600" algn="l" rtl="0" fontAlgn="base">
              <a:spcBef>
                <a:spcPct val="0"/>
              </a:spcBef>
              <a:spcAft>
                <a:spcPct val="0"/>
              </a:spcAft>
              <a:defRPr sz="2200" b="1">
                <a:solidFill>
                  <a:srgbClr val="4D5E68"/>
                </a:solidFill>
                <a:latin typeface="Arial" charset="0"/>
                <a:ea typeface="宋体" charset="-122"/>
              </a:defRPr>
            </a:lvl8pPr>
            <a:lvl9pPr marL="1828800" algn="l" rtl="0" fontAlgn="base">
              <a:spcBef>
                <a:spcPct val="0"/>
              </a:spcBef>
              <a:spcAft>
                <a:spcPct val="0"/>
              </a:spcAft>
              <a:defRPr sz="2200" b="1">
                <a:solidFill>
                  <a:srgbClr val="4D5E68"/>
                </a:solidFill>
                <a:latin typeface="Arial" charset="0"/>
                <a:ea typeface="宋体" charset="-122"/>
              </a:defRPr>
            </a:lvl9pPr>
          </a:lstStyle>
          <a:p>
            <a:pPr eaLnBrk="1" hangingPunct="1">
              <a:defRPr/>
            </a:pPr>
            <a:r>
              <a:rPr lang="en-US" altLang="zh-CN" sz="2400" kern="0" dirty="0" smtClean="0">
                <a:solidFill>
                  <a:srgbClr val="071F65"/>
                </a:solidFill>
                <a:latin typeface="+mn-lt"/>
              </a:rPr>
              <a:t>RMS status  display OPI(Shutdown):</a:t>
            </a:r>
          </a:p>
        </p:txBody>
      </p:sp>
    </p:spTree>
    <p:extLst>
      <p:ext uri="{BB962C8B-B14F-4D97-AF65-F5344CB8AC3E}">
        <p14:creationId xmlns:p14="http://schemas.microsoft.com/office/powerpoint/2010/main" val="3650836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RMS design and implementation</a:t>
            </a:r>
            <a:endParaRPr lang="zh-CN" altLang="en-US" dirty="0"/>
          </a:p>
        </p:txBody>
      </p:sp>
      <p:sp>
        <p:nvSpPr>
          <p:cNvPr id="3" name="TextBox 2"/>
          <p:cNvSpPr txBox="1"/>
          <p:nvPr/>
        </p:nvSpPr>
        <p:spPr>
          <a:xfrm>
            <a:off x="2317072" y="3833352"/>
            <a:ext cx="1460892" cy="646331"/>
          </a:xfrm>
          <a:prstGeom prst="rect">
            <a:avLst/>
          </a:prstGeom>
          <a:noFill/>
        </p:spPr>
        <p:txBody>
          <a:bodyPr wrap="square" rtlCol="0">
            <a:spAutoFit/>
          </a:bodyPr>
          <a:lstStyle/>
          <a:p>
            <a:r>
              <a:rPr lang="en-US" altLang="zh-CN" sz="1800" b="1" dirty="0" smtClean="0"/>
              <a:t>Beam Off</a:t>
            </a:r>
          </a:p>
          <a:p>
            <a:r>
              <a:rPr lang="en-US" altLang="zh-CN" sz="1800" b="1" dirty="0" smtClean="0"/>
              <a:t>/RST</a:t>
            </a:r>
            <a:endParaRPr lang="zh-CN" altLang="en-US" sz="1800" b="1" dirty="0"/>
          </a:p>
        </p:txBody>
      </p:sp>
      <p:sp>
        <p:nvSpPr>
          <p:cNvPr id="4" name="TextBox 3"/>
          <p:cNvSpPr txBox="1"/>
          <p:nvPr/>
        </p:nvSpPr>
        <p:spPr>
          <a:xfrm>
            <a:off x="5401689" y="3831611"/>
            <a:ext cx="1256596" cy="646331"/>
          </a:xfrm>
          <a:prstGeom prst="rect">
            <a:avLst/>
          </a:prstGeom>
          <a:noFill/>
        </p:spPr>
        <p:txBody>
          <a:bodyPr wrap="square" rtlCol="0">
            <a:spAutoFit/>
          </a:bodyPr>
          <a:lstStyle/>
          <a:p>
            <a:r>
              <a:rPr lang="en-US" altLang="zh-CN" sz="1800" b="1" dirty="0" smtClean="0"/>
              <a:t>Beam Off</a:t>
            </a:r>
          </a:p>
          <a:p>
            <a:r>
              <a:rPr lang="en-US" altLang="zh-CN" sz="1800" b="1" dirty="0" smtClean="0"/>
              <a:t>/RST</a:t>
            </a:r>
            <a:endParaRPr lang="zh-CN" altLang="en-US" sz="1800" b="1" dirty="0"/>
          </a:p>
        </p:txBody>
      </p:sp>
      <p:sp>
        <p:nvSpPr>
          <p:cNvPr id="5" name="圆角矩形 4"/>
          <p:cNvSpPr/>
          <p:nvPr/>
        </p:nvSpPr>
        <p:spPr bwMode="auto">
          <a:xfrm>
            <a:off x="488810" y="3216273"/>
            <a:ext cx="2012898" cy="79208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rPr>
              <a:t>MPS </a:t>
            </a:r>
            <a:r>
              <a:rPr kumimoji="0" lang="en-US" altLang="zh-CN" sz="2400" b="1" i="0" u="none" strike="noStrike" cap="none" normalizeH="0" dirty="0" smtClean="0">
                <a:ln>
                  <a:noFill/>
                </a:ln>
                <a:solidFill>
                  <a:schemeClr val="tx1"/>
                </a:solidFill>
                <a:effectLst/>
              </a:rPr>
              <a:t> </a:t>
            </a:r>
            <a:r>
              <a:rPr lang="en-US" altLang="zh-CN" sz="2400" b="1" dirty="0" smtClean="0"/>
              <a:t>Main </a:t>
            </a:r>
            <a:r>
              <a:rPr kumimoji="0" lang="en-US" altLang="zh-CN" sz="2400" b="1" i="0" u="none" strike="noStrike" cap="none" normalizeH="0" baseline="0" dirty="0" smtClean="0">
                <a:ln>
                  <a:noFill/>
                </a:ln>
                <a:solidFill>
                  <a:schemeClr val="tx1"/>
                </a:solidFill>
                <a:effectLst/>
              </a:rPr>
              <a:t>A</a:t>
            </a:r>
            <a:endParaRPr kumimoji="0" lang="zh-CN" altLang="en-US" sz="2400" b="1" i="0" u="none" strike="noStrike" cap="none" normalizeH="0" baseline="0" dirty="0" smtClean="0">
              <a:ln>
                <a:noFill/>
              </a:ln>
              <a:solidFill>
                <a:schemeClr val="tx1"/>
              </a:solidFill>
              <a:effectLst/>
            </a:endParaRPr>
          </a:p>
        </p:txBody>
      </p:sp>
      <p:sp>
        <p:nvSpPr>
          <p:cNvPr id="6" name="圆角矩形 5"/>
          <p:cNvSpPr/>
          <p:nvPr/>
        </p:nvSpPr>
        <p:spPr bwMode="auto">
          <a:xfrm>
            <a:off x="6556816" y="3216273"/>
            <a:ext cx="2063886" cy="79208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rPr>
              <a:t>MPS </a:t>
            </a:r>
            <a:r>
              <a:rPr kumimoji="0" lang="en-US" altLang="zh-CN" sz="2400" b="1" i="0" u="none" strike="noStrike" cap="none" normalizeH="0" dirty="0" smtClean="0">
                <a:ln>
                  <a:noFill/>
                </a:ln>
                <a:solidFill>
                  <a:schemeClr val="tx1"/>
                </a:solidFill>
                <a:effectLst/>
              </a:rPr>
              <a:t> </a:t>
            </a:r>
            <a:r>
              <a:rPr lang="en-US" altLang="zh-CN" sz="2400" b="1" dirty="0" smtClean="0"/>
              <a:t>Main </a:t>
            </a:r>
            <a:r>
              <a:rPr kumimoji="0" lang="en-US" altLang="zh-CN" sz="2400" b="1" i="0" u="none" strike="noStrike" cap="none" normalizeH="0" baseline="0" dirty="0" smtClean="0">
                <a:ln>
                  <a:noFill/>
                </a:ln>
                <a:solidFill>
                  <a:schemeClr val="tx1"/>
                </a:solidFill>
                <a:effectLst/>
              </a:rPr>
              <a:t>B</a:t>
            </a:r>
            <a:endParaRPr kumimoji="0" lang="zh-CN" altLang="en-US" sz="2400" b="1" i="0" u="none" strike="noStrike" cap="none" normalizeH="0" baseline="0" dirty="0" smtClean="0">
              <a:ln>
                <a:noFill/>
              </a:ln>
              <a:solidFill>
                <a:schemeClr val="tx1"/>
              </a:solidFill>
              <a:effectLst/>
            </a:endParaRPr>
          </a:p>
        </p:txBody>
      </p:sp>
      <p:sp>
        <p:nvSpPr>
          <p:cNvPr id="7" name="矩形 6"/>
          <p:cNvSpPr/>
          <p:nvPr/>
        </p:nvSpPr>
        <p:spPr bwMode="auto">
          <a:xfrm>
            <a:off x="3573170" y="4722497"/>
            <a:ext cx="1845654" cy="648072"/>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FPS</a:t>
            </a:r>
            <a:endParaRPr kumimoji="0" lang="zh-CN" altLang="en-US" sz="2000" b="1" i="0" u="none" strike="noStrike" cap="none" normalizeH="0" baseline="0" dirty="0" smtClean="0">
              <a:ln>
                <a:noFill/>
              </a:ln>
              <a:solidFill>
                <a:schemeClr val="tx1"/>
              </a:solidFill>
              <a:effectLst/>
              <a:latin typeface="Arial" charset="0"/>
              <a:ea typeface="宋体" pitchFamily="2" charset="-122"/>
            </a:endParaRPr>
          </a:p>
        </p:txBody>
      </p:sp>
      <p:sp>
        <p:nvSpPr>
          <p:cNvPr id="8" name="矩形 7"/>
          <p:cNvSpPr/>
          <p:nvPr/>
        </p:nvSpPr>
        <p:spPr bwMode="auto">
          <a:xfrm>
            <a:off x="3590622" y="5927598"/>
            <a:ext cx="1864317" cy="426836"/>
          </a:xfrm>
          <a:prstGeom prst="rect">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IS Control</a:t>
            </a:r>
            <a:endParaRPr kumimoji="0" lang="zh-CN" altLang="en-US" sz="2000" b="1" i="0" u="none" strike="noStrike" cap="none" normalizeH="0" baseline="0" dirty="0" smtClean="0">
              <a:ln>
                <a:noFill/>
              </a:ln>
              <a:solidFill>
                <a:schemeClr val="tx1"/>
              </a:solidFill>
              <a:effectLst/>
              <a:latin typeface="Arial" charset="0"/>
              <a:ea typeface="宋体" pitchFamily="2" charset="-122"/>
            </a:endParaRPr>
          </a:p>
        </p:txBody>
      </p:sp>
      <p:cxnSp>
        <p:nvCxnSpPr>
          <p:cNvPr id="9" name="直接箭头连接符 8"/>
          <p:cNvCxnSpPr/>
          <p:nvPr/>
        </p:nvCxnSpPr>
        <p:spPr bwMode="auto">
          <a:xfrm>
            <a:off x="1495259" y="4008361"/>
            <a:ext cx="0" cy="1038172"/>
          </a:xfrm>
          <a:prstGeom prst="straightConnector1">
            <a:avLst/>
          </a:prstGeom>
          <a:solidFill>
            <a:srgbClr val="FFFF00"/>
          </a:solidFill>
          <a:ln w="38100" cap="flat" cmpd="sng" algn="ctr">
            <a:solidFill>
              <a:srgbClr val="FF0000"/>
            </a:solidFill>
            <a:prstDash val="solid"/>
            <a:round/>
            <a:headEnd type="arrow" w="med" len="med"/>
            <a:tailEnd type="none" w="med" len="med"/>
          </a:ln>
          <a:effectLst/>
        </p:spPr>
      </p:cxnSp>
      <p:cxnSp>
        <p:nvCxnSpPr>
          <p:cNvPr id="10" name="直接箭头连接符 9"/>
          <p:cNvCxnSpPr/>
          <p:nvPr/>
        </p:nvCxnSpPr>
        <p:spPr bwMode="auto">
          <a:xfrm>
            <a:off x="4530294" y="6368637"/>
            <a:ext cx="0" cy="402401"/>
          </a:xfrm>
          <a:prstGeom prst="straightConnector1">
            <a:avLst/>
          </a:prstGeom>
          <a:solidFill>
            <a:srgbClr val="FFFF00"/>
          </a:solidFill>
          <a:ln w="38100" cap="flat" cmpd="sng" algn="ctr">
            <a:solidFill>
              <a:srgbClr val="FF0000"/>
            </a:solidFill>
            <a:prstDash val="solid"/>
            <a:round/>
            <a:headEnd type="none" w="med" len="med"/>
            <a:tailEnd type="arrow"/>
          </a:ln>
          <a:effectLst/>
        </p:spPr>
      </p:cxnSp>
      <p:sp>
        <p:nvSpPr>
          <p:cNvPr id="11" name="矩形 10"/>
          <p:cNvSpPr/>
          <p:nvPr/>
        </p:nvSpPr>
        <p:spPr bwMode="auto">
          <a:xfrm>
            <a:off x="3573170" y="3123940"/>
            <a:ext cx="1864317" cy="976754"/>
          </a:xfrm>
          <a:prstGeom prst="rect">
            <a:avLst/>
          </a:prstGeom>
          <a:solidFill>
            <a:srgbClr val="CCCC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charset="0"/>
                <a:ea typeface="宋体" pitchFamily="2" charset="-122"/>
              </a:rPr>
              <a:t>RMS</a:t>
            </a:r>
            <a:endParaRPr kumimoji="0" lang="zh-CN" altLang="en-US" sz="2400" b="1" i="0" u="none" strike="noStrike" cap="none" normalizeH="0" baseline="0" dirty="0" smtClean="0">
              <a:ln>
                <a:noFill/>
              </a:ln>
              <a:solidFill>
                <a:schemeClr val="tx1"/>
              </a:solidFill>
              <a:effectLst/>
              <a:latin typeface="Arial" charset="0"/>
              <a:ea typeface="宋体" pitchFamily="2" charset="-122"/>
            </a:endParaRPr>
          </a:p>
        </p:txBody>
      </p:sp>
      <p:cxnSp>
        <p:nvCxnSpPr>
          <p:cNvPr id="12" name="直接箭头连接符 11"/>
          <p:cNvCxnSpPr/>
          <p:nvPr/>
        </p:nvCxnSpPr>
        <p:spPr bwMode="auto">
          <a:xfrm>
            <a:off x="2561398" y="3415009"/>
            <a:ext cx="915631" cy="0"/>
          </a:xfrm>
          <a:prstGeom prst="straightConnector1">
            <a:avLst/>
          </a:prstGeom>
          <a:solidFill>
            <a:srgbClr val="FFFF00"/>
          </a:solidFill>
          <a:ln w="38100" cap="flat" cmpd="sng" algn="ctr">
            <a:solidFill>
              <a:srgbClr val="FF0000"/>
            </a:solidFill>
            <a:prstDash val="solid"/>
            <a:round/>
            <a:headEnd type="none" w="med" len="med"/>
            <a:tailEnd type="arrow" w="med" len="med"/>
          </a:ln>
          <a:effectLst/>
        </p:spPr>
      </p:cxnSp>
      <p:cxnSp>
        <p:nvCxnSpPr>
          <p:cNvPr id="13" name="直接箭头连接符 12"/>
          <p:cNvCxnSpPr/>
          <p:nvPr/>
        </p:nvCxnSpPr>
        <p:spPr bwMode="auto">
          <a:xfrm>
            <a:off x="2524290" y="3790048"/>
            <a:ext cx="933797" cy="1"/>
          </a:xfrm>
          <a:prstGeom prst="straightConnector1">
            <a:avLst/>
          </a:prstGeom>
          <a:solidFill>
            <a:srgbClr val="FFFF00"/>
          </a:solidFill>
          <a:ln w="38100" cap="flat" cmpd="sng" algn="ctr">
            <a:solidFill>
              <a:srgbClr val="CCCC00"/>
            </a:solidFill>
            <a:prstDash val="solid"/>
            <a:round/>
            <a:headEnd type="arrow" w="med" len="med"/>
            <a:tailEnd type="none" w="med" len="med"/>
          </a:ln>
          <a:effectLst/>
        </p:spPr>
      </p:cxnSp>
      <p:cxnSp>
        <p:nvCxnSpPr>
          <p:cNvPr id="14" name="直接箭头连接符 13"/>
          <p:cNvCxnSpPr/>
          <p:nvPr/>
        </p:nvCxnSpPr>
        <p:spPr bwMode="auto">
          <a:xfrm>
            <a:off x="5508104" y="3415009"/>
            <a:ext cx="949413" cy="0"/>
          </a:xfrm>
          <a:prstGeom prst="straightConnector1">
            <a:avLst/>
          </a:prstGeom>
          <a:solidFill>
            <a:srgbClr val="FFFF00"/>
          </a:solidFill>
          <a:ln w="38100" cap="flat" cmpd="sng" algn="ctr">
            <a:solidFill>
              <a:srgbClr val="FF0000"/>
            </a:solidFill>
            <a:prstDash val="solid"/>
            <a:round/>
            <a:headEnd type="arrow" w="med" len="med"/>
            <a:tailEnd type="none" w="med" len="med"/>
          </a:ln>
          <a:effectLst/>
        </p:spPr>
      </p:cxnSp>
      <p:cxnSp>
        <p:nvCxnSpPr>
          <p:cNvPr id="15" name="直接箭头连接符 14"/>
          <p:cNvCxnSpPr/>
          <p:nvPr/>
        </p:nvCxnSpPr>
        <p:spPr bwMode="auto">
          <a:xfrm>
            <a:off x="5561385" y="3790048"/>
            <a:ext cx="966360" cy="2"/>
          </a:xfrm>
          <a:prstGeom prst="straightConnector1">
            <a:avLst/>
          </a:prstGeom>
          <a:solidFill>
            <a:srgbClr val="FFFF00"/>
          </a:solidFill>
          <a:ln w="38100" cap="flat" cmpd="sng" algn="ctr">
            <a:solidFill>
              <a:srgbClr val="CCCC00"/>
            </a:solidFill>
            <a:prstDash val="solid"/>
            <a:round/>
            <a:headEnd type="none" w="med" len="med"/>
            <a:tailEnd type="arrow" w="med" len="med"/>
          </a:ln>
          <a:effectLst/>
        </p:spPr>
      </p:cxnSp>
      <p:sp>
        <p:nvSpPr>
          <p:cNvPr id="16" name="TextBox 15"/>
          <p:cNvSpPr txBox="1"/>
          <p:nvPr/>
        </p:nvSpPr>
        <p:spPr>
          <a:xfrm>
            <a:off x="5502183" y="2939274"/>
            <a:ext cx="1156102" cy="369332"/>
          </a:xfrm>
          <a:prstGeom prst="rect">
            <a:avLst/>
          </a:prstGeom>
          <a:noFill/>
        </p:spPr>
        <p:txBody>
          <a:bodyPr wrap="square" rtlCol="0">
            <a:spAutoFit/>
          </a:bodyPr>
          <a:lstStyle/>
          <a:p>
            <a:r>
              <a:rPr lang="en-US" altLang="zh-CN" sz="1800" b="1" dirty="0" smtClean="0"/>
              <a:t>Interlock</a:t>
            </a:r>
            <a:endParaRPr lang="zh-CN" altLang="en-US" sz="1800" b="1" dirty="0"/>
          </a:p>
        </p:txBody>
      </p:sp>
      <p:sp>
        <p:nvSpPr>
          <p:cNvPr id="17" name="TextBox 16"/>
          <p:cNvSpPr txBox="1"/>
          <p:nvPr/>
        </p:nvSpPr>
        <p:spPr>
          <a:xfrm>
            <a:off x="2347211" y="2926860"/>
            <a:ext cx="1240372" cy="369332"/>
          </a:xfrm>
          <a:prstGeom prst="rect">
            <a:avLst/>
          </a:prstGeom>
          <a:noFill/>
        </p:spPr>
        <p:txBody>
          <a:bodyPr wrap="square" rtlCol="0">
            <a:spAutoFit/>
          </a:bodyPr>
          <a:lstStyle/>
          <a:p>
            <a:r>
              <a:rPr lang="en-US" altLang="zh-CN" sz="1800" b="1" dirty="0" smtClean="0"/>
              <a:t>Interlock</a:t>
            </a:r>
            <a:endParaRPr lang="zh-CN" altLang="en-US" sz="1800" b="1" dirty="0"/>
          </a:p>
        </p:txBody>
      </p:sp>
      <p:sp>
        <p:nvSpPr>
          <p:cNvPr id="18" name="矩形 17"/>
          <p:cNvSpPr/>
          <p:nvPr/>
        </p:nvSpPr>
        <p:spPr bwMode="auto">
          <a:xfrm>
            <a:off x="3671167" y="1961946"/>
            <a:ext cx="1627308" cy="648072"/>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charset="0"/>
                <a:ea typeface="宋体" pitchFamily="2" charset="-122"/>
              </a:rPr>
              <a:t>PPS</a:t>
            </a:r>
            <a:endParaRPr kumimoji="0" lang="zh-CN" altLang="en-US" sz="2400" b="1" i="0" u="none" strike="noStrike" cap="none" normalizeH="0" baseline="0" dirty="0" smtClean="0">
              <a:ln>
                <a:noFill/>
              </a:ln>
              <a:solidFill>
                <a:schemeClr val="tx1"/>
              </a:solidFill>
              <a:effectLst/>
              <a:latin typeface="Arial" charset="0"/>
              <a:ea typeface="宋体" pitchFamily="2" charset="-122"/>
            </a:endParaRPr>
          </a:p>
        </p:txBody>
      </p:sp>
      <p:sp>
        <p:nvSpPr>
          <p:cNvPr id="19" name="Rectangle 3"/>
          <p:cNvSpPr txBox="1">
            <a:spLocks noChangeArrowheads="1"/>
          </p:cNvSpPr>
          <p:nvPr/>
        </p:nvSpPr>
        <p:spPr bwMode="auto">
          <a:xfrm>
            <a:off x="369766" y="1102282"/>
            <a:ext cx="5444180" cy="617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a:lnSpc>
                <a:spcPct val="120000"/>
              </a:lnSpc>
              <a:spcBef>
                <a:spcPct val="30000"/>
              </a:spcBef>
              <a:spcAft>
                <a:spcPct val="20000"/>
              </a:spcAft>
              <a:buClr>
                <a:schemeClr val="tx1"/>
              </a:buClr>
              <a:buFont typeface="Arial" panose="020B0604020202020204" pitchFamily="34" charset="0"/>
              <a:buChar char="•"/>
              <a:defRPr/>
            </a:pPr>
            <a:r>
              <a:rPr lang="en-US" altLang="zh-CN" sz="2400" b="1" kern="0" dirty="0" smtClean="0">
                <a:sym typeface="Wingdings"/>
              </a:rPr>
              <a:t>Relations among protection systems</a:t>
            </a:r>
          </a:p>
        </p:txBody>
      </p:sp>
      <p:sp>
        <p:nvSpPr>
          <p:cNvPr id="20" name="TextBox 19"/>
          <p:cNvSpPr txBox="1"/>
          <p:nvPr/>
        </p:nvSpPr>
        <p:spPr>
          <a:xfrm>
            <a:off x="4572000" y="6401706"/>
            <a:ext cx="1400164" cy="369332"/>
          </a:xfrm>
          <a:prstGeom prst="rect">
            <a:avLst/>
          </a:prstGeom>
          <a:noFill/>
        </p:spPr>
        <p:txBody>
          <a:bodyPr wrap="square" rtlCol="0">
            <a:spAutoFit/>
          </a:bodyPr>
          <a:lstStyle/>
          <a:p>
            <a:r>
              <a:rPr lang="en-US" altLang="zh-CN" sz="1800" b="1" dirty="0" smtClean="0"/>
              <a:t>Stop Beam</a:t>
            </a:r>
            <a:endParaRPr lang="zh-CN" altLang="en-US" sz="1800" b="1" dirty="0"/>
          </a:p>
        </p:txBody>
      </p:sp>
      <p:sp>
        <p:nvSpPr>
          <p:cNvPr id="21" name="TextBox 20"/>
          <p:cNvSpPr txBox="1"/>
          <p:nvPr/>
        </p:nvSpPr>
        <p:spPr>
          <a:xfrm>
            <a:off x="2036643" y="2285982"/>
            <a:ext cx="1250393" cy="369332"/>
          </a:xfrm>
          <a:prstGeom prst="rect">
            <a:avLst/>
          </a:prstGeom>
          <a:noFill/>
        </p:spPr>
        <p:txBody>
          <a:bodyPr wrap="square" rtlCol="0">
            <a:spAutoFit/>
          </a:bodyPr>
          <a:lstStyle/>
          <a:p>
            <a:r>
              <a:rPr lang="en-US" altLang="zh-CN" sz="1800" b="1" dirty="0" smtClean="0"/>
              <a:t>Fault</a:t>
            </a:r>
            <a:endParaRPr lang="zh-CN" altLang="en-US" sz="1800" b="1" dirty="0"/>
          </a:p>
        </p:txBody>
      </p:sp>
      <p:cxnSp>
        <p:nvCxnSpPr>
          <p:cNvPr id="22" name="直接箭头连接符 21"/>
          <p:cNvCxnSpPr/>
          <p:nvPr/>
        </p:nvCxnSpPr>
        <p:spPr bwMode="auto">
          <a:xfrm flipH="1">
            <a:off x="1495259" y="5046533"/>
            <a:ext cx="2092324" cy="0"/>
          </a:xfrm>
          <a:prstGeom prst="straightConnector1">
            <a:avLst/>
          </a:prstGeom>
          <a:solidFill>
            <a:srgbClr val="FFFF00"/>
          </a:solidFill>
          <a:ln w="38100" cap="flat" cmpd="sng" algn="ctr">
            <a:solidFill>
              <a:srgbClr val="FF0000"/>
            </a:solidFill>
            <a:prstDash val="solid"/>
            <a:round/>
            <a:headEnd type="arrow" w="med" len="med"/>
            <a:tailEnd type="none" w="med" len="med"/>
          </a:ln>
          <a:effectLst/>
        </p:spPr>
      </p:cxnSp>
      <p:cxnSp>
        <p:nvCxnSpPr>
          <p:cNvPr id="23" name="直接箭头连接符 22"/>
          <p:cNvCxnSpPr/>
          <p:nvPr/>
        </p:nvCxnSpPr>
        <p:spPr bwMode="auto">
          <a:xfrm>
            <a:off x="7597895" y="4008361"/>
            <a:ext cx="0" cy="1038172"/>
          </a:xfrm>
          <a:prstGeom prst="straightConnector1">
            <a:avLst/>
          </a:prstGeom>
          <a:solidFill>
            <a:srgbClr val="FFFF00"/>
          </a:solidFill>
          <a:ln w="38100" cap="flat" cmpd="sng" algn="ctr">
            <a:solidFill>
              <a:srgbClr val="FF0000"/>
            </a:solidFill>
            <a:prstDash val="solid"/>
            <a:round/>
            <a:headEnd type="arrow" w="med" len="med"/>
            <a:tailEnd type="none" w="med" len="med"/>
          </a:ln>
          <a:effectLst/>
        </p:spPr>
      </p:cxnSp>
      <p:cxnSp>
        <p:nvCxnSpPr>
          <p:cNvPr id="24" name="直接箭头连接符 23"/>
          <p:cNvCxnSpPr>
            <a:stCxn id="7" idx="3"/>
          </p:cNvCxnSpPr>
          <p:nvPr/>
        </p:nvCxnSpPr>
        <p:spPr bwMode="auto">
          <a:xfrm>
            <a:off x="5418824" y="5046533"/>
            <a:ext cx="2179071" cy="0"/>
          </a:xfrm>
          <a:prstGeom prst="straightConnector1">
            <a:avLst/>
          </a:prstGeom>
          <a:solidFill>
            <a:srgbClr val="FFFF00"/>
          </a:solidFill>
          <a:ln w="38100" cap="flat" cmpd="sng" algn="ctr">
            <a:solidFill>
              <a:srgbClr val="FF0000"/>
            </a:solidFill>
            <a:prstDash val="solid"/>
            <a:round/>
            <a:headEnd type="arrow" w="med" len="med"/>
            <a:tailEnd type="none" w="med" len="med"/>
          </a:ln>
          <a:effectLst/>
        </p:spPr>
      </p:cxnSp>
      <p:cxnSp>
        <p:nvCxnSpPr>
          <p:cNvPr id="25" name="直接箭头连接符 24"/>
          <p:cNvCxnSpPr/>
          <p:nvPr/>
        </p:nvCxnSpPr>
        <p:spPr bwMode="auto">
          <a:xfrm flipV="1">
            <a:off x="1530903" y="2285982"/>
            <a:ext cx="0" cy="930291"/>
          </a:xfrm>
          <a:prstGeom prst="straightConnector1">
            <a:avLst/>
          </a:prstGeom>
          <a:solidFill>
            <a:srgbClr val="FFFF00"/>
          </a:solidFill>
          <a:ln w="38100" cap="flat" cmpd="sng" algn="ctr">
            <a:solidFill>
              <a:srgbClr val="0000FF"/>
            </a:solidFill>
            <a:prstDash val="solid"/>
            <a:round/>
            <a:headEnd type="arrow" w="med" len="med"/>
            <a:tailEnd type="none" w="med" len="med"/>
          </a:ln>
          <a:effectLst/>
        </p:spPr>
      </p:cxnSp>
      <p:cxnSp>
        <p:nvCxnSpPr>
          <p:cNvPr id="26" name="直接箭头连接符 25"/>
          <p:cNvCxnSpPr/>
          <p:nvPr/>
        </p:nvCxnSpPr>
        <p:spPr bwMode="auto">
          <a:xfrm flipH="1">
            <a:off x="1530903" y="2285982"/>
            <a:ext cx="2140264" cy="0"/>
          </a:xfrm>
          <a:prstGeom prst="straightConnector1">
            <a:avLst/>
          </a:prstGeom>
          <a:solidFill>
            <a:srgbClr val="FFFF00"/>
          </a:solidFill>
          <a:ln w="38100" cap="flat" cmpd="sng" algn="ctr">
            <a:solidFill>
              <a:srgbClr val="0000FF"/>
            </a:solidFill>
            <a:prstDash val="solid"/>
            <a:round/>
            <a:headEnd type="none" w="med" len="med"/>
            <a:tailEnd type="none" w="med" len="med"/>
          </a:ln>
          <a:effectLst/>
        </p:spPr>
      </p:cxnSp>
      <p:cxnSp>
        <p:nvCxnSpPr>
          <p:cNvPr id="27" name="直接箭头连接符 26"/>
          <p:cNvCxnSpPr/>
          <p:nvPr/>
        </p:nvCxnSpPr>
        <p:spPr bwMode="auto">
          <a:xfrm flipV="1">
            <a:off x="7597895" y="2285982"/>
            <a:ext cx="0" cy="930291"/>
          </a:xfrm>
          <a:prstGeom prst="straightConnector1">
            <a:avLst/>
          </a:prstGeom>
          <a:solidFill>
            <a:srgbClr val="FFFF00"/>
          </a:solidFill>
          <a:ln w="38100" cap="flat" cmpd="sng" algn="ctr">
            <a:solidFill>
              <a:srgbClr val="0000FF"/>
            </a:solidFill>
            <a:prstDash val="solid"/>
            <a:round/>
            <a:headEnd type="arrow" w="med" len="med"/>
            <a:tailEnd type="none" w="med" len="med"/>
          </a:ln>
          <a:effectLst/>
        </p:spPr>
      </p:cxnSp>
      <p:cxnSp>
        <p:nvCxnSpPr>
          <p:cNvPr id="28" name="直接箭头连接符 27"/>
          <p:cNvCxnSpPr>
            <a:endCxn id="18" idx="3"/>
          </p:cNvCxnSpPr>
          <p:nvPr/>
        </p:nvCxnSpPr>
        <p:spPr bwMode="auto">
          <a:xfrm flipH="1">
            <a:off x="5298475" y="2285982"/>
            <a:ext cx="2303562" cy="0"/>
          </a:xfrm>
          <a:prstGeom prst="straightConnector1">
            <a:avLst/>
          </a:prstGeom>
          <a:solidFill>
            <a:srgbClr val="FFFF00"/>
          </a:solidFill>
          <a:ln w="38100" cap="flat" cmpd="sng" algn="ctr">
            <a:solidFill>
              <a:srgbClr val="0000FF"/>
            </a:solidFill>
            <a:prstDash val="solid"/>
            <a:round/>
            <a:headEnd type="none" w="med" len="med"/>
            <a:tailEnd type="none" w="med" len="med"/>
          </a:ln>
          <a:effectLst/>
        </p:spPr>
      </p:cxnSp>
      <p:sp>
        <p:nvSpPr>
          <p:cNvPr id="29" name="TextBox 28"/>
          <p:cNvSpPr txBox="1"/>
          <p:nvPr/>
        </p:nvSpPr>
        <p:spPr>
          <a:xfrm>
            <a:off x="5602578" y="2285982"/>
            <a:ext cx="1250393" cy="369332"/>
          </a:xfrm>
          <a:prstGeom prst="rect">
            <a:avLst/>
          </a:prstGeom>
          <a:noFill/>
        </p:spPr>
        <p:txBody>
          <a:bodyPr wrap="square" rtlCol="0">
            <a:spAutoFit/>
          </a:bodyPr>
          <a:lstStyle/>
          <a:p>
            <a:r>
              <a:rPr lang="en-US" altLang="zh-CN" sz="1800" b="1" dirty="0" smtClean="0"/>
              <a:t>Fault</a:t>
            </a:r>
            <a:endParaRPr lang="zh-CN" altLang="en-US" sz="1800" b="1" dirty="0"/>
          </a:p>
        </p:txBody>
      </p:sp>
      <p:sp>
        <p:nvSpPr>
          <p:cNvPr id="30" name="TextBox 29"/>
          <p:cNvSpPr txBox="1"/>
          <p:nvPr/>
        </p:nvSpPr>
        <p:spPr>
          <a:xfrm>
            <a:off x="1538121" y="4580363"/>
            <a:ext cx="1240372" cy="369332"/>
          </a:xfrm>
          <a:prstGeom prst="rect">
            <a:avLst/>
          </a:prstGeom>
          <a:noFill/>
        </p:spPr>
        <p:txBody>
          <a:bodyPr wrap="square" rtlCol="0">
            <a:spAutoFit/>
          </a:bodyPr>
          <a:lstStyle/>
          <a:p>
            <a:r>
              <a:rPr lang="en-US" altLang="zh-CN" sz="1800" b="1" dirty="0" smtClean="0"/>
              <a:t>Interlock</a:t>
            </a:r>
            <a:endParaRPr lang="zh-CN" altLang="en-US" sz="1800" b="1" dirty="0"/>
          </a:p>
        </p:txBody>
      </p:sp>
      <p:sp>
        <p:nvSpPr>
          <p:cNvPr id="31" name="TextBox 30"/>
          <p:cNvSpPr txBox="1"/>
          <p:nvPr/>
        </p:nvSpPr>
        <p:spPr>
          <a:xfrm>
            <a:off x="6339841" y="4666568"/>
            <a:ext cx="1240372" cy="369332"/>
          </a:xfrm>
          <a:prstGeom prst="rect">
            <a:avLst/>
          </a:prstGeom>
          <a:noFill/>
        </p:spPr>
        <p:txBody>
          <a:bodyPr wrap="square" rtlCol="0">
            <a:spAutoFit/>
          </a:bodyPr>
          <a:lstStyle/>
          <a:p>
            <a:r>
              <a:rPr lang="en-US" altLang="zh-CN" sz="1800" b="1" dirty="0" smtClean="0"/>
              <a:t>Interlock</a:t>
            </a:r>
            <a:endParaRPr lang="zh-CN" altLang="en-US" sz="1800" b="1" dirty="0"/>
          </a:p>
        </p:txBody>
      </p:sp>
      <p:cxnSp>
        <p:nvCxnSpPr>
          <p:cNvPr id="32" name="直接箭头连接符 31"/>
          <p:cNvCxnSpPr/>
          <p:nvPr/>
        </p:nvCxnSpPr>
        <p:spPr bwMode="auto">
          <a:xfrm>
            <a:off x="4499992" y="4119784"/>
            <a:ext cx="0" cy="594457"/>
          </a:xfrm>
          <a:prstGeom prst="straightConnector1">
            <a:avLst/>
          </a:prstGeom>
          <a:solidFill>
            <a:srgbClr val="FFFF00"/>
          </a:solidFill>
          <a:ln w="38100" cap="flat" cmpd="sng" algn="ctr">
            <a:solidFill>
              <a:srgbClr val="CCCC00"/>
            </a:solidFill>
            <a:prstDash val="solid"/>
            <a:round/>
            <a:headEnd type="none" w="med" len="med"/>
            <a:tailEnd type="arrow"/>
          </a:ln>
          <a:effectLst/>
        </p:spPr>
      </p:cxnSp>
      <p:cxnSp>
        <p:nvCxnSpPr>
          <p:cNvPr id="33" name="直接箭头连接符 32"/>
          <p:cNvCxnSpPr/>
          <p:nvPr/>
        </p:nvCxnSpPr>
        <p:spPr bwMode="auto">
          <a:xfrm>
            <a:off x="1115616" y="4008361"/>
            <a:ext cx="0" cy="2121536"/>
          </a:xfrm>
          <a:prstGeom prst="straightConnector1">
            <a:avLst/>
          </a:prstGeom>
          <a:solidFill>
            <a:srgbClr val="FFFF00"/>
          </a:solidFill>
          <a:ln w="38100" cap="flat" cmpd="sng" algn="ctr">
            <a:solidFill>
              <a:srgbClr val="FF0000"/>
            </a:solidFill>
            <a:prstDash val="solid"/>
            <a:round/>
            <a:headEnd type="none" w="med" len="med"/>
            <a:tailEnd type="none" w="med" len="med"/>
          </a:ln>
          <a:effectLst/>
        </p:spPr>
      </p:cxnSp>
      <p:cxnSp>
        <p:nvCxnSpPr>
          <p:cNvPr id="34" name="直接箭头连接符 33"/>
          <p:cNvCxnSpPr/>
          <p:nvPr/>
        </p:nvCxnSpPr>
        <p:spPr bwMode="auto">
          <a:xfrm flipH="1">
            <a:off x="1135786" y="6119264"/>
            <a:ext cx="2454836" cy="0"/>
          </a:xfrm>
          <a:prstGeom prst="straightConnector1">
            <a:avLst/>
          </a:prstGeom>
          <a:solidFill>
            <a:srgbClr val="FFFF00"/>
          </a:solidFill>
          <a:ln w="38100" cap="flat" cmpd="sng" algn="ctr">
            <a:solidFill>
              <a:srgbClr val="FF0000"/>
            </a:solidFill>
            <a:prstDash val="solid"/>
            <a:round/>
            <a:headEnd type="arrow" w="med" len="med"/>
            <a:tailEnd type="none" w="med" len="med"/>
          </a:ln>
          <a:effectLst/>
        </p:spPr>
      </p:cxnSp>
      <p:cxnSp>
        <p:nvCxnSpPr>
          <p:cNvPr id="35" name="直接箭头连接符 34"/>
          <p:cNvCxnSpPr/>
          <p:nvPr/>
        </p:nvCxnSpPr>
        <p:spPr bwMode="auto">
          <a:xfrm>
            <a:off x="4499992" y="5378221"/>
            <a:ext cx="0" cy="535596"/>
          </a:xfrm>
          <a:prstGeom prst="straightConnector1">
            <a:avLst/>
          </a:prstGeom>
          <a:solidFill>
            <a:srgbClr val="FFFF00"/>
          </a:solidFill>
          <a:ln w="38100" cap="flat" cmpd="sng" algn="ctr">
            <a:solidFill>
              <a:srgbClr val="FF0000"/>
            </a:solidFill>
            <a:prstDash val="solid"/>
            <a:round/>
            <a:headEnd type="none" w="med" len="med"/>
            <a:tailEnd type="arrow"/>
          </a:ln>
          <a:effectLst/>
        </p:spPr>
      </p:cxnSp>
      <p:cxnSp>
        <p:nvCxnSpPr>
          <p:cNvPr id="36" name="直接箭头连接符 35"/>
          <p:cNvCxnSpPr/>
          <p:nvPr/>
        </p:nvCxnSpPr>
        <p:spPr bwMode="auto">
          <a:xfrm>
            <a:off x="8008214" y="4008361"/>
            <a:ext cx="0" cy="2121536"/>
          </a:xfrm>
          <a:prstGeom prst="straightConnector1">
            <a:avLst/>
          </a:prstGeom>
          <a:solidFill>
            <a:srgbClr val="FFFF00"/>
          </a:solidFill>
          <a:ln w="38100" cap="flat" cmpd="sng" algn="ctr">
            <a:solidFill>
              <a:srgbClr val="FF0000"/>
            </a:solidFill>
            <a:prstDash val="solid"/>
            <a:round/>
            <a:headEnd type="none" w="med" len="med"/>
            <a:tailEnd type="none" w="med" len="med"/>
          </a:ln>
          <a:effectLst/>
        </p:spPr>
      </p:cxnSp>
      <p:cxnSp>
        <p:nvCxnSpPr>
          <p:cNvPr id="37" name="直接箭头连接符 36"/>
          <p:cNvCxnSpPr/>
          <p:nvPr/>
        </p:nvCxnSpPr>
        <p:spPr bwMode="auto">
          <a:xfrm>
            <a:off x="5470153" y="6141016"/>
            <a:ext cx="2538061" cy="0"/>
          </a:xfrm>
          <a:prstGeom prst="straightConnector1">
            <a:avLst/>
          </a:prstGeom>
          <a:solidFill>
            <a:srgbClr val="FFFF00"/>
          </a:solidFill>
          <a:ln w="38100" cap="flat" cmpd="sng" algn="ctr">
            <a:solidFill>
              <a:srgbClr val="FF0000"/>
            </a:solidFill>
            <a:prstDash val="solid"/>
            <a:round/>
            <a:headEnd type="arrow" w="med" len="med"/>
            <a:tailEnd type="none" w="med" len="med"/>
          </a:ln>
          <a:effectLst/>
        </p:spPr>
      </p:cxnSp>
      <p:sp>
        <p:nvSpPr>
          <p:cNvPr id="38" name="矩形 37"/>
          <p:cNvSpPr/>
          <p:nvPr/>
        </p:nvSpPr>
        <p:spPr bwMode="auto">
          <a:xfrm>
            <a:off x="6012160" y="5474284"/>
            <a:ext cx="1357264" cy="426836"/>
          </a:xfrm>
          <a:prstGeom prst="rect">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RFQ LLRF</a:t>
            </a:r>
            <a:endParaRPr kumimoji="0" lang="zh-CN" altLang="en-US" sz="2000" b="1" i="0" u="none" strike="noStrike" cap="none" normalizeH="0" baseline="0" dirty="0" smtClean="0">
              <a:ln>
                <a:noFill/>
              </a:ln>
              <a:solidFill>
                <a:schemeClr val="tx1"/>
              </a:solidFill>
              <a:effectLst/>
              <a:latin typeface="Arial" charset="0"/>
              <a:ea typeface="宋体" pitchFamily="2" charset="-122"/>
            </a:endParaRPr>
          </a:p>
        </p:txBody>
      </p:sp>
      <p:sp>
        <p:nvSpPr>
          <p:cNvPr id="39" name="矩形 38"/>
          <p:cNvSpPr/>
          <p:nvPr/>
        </p:nvSpPr>
        <p:spPr bwMode="auto">
          <a:xfrm>
            <a:off x="1638440" y="5432601"/>
            <a:ext cx="1357264" cy="426836"/>
          </a:xfrm>
          <a:prstGeom prst="rect">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IS</a:t>
            </a:r>
            <a:r>
              <a:rPr kumimoji="0" lang="en-US" altLang="zh-CN" sz="2000" b="1" i="0" u="none" strike="noStrike" cap="none" normalizeH="0" dirty="0" smtClean="0">
                <a:ln>
                  <a:noFill/>
                </a:ln>
                <a:solidFill>
                  <a:schemeClr val="tx1"/>
                </a:solidFill>
                <a:effectLst/>
                <a:latin typeface="Arial" charset="0"/>
                <a:ea typeface="宋体" pitchFamily="2" charset="-122"/>
              </a:rPr>
              <a:t> Timing</a:t>
            </a:r>
            <a:endParaRPr kumimoji="0" lang="zh-CN" altLang="en-US" sz="2000" b="1" i="0" u="none" strike="noStrike" cap="none" normalizeH="0" baseline="0" dirty="0" smtClean="0">
              <a:ln>
                <a:noFill/>
              </a:ln>
              <a:solidFill>
                <a:schemeClr val="tx1"/>
              </a:solidFill>
              <a:effectLst/>
              <a:latin typeface="Arial" charset="0"/>
              <a:ea typeface="宋体" pitchFamily="2" charset="-122"/>
            </a:endParaRPr>
          </a:p>
        </p:txBody>
      </p:sp>
      <p:cxnSp>
        <p:nvCxnSpPr>
          <p:cNvPr id="40" name="直接箭头连接符 39"/>
          <p:cNvCxnSpPr/>
          <p:nvPr/>
        </p:nvCxnSpPr>
        <p:spPr bwMode="auto">
          <a:xfrm>
            <a:off x="3801649" y="5370569"/>
            <a:ext cx="0" cy="335793"/>
          </a:xfrm>
          <a:prstGeom prst="straightConnector1">
            <a:avLst/>
          </a:prstGeom>
          <a:solidFill>
            <a:srgbClr val="FFFF00"/>
          </a:solidFill>
          <a:ln w="38100" cap="flat" cmpd="sng" algn="ctr">
            <a:solidFill>
              <a:srgbClr val="FF0000"/>
            </a:solidFill>
            <a:prstDash val="solid"/>
            <a:round/>
            <a:headEnd type="none" w="med" len="med"/>
            <a:tailEnd type="none" w="med" len="med"/>
          </a:ln>
          <a:effectLst/>
        </p:spPr>
      </p:cxnSp>
      <p:cxnSp>
        <p:nvCxnSpPr>
          <p:cNvPr id="41" name="直接箭头连接符 40"/>
          <p:cNvCxnSpPr/>
          <p:nvPr/>
        </p:nvCxnSpPr>
        <p:spPr bwMode="auto">
          <a:xfrm flipH="1">
            <a:off x="3047518" y="5706362"/>
            <a:ext cx="730446" cy="0"/>
          </a:xfrm>
          <a:prstGeom prst="straightConnector1">
            <a:avLst/>
          </a:prstGeom>
          <a:solidFill>
            <a:srgbClr val="FFFF00"/>
          </a:solidFill>
          <a:ln w="38100" cap="flat" cmpd="sng" algn="ctr">
            <a:solidFill>
              <a:srgbClr val="FF0000"/>
            </a:solidFill>
            <a:prstDash val="solid"/>
            <a:round/>
            <a:headEnd type="none" w="med" len="med"/>
            <a:tailEnd type="arrow" w="med" len="med"/>
          </a:ln>
          <a:effectLst/>
        </p:spPr>
      </p:cxnSp>
      <p:cxnSp>
        <p:nvCxnSpPr>
          <p:cNvPr id="42" name="直接箭头连接符 41"/>
          <p:cNvCxnSpPr/>
          <p:nvPr/>
        </p:nvCxnSpPr>
        <p:spPr bwMode="auto">
          <a:xfrm>
            <a:off x="5182115" y="5372876"/>
            <a:ext cx="0" cy="335793"/>
          </a:xfrm>
          <a:prstGeom prst="straightConnector1">
            <a:avLst/>
          </a:prstGeom>
          <a:solidFill>
            <a:srgbClr val="FFFF00"/>
          </a:solidFill>
          <a:ln w="38100" cap="flat" cmpd="sng" algn="ctr">
            <a:solidFill>
              <a:srgbClr val="FF0000"/>
            </a:solidFill>
            <a:prstDash val="solid"/>
            <a:round/>
            <a:headEnd type="none" w="med" len="med"/>
            <a:tailEnd type="none" w="med" len="med"/>
          </a:ln>
          <a:effectLst/>
        </p:spPr>
      </p:cxnSp>
      <p:cxnSp>
        <p:nvCxnSpPr>
          <p:cNvPr id="43" name="直接箭头连接符 42"/>
          <p:cNvCxnSpPr/>
          <p:nvPr/>
        </p:nvCxnSpPr>
        <p:spPr bwMode="auto">
          <a:xfrm>
            <a:off x="5158430" y="5708669"/>
            <a:ext cx="824380" cy="0"/>
          </a:xfrm>
          <a:prstGeom prst="straightConnector1">
            <a:avLst/>
          </a:prstGeom>
          <a:solidFill>
            <a:srgbClr val="FFFF00"/>
          </a:solidFill>
          <a:ln w="38100" cap="flat" cmpd="sng" algn="ctr">
            <a:solidFill>
              <a:srgbClr val="FF0000"/>
            </a:solidFill>
            <a:prstDash val="solid"/>
            <a:round/>
            <a:headEnd type="none" w="med" len="med"/>
            <a:tailEnd type="arrow" w="med" len="med"/>
          </a:ln>
          <a:effectLst/>
        </p:spPr>
      </p:cxnSp>
      <p:sp>
        <p:nvSpPr>
          <p:cNvPr id="44" name="TextBox 43"/>
          <p:cNvSpPr txBox="1"/>
          <p:nvPr/>
        </p:nvSpPr>
        <p:spPr>
          <a:xfrm>
            <a:off x="3851920" y="5481046"/>
            <a:ext cx="1400164" cy="369332"/>
          </a:xfrm>
          <a:prstGeom prst="rect">
            <a:avLst/>
          </a:prstGeom>
          <a:noFill/>
        </p:spPr>
        <p:txBody>
          <a:bodyPr wrap="square" rtlCol="0">
            <a:spAutoFit/>
          </a:bodyPr>
          <a:lstStyle/>
          <a:p>
            <a:r>
              <a:rPr lang="en-US" altLang="zh-CN" sz="1800" b="1" dirty="0" smtClean="0"/>
              <a:t>Stop Beam</a:t>
            </a:r>
            <a:endParaRPr lang="zh-CN" altLang="en-US" sz="1800" b="1" dirty="0"/>
          </a:p>
        </p:txBody>
      </p:sp>
      <p:sp>
        <p:nvSpPr>
          <p:cNvPr id="45" name="TextBox 44"/>
          <p:cNvSpPr txBox="1"/>
          <p:nvPr/>
        </p:nvSpPr>
        <p:spPr>
          <a:xfrm>
            <a:off x="4454528" y="4154776"/>
            <a:ext cx="765544" cy="369332"/>
          </a:xfrm>
          <a:prstGeom prst="rect">
            <a:avLst/>
          </a:prstGeom>
          <a:noFill/>
        </p:spPr>
        <p:txBody>
          <a:bodyPr wrap="square" rtlCol="0">
            <a:spAutoFit/>
          </a:bodyPr>
          <a:lstStyle/>
          <a:p>
            <a:r>
              <a:rPr lang="en-US" altLang="zh-CN" sz="1800" b="1" dirty="0" smtClean="0"/>
              <a:t>RST</a:t>
            </a:r>
            <a:endParaRPr lang="zh-CN" altLang="en-US" sz="1800" b="1" dirty="0"/>
          </a:p>
        </p:txBody>
      </p:sp>
    </p:spTree>
    <p:extLst>
      <p:ext uri="{BB962C8B-B14F-4D97-AF65-F5344CB8AC3E}">
        <p14:creationId xmlns:p14="http://schemas.microsoft.com/office/powerpoint/2010/main" val="2036950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4" name="TextBox 3"/>
          <p:cNvSpPr txBox="1">
            <a:spLocks noChangeArrowheads="1"/>
          </p:cNvSpPr>
          <p:nvPr/>
        </p:nvSpPr>
        <p:spPr bwMode="auto">
          <a:xfrm>
            <a:off x="317262" y="1464054"/>
            <a:ext cx="8403657"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gn="l" eaLnBrk="0" hangingPunct="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lgn="l" eaLnBrk="0" hangingPunct="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lgn="l" eaLnBrk="0" hangingPunct="0">
              <a:spcBef>
                <a:spcPct val="20000"/>
              </a:spcBef>
              <a:buChar char="–"/>
              <a:defRPr b="1">
                <a:solidFill>
                  <a:srgbClr val="4D5E68"/>
                </a:solidFill>
                <a:latin typeface="Arial" pitchFamily="34" charset="0"/>
                <a:ea typeface="宋体" pitchFamily="2" charset="-122"/>
              </a:defRPr>
            </a:lvl4pPr>
            <a:lvl5pPr marL="2057400" indent="-228600" algn="l" eaLnBrk="0" hangingPunct="0">
              <a:spcBef>
                <a:spcPct val="20000"/>
              </a:spcBef>
              <a:buChar char="»"/>
              <a:defRPr b="1">
                <a:solidFill>
                  <a:srgbClr val="4D5E68"/>
                </a:solidFill>
                <a:latin typeface="Arial" pitchFamily="34" charset="0"/>
                <a:ea typeface="宋体" pitchFamily="2" charset="-122"/>
              </a:defRPr>
            </a:lvl5pPr>
            <a:lvl6pPr marL="2514600" indent="-228600" eaLnBrk="0" fontAlgn="base" hangingPunct="0">
              <a:spcBef>
                <a:spcPct val="20000"/>
              </a:spcBef>
              <a:spcAft>
                <a:spcPct val="0"/>
              </a:spcAft>
              <a:buChar char="»"/>
              <a:defRPr b="1">
                <a:solidFill>
                  <a:srgbClr val="4D5E68"/>
                </a:solidFill>
                <a:latin typeface="Arial" pitchFamily="34" charset="0"/>
                <a:ea typeface="宋体" pitchFamily="2" charset="-122"/>
              </a:defRPr>
            </a:lvl6pPr>
            <a:lvl7pPr marL="2971800" indent="-228600" eaLnBrk="0" fontAlgn="base" hangingPunct="0">
              <a:spcBef>
                <a:spcPct val="20000"/>
              </a:spcBef>
              <a:spcAft>
                <a:spcPct val="0"/>
              </a:spcAft>
              <a:buChar char="»"/>
              <a:defRPr b="1">
                <a:solidFill>
                  <a:srgbClr val="4D5E68"/>
                </a:solidFill>
                <a:latin typeface="Arial" pitchFamily="34" charset="0"/>
                <a:ea typeface="宋体" pitchFamily="2" charset="-122"/>
              </a:defRPr>
            </a:lvl7pPr>
            <a:lvl8pPr marL="3429000" indent="-228600" eaLnBrk="0" fontAlgn="base" hangingPunct="0">
              <a:spcBef>
                <a:spcPct val="20000"/>
              </a:spcBef>
              <a:spcAft>
                <a:spcPct val="0"/>
              </a:spcAft>
              <a:buChar char="»"/>
              <a:defRPr b="1">
                <a:solidFill>
                  <a:srgbClr val="4D5E68"/>
                </a:solidFill>
                <a:latin typeface="Arial" pitchFamily="34" charset="0"/>
                <a:ea typeface="宋体" pitchFamily="2" charset="-122"/>
              </a:defRPr>
            </a:lvl8pPr>
            <a:lvl9pPr marL="3886200" indent="-228600" eaLnBrk="0" fontAlgn="base" hangingPunct="0">
              <a:spcBef>
                <a:spcPct val="20000"/>
              </a:spcBef>
              <a:spcAft>
                <a:spcPct val="0"/>
              </a:spcAft>
              <a:buChar char="»"/>
              <a:defRPr b="1">
                <a:solidFill>
                  <a:srgbClr val="4D5E68"/>
                </a:solidFill>
                <a:latin typeface="Arial" pitchFamily="34" charset="0"/>
                <a:ea typeface="宋体" pitchFamily="2" charset="-122"/>
              </a:defRPr>
            </a:lvl9pPr>
          </a:lstStyle>
          <a:p>
            <a:pPr eaLnBrk="1" hangingPunct="1">
              <a:lnSpc>
                <a:spcPct val="100000"/>
              </a:lnSpc>
              <a:spcBef>
                <a:spcPct val="0"/>
              </a:spcBef>
              <a:spcAft>
                <a:spcPts val="1200"/>
              </a:spcAft>
              <a:buClrTx/>
              <a:buFont typeface="Arial" panose="020B0604020202020204" pitchFamily="34" charset="0"/>
              <a:buChar char="•"/>
            </a:pPr>
            <a:r>
              <a:rPr lang="en-US" altLang="zh-CN" sz="2400" dirty="0" smtClean="0">
                <a:solidFill>
                  <a:schemeClr val="tx1"/>
                </a:solidFill>
                <a:latin typeface="+mn-lt"/>
              </a:rPr>
              <a:t>The run management system has designed and implemented for CSNS to help the facility operate safely and conveniently.</a:t>
            </a:r>
            <a:endParaRPr lang="en-US" altLang="zh-CN" sz="2400" dirty="0">
              <a:solidFill>
                <a:schemeClr val="tx1"/>
              </a:solidFill>
              <a:latin typeface="+mn-lt"/>
            </a:endParaRPr>
          </a:p>
          <a:p>
            <a:pPr eaLnBrk="1" hangingPunct="1">
              <a:lnSpc>
                <a:spcPct val="100000"/>
              </a:lnSpc>
              <a:spcBef>
                <a:spcPts val="600"/>
              </a:spcBef>
              <a:spcAft>
                <a:spcPct val="0"/>
              </a:spcAft>
              <a:buClrTx/>
              <a:buFont typeface="Arial" panose="020B0604020202020204" pitchFamily="34" charset="0"/>
              <a:buChar char="•"/>
            </a:pPr>
            <a:r>
              <a:rPr lang="en-US" altLang="zh-CN" sz="2400" dirty="0" smtClean="0">
                <a:solidFill>
                  <a:schemeClr val="tx1"/>
                </a:solidFill>
                <a:latin typeface="+mn-lt"/>
              </a:rPr>
              <a:t>Strict and comprehensive joint test for RMS with PPS, MPS, FPS and other related systems have been done before RMS put into use, which ensures that the all the protection system of CSNS is reliable and stable.</a:t>
            </a:r>
          </a:p>
          <a:p>
            <a:pPr eaLnBrk="1" hangingPunct="1">
              <a:lnSpc>
                <a:spcPct val="100000"/>
              </a:lnSpc>
              <a:spcBef>
                <a:spcPts val="600"/>
              </a:spcBef>
              <a:spcAft>
                <a:spcPct val="0"/>
              </a:spcAft>
              <a:buClrTx/>
              <a:buFont typeface="Arial" panose="020B0604020202020204" pitchFamily="34" charset="0"/>
              <a:buChar char="•"/>
            </a:pPr>
            <a:r>
              <a:rPr lang="en-US" altLang="zh-CN" sz="2400" dirty="0" smtClean="0">
                <a:solidFill>
                  <a:schemeClr val="tx1"/>
                </a:solidFill>
                <a:latin typeface="+mn-lt"/>
              </a:rPr>
              <a:t>Regular test program for RMS after every machine shutdown has been build, and  </a:t>
            </a:r>
            <a:r>
              <a:rPr lang="en-US" altLang="zh-CN" sz="2400" dirty="0">
                <a:solidFill>
                  <a:schemeClr val="tx1"/>
                </a:solidFill>
                <a:latin typeface="+mn-lt"/>
              </a:rPr>
              <a:t>a</a:t>
            </a:r>
            <a:r>
              <a:rPr lang="en-US" altLang="zh-CN" sz="2400" dirty="0" smtClean="0">
                <a:solidFill>
                  <a:schemeClr val="tx1"/>
                </a:solidFill>
                <a:latin typeface="+mn-lt"/>
              </a:rPr>
              <a:t>utomatic test program is under design to decrease the test time consumption.</a:t>
            </a:r>
          </a:p>
        </p:txBody>
      </p:sp>
    </p:spTree>
    <p:extLst>
      <p:ext uri="{BB962C8B-B14F-4D97-AF65-F5344CB8AC3E}">
        <p14:creationId xmlns:p14="http://schemas.microsoft.com/office/powerpoint/2010/main" val="3035962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文件\PPT\2017-12首次打靶出中子束for陈和生9.1\DJI_0030_副本BEST.jpg"/>
          <p:cNvPicPr>
            <a:picLocks noChangeAspect="1" noChangeArrowheads="1"/>
          </p:cNvPicPr>
          <p:nvPr/>
        </p:nvPicPr>
        <p:blipFill rotWithShape="1">
          <a:blip r:embed="rId2" cstate="screen"/>
          <a:srcRect t="-41" b="-1"/>
          <a:stretch/>
        </p:blipFill>
        <p:spPr bwMode="auto">
          <a:xfrm>
            <a:off x="-4266" y="770801"/>
            <a:ext cx="9148266" cy="6073752"/>
          </a:xfrm>
          <a:prstGeom prst="rect">
            <a:avLst/>
          </a:prstGeom>
          <a:noFill/>
        </p:spPr>
      </p:pic>
      <p:sp>
        <p:nvSpPr>
          <p:cNvPr id="4" name="文本框 3"/>
          <p:cNvSpPr txBox="1"/>
          <p:nvPr/>
        </p:nvSpPr>
        <p:spPr>
          <a:xfrm>
            <a:off x="1765820" y="875431"/>
            <a:ext cx="5621539" cy="707886"/>
          </a:xfrm>
          <a:prstGeom prst="rect">
            <a:avLst/>
          </a:prstGeom>
          <a:noFill/>
        </p:spPr>
        <p:txBody>
          <a:bodyPr wrap="none" rtlCol="0">
            <a:spAutoFit/>
          </a:bodyPr>
          <a:lstStyle/>
          <a:p>
            <a:r>
              <a:rPr kumimoji="1" lang="en-US" altLang="zh-CN" sz="4000" dirty="0" smtClean="0">
                <a:solidFill>
                  <a:srgbClr val="FF0000"/>
                </a:solidFill>
              </a:rPr>
              <a:t>Thanks for your attention!</a:t>
            </a:r>
            <a:endParaRPr kumimoji="1" lang="zh-CN" altLang="en-US" sz="4000" dirty="0">
              <a:solidFill>
                <a:srgbClr val="FF0000"/>
              </a:solidFill>
            </a:endParaRPr>
          </a:p>
        </p:txBody>
      </p:sp>
    </p:spTree>
    <p:extLst>
      <p:ext uri="{BB962C8B-B14F-4D97-AF65-F5344CB8AC3E}">
        <p14:creationId xmlns:p14="http://schemas.microsoft.com/office/powerpoint/2010/main" val="2752305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Brief introduction of CSNS</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153" y="956906"/>
            <a:ext cx="7181140" cy="560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五角星 2"/>
          <p:cNvSpPr/>
          <p:nvPr/>
        </p:nvSpPr>
        <p:spPr>
          <a:xfrm>
            <a:off x="5379723" y="5547815"/>
            <a:ext cx="225792" cy="1774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endCxn id="3" idx="0"/>
          </p:cNvCxnSpPr>
          <p:nvPr/>
        </p:nvCxnSpPr>
        <p:spPr>
          <a:xfrm flipH="1">
            <a:off x="5492619" y="3398293"/>
            <a:ext cx="253088" cy="2149522"/>
          </a:xfrm>
          <a:prstGeom prst="line">
            <a:avLst/>
          </a:prstGeom>
          <a:ln w="38100">
            <a:solidFill>
              <a:srgbClr val="1B0C64"/>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36002" y="4271749"/>
            <a:ext cx="1121621" cy="400110"/>
          </a:xfrm>
          <a:prstGeom prst="rect">
            <a:avLst/>
          </a:prstGeom>
          <a:noFill/>
        </p:spPr>
        <p:txBody>
          <a:bodyPr wrap="square" rtlCol="0">
            <a:spAutoFit/>
          </a:bodyPr>
          <a:lstStyle/>
          <a:p>
            <a:r>
              <a:rPr lang="en-US" altLang="zh-CN" sz="2000" b="1" dirty="0" smtClean="0"/>
              <a:t>2000kM</a:t>
            </a:r>
            <a:endParaRPr lang="zh-CN" altLang="en-US" sz="2000" b="1" dirty="0"/>
          </a:p>
        </p:txBody>
      </p:sp>
      <p:sp>
        <p:nvSpPr>
          <p:cNvPr id="8" name="TextBox 7"/>
          <p:cNvSpPr txBox="1"/>
          <p:nvPr/>
        </p:nvSpPr>
        <p:spPr>
          <a:xfrm>
            <a:off x="4699066" y="5457745"/>
            <a:ext cx="856617" cy="400110"/>
          </a:xfrm>
          <a:prstGeom prst="rect">
            <a:avLst/>
          </a:prstGeom>
          <a:noFill/>
        </p:spPr>
        <p:txBody>
          <a:bodyPr wrap="square" rtlCol="0">
            <a:spAutoFit/>
          </a:bodyPr>
          <a:lstStyle/>
          <a:p>
            <a:r>
              <a:rPr lang="en-US" altLang="zh-CN" sz="2000" b="1" dirty="0" smtClean="0">
                <a:solidFill>
                  <a:srgbClr val="FF0000"/>
                </a:solidFill>
              </a:rPr>
              <a:t>CSNS</a:t>
            </a:r>
            <a:endParaRPr lang="zh-CN" altLang="en-US" sz="2000" b="1" dirty="0">
              <a:solidFill>
                <a:srgbClr val="FF0000"/>
              </a:solidFill>
            </a:endParaRPr>
          </a:p>
        </p:txBody>
      </p:sp>
    </p:spTree>
    <p:extLst>
      <p:ext uri="{BB962C8B-B14F-4D97-AF65-F5344CB8AC3E}">
        <p14:creationId xmlns:p14="http://schemas.microsoft.com/office/powerpoint/2010/main" val="461202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Brief introduction of CSNS</a:t>
            </a:r>
            <a:endParaRPr lang="zh-CN" altLang="en-US" dirty="0"/>
          </a:p>
        </p:txBody>
      </p:sp>
      <p:pic>
        <p:nvPicPr>
          <p:cNvPr id="3" name="Picture 1" descr="D:\文件\PPT\2017-12首次打靶出中子束for陈和生9.1\DJI_0030_副本BEST.jpg"/>
          <p:cNvPicPr>
            <a:picLocks noChangeAspect="1" noChangeArrowheads="1"/>
          </p:cNvPicPr>
          <p:nvPr/>
        </p:nvPicPr>
        <p:blipFill rotWithShape="1">
          <a:blip r:embed="rId2" cstate="screen"/>
          <a:srcRect t="-41" b="-1"/>
          <a:stretch/>
        </p:blipFill>
        <p:spPr bwMode="auto">
          <a:xfrm>
            <a:off x="-4266" y="770801"/>
            <a:ext cx="9148266" cy="6073752"/>
          </a:xfrm>
          <a:prstGeom prst="rect">
            <a:avLst/>
          </a:prstGeom>
          <a:noFill/>
        </p:spPr>
      </p:pic>
      <p:sp>
        <p:nvSpPr>
          <p:cNvPr id="4" name="TextBox 3"/>
          <p:cNvSpPr txBox="1"/>
          <p:nvPr/>
        </p:nvSpPr>
        <p:spPr>
          <a:xfrm>
            <a:off x="3455368" y="770801"/>
            <a:ext cx="5688632" cy="954107"/>
          </a:xfrm>
          <a:prstGeom prst="rect">
            <a:avLst/>
          </a:prstGeom>
          <a:noFill/>
        </p:spPr>
        <p:txBody>
          <a:bodyPr wrap="square" rtlCol="0">
            <a:spAutoFit/>
          </a:bodyPr>
          <a:lstStyle/>
          <a:p>
            <a:pPr algn="r"/>
            <a:r>
              <a:rPr lang="en-US" altLang="zh-CN" sz="2800" b="1" dirty="0" smtClean="0">
                <a:solidFill>
                  <a:schemeClr val="bg1"/>
                </a:solidFill>
                <a:cs typeface="Times New Roman" panose="02020603050405020304" pitchFamily="18" charset="0"/>
              </a:rPr>
              <a:t>2017.8 CSNS Bird’s Eye View</a:t>
            </a:r>
          </a:p>
          <a:p>
            <a:pPr algn="r"/>
            <a:r>
              <a:rPr lang="en-US" altLang="zh-CN" sz="2800" b="1" dirty="0" smtClean="0">
                <a:solidFill>
                  <a:schemeClr val="bg1"/>
                </a:solidFill>
                <a:cs typeface="Times New Roman" panose="02020603050405020304" pitchFamily="18" charset="0"/>
              </a:rPr>
              <a:t>Dalang, Dongguan, China</a:t>
            </a:r>
            <a:endParaRPr lang="zh-CN" altLang="en-US" sz="2800" b="1" dirty="0">
              <a:solidFill>
                <a:schemeClr val="bg1"/>
              </a:solidFill>
              <a:cs typeface="Times New Roman" panose="02020603050405020304" pitchFamily="18" charset="0"/>
            </a:endParaRPr>
          </a:p>
        </p:txBody>
      </p:sp>
      <p:sp>
        <p:nvSpPr>
          <p:cNvPr id="5" name="圆角矩形标注 4"/>
          <p:cNvSpPr/>
          <p:nvPr/>
        </p:nvSpPr>
        <p:spPr>
          <a:xfrm>
            <a:off x="1742536" y="2631062"/>
            <a:ext cx="966169" cy="301924"/>
          </a:xfrm>
          <a:prstGeom prst="wedgeRoundRectCallout">
            <a:avLst>
              <a:gd name="adj1" fmla="val 68062"/>
              <a:gd name="adj2" fmla="val 124040"/>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FF0000"/>
                </a:solidFill>
              </a:rPr>
              <a:t>LINAC</a:t>
            </a:r>
            <a:endParaRPr lang="zh-CN" altLang="en-US" sz="2400" dirty="0">
              <a:solidFill>
                <a:srgbClr val="FF0000"/>
              </a:solidFill>
            </a:endParaRPr>
          </a:p>
        </p:txBody>
      </p:sp>
      <p:sp>
        <p:nvSpPr>
          <p:cNvPr id="6" name="圆角矩形标注 5"/>
          <p:cNvSpPr/>
          <p:nvPr/>
        </p:nvSpPr>
        <p:spPr>
          <a:xfrm>
            <a:off x="5201728" y="3394492"/>
            <a:ext cx="819510" cy="319178"/>
          </a:xfrm>
          <a:prstGeom prst="wedgeRoundRectCallout">
            <a:avLst>
              <a:gd name="adj1" fmla="val -55077"/>
              <a:gd name="adj2" fmla="val -143425"/>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FF0000"/>
                </a:solidFill>
              </a:rPr>
              <a:t>RCS</a:t>
            </a:r>
            <a:endParaRPr lang="zh-CN" altLang="en-US" sz="2400" dirty="0">
              <a:solidFill>
                <a:srgbClr val="FF0000"/>
              </a:solidFill>
            </a:endParaRPr>
          </a:p>
        </p:txBody>
      </p:sp>
      <p:sp>
        <p:nvSpPr>
          <p:cNvPr id="7" name="圆角矩形标注 6"/>
          <p:cNvSpPr/>
          <p:nvPr/>
        </p:nvSpPr>
        <p:spPr>
          <a:xfrm>
            <a:off x="4211870" y="4097546"/>
            <a:ext cx="989858" cy="319179"/>
          </a:xfrm>
          <a:prstGeom prst="wedgeRoundRectCallout">
            <a:avLst>
              <a:gd name="adj1" fmla="val -48761"/>
              <a:gd name="adj2" fmla="val -202884"/>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FF0000"/>
                </a:solidFill>
              </a:rPr>
              <a:t>Target</a:t>
            </a:r>
            <a:endParaRPr lang="zh-CN" altLang="en-US" sz="2400" dirty="0">
              <a:solidFill>
                <a:srgbClr val="FF0000"/>
              </a:solidFill>
            </a:endParaRPr>
          </a:p>
        </p:txBody>
      </p:sp>
    </p:spTree>
    <p:extLst>
      <p:ext uri="{BB962C8B-B14F-4D97-AF65-F5344CB8AC3E}">
        <p14:creationId xmlns:p14="http://schemas.microsoft.com/office/powerpoint/2010/main" val="2818403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Accelerator operation requirements</a:t>
            </a:r>
            <a:endParaRPr lang="zh-CN" altLang="en-US" dirty="0"/>
          </a:p>
        </p:txBody>
      </p:sp>
      <p:sp>
        <p:nvSpPr>
          <p:cNvPr id="10" name="TextBox 9"/>
          <p:cNvSpPr txBox="1"/>
          <p:nvPr/>
        </p:nvSpPr>
        <p:spPr>
          <a:xfrm>
            <a:off x="276045" y="905774"/>
            <a:ext cx="8600537" cy="830997"/>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cs typeface="Times New Roman" panose="02020603050405020304" pitchFamily="18" charset="0"/>
              </a:rPr>
              <a:t>Five beam destinations: L-DUMP, LRDMP1, I-DUMP, R-DUMP and Target</a:t>
            </a:r>
            <a:endParaRPr lang="zh-CN" altLang="en-US" sz="2400" dirty="0">
              <a:cs typeface="Times New Roman" panose="02020603050405020304" pitchFamily="18" charset="0"/>
            </a:endParaRPr>
          </a:p>
        </p:txBody>
      </p:sp>
      <p:pic>
        <p:nvPicPr>
          <p:cNvPr id="1027" name="Picture 3" descr="C:\Users\zhangyl\Desktop\csns-diagram.png"/>
          <p:cNvPicPr>
            <a:picLocks noChangeAspect="1" noChangeArrowheads="1"/>
          </p:cNvPicPr>
          <p:nvPr/>
        </p:nvPicPr>
        <p:blipFill rotWithShape="1">
          <a:blip r:embed="rId2">
            <a:extLst>
              <a:ext uri="{28A0092B-C50C-407E-A947-70E740481C1C}">
                <a14:useLocalDpi xmlns:a14="http://schemas.microsoft.com/office/drawing/2010/main" val="0"/>
              </a:ext>
            </a:extLst>
          </a:blip>
          <a:srcRect l="2219" t="8151" r="2219" b="1198"/>
          <a:stretch/>
        </p:blipFill>
        <p:spPr bwMode="auto">
          <a:xfrm>
            <a:off x="500334" y="1685101"/>
            <a:ext cx="8384877" cy="447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320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Accelerator operation requirements</a:t>
            </a:r>
            <a:endParaRPr lang="zh-CN" altLang="en-US" dirty="0"/>
          </a:p>
        </p:txBody>
      </p:sp>
      <p:grpSp>
        <p:nvGrpSpPr>
          <p:cNvPr id="16" name="组合 15"/>
          <p:cNvGrpSpPr/>
          <p:nvPr/>
        </p:nvGrpSpPr>
        <p:grpSpPr>
          <a:xfrm>
            <a:off x="514938" y="2120478"/>
            <a:ext cx="7920000" cy="4236111"/>
            <a:chOff x="558068" y="1775438"/>
            <a:chExt cx="7920000" cy="4236111"/>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9" t="5149"/>
            <a:stretch/>
          </p:blipFill>
          <p:spPr bwMode="auto">
            <a:xfrm>
              <a:off x="558068" y="1775438"/>
              <a:ext cx="7920000" cy="4236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208362" y="2277373"/>
              <a:ext cx="3562710" cy="461665"/>
            </a:xfrm>
            <a:prstGeom prst="rect">
              <a:avLst/>
            </a:prstGeom>
            <a:noFill/>
          </p:spPr>
          <p:txBody>
            <a:bodyPr wrap="square" rtlCol="0">
              <a:spAutoFit/>
            </a:bodyPr>
            <a:lstStyle/>
            <a:p>
              <a:pPr algn="ctr"/>
              <a:r>
                <a:rPr lang="en-US" altLang="zh-CN" sz="2400" b="1" dirty="0" smtClean="0">
                  <a:solidFill>
                    <a:schemeClr val="accent2"/>
                  </a:solidFill>
                </a:rPr>
                <a:t>LINAC </a:t>
              </a:r>
              <a:r>
                <a:rPr lang="en-US" altLang="zh-CN" sz="2400" b="1" dirty="0">
                  <a:solidFill>
                    <a:schemeClr val="accent2"/>
                  </a:solidFill>
                </a:rPr>
                <a:t>C</a:t>
              </a:r>
              <a:r>
                <a:rPr lang="en-US" altLang="zh-CN" sz="2400" b="1" dirty="0" smtClean="0">
                  <a:solidFill>
                    <a:schemeClr val="accent2"/>
                  </a:solidFill>
                </a:rPr>
                <a:t>ontrol Area</a:t>
              </a:r>
              <a:endParaRPr lang="zh-CN" altLang="en-US" sz="2400" b="1" dirty="0">
                <a:solidFill>
                  <a:schemeClr val="accent2"/>
                </a:solidFill>
              </a:endParaRPr>
            </a:p>
          </p:txBody>
        </p:sp>
      </p:grpSp>
      <p:sp>
        <p:nvSpPr>
          <p:cNvPr id="19" name="TextBox 18"/>
          <p:cNvSpPr txBox="1"/>
          <p:nvPr/>
        </p:nvSpPr>
        <p:spPr>
          <a:xfrm>
            <a:off x="276045" y="905774"/>
            <a:ext cx="8600537"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cs typeface="Times New Roman" panose="02020603050405020304" pitchFamily="18" charset="0"/>
              </a:rPr>
              <a:t>Three independent PPS(Personnel Protection System) control areas: LINAC tunnel, RCS tunnel and target and spectrometer areas.</a:t>
            </a:r>
            <a:endParaRPr lang="zh-CN" altLang="en-US" sz="2400" dirty="0">
              <a:cs typeface="Times New Roman" panose="02020603050405020304" pitchFamily="18" charset="0"/>
            </a:endParaRPr>
          </a:p>
        </p:txBody>
      </p:sp>
      <p:grpSp>
        <p:nvGrpSpPr>
          <p:cNvPr id="20" name="组合 19"/>
          <p:cNvGrpSpPr/>
          <p:nvPr/>
        </p:nvGrpSpPr>
        <p:grpSpPr>
          <a:xfrm>
            <a:off x="534845" y="2104846"/>
            <a:ext cx="7920000" cy="4238592"/>
            <a:chOff x="690113" y="2139350"/>
            <a:chExt cx="7920000" cy="4238592"/>
          </a:xfrm>
        </p:grpSpPr>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8" t="4954"/>
            <a:stretch/>
          </p:blipFill>
          <p:spPr bwMode="auto">
            <a:xfrm>
              <a:off x="690113" y="2139350"/>
              <a:ext cx="7920000" cy="423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2320500" y="2656917"/>
              <a:ext cx="3562710" cy="461665"/>
            </a:xfrm>
            <a:prstGeom prst="rect">
              <a:avLst/>
            </a:prstGeom>
            <a:noFill/>
          </p:spPr>
          <p:txBody>
            <a:bodyPr wrap="square" rtlCol="0">
              <a:spAutoFit/>
            </a:bodyPr>
            <a:lstStyle/>
            <a:p>
              <a:pPr algn="ctr"/>
              <a:r>
                <a:rPr lang="en-US" altLang="zh-CN" sz="2400" b="1" dirty="0" smtClean="0">
                  <a:solidFill>
                    <a:schemeClr val="accent2"/>
                  </a:solidFill>
                </a:rPr>
                <a:t>LINAC </a:t>
              </a:r>
              <a:r>
                <a:rPr lang="en-US" altLang="zh-CN" sz="2400" b="1" dirty="0">
                  <a:solidFill>
                    <a:schemeClr val="accent2"/>
                  </a:solidFill>
                </a:rPr>
                <a:t>C</a:t>
              </a:r>
              <a:r>
                <a:rPr lang="en-US" altLang="zh-CN" sz="2400" b="1" dirty="0" smtClean="0">
                  <a:solidFill>
                    <a:schemeClr val="accent2"/>
                  </a:solidFill>
                </a:rPr>
                <a:t>ontrol Area</a:t>
              </a:r>
              <a:endParaRPr lang="zh-CN" altLang="en-US" sz="2400" b="1" dirty="0">
                <a:solidFill>
                  <a:schemeClr val="accent2"/>
                </a:solidFill>
              </a:endParaRPr>
            </a:p>
          </p:txBody>
        </p:sp>
        <p:sp>
          <p:nvSpPr>
            <p:cNvPr id="23" name="TextBox 22"/>
            <p:cNvSpPr txBox="1"/>
            <p:nvPr/>
          </p:nvSpPr>
          <p:spPr>
            <a:xfrm>
              <a:off x="4502989" y="3690661"/>
              <a:ext cx="2346384" cy="461665"/>
            </a:xfrm>
            <a:prstGeom prst="rect">
              <a:avLst/>
            </a:prstGeom>
            <a:noFill/>
          </p:spPr>
          <p:txBody>
            <a:bodyPr wrap="square" rtlCol="0">
              <a:spAutoFit/>
            </a:bodyPr>
            <a:lstStyle/>
            <a:p>
              <a:pPr algn="ctr"/>
              <a:r>
                <a:rPr lang="en-US" altLang="zh-CN" sz="2400" b="1" dirty="0" smtClean="0">
                  <a:solidFill>
                    <a:srgbClr val="FF0000"/>
                  </a:solidFill>
                </a:rPr>
                <a:t>RCS </a:t>
              </a:r>
              <a:r>
                <a:rPr lang="en-US" altLang="zh-CN" sz="2400" b="1" dirty="0">
                  <a:solidFill>
                    <a:srgbClr val="FF0000"/>
                  </a:solidFill>
                </a:rPr>
                <a:t>C</a:t>
              </a:r>
              <a:r>
                <a:rPr lang="en-US" altLang="zh-CN" sz="2400" b="1" dirty="0" smtClean="0">
                  <a:solidFill>
                    <a:srgbClr val="FF0000"/>
                  </a:solidFill>
                </a:rPr>
                <a:t>ontrol Area</a:t>
              </a:r>
              <a:endParaRPr lang="zh-CN" altLang="en-US" sz="2400" b="1" dirty="0">
                <a:solidFill>
                  <a:srgbClr val="FF0000"/>
                </a:solidFill>
              </a:endParaRPr>
            </a:p>
          </p:txBody>
        </p:sp>
      </p:grpSp>
      <p:grpSp>
        <p:nvGrpSpPr>
          <p:cNvPr id="24" name="组合 23"/>
          <p:cNvGrpSpPr/>
          <p:nvPr/>
        </p:nvGrpSpPr>
        <p:grpSpPr>
          <a:xfrm>
            <a:off x="569355" y="2113437"/>
            <a:ext cx="7920000" cy="4220870"/>
            <a:chOff x="819509" y="1406105"/>
            <a:chExt cx="7920000" cy="4220870"/>
          </a:xfrm>
        </p:grpSpPr>
        <p:pic>
          <p:nvPicPr>
            <p:cNvPr id="2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18" t="4979"/>
            <a:stretch/>
          </p:blipFill>
          <p:spPr bwMode="auto">
            <a:xfrm>
              <a:off x="819509" y="1406105"/>
              <a:ext cx="7920000" cy="422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2484882" y="1926245"/>
              <a:ext cx="3562710" cy="461665"/>
            </a:xfrm>
            <a:prstGeom prst="rect">
              <a:avLst/>
            </a:prstGeom>
            <a:noFill/>
          </p:spPr>
          <p:txBody>
            <a:bodyPr wrap="square" rtlCol="0">
              <a:spAutoFit/>
            </a:bodyPr>
            <a:lstStyle/>
            <a:p>
              <a:pPr algn="ctr"/>
              <a:r>
                <a:rPr lang="en-US" altLang="zh-CN" sz="2400" b="1" dirty="0" smtClean="0">
                  <a:solidFill>
                    <a:schemeClr val="accent2"/>
                  </a:solidFill>
                </a:rPr>
                <a:t>LINAC </a:t>
              </a:r>
              <a:r>
                <a:rPr lang="en-US" altLang="zh-CN" sz="2400" b="1" dirty="0">
                  <a:solidFill>
                    <a:schemeClr val="accent2"/>
                  </a:solidFill>
                </a:rPr>
                <a:t>C</a:t>
              </a:r>
              <a:r>
                <a:rPr lang="en-US" altLang="zh-CN" sz="2400" b="1" dirty="0" smtClean="0">
                  <a:solidFill>
                    <a:schemeClr val="accent2"/>
                  </a:solidFill>
                </a:rPr>
                <a:t>ontrol Area</a:t>
              </a:r>
              <a:endParaRPr lang="zh-CN" altLang="en-US" sz="2400" b="1" dirty="0">
                <a:solidFill>
                  <a:schemeClr val="accent2"/>
                </a:solidFill>
              </a:endParaRPr>
            </a:p>
          </p:txBody>
        </p:sp>
        <p:sp>
          <p:nvSpPr>
            <p:cNvPr id="27" name="TextBox 26"/>
            <p:cNvSpPr txBox="1"/>
            <p:nvPr/>
          </p:nvSpPr>
          <p:spPr>
            <a:xfrm>
              <a:off x="4736379" y="2916859"/>
              <a:ext cx="2346384" cy="461665"/>
            </a:xfrm>
            <a:prstGeom prst="rect">
              <a:avLst/>
            </a:prstGeom>
            <a:noFill/>
          </p:spPr>
          <p:txBody>
            <a:bodyPr wrap="square" rtlCol="0">
              <a:spAutoFit/>
            </a:bodyPr>
            <a:lstStyle/>
            <a:p>
              <a:pPr algn="ctr"/>
              <a:r>
                <a:rPr lang="en-US" altLang="zh-CN" sz="2400" b="1" dirty="0" smtClean="0">
                  <a:solidFill>
                    <a:srgbClr val="FF0000"/>
                  </a:solidFill>
                </a:rPr>
                <a:t>RCS </a:t>
              </a:r>
              <a:r>
                <a:rPr lang="en-US" altLang="zh-CN" sz="2400" b="1" dirty="0">
                  <a:solidFill>
                    <a:srgbClr val="FF0000"/>
                  </a:solidFill>
                </a:rPr>
                <a:t>C</a:t>
              </a:r>
              <a:r>
                <a:rPr lang="en-US" altLang="zh-CN" sz="2400" b="1" dirty="0" smtClean="0">
                  <a:solidFill>
                    <a:srgbClr val="FF0000"/>
                  </a:solidFill>
                </a:rPr>
                <a:t>ontrol Area</a:t>
              </a:r>
              <a:endParaRPr lang="zh-CN" altLang="en-US" sz="2400" b="1" dirty="0">
                <a:solidFill>
                  <a:srgbClr val="FF0000"/>
                </a:solidFill>
              </a:endParaRPr>
            </a:p>
          </p:txBody>
        </p:sp>
        <p:sp>
          <p:nvSpPr>
            <p:cNvPr id="28" name="TextBox 27"/>
            <p:cNvSpPr txBox="1"/>
            <p:nvPr/>
          </p:nvSpPr>
          <p:spPr>
            <a:xfrm>
              <a:off x="1268083" y="4159063"/>
              <a:ext cx="1828800" cy="830997"/>
            </a:xfrm>
            <a:prstGeom prst="rect">
              <a:avLst/>
            </a:prstGeom>
            <a:noFill/>
          </p:spPr>
          <p:txBody>
            <a:bodyPr wrap="square" rtlCol="0">
              <a:spAutoFit/>
            </a:bodyPr>
            <a:lstStyle/>
            <a:p>
              <a:pPr algn="ctr"/>
              <a:r>
                <a:rPr lang="en-US" altLang="zh-CN" sz="2400" b="1" dirty="0" smtClean="0">
                  <a:solidFill>
                    <a:srgbClr val="FF00FF"/>
                  </a:solidFill>
                </a:rPr>
                <a:t>Target </a:t>
              </a:r>
            </a:p>
            <a:p>
              <a:pPr algn="ctr"/>
              <a:r>
                <a:rPr lang="en-US" altLang="zh-CN" sz="2400" b="1" dirty="0" smtClean="0">
                  <a:solidFill>
                    <a:srgbClr val="FF00FF"/>
                  </a:solidFill>
                </a:rPr>
                <a:t>Control Area</a:t>
              </a:r>
              <a:endParaRPr lang="zh-CN" altLang="en-US" sz="2400" b="1" dirty="0">
                <a:solidFill>
                  <a:srgbClr val="FF00FF"/>
                </a:solidFill>
              </a:endParaRPr>
            </a:p>
          </p:txBody>
        </p:sp>
      </p:grpSp>
    </p:spTree>
    <p:extLst>
      <p:ext uri="{BB962C8B-B14F-4D97-AF65-F5344CB8AC3E}">
        <p14:creationId xmlns:p14="http://schemas.microsoft.com/office/powerpoint/2010/main" val="99281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Accelerator operation requirements</a:t>
            </a:r>
            <a:endParaRPr lang="zh-CN" altLang="en-US" dirty="0"/>
          </a:p>
        </p:txBody>
      </p:sp>
      <p:grpSp>
        <p:nvGrpSpPr>
          <p:cNvPr id="3" name="组合 49"/>
          <p:cNvGrpSpPr>
            <a:grpSpLocks/>
          </p:cNvGrpSpPr>
          <p:nvPr/>
        </p:nvGrpSpPr>
        <p:grpSpPr bwMode="auto">
          <a:xfrm>
            <a:off x="2843808" y="2438514"/>
            <a:ext cx="5976663" cy="3960440"/>
            <a:chOff x="2267744" y="1844824"/>
            <a:chExt cx="5833567" cy="4243474"/>
          </a:xfrm>
        </p:grpSpPr>
        <p:pic>
          <p:nvPicPr>
            <p:cNvPr id="4" name="图片 8" descr="CSNS加速器装置示意图_放大.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844824"/>
              <a:ext cx="5833567" cy="424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a:cxnSpLocks noChangeShapeType="1"/>
            </p:cNvCxnSpPr>
            <p:nvPr/>
          </p:nvCxnSpPr>
          <p:spPr bwMode="auto">
            <a:xfrm>
              <a:off x="2267744" y="2866383"/>
              <a:ext cx="576064" cy="0"/>
            </a:xfrm>
            <a:prstGeom prst="line">
              <a:avLst/>
            </a:prstGeom>
            <a:noFill/>
            <a:ln w="762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21"/>
            <p:cNvCxnSpPr>
              <a:cxnSpLocks noChangeShapeType="1"/>
            </p:cNvCxnSpPr>
            <p:nvPr/>
          </p:nvCxnSpPr>
          <p:spPr bwMode="auto">
            <a:xfrm flipV="1">
              <a:off x="2843808" y="2866383"/>
              <a:ext cx="3240360" cy="2160"/>
            </a:xfrm>
            <a:prstGeom prst="line">
              <a:avLst/>
            </a:prstGeom>
            <a:noFill/>
            <a:ln w="76200" algn="ctr">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22"/>
            <p:cNvCxnSpPr>
              <a:cxnSpLocks noChangeShapeType="1"/>
            </p:cNvCxnSpPr>
            <p:nvPr/>
          </p:nvCxnSpPr>
          <p:spPr bwMode="auto">
            <a:xfrm flipV="1">
              <a:off x="6444208" y="2868543"/>
              <a:ext cx="648072" cy="1"/>
            </a:xfrm>
            <a:prstGeom prst="line">
              <a:avLst/>
            </a:prstGeom>
            <a:noFill/>
            <a:ln w="76200" algn="ctr">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23"/>
            <p:cNvCxnSpPr>
              <a:cxnSpLocks noChangeShapeType="1"/>
            </p:cNvCxnSpPr>
            <p:nvPr/>
          </p:nvCxnSpPr>
          <p:spPr bwMode="auto">
            <a:xfrm flipV="1">
              <a:off x="6444208" y="2650359"/>
              <a:ext cx="288032" cy="216024"/>
            </a:xfrm>
            <a:prstGeom prst="line">
              <a:avLst/>
            </a:prstGeom>
            <a:noFill/>
            <a:ln w="76200" algn="ctr">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24"/>
            <p:cNvCxnSpPr>
              <a:cxnSpLocks noChangeShapeType="1"/>
            </p:cNvCxnSpPr>
            <p:nvPr/>
          </p:nvCxnSpPr>
          <p:spPr bwMode="auto">
            <a:xfrm flipV="1">
              <a:off x="6732240" y="2204864"/>
              <a:ext cx="212246" cy="445495"/>
            </a:xfrm>
            <a:prstGeom prst="line">
              <a:avLst/>
            </a:prstGeom>
            <a:noFill/>
            <a:ln w="76200" algn="ctr">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26"/>
            <p:cNvCxnSpPr>
              <a:cxnSpLocks noChangeShapeType="1"/>
            </p:cNvCxnSpPr>
            <p:nvPr/>
          </p:nvCxnSpPr>
          <p:spPr bwMode="auto">
            <a:xfrm flipH="1" flipV="1">
              <a:off x="6444208" y="2868544"/>
              <a:ext cx="720080" cy="632464"/>
            </a:xfrm>
            <a:prstGeom prst="line">
              <a:avLst/>
            </a:prstGeom>
            <a:noFill/>
            <a:ln w="7620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28"/>
            <p:cNvCxnSpPr>
              <a:cxnSpLocks noChangeShapeType="1"/>
            </p:cNvCxnSpPr>
            <p:nvPr/>
          </p:nvCxnSpPr>
          <p:spPr bwMode="auto">
            <a:xfrm flipH="1">
              <a:off x="7164288" y="3353090"/>
              <a:ext cx="792088" cy="147918"/>
            </a:xfrm>
            <a:prstGeom prst="line">
              <a:avLst/>
            </a:prstGeom>
            <a:noFill/>
            <a:ln w="76200" algn="ctr">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圆角矩形 37"/>
            <p:cNvSpPr>
              <a:spLocks noChangeArrowheads="1"/>
            </p:cNvSpPr>
            <p:nvPr/>
          </p:nvSpPr>
          <p:spPr bwMode="auto">
            <a:xfrm>
              <a:off x="6358753" y="3527902"/>
              <a:ext cx="1656184" cy="1584176"/>
            </a:xfrm>
            <a:prstGeom prst="roundRect">
              <a:avLst>
                <a:gd name="adj" fmla="val 16667"/>
              </a:avLst>
            </a:prstGeom>
            <a:noFill/>
            <a:ln w="76200" algn="ctr">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endParaRPr lang="zh-CN" altLang="en-US" sz="1400" b="0">
                <a:solidFill>
                  <a:schemeClr val="tx1"/>
                </a:solidFill>
              </a:endParaRPr>
            </a:p>
          </p:txBody>
        </p:sp>
        <p:cxnSp>
          <p:nvCxnSpPr>
            <p:cNvPr id="13" name="直接连接符 38"/>
            <p:cNvCxnSpPr>
              <a:cxnSpLocks noChangeShapeType="1"/>
            </p:cNvCxnSpPr>
            <p:nvPr/>
          </p:nvCxnSpPr>
          <p:spPr bwMode="auto">
            <a:xfrm flipV="1">
              <a:off x="6358753" y="5112078"/>
              <a:ext cx="564954" cy="222746"/>
            </a:xfrm>
            <a:prstGeom prst="line">
              <a:avLst/>
            </a:prstGeom>
            <a:noFill/>
            <a:ln w="762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41"/>
            <p:cNvCxnSpPr>
              <a:cxnSpLocks noChangeShapeType="1"/>
            </p:cNvCxnSpPr>
            <p:nvPr/>
          </p:nvCxnSpPr>
          <p:spPr bwMode="auto">
            <a:xfrm flipV="1">
              <a:off x="5292080" y="5321377"/>
              <a:ext cx="1080120" cy="411879"/>
            </a:xfrm>
            <a:prstGeom prst="line">
              <a:avLst/>
            </a:prstGeom>
            <a:noFill/>
            <a:ln w="762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连接符 43"/>
            <p:cNvCxnSpPr>
              <a:cxnSpLocks noChangeShapeType="1"/>
            </p:cNvCxnSpPr>
            <p:nvPr/>
          </p:nvCxnSpPr>
          <p:spPr bwMode="auto">
            <a:xfrm>
              <a:off x="4067944" y="5321377"/>
              <a:ext cx="2290809" cy="0"/>
            </a:xfrm>
            <a:prstGeom prst="line">
              <a:avLst/>
            </a:prstGeom>
            <a:noFill/>
            <a:ln w="76200" algn="ctr">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46"/>
            <p:cNvCxnSpPr>
              <a:cxnSpLocks noChangeShapeType="1"/>
            </p:cNvCxnSpPr>
            <p:nvPr/>
          </p:nvCxnSpPr>
          <p:spPr bwMode="auto">
            <a:xfrm flipV="1">
              <a:off x="3635896" y="5313922"/>
              <a:ext cx="432048" cy="111373"/>
            </a:xfrm>
            <a:prstGeom prst="line">
              <a:avLst/>
            </a:prstGeom>
            <a:noFill/>
            <a:ln w="76200" algn="ctr">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17" name="表格 16"/>
          <p:cNvGraphicFramePr>
            <a:graphicFrameLocks noGrp="1"/>
          </p:cNvGraphicFramePr>
          <p:nvPr>
            <p:extLst>
              <p:ext uri="{D42A27DB-BD31-4B8C-83A1-F6EECF244321}">
                <p14:modId xmlns:p14="http://schemas.microsoft.com/office/powerpoint/2010/main" val="1495567206"/>
              </p:ext>
            </p:extLst>
          </p:nvPr>
        </p:nvGraphicFramePr>
        <p:xfrm>
          <a:off x="755576" y="2790120"/>
          <a:ext cx="1969364" cy="3752850"/>
        </p:xfrm>
        <a:graphic>
          <a:graphicData uri="http://schemas.openxmlformats.org/drawingml/2006/table">
            <a:tbl>
              <a:tblPr>
                <a:tableStyleId>{E8B1032C-EA38-4F05-BA0D-38AFFFC7BED3}</a:tableStyleId>
              </a:tblPr>
              <a:tblGrid>
                <a:gridCol w="1969364"/>
              </a:tblGrid>
              <a:tr h="323850">
                <a:tc>
                  <a:txBody>
                    <a:bodyPr/>
                    <a:lstStyle/>
                    <a:p>
                      <a:pPr marL="0" indent="0" algn="l" fontAlgn="ctr">
                        <a:buFont typeface="+mj-lt"/>
                        <a:buNone/>
                      </a:pPr>
                      <a:r>
                        <a:rPr lang="en-US" altLang="zh-CN" sz="2400" b="1" u="none" strike="noStrike" dirty="0" smtClean="0">
                          <a:solidFill>
                            <a:srgbClr val="FF0000"/>
                          </a:solidFill>
                          <a:effectLst/>
                        </a:rPr>
                        <a:t>1.   IS</a:t>
                      </a:r>
                      <a:endParaRPr lang="zh-CN" altLang="en-US" sz="2400" b="1" i="0" u="none" strike="noStrike" dirty="0">
                        <a:solidFill>
                          <a:srgbClr val="FF0000"/>
                        </a:solidFill>
                        <a:effectLst/>
                        <a:latin typeface="+mn-ea"/>
                        <a:ea typeface="+mn-ea"/>
                      </a:endParaRPr>
                    </a:p>
                  </a:txBody>
                  <a:tcPr marL="9526" marR="9526" marT="9525" marB="0" anchor="ctr"/>
                </a:tc>
              </a:tr>
              <a:tr h="0">
                <a:tc>
                  <a:txBody>
                    <a:bodyPr/>
                    <a:lstStyle/>
                    <a:p>
                      <a:pPr marL="0" indent="0" algn="l" fontAlgn="ctr">
                        <a:buFont typeface="+mj-lt"/>
                        <a:buNone/>
                      </a:pPr>
                      <a:r>
                        <a:rPr lang="en-US" altLang="zh-CN" sz="2400" b="1" u="none" strike="noStrike" dirty="0" smtClean="0">
                          <a:solidFill>
                            <a:srgbClr val="7030A0"/>
                          </a:solidFill>
                          <a:effectLst/>
                        </a:rPr>
                        <a:t>2 .</a:t>
                      </a:r>
                      <a:r>
                        <a:rPr lang="en-US" altLang="zh-CN" sz="2400" b="1" u="none" strike="noStrike" baseline="0" dirty="0" smtClean="0">
                          <a:solidFill>
                            <a:srgbClr val="7030A0"/>
                          </a:solidFill>
                          <a:effectLst/>
                        </a:rPr>
                        <a:t>  LINAC</a:t>
                      </a:r>
                      <a:endParaRPr lang="zh-CN" altLang="en-US" sz="2400" b="1" i="0" u="none" strike="noStrike" dirty="0">
                        <a:solidFill>
                          <a:srgbClr val="7030A0"/>
                        </a:solidFill>
                        <a:effectLst/>
                        <a:latin typeface="+mn-ea"/>
                        <a:ea typeface="+mn-ea"/>
                      </a:endParaRPr>
                    </a:p>
                  </a:txBody>
                  <a:tcPr marL="9526" marR="9526" marT="9525" marB="0" anchor="ctr"/>
                </a:tc>
              </a:tr>
              <a:tr h="323850">
                <a:tc>
                  <a:txBody>
                    <a:bodyPr/>
                    <a:lstStyle/>
                    <a:p>
                      <a:pPr marL="0" indent="0" algn="l" fontAlgn="ctr">
                        <a:buFont typeface="+mj-lt"/>
                        <a:buNone/>
                      </a:pPr>
                      <a:r>
                        <a:rPr lang="en-US" sz="2400" b="1" u="none" strike="noStrike" dirty="0" smtClean="0">
                          <a:solidFill>
                            <a:srgbClr val="0000FF"/>
                          </a:solidFill>
                          <a:effectLst/>
                        </a:rPr>
                        <a:t>3.   L-DUMP</a:t>
                      </a:r>
                      <a:endParaRPr lang="zh-CN" altLang="en-US" sz="2400" b="1" i="0" u="none" strike="noStrike" dirty="0">
                        <a:solidFill>
                          <a:srgbClr val="0000FF"/>
                        </a:solidFill>
                        <a:effectLst/>
                        <a:latin typeface="+mn-ea"/>
                        <a:ea typeface="+mn-ea"/>
                      </a:endParaRPr>
                    </a:p>
                  </a:txBody>
                  <a:tcPr marL="9526" marR="9526" marT="9525" marB="0" anchor="ctr"/>
                </a:tc>
              </a:tr>
              <a:tr h="323850">
                <a:tc>
                  <a:txBody>
                    <a:bodyPr/>
                    <a:lstStyle/>
                    <a:p>
                      <a:pPr marL="0" indent="0" algn="l" fontAlgn="ctr">
                        <a:buFont typeface="+mj-lt"/>
                        <a:buNone/>
                      </a:pPr>
                      <a:r>
                        <a:rPr lang="en-US" sz="2400" b="1" u="none" strike="noStrike" dirty="0" smtClean="0">
                          <a:solidFill>
                            <a:srgbClr val="FF00FF"/>
                          </a:solidFill>
                          <a:effectLst/>
                        </a:rPr>
                        <a:t>4.   LRDMP1</a:t>
                      </a:r>
                      <a:endParaRPr lang="zh-CN" altLang="en-US" sz="2400" b="1" i="0" u="none" strike="noStrike" dirty="0">
                        <a:solidFill>
                          <a:srgbClr val="FF00FF"/>
                        </a:solidFill>
                        <a:effectLst/>
                        <a:latin typeface="+mn-ea"/>
                        <a:ea typeface="+mn-ea"/>
                      </a:endParaRPr>
                    </a:p>
                  </a:txBody>
                  <a:tcPr marL="9526" marR="9526" marT="9525" marB="0" anchor="ctr"/>
                </a:tc>
              </a:tr>
              <a:tr h="0">
                <a:tc>
                  <a:txBody>
                    <a:bodyPr/>
                    <a:lstStyle/>
                    <a:p>
                      <a:pPr marL="0" indent="0" algn="l" fontAlgn="ctr">
                        <a:buFont typeface="+mj-lt"/>
                        <a:buNone/>
                      </a:pPr>
                      <a:r>
                        <a:rPr lang="en-US" sz="2400" b="1" u="none" strike="noStrike" dirty="0" smtClean="0">
                          <a:solidFill>
                            <a:srgbClr val="FFC000"/>
                          </a:solidFill>
                          <a:effectLst/>
                        </a:rPr>
                        <a:t>5.   LRBT</a:t>
                      </a:r>
                      <a:endParaRPr lang="zh-CN" altLang="en-US" sz="2400" b="1" i="0" u="none" strike="noStrike" dirty="0">
                        <a:solidFill>
                          <a:srgbClr val="FFC000"/>
                        </a:solidFill>
                        <a:effectLst/>
                        <a:latin typeface="+mn-ea"/>
                        <a:ea typeface="+mn-ea"/>
                      </a:endParaRPr>
                    </a:p>
                  </a:txBody>
                  <a:tcPr marL="9526" marR="9526" marT="9525" marB="0" anchor="ctr"/>
                </a:tc>
              </a:tr>
              <a:tr h="0">
                <a:tc>
                  <a:txBody>
                    <a:bodyPr/>
                    <a:lstStyle/>
                    <a:p>
                      <a:pPr marL="0" indent="0" algn="l" fontAlgn="ctr">
                        <a:buFont typeface="+mj-lt"/>
                        <a:buNone/>
                      </a:pPr>
                      <a:r>
                        <a:rPr lang="en-US" sz="2400" b="1" u="none" strike="noStrike" dirty="0" smtClean="0">
                          <a:solidFill>
                            <a:srgbClr val="33CCFF"/>
                          </a:solidFill>
                          <a:effectLst/>
                        </a:rPr>
                        <a:t>6.   I-DUMP</a:t>
                      </a:r>
                      <a:endParaRPr lang="zh-CN" altLang="en-US" sz="2400" b="1" i="0" u="none" strike="noStrike" dirty="0">
                        <a:solidFill>
                          <a:srgbClr val="33CCFF"/>
                        </a:solidFill>
                        <a:effectLst/>
                        <a:latin typeface="+mn-ea"/>
                        <a:ea typeface="+mn-ea"/>
                      </a:endParaRPr>
                    </a:p>
                  </a:txBody>
                  <a:tcPr marL="9526" marR="9526" marT="9525" marB="0" anchor="ctr"/>
                </a:tc>
              </a:tr>
              <a:tr h="0">
                <a:tc>
                  <a:txBody>
                    <a:bodyPr/>
                    <a:lstStyle/>
                    <a:p>
                      <a:pPr marL="0" indent="0" algn="l" fontAlgn="ctr">
                        <a:buFont typeface="+mj-lt"/>
                        <a:buNone/>
                      </a:pPr>
                      <a:r>
                        <a:rPr lang="en-US" sz="2400" b="1" u="none" strike="noStrike" dirty="0" smtClean="0">
                          <a:solidFill>
                            <a:srgbClr val="00FF00"/>
                          </a:solidFill>
                          <a:effectLst/>
                        </a:rPr>
                        <a:t>7.   RCS</a:t>
                      </a:r>
                      <a:endParaRPr lang="zh-CN" altLang="en-US" sz="2400" b="1" i="0" u="none" strike="noStrike" dirty="0">
                        <a:solidFill>
                          <a:srgbClr val="00FF00"/>
                        </a:solidFill>
                        <a:effectLst/>
                        <a:latin typeface="+mn-ea"/>
                        <a:ea typeface="+mn-ea"/>
                      </a:endParaRPr>
                    </a:p>
                  </a:txBody>
                  <a:tcPr marL="9526" marR="9526" marT="9525" marB="0" anchor="ctr"/>
                </a:tc>
              </a:tr>
              <a:tr h="0">
                <a:tc>
                  <a:txBody>
                    <a:bodyPr/>
                    <a:lstStyle/>
                    <a:p>
                      <a:pPr marL="0" indent="0" algn="l" fontAlgn="ctr">
                        <a:buFont typeface="+mj-lt"/>
                        <a:buNone/>
                      </a:pPr>
                      <a:r>
                        <a:rPr lang="en-US" sz="2400" b="1" u="none" strike="noStrike" dirty="0" smtClean="0">
                          <a:solidFill>
                            <a:srgbClr val="C00000"/>
                          </a:solidFill>
                          <a:effectLst/>
                        </a:rPr>
                        <a:t>8.   RTBT</a:t>
                      </a:r>
                      <a:endParaRPr lang="zh-CN" altLang="en-US" sz="2400" b="1" i="0" u="none" strike="noStrike" dirty="0">
                        <a:solidFill>
                          <a:srgbClr val="C00000"/>
                        </a:solidFill>
                        <a:effectLst/>
                        <a:latin typeface="+mn-ea"/>
                        <a:ea typeface="+mn-ea"/>
                      </a:endParaRPr>
                    </a:p>
                  </a:txBody>
                  <a:tcPr marL="9526" marR="9526" marT="9525" marB="0" anchor="ctr"/>
                </a:tc>
              </a:tr>
              <a:tr h="323850">
                <a:tc>
                  <a:txBody>
                    <a:bodyPr/>
                    <a:lstStyle/>
                    <a:p>
                      <a:pPr marL="0" indent="0" algn="l" fontAlgn="ctr">
                        <a:buFont typeface="+mj-lt"/>
                        <a:buNone/>
                      </a:pPr>
                      <a:r>
                        <a:rPr lang="en-US" sz="2400" b="1" u="none" strike="noStrike" dirty="0" smtClean="0">
                          <a:solidFill>
                            <a:srgbClr val="00B050"/>
                          </a:solidFill>
                          <a:effectLst/>
                        </a:rPr>
                        <a:t>9.   R-DUMP</a:t>
                      </a:r>
                      <a:endParaRPr lang="zh-CN" altLang="en-US" sz="2400" b="1" i="0" u="none" strike="noStrike" dirty="0">
                        <a:solidFill>
                          <a:srgbClr val="00B050"/>
                        </a:solidFill>
                        <a:effectLst/>
                        <a:latin typeface="+mn-ea"/>
                        <a:ea typeface="+mn-ea"/>
                      </a:endParaRPr>
                    </a:p>
                  </a:txBody>
                  <a:tcPr marL="9526" marR="9526" marT="9525" marB="0" anchor="ctr"/>
                </a:tc>
              </a:tr>
              <a:tr h="323850">
                <a:tc>
                  <a:txBody>
                    <a:bodyPr/>
                    <a:lstStyle/>
                    <a:p>
                      <a:pPr marL="0" indent="0" algn="l" fontAlgn="ctr">
                        <a:buFont typeface="+mj-lt"/>
                        <a:buNone/>
                      </a:pPr>
                      <a:r>
                        <a:rPr lang="en-US" altLang="zh-CN" sz="2400" b="1" u="none" strike="noStrike" dirty="0" smtClean="0">
                          <a:solidFill>
                            <a:srgbClr val="669900"/>
                          </a:solidFill>
                          <a:effectLst/>
                        </a:rPr>
                        <a:t>10. Target</a:t>
                      </a:r>
                      <a:endParaRPr lang="zh-CN" altLang="en-US" sz="2400" b="1" i="0" u="none" strike="noStrike" dirty="0">
                        <a:solidFill>
                          <a:srgbClr val="669900"/>
                        </a:solidFill>
                        <a:effectLst/>
                        <a:latin typeface="+mn-ea"/>
                        <a:ea typeface="+mn-ea"/>
                      </a:endParaRPr>
                    </a:p>
                  </a:txBody>
                  <a:tcPr marL="9526" marR="9526" marT="9525" marB="0" anchor="ctr"/>
                </a:tc>
              </a:tr>
            </a:tbl>
          </a:graphicData>
        </a:graphic>
      </p:graphicFrame>
      <p:sp>
        <p:nvSpPr>
          <p:cNvPr id="18" name="Rectangle 3"/>
          <p:cNvSpPr txBox="1">
            <a:spLocks noChangeArrowheads="1"/>
          </p:cNvSpPr>
          <p:nvPr/>
        </p:nvSpPr>
        <p:spPr bwMode="auto">
          <a:xfrm>
            <a:off x="278204" y="938898"/>
            <a:ext cx="8470223" cy="18356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a:lnSpc>
                <a:spcPct val="120000"/>
              </a:lnSpc>
              <a:spcBef>
                <a:spcPct val="30000"/>
              </a:spcBef>
              <a:spcAft>
                <a:spcPct val="20000"/>
              </a:spcAft>
              <a:buClr>
                <a:schemeClr val="tx1"/>
              </a:buClr>
              <a:buFont typeface="Arial" panose="020B0604020202020204" pitchFamily="34" charset="0"/>
              <a:buChar char="•"/>
              <a:defRPr/>
            </a:pPr>
            <a:r>
              <a:rPr lang="en-US" altLang="zh-CN" sz="2400" b="1" kern="0" dirty="0" smtClean="0">
                <a:sym typeface="Wingdings"/>
              </a:rPr>
              <a:t>MPS defines 10 interlock sub-areas, for each beam destination, the final interlock area is composed of several sub-areas. </a:t>
            </a:r>
            <a:r>
              <a:rPr lang="en-US" altLang="zh-CN" sz="2400" b="1" kern="0" dirty="0">
                <a:sym typeface="Wingdings"/>
              </a:rPr>
              <a:t> </a:t>
            </a:r>
            <a:r>
              <a:rPr lang="en-US" altLang="zh-CN" sz="2400" b="1" kern="0" dirty="0" smtClean="0">
                <a:sym typeface="Wingdings"/>
              </a:rPr>
              <a:t>The status will be ignored for those </a:t>
            </a:r>
            <a:r>
              <a:rPr lang="en-US" altLang="zh-CN" sz="2400" b="1" kern="0" dirty="0">
                <a:sym typeface="Wingdings"/>
              </a:rPr>
              <a:t>s</a:t>
            </a:r>
            <a:r>
              <a:rPr lang="en-US" altLang="zh-CN" sz="2400" b="1" kern="0" dirty="0" smtClean="0">
                <a:sym typeface="Wingdings"/>
              </a:rPr>
              <a:t>ub-areas that are not in  final interlock area.</a:t>
            </a:r>
            <a:endParaRPr lang="en-US" altLang="zh-CN" sz="2400" b="1" kern="0" dirty="0">
              <a:sym typeface="Wingdings"/>
            </a:endParaRPr>
          </a:p>
        </p:txBody>
      </p:sp>
    </p:spTree>
    <p:extLst>
      <p:ext uri="{BB962C8B-B14F-4D97-AF65-F5344CB8AC3E}">
        <p14:creationId xmlns:p14="http://schemas.microsoft.com/office/powerpoint/2010/main" val="264849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Accelerator operation requirements</a:t>
            </a:r>
            <a:endParaRPr lang="zh-CN" altLang="en-US" dirty="0"/>
          </a:p>
        </p:txBody>
      </p:sp>
      <p:sp>
        <p:nvSpPr>
          <p:cNvPr id="4" name="TextBox 3"/>
          <p:cNvSpPr txBox="1"/>
          <p:nvPr/>
        </p:nvSpPr>
        <p:spPr>
          <a:xfrm>
            <a:off x="276045" y="905774"/>
            <a:ext cx="8600537" cy="477053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altLang="zh-CN" sz="2400" dirty="0" smtClean="0">
                <a:cs typeface="Times New Roman" panose="02020603050405020304" pitchFamily="18" charset="0"/>
              </a:rPr>
              <a:t>Access to Linac and RCS tunnel should be controlled independently, for example, when Linac is in operation, RCS tunnel can be opened and does not interrupt Linac, vice versa.</a:t>
            </a:r>
          </a:p>
          <a:p>
            <a:pPr marL="285750" indent="-285750">
              <a:spcBef>
                <a:spcPts val="600"/>
              </a:spcBef>
              <a:spcAft>
                <a:spcPts val="600"/>
              </a:spcAft>
              <a:buFont typeface="Arial" panose="020B0604020202020204" pitchFamily="34" charset="0"/>
              <a:buChar char="•"/>
            </a:pPr>
            <a:r>
              <a:rPr lang="en-US" altLang="zh-CN" sz="2400" dirty="0" smtClean="0">
                <a:cs typeface="Times New Roman" panose="02020603050405020304" pitchFamily="18" charset="0"/>
              </a:rPr>
              <a:t>When accelerator is in RCS operation mode, beam destinations can be changed among Linac dumps and RCS dumps without powering off high power sources.</a:t>
            </a:r>
          </a:p>
          <a:p>
            <a:pPr marL="285750" indent="-285750">
              <a:spcBef>
                <a:spcPts val="600"/>
              </a:spcBef>
              <a:spcAft>
                <a:spcPts val="600"/>
              </a:spcAft>
              <a:buFont typeface="Arial" panose="020B0604020202020204" pitchFamily="34" charset="0"/>
              <a:buChar char="•"/>
            </a:pPr>
            <a:r>
              <a:rPr lang="en-US" altLang="zh-CN" sz="2400" dirty="0" smtClean="0">
                <a:cs typeface="Times New Roman" panose="02020603050405020304" pitchFamily="18" charset="0"/>
              </a:rPr>
              <a:t>To ensure that beam should not be delivered to the unexpected beam destination in any cases.</a:t>
            </a:r>
          </a:p>
          <a:p>
            <a:pPr marL="285750" indent="-285750">
              <a:spcBef>
                <a:spcPts val="600"/>
              </a:spcBef>
              <a:spcAft>
                <a:spcPts val="600"/>
              </a:spcAft>
              <a:buFont typeface="Arial" panose="020B0604020202020204" pitchFamily="34" charset="0"/>
              <a:buChar char="•"/>
            </a:pPr>
            <a:r>
              <a:rPr lang="en-US" altLang="zh-CN" sz="2400" dirty="0" smtClean="0">
                <a:cs typeface="Times New Roman" panose="02020603050405020304" pitchFamily="18" charset="0"/>
              </a:rPr>
              <a:t>To ensure that beam power should not exceed the power tolerance of selected beam destination.</a:t>
            </a:r>
          </a:p>
          <a:p>
            <a:pPr marL="285750" indent="-285750">
              <a:spcBef>
                <a:spcPts val="600"/>
              </a:spcBef>
              <a:spcAft>
                <a:spcPts val="600"/>
              </a:spcAft>
              <a:buFont typeface="Arial" panose="020B0604020202020204" pitchFamily="34" charset="0"/>
              <a:buChar char="•"/>
            </a:pPr>
            <a:endParaRPr lang="zh-CN" altLang="en-US" sz="2400" dirty="0">
              <a:cs typeface="Times New Roman" panose="02020603050405020304" pitchFamily="18" charset="0"/>
            </a:endParaRPr>
          </a:p>
        </p:txBody>
      </p:sp>
      <p:sp>
        <p:nvSpPr>
          <p:cNvPr id="5" name="TextBox 4"/>
          <p:cNvSpPr txBox="1"/>
          <p:nvPr/>
        </p:nvSpPr>
        <p:spPr>
          <a:xfrm>
            <a:off x="508958" y="5269307"/>
            <a:ext cx="8134710" cy="1200329"/>
          </a:xfrm>
          <a:prstGeom prst="rect">
            <a:avLst/>
          </a:prstGeom>
          <a:noFill/>
        </p:spPr>
        <p:txBody>
          <a:bodyPr wrap="square" rtlCol="0">
            <a:spAutoFit/>
          </a:bodyPr>
          <a:lstStyle/>
          <a:p>
            <a:r>
              <a:rPr lang="en-US" altLang="zh-CN" sz="2400" dirty="0" smtClean="0">
                <a:solidFill>
                  <a:srgbClr val="FF0000"/>
                </a:solidFill>
              </a:rPr>
              <a:t>To satisfy these requirements mentioned above, the run management system(RMS) was designed and implemented for CSNS.  </a:t>
            </a:r>
            <a:endParaRPr lang="zh-CN" altLang="en-US" sz="2400" dirty="0">
              <a:solidFill>
                <a:srgbClr val="FF0000"/>
              </a:solidFill>
            </a:endParaRPr>
          </a:p>
        </p:txBody>
      </p:sp>
    </p:spTree>
    <p:extLst>
      <p:ext uri="{BB962C8B-B14F-4D97-AF65-F5344CB8AC3E}">
        <p14:creationId xmlns:p14="http://schemas.microsoft.com/office/powerpoint/2010/main" val="426198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RMS design and implementation</a:t>
            </a:r>
            <a:endParaRPr lang="zh-CN" altLang="en-US" dirty="0"/>
          </a:p>
        </p:txBody>
      </p:sp>
      <p:sp>
        <p:nvSpPr>
          <p:cNvPr id="3" name="TextBox 2"/>
          <p:cNvSpPr txBox="1"/>
          <p:nvPr/>
        </p:nvSpPr>
        <p:spPr>
          <a:xfrm>
            <a:off x="256147" y="1085057"/>
            <a:ext cx="8424738" cy="1015663"/>
          </a:xfrm>
          <a:prstGeom prst="rect">
            <a:avLst/>
          </a:prstGeom>
          <a:noFill/>
        </p:spPr>
        <p:txBody>
          <a:bodyPr wrap="square" rtlCol="0">
            <a:spAutoFit/>
          </a:bodyPr>
          <a:lstStyle/>
          <a:p>
            <a:pPr marL="342900" indent="-342900" algn="l">
              <a:buFont typeface="Arial" panose="020B0604020202020204" pitchFamily="34" charset="0"/>
              <a:buChar char="•"/>
            </a:pPr>
            <a:r>
              <a:rPr lang="en-US" altLang="zh-CN" sz="2000" dirty="0">
                <a:cs typeface="Times New Roman" panose="02020603050405020304" pitchFamily="18" charset="0"/>
              </a:rPr>
              <a:t>Run Management System(RMS) </a:t>
            </a:r>
            <a:r>
              <a:rPr lang="en-US" altLang="zh-CN" sz="2000" dirty="0" smtClean="0">
                <a:cs typeface="Times New Roman" panose="02020603050405020304" pitchFamily="18" charset="0"/>
              </a:rPr>
              <a:t>coordinates several related systems </a:t>
            </a:r>
            <a:r>
              <a:rPr lang="en-US" altLang="zh-CN" sz="2000" dirty="0">
                <a:cs typeface="Times New Roman" panose="02020603050405020304" pitchFamily="18" charset="0"/>
              </a:rPr>
              <a:t>to </a:t>
            </a:r>
            <a:r>
              <a:rPr lang="en-US" altLang="zh-CN" sz="2000" dirty="0" smtClean="0">
                <a:cs typeface="Times New Roman" panose="02020603050405020304" pitchFamily="18" charset="0"/>
              </a:rPr>
              <a:t>guarantee the accelerator running safely and operating conveniently. RMS is the top level of the accelerator control systems.</a:t>
            </a:r>
            <a:endParaRPr lang="zh-CN" altLang="en-US" sz="2000" dirty="0"/>
          </a:p>
        </p:txBody>
      </p:sp>
      <p:sp>
        <p:nvSpPr>
          <p:cNvPr id="4" name="矩形 1"/>
          <p:cNvSpPr>
            <a:spLocks noChangeArrowheads="1"/>
          </p:cNvSpPr>
          <p:nvPr/>
        </p:nvSpPr>
        <p:spPr bwMode="auto">
          <a:xfrm>
            <a:off x="3181350" y="5364601"/>
            <a:ext cx="1030288" cy="736600"/>
          </a:xfrm>
          <a:prstGeom prst="rect">
            <a:avLst/>
          </a:prstGeom>
          <a:solidFill>
            <a:schemeClr val="accent2"/>
          </a:solidFill>
          <a:ln w="9525" algn="ctr">
            <a:solidFill>
              <a:schemeClr val="tx1"/>
            </a:solidFill>
            <a:round/>
            <a:headEnd/>
            <a:tailEnd/>
          </a:ln>
        </p:spPr>
        <p:txBody>
          <a:bodyPr wrap="none"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1800" dirty="0" smtClean="0">
                <a:solidFill>
                  <a:schemeClr val="tx1"/>
                </a:solidFill>
                <a:latin typeface="Times New Roman" panose="02020603050405020304" pitchFamily="18" charset="0"/>
                <a:cs typeface="Times New Roman" panose="02020603050405020304" pitchFamily="18" charset="0"/>
              </a:rPr>
              <a:t>MPS</a:t>
            </a:r>
            <a:endParaRPr lang="en-US" altLang="zh-CN" sz="1800" dirty="0">
              <a:solidFill>
                <a:schemeClr val="tx1"/>
              </a:solidFill>
              <a:latin typeface="Times New Roman" panose="02020603050405020304" pitchFamily="18" charset="0"/>
              <a:cs typeface="Times New Roman" panose="02020603050405020304" pitchFamily="18" charset="0"/>
            </a:endParaRPr>
          </a:p>
        </p:txBody>
      </p:sp>
      <p:sp>
        <p:nvSpPr>
          <p:cNvPr id="5" name="椭圆 2"/>
          <p:cNvSpPr>
            <a:spLocks noChangeArrowheads="1"/>
          </p:cNvSpPr>
          <p:nvPr/>
        </p:nvSpPr>
        <p:spPr bwMode="auto">
          <a:xfrm>
            <a:off x="1196975" y="3900926"/>
            <a:ext cx="1387475" cy="715963"/>
          </a:xfrm>
          <a:prstGeom prst="ellipse">
            <a:avLst/>
          </a:prstGeom>
          <a:solidFill>
            <a:srgbClr val="FFFF00"/>
          </a:solidFill>
          <a:ln w="9525" algn="ctr">
            <a:solidFill>
              <a:schemeClr val="tx1"/>
            </a:solidFill>
            <a:round/>
            <a:headEnd/>
            <a:tailEnd/>
          </a:ln>
        </p:spPr>
        <p:txBody>
          <a:bodyPr wrap="none"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1400" dirty="0" smtClean="0">
                <a:solidFill>
                  <a:schemeClr val="tx1"/>
                </a:solidFill>
                <a:latin typeface="Times New Roman" panose="02020603050405020304" pitchFamily="18" charset="0"/>
                <a:cs typeface="Times New Roman" panose="02020603050405020304" pitchFamily="18" charset="0"/>
              </a:rPr>
              <a:t>Key</a:t>
            </a:r>
            <a:r>
              <a:rPr lang="zh-CN" altLang="en-US" sz="1400" dirty="0">
                <a:solidFill>
                  <a:schemeClr val="tx1"/>
                </a:solidFill>
                <a:latin typeface="Times New Roman" panose="02020603050405020304" pitchFamily="18" charset="0"/>
                <a:cs typeface="Times New Roman" panose="02020603050405020304" pitchFamily="18" charset="0"/>
              </a:rPr>
              <a:t> </a:t>
            </a:r>
            <a:r>
              <a:rPr lang="en-US" altLang="zh-CN" sz="1400" dirty="0" smtClean="0">
                <a:solidFill>
                  <a:schemeClr val="tx1"/>
                </a:solidFill>
                <a:latin typeface="Times New Roman" panose="02020603050405020304" pitchFamily="18" charset="0"/>
                <a:cs typeface="Times New Roman" panose="02020603050405020304" pitchFamily="18" charset="0"/>
              </a:rPr>
              <a:t>Switches</a:t>
            </a:r>
          </a:p>
        </p:txBody>
      </p:sp>
      <p:sp>
        <p:nvSpPr>
          <p:cNvPr id="7" name="椭圆 12"/>
          <p:cNvSpPr>
            <a:spLocks noChangeArrowheads="1"/>
          </p:cNvSpPr>
          <p:nvPr/>
        </p:nvSpPr>
        <p:spPr bwMode="auto">
          <a:xfrm>
            <a:off x="5897563" y="3881876"/>
            <a:ext cx="1482725" cy="717550"/>
          </a:xfrm>
          <a:prstGeom prst="ellipse">
            <a:avLst/>
          </a:prstGeom>
          <a:solidFill>
            <a:srgbClr val="FFFF00"/>
          </a:solidFill>
          <a:ln w="9525" algn="ctr">
            <a:solidFill>
              <a:schemeClr val="tx1"/>
            </a:solidFill>
            <a:round/>
            <a:headEnd/>
            <a:tailEnd/>
          </a:ln>
        </p:spPr>
        <p:txBody>
          <a:bodyPr wrap="none"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1400" dirty="0" smtClean="0">
                <a:solidFill>
                  <a:schemeClr val="tx1"/>
                </a:solidFill>
                <a:latin typeface="Times New Roman" panose="02020603050405020304" pitchFamily="18" charset="0"/>
                <a:cs typeface="Times New Roman" panose="02020603050405020304" pitchFamily="18" charset="0"/>
              </a:rPr>
              <a:t>Touch Panel</a:t>
            </a:r>
            <a:endParaRPr lang="zh-CN" altLang="en-US" sz="1400" dirty="0">
              <a:solidFill>
                <a:schemeClr val="tx1"/>
              </a:solidFill>
              <a:latin typeface="Times New Roman" panose="02020603050405020304" pitchFamily="18" charset="0"/>
              <a:cs typeface="Times New Roman" panose="02020603050405020304" pitchFamily="18" charset="0"/>
            </a:endParaRPr>
          </a:p>
        </p:txBody>
      </p:sp>
      <p:cxnSp>
        <p:nvCxnSpPr>
          <p:cNvPr id="8" name="直接箭头连接符 14"/>
          <p:cNvCxnSpPr>
            <a:cxnSpLocks noChangeShapeType="1"/>
            <a:endCxn id="5" idx="6"/>
          </p:cNvCxnSpPr>
          <p:nvPr/>
        </p:nvCxnSpPr>
        <p:spPr bwMode="auto">
          <a:xfrm flipH="1">
            <a:off x="2584450" y="4259701"/>
            <a:ext cx="735013" cy="0"/>
          </a:xfrm>
          <a:prstGeom prst="straightConnector1">
            <a:avLst/>
          </a:prstGeom>
          <a:noFill/>
          <a:ln w="28575" algn="ctr">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9" name="直接箭头连接符 15"/>
          <p:cNvCxnSpPr>
            <a:cxnSpLocks noChangeShapeType="1"/>
          </p:cNvCxnSpPr>
          <p:nvPr/>
        </p:nvCxnSpPr>
        <p:spPr bwMode="auto">
          <a:xfrm flipV="1">
            <a:off x="930275" y="3408801"/>
            <a:ext cx="6699250" cy="6350"/>
          </a:xfrm>
          <a:prstGeom prst="straightConnector1">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10" name="圆角矩形 4"/>
          <p:cNvSpPr>
            <a:spLocks noChangeArrowheads="1"/>
          </p:cNvSpPr>
          <p:nvPr/>
        </p:nvSpPr>
        <p:spPr bwMode="auto">
          <a:xfrm>
            <a:off x="1631950" y="2264214"/>
            <a:ext cx="2886075" cy="825500"/>
          </a:xfrm>
          <a:prstGeom prst="roundRect">
            <a:avLst>
              <a:gd name="adj" fmla="val 16667"/>
            </a:avLst>
          </a:prstGeom>
          <a:solidFill>
            <a:srgbClr val="FFFF00"/>
          </a:solidFill>
          <a:ln w="9525" algn="ctr">
            <a:solidFill>
              <a:schemeClr val="tx1"/>
            </a:solidFill>
            <a:round/>
            <a:headEnd/>
            <a:tailEnd/>
          </a:ln>
        </p:spPr>
        <p:txBody>
          <a:bodyPr wrap="none"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2000" dirty="0" smtClean="0">
                <a:solidFill>
                  <a:schemeClr val="tx1"/>
                </a:solidFill>
                <a:latin typeface="Times New Roman" panose="02020603050405020304" pitchFamily="18" charset="0"/>
                <a:cs typeface="Times New Roman" panose="02020603050405020304" pitchFamily="18" charset="0"/>
              </a:rPr>
              <a:t>Beam params control</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11" name="TextBox 6"/>
          <p:cNvSpPr txBox="1">
            <a:spLocks noChangeArrowheads="1"/>
          </p:cNvSpPr>
          <p:nvPr/>
        </p:nvSpPr>
        <p:spPr bwMode="auto">
          <a:xfrm>
            <a:off x="6497638" y="3081776"/>
            <a:ext cx="1131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1800" dirty="0" smtClean="0">
                <a:solidFill>
                  <a:schemeClr val="tx1"/>
                </a:solidFill>
                <a:latin typeface="Times New Roman" panose="02020603050405020304" pitchFamily="18" charset="0"/>
                <a:cs typeface="Times New Roman" panose="02020603050405020304" pitchFamily="18" charset="0"/>
              </a:rPr>
              <a:t>Control Network</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13" name="圆角矩形 11"/>
          <p:cNvSpPr>
            <a:spLocks noChangeArrowheads="1"/>
          </p:cNvSpPr>
          <p:nvPr/>
        </p:nvSpPr>
        <p:spPr bwMode="auto">
          <a:xfrm>
            <a:off x="3292475" y="3797739"/>
            <a:ext cx="1885950" cy="865187"/>
          </a:xfrm>
          <a:prstGeom prst="roundRect">
            <a:avLst>
              <a:gd name="adj" fmla="val 16667"/>
            </a:avLst>
          </a:prstGeom>
          <a:solidFill>
            <a:srgbClr val="FFFF00"/>
          </a:solidFill>
          <a:ln w="9525" algn="ctr">
            <a:solidFill>
              <a:schemeClr val="tx1"/>
            </a:solidFill>
            <a:round/>
            <a:headEnd/>
            <a:tailEnd/>
          </a:ln>
        </p:spPr>
        <p:txBody>
          <a:bodyPr wrap="none"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2000" dirty="0" smtClean="0">
                <a:solidFill>
                  <a:schemeClr val="tx1"/>
                </a:solidFill>
                <a:latin typeface="Times New Roman" panose="02020603050405020304" pitchFamily="18" charset="0"/>
                <a:cs typeface="Times New Roman" panose="02020603050405020304" pitchFamily="18" charset="0"/>
              </a:rPr>
              <a:t>RMS</a:t>
            </a:r>
            <a:endParaRPr lang="en-US" altLang="zh-CN" sz="2000" dirty="0">
              <a:solidFill>
                <a:schemeClr val="tx1"/>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spcAft>
                <a:spcPct val="0"/>
              </a:spcAft>
              <a:buClrTx/>
              <a:buFontTx/>
              <a:buNone/>
            </a:pPr>
            <a:r>
              <a:rPr lang="en-US" altLang="zh-CN" sz="2000" dirty="0">
                <a:solidFill>
                  <a:schemeClr val="tx1"/>
                </a:solidFill>
                <a:latin typeface="Times New Roman" panose="02020603050405020304" pitchFamily="18" charset="0"/>
                <a:cs typeface="Times New Roman" panose="02020603050405020304" pitchFamily="18" charset="0"/>
              </a:rPr>
              <a:t>PLC</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cxnSp>
        <p:nvCxnSpPr>
          <p:cNvPr id="16" name="直接箭头连接符 14"/>
          <p:cNvCxnSpPr>
            <a:cxnSpLocks noChangeShapeType="1"/>
          </p:cNvCxnSpPr>
          <p:nvPr/>
        </p:nvCxnSpPr>
        <p:spPr bwMode="auto">
          <a:xfrm flipH="1">
            <a:off x="5178425" y="4259701"/>
            <a:ext cx="750888" cy="0"/>
          </a:xfrm>
          <a:prstGeom prst="straightConnector1">
            <a:avLst/>
          </a:prstGeom>
          <a:noFill/>
          <a:ln w="28575"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sp>
        <p:nvSpPr>
          <p:cNvPr id="17" name="TextBox 6"/>
          <p:cNvSpPr txBox="1">
            <a:spLocks noChangeArrowheads="1"/>
          </p:cNvSpPr>
          <p:nvPr/>
        </p:nvSpPr>
        <p:spPr bwMode="auto">
          <a:xfrm>
            <a:off x="2547938" y="3881876"/>
            <a:ext cx="73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1600" dirty="0" smtClean="0">
                <a:solidFill>
                  <a:schemeClr val="tx1"/>
                </a:solidFill>
                <a:latin typeface="Times New Roman" panose="02020603050405020304" pitchFamily="18" charset="0"/>
                <a:cs typeface="Times New Roman" panose="02020603050405020304" pitchFamily="18" charset="0"/>
              </a:rPr>
              <a:t>cable</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18" name="TextBox 6"/>
          <p:cNvSpPr txBox="1">
            <a:spLocks noChangeArrowheads="1"/>
          </p:cNvSpPr>
          <p:nvPr/>
        </p:nvSpPr>
        <p:spPr bwMode="auto">
          <a:xfrm>
            <a:off x="4979299" y="3944591"/>
            <a:ext cx="12684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1600" dirty="0" smtClean="0">
                <a:solidFill>
                  <a:srgbClr val="0000FF"/>
                </a:solidFill>
                <a:latin typeface="Times New Roman" panose="02020603050405020304" pitchFamily="18" charset="0"/>
                <a:cs typeface="Times New Roman" panose="02020603050405020304" pitchFamily="18" charset="0"/>
              </a:rPr>
              <a:t>Local</a:t>
            </a:r>
          </a:p>
          <a:p>
            <a:pPr algn="ctr" eaLnBrk="1" hangingPunct="1">
              <a:lnSpc>
                <a:spcPct val="100000"/>
              </a:lnSpc>
              <a:spcBef>
                <a:spcPct val="0"/>
              </a:spcBef>
              <a:spcAft>
                <a:spcPct val="0"/>
              </a:spcAft>
              <a:buClrTx/>
              <a:buFontTx/>
              <a:buNone/>
            </a:pPr>
            <a:r>
              <a:rPr lang="en-US" altLang="zh-CN" sz="1600" dirty="0" smtClean="0">
                <a:solidFill>
                  <a:srgbClr val="0000FF"/>
                </a:solidFill>
                <a:latin typeface="Times New Roman" panose="02020603050405020304" pitchFamily="18" charset="0"/>
                <a:cs typeface="Times New Roman" panose="02020603050405020304" pitchFamily="18" charset="0"/>
              </a:rPr>
              <a:t>Net</a:t>
            </a:r>
            <a:endParaRPr lang="zh-CN" altLang="en-US" sz="1600" dirty="0">
              <a:solidFill>
                <a:srgbClr val="0000FF"/>
              </a:solidFill>
              <a:latin typeface="Times New Roman" panose="02020603050405020304" pitchFamily="18" charset="0"/>
              <a:cs typeface="Times New Roman" panose="02020603050405020304" pitchFamily="18" charset="0"/>
            </a:endParaRPr>
          </a:p>
        </p:txBody>
      </p:sp>
      <p:cxnSp>
        <p:nvCxnSpPr>
          <p:cNvPr id="19" name="直接箭头连接符 14"/>
          <p:cNvCxnSpPr>
            <a:cxnSpLocks noChangeShapeType="1"/>
          </p:cNvCxnSpPr>
          <p:nvPr/>
        </p:nvCxnSpPr>
        <p:spPr bwMode="auto">
          <a:xfrm flipH="1">
            <a:off x="6342063" y="3075426"/>
            <a:ext cx="3175" cy="334963"/>
          </a:xfrm>
          <a:prstGeom prst="straightConnector1">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0" name="直接箭头连接符 14"/>
          <p:cNvCxnSpPr>
            <a:cxnSpLocks noChangeShapeType="1"/>
          </p:cNvCxnSpPr>
          <p:nvPr/>
        </p:nvCxnSpPr>
        <p:spPr bwMode="auto">
          <a:xfrm>
            <a:off x="3059113" y="3099239"/>
            <a:ext cx="0" cy="333375"/>
          </a:xfrm>
          <a:prstGeom prst="straightConnector1">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1" name="直接箭头连接符 14"/>
          <p:cNvCxnSpPr>
            <a:cxnSpLocks noChangeShapeType="1"/>
            <a:endCxn id="13" idx="0"/>
          </p:cNvCxnSpPr>
          <p:nvPr/>
        </p:nvCxnSpPr>
        <p:spPr bwMode="auto">
          <a:xfrm flipH="1">
            <a:off x="4235450" y="3408801"/>
            <a:ext cx="0" cy="388938"/>
          </a:xfrm>
          <a:prstGeom prst="straightConnector1">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22" name="圆角矩形 14360"/>
          <p:cNvSpPr>
            <a:spLocks noChangeArrowheads="1"/>
          </p:cNvSpPr>
          <p:nvPr/>
        </p:nvSpPr>
        <p:spPr bwMode="auto">
          <a:xfrm>
            <a:off x="5507038" y="2213414"/>
            <a:ext cx="1701800" cy="863600"/>
          </a:xfrm>
          <a:prstGeom prst="roundRect">
            <a:avLst>
              <a:gd name="adj" fmla="val 16667"/>
            </a:avLst>
          </a:prstGeom>
          <a:solidFill>
            <a:srgbClr val="FF0000"/>
          </a:solidFill>
          <a:ln w="9525" algn="ctr">
            <a:solidFill>
              <a:schemeClr val="tx1"/>
            </a:solidFill>
            <a:round/>
            <a:headEnd/>
            <a:tailEnd/>
          </a:ln>
        </p:spPr>
        <p:txBody>
          <a:bodyPr wrap="none"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2000" dirty="0" smtClean="0">
                <a:solidFill>
                  <a:schemeClr val="bg1"/>
                </a:solidFill>
                <a:latin typeface="Times New Roman" panose="02020603050405020304" pitchFamily="18" charset="0"/>
                <a:cs typeface="Times New Roman" panose="02020603050405020304" pitchFamily="18" charset="0"/>
              </a:rPr>
              <a:t>Timing system</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cxnSp>
        <p:nvCxnSpPr>
          <p:cNvPr id="23" name="直接箭头连接符 14"/>
          <p:cNvCxnSpPr>
            <a:cxnSpLocks noChangeShapeType="1"/>
          </p:cNvCxnSpPr>
          <p:nvPr/>
        </p:nvCxnSpPr>
        <p:spPr bwMode="auto">
          <a:xfrm>
            <a:off x="3697288" y="4657369"/>
            <a:ext cx="0" cy="720725"/>
          </a:xfrm>
          <a:prstGeom prst="straightConnector1">
            <a:avLst/>
          </a:prstGeom>
          <a:noFill/>
          <a:ln w="28575" algn="ctr">
            <a:solidFill>
              <a:schemeClr val="tx2"/>
            </a:solidFill>
            <a:round/>
            <a:headEnd type="arrow" w="med" len="med"/>
            <a:tailEnd type="arrow" w="med" len="med"/>
          </a:ln>
          <a:extLst>
            <a:ext uri="{909E8E84-426E-40DD-AFC4-6F175D3DCCD1}">
              <a14:hiddenFill xmlns:a14="http://schemas.microsoft.com/office/drawing/2010/main">
                <a:noFill/>
              </a14:hiddenFill>
            </a:ext>
          </a:extLst>
        </p:spPr>
      </p:cxnSp>
      <p:sp>
        <p:nvSpPr>
          <p:cNvPr id="24" name="TextBox 6"/>
          <p:cNvSpPr txBox="1">
            <a:spLocks noChangeArrowheads="1"/>
          </p:cNvSpPr>
          <p:nvPr/>
        </p:nvSpPr>
        <p:spPr bwMode="auto">
          <a:xfrm>
            <a:off x="2988469" y="4949893"/>
            <a:ext cx="7794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1600" dirty="0" smtClean="0">
                <a:solidFill>
                  <a:schemeClr val="tx1"/>
                </a:solidFill>
                <a:latin typeface="Times New Roman" panose="02020603050405020304" pitchFamily="18" charset="0"/>
                <a:cs typeface="Times New Roman" panose="02020603050405020304" pitchFamily="18" charset="0"/>
              </a:rPr>
              <a:t>cable</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cxnSp>
        <p:nvCxnSpPr>
          <p:cNvPr id="25" name="直接连接符 3"/>
          <p:cNvCxnSpPr>
            <a:cxnSpLocks noChangeShapeType="1"/>
          </p:cNvCxnSpPr>
          <p:nvPr/>
        </p:nvCxnSpPr>
        <p:spPr bwMode="auto">
          <a:xfrm>
            <a:off x="1116013" y="2140389"/>
            <a:ext cx="0" cy="2898775"/>
          </a:xfrm>
          <a:prstGeom prst="line">
            <a:avLst/>
          </a:prstGeom>
          <a:noFill/>
          <a:ln w="38100"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5"/>
          <p:cNvCxnSpPr>
            <a:cxnSpLocks noChangeShapeType="1"/>
          </p:cNvCxnSpPr>
          <p:nvPr/>
        </p:nvCxnSpPr>
        <p:spPr bwMode="auto">
          <a:xfrm>
            <a:off x="1116013" y="5021701"/>
            <a:ext cx="6483350" cy="0"/>
          </a:xfrm>
          <a:prstGeom prst="line">
            <a:avLst/>
          </a:prstGeom>
          <a:noFill/>
          <a:ln w="38100"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连接符 8"/>
          <p:cNvCxnSpPr>
            <a:cxnSpLocks noChangeShapeType="1"/>
          </p:cNvCxnSpPr>
          <p:nvPr/>
        </p:nvCxnSpPr>
        <p:spPr bwMode="auto">
          <a:xfrm>
            <a:off x="1116013" y="2140389"/>
            <a:ext cx="3744912" cy="0"/>
          </a:xfrm>
          <a:prstGeom prst="line">
            <a:avLst/>
          </a:prstGeom>
          <a:noFill/>
          <a:ln w="38100"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10"/>
          <p:cNvCxnSpPr>
            <a:cxnSpLocks noChangeShapeType="1"/>
          </p:cNvCxnSpPr>
          <p:nvPr/>
        </p:nvCxnSpPr>
        <p:spPr bwMode="auto">
          <a:xfrm>
            <a:off x="4860925" y="2140389"/>
            <a:ext cx="0" cy="1552575"/>
          </a:xfrm>
          <a:prstGeom prst="line">
            <a:avLst/>
          </a:prstGeom>
          <a:noFill/>
          <a:ln w="38100"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连接符 12"/>
          <p:cNvCxnSpPr>
            <a:cxnSpLocks noChangeShapeType="1"/>
          </p:cNvCxnSpPr>
          <p:nvPr/>
        </p:nvCxnSpPr>
        <p:spPr bwMode="auto">
          <a:xfrm>
            <a:off x="4860925" y="3692964"/>
            <a:ext cx="2738438" cy="0"/>
          </a:xfrm>
          <a:prstGeom prst="line">
            <a:avLst/>
          </a:prstGeom>
          <a:noFill/>
          <a:ln w="38100"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连接符 14"/>
          <p:cNvCxnSpPr>
            <a:cxnSpLocks noChangeShapeType="1"/>
          </p:cNvCxnSpPr>
          <p:nvPr/>
        </p:nvCxnSpPr>
        <p:spPr bwMode="auto">
          <a:xfrm>
            <a:off x="7599363" y="3692964"/>
            <a:ext cx="0" cy="1346200"/>
          </a:xfrm>
          <a:prstGeom prst="line">
            <a:avLst/>
          </a:prstGeom>
          <a:noFill/>
          <a:ln w="38100"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箭头连接符 15"/>
          <p:cNvCxnSpPr>
            <a:cxnSpLocks noChangeShapeType="1"/>
          </p:cNvCxnSpPr>
          <p:nvPr/>
        </p:nvCxnSpPr>
        <p:spPr bwMode="auto">
          <a:xfrm>
            <a:off x="930275" y="2140389"/>
            <a:ext cx="0" cy="4392612"/>
          </a:xfrm>
          <a:prstGeom prst="straightConnector1">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2" name="直接箭头连接符 15"/>
          <p:cNvCxnSpPr>
            <a:cxnSpLocks noChangeShapeType="1"/>
          </p:cNvCxnSpPr>
          <p:nvPr/>
        </p:nvCxnSpPr>
        <p:spPr bwMode="auto">
          <a:xfrm flipV="1">
            <a:off x="930275" y="6513951"/>
            <a:ext cx="6699250" cy="6350"/>
          </a:xfrm>
          <a:prstGeom prst="straightConnector1">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33" name="矩形 1"/>
          <p:cNvSpPr>
            <a:spLocks noChangeArrowheads="1"/>
          </p:cNvSpPr>
          <p:nvPr/>
        </p:nvSpPr>
        <p:spPr bwMode="auto">
          <a:xfrm>
            <a:off x="6345238" y="5367776"/>
            <a:ext cx="1179512" cy="738188"/>
          </a:xfrm>
          <a:prstGeom prst="rect">
            <a:avLst/>
          </a:prstGeom>
          <a:solidFill>
            <a:srgbClr val="FFC000"/>
          </a:solidFill>
          <a:ln w="9525" algn="ctr">
            <a:solidFill>
              <a:schemeClr val="tx1"/>
            </a:solidFill>
            <a:round/>
            <a:headEnd/>
            <a:tailEnd/>
          </a:ln>
        </p:spPr>
        <p:txBody>
          <a:bodyPr wrap="none"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1800" dirty="0" smtClean="0">
                <a:solidFill>
                  <a:schemeClr val="tx1"/>
                </a:solidFill>
                <a:latin typeface="Times New Roman" panose="02020603050405020304" pitchFamily="18" charset="0"/>
                <a:cs typeface="Times New Roman" panose="02020603050405020304" pitchFamily="18" charset="0"/>
              </a:rPr>
              <a:t>PS control</a:t>
            </a:r>
            <a:endParaRPr lang="en-US" altLang="zh-CN" sz="1800" dirty="0">
              <a:solidFill>
                <a:schemeClr val="tx1"/>
              </a:solidFill>
              <a:latin typeface="Times New Roman" panose="02020603050405020304" pitchFamily="18" charset="0"/>
              <a:cs typeface="Times New Roman" panose="02020603050405020304" pitchFamily="18" charset="0"/>
            </a:endParaRPr>
          </a:p>
        </p:txBody>
      </p:sp>
      <p:sp>
        <p:nvSpPr>
          <p:cNvPr id="34" name="矩形 1"/>
          <p:cNvSpPr>
            <a:spLocks noChangeArrowheads="1"/>
          </p:cNvSpPr>
          <p:nvPr/>
        </p:nvSpPr>
        <p:spPr bwMode="auto">
          <a:xfrm>
            <a:off x="1249363" y="5382064"/>
            <a:ext cx="1466850" cy="738187"/>
          </a:xfrm>
          <a:prstGeom prst="rect">
            <a:avLst/>
          </a:prstGeom>
          <a:solidFill>
            <a:schemeClr val="accent1">
              <a:lumMod val="75000"/>
            </a:schemeClr>
          </a:solidFill>
          <a:ln w="9525" algn="ctr">
            <a:solidFill>
              <a:schemeClr val="tx1"/>
            </a:solidFill>
            <a:round/>
            <a:headEnd/>
            <a:tailEnd/>
          </a:ln>
        </p:spPr>
        <p:txBody>
          <a:bodyPr wrap="none"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1800" dirty="0" smtClean="0">
                <a:solidFill>
                  <a:schemeClr val="tx1"/>
                </a:solidFill>
                <a:latin typeface="Times New Roman" panose="02020603050405020304" pitchFamily="18" charset="0"/>
                <a:cs typeface="Times New Roman" panose="02020603050405020304" pitchFamily="18" charset="0"/>
              </a:rPr>
              <a:t>IS control</a:t>
            </a:r>
            <a:endParaRPr lang="en-US" altLang="zh-CN" sz="1800" dirty="0">
              <a:solidFill>
                <a:schemeClr val="tx1"/>
              </a:solidFill>
              <a:latin typeface="Times New Roman" panose="02020603050405020304" pitchFamily="18" charset="0"/>
              <a:cs typeface="Times New Roman" panose="02020603050405020304" pitchFamily="18" charset="0"/>
            </a:endParaRPr>
          </a:p>
        </p:txBody>
      </p:sp>
      <p:cxnSp>
        <p:nvCxnSpPr>
          <p:cNvPr id="35" name="直接箭头连接符 14"/>
          <p:cNvCxnSpPr>
            <a:cxnSpLocks noChangeShapeType="1"/>
          </p:cNvCxnSpPr>
          <p:nvPr/>
        </p:nvCxnSpPr>
        <p:spPr bwMode="auto">
          <a:xfrm flipH="1">
            <a:off x="1979613" y="6120041"/>
            <a:ext cx="0" cy="388937"/>
          </a:xfrm>
          <a:prstGeom prst="straightConnector1">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6" name="直接箭头连接符 14"/>
          <p:cNvCxnSpPr>
            <a:cxnSpLocks noChangeShapeType="1"/>
          </p:cNvCxnSpPr>
          <p:nvPr/>
        </p:nvCxnSpPr>
        <p:spPr bwMode="auto">
          <a:xfrm flipH="1">
            <a:off x="3697288" y="6102789"/>
            <a:ext cx="0" cy="388937"/>
          </a:xfrm>
          <a:prstGeom prst="straightConnector1">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7" name="直接箭头连接符 14"/>
          <p:cNvCxnSpPr>
            <a:cxnSpLocks noChangeShapeType="1"/>
          </p:cNvCxnSpPr>
          <p:nvPr/>
        </p:nvCxnSpPr>
        <p:spPr bwMode="auto">
          <a:xfrm flipH="1">
            <a:off x="6935788" y="6101201"/>
            <a:ext cx="0" cy="388938"/>
          </a:xfrm>
          <a:prstGeom prst="straightConnector1">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8" name="直接箭头连接符 14"/>
          <p:cNvCxnSpPr>
            <a:cxnSpLocks noChangeShapeType="1"/>
          </p:cNvCxnSpPr>
          <p:nvPr/>
        </p:nvCxnSpPr>
        <p:spPr bwMode="auto">
          <a:xfrm>
            <a:off x="4860925" y="4643876"/>
            <a:ext cx="0" cy="747713"/>
          </a:xfrm>
          <a:prstGeom prst="straightConnector1">
            <a:avLst/>
          </a:prstGeom>
          <a:noFill/>
          <a:ln w="28575" algn="ctr">
            <a:solidFill>
              <a:schemeClr val="tx2"/>
            </a:solidFill>
            <a:round/>
            <a:headEnd type="arrow" w="med" len="med"/>
            <a:tailEnd type="arrow" w="med" len="med"/>
          </a:ln>
          <a:extLst>
            <a:ext uri="{909E8E84-426E-40DD-AFC4-6F175D3DCCD1}">
              <a14:hiddenFill xmlns:a14="http://schemas.microsoft.com/office/drawing/2010/main">
                <a:noFill/>
              </a14:hiddenFill>
            </a:ext>
          </a:extLst>
        </p:spPr>
      </p:cxnSp>
      <p:sp>
        <p:nvSpPr>
          <p:cNvPr id="39" name="矩形 1"/>
          <p:cNvSpPr>
            <a:spLocks noChangeArrowheads="1"/>
          </p:cNvSpPr>
          <p:nvPr/>
        </p:nvSpPr>
        <p:spPr bwMode="auto">
          <a:xfrm>
            <a:off x="4471988" y="5391589"/>
            <a:ext cx="1031875" cy="736600"/>
          </a:xfrm>
          <a:prstGeom prst="rect">
            <a:avLst/>
          </a:prstGeom>
          <a:solidFill>
            <a:srgbClr val="00FFFF"/>
          </a:solidFill>
          <a:ln w="9525" algn="ctr">
            <a:solidFill>
              <a:schemeClr val="tx1"/>
            </a:solidFill>
            <a:round/>
            <a:headEnd/>
            <a:tailEnd/>
          </a:ln>
        </p:spPr>
        <p:txBody>
          <a:bodyPr wrap="none" anchor="ct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1800" dirty="0" smtClean="0">
                <a:solidFill>
                  <a:schemeClr val="tx1"/>
                </a:solidFill>
                <a:latin typeface="Times New Roman" panose="02020603050405020304" pitchFamily="18" charset="0"/>
                <a:cs typeface="Times New Roman" panose="02020603050405020304" pitchFamily="18" charset="0"/>
              </a:rPr>
              <a:t>PPS</a:t>
            </a:r>
            <a:endParaRPr lang="en-US" altLang="zh-CN" sz="1800" dirty="0">
              <a:solidFill>
                <a:schemeClr val="tx1"/>
              </a:solidFill>
              <a:latin typeface="Times New Roman" panose="02020603050405020304" pitchFamily="18" charset="0"/>
              <a:cs typeface="Times New Roman" panose="02020603050405020304" pitchFamily="18" charset="0"/>
            </a:endParaRPr>
          </a:p>
        </p:txBody>
      </p:sp>
      <p:sp>
        <p:nvSpPr>
          <p:cNvPr id="40" name="TextBox 6"/>
          <p:cNvSpPr txBox="1">
            <a:spLocks noChangeArrowheads="1"/>
          </p:cNvSpPr>
          <p:nvPr/>
        </p:nvSpPr>
        <p:spPr bwMode="auto">
          <a:xfrm>
            <a:off x="4810918" y="4969314"/>
            <a:ext cx="7350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spcAft>
                <a:spcPct val="0"/>
              </a:spcAft>
              <a:buClrTx/>
              <a:buFontTx/>
              <a:buNone/>
            </a:pPr>
            <a:r>
              <a:rPr lang="en-US" altLang="zh-CN" sz="1600" dirty="0" smtClean="0">
                <a:solidFill>
                  <a:schemeClr val="tx1"/>
                </a:solidFill>
                <a:latin typeface="Times New Roman" panose="02020603050405020304" pitchFamily="18" charset="0"/>
                <a:cs typeface="Times New Roman" panose="02020603050405020304" pitchFamily="18" charset="0"/>
              </a:rPr>
              <a:t>cable</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038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16745</TotalTime>
  <Words>1366</Words>
  <Application>Microsoft Office PowerPoint</Application>
  <PresentationFormat>全屏显示(4:3)</PresentationFormat>
  <Paragraphs>222</Paragraphs>
  <Slides>28</Slides>
  <Notes>1</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CSNS Running Management System</vt:lpstr>
      <vt:lpstr> Outline</vt:lpstr>
      <vt:lpstr>Brief introduction of CSNS</vt:lpstr>
      <vt:lpstr>Brief introduction of CSNS</vt:lpstr>
      <vt:lpstr>Accelerator operation requirements</vt:lpstr>
      <vt:lpstr>Accelerator operation requirements</vt:lpstr>
      <vt:lpstr>Accelerator operation requirements</vt:lpstr>
      <vt:lpstr>Accelerator operation requirements</vt:lpstr>
      <vt:lpstr>RMS design and implementation</vt:lpstr>
      <vt:lpstr>RMS design and implementation</vt:lpstr>
      <vt:lpstr>RMS design and implementation</vt:lpstr>
      <vt:lpstr>RMS design and implementation</vt:lpstr>
      <vt:lpstr>RMS design and implementation</vt:lpstr>
      <vt:lpstr>RMS design and implementation</vt:lpstr>
      <vt:lpstr>RMS design and implementation</vt:lpstr>
      <vt:lpstr>Accelerator operation requirements</vt:lpstr>
      <vt:lpstr>RMS design and implementation</vt:lpstr>
      <vt:lpstr>RMS design and implementation</vt:lpstr>
      <vt:lpstr>RMS design and implementation</vt:lpstr>
      <vt:lpstr>RMS design and implementation</vt:lpstr>
      <vt:lpstr>RMS design and implementation</vt:lpstr>
      <vt:lpstr>RMS design and implementation</vt:lpstr>
      <vt:lpstr>RMS design and implementation</vt:lpstr>
      <vt:lpstr>RMS design and implementation</vt:lpstr>
      <vt:lpstr>RMS design and implementation</vt:lpstr>
      <vt:lpstr>RMS design and implementation</vt:lpstr>
      <vt:lpstr>Summary</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IHEP</dc:title>
  <dc:creator>王晨芳</dc:creator>
  <cp:lastModifiedBy>dell</cp:lastModifiedBy>
  <cp:revision>1027</cp:revision>
  <dcterms:created xsi:type="dcterms:W3CDTF">2018-05-04T02:09:20Z</dcterms:created>
  <dcterms:modified xsi:type="dcterms:W3CDTF">2018-12-11T12:38:09Z</dcterms:modified>
</cp:coreProperties>
</file>