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6" r:id="rId2"/>
    <p:sldId id="314" r:id="rId3"/>
    <p:sldId id="328" r:id="rId4"/>
    <p:sldId id="319" r:id="rId5"/>
    <p:sldId id="322" r:id="rId6"/>
    <p:sldId id="323" r:id="rId7"/>
    <p:sldId id="324" r:id="rId8"/>
    <p:sldId id="327" r:id="rId9"/>
    <p:sldId id="325" r:id="rId10"/>
    <p:sldId id="326" r:id="rId11"/>
    <p:sldId id="315" r:id="rId12"/>
    <p:sldId id="316" r:id="rId13"/>
    <p:sldId id="317" r:id="rId14"/>
    <p:sldId id="318" r:id="rId15"/>
    <p:sldId id="320" r:id="rId16"/>
  </p:sldIdLst>
  <p:sldSz cx="9144000" cy="6858000" type="screen4x3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63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0C0"/>
    <a:srgbClr val="FDBB63"/>
    <a:srgbClr val="AE62FA"/>
    <a:srgbClr val="FF99FF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 snapToGrid="0" snapToObjects="1" showGuides="1">
      <p:cViewPr>
        <p:scale>
          <a:sx n="80" d="100"/>
          <a:sy n="80" d="100"/>
        </p:scale>
        <p:origin x="-1086" y="138"/>
      </p:cViewPr>
      <p:guideLst>
        <p:guide orient="horz" pos="987"/>
        <p:guide pos="575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22B3C2-9AAD-43DB-9AB9-29F04919C172}" type="datetimeFigureOut">
              <a:rPr lang="de-DE"/>
              <a:pPr>
                <a:defRPr/>
              </a:pPr>
              <a:t>06.11.2018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2364ED-A3A8-42DC-B09B-6AA7BE39D8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306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0FCEEE-9EF2-4249-A44A-CFD861658AA5}" type="datetimeFigureOut">
              <a:rPr lang="de-DE"/>
              <a:pPr>
                <a:defRPr/>
              </a:pPr>
              <a:t>06.11.2018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EEBF3A-C669-4FA8-B2A4-A610842F82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444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EEBF3A-C669-4FA8-B2A4-A610842F827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64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8" r="5373" b="5511"/>
          <a:stretch>
            <a:fillRect/>
          </a:stretch>
        </p:blipFill>
        <p:spPr bwMode="auto">
          <a:xfrm>
            <a:off x="111125" y="1417638"/>
            <a:ext cx="89265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 userDrawn="1"/>
        </p:nvSpPr>
        <p:spPr>
          <a:xfrm>
            <a:off x="7031038" y="150813"/>
            <a:ext cx="1778000" cy="560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Bild 9" descr="GSI_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263525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404813" y="6650038"/>
            <a:ext cx="3370262" cy="2079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403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684620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93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92341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712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395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1938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275" y="1450975"/>
            <a:ext cx="8212138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1028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0" name="Textfeld 10"/>
          <p:cNvSpPr txBox="1">
            <a:spLocks noChangeArrowheads="1"/>
          </p:cNvSpPr>
          <p:nvPr/>
        </p:nvSpPr>
        <p:spPr bwMode="auto">
          <a:xfrm>
            <a:off x="434975" y="6619875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1000" smtClean="0">
                <a:solidFill>
                  <a:srgbClr val="333333"/>
                </a:solidFill>
              </a:rPr>
              <a:t>GSI Helmholtzzentrum für Schwerionenforschung GmbH</a:t>
            </a:r>
          </a:p>
        </p:txBody>
      </p:sp>
      <p:sp>
        <p:nvSpPr>
          <p:cNvPr id="1031" name="Titelplatzhalter 1"/>
          <p:cNvSpPr>
            <a:spLocks noGrp="1"/>
          </p:cNvSpPr>
          <p:nvPr>
            <p:ph type="title"/>
          </p:nvPr>
        </p:nvSpPr>
        <p:spPr bwMode="auto">
          <a:xfrm>
            <a:off x="422275" y="269875"/>
            <a:ext cx="57848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034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0"/>
          <a:stretch>
            <a:fillRect/>
          </a:stretch>
        </p:blipFill>
        <p:spPr bwMode="auto">
          <a:xfrm>
            <a:off x="7469188" y="6608763"/>
            <a:ext cx="1177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55588"/>
            <a:ext cx="65881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Textfeld 16"/>
          <p:cNvSpPr txBox="1">
            <a:spLocks noChangeArrowheads="1"/>
          </p:cNvSpPr>
          <p:nvPr/>
        </p:nvSpPr>
        <p:spPr bwMode="auto">
          <a:xfrm>
            <a:off x="8634413" y="6621463"/>
            <a:ext cx="509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fld id="{A182CF68-9CF7-47F1-8CBC-95F3A827A158}" type="slidenum">
              <a:rPr lang="en-US" altLang="de-DE" sz="1000" smtClean="0">
                <a:solidFill>
                  <a:srgbClr val="333333"/>
                </a:solidFill>
              </a:rPr>
              <a:pPr algn="ctr">
                <a:defRPr/>
              </a:pPr>
              <a:t>‹Nr.›</a:t>
            </a:fld>
            <a:endParaRPr lang="de-DE" altLang="de-DE" sz="1000" smtClean="0">
              <a:solidFill>
                <a:srgbClr val="33333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8" r:id="rId2"/>
    <p:sldLayoutId id="2147483729" r:id="rId3"/>
    <p:sldLayoutId id="2147483730" r:id="rId4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de-DE" dirty="0" smtClean="0"/>
              <a:t>HEBT Magnets Batch2&amp;3</a:t>
            </a:r>
            <a:br>
              <a:rPr lang="en-US" altLang="de-DE" dirty="0" smtClean="0"/>
            </a:br>
            <a:r>
              <a:rPr lang="en-US" altLang="de-DE" dirty="0" smtClean="0"/>
              <a:t>Magnetic Measurements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smtClean="0"/>
              <a:t>07.11.2018</a:t>
            </a:r>
          </a:p>
          <a:p>
            <a:r>
              <a:rPr lang="de-DE" dirty="0" smtClean="0"/>
              <a:t>C</a:t>
            </a:r>
            <a:r>
              <a:rPr lang="de-DE" dirty="0" smtClean="0"/>
              <a:t>. Mühle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2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04717" y="1828799"/>
            <a:ext cx="2454518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B=f(I)</a:t>
            </a:r>
          </a:p>
          <a:p>
            <a:pPr algn="l"/>
            <a:r>
              <a:rPr lang="en-US" dirty="0" smtClean="0"/>
              <a:t>x=0 y=0</a:t>
            </a:r>
          </a:p>
          <a:p>
            <a:pPr algn="l"/>
            <a:endParaRPr lang="en-US" dirty="0"/>
          </a:p>
          <a:p>
            <a:r>
              <a:rPr lang="en-US" dirty="0"/>
              <a:t>Linear fit </a:t>
            </a:r>
            <a:r>
              <a:rPr lang="en-US" dirty="0" smtClean="0"/>
              <a:t>(black curve)</a:t>
            </a:r>
          </a:p>
          <a:p>
            <a:r>
              <a:rPr lang="en-US" dirty="0" smtClean="0"/>
              <a:t>subtracted</a:t>
            </a:r>
            <a:endParaRPr lang="en-US" dirty="0"/>
          </a:p>
          <a:p>
            <a:pPr algn="l"/>
            <a:endParaRPr lang="en-US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14" y="1246712"/>
            <a:ext cx="6480000" cy="43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07418" y="5732060"/>
            <a:ext cx="4724370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GSI: 	Ordinary steel: black-up, pink-down</a:t>
            </a:r>
          </a:p>
          <a:p>
            <a:pPr algn="l"/>
            <a:r>
              <a:rPr lang="en-US" dirty="0" smtClean="0"/>
              <a:t>		Stainless steel: blue-up, red-down</a:t>
            </a:r>
          </a:p>
          <a:p>
            <a:pPr algn="l"/>
            <a:r>
              <a:rPr lang="en-US" dirty="0" smtClean="0"/>
              <a:t>BINP:	Ordinary steel: green</a:t>
            </a:r>
          </a:p>
          <a:p>
            <a:pPr algn="l"/>
            <a:endParaRPr lang="en-US" dirty="0" smtClean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bushes/screws ordinary steel/stainless steel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7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BINP/GSI 1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70" y="1274341"/>
            <a:ext cx="6480000" cy="421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50878" y="5744865"/>
            <a:ext cx="423705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BINP: blue-w/o girder</a:t>
            </a:r>
          </a:p>
          <a:p>
            <a:pPr algn="l"/>
            <a:r>
              <a:rPr lang="en-US" dirty="0" smtClean="0"/>
              <a:t>GSI: black–with girder , pink-w/o girder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4589" y="1815151"/>
            <a:ext cx="2719655" cy="203132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∫</a:t>
            </a:r>
            <a:r>
              <a:rPr lang="en-US" dirty="0" err="1" smtClean="0"/>
              <a:t>Bdl</a:t>
            </a:r>
            <a:r>
              <a:rPr lang="en-US" dirty="0" smtClean="0"/>
              <a:t>=f(I)</a:t>
            </a:r>
          </a:p>
          <a:p>
            <a:pPr algn="l"/>
            <a:r>
              <a:rPr lang="en-US" dirty="0" smtClean="0"/>
              <a:t>x=0 y=0</a:t>
            </a:r>
          </a:p>
          <a:p>
            <a:pPr algn="l"/>
            <a:r>
              <a:rPr lang="en-US" dirty="0" smtClean="0"/>
              <a:t>Linear fit (black curve) </a:t>
            </a:r>
          </a:p>
          <a:p>
            <a:pPr algn="l"/>
            <a:r>
              <a:rPr lang="en-US" dirty="0" smtClean="0"/>
              <a:t>subtracted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Gain between BINP and </a:t>
            </a:r>
          </a:p>
          <a:p>
            <a:pPr algn="l"/>
            <a:r>
              <a:rPr lang="en-US" dirty="0" smtClean="0"/>
              <a:t>GSI ~1.01%</a:t>
            </a:r>
          </a:p>
        </p:txBody>
      </p:sp>
    </p:spTree>
    <p:extLst>
      <p:ext uri="{BB962C8B-B14F-4D97-AF65-F5344CB8AC3E}">
        <p14:creationId xmlns:p14="http://schemas.microsoft.com/office/powerpoint/2010/main" val="12934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BINP/GSI 2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22" y="1282885"/>
            <a:ext cx="6480000" cy="436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169406" y="5744864"/>
            <a:ext cx="423705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BINP: blue-w/o girder</a:t>
            </a:r>
          </a:p>
          <a:p>
            <a:pPr algn="l"/>
            <a:r>
              <a:rPr lang="en-US" dirty="0" smtClean="0"/>
              <a:t>GSI: black–with girder , pink-w/o girder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9181" y="1815151"/>
            <a:ext cx="2719655" cy="203132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∫</a:t>
            </a:r>
            <a:r>
              <a:rPr lang="en-US" dirty="0" err="1" smtClean="0"/>
              <a:t>Bdl</a:t>
            </a:r>
            <a:r>
              <a:rPr lang="en-US" dirty="0" smtClean="0"/>
              <a:t>=f(I)</a:t>
            </a:r>
          </a:p>
          <a:p>
            <a:pPr algn="l"/>
            <a:r>
              <a:rPr lang="en-US" dirty="0" smtClean="0"/>
              <a:t>x=0, y=0</a:t>
            </a:r>
          </a:p>
          <a:p>
            <a:pPr algn="l"/>
            <a:r>
              <a:rPr lang="en-US" dirty="0" smtClean="0"/>
              <a:t>Linear fit (individual) </a:t>
            </a:r>
          </a:p>
          <a:p>
            <a:pPr algn="l"/>
            <a:r>
              <a:rPr lang="en-US" dirty="0" smtClean="0"/>
              <a:t>subtracted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Gain between BINP and </a:t>
            </a:r>
          </a:p>
          <a:p>
            <a:pPr algn="l"/>
            <a:r>
              <a:rPr lang="en-US" dirty="0" smtClean="0"/>
              <a:t>GSI subtracted </a:t>
            </a:r>
          </a:p>
        </p:txBody>
      </p:sp>
    </p:spTree>
    <p:extLst>
      <p:ext uri="{BB962C8B-B14F-4D97-AF65-F5344CB8AC3E}">
        <p14:creationId xmlns:p14="http://schemas.microsoft.com/office/powerpoint/2010/main" val="33020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0288" y="270000"/>
            <a:ext cx="5583952" cy="787557"/>
          </a:xfrm>
        </p:spPr>
        <p:txBody>
          <a:bodyPr/>
          <a:lstStyle/>
          <a:p>
            <a:r>
              <a:rPr lang="en-US" dirty="0" smtClean="0"/>
              <a:t>Comparison BINP/GSI 3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84" y="1250540"/>
            <a:ext cx="6480000" cy="43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0941" y="1815151"/>
            <a:ext cx="2719655" cy="203132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B(in center)=f(I)</a:t>
            </a:r>
          </a:p>
          <a:p>
            <a:pPr algn="l"/>
            <a:r>
              <a:rPr lang="en-US" dirty="0" smtClean="0"/>
              <a:t>x=0, y=0</a:t>
            </a:r>
          </a:p>
          <a:p>
            <a:pPr algn="l"/>
            <a:r>
              <a:rPr lang="en-US" dirty="0" smtClean="0"/>
              <a:t>Linear fit (black curve)</a:t>
            </a:r>
          </a:p>
          <a:p>
            <a:pPr algn="l"/>
            <a:r>
              <a:rPr lang="en-US" dirty="0" smtClean="0"/>
              <a:t>subtracted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Gain between BINP and </a:t>
            </a:r>
          </a:p>
          <a:p>
            <a:pPr algn="l"/>
            <a:r>
              <a:rPr lang="en-US" dirty="0" smtClean="0"/>
              <a:t>GSI ~1.01%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50878" y="5744865"/>
            <a:ext cx="423705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BINP: blue-w/o girder</a:t>
            </a:r>
          </a:p>
          <a:p>
            <a:pPr algn="l"/>
            <a:r>
              <a:rPr lang="en-US" dirty="0" smtClean="0"/>
              <a:t>GSI: black–with girder , pink-w/o girder </a:t>
            </a:r>
          </a:p>
        </p:txBody>
      </p:sp>
    </p:spTree>
    <p:extLst>
      <p:ext uri="{BB962C8B-B14F-4D97-AF65-F5344CB8AC3E}">
        <p14:creationId xmlns:p14="http://schemas.microsoft.com/office/powerpoint/2010/main" val="21655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BINP/GSI 4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91" y="1254668"/>
            <a:ext cx="6480000" cy="441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9181" y="1815151"/>
            <a:ext cx="2719655" cy="203132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B(in center)=f(I)</a:t>
            </a:r>
          </a:p>
          <a:p>
            <a:pPr algn="l"/>
            <a:r>
              <a:rPr lang="en-US" dirty="0" smtClean="0"/>
              <a:t>x=0, y=0</a:t>
            </a:r>
          </a:p>
          <a:p>
            <a:pPr algn="l"/>
            <a:r>
              <a:rPr lang="en-US" dirty="0" smtClean="0"/>
              <a:t>Linear fit (individual)</a:t>
            </a:r>
          </a:p>
          <a:p>
            <a:pPr algn="l"/>
            <a:r>
              <a:rPr lang="en-US" dirty="0" smtClean="0"/>
              <a:t>subtracted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Gain between BINP and </a:t>
            </a:r>
          </a:p>
          <a:p>
            <a:pPr algn="l"/>
            <a:r>
              <a:rPr lang="en-US" dirty="0" smtClean="0"/>
              <a:t>GSI subtracted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50878" y="5744865"/>
            <a:ext cx="423705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BINP: blue-w/o girder</a:t>
            </a:r>
          </a:p>
          <a:p>
            <a:pPr algn="l"/>
            <a:r>
              <a:rPr lang="en-US" dirty="0" smtClean="0"/>
              <a:t>GSI: black–with girder , pink-w/o girder </a:t>
            </a:r>
          </a:p>
        </p:txBody>
      </p:sp>
    </p:spTree>
    <p:extLst>
      <p:ext uri="{BB962C8B-B14F-4D97-AF65-F5344CB8AC3E}">
        <p14:creationId xmlns:p14="http://schemas.microsoft.com/office/powerpoint/2010/main" val="40818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849742" y="1883391"/>
            <a:ext cx="7516336" cy="26776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/>
              <a:t>Visual check during powering up and under power </a:t>
            </a:r>
            <a:br>
              <a:rPr lang="en-US" sz="2400" dirty="0" smtClean="0"/>
            </a:br>
            <a:r>
              <a:rPr lang="en-US" sz="2400" dirty="0" smtClean="0"/>
              <a:t>-&gt; Will be part of FAT for prototypes in future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/>
              <a:t>Magnetic measurement in completely assembled position </a:t>
            </a:r>
            <a:r>
              <a:rPr lang="en-US" sz="2400" dirty="0" smtClean="0"/>
              <a:t>mandatory</a:t>
            </a:r>
            <a:endParaRPr lang="en-US" sz="24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/>
              <a:t>Improved coil fixation for S100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/>
              <a:t>Improvements for girder of S100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/>
              <a:t>Absolute magnetic field values to be checked</a:t>
            </a:r>
          </a:p>
        </p:txBody>
      </p:sp>
    </p:spTree>
    <p:extLst>
      <p:ext uri="{BB962C8B-B14F-4D97-AF65-F5344CB8AC3E}">
        <p14:creationId xmlns:p14="http://schemas.microsoft.com/office/powerpoint/2010/main" val="1648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22565" y="270000"/>
            <a:ext cx="5446390" cy="787557"/>
          </a:xfrm>
        </p:spPr>
        <p:txBody>
          <a:bodyPr/>
          <a:lstStyle/>
          <a:p>
            <a:r>
              <a:rPr lang="en-US" dirty="0" smtClean="0"/>
              <a:t>Magnetic measurements at GSI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873457" y="1460304"/>
            <a:ext cx="7983940" cy="49552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/>
              <a:t>First results of magnetic measurement at GSI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 pair of S100 </a:t>
            </a:r>
            <a:r>
              <a:rPr lang="en-US" sz="2000" dirty="0" err="1" smtClean="0"/>
              <a:t>steerers</a:t>
            </a:r>
            <a:r>
              <a:rPr lang="en-US" sz="2000" dirty="0" smtClean="0"/>
              <a:t> delivered in August 2018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Hall probe mapping done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Complete set-up with girder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Complete set-up with girder but ordinary steel bushes/screws between magnet and holders replaced by SS ones (S100v)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Magnet w/o girder as at BINP (S100h)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quadrupole 2 delivered November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2018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Planned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Mapping with gradient hall probe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Rotating coil measurement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Axis measurements with alignment cylinder (hall probe)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13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quadrupole 2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0" r="19104" b="22817"/>
          <a:stretch/>
        </p:blipFill>
        <p:spPr>
          <a:xfrm>
            <a:off x="417702" y="1245740"/>
            <a:ext cx="4355453" cy="32169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5" t="11111" r="32836" b="29089"/>
          <a:stretch/>
        </p:blipFill>
        <p:spPr>
          <a:xfrm>
            <a:off x="0" y="3483628"/>
            <a:ext cx="2388359" cy="30849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r="14328"/>
          <a:stretch/>
        </p:blipFill>
        <p:spPr>
          <a:xfrm>
            <a:off x="6222862" y="4462681"/>
            <a:ext cx="2729552" cy="206764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500429" y="4841430"/>
            <a:ext cx="3794629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Delivered on November 5</a:t>
            </a:r>
            <a:r>
              <a:rPr lang="en-US" baseline="30000" dirty="0" smtClean="0"/>
              <a:t>th</a:t>
            </a:r>
            <a:r>
              <a:rPr lang="en-US" dirty="0" smtClean="0"/>
              <a:t> 2018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No damages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Documentation not complete yet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66" y="1245739"/>
            <a:ext cx="4289255" cy="32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S100 </a:t>
            </a:r>
            <a:r>
              <a:rPr lang="en-US" dirty="0" err="1" smtClean="0"/>
              <a:t>steerer</a:t>
            </a:r>
            <a:r>
              <a:rPr lang="en-US" dirty="0" smtClean="0"/>
              <a:t> pair on girder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22015" r="28987" b="8395"/>
          <a:stretch/>
        </p:blipFill>
        <p:spPr bwMode="auto">
          <a:xfrm>
            <a:off x="4552840" y="1965277"/>
            <a:ext cx="4591160" cy="437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" y="2879678"/>
            <a:ext cx="4491652" cy="33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S100 </a:t>
            </a:r>
            <a:r>
              <a:rPr lang="en-US" dirty="0" err="1" smtClean="0"/>
              <a:t>steerer</a:t>
            </a:r>
            <a:r>
              <a:rPr lang="en-US" dirty="0" smtClean="0"/>
              <a:t> coil movement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256107" y="1250668"/>
            <a:ext cx="3469732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Video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Temporary repair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Improved design</a:t>
            </a:r>
            <a:br>
              <a:rPr lang="en-US" dirty="0" smtClean="0"/>
            </a:br>
            <a:r>
              <a:rPr lang="en-US" dirty="0" smtClean="0"/>
              <a:t>(still ~0.5mm movement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170" name="Picture 2" descr="D:\Daten\BINP\BINP_201811\20180830A01\Picture_20180830A01\P1020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01" y="1213515"/>
            <a:ext cx="3971500" cy="29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996"/>
            <a:ext cx="5172501" cy="3879376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2586250" y="1665027"/>
            <a:ext cx="2886502" cy="8939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1883391" y="2558955"/>
            <a:ext cx="702859" cy="16331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2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and w/o girder 1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44" y="1264829"/>
            <a:ext cx="6480000" cy="431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22565" y="2156346"/>
            <a:ext cx="1048685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∫</a:t>
            </a:r>
            <a:r>
              <a:rPr lang="en-US" dirty="0" err="1" smtClean="0"/>
              <a:t>Bdl</a:t>
            </a:r>
            <a:r>
              <a:rPr lang="en-US" dirty="0" smtClean="0"/>
              <a:t>=f(x)</a:t>
            </a:r>
          </a:p>
          <a:p>
            <a:pPr algn="l"/>
            <a:r>
              <a:rPr lang="en-US" dirty="0" smtClean="0"/>
              <a:t>I=400A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46907" y="5932395"/>
            <a:ext cx="566693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With girder: black-y=0, pink-y=-65mm, blue-y=65mm</a:t>
            </a:r>
          </a:p>
          <a:p>
            <a:pPr algn="l"/>
            <a:r>
              <a:rPr lang="en-US" dirty="0" smtClean="0"/>
              <a:t>W/o girder: red-y=0, green-y=-65mm, yellow-y=65mm</a:t>
            </a:r>
          </a:p>
        </p:txBody>
      </p:sp>
    </p:spTree>
    <p:extLst>
      <p:ext uri="{BB962C8B-B14F-4D97-AF65-F5344CB8AC3E}">
        <p14:creationId xmlns:p14="http://schemas.microsoft.com/office/powerpoint/2010/main" val="21211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and w/o girder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00" y="1238344"/>
            <a:ext cx="6480000" cy="437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40929" y="1833180"/>
            <a:ext cx="2040943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∫</a:t>
            </a:r>
            <a:r>
              <a:rPr lang="en-US" dirty="0" err="1" smtClean="0"/>
              <a:t>Bdl</a:t>
            </a:r>
            <a:r>
              <a:rPr lang="en-US" dirty="0" smtClean="0"/>
              <a:t>/∫</a:t>
            </a:r>
            <a:r>
              <a:rPr lang="en-US" dirty="0" err="1" smtClean="0"/>
              <a:t>Bdl</a:t>
            </a:r>
            <a:r>
              <a:rPr lang="en-US" dirty="0" smtClean="0"/>
              <a:t>(x=0)=f(x)</a:t>
            </a:r>
          </a:p>
          <a:p>
            <a:pPr algn="l"/>
            <a:r>
              <a:rPr lang="en-US" dirty="0" smtClean="0"/>
              <a:t>Not x=0, y=0.</a:t>
            </a:r>
          </a:p>
          <a:p>
            <a:pPr algn="l"/>
            <a:r>
              <a:rPr lang="en-US" dirty="0" smtClean="0"/>
              <a:t>I=400A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46907" y="5786651"/>
            <a:ext cx="566693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With girder: black-y=0, pink-y=-65mm, blue-y=65mm</a:t>
            </a:r>
          </a:p>
          <a:p>
            <a:pPr algn="l"/>
            <a:r>
              <a:rPr lang="en-US" dirty="0" smtClean="0"/>
              <a:t>W/o girder: red-y=0, green-y=-65mm, yellow-y=65mm</a:t>
            </a:r>
          </a:p>
        </p:txBody>
      </p:sp>
    </p:spTree>
    <p:extLst>
      <p:ext uri="{BB962C8B-B14F-4D97-AF65-F5344CB8AC3E}">
        <p14:creationId xmlns:p14="http://schemas.microsoft.com/office/powerpoint/2010/main" val="298695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and w/o girder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4" y="1333143"/>
            <a:ext cx="6480000" cy="44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838" y="5932395"/>
            <a:ext cx="566693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W/o girder: black-y=0, pink-y=-65mm, blue-y=65mm</a:t>
            </a:r>
          </a:p>
          <a:p>
            <a:pPr algn="l"/>
            <a:r>
              <a:rPr lang="en-US" dirty="0" smtClean="0"/>
              <a:t>With girder: red-y=0, green-y=-65mm, yellow-y=65mm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45144" y="1996953"/>
            <a:ext cx="204094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∫</a:t>
            </a:r>
            <a:r>
              <a:rPr lang="en-US" dirty="0" err="1" smtClean="0"/>
              <a:t>Bdl</a:t>
            </a:r>
            <a:r>
              <a:rPr lang="en-US" dirty="0" smtClean="0"/>
              <a:t>/∫</a:t>
            </a:r>
            <a:r>
              <a:rPr lang="en-US" dirty="0" err="1" smtClean="0"/>
              <a:t>Bdl</a:t>
            </a:r>
            <a:r>
              <a:rPr lang="en-US" dirty="0" smtClean="0"/>
              <a:t>(x=0)=f(x)</a:t>
            </a:r>
          </a:p>
          <a:p>
            <a:pPr algn="l"/>
            <a:r>
              <a:rPr lang="en-US" dirty="0" smtClean="0"/>
              <a:t>I=400A</a:t>
            </a:r>
          </a:p>
        </p:txBody>
      </p:sp>
    </p:spTree>
    <p:extLst>
      <p:ext uri="{BB962C8B-B14F-4D97-AF65-F5344CB8AC3E}">
        <p14:creationId xmlns:p14="http://schemas.microsoft.com/office/powerpoint/2010/main" val="37425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bushes/screws ordinary steel/stainless steel 1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204717" y="1815151"/>
            <a:ext cx="2454518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∫</a:t>
            </a:r>
            <a:r>
              <a:rPr lang="en-US" dirty="0" err="1" smtClean="0"/>
              <a:t>Bdl</a:t>
            </a:r>
            <a:r>
              <a:rPr lang="en-US" dirty="0" smtClean="0"/>
              <a:t>=f(I)</a:t>
            </a:r>
          </a:p>
          <a:p>
            <a:pPr algn="l"/>
            <a:r>
              <a:rPr lang="en-US" dirty="0" smtClean="0"/>
              <a:t>x=0 y=0</a:t>
            </a:r>
          </a:p>
          <a:p>
            <a:pPr algn="l"/>
            <a:endParaRPr lang="en-US" dirty="0"/>
          </a:p>
          <a:p>
            <a:r>
              <a:rPr lang="en-US" dirty="0"/>
              <a:t>Linear fit </a:t>
            </a:r>
            <a:r>
              <a:rPr lang="en-US" dirty="0" smtClean="0"/>
              <a:t>(black curve)</a:t>
            </a:r>
          </a:p>
          <a:p>
            <a:r>
              <a:rPr lang="en-US" dirty="0" smtClean="0"/>
              <a:t>subtracted</a:t>
            </a:r>
            <a:endParaRPr lang="en-US" dirty="0"/>
          </a:p>
          <a:p>
            <a:pPr algn="l"/>
            <a:endParaRPr lang="en-US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707418" y="5732060"/>
            <a:ext cx="4724370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GSI: 	Ordinary steel: black-up, pink-down</a:t>
            </a:r>
          </a:p>
          <a:p>
            <a:pPr algn="l"/>
            <a:r>
              <a:rPr lang="en-US" dirty="0" smtClean="0"/>
              <a:t>		Stainless steel: blue-up, red-down</a:t>
            </a:r>
          </a:p>
          <a:p>
            <a:pPr algn="l"/>
            <a:r>
              <a:rPr lang="en-US" dirty="0" smtClean="0"/>
              <a:t>BINP:	Ordinary steel: green</a:t>
            </a:r>
          </a:p>
          <a:p>
            <a:pPr algn="l"/>
            <a:endParaRPr lang="en-US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735" y="1270897"/>
            <a:ext cx="6480000" cy="436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9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BT 2016-04-05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HEBT 2016-04-05</Template>
  <TotalTime>0</TotalTime>
  <Words>407</Words>
  <Application>Microsoft Office PowerPoint</Application>
  <PresentationFormat>Bildschirmpräsentation (4:3)</PresentationFormat>
  <Paragraphs>105</Paragraphs>
  <Slides>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HEBT 2016-04-05</vt:lpstr>
      <vt:lpstr>HEBT Magnets Batch2&amp;3 Magnetic Measurements</vt:lpstr>
      <vt:lpstr>Magnetic measurements at GSI</vt:lpstr>
      <vt:lpstr>Prototype quadrupole 2</vt:lpstr>
      <vt:lpstr>S100 steerer pair on girder </vt:lpstr>
      <vt:lpstr>S100 steerer coil movement</vt:lpstr>
      <vt:lpstr>Comparison with and w/o girder 1</vt:lpstr>
      <vt:lpstr>Comparison with and w/o girder 2</vt:lpstr>
      <vt:lpstr>Comparison with and w/o girder 3</vt:lpstr>
      <vt:lpstr>Comparison bushes/screws ordinary steel/stainless steel 1</vt:lpstr>
      <vt:lpstr>Comparison bushes/screws ordinary steel/stainless steel 2</vt:lpstr>
      <vt:lpstr>Comparison BINP/GSI 1</vt:lpstr>
      <vt:lpstr>Comparison BINP/GSI 2</vt:lpstr>
      <vt:lpstr>Comparison BINP/GSI 3</vt:lpstr>
      <vt:lpstr>Comparison BINP/GSI 4</vt:lpstr>
      <vt:lpstr>Conclusions</vt:lpstr>
    </vt:vector>
  </TitlesOfParts>
  <Company>GSI Helmholzzentrum für Schwerionenforschung mbH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HEBT Overview</dc:title>
  <dc:creator>Hagenbuck, Frank Dr.</dc:creator>
  <cp:lastModifiedBy>Muehle, Carsten Dr.</cp:lastModifiedBy>
  <cp:revision>236</cp:revision>
  <cp:lastPrinted>2018-04-13T11:28:53Z</cp:lastPrinted>
  <dcterms:created xsi:type="dcterms:W3CDTF">2016-03-31T16:56:56Z</dcterms:created>
  <dcterms:modified xsi:type="dcterms:W3CDTF">2018-11-06T16:02:18Z</dcterms:modified>
</cp:coreProperties>
</file>