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78" r:id="rId2"/>
    <p:sldId id="286" r:id="rId3"/>
    <p:sldId id="408" r:id="rId4"/>
    <p:sldId id="409" r:id="rId5"/>
    <p:sldId id="410" r:id="rId6"/>
    <p:sldId id="411" r:id="rId7"/>
    <p:sldId id="412" r:id="rId8"/>
    <p:sldId id="413" r:id="rId9"/>
    <p:sldId id="389" r:id="rId10"/>
    <p:sldId id="414" r:id="rId11"/>
    <p:sldId id="416" r:id="rId12"/>
    <p:sldId id="415" r:id="rId13"/>
    <p:sldId id="419" r:id="rId14"/>
    <p:sldId id="417" r:id="rId15"/>
    <p:sldId id="41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CC"/>
    <a:srgbClr val="0000FF"/>
    <a:srgbClr val="EDD7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E6A6-64BB-422D-82C5-065FDDD9253C}" type="datetimeFigureOut">
              <a:rPr lang="it-IT" smtClean="0"/>
              <a:pPr/>
              <a:t>09/12/2009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D31D4-6BBE-49A5-B6E6-68365679A6C8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D31D4-6BBE-49A5-B6E6-68365679A6C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5D1BC-B3B3-4E5E-8BC1-7E69511B5441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240B-61CC-46B2-A760-4E61A39E1EBA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6559-7D73-4A7B-BA09-A671972CDE05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DFB1-FE60-4E04-AA45-78E544A14DEC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BE94-12EB-4EE9-9568-62F9F846D8A3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FC73-A07B-4471-A08F-96190714BD64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B19B-3B4A-49ED-BB2C-EC4D02E7E0C1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5E63-6D6C-4AE8-AA99-095D27017FC7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5642-F718-4526-A1B4-35A8AAAD93C3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38BB-0B0A-4F34-92F1-43987B1A18EB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EDF3-2178-40E2-A27C-06699A8900C2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24A6-1E3F-4080-B6DE-B001D718856D}" type="datetime1">
              <a:rPr lang="it-IT" smtClean="0"/>
              <a:pPr/>
              <a:t>09/12/2009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Gianluigi Boca, GSI, 23 Jul 09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13EC-852F-458E-B2BD-D8C7B013C0B1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4914" y="571480"/>
            <a:ext cx="333617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GSI,  December 7</a:t>
            </a:r>
            <a:r>
              <a:rPr lang="it-IT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7356" y="2643182"/>
            <a:ext cx="5654112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Status of the Pattern Recognition with</a:t>
            </a:r>
          </a:p>
          <a:p>
            <a:pPr algn="ctr"/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the STT system alone.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57554" y="5681979"/>
            <a:ext cx="205376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Gianluigi Boca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06" y="142852"/>
            <a:ext cx="9086142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 typical case of usage is when one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has a fit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linear in the parameters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and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not interested in the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error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matrix of the fitted parameters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Then  instead of the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it-IT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one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can minimize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the sum of the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absolute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values, here are 2 examples.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0035" y="3000372"/>
            <a:ext cx="347723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  y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x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2800" dirty="0" smtClean="0">
                <a:latin typeface="Symbol" pitchFamily="18" charset="2"/>
                <a:cs typeface="Times New Roman" pitchFamily="18" charset="0"/>
                <a:sym typeface="Symbol"/>
              </a:rPr>
              <a:t>- </a:t>
            </a:r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 / 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endParaRPr lang="it-IT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3537" y="4731261"/>
            <a:ext cx="5290231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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  y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x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x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2800" dirty="0" smtClean="0">
                <a:latin typeface="Symbol" pitchFamily="18" charset="2"/>
                <a:cs typeface="Times New Roman" pitchFamily="18" charset="0"/>
                <a:sym typeface="Symbol"/>
              </a:rPr>
              <a:t>- </a:t>
            </a:r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y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</a:t>
            </a:r>
            <a:r>
              <a:rPr lang="it-IT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 / 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endParaRPr lang="it-IT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181517"/>
            <a:ext cx="542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traight line fit ( </a:t>
            </a:r>
            <a:r>
              <a:rPr lang="it-IT" sz="24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 ,  </a:t>
            </a:r>
            <a:r>
              <a:rPr lang="it-IT" sz="24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are the parameters)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357" y="3967467"/>
            <a:ext cx="585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Fit  of a circle ( </a:t>
            </a:r>
            <a:r>
              <a:rPr lang="it-IT" sz="24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a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 ,  </a:t>
            </a:r>
            <a:r>
              <a:rPr lang="it-IT" sz="24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 , </a:t>
            </a:r>
            <a:r>
              <a:rPr lang="it-IT" sz="2400" dirty="0" smtClean="0">
                <a:solidFill>
                  <a:srgbClr val="0000FF"/>
                </a:solidFill>
                <a:latin typeface="Symbol" pitchFamily="18" charset="2"/>
                <a:cs typeface="Times New Roman" pitchFamily="18" charset="0"/>
              </a:rPr>
              <a:t>g 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,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are the parameters)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61148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Attacking the skew straws spurious problem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61148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Attacking the skew straws spurious problem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2" y="865842"/>
          <a:ext cx="8715443" cy="513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</a:t>
                      </a:r>
                      <a:r>
                        <a:rPr lang="it-IT" sz="1600" baseline="0" dirty="0" smtClean="0"/>
                        <a:t>  P</a:t>
                      </a:r>
                    </a:p>
                    <a:p>
                      <a:pPr algn="ctr"/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GeV/c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Generated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tracks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per</a:t>
                      </a:r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 event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Total # reaso-nable tracks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gene-rated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% of</a:t>
                      </a:r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 recon-struct-ed tracks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Ghost tracks found</a:t>
                      </a:r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 (%)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 genera-ted hits </a:t>
                      </a:r>
                      <a:r>
                        <a:rPr lang="it-IT" sz="1600" baseline="0" dirty="0" smtClean="0"/>
                        <a:t>paral-lel straws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% of found h</a:t>
                      </a:r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its paral-lel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straws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Wrong paral-lel hits associ-ated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 genera-ted hits in skew  straws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%</a:t>
                      </a:r>
                      <a:r>
                        <a:rPr lang="it-IT" sz="1600" baseline="0" dirty="0" smtClean="0"/>
                        <a:t> of </a:t>
                      </a:r>
                      <a:r>
                        <a:rPr lang="it-IT" sz="1600" dirty="0" smtClean="0"/>
                        <a:t>found hits in skew straws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Wrong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skew</a:t>
                      </a:r>
                    </a:p>
                    <a:p>
                      <a:pPr algn="ctr"/>
                      <a:r>
                        <a:rPr lang="it-IT" sz="1600" baseline="0" smtClean="0"/>
                        <a:t>hits associ-ated</a:t>
                      </a:r>
                      <a:endParaRPr lang="it-IT" sz="1600" dirty="0" smtClean="0"/>
                    </a:p>
                    <a:p>
                      <a:pPr algn="ctr"/>
                      <a:r>
                        <a:rPr lang="it-IT" sz="1600" dirty="0" smtClean="0"/>
                        <a:t>(%)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11.7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3205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2353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19.8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292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76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1244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816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40.6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2299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1503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37.9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318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1433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774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2031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93.7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1273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47</a:t>
                      </a:r>
                      <a:endParaRPr lang="it-I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143900" y="3357562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43900" y="4071942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8143900" y="557214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43900" y="450057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61148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Attacking the skew straws spurious problem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ew150_front.png"/>
          <p:cNvPicPr>
            <a:picLocks noChangeAspect="1"/>
          </p:cNvPicPr>
          <p:nvPr/>
        </p:nvPicPr>
        <p:blipFill>
          <a:blip r:embed="rId2"/>
          <a:srcRect l="377"/>
          <a:stretch>
            <a:fillRect/>
          </a:stretch>
        </p:blipFill>
        <p:spPr>
          <a:xfrm>
            <a:off x="285720" y="1071546"/>
            <a:ext cx="8565802" cy="5083493"/>
          </a:xfrm>
          <a:prstGeom prst="rect">
            <a:avLst/>
          </a:prstGeom>
        </p:spPr>
      </p:pic>
      <p:sp>
        <p:nvSpPr>
          <p:cNvPr id="5" name="Arc 4"/>
          <p:cNvSpPr/>
          <p:nvPr/>
        </p:nvSpPr>
        <p:spPr>
          <a:xfrm>
            <a:off x="2111050" y="3586164"/>
            <a:ext cx="4929222" cy="4429156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Arc 6"/>
          <p:cNvSpPr/>
          <p:nvPr/>
        </p:nvSpPr>
        <p:spPr>
          <a:xfrm rot="19304165">
            <a:off x="3817352" y="3075338"/>
            <a:ext cx="4561093" cy="4977601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6743599" y="191666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Skew straws layers 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 flipV="1">
            <a:off x="5572132" y="2101326"/>
            <a:ext cx="1171467" cy="327542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1500174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Parallel straws layers </a:t>
            </a:r>
            <a:endParaRPr lang="it-IT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 rot="16200000" flipV="1">
            <a:off x="1738632" y="2167267"/>
            <a:ext cx="1059428" cy="463905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357422" y="1857365"/>
            <a:ext cx="1214446" cy="1059429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15140" y="2786058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this is the</a:t>
            </a:r>
            <a:r>
              <a:rPr lang="it-I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track the fit </a:t>
            </a:r>
          </a:p>
          <a:p>
            <a:r>
              <a:rPr lang="it-I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is working on</a:t>
            </a:r>
            <a:endParaRPr lang="it-IT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215074" y="4143380"/>
            <a:ext cx="1643074" cy="9286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388" y="4943315"/>
            <a:ext cx="2576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track produces hits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skew straw layers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 are spurious for the</a:t>
            </a:r>
          </a:p>
          <a:p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track the fit is working on</a:t>
            </a: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61148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Attacking the skew straws spurious problem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928670"/>
            <a:ext cx="325057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Typical problematic case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1_n5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708859"/>
            <a:ext cx="6401266" cy="43633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3316" y="5039037"/>
            <a:ext cx="239039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MC   truth track</a:t>
            </a:r>
            <a:endParaRPr lang="it-IT" sz="2400" b="1" dirty="0" smtClean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593" y="2169375"/>
            <a:ext cx="271664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pattern recognition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track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71868" y="4000504"/>
            <a:ext cx="3071834" cy="1143008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6286512" y="4857760"/>
            <a:ext cx="2855269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spurious hits that</a:t>
            </a:r>
          </a:p>
          <a:p>
            <a:pPr algn="ctr"/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confuse the fast fit</a:t>
            </a:r>
          </a:p>
          <a:p>
            <a:pPr algn="ctr"/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present in the pattern</a:t>
            </a:r>
          </a:p>
          <a:p>
            <a:pPr algn="ctr"/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recognition algorithm</a:t>
            </a:r>
            <a:endParaRPr lang="it-IT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071802" y="2500306"/>
            <a:ext cx="571504" cy="2857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214414" y="4857760"/>
            <a:ext cx="214314" cy="214314"/>
          </a:xfrm>
          <a:prstGeom prst="straightConnector1">
            <a:avLst/>
          </a:prstGeom>
          <a:ln w="28575">
            <a:solidFill>
              <a:srgbClr val="66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43636" y="5072074"/>
            <a:ext cx="500066" cy="21431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32" y="1285860"/>
            <a:ext cx="463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latin typeface="Symbol" pitchFamily="18" charset="2"/>
                <a:sym typeface="Symbol"/>
              </a:rPr>
              <a:t></a:t>
            </a:r>
            <a:endParaRPr lang="it-IT" sz="3600" b="1" dirty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2348" y="5857892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61148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  Attacking the skew straws spurious problem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16398"/>
            <a:ext cx="8933856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am trying to use a Kalman fit to all hits ( parallel and skew ) in order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to obtain better Helix parameters and be able to exclude the spurious.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2455127"/>
            <a:ext cx="905247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Unfortunately presently the Kalman in Genfit doesn’t have the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capability  of excluding the hits that have a very bad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</a:t>
            </a:r>
            <a:r>
              <a:rPr lang="it-IT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contribution.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140" y="3598135"/>
            <a:ext cx="388279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Still working on this problem.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58416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Parametrization of the Helix trajectory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928670"/>
            <a:ext cx="3055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z +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357298"/>
            <a:ext cx="300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z +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n 6"/>
          <p:cNvSpPr/>
          <p:nvPr/>
        </p:nvSpPr>
        <p:spPr>
          <a:xfrm rot="14272025">
            <a:off x="5672080" y="-2031375"/>
            <a:ext cx="4532629" cy="8942744"/>
          </a:xfrm>
          <a:prstGeom prst="can">
            <a:avLst>
              <a:gd name="adj" fmla="val 52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Arc 7"/>
          <p:cNvSpPr/>
          <p:nvPr/>
        </p:nvSpPr>
        <p:spPr>
          <a:xfrm>
            <a:off x="1184063" y="713426"/>
            <a:ext cx="10572824" cy="3857652"/>
          </a:xfrm>
          <a:prstGeom prst="arc">
            <a:avLst>
              <a:gd name="adj1" fmla="val 1612254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Arc 8"/>
          <p:cNvSpPr/>
          <p:nvPr/>
        </p:nvSpPr>
        <p:spPr>
          <a:xfrm>
            <a:off x="-1002805" y="1947537"/>
            <a:ext cx="10858576" cy="3857652"/>
          </a:xfrm>
          <a:prstGeom prst="arc">
            <a:avLst>
              <a:gd name="adj1" fmla="val 1612254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oup 17"/>
          <p:cNvGrpSpPr/>
          <p:nvPr/>
        </p:nvGrpSpPr>
        <p:grpSpPr>
          <a:xfrm>
            <a:off x="4200688" y="1500174"/>
            <a:ext cx="4586154" cy="5436232"/>
            <a:chOff x="3129118" y="857232"/>
            <a:chExt cx="4586154" cy="5436232"/>
          </a:xfrm>
        </p:grpSpPr>
        <p:cxnSp>
          <p:nvCxnSpPr>
            <p:cNvPr id="10" name="Straight Arrow Connector 9"/>
            <p:cNvCxnSpPr/>
            <p:nvPr/>
          </p:nvCxnSpPr>
          <p:spPr>
            <a:xfrm rot="16200000" flipV="1">
              <a:off x="3327191" y="2589876"/>
              <a:ext cx="3224258" cy="8096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 flipV="1">
              <a:off x="3629184" y="4221786"/>
              <a:ext cx="1357322" cy="85723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9118" y="4861315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>
                  <a:latin typeface="Monotype Corsiva" pitchFamily="66" charset="0"/>
                  <a:cs typeface="Times New Roman" pitchFamily="18" charset="0"/>
                </a:rPr>
                <a:t>Z</a:t>
              </a:r>
              <a:endParaRPr lang="it-IT" sz="3600" dirty="0">
                <a:latin typeface="Monotype Corsiva" pitchFamily="66" charset="0"/>
                <a:cs typeface="Times New Roman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010958" y="4214818"/>
              <a:ext cx="2124092" cy="167639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272522" y="564713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>
                  <a:latin typeface="Monotype Corsiva" pitchFamily="66" charset="0"/>
                  <a:cs typeface="Times New Roman" pitchFamily="18" charset="0"/>
                </a:rPr>
                <a:t>X</a:t>
              </a:r>
              <a:endParaRPr lang="it-IT" sz="3600" dirty="0">
                <a:latin typeface="Monotype Corsiva" pitchFamily="66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15002" y="857232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>
                  <a:latin typeface="Monotype Corsiva" pitchFamily="66" charset="0"/>
                  <a:cs typeface="Times New Roman" pitchFamily="18" charset="0"/>
                </a:rPr>
                <a:t>Y</a:t>
              </a:r>
              <a:endParaRPr lang="it-IT" sz="3600" dirty="0">
                <a:latin typeface="Monotype Corsiva" pitchFamily="66" charset="0"/>
                <a:cs typeface="Times New Roman" pitchFamily="18" charset="0"/>
              </a:endParaRPr>
            </a:p>
          </p:txBody>
        </p:sp>
      </p:grpSp>
      <p:sp>
        <p:nvSpPr>
          <p:cNvPr id="17" name="Arc 16"/>
          <p:cNvSpPr/>
          <p:nvPr/>
        </p:nvSpPr>
        <p:spPr>
          <a:xfrm rot="11619325">
            <a:off x="6207469" y="-504096"/>
            <a:ext cx="8373453" cy="4508603"/>
          </a:xfrm>
          <a:prstGeom prst="arc">
            <a:avLst>
              <a:gd name="adj1" fmla="val 16122540"/>
              <a:gd name="adj2" fmla="val 0"/>
            </a:avLst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18"/>
          <p:cNvSpPr/>
          <p:nvPr/>
        </p:nvSpPr>
        <p:spPr>
          <a:xfrm>
            <a:off x="4857752" y="407194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Straight Connector 20"/>
          <p:cNvCxnSpPr/>
          <p:nvPr/>
        </p:nvCxnSpPr>
        <p:spPr>
          <a:xfrm>
            <a:off x="4943478" y="4176718"/>
            <a:ext cx="1857388" cy="15001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 flipV="1">
            <a:off x="4929190" y="3546897"/>
            <a:ext cx="1246903" cy="5964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182617" y="2428868"/>
            <a:ext cx="1675531" cy="1096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86710" y="2000240"/>
            <a:ext cx="134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P(x</a:t>
            </a:r>
            <a:r>
              <a:rPr lang="it-IT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,y, z)</a:t>
            </a:r>
            <a:endParaRPr lang="it-IT" sz="2400" dirty="0"/>
          </a:p>
        </p:txBody>
      </p:sp>
      <p:sp>
        <p:nvSpPr>
          <p:cNvPr id="29" name="Oval 28"/>
          <p:cNvSpPr/>
          <p:nvPr/>
        </p:nvSpPr>
        <p:spPr>
          <a:xfrm>
            <a:off x="7858148" y="233838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ctangle 29"/>
          <p:cNvSpPr/>
          <p:nvPr/>
        </p:nvSpPr>
        <p:spPr>
          <a:xfrm>
            <a:off x="5572132" y="4000504"/>
            <a:ext cx="431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it-IT" sz="32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5536413" y="3964786"/>
            <a:ext cx="285752" cy="7143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648332" y="4638684"/>
            <a:ext cx="285752" cy="952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00694" y="3214686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it-IT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142844" y="3362321"/>
            <a:ext cx="3265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abscissa of center of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cylinder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2844" y="4185421"/>
            <a:ext cx="3264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ordinate of center of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cylinder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2844" y="5523844"/>
            <a:ext cx="288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 radius of cylinder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2844" y="5008521"/>
            <a:ext cx="3770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azimuthal angle at z = 0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2844" y="5977614"/>
            <a:ext cx="323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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rate of increase of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2844" y="1785926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z +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4810" y="361027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(x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,y</a:t>
            </a:r>
            <a:r>
              <a:rPr lang="it-IT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it-IT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42844" y="2762904"/>
            <a:ext cx="221567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parameters :</a:t>
            </a:r>
            <a:endParaRPr lang="it-IT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105536" y="348138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ecialMacroGeneralParallelHitswithMCEvent2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928670"/>
            <a:ext cx="6387188" cy="548437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285720" y="142852"/>
            <a:ext cx="8423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track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event, in the XY  projection , for the most difficult case,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with  P = 0.3 GeV/c (P</a:t>
            </a:r>
            <a:r>
              <a:rPr lang="it-IT" sz="2400" baseline="-34000" dirty="0" smtClean="0">
                <a:latin typeface="Times New Roman"/>
                <a:cs typeface="Times New Roman"/>
              </a:rPr>
              <a:t>┴ </a:t>
            </a:r>
            <a:r>
              <a:rPr lang="it-IT" sz="2400" dirty="0" smtClean="0">
                <a:latin typeface="Times New Roman"/>
                <a:cs typeface="Times New Roman"/>
              </a:rPr>
              <a:t>&lt; 0.3 GeV/c)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853843"/>
            <a:ext cx="442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Monotype Corsiva" pitchFamily="66" charset="0"/>
                <a:cs typeface="Times New Roman" pitchFamily="18" charset="0"/>
              </a:rPr>
              <a:t>Y</a:t>
            </a:r>
            <a:endParaRPr lang="it-IT" sz="36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5272" y="3282735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atin typeface="Monotype Corsiva" pitchFamily="66" charset="0"/>
                <a:cs typeface="Times New Roman" pitchFamily="18" charset="0"/>
              </a:rPr>
              <a:t>X</a:t>
            </a:r>
            <a:endParaRPr lang="it-IT" sz="36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526433"/>
            <a:ext cx="28119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green lines = MC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truth, notice that they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don’t go through the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hits exactly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142844" y="28572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 z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projection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14546" y="3786190"/>
            <a:ext cx="4643470" cy="2949805"/>
            <a:chOff x="214282" y="3143248"/>
            <a:chExt cx="5535686" cy="3664185"/>
          </a:xfrm>
        </p:grpSpPr>
        <p:pic>
          <p:nvPicPr>
            <p:cNvPr id="4" name="Picture 3" descr="goodcombinatiosi0j1k3n6.eps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234" y="3143248"/>
              <a:ext cx="5327734" cy="358935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249902" y="6161102"/>
              <a:ext cx="3898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z</a:t>
              </a:r>
              <a:endPara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82" y="3300193"/>
              <a:ext cx="463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solidFill>
                    <a:srgbClr val="FF0000"/>
                  </a:solidFill>
                  <a:latin typeface="Symbol" pitchFamily="18" charset="2"/>
                  <a:sym typeface="Symbol"/>
                </a:rPr>
                <a:t></a:t>
              </a:r>
              <a:endParaRPr lang="it-IT" sz="3600" b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332" y="5232408"/>
              <a:ext cx="143500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latin typeface="Times New Roman" pitchFamily="18" charset="0"/>
                  <a:cs typeface="Times New Roman" pitchFamily="18" charset="0"/>
                </a:rPr>
                <a:t>skewed straw</a:t>
              </a:r>
            </a:p>
            <a:p>
              <a:r>
                <a:rPr lang="it-IT" dirty="0" smtClean="0">
                  <a:latin typeface="Times New Roman" pitchFamily="18" charset="0"/>
                  <a:cs typeface="Times New Roman" pitchFamily="18" charset="0"/>
                </a:rPr>
                <a:t>intersections</a:t>
              </a:r>
              <a:endParaRPr lang="it-IT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6200000" flipV="1">
              <a:off x="3642547" y="4910937"/>
              <a:ext cx="571504" cy="2143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749836" y="4803780"/>
              <a:ext cx="928694" cy="714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0"/>
            </p:cNvCxnSpPr>
            <p:nvPr/>
          </p:nvCxnSpPr>
          <p:spPr>
            <a:xfrm rot="5400000" flipH="1" flipV="1">
              <a:off x="4248208" y="4802218"/>
              <a:ext cx="785818" cy="745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9670493">
              <a:off x="1090400" y="5389723"/>
              <a:ext cx="2422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MC true helix trajectory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-32" y="1571612"/>
            <a:ext cx="4071966" cy="2286016"/>
            <a:chOff x="4498497" y="989960"/>
            <a:chExt cx="6288609" cy="3458379"/>
          </a:xfrm>
        </p:grpSpPr>
        <p:sp>
          <p:nvSpPr>
            <p:cNvPr id="14" name="Can 13"/>
            <p:cNvSpPr/>
            <p:nvPr/>
          </p:nvSpPr>
          <p:spPr>
            <a:xfrm rot="14272025">
              <a:off x="6159007" y="115268"/>
              <a:ext cx="2394020" cy="4143404"/>
            </a:xfrm>
            <a:prstGeom prst="can">
              <a:avLst>
                <a:gd name="adj" fmla="val 527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" name="Group 33"/>
            <p:cNvGrpSpPr/>
            <p:nvPr/>
          </p:nvGrpSpPr>
          <p:grpSpPr>
            <a:xfrm>
              <a:off x="4498497" y="1447130"/>
              <a:ext cx="2652286" cy="2900440"/>
              <a:chOff x="-1500230" y="3643314"/>
              <a:chExt cx="2652286" cy="290044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rot="16200000" flipV="1">
                <a:off x="-1370127" y="4690170"/>
                <a:ext cx="1702971" cy="37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 flipV="1">
                <a:off x="-1125661" y="5549478"/>
                <a:ext cx="628882" cy="4527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-1500230" y="6029286"/>
                <a:ext cx="64294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>
                    <a:latin typeface="Monotype Corsiva" pitchFamily="66" charset="0"/>
                    <a:cs typeface="Times New Roman" pitchFamily="18" charset="0"/>
                  </a:rPr>
                  <a:t>Z</a:t>
                </a:r>
                <a:endParaRPr lang="it-IT" sz="2000" dirty="0">
                  <a:latin typeface="Monotype Corsiva" pitchFamily="66" charset="0"/>
                  <a:cs typeface="Times New Roman" pitchFamily="18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-485449" y="5545798"/>
                <a:ext cx="985483" cy="7407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28596" y="6143644"/>
                <a:ext cx="7234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>
                    <a:latin typeface="Monotype Corsiva" pitchFamily="66" charset="0"/>
                    <a:cs typeface="Times New Roman" pitchFamily="18" charset="0"/>
                  </a:rPr>
                  <a:t>X</a:t>
                </a:r>
                <a:endParaRPr lang="it-IT" sz="2000" dirty="0">
                  <a:latin typeface="Monotype Corsiva" pitchFamily="66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-904447" y="3643314"/>
                <a:ext cx="4757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>
                    <a:latin typeface="Monotype Corsiva" pitchFamily="66" charset="0"/>
                    <a:cs typeface="Times New Roman" pitchFamily="18" charset="0"/>
                  </a:rPr>
                  <a:t>Y</a:t>
                </a:r>
                <a:endParaRPr lang="it-IT" sz="2000" dirty="0">
                  <a:latin typeface="Monotype Corsiva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5928676" y="3048922"/>
              <a:ext cx="66198" cy="7546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968395" y="3104263"/>
              <a:ext cx="958994" cy="52892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 flipV="1">
              <a:off x="5961775" y="2617380"/>
              <a:ext cx="708985" cy="4692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29" idx="2"/>
            </p:cNvCxnSpPr>
            <p:nvPr/>
          </p:nvCxnSpPr>
          <p:spPr>
            <a:xfrm flipV="1">
              <a:off x="6672131" y="2171031"/>
              <a:ext cx="646705" cy="43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285738" y="1954702"/>
              <a:ext cx="13561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Times New Roman" pitchFamily="18" charset="0"/>
                  <a:cs typeface="Times New Roman" pitchFamily="18" charset="0"/>
                </a:rPr>
                <a:t> P(x</a:t>
              </a:r>
              <a:r>
                <a:rPr lang="it-IT" sz="20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000" dirty="0" smtClean="0">
                  <a:latin typeface="Times New Roman" pitchFamily="18" charset="0"/>
                  <a:cs typeface="Times New Roman" pitchFamily="18" charset="0"/>
                </a:rPr>
                <a:t>,y, z)</a:t>
              </a:r>
              <a:endParaRPr lang="it-IT" sz="20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7318836" y="2133299"/>
              <a:ext cx="66198" cy="754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27323" y="2918810"/>
              <a:ext cx="5715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</a:t>
              </a:r>
              <a:endParaRPr lang="it-IT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200000" flipH="1">
              <a:off x="6478186" y="2898235"/>
              <a:ext cx="150927" cy="3309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6540217" y="3365144"/>
              <a:ext cx="150927" cy="4413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 flipH="1">
              <a:off x="6141571" y="2418744"/>
              <a:ext cx="42862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2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it-IT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427191" y="2633058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(x</a:t>
              </a:r>
              <a:r>
                <a:rPr lang="it-IT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it-IT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,y</a:t>
              </a:r>
              <a:r>
                <a:rPr lang="it-IT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it-IT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it-IT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641637" y="2596124"/>
              <a:ext cx="66198" cy="754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Slide Number Placeholder 36"/>
            <p:cNvSpPr txBox="1">
              <a:spLocks/>
            </p:cNvSpPr>
            <p:nvPr/>
          </p:nvSpPr>
          <p:spPr>
            <a:xfrm>
              <a:off x="6714220" y="4255489"/>
              <a:ext cx="988552" cy="19285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8F2313EC-852F-458E-B2BD-D8C7B013C0B1}" type="slidenum">
                <a:rPr kumimoji="0" lang="it-IT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4</a:t>
              </a:fld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Arc 36"/>
            <p:cNvSpPr/>
            <p:nvPr/>
          </p:nvSpPr>
          <p:spPr>
            <a:xfrm>
              <a:off x="4545872" y="1014047"/>
              <a:ext cx="4811161" cy="2571768"/>
            </a:xfrm>
            <a:prstGeom prst="arc">
              <a:avLst>
                <a:gd name="adj1" fmla="val 1612254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6641637" y="1832981"/>
              <a:ext cx="3143272" cy="2014523"/>
            </a:xfrm>
            <a:prstGeom prst="line">
              <a:avLst/>
            </a:prstGeom>
            <a:ln w="38100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9784909" y="1590006"/>
              <a:ext cx="1002197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latin typeface="Times New Roman" pitchFamily="18" charset="0"/>
                  <a:cs typeface="Times New Roman" pitchFamily="18" charset="0"/>
                </a:rPr>
                <a:t>cut here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786314" y="0"/>
            <a:ext cx="4357686" cy="4286256"/>
            <a:chOff x="4786314" y="-357214"/>
            <a:chExt cx="4357686" cy="4643470"/>
          </a:xfrm>
        </p:grpSpPr>
        <p:sp>
          <p:nvSpPr>
            <p:cNvPr id="41" name="Slide Number Placeholder 2"/>
            <p:cNvSpPr txBox="1">
              <a:spLocks/>
            </p:cNvSpPr>
            <p:nvPr/>
          </p:nvSpPr>
          <p:spPr>
            <a:xfrm>
              <a:off x="6949856" y="3903941"/>
              <a:ext cx="1712482" cy="38231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fld id="{8F2313EC-852F-458E-B2BD-D8C7B013C0B1}" type="slidenum">
                <a:rPr kumimoji="0" lang="it-IT" sz="1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>
                      <a:tint val="7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t>4</a:t>
              </a:fld>
              <a:endPara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86314" y="690003"/>
              <a:ext cx="3956320" cy="261804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4786314" y="3308046"/>
              <a:ext cx="4300348" cy="166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4310273" y="1811800"/>
              <a:ext cx="3589628" cy="12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134366" y="-357214"/>
              <a:ext cx="372088" cy="676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3600" b="1" dirty="0" smtClean="0">
                  <a:latin typeface="Symbol" pitchFamily="18" charset="2"/>
                  <a:sym typeface="Symbol"/>
                </a:rPr>
                <a:t></a:t>
              </a:r>
              <a:endParaRPr lang="it-IT" sz="3600" b="1" dirty="0">
                <a:latin typeface="Symbol" pitchFamily="18" charset="2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831096" y="3154895"/>
              <a:ext cx="312904" cy="676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b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it-IT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flipH="1">
              <a:off x="5589046" y="690003"/>
              <a:ext cx="3038913" cy="26180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087385" y="653859"/>
              <a:ext cx="53132" cy="79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05087" y="315997"/>
              <a:ext cx="406827" cy="483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endParaRPr lang="it-IT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5790" y="3532450"/>
              <a:ext cx="42290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Helix 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trajectory is a 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straight 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line</a:t>
              </a:r>
              <a:endParaRPr lang="it-IT" sz="2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36874" y="1961624"/>
              <a:ext cx="1391084" cy="547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8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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it-IT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it-IT" sz="2400" dirty="0" smtClean="0">
                  <a:latin typeface="Times New Roman" pitchFamily="18" charset="0"/>
                  <a:cs typeface="Times New Roman" pitchFamily="18" charset="0"/>
                </a:rPr>
                <a:t>z + </a:t>
              </a:r>
              <a:r>
                <a:rPr lang="it-IT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</a:t>
              </a:r>
              <a:r>
                <a:rPr lang="it-IT" sz="2400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it-IT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1928794" y="3000372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Status at the J</a:t>
            </a:r>
            <a:r>
              <a:rPr lang="it-IT" sz="3200" dirty="0" smtClean="0">
                <a:latin typeface="Times New Roman"/>
                <a:cs typeface="Times New Roman"/>
              </a:rPr>
              <a:t>ü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lich meeting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28662" y="2324120"/>
          <a:ext cx="7334280" cy="396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4760"/>
                <a:gridCol w="2444760"/>
                <a:gridCol w="244476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Total</a:t>
                      </a:r>
                      <a:r>
                        <a:rPr lang="it-IT" sz="2000" baseline="0" dirty="0" smtClean="0"/>
                        <a:t>  P (Gev/c)</a:t>
                      </a:r>
                      <a:endParaRPr lang="it-IT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# generated</a:t>
                      </a:r>
                      <a:r>
                        <a:rPr lang="it-IT" sz="2000" baseline="0" dirty="0" smtClean="0"/>
                        <a:t> tracks</a:t>
                      </a:r>
                      <a:endParaRPr lang="it-IT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Cputime/track (sec)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0.3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0.3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0.17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0.3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0.21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5.0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0.08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5.0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0.26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5.0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0.3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0.08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0.27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10.0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0.4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52691"/>
            <a:ext cx="845898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Summary table of  Track Finder performance in terms of CPU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38" y="1181385"/>
            <a:ext cx="693234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CPU used  :  AMD Athlon 65 bits, 3000+,  2GHz clock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865842"/>
          <a:ext cx="8715443" cy="513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  <a:gridCol w="7923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</a:t>
                      </a:r>
                      <a:r>
                        <a:rPr lang="it-IT" sz="1600" baseline="0" dirty="0" smtClean="0"/>
                        <a:t>  P</a:t>
                      </a:r>
                    </a:p>
                    <a:p>
                      <a:pPr algn="ctr"/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GeV/c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Generated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tracks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per</a:t>
                      </a:r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 event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Total # reaso-nable tracks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gene-rated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% of</a:t>
                      </a:r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 recon-struct-ed tracks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+mn-lt"/>
                          <a:cs typeface="Times New Roman" pitchFamily="18" charset="0"/>
                        </a:rPr>
                        <a:t>Ghost tracks found</a:t>
                      </a:r>
                      <a:r>
                        <a:rPr lang="it-IT" sz="1600" baseline="0" dirty="0" smtClean="0">
                          <a:latin typeface="+mn-lt"/>
                          <a:cs typeface="Times New Roman" pitchFamily="18" charset="0"/>
                        </a:rPr>
                        <a:t> (%)</a:t>
                      </a:r>
                      <a:endParaRPr lang="it-IT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 genera-ted hits </a:t>
                      </a:r>
                      <a:r>
                        <a:rPr lang="it-IT" sz="1600" baseline="0" dirty="0" smtClean="0"/>
                        <a:t>paral-lel straws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% of found h</a:t>
                      </a:r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its paral-lel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straws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bg1"/>
                          </a:solidFill>
                        </a:rPr>
                        <a:t>Wrong paral-lel hits associ-ated</a:t>
                      </a:r>
                      <a:r>
                        <a:rPr lang="it-IT" sz="1600" baseline="0" dirty="0" smtClean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it-IT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 genera-ted hits in skew  straws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%</a:t>
                      </a:r>
                      <a:r>
                        <a:rPr lang="it-IT" sz="1600" baseline="0" dirty="0" smtClean="0"/>
                        <a:t> of </a:t>
                      </a:r>
                      <a:r>
                        <a:rPr lang="it-IT" sz="1600" dirty="0" smtClean="0"/>
                        <a:t>found hits in skew straws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Wrong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skew</a:t>
                      </a:r>
                    </a:p>
                    <a:p>
                      <a:pPr algn="ctr"/>
                      <a:r>
                        <a:rPr lang="it-IT" sz="1600" baseline="0" smtClean="0"/>
                        <a:t>hits associ-ated</a:t>
                      </a:r>
                      <a:endParaRPr lang="it-IT" sz="1600" dirty="0" smtClean="0"/>
                    </a:p>
                    <a:p>
                      <a:pPr algn="ctr"/>
                      <a:r>
                        <a:rPr lang="it-IT" sz="1600" dirty="0" smtClean="0"/>
                        <a:t>(%)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11.7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3205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2353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19.8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292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76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1244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816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40.6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2299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1503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37.9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318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149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1433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9.8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774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10.0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125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100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5.6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2031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93.7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1273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98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47</a:t>
                      </a:r>
                      <a:endParaRPr lang="it-I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109815"/>
            <a:ext cx="896232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Summary table of  Track Finder performance in terms of hits and tracks</a:t>
            </a:r>
          </a:p>
        </p:txBody>
      </p:sp>
      <p:sp>
        <p:nvSpPr>
          <p:cNvPr id="5" name="Oval 4"/>
          <p:cNvSpPr/>
          <p:nvPr/>
        </p:nvSpPr>
        <p:spPr>
          <a:xfrm>
            <a:off x="8143900" y="3357562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43900" y="4071942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143900" y="557214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43900" y="4500570"/>
            <a:ext cx="78581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5106" y="6182045"/>
            <a:ext cx="5723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 with spurious hits from skew straws</a:t>
            </a:r>
            <a:endParaRPr lang="it-IT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13EC-852F-458E-B2BD-D8C7B013C0B1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1857356" y="2915663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Progress since the J</a:t>
            </a:r>
            <a:r>
              <a:rPr lang="it-IT" sz="3200" dirty="0" smtClean="0">
                <a:latin typeface="Times New Roman"/>
                <a:cs typeface="Times New Roman"/>
              </a:rPr>
              <a:t>ü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lich meeting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06" y="4857760"/>
            <a:ext cx="9191940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So now everybody who needs to have a very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fast minimizer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and/or use integer variables together with continuous variables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GLPK in the Pandaroot code (talk to me for howto’s).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753735"/>
            <a:ext cx="7398179" cy="224676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In order to speed up the fitting procedure, I use the GNU  C library</a:t>
            </a:r>
          </a:p>
          <a:p>
            <a:r>
              <a:rPr lang="it-IT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GLPK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which was a stand alone pakage. 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 modified some of the functions of the library so that the GLPK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minimizer can be called directly from the Pandaroot  code.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That took a little longer than I hoped but now the GLPK library is an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external package of Pandaroot (thanks to Mohammed for putting it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in the svn  and modify the makefiles necessary to compile the library).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42852"/>
            <a:ext cx="847520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1)   Integration 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MILP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minimizing program  (GNU C library 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GLPK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 in the Pandaroot framework.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1023</Words>
  <Application>Microsoft Office PowerPoint</Application>
  <PresentationFormat>On-screen Show (4:3)</PresentationFormat>
  <Paragraphs>377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Fontana</dc:creator>
  <cp:lastModifiedBy>Andrea Fontana</cp:lastModifiedBy>
  <cp:revision>247</cp:revision>
  <dcterms:created xsi:type="dcterms:W3CDTF">2008-12-07T00:48:52Z</dcterms:created>
  <dcterms:modified xsi:type="dcterms:W3CDTF">2009-12-09T11:23:26Z</dcterms:modified>
</cp:coreProperties>
</file>