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269" r:id="rId3"/>
    <p:sldId id="267" r:id="rId4"/>
    <p:sldId id="272" r:id="rId5"/>
    <p:sldId id="273" r:id="rId6"/>
    <p:sldId id="274" r:id="rId7"/>
    <p:sldId id="275" r:id="rId8"/>
    <p:sldId id="276" r:id="rId9"/>
    <p:sldId id="266" r:id="rId10"/>
    <p:sldId id="271" r:id="rId11"/>
    <p:sldId id="270" r:id="rId12"/>
    <p:sldId id="277" r:id="rId13"/>
    <p:sldId id="278" r:id="rId14"/>
    <p:sldId id="282" r:id="rId15"/>
    <p:sldId id="281" r:id="rId16"/>
    <p:sldId id="283" r:id="rId17"/>
    <p:sldId id="284" r:id="rId18"/>
  </p:sldIdLst>
  <p:sldSz cx="9144000" cy="6858000" type="screen4x3"/>
  <p:notesSz cx="6794500" cy="9906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36FF"/>
    <a:srgbClr val="FFCC66"/>
    <a:srgbClr val="DBEDFF"/>
    <a:srgbClr val="8D8F94"/>
    <a:srgbClr val="515355"/>
    <a:srgbClr val="3A6F8A"/>
    <a:srgbClr val="DCDCDC"/>
    <a:srgbClr val="E7E7E7"/>
    <a:srgbClr val="B9BBC0"/>
    <a:srgbClr val="005B8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70" autoAdjust="0"/>
    <p:restoredTop sz="82122" autoAdjust="0"/>
  </p:normalViewPr>
  <p:slideViewPr>
    <p:cSldViewPr>
      <p:cViewPr>
        <p:scale>
          <a:sx n="90" d="100"/>
          <a:sy n="90" d="100"/>
        </p:scale>
        <p:origin x="-522" y="-450"/>
      </p:cViewPr>
      <p:guideLst>
        <p:guide orient="horz" pos="4176"/>
        <p:guide orient="horz" pos="1392"/>
        <p:guide orient="horz" pos="144"/>
        <p:guide orient="horz"/>
        <p:guide orient="horz" pos="672"/>
        <p:guide pos="5759"/>
        <p:guide pos="480"/>
        <p:guide pos="470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17" y="0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17" y="9411095"/>
            <a:ext cx="2944283" cy="53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D4CAD-8F8A-4058-9B05-1B2390AB2EC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548"/>
            <a:ext cx="5435600" cy="4457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09515"/>
            <a:ext cx="2944283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73" tIns="45437" rIns="90873" bIns="454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92B8FC-7748-402F-93AD-E4B758DDD95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2B8FC-7748-402F-93AD-E4B758DDD959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 userDrawn="1"/>
        </p:nvSpPr>
        <p:spPr bwMode="auto">
          <a:xfrm>
            <a:off x="-1588" y="2286000"/>
            <a:ext cx="9144001" cy="4572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rgbClr val="005B82"/>
              </a:solidFill>
              <a:ea typeface="ＭＳ Ｐゴシック" charset="-128"/>
            </a:endParaRPr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2286000"/>
            <a:ext cx="125413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04" name="Rectangle 32"/>
          <p:cNvSpPr>
            <a:spLocks noChangeArrowheads="1"/>
          </p:cNvSpPr>
          <p:nvPr userDrawn="1"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5" name="Rectangle 43"/>
          <p:cNvSpPr>
            <a:spLocks noChangeArrowheads="1"/>
          </p:cNvSpPr>
          <p:nvPr userDrawn="1"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16" name="Rectangle 44"/>
          <p:cNvSpPr>
            <a:spLocks noChangeArrowheads="1"/>
          </p:cNvSpPr>
          <p:nvPr userDrawn="1"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3117" name="Rectangle 45"/>
          <p:cNvSpPr>
            <a:spLocks noChangeArrowheads="1"/>
          </p:cNvSpPr>
          <p:nvPr userDrawn="1"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3123" name="Text Box 51"/>
          <p:cNvSpPr txBox="1">
            <a:spLocks noChangeArrowheads="1"/>
          </p:cNvSpPr>
          <p:nvPr userDrawn="1"/>
        </p:nvSpPr>
        <p:spPr bwMode="auto">
          <a:xfrm>
            <a:off x="719138" y="5048250"/>
            <a:ext cx="38100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fld id="{586F53E7-1F83-4E1F-818E-07A90382E93B}" type="datetime4">
              <a:rPr lang="de-DE" sz="1400">
                <a:solidFill>
                  <a:srgbClr val="F4F4F4"/>
                </a:solidFill>
                <a:ea typeface="ＭＳ Ｐゴシック" charset="-128"/>
              </a:rPr>
              <a:pPr>
                <a:spcBef>
                  <a:spcPct val="50000"/>
                </a:spcBef>
              </a:pPr>
              <a:t>9. Dezember 2009</a:t>
            </a:fld>
            <a:endParaRPr lang="de-DE" sz="1400">
              <a:solidFill>
                <a:srgbClr val="F4F4F4"/>
              </a:solidFill>
              <a:ea typeface="ＭＳ Ｐゴシック" charset="-128"/>
            </a:endParaRPr>
          </a:p>
        </p:txBody>
      </p:sp>
      <p:pic>
        <p:nvPicPr>
          <p:cNvPr id="3126" name="Picture 54" descr="Logo_FZ_Jülich_NEU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54000"/>
            <a:ext cx="2514600" cy="814388"/>
          </a:xfrm>
          <a:prstGeom prst="rect">
            <a:avLst/>
          </a:prstGeom>
          <a:noFill/>
        </p:spPr>
      </p:pic>
      <p:sp>
        <p:nvSpPr>
          <p:cNvPr id="3128" name="Text Box 56"/>
          <p:cNvSpPr txBox="1">
            <a:spLocks noChangeArrowheads="1"/>
          </p:cNvSpPr>
          <p:nvPr userDrawn="1"/>
        </p:nvSpPr>
        <p:spPr bwMode="auto">
          <a:xfrm rot="-5400000">
            <a:off x="-1079500" y="933450"/>
            <a:ext cx="2476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900">
                <a:solidFill>
                  <a:srgbClr val="005B82"/>
                </a:solidFill>
                <a:latin typeface="Arial MT Bd" charset="0"/>
              </a:rPr>
              <a:t>Mitglied der Helmholtz-Gemeinschaft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ctrTitle" sz="quarter"/>
          </p:nvPr>
        </p:nvSpPr>
        <p:spPr>
          <a:xfrm>
            <a:off x="719138" y="3070225"/>
            <a:ext cx="7772400" cy="719138"/>
          </a:xfrm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19138" y="3860800"/>
            <a:ext cx="7740650" cy="647700"/>
          </a:xfrm>
        </p:spPr>
        <p:txBody>
          <a:bodyPr/>
          <a:lstStyle>
            <a:lvl1pPr marL="0" indent="0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graphicFrame>
        <p:nvGraphicFramePr>
          <p:cNvPr id="202754" name="Object 2"/>
          <p:cNvGraphicFramePr>
            <a:graphicFrameLocks noChangeAspect="1"/>
          </p:cNvGraphicFramePr>
          <p:nvPr/>
        </p:nvGraphicFramePr>
        <p:xfrm>
          <a:off x="642910" y="357166"/>
          <a:ext cx="2674992" cy="642942"/>
        </p:xfrm>
        <a:graphic>
          <a:graphicData uri="http://schemas.openxmlformats.org/presentationml/2006/ole">
            <p:oleObj spid="_x0000_s202754" name="Bitmap" r:id="rId4" imgW="1905266" imgH="457143" progId="PBrush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8438" y="609600"/>
            <a:ext cx="1943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19138" y="6096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428612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191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153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71414"/>
            <a:ext cx="6643734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000108"/>
            <a:ext cx="7772400" cy="50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81" name="Rectangle 57"/>
          <p:cNvSpPr>
            <a:spLocks noChangeArrowheads="1"/>
          </p:cNvSpPr>
          <p:nvPr/>
        </p:nvSpPr>
        <p:spPr bwMode="auto">
          <a:xfrm>
            <a:off x="1588" y="0"/>
            <a:ext cx="125412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3" name="Rectangle 59"/>
          <p:cNvSpPr>
            <a:spLocks noChangeArrowheads="1"/>
          </p:cNvSpPr>
          <p:nvPr/>
        </p:nvSpPr>
        <p:spPr bwMode="auto">
          <a:xfrm>
            <a:off x="0" y="4572000"/>
            <a:ext cx="125413" cy="2286000"/>
          </a:xfrm>
          <a:prstGeom prst="rect">
            <a:avLst/>
          </a:prstGeom>
          <a:solidFill>
            <a:srgbClr val="51535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5" name="Rectangle 61"/>
          <p:cNvSpPr>
            <a:spLocks noChangeArrowheads="1"/>
          </p:cNvSpPr>
          <p:nvPr/>
        </p:nvSpPr>
        <p:spPr bwMode="auto">
          <a:xfrm>
            <a:off x="115888" y="0"/>
            <a:ext cx="125412" cy="2286000"/>
          </a:xfrm>
          <a:prstGeom prst="rect">
            <a:avLst/>
          </a:prstGeom>
          <a:solidFill>
            <a:srgbClr val="005B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114300" y="2286000"/>
            <a:ext cx="125413" cy="2286000"/>
          </a:xfrm>
          <a:prstGeom prst="rect">
            <a:avLst/>
          </a:prstGeom>
          <a:solidFill>
            <a:srgbClr val="B9BB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087" name="Rectangle 63"/>
          <p:cNvSpPr>
            <a:spLocks noChangeArrowheads="1"/>
          </p:cNvSpPr>
          <p:nvPr/>
        </p:nvSpPr>
        <p:spPr bwMode="auto">
          <a:xfrm>
            <a:off x="114300" y="4572000"/>
            <a:ext cx="125413" cy="2286000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DE" sz="2400">
              <a:ea typeface="ＭＳ Ｐゴシック" charset="-128"/>
            </a:endParaRPr>
          </a:p>
        </p:txBody>
      </p:sp>
      <p:pic>
        <p:nvPicPr>
          <p:cNvPr id="1094" name="Picture 70" descr="Logo_FZ_Jülich_NE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67600" y="127000"/>
            <a:ext cx="1447800" cy="469900"/>
          </a:xfrm>
          <a:prstGeom prst="rect">
            <a:avLst/>
          </a:prstGeom>
          <a:noFill/>
        </p:spPr>
      </p:pic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539750" y="6477000"/>
            <a:ext cx="7778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fld id="{BD801DE1-14FA-4832-8C83-29B11DD43F9E}" type="datetime4">
              <a:rPr lang="de-DE" sz="1000">
                <a:solidFill>
                  <a:srgbClr val="005B82"/>
                </a:solidFill>
              </a:rPr>
              <a:pPr/>
              <a:t>9. Dezember 2009</a:t>
            </a:fld>
            <a:endParaRPr lang="de-DE" sz="1000" dirty="0">
              <a:solidFill>
                <a:srgbClr val="005B82"/>
              </a:solidFill>
            </a:endParaRP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8328025" y="6477000"/>
            <a:ext cx="565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>
                <a:solidFill>
                  <a:srgbClr val="005B82"/>
                </a:solidFill>
              </a:rPr>
              <a:t>Folie </a:t>
            </a:r>
            <a:fld id="{F540E0C8-EA85-4EB4-B9EB-180779D59F0A}" type="slidenum">
              <a:rPr lang="de-DE" sz="1000">
                <a:solidFill>
                  <a:srgbClr val="005B82"/>
                </a:solidFill>
              </a:rPr>
              <a:pPr/>
              <a:t>‹Nr.›</a:t>
            </a:fld>
            <a:endParaRPr lang="de-DE" sz="1000">
              <a:solidFill>
                <a:srgbClr val="005B82"/>
              </a:solidFill>
            </a:endParaRPr>
          </a:p>
        </p:txBody>
      </p:sp>
      <p:sp>
        <p:nvSpPr>
          <p:cNvPr id="12" name="Text Box 71"/>
          <p:cNvSpPr txBox="1">
            <a:spLocks noChangeArrowheads="1"/>
          </p:cNvSpPr>
          <p:nvPr/>
        </p:nvSpPr>
        <p:spPr bwMode="auto">
          <a:xfrm>
            <a:off x="4000496" y="6500834"/>
            <a:ext cx="11557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000" dirty="0" smtClean="0">
                <a:solidFill>
                  <a:srgbClr val="005B82"/>
                </a:solidFill>
              </a:rPr>
              <a:t>Tobias Stockmanns </a:t>
            </a:r>
            <a:endParaRPr lang="de-DE" sz="1000" dirty="0">
              <a:solidFill>
                <a:srgbClr val="005B82"/>
              </a:solidFill>
            </a:endParaRPr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7572396" y="6072206"/>
          <a:ext cx="1439862" cy="346075"/>
        </p:xfrm>
        <a:graphic>
          <a:graphicData uri="http://schemas.openxmlformats.org/presentationml/2006/ole">
            <p:oleObj spid="_x0000_s203777" name="Bitmap" r:id="rId15" imgW="1905266" imgH="457143" progId="PBrush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rgbClr val="005B8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9EE0"/>
        </a:buClr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5B82"/>
        </a:buClr>
        <a:buFont typeface="Arial" pitchFamily="34" charset="0"/>
        <a:buChar char="•"/>
        <a:defRPr sz="2200" i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Distribution of MC Information</a:t>
            </a:r>
            <a:endParaRPr lang="en-US" sz="4400" dirty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313127" y="4995863"/>
            <a:ext cx="18302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400" dirty="0">
                <a:solidFill>
                  <a:srgbClr val="F4F4F4"/>
                </a:solidFill>
              </a:rPr>
              <a:t>| </a:t>
            </a:r>
            <a:r>
              <a:rPr lang="de-DE" sz="1400" dirty="0" smtClean="0">
                <a:solidFill>
                  <a:srgbClr val="F4F4F4"/>
                </a:solidFill>
              </a:rPr>
              <a:t>Tobias Stockmanns</a:t>
            </a:r>
            <a:endParaRPr lang="de-D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Track </a:t>
            </a:r>
            <a:r>
              <a:rPr lang="de-DE" dirty="0" err="1" smtClean="0"/>
              <a:t>match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Track 0</a:t>
            </a:r>
            <a:endParaRPr lang="de-DE" dirty="0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00" y="921600"/>
            <a:ext cx="6501600" cy="524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Track </a:t>
            </a:r>
            <a:r>
              <a:rPr lang="de-DE" dirty="0" err="1" smtClean="0"/>
              <a:t>match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Track 0</a:t>
            </a:r>
            <a:endParaRPr lang="de-DE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00" y="921600"/>
            <a:ext cx="6501600" cy="524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feil nach rechts 3"/>
          <p:cNvSpPr/>
          <p:nvPr/>
        </p:nvSpPr>
        <p:spPr>
          <a:xfrm>
            <a:off x="6500826" y="2428868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72330" y="2143116"/>
            <a:ext cx="1928826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de-DE" sz="1600" dirty="0" smtClean="0"/>
              <a:t>7 </a:t>
            </a:r>
            <a:r>
              <a:rPr lang="de-DE" sz="1600" dirty="0" err="1" smtClean="0"/>
              <a:t>ways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go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MC Track 0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de-DE" sz="1600" dirty="0" smtClean="0"/>
              <a:t>2 </a:t>
            </a:r>
            <a:r>
              <a:rPr lang="de-DE" sz="1600" dirty="0" err="1" smtClean="0"/>
              <a:t>ways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go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MC Track 1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Track </a:t>
            </a:r>
            <a:r>
              <a:rPr lang="de-DE" dirty="0" err="1" smtClean="0"/>
              <a:t>match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Track 0</a:t>
            </a:r>
            <a:endParaRPr lang="de-DE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00" y="921600"/>
            <a:ext cx="6501600" cy="524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feil nach rechts 3"/>
          <p:cNvSpPr/>
          <p:nvPr/>
        </p:nvSpPr>
        <p:spPr>
          <a:xfrm>
            <a:off x="6500826" y="2428868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7072330" y="2143116"/>
            <a:ext cx="1928826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de-DE" sz="1600" dirty="0" smtClean="0"/>
              <a:t>7 </a:t>
            </a:r>
            <a:r>
              <a:rPr lang="de-DE" sz="1600" dirty="0" err="1" smtClean="0"/>
              <a:t>ways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go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MC Track 0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de-DE" sz="1600" dirty="0" smtClean="0"/>
              <a:t>2 </a:t>
            </a:r>
            <a:r>
              <a:rPr lang="de-DE" sz="1600" dirty="0" err="1" smtClean="0"/>
              <a:t>ways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</a:t>
            </a:r>
            <a:r>
              <a:rPr lang="de-DE" sz="1600" dirty="0" err="1" smtClean="0"/>
              <a:t>go</a:t>
            </a:r>
            <a:r>
              <a:rPr lang="de-DE" sz="1600" dirty="0" smtClean="0"/>
              <a:t> </a:t>
            </a:r>
            <a:r>
              <a:rPr lang="de-DE" sz="1600" dirty="0" err="1" smtClean="0"/>
              <a:t>to</a:t>
            </a:r>
            <a:r>
              <a:rPr lang="de-DE" sz="1600" dirty="0" smtClean="0"/>
              <a:t> MC Track 1</a:t>
            </a:r>
            <a:endParaRPr lang="de-DE" sz="1600" dirty="0"/>
          </a:p>
        </p:txBody>
      </p:sp>
      <p:sp>
        <p:nvSpPr>
          <p:cNvPr id="6" name="Pfeil nach unten 5"/>
          <p:cNvSpPr/>
          <p:nvPr/>
        </p:nvSpPr>
        <p:spPr>
          <a:xfrm>
            <a:off x="7715272" y="3286124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072330" y="4071942"/>
            <a:ext cx="1928826" cy="18158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180975" indent="-180975"/>
            <a:r>
              <a:rPr lang="de-DE" sz="1600" b="1" dirty="0" err="1" smtClean="0"/>
              <a:t>Better</a:t>
            </a:r>
            <a:r>
              <a:rPr lang="de-DE" sz="1600" b="1" dirty="0" smtClean="0"/>
              <a:t>: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de-DE" sz="1600" dirty="0" smtClean="0"/>
              <a:t>Information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matching</a:t>
            </a:r>
            <a:r>
              <a:rPr lang="de-DE" sz="1600" dirty="0" smtClean="0"/>
              <a:t> </a:t>
            </a:r>
            <a:r>
              <a:rPr lang="de-DE" sz="1600" dirty="0" err="1" smtClean="0"/>
              <a:t>hits</a:t>
            </a:r>
            <a:r>
              <a:rPr lang="de-DE" sz="1600" dirty="0" smtClean="0"/>
              <a:t>:</a:t>
            </a:r>
          </a:p>
          <a:p>
            <a:pPr marL="638175" lvl="1" indent="-180975">
              <a:buFont typeface="Arial" pitchFamily="34" charset="0"/>
              <a:buChar char="•"/>
            </a:pPr>
            <a:r>
              <a:rPr lang="de-DE" sz="1600" dirty="0" smtClean="0"/>
              <a:t>MC Track 0 3 MC Hits</a:t>
            </a:r>
          </a:p>
          <a:p>
            <a:pPr marL="638175" lvl="1" indent="-180975">
              <a:buFont typeface="Arial" pitchFamily="34" charset="0"/>
              <a:buChar char="•"/>
            </a:pPr>
            <a:r>
              <a:rPr lang="de-DE" sz="1600" dirty="0" smtClean="0"/>
              <a:t>MC Track 1</a:t>
            </a:r>
          </a:p>
          <a:p>
            <a:pPr marL="638175" lvl="1" indent="-180975">
              <a:buFont typeface="Arial" pitchFamily="34" charset="0"/>
              <a:buChar char="•"/>
            </a:pPr>
            <a:r>
              <a:rPr lang="de-DE" sz="1600" dirty="0" smtClean="0"/>
              <a:t>1 MC Hit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translate this diagramm into C++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1"/>
            <a:r>
              <a:rPr lang="en-US" sz="2000" dirty="0" smtClean="0"/>
              <a:t>Each stage in the simulation process of each </a:t>
            </a:r>
            <a:r>
              <a:rPr lang="en-US" sz="2000" dirty="0" err="1" smtClean="0"/>
              <a:t>subdetector</a:t>
            </a:r>
            <a:r>
              <a:rPr lang="en-US" sz="2000" dirty="0" smtClean="0"/>
              <a:t> gets a unique ID </a:t>
            </a:r>
            <a:r>
              <a:rPr lang="en-US" sz="2000" dirty="0" smtClean="0">
                <a:sym typeface="Wingdings" pitchFamily="2" charset="2"/>
              </a:rPr>
              <a:t> extension of </a:t>
            </a:r>
            <a:r>
              <a:rPr lang="en-US" sz="2000" dirty="0" err="1" smtClean="0">
                <a:sym typeface="Wingdings" pitchFamily="2" charset="2"/>
              </a:rPr>
              <a:t>PndDetectorType</a:t>
            </a:r>
            <a:endParaRPr lang="en-US" sz="2000" dirty="0" smtClean="0">
              <a:sym typeface="Wingdings" pitchFamily="2" charset="2"/>
            </a:endParaRPr>
          </a:p>
          <a:p>
            <a:pPr marL="285750" lvl="1"/>
            <a:endParaRPr lang="en-US" sz="2000" dirty="0" smtClean="0">
              <a:sym typeface="Wingdings" pitchFamily="2" charset="2"/>
            </a:endParaRPr>
          </a:p>
          <a:p>
            <a:pPr marL="285750" lvl="1"/>
            <a:r>
              <a:rPr lang="en-US" sz="2000" dirty="0" smtClean="0"/>
              <a:t>For each unique ID exists a list of data structures (vector&lt;vector&lt;Link&gt; &gt;)</a:t>
            </a:r>
          </a:p>
          <a:p>
            <a:pPr marL="285750" lvl="1"/>
            <a:endParaRPr lang="en-US" sz="2000" dirty="0" smtClean="0"/>
          </a:p>
          <a:p>
            <a:pPr marL="285750" lvl="1"/>
            <a:r>
              <a:rPr lang="en-US" sz="2000" dirty="0" smtClean="0"/>
              <a:t>Each data structure is a list of pairs consisting of a unique ID of the previous simulation stage and the „</a:t>
            </a:r>
            <a:r>
              <a:rPr lang="en-US" sz="2000" dirty="0" err="1" smtClean="0"/>
              <a:t>hitID</a:t>
            </a:r>
            <a:r>
              <a:rPr lang="en-US" sz="2000" dirty="0" smtClean="0"/>
              <a:t>“ within the previous list (</a:t>
            </a:r>
            <a:r>
              <a:rPr lang="en-US" sz="2000" dirty="0" smtClean="0">
                <a:sym typeface="Wingdings" pitchFamily="2" charset="2"/>
              </a:rPr>
              <a:t> see example)</a:t>
            </a:r>
          </a:p>
          <a:p>
            <a:pPr marL="285750" lvl="1"/>
            <a:endParaRPr lang="en-US" sz="2000" dirty="0" smtClean="0"/>
          </a:p>
          <a:p>
            <a:pPr marL="285750" lvl="1"/>
            <a:r>
              <a:rPr lang="en-US" sz="2000" dirty="0" smtClean="0"/>
              <a:t>A crawler runs through these lists and extracts the valid information:</a:t>
            </a:r>
          </a:p>
          <a:p>
            <a:pPr marL="685800" lvl="2"/>
            <a:r>
              <a:rPr lang="en-US" sz="2000" dirty="0" smtClean="0"/>
              <a:t>which MC Track belongs to a </a:t>
            </a:r>
            <a:r>
              <a:rPr lang="en-US" sz="2000" dirty="0" err="1" smtClean="0"/>
              <a:t>PndTrack</a:t>
            </a:r>
            <a:endParaRPr lang="en-US" sz="2000" dirty="0" smtClean="0"/>
          </a:p>
          <a:p>
            <a:pPr marL="685800" lvl="2"/>
            <a:r>
              <a:rPr lang="en-US" sz="2000" dirty="0" smtClean="0"/>
              <a:t>which MC Hits are in a </a:t>
            </a:r>
            <a:r>
              <a:rPr lang="en-US" sz="2000" dirty="0" err="1" smtClean="0"/>
              <a:t>PndTrackCandidate</a:t>
            </a:r>
            <a:endParaRPr lang="en-US" sz="2000" dirty="0" smtClean="0"/>
          </a:p>
          <a:p>
            <a:pPr marL="685800" lvl="2"/>
            <a:r>
              <a:rPr lang="en-US" sz="2000" dirty="0" smtClean="0"/>
              <a:t>…</a:t>
            </a:r>
          </a:p>
          <a:p>
            <a:pPr marL="285750" lvl="1"/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concept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714348" y="1571612"/>
            <a:ext cx="5741444" cy="2308324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class </a:t>
            </a:r>
            <a:r>
              <a:rPr lang="en-US" sz="1600" b="1" dirty="0" err="1" smtClean="0"/>
              <a:t>PndMCStage</a:t>
            </a:r>
            <a:endParaRPr lang="en-US" sz="1600" b="1" dirty="0" smtClean="0"/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 private :</a:t>
            </a:r>
          </a:p>
          <a:p>
            <a:r>
              <a:rPr lang="en-US" sz="1600" dirty="0" smtClean="0"/>
              <a:t>   </a:t>
            </a:r>
            <a:r>
              <a:rPr lang="en-US" sz="1600" b="1" dirty="0" err="1" smtClean="0">
                <a:solidFill>
                  <a:srgbClr val="0070C0"/>
                </a:solidFill>
              </a:rPr>
              <a:t>PndDetectorType</a:t>
            </a:r>
            <a:r>
              <a:rPr lang="en-US" sz="1600" dirty="0" smtClean="0"/>
              <a:t> </a:t>
            </a:r>
            <a:r>
              <a:rPr lang="en-US" sz="1600" dirty="0" err="1" smtClean="0"/>
              <a:t>fStageId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 string </a:t>
            </a:r>
            <a:r>
              <a:rPr lang="en-US" sz="1600" dirty="0" err="1" smtClean="0"/>
              <a:t>fBranchName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   string </a:t>
            </a:r>
            <a:r>
              <a:rPr lang="en-US" sz="1600" dirty="0" err="1" smtClean="0"/>
              <a:t>fFileName</a:t>
            </a:r>
            <a:r>
              <a:rPr lang="en-US" sz="1600" dirty="0" smtClean="0"/>
              <a:t>;</a:t>
            </a:r>
          </a:p>
          <a:p>
            <a:endParaRPr lang="en-US" sz="1600" dirty="0" smtClean="0"/>
          </a:p>
          <a:p>
            <a:r>
              <a:rPr lang="en-US" sz="1600" dirty="0" smtClean="0"/>
              <a:t>   </a:t>
            </a:r>
            <a:r>
              <a:rPr lang="en-US" sz="1600" b="1" dirty="0" smtClean="0">
                <a:solidFill>
                  <a:srgbClr val="0070C0"/>
                </a:solidFill>
              </a:rPr>
              <a:t>vector&lt;vector&lt;pair&lt;</a:t>
            </a:r>
            <a:r>
              <a:rPr lang="en-US" sz="1600" b="1" dirty="0" err="1" smtClean="0">
                <a:solidFill>
                  <a:srgbClr val="0070C0"/>
                </a:solidFill>
              </a:rPr>
              <a:t>PndDetectorType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Int_t</a:t>
            </a:r>
            <a:r>
              <a:rPr lang="en-US" sz="1600" b="1" dirty="0" smtClean="0">
                <a:solidFill>
                  <a:srgbClr val="0070C0"/>
                </a:solidFill>
              </a:rPr>
              <a:t>&gt; &gt; &gt; </a:t>
            </a:r>
            <a:r>
              <a:rPr lang="en-US" sz="1600" dirty="0" err="1" smtClean="0"/>
              <a:t>fStage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5" name="Textfeld 4"/>
          <p:cNvSpPr txBox="1"/>
          <p:nvPr/>
        </p:nvSpPr>
        <p:spPr>
          <a:xfrm>
            <a:off x="714348" y="4214818"/>
            <a:ext cx="4856586" cy="1323439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class </a:t>
            </a:r>
            <a:r>
              <a:rPr lang="en-US" sz="1600" b="1" dirty="0" err="1" smtClean="0"/>
              <a:t>PndMCMatch</a:t>
            </a:r>
            <a:endParaRPr lang="en-US" sz="1600" b="1" dirty="0" smtClean="0"/>
          </a:p>
          <a:p>
            <a:r>
              <a:rPr lang="en-US" sz="1600" dirty="0" smtClean="0"/>
              <a:t>{</a:t>
            </a:r>
          </a:p>
          <a:p>
            <a:r>
              <a:rPr lang="en-US" sz="1600" dirty="0" smtClean="0"/>
              <a:t>   private :</a:t>
            </a:r>
          </a:p>
          <a:p>
            <a:r>
              <a:rPr lang="en-US" sz="1600" dirty="0" smtClean="0">
                <a:solidFill>
                  <a:srgbClr val="0070C0"/>
                </a:solidFill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</a:rPr>
              <a:t>map&lt;</a:t>
            </a:r>
            <a:r>
              <a:rPr lang="en-US" sz="1600" b="1" dirty="0" err="1" smtClean="0">
                <a:solidFill>
                  <a:srgbClr val="0070C0"/>
                </a:solidFill>
              </a:rPr>
              <a:t>PndDetectorType</a:t>
            </a:r>
            <a:r>
              <a:rPr lang="en-US" sz="1600" b="1" dirty="0" smtClean="0">
                <a:solidFill>
                  <a:srgbClr val="0070C0"/>
                </a:solidFill>
              </a:rPr>
              <a:t>, </a:t>
            </a:r>
            <a:r>
              <a:rPr lang="en-US" sz="1600" b="1" dirty="0" err="1" smtClean="0">
                <a:solidFill>
                  <a:srgbClr val="0070C0"/>
                </a:solidFill>
              </a:rPr>
              <a:t>PndMCStage</a:t>
            </a:r>
            <a:r>
              <a:rPr lang="en-US" sz="1600" b="1" dirty="0" smtClean="0">
                <a:solidFill>
                  <a:srgbClr val="0070C0"/>
                </a:solidFill>
              </a:rPr>
              <a:t>&gt;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err="1" smtClean="0"/>
              <a:t>fMCInfo</a:t>
            </a:r>
            <a:endParaRPr lang="en-US" sz="1600" dirty="0" smtClean="0"/>
          </a:p>
          <a:p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6" name="Textfeld 5"/>
          <p:cNvSpPr txBox="1"/>
          <p:nvPr/>
        </p:nvSpPr>
        <p:spPr>
          <a:xfrm>
            <a:off x="6572264" y="1785926"/>
            <a:ext cx="2285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Parameter </a:t>
            </a:r>
            <a:r>
              <a:rPr lang="en-US" dirty="0" smtClean="0"/>
              <a:t>database </a:t>
            </a:r>
            <a:r>
              <a:rPr lang="en-US" dirty="0" smtClean="0"/>
              <a:t>to keep track of simulation steps?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357158" y="1000108"/>
            <a:ext cx="1320939" cy="307777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1: --</a:t>
            </a:r>
            <a:r>
              <a:rPr lang="en-US" sz="1400" b="1" dirty="0" err="1" smtClean="0"/>
              <a:t>MCTrack</a:t>
            </a:r>
            <a:r>
              <a:rPr lang="en-US" sz="1400" b="1" dirty="0" smtClean="0"/>
              <a:t>:</a:t>
            </a:r>
            <a:endParaRPr lang="en-US" sz="1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357158" y="1428736"/>
            <a:ext cx="1417376" cy="2031325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4: --</a:t>
            </a:r>
            <a:r>
              <a:rPr lang="en-US" sz="1400" b="1" dirty="0" err="1" smtClean="0"/>
              <a:t>MVDPoint</a:t>
            </a:r>
            <a:r>
              <a:rPr lang="en-US" sz="1400" b="1" dirty="0" smtClean="0"/>
              <a:t>:</a:t>
            </a:r>
          </a:p>
          <a:p>
            <a:r>
              <a:rPr lang="en-US" sz="1400" dirty="0" smtClean="0"/>
              <a:t>0: (1/1)</a:t>
            </a:r>
          </a:p>
          <a:p>
            <a:r>
              <a:rPr lang="en-US" sz="1400" dirty="0" smtClean="0"/>
              <a:t>1: (1/1)</a:t>
            </a:r>
          </a:p>
          <a:p>
            <a:r>
              <a:rPr lang="en-US" sz="1400" dirty="0" smtClean="0"/>
              <a:t>2: (1/1)</a:t>
            </a:r>
          </a:p>
          <a:p>
            <a:r>
              <a:rPr lang="en-US" sz="1400" dirty="0" smtClean="0"/>
              <a:t>3: (1/1)</a:t>
            </a:r>
          </a:p>
          <a:p>
            <a:r>
              <a:rPr lang="en-US" sz="1400" b="1" dirty="0" smtClean="0"/>
              <a:t>4: (1/0)</a:t>
            </a:r>
          </a:p>
          <a:p>
            <a:r>
              <a:rPr lang="en-US" sz="1400" b="1" dirty="0" smtClean="0"/>
              <a:t>5: (1/0)</a:t>
            </a:r>
          </a:p>
          <a:p>
            <a:r>
              <a:rPr lang="en-US" sz="1400" b="1" dirty="0" smtClean="0"/>
              <a:t>6: (1/0)</a:t>
            </a:r>
          </a:p>
          <a:p>
            <a:r>
              <a:rPr lang="en-US" sz="1400" b="1" dirty="0" smtClean="0"/>
              <a:t>7: (1/0)</a:t>
            </a:r>
            <a:endParaRPr lang="en-US" sz="14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857356" y="1000108"/>
            <a:ext cx="1816523" cy="2031325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5: --</a:t>
            </a:r>
            <a:r>
              <a:rPr lang="en-US" sz="1400" b="1" dirty="0" err="1" smtClean="0"/>
              <a:t>MVDStripDigis</a:t>
            </a:r>
            <a:r>
              <a:rPr lang="en-US" sz="1400" b="1" dirty="0" smtClean="0"/>
              <a:t>:</a:t>
            </a:r>
          </a:p>
          <a:p>
            <a:r>
              <a:rPr lang="en-US" sz="1400" dirty="0" smtClean="0"/>
              <a:t>0: (4/3)</a:t>
            </a:r>
          </a:p>
          <a:p>
            <a:r>
              <a:rPr lang="en-US" sz="1400" dirty="0" smtClean="0"/>
              <a:t>1: (4/3)</a:t>
            </a:r>
          </a:p>
          <a:p>
            <a:r>
              <a:rPr lang="en-US" sz="1400" dirty="0" smtClean="0"/>
              <a:t>2: (4/6)</a:t>
            </a:r>
          </a:p>
          <a:p>
            <a:r>
              <a:rPr lang="en-US" sz="1400" dirty="0" smtClean="0"/>
              <a:t>3: (4/6)</a:t>
            </a:r>
          </a:p>
          <a:p>
            <a:r>
              <a:rPr lang="en-US" sz="1400" dirty="0" smtClean="0"/>
              <a:t>4: (4/6)</a:t>
            </a:r>
          </a:p>
          <a:p>
            <a:r>
              <a:rPr lang="en-US" sz="1400" dirty="0" smtClean="0"/>
              <a:t>5: (4/7)</a:t>
            </a:r>
          </a:p>
          <a:p>
            <a:r>
              <a:rPr lang="en-US" sz="1400" dirty="0" smtClean="0"/>
              <a:t>6: (4/7)</a:t>
            </a:r>
          </a:p>
          <a:p>
            <a:r>
              <a:rPr lang="en-US" sz="1400" dirty="0" smtClean="0"/>
              <a:t>7: (4/7)</a:t>
            </a:r>
            <a:endParaRPr lang="en-US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1857356" y="3071810"/>
            <a:ext cx="1826141" cy="2677656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6: --</a:t>
            </a:r>
            <a:r>
              <a:rPr lang="en-US" sz="1400" b="1" dirty="0" err="1" smtClean="0"/>
              <a:t>MVDPixelDigis</a:t>
            </a:r>
            <a:r>
              <a:rPr lang="en-US" sz="1400" b="1" dirty="0" smtClean="0"/>
              <a:t>:</a:t>
            </a:r>
          </a:p>
          <a:p>
            <a:r>
              <a:rPr lang="en-US" sz="1400" dirty="0" smtClean="0"/>
              <a:t>0: (4/0)</a:t>
            </a:r>
          </a:p>
          <a:p>
            <a:r>
              <a:rPr lang="en-US" sz="1400" dirty="0" smtClean="0"/>
              <a:t>1: (4/0)</a:t>
            </a:r>
          </a:p>
          <a:p>
            <a:r>
              <a:rPr lang="en-US" sz="1400" dirty="0" smtClean="0"/>
              <a:t>2: (4/1)</a:t>
            </a:r>
          </a:p>
          <a:p>
            <a:r>
              <a:rPr lang="en-US" sz="1400" dirty="0" smtClean="0"/>
              <a:t>3: (4/1)</a:t>
            </a:r>
          </a:p>
          <a:p>
            <a:r>
              <a:rPr lang="en-US" sz="1400" dirty="0" smtClean="0"/>
              <a:t>4: (4/2)</a:t>
            </a:r>
          </a:p>
          <a:p>
            <a:r>
              <a:rPr lang="en-US" sz="1400" dirty="0" smtClean="0"/>
              <a:t>5: (4/2)</a:t>
            </a:r>
          </a:p>
          <a:p>
            <a:r>
              <a:rPr lang="en-US" sz="1400" dirty="0" smtClean="0"/>
              <a:t>6: (4/4)</a:t>
            </a:r>
          </a:p>
          <a:p>
            <a:r>
              <a:rPr lang="en-US" sz="1400" dirty="0" smtClean="0"/>
              <a:t>7: (4/4)</a:t>
            </a:r>
          </a:p>
          <a:p>
            <a:r>
              <a:rPr lang="en-US" sz="1400" dirty="0" smtClean="0"/>
              <a:t>8: (4/4)</a:t>
            </a:r>
          </a:p>
          <a:p>
            <a:r>
              <a:rPr lang="en-US" sz="1400" dirty="0" smtClean="0"/>
              <a:t>9: (4/5)</a:t>
            </a:r>
          </a:p>
          <a:p>
            <a:r>
              <a:rPr lang="en-US" sz="1400" dirty="0" smtClean="0"/>
              <a:t>10: (4/5)</a:t>
            </a:r>
            <a:endParaRPr lang="en-US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3786182" y="2643182"/>
            <a:ext cx="2034531" cy="1384995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7: --</a:t>
            </a:r>
            <a:r>
              <a:rPr lang="en-US" sz="1400" b="1" dirty="0" err="1" smtClean="0"/>
              <a:t>MVDClusterCand</a:t>
            </a:r>
            <a:r>
              <a:rPr lang="en-US" sz="1400" b="1" dirty="0" smtClean="0"/>
              <a:t>:</a:t>
            </a:r>
          </a:p>
          <a:p>
            <a:r>
              <a:rPr lang="en-US" sz="1400" dirty="0" smtClean="0"/>
              <a:t>0: (6/0) (6/1)</a:t>
            </a:r>
          </a:p>
          <a:p>
            <a:r>
              <a:rPr lang="en-US" sz="1400" dirty="0" smtClean="0"/>
              <a:t>1: (6/2) (6/3)</a:t>
            </a:r>
          </a:p>
          <a:p>
            <a:r>
              <a:rPr lang="en-US" sz="1400" dirty="0" smtClean="0"/>
              <a:t>2: (6/4) (6/5)</a:t>
            </a:r>
          </a:p>
          <a:p>
            <a:r>
              <a:rPr lang="en-US" sz="1400" dirty="0" smtClean="0"/>
              <a:t>3: (6/6) (6/7) (6/8)</a:t>
            </a:r>
          </a:p>
          <a:p>
            <a:r>
              <a:rPr lang="en-US" sz="1400" dirty="0" smtClean="0"/>
              <a:t>4: (6/9) (6/10)</a:t>
            </a:r>
            <a:endParaRPr lang="en-US" sz="1400" dirty="0"/>
          </a:p>
        </p:txBody>
      </p:sp>
      <p:sp>
        <p:nvSpPr>
          <p:cNvPr id="9" name="Textfeld 8"/>
          <p:cNvSpPr txBox="1"/>
          <p:nvPr/>
        </p:nvSpPr>
        <p:spPr>
          <a:xfrm>
            <a:off x="3786182" y="1000108"/>
            <a:ext cx="2443298" cy="1600438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8: --</a:t>
            </a:r>
            <a:r>
              <a:rPr lang="en-US" sz="1400" b="1" dirty="0" err="1" smtClean="0"/>
              <a:t>MVDStripClusterCand</a:t>
            </a:r>
            <a:r>
              <a:rPr lang="en-US" sz="1400" b="1" dirty="0" smtClean="0"/>
              <a:t>:</a:t>
            </a:r>
          </a:p>
          <a:p>
            <a:r>
              <a:rPr lang="en-US" sz="1400" dirty="0" smtClean="0"/>
              <a:t>0: (5/0)</a:t>
            </a:r>
          </a:p>
          <a:p>
            <a:r>
              <a:rPr lang="en-US" sz="1400" dirty="0" smtClean="0">
                <a:solidFill>
                  <a:srgbClr val="3136FF"/>
                </a:solidFill>
              </a:rPr>
              <a:t>1: (5/1)</a:t>
            </a:r>
          </a:p>
          <a:p>
            <a:r>
              <a:rPr lang="en-US" sz="1400" dirty="0" smtClean="0"/>
              <a:t>2: (5/3) (5/2)</a:t>
            </a:r>
          </a:p>
          <a:p>
            <a:r>
              <a:rPr lang="en-US" sz="1400" dirty="0" smtClean="0">
                <a:solidFill>
                  <a:srgbClr val="3136FF"/>
                </a:solidFill>
              </a:rPr>
              <a:t>3: (5/4)</a:t>
            </a:r>
          </a:p>
          <a:p>
            <a:r>
              <a:rPr lang="en-US" sz="1400" dirty="0" smtClean="0"/>
              <a:t>4: (5/6) (5/5)</a:t>
            </a:r>
          </a:p>
          <a:p>
            <a:r>
              <a:rPr lang="en-US" sz="1400" dirty="0" smtClean="0">
                <a:solidFill>
                  <a:srgbClr val="3136FF"/>
                </a:solidFill>
              </a:rPr>
              <a:t>5: (5/7)</a:t>
            </a:r>
            <a:endParaRPr lang="en-US" sz="1400" dirty="0">
              <a:solidFill>
                <a:srgbClr val="3136FF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315134" y="1000108"/>
            <a:ext cx="1717137" cy="954107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9: --</a:t>
            </a:r>
            <a:r>
              <a:rPr lang="en-US" sz="1400" b="1" dirty="0" err="1" smtClean="0"/>
              <a:t>MVDHitsStrip</a:t>
            </a:r>
            <a:r>
              <a:rPr lang="en-US" sz="1400" b="1" dirty="0" smtClean="0"/>
              <a:t>:</a:t>
            </a:r>
          </a:p>
          <a:p>
            <a:r>
              <a:rPr lang="en-US" sz="1400" dirty="0" smtClean="0"/>
              <a:t>0: (8/0)</a:t>
            </a:r>
          </a:p>
          <a:p>
            <a:r>
              <a:rPr lang="en-US" sz="1400" dirty="0" smtClean="0"/>
              <a:t>1: (8/2)</a:t>
            </a:r>
          </a:p>
          <a:p>
            <a:r>
              <a:rPr lang="en-US" sz="1400" dirty="0" smtClean="0"/>
              <a:t>2: (8/4)</a:t>
            </a:r>
            <a:endParaRPr lang="en-US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6317759" y="2000240"/>
            <a:ext cx="1826141" cy="1384995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10: --</a:t>
            </a:r>
            <a:r>
              <a:rPr lang="en-US" sz="1400" b="1" dirty="0" err="1" smtClean="0"/>
              <a:t>MVDHitsPixel</a:t>
            </a:r>
            <a:r>
              <a:rPr lang="en-US" sz="1400" b="1" dirty="0" smtClean="0"/>
              <a:t>:</a:t>
            </a:r>
          </a:p>
          <a:p>
            <a:r>
              <a:rPr lang="en-US" sz="1400" dirty="0" smtClean="0"/>
              <a:t>0: (7/0)</a:t>
            </a:r>
          </a:p>
          <a:p>
            <a:r>
              <a:rPr lang="en-US" sz="1400" dirty="0" smtClean="0"/>
              <a:t>1: (7/1)</a:t>
            </a:r>
          </a:p>
          <a:p>
            <a:r>
              <a:rPr lang="en-US" sz="1400" dirty="0" smtClean="0"/>
              <a:t>2: (7/2)</a:t>
            </a:r>
          </a:p>
          <a:p>
            <a:r>
              <a:rPr lang="en-US" sz="1400" dirty="0" smtClean="0"/>
              <a:t>3: (7/3)</a:t>
            </a:r>
          </a:p>
          <a:p>
            <a:r>
              <a:rPr lang="en-US" sz="1400" dirty="0" smtClean="0"/>
              <a:t>4: (7/4)</a:t>
            </a:r>
            <a:endParaRPr lang="en-US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6143636" y="4047658"/>
            <a:ext cx="2741200" cy="738664"/>
          </a:xfrm>
          <a:prstGeom prst="rect">
            <a:avLst/>
          </a:prstGeom>
          <a:solidFill>
            <a:srgbClr val="DBEDFF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18: --</a:t>
            </a:r>
            <a:r>
              <a:rPr lang="en-US" sz="1400" b="1" dirty="0" err="1" smtClean="0"/>
              <a:t>MVDRiemannTrackCand</a:t>
            </a:r>
            <a:r>
              <a:rPr lang="en-US" sz="1400" b="1" dirty="0" smtClean="0"/>
              <a:t>:</a:t>
            </a:r>
          </a:p>
          <a:p>
            <a:r>
              <a:rPr lang="en-US" sz="1400" dirty="0" smtClean="0"/>
              <a:t>0: (0/0) </a:t>
            </a:r>
            <a:r>
              <a:rPr lang="en-US" sz="1400" dirty="0" smtClean="0">
                <a:solidFill>
                  <a:srgbClr val="FF0000"/>
                </a:solidFill>
              </a:rPr>
              <a:t>(10/3) (10/4)</a:t>
            </a:r>
            <a:r>
              <a:rPr lang="en-US" sz="1400" dirty="0" smtClean="0"/>
              <a:t> </a:t>
            </a:r>
            <a:r>
              <a:rPr lang="en-US" sz="1400" dirty="0" smtClean="0">
                <a:solidFill>
                  <a:srgbClr val="3136FF"/>
                </a:solidFill>
              </a:rPr>
              <a:t>(9/1) (9/2)</a:t>
            </a:r>
          </a:p>
          <a:p>
            <a:r>
              <a:rPr lang="en-US" sz="1400" dirty="0" smtClean="0"/>
              <a:t>1: (0/0) (10/0) (10/1) (10/2) (9/0)</a:t>
            </a:r>
            <a:endParaRPr lang="en-US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5357818" y="5547856"/>
            <a:ext cx="2109873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MC Link from: 18 to 1:</a:t>
            </a:r>
          </a:p>
          <a:p>
            <a:r>
              <a:rPr lang="en-US" sz="1400" dirty="0" smtClean="0"/>
              <a:t>(1/0)</a:t>
            </a:r>
          </a:p>
          <a:p>
            <a:r>
              <a:rPr lang="en-US" sz="1400" dirty="0" smtClean="0"/>
              <a:t>(1/1) </a:t>
            </a:r>
            <a:endParaRPr lang="en-US" sz="1400" dirty="0"/>
          </a:p>
        </p:txBody>
      </p:sp>
      <p:cxnSp>
        <p:nvCxnSpPr>
          <p:cNvPr id="17" name="Gerade Verbindung mit Pfeil 16"/>
          <p:cNvCxnSpPr/>
          <p:nvPr/>
        </p:nvCxnSpPr>
        <p:spPr>
          <a:xfrm rot="10800000">
            <a:off x="7143768" y="3214686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/>
          <p:nvPr/>
        </p:nvCxnSpPr>
        <p:spPr>
          <a:xfrm rot="10800000">
            <a:off x="7143768" y="3000372"/>
            <a:ext cx="100013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rot="10800000">
            <a:off x="7072330" y="1571612"/>
            <a:ext cx="1000132" cy="1588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rot="10800000">
            <a:off x="7072330" y="1785926"/>
            <a:ext cx="1000132" cy="1588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rot="10800000" flipV="1">
            <a:off x="5000628" y="1571612"/>
            <a:ext cx="1357322" cy="214314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rot="10800000" flipV="1">
            <a:off x="5000628" y="1785926"/>
            <a:ext cx="1357322" cy="428628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9" idx="1"/>
          </p:cNvCxnSpPr>
          <p:nvPr/>
        </p:nvCxnSpPr>
        <p:spPr>
          <a:xfrm rot="10800000" flipV="1">
            <a:off x="2643174" y="1800326"/>
            <a:ext cx="1143008" cy="199913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stCxn id="9" idx="1"/>
          </p:cNvCxnSpPr>
          <p:nvPr/>
        </p:nvCxnSpPr>
        <p:spPr>
          <a:xfrm rot="10800000">
            <a:off x="2643174" y="1785927"/>
            <a:ext cx="1143008" cy="14401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 rot="10800000" flipV="1">
            <a:off x="2643174" y="2214554"/>
            <a:ext cx="1143008" cy="214314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rot="10800000" flipV="1">
            <a:off x="2643174" y="2214554"/>
            <a:ext cx="1143008" cy="428628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rot="10800000" flipV="1">
            <a:off x="5286380" y="3000372"/>
            <a:ext cx="1071570" cy="6429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rot="10800000" flipV="1">
            <a:off x="5286380" y="3214686"/>
            <a:ext cx="1071570" cy="6429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 rot="10800000" flipV="1">
            <a:off x="2571736" y="3643314"/>
            <a:ext cx="1285884" cy="10715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 rot="10800000" flipV="1">
            <a:off x="2571736" y="3643314"/>
            <a:ext cx="1285886" cy="12858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rot="5400000">
            <a:off x="2464579" y="3750471"/>
            <a:ext cx="1500198" cy="12858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rot="5400000">
            <a:off x="2464580" y="3964784"/>
            <a:ext cx="1500198" cy="12858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/>
          <p:cNvCxnSpPr/>
          <p:nvPr/>
        </p:nvCxnSpPr>
        <p:spPr>
          <a:xfrm rot="5400000">
            <a:off x="2428860" y="4143380"/>
            <a:ext cx="1714512" cy="1143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/>
          <p:nvPr/>
        </p:nvCxnSpPr>
        <p:spPr>
          <a:xfrm rot="16200000" flipV="1">
            <a:off x="464315" y="3250405"/>
            <a:ext cx="2071702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 rot="16200000" flipV="1">
            <a:off x="357158" y="3357562"/>
            <a:ext cx="2286016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rot="16200000" flipV="1">
            <a:off x="250001" y="3464719"/>
            <a:ext cx="2500330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/>
          <p:nvPr/>
        </p:nvCxnSpPr>
        <p:spPr>
          <a:xfrm rot="16200000" flipV="1">
            <a:off x="250001" y="3679033"/>
            <a:ext cx="2500330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/>
          <p:nvPr/>
        </p:nvCxnSpPr>
        <p:spPr>
          <a:xfrm rot="16200000" flipV="1">
            <a:off x="142844" y="3786190"/>
            <a:ext cx="2714644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rot="5400000">
            <a:off x="892943" y="2107397"/>
            <a:ext cx="1357322" cy="714380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/>
          <p:cNvCxnSpPr/>
          <p:nvPr/>
        </p:nvCxnSpPr>
        <p:spPr>
          <a:xfrm rot="5400000">
            <a:off x="1000100" y="2214554"/>
            <a:ext cx="1143008" cy="714380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/>
          <p:nvPr/>
        </p:nvCxnSpPr>
        <p:spPr>
          <a:xfrm rot="5400000">
            <a:off x="1107257" y="2536025"/>
            <a:ext cx="928694" cy="714380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rot="5400000">
            <a:off x="1214414" y="2643182"/>
            <a:ext cx="714380" cy="714380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rot="10800000" flipV="1">
            <a:off x="5000628" y="1571612"/>
            <a:ext cx="1357322" cy="428628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rot="10800000" flipV="1">
            <a:off x="5000628" y="1785926"/>
            <a:ext cx="1357322" cy="642942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 rot="10800000" flipV="1">
            <a:off x="2643174" y="2428868"/>
            <a:ext cx="1143008" cy="428628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/>
          <p:nvPr/>
        </p:nvCxnSpPr>
        <p:spPr>
          <a:xfrm rot="10800000" flipV="1">
            <a:off x="2643174" y="2000240"/>
            <a:ext cx="1143008" cy="214314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mit Pfeil 85"/>
          <p:cNvCxnSpPr/>
          <p:nvPr/>
        </p:nvCxnSpPr>
        <p:spPr>
          <a:xfrm rot="5400000">
            <a:off x="1107257" y="2321711"/>
            <a:ext cx="928694" cy="714380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rot="10800000" flipV="1">
            <a:off x="1214414" y="2857496"/>
            <a:ext cx="714380" cy="500066"/>
          </a:xfrm>
          <a:prstGeom prst="straightConnector1">
            <a:avLst/>
          </a:prstGeom>
          <a:ln w="28575">
            <a:solidFill>
              <a:srgbClr val="313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feld 93"/>
          <p:cNvSpPr txBox="1"/>
          <p:nvPr/>
        </p:nvSpPr>
        <p:spPr>
          <a:xfrm>
            <a:off x="4214810" y="5072074"/>
            <a:ext cx="355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How good is the Track-Finder?</a:t>
            </a:r>
            <a:endParaRPr lang="en-US" b="1" dirty="0"/>
          </a:p>
        </p:txBody>
      </p:sp>
      <p:sp>
        <p:nvSpPr>
          <p:cNvPr id="95" name="Textfeld 94"/>
          <p:cNvSpPr txBox="1"/>
          <p:nvPr/>
        </p:nvSpPr>
        <p:spPr>
          <a:xfrm>
            <a:off x="500034" y="64291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 Info</a:t>
            </a:r>
            <a:endParaRPr lang="en-US" dirty="0"/>
          </a:p>
        </p:txBody>
      </p:sp>
      <p:sp>
        <p:nvSpPr>
          <p:cNvPr id="96" name="Textfeld 95"/>
          <p:cNvSpPr txBox="1"/>
          <p:nvPr/>
        </p:nvSpPr>
        <p:spPr>
          <a:xfrm>
            <a:off x="2115812" y="64291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Digitization</a:t>
            </a:r>
            <a:endParaRPr lang="en-US" dirty="0"/>
          </a:p>
        </p:txBody>
      </p:sp>
      <p:sp>
        <p:nvSpPr>
          <p:cNvPr id="97" name="Textfeld 96"/>
          <p:cNvSpPr txBox="1"/>
          <p:nvPr/>
        </p:nvSpPr>
        <p:spPr>
          <a:xfrm>
            <a:off x="4348720" y="64291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98" name="Textfeld 97"/>
          <p:cNvSpPr txBox="1"/>
          <p:nvPr/>
        </p:nvSpPr>
        <p:spPr>
          <a:xfrm>
            <a:off x="6544968" y="64291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Point </a:t>
            </a:r>
            <a:r>
              <a:rPr lang="en-US" dirty="0" err="1" smtClean="0"/>
              <a:t>Reco</a:t>
            </a:r>
            <a:endParaRPr lang="en-US" dirty="0"/>
          </a:p>
        </p:txBody>
      </p:sp>
      <p:sp>
        <p:nvSpPr>
          <p:cNvPr id="99" name="Textfeld 98"/>
          <p:cNvSpPr txBox="1"/>
          <p:nvPr/>
        </p:nvSpPr>
        <p:spPr>
          <a:xfrm>
            <a:off x="6715140" y="3714752"/>
            <a:ext cx="1471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Finder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link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base class: </a:t>
            </a:r>
            <a:r>
              <a:rPr lang="en-US" dirty="0" err="1" smtClean="0"/>
              <a:t>PndLinkedData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derived classes: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PndSinleLinkedData</a:t>
            </a:r>
            <a:r>
              <a:rPr lang="en-US" dirty="0" smtClean="0"/>
              <a:t> for 1:1 relations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PndMultiLinkedData</a:t>
            </a:r>
            <a:r>
              <a:rPr lang="en-US" dirty="0" smtClean="0"/>
              <a:t> for 1:n relations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Set and Get methods identical for both classes, only the storage element is different to save some space on disk.</a:t>
            </a:r>
          </a:p>
          <a:p>
            <a:endParaRPr lang="en-US" dirty="0" smtClean="0"/>
          </a:p>
          <a:p>
            <a:r>
              <a:rPr lang="en-US" dirty="0" smtClean="0"/>
              <a:t>All data classes have to inherit from one of the two ...</a:t>
            </a:r>
            <a:r>
              <a:rPr lang="en-US" dirty="0" err="1" smtClean="0"/>
              <a:t>LinkedData</a:t>
            </a:r>
            <a:r>
              <a:rPr lang="en-US" dirty="0" smtClean="0"/>
              <a:t> classes.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19138" y="857232"/>
            <a:ext cx="8210580" cy="501969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Proof of principle done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Extend model to be more abstract </a:t>
            </a:r>
            <a:r>
              <a:rPr lang="en-US" dirty="0" smtClean="0">
                <a:sym typeface="Wingdings" pitchFamily="2" charset="2"/>
              </a:rPr>
              <a:t> same code for all </a:t>
            </a:r>
            <a:r>
              <a:rPr lang="en-US" dirty="0" err="1" smtClean="0">
                <a:sym typeface="Wingdings" pitchFamily="2" charset="2"/>
              </a:rPr>
              <a:t>subdetectors</a:t>
            </a:r>
            <a:r>
              <a:rPr lang="en-US" dirty="0" smtClean="0">
                <a:sym typeface="Wingdings" pitchFamily="2" charset="2"/>
              </a:rPr>
              <a:t>: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Implement </a:t>
            </a:r>
            <a:r>
              <a:rPr lang="en-US" dirty="0" err="1" smtClean="0"/>
              <a:t>PndLinkedData</a:t>
            </a:r>
            <a:r>
              <a:rPr lang="en-US" dirty="0" smtClean="0"/>
              <a:t> class and inherit all data classes from </a:t>
            </a:r>
            <a:r>
              <a:rPr lang="en-US" dirty="0" err="1" smtClean="0"/>
              <a:t>PndLinkedData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Rewrite code to read in </a:t>
            </a:r>
            <a:r>
              <a:rPr lang="en-US" dirty="0" err="1" smtClean="0"/>
              <a:t>PndLinkedData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Each </a:t>
            </a:r>
            <a:r>
              <a:rPr lang="en-US" dirty="0" err="1" smtClean="0"/>
              <a:t>subdetector</a:t>
            </a:r>
            <a:r>
              <a:rPr lang="en-US" dirty="0" smtClean="0"/>
              <a:t> has to ensure that the links are stored correctly in their data classes.</a:t>
            </a:r>
            <a:br>
              <a:rPr lang="en-US" dirty="0" smtClean="0"/>
            </a:br>
            <a:r>
              <a:rPr lang="en-US" dirty="0" smtClean="0"/>
              <a:t>Important: Be careful if intermediate steps are not stored</a:t>
            </a:r>
            <a:r>
              <a:rPr lang="en-US" dirty="0" smtClean="0"/>
              <a:t>!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  <a:p>
            <a:pPr marL="514350" indent="-457200">
              <a:buFont typeface="Arial" pitchFamily="34" charset="0"/>
              <a:buChar char="•"/>
            </a:pPr>
            <a:r>
              <a:rPr lang="en-US" dirty="0" smtClean="0"/>
              <a:t>Extend data crawler to extract information in both </a:t>
            </a:r>
            <a:r>
              <a:rPr lang="en-US" dirty="0" smtClean="0"/>
              <a:t>directions</a:t>
            </a:r>
          </a:p>
          <a:p>
            <a:pPr marL="514350" indent="-457200">
              <a:buFont typeface="Arial" pitchFamily="34" charset="0"/>
              <a:buChar char="•"/>
            </a:pPr>
            <a:r>
              <a:rPr lang="en-US" dirty="0" smtClean="0"/>
              <a:t>Introduce a weight at each step to introduce a quality factor for MC matching</a:t>
            </a:r>
            <a:endParaRPr lang="en-US" dirty="0" smtClean="0"/>
          </a:p>
          <a:p>
            <a:pPr marL="514350" indent="-457200">
              <a:buFont typeface="Arial" pitchFamily="34" charset="0"/>
              <a:buChar char="•"/>
            </a:pPr>
            <a:r>
              <a:rPr lang="en-US" dirty="0" smtClean="0"/>
              <a:t>Put branch and file information into data base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Created</a:t>
            </a:r>
            <a:r>
              <a:rPr lang="de-DE" dirty="0" smtClean="0"/>
              <a:t> Objects - MVD</a:t>
            </a:r>
            <a:endParaRPr lang="de-DE" dirty="0"/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000" y="2880000"/>
            <a:ext cx="8712000" cy="1189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Informations</a:t>
            </a:r>
            <a:endParaRPr lang="de-DE" dirty="0"/>
          </a:p>
        </p:txBody>
      </p:sp>
      <p:pic>
        <p:nvPicPr>
          <p:cNvPr id="280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000" y="2880000"/>
            <a:ext cx="8712000" cy="1891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 Diagramm</a:t>
            </a:r>
            <a:endParaRPr lang="de-DE" dirty="0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00" y="921600"/>
            <a:ext cx="1423785" cy="52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 Diagramm</a:t>
            </a:r>
            <a:endParaRPr lang="de-DE" dirty="0"/>
          </a:p>
        </p:txBody>
      </p:sp>
      <p:pic>
        <p:nvPicPr>
          <p:cNvPr id="2078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00" y="921600"/>
            <a:ext cx="2360648" cy="52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 Diagramm</a:t>
            </a:r>
            <a:endParaRPr lang="de-DE" dirty="0"/>
          </a:p>
        </p:txBody>
      </p:sp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00" y="921600"/>
            <a:ext cx="3987831" cy="52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 Diagramm</a:t>
            </a:r>
            <a:endParaRPr lang="de-DE" dirty="0"/>
          </a:p>
        </p:txBody>
      </p:sp>
      <p:pic>
        <p:nvPicPr>
          <p:cNvPr id="2099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00" y="921600"/>
            <a:ext cx="3987831" cy="52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 Diagramm</a:t>
            </a:r>
            <a:endParaRPr lang="de-DE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800" y="921600"/>
            <a:ext cx="5319163" cy="52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Link Diagramm</a:t>
            </a:r>
            <a:endParaRPr lang="de-DE" dirty="0"/>
          </a:p>
        </p:txBody>
      </p:sp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920876"/>
            <a:ext cx="6500858" cy="524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726</Words>
  <Application>Microsoft Office PowerPoint</Application>
  <PresentationFormat>Bildschirmpräsentation (4:3)</PresentationFormat>
  <Paragraphs>150</Paragraphs>
  <Slides>17</Slides>
  <Notes>14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Standarddesign</vt:lpstr>
      <vt:lpstr>Bitmap</vt:lpstr>
      <vt:lpstr>Distribution of MC Information</vt:lpstr>
      <vt:lpstr>Created Objects - MVD</vt:lpstr>
      <vt:lpstr>Important Informations</vt:lpstr>
      <vt:lpstr>Link Diagramm</vt:lpstr>
      <vt:lpstr>Link Diagramm</vt:lpstr>
      <vt:lpstr>Link Diagramm</vt:lpstr>
      <vt:lpstr>Link Diagramm</vt:lpstr>
      <vt:lpstr>Link Diagramm</vt:lpstr>
      <vt:lpstr>Link Diagramm</vt:lpstr>
      <vt:lpstr>Track match for Track 0</vt:lpstr>
      <vt:lpstr>Track match for Track 0</vt:lpstr>
      <vt:lpstr>Track match for Track 0</vt:lpstr>
      <vt:lpstr>How to translate this diagramm into C++</vt:lpstr>
      <vt:lpstr>Basic concept</vt:lpstr>
      <vt:lpstr>Real Life Example</vt:lpstr>
      <vt:lpstr>Data link</vt:lpstr>
      <vt:lpstr>Further Steps</vt:lpstr>
    </vt:vector>
  </TitlesOfParts>
  <Company>Tema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dott</dc:creator>
  <cp:lastModifiedBy>Tobias Stockmanns</cp:lastModifiedBy>
  <cp:revision>1628</cp:revision>
  <cp:lastPrinted>2007-11-29T18:00:19Z</cp:lastPrinted>
  <dcterms:created xsi:type="dcterms:W3CDTF">2006-01-19T12:56:44Z</dcterms:created>
  <dcterms:modified xsi:type="dcterms:W3CDTF">2009-12-09T13:57:05Z</dcterms:modified>
</cp:coreProperties>
</file>