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7" r:id="rId2"/>
  </p:sldMasterIdLst>
  <p:notesMasterIdLst>
    <p:notesMasterId r:id="rId37"/>
  </p:notesMasterIdLst>
  <p:handoutMasterIdLst>
    <p:handoutMasterId r:id="rId38"/>
  </p:handoutMasterIdLst>
  <p:sldIdLst>
    <p:sldId id="256" r:id="rId3"/>
    <p:sldId id="364" r:id="rId4"/>
    <p:sldId id="365" r:id="rId5"/>
    <p:sldId id="366" r:id="rId6"/>
    <p:sldId id="374" r:id="rId7"/>
    <p:sldId id="375" r:id="rId8"/>
    <p:sldId id="376" r:id="rId9"/>
    <p:sldId id="377" r:id="rId10"/>
    <p:sldId id="381" r:id="rId11"/>
    <p:sldId id="382" r:id="rId12"/>
    <p:sldId id="383" r:id="rId13"/>
    <p:sldId id="310" r:id="rId14"/>
    <p:sldId id="373" r:id="rId15"/>
    <p:sldId id="372" r:id="rId16"/>
    <p:sldId id="371" r:id="rId17"/>
    <p:sldId id="370" r:id="rId18"/>
    <p:sldId id="309" r:id="rId19"/>
    <p:sldId id="378" r:id="rId20"/>
    <p:sldId id="308" r:id="rId21"/>
    <p:sldId id="360" r:id="rId22"/>
    <p:sldId id="262" r:id="rId23"/>
    <p:sldId id="385" r:id="rId24"/>
    <p:sldId id="386" r:id="rId25"/>
    <p:sldId id="358" r:id="rId26"/>
    <p:sldId id="367" r:id="rId27"/>
    <p:sldId id="379" r:id="rId28"/>
    <p:sldId id="380" r:id="rId29"/>
    <p:sldId id="387" r:id="rId30"/>
    <p:sldId id="361" r:id="rId31"/>
    <p:sldId id="388" r:id="rId32"/>
    <p:sldId id="389" r:id="rId33"/>
    <p:sldId id="291" r:id="rId34"/>
    <p:sldId id="296" r:id="rId35"/>
    <p:sldId id="297" r:id="rId36"/>
  </p:sldIdLst>
  <p:sldSz cx="9144000" cy="6858000" type="screen4x3"/>
  <p:notesSz cx="6411913" cy="92630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FDF2A55-9C31-485E-8D90-5034A62EDFA0}">
          <p14:sldIdLst>
            <p14:sldId id="256"/>
            <p14:sldId id="364"/>
            <p14:sldId id="365"/>
            <p14:sldId id="366"/>
            <p14:sldId id="374"/>
            <p14:sldId id="375"/>
            <p14:sldId id="376"/>
            <p14:sldId id="377"/>
            <p14:sldId id="381"/>
            <p14:sldId id="382"/>
            <p14:sldId id="383"/>
            <p14:sldId id="310"/>
            <p14:sldId id="373"/>
            <p14:sldId id="372"/>
            <p14:sldId id="371"/>
            <p14:sldId id="370"/>
            <p14:sldId id="309"/>
            <p14:sldId id="378"/>
            <p14:sldId id="308"/>
          </p14:sldIdLst>
        </p14:section>
        <p14:section name="GUI" id="{B12997E5-E37C-4E73-8FC8-3099630AD317}">
          <p14:sldIdLst>
            <p14:sldId id="360"/>
            <p14:sldId id="262"/>
            <p14:sldId id="385"/>
            <p14:sldId id="386"/>
            <p14:sldId id="358"/>
            <p14:sldId id="367"/>
            <p14:sldId id="379"/>
            <p14:sldId id="380"/>
            <p14:sldId id="387"/>
            <p14:sldId id="361"/>
            <p14:sldId id="388"/>
            <p14:sldId id="389"/>
          </p14:sldIdLst>
        </p14:section>
        <p14:section name="Organisational" id="{2596F050-CEA7-4421-8E37-3E8DA788D09A}">
          <p14:sldIdLst/>
        </p14:section>
        <p14:section name="EPICS @ ICALEPCS 2017" id="{BA46E518-0C7D-4765-93DD-B81CA10FE8D8}">
          <p14:sldIdLst/>
        </p14:section>
        <p14:section name="Final Remarks" id="{5BE41809-08B0-4026-96D7-9BCE91837D3F}">
          <p14:sldIdLst/>
        </p14:section>
        <p14:section name="Backup Slides" id="{570683F2-F4C3-4808-8ED8-01E51CC50967}">
          <p14:sldIdLst>
            <p14:sldId id="291"/>
            <p14:sldId id="296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7DE37"/>
    <a:srgbClr val="666666"/>
    <a:srgbClr val="18334B"/>
    <a:srgbClr val="60731D"/>
    <a:srgbClr val="99FF33"/>
    <a:srgbClr val="FDBB63"/>
    <a:srgbClr val="FF9933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84" autoAdjust="0"/>
  </p:normalViewPr>
  <p:slideViewPr>
    <p:cSldViewPr snapToGrid="0" snapToObjects="1">
      <p:cViewPr>
        <p:scale>
          <a:sx n="120" d="100"/>
          <a:sy n="120" d="100"/>
        </p:scale>
        <p:origin x="-2634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2918"/>
    </p:cViewPr>
  </p:sorterViewPr>
  <p:notesViewPr>
    <p:cSldViewPr snapToGrid="0" snapToObjects="1">
      <p:cViewPr varScale="1">
        <p:scale>
          <a:sx n="91" d="100"/>
          <a:sy n="91" d="100"/>
        </p:scale>
        <p:origin x="-3822" y="-108"/>
      </p:cViewPr>
      <p:guideLst>
        <p:guide orient="horz" pos="2918"/>
        <p:guide pos="20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778495" cy="463153"/>
          </a:xfrm>
          <a:prstGeom prst="rect">
            <a:avLst/>
          </a:prstGeom>
        </p:spPr>
        <p:txBody>
          <a:bodyPr vert="horz" lIns="85814" tIns="42907" rIns="85814" bIns="42907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31935" y="1"/>
            <a:ext cx="2778495" cy="463153"/>
          </a:xfrm>
          <a:prstGeom prst="rect">
            <a:avLst/>
          </a:prstGeom>
        </p:spPr>
        <p:txBody>
          <a:bodyPr vert="horz" lIns="85814" tIns="42907" rIns="85814" bIns="42907" rtlCol="0"/>
          <a:lstStyle>
            <a:lvl1pPr algn="r">
              <a:defRPr sz="1100"/>
            </a:lvl1pPr>
          </a:lstStyle>
          <a:p>
            <a:fld id="{0B851660-0934-124D-A4B3-496C7F320307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8798303"/>
            <a:ext cx="2778495" cy="463153"/>
          </a:xfrm>
          <a:prstGeom prst="rect">
            <a:avLst/>
          </a:prstGeom>
        </p:spPr>
        <p:txBody>
          <a:bodyPr vert="horz" lIns="85814" tIns="42907" rIns="85814" bIns="42907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631935" y="8798303"/>
            <a:ext cx="2778495" cy="463153"/>
          </a:xfrm>
          <a:prstGeom prst="rect">
            <a:avLst/>
          </a:prstGeom>
        </p:spPr>
        <p:txBody>
          <a:bodyPr vert="horz" lIns="85814" tIns="42907" rIns="85814" bIns="42907" rtlCol="0" anchor="b"/>
          <a:lstStyle>
            <a:lvl1pPr algn="r">
              <a:defRPr sz="11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778495" cy="463153"/>
          </a:xfrm>
          <a:prstGeom prst="rect">
            <a:avLst/>
          </a:prstGeom>
        </p:spPr>
        <p:txBody>
          <a:bodyPr vert="horz" lIns="85814" tIns="42907" rIns="85814" bIns="42907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631935" y="1"/>
            <a:ext cx="2778495" cy="463153"/>
          </a:xfrm>
          <a:prstGeom prst="rect">
            <a:avLst/>
          </a:prstGeom>
        </p:spPr>
        <p:txBody>
          <a:bodyPr vert="horz" lIns="85814" tIns="42907" rIns="85814" bIns="42907" rtlCol="0"/>
          <a:lstStyle>
            <a:lvl1pPr algn="r">
              <a:defRPr sz="1100"/>
            </a:lvl1pPr>
          </a:lstStyle>
          <a:p>
            <a:fld id="{98C828EF-C252-394A-93BF-1C478CFA089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695325"/>
            <a:ext cx="4630737" cy="3473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814" tIns="42907" rIns="85814" bIns="4290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41192" y="4399955"/>
            <a:ext cx="5129530" cy="4168378"/>
          </a:xfrm>
          <a:prstGeom prst="rect">
            <a:avLst/>
          </a:prstGeom>
        </p:spPr>
        <p:txBody>
          <a:bodyPr vert="horz" lIns="85814" tIns="42907" rIns="85814" bIns="42907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8798303"/>
            <a:ext cx="2778495" cy="463153"/>
          </a:xfrm>
          <a:prstGeom prst="rect">
            <a:avLst/>
          </a:prstGeom>
        </p:spPr>
        <p:txBody>
          <a:bodyPr vert="horz" lIns="85814" tIns="42907" rIns="85814" bIns="42907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631935" y="8798303"/>
            <a:ext cx="2778495" cy="463153"/>
          </a:xfrm>
          <a:prstGeom prst="rect">
            <a:avLst/>
          </a:prstGeom>
        </p:spPr>
        <p:txBody>
          <a:bodyPr vert="horz" lIns="85814" tIns="42907" rIns="85814" bIns="42907" rtlCol="0" anchor="b"/>
          <a:lstStyle>
            <a:lvl1pPr algn="r">
              <a:defRPr sz="11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633417" y="8799910"/>
            <a:ext cx="2778496" cy="46315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pPr algn="r"/>
            <a:fld id="{85AE15F3-09DA-4A19-A774-181184C4605C}" type="slidenum">
              <a:rPr lang="de-DE" sz="1200">
                <a:latin typeface="Arial"/>
              </a:rPr>
              <a:t>9</a:t>
            </a:fld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854922" y="4399955"/>
            <a:ext cx="4702070" cy="4168378"/>
          </a:xfrm>
          <a:prstGeom prst="rect">
            <a:avLst/>
          </a:pr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727448" y="45721"/>
            <a:ext cx="4416552" cy="877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3460" y="1306816"/>
            <a:ext cx="9140540" cy="53584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2819400"/>
            <a:ext cx="6607516" cy="1071480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7192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pic>
        <p:nvPicPr>
          <p:cNvPr id="34" name="Picture 5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" y="96455"/>
            <a:ext cx="882223" cy="776356"/>
          </a:xfrm>
          <a:prstGeom prst="rect">
            <a:avLst/>
          </a:prstGeom>
        </p:spPr>
      </p:pic>
      <p:grpSp>
        <p:nvGrpSpPr>
          <p:cNvPr id="35" name="Gruppieren 34"/>
          <p:cNvGrpSpPr/>
          <p:nvPr userDrawn="1"/>
        </p:nvGrpSpPr>
        <p:grpSpPr>
          <a:xfrm>
            <a:off x="7633607" y="6225612"/>
            <a:ext cx="1421332" cy="406410"/>
            <a:chOff x="6232506" y="3309792"/>
            <a:chExt cx="1833790" cy="524346"/>
          </a:xfrm>
        </p:grpSpPr>
        <p:pic>
          <p:nvPicPr>
            <p:cNvPr id="36" name="Picture 4" descr="EPICS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7" t="10679" r="9037" b="10679"/>
            <a:stretch/>
          </p:blipFill>
          <p:spPr bwMode="auto">
            <a:xfrm>
              <a:off x="6232506" y="3309792"/>
              <a:ext cx="842774" cy="52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Gerade Verbindung 36"/>
            <p:cNvCxnSpPr/>
            <p:nvPr userDrawn="1"/>
          </p:nvCxnSpPr>
          <p:spPr>
            <a:xfrm>
              <a:off x="7017130" y="3610230"/>
              <a:ext cx="278431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Bild 6" descr="GSI_Logo_rgb.png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410" y="3416247"/>
              <a:ext cx="828886" cy="276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86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38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523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93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020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5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517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521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603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87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311897"/>
            <a:ext cx="8211834" cy="490358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283388" y="6635200"/>
            <a:ext cx="1292247" cy="21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29-Jun-2018</a:t>
            </a:r>
            <a:endParaRPr lang="de-DE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4932" y="6635200"/>
            <a:ext cx="3533311" cy="21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HADES DCS – P.Zumbruch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2634"/>
            <a:ext cx="4038600" cy="4858871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62634"/>
            <a:ext cx="4038600" cy="4858871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0"/>
          </p:nvPr>
        </p:nvSpPr>
        <p:spPr>
          <a:xfrm>
            <a:off x="7283388" y="6635200"/>
            <a:ext cx="1292247" cy="21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29-Jun-2018</a:t>
            </a:r>
            <a:endParaRPr lang="de-DE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4932" y="6635200"/>
            <a:ext cx="3533311" cy="21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HADES DCS – P.Zumbruch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283388" y="6635200"/>
            <a:ext cx="1292247" cy="21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29-Jun-2018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4932" y="6635200"/>
            <a:ext cx="3533311" cy="21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HADES DCS – P.Zumbruch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8E41-48D9-4870-87C9-E5A8E8D9A26E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6"/>
          <p:cNvSpPr>
            <a:spLocks noGrp="1"/>
          </p:cNvSpPr>
          <p:nvPr>
            <p:ph type="dt" sz="half" idx="10"/>
          </p:nvPr>
        </p:nvSpPr>
        <p:spPr>
          <a:xfrm>
            <a:off x="7283388" y="6635200"/>
            <a:ext cx="1292247" cy="21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29-Jun-2018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4932" y="6635200"/>
            <a:ext cx="3533311" cy="21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HADES DCS – P.Zumbruch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0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6026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10246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283388" y="6635200"/>
            <a:ext cx="1292247" cy="2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29-Jun-2018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4932" y="6635200"/>
            <a:ext cx="3533311" cy="2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HADES DCS – P.Zumbruch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5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3835-9046-4C21-AEC3-1B653892AAFB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1B0B-CD87-471B-9E24-3F8D801AE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5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88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77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microsoft.com/office/2007/relationships/hdphoto" Target="../media/hdphoto2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stsite.epics7.org/wp-content/uploads/2017/08/EPICS_keyVisual_HOME_v05_2544x502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0438"/>
            <a:ext cx="9144000" cy="18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0" y="6607405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47480" y="6635200"/>
            <a:ext cx="496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5C6EBB6F-5F38-415C-AE16-5EB0251D18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81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83396" y="6627784"/>
            <a:ext cx="462510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i="1" dirty="0" smtClean="0">
                <a:solidFill>
                  <a:srgbClr val="333333"/>
                </a:solidFill>
                <a:latin typeface="+mn-lt"/>
                <a:cs typeface="Arial"/>
              </a:rPr>
              <a:t>GSI </a:t>
            </a:r>
            <a:r>
              <a:rPr lang="de-DE" sz="900" i="1" dirty="0" err="1" smtClean="0">
                <a:solidFill>
                  <a:srgbClr val="333333"/>
                </a:solidFill>
                <a:latin typeface="+mn-lt"/>
                <a:cs typeface="Arial"/>
              </a:rPr>
              <a:t>Helmholtzzentrum</a:t>
            </a:r>
            <a:r>
              <a:rPr lang="de-DE" sz="900" i="1" dirty="0" smtClean="0">
                <a:solidFill>
                  <a:srgbClr val="333333"/>
                </a:solidFill>
                <a:latin typeface="+mn-lt"/>
                <a:cs typeface="Arial"/>
              </a:rPr>
              <a:t> für</a:t>
            </a:r>
            <a:r>
              <a:rPr lang="de-DE" sz="900" i="1" baseline="0" dirty="0" smtClean="0">
                <a:solidFill>
                  <a:srgbClr val="333333"/>
                </a:solidFill>
                <a:latin typeface="+mn-lt"/>
                <a:cs typeface="Arial"/>
              </a:rPr>
              <a:t> </a:t>
            </a:r>
            <a:r>
              <a:rPr lang="de-DE" sz="900" i="1" dirty="0" smtClean="0">
                <a:solidFill>
                  <a:srgbClr val="333333"/>
                </a:solidFill>
                <a:latin typeface="+mn-lt"/>
                <a:cs typeface="Arial"/>
              </a:rPr>
              <a:t>Schwerionenforschung</a:t>
            </a:r>
            <a:r>
              <a:rPr lang="de-DE" sz="900" i="1" baseline="0" dirty="0" smtClean="0">
                <a:solidFill>
                  <a:srgbClr val="333333"/>
                </a:solidFill>
                <a:latin typeface="+mn-lt"/>
                <a:cs typeface="Arial"/>
              </a:rPr>
              <a:t> </a:t>
            </a:r>
            <a:r>
              <a:rPr lang="de-DE" sz="900" i="1" dirty="0" smtClean="0">
                <a:solidFill>
                  <a:srgbClr val="333333"/>
                </a:solidFill>
                <a:latin typeface="+mn-lt"/>
                <a:cs typeface="Arial"/>
              </a:rPr>
              <a:t>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153455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Picture 5"/>
          <p:cNvPicPr>
            <a:picLocks noChangeAspect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69" y="144841"/>
            <a:ext cx="882223" cy="776356"/>
          </a:xfrm>
          <a:prstGeom prst="rect">
            <a:avLst/>
          </a:prstGeom>
        </p:spPr>
      </p:pic>
      <p:grpSp>
        <p:nvGrpSpPr>
          <p:cNvPr id="41" name="Gruppieren 40"/>
          <p:cNvGrpSpPr/>
          <p:nvPr userDrawn="1"/>
        </p:nvGrpSpPr>
        <p:grpSpPr>
          <a:xfrm>
            <a:off x="10054077" y="6522274"/>
            <a:ext cx="1421332" cy="406410"/>
            <a:chOff x="6232506" y="3309792"/>
            <a:chExt cx="1833790" cy="524346"/>
          </a:xfrm>
        </p:grpSpPr>
        <p:pic>
          <p:nvPicPr>
            <p:cNvPr id="1028" name="Picture 4" descr="EPICS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7" t="10679" r="9037" b="10679"/>
            <a:stretch/>
          </p:blipFill>
          <p:spPr bwMode="auto">
            <a:xfrm>
              <a:off x="6232506" y="3309792"/>
              <a:ext cx="842774" cy="52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Gerade Verbindung 36"/>
            <p:cNvCxnSpPr/>
            <p:nvPr userDrawn="1"/>
          </p:nvCxnSpPr>
          <p:spPr>
            <a:xfrm>
              <a:off x="7017130" y="3610230"/>
              <a:ext cx="278431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Bild 6" descr="GSI_Logo_rgb.png"/>
            <p:cNvPicPr>
              <a:picLocks noChangeAspect="1"/>
            </p:cNvPicPr>
            <p:nvPr userDrawn="1"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410" y="3416247"/>
              <a:ext cx="828886" cy="276296"/>
            </a:xfrm>
            <a:prstGeom prst="rect">
              <a:avLst/>
            </a:prstGeom>
          </p:spPr>
        </p:pic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316210"/>
            <a:ext cx="8211834" cy="490358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grpSp>
        <p:nvGrpSpPr>
          <p:cNvPr id="42" name="Gruppieren 41"/>
          <p:cNvGrpSpPr/>
          <p:nvPr userDrawn="1"/>
        </p:nvGrpSpPr>
        <p:grpSpPr>
          <a:xfrm>
            <a:off x="7557003" y="6249721"/>
            <a:ext cx="1471464" cy="347980"/>
            <a:chOff x="7323913" y="6249721"/>
            <a:chExt cx="1471464" cy="347980"/>
          </a:xfrm>
        </p:grpSpPr>
        <p:cxnSp>
          <p:nvCxnSpPr>
            <p:cNvPr id="50" name="Gerade Verbindung 49"/>
            <p:cNvCxnSpPr/>
            <p:nvPr userDrawn="1"/>
          </p:nvCxnSpPr>
          <p:spPr>
            <a:xfrm>
              <a:off x="7982191" y="6466987"/>
              <a:ext cx="215806" cy="0"/>
            </a:xfrm>
            <a:prstGeom prst="line">
              <a:avLst/>
            </a:prstGeom>
            <a:ln>
              <a:solidFill>
                <a:srgbClr val="FDBB63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Bild 6" descr="GSI_Logo_rgb.png"/>
            <p:cNvPicPr>
              <a:picLocks noChangeAspect="1"/>
            </p:cNvPicPr>
            <p:nvPr userDrawn="1"/>
          </p:nvPicPr>
          <p:blipFill>
            <a:blip r:embed="rId1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925" y="6316635"/>
              <a:ext cx="642452" cy="214151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C544E34-662F-4CD5-9395-A2DC301EEE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913" y="6249721"/>
              <a:ext cx="658278" cy="347980"/>
            </a:xfrm>
            <a:prstGeom prst="rect">
              <a:avLst/>
            </a:prstGeom>
          </p:spPr>
        </p:pic>
      </p:grpSp>
      <p:sp>
        <p:nvSpPr>
          <p:cNvPr id="25" name="Datumsplatzhalter 6"/>
          <p:cNvSpPr>
            <a:spLocks noGrp="1"/>
          </p:cNvSpPr>
          <p:nvPr>
            <p:ph type="dt" sz="half" idx="10"/>
          </p:nvPr>
        </p:nvSpPr>
        <p:spPr>
          <a:xfrm>
            <a:off x="7283388" y="6635200"/>
            <a:ext cx="1292247" cy="216000"/>
          </a:xfrm>
          <a:prstGeom prst="rect">
            <a:avLst/>
          </a:prstGeom>
        </p:spPr>
        <p:txBody>
          <a:bodyPr/>
          <a:lstStyle>
            <a:lvl1pPr>
              <a:defRPr lang="de-DE" sz="900" i="1" kern="1200" dirty="0" smtClean="0">
                <a:solidFill>
                  <a:srgbClr val="333333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de-DE" dirty="0" smtClean="0"/>
              <a:t>29-Jun-2018</a:t>
            </a:r>
            <a:endParaRPr lang="de-DE" dirty="0"/>
          </a:p>
        </p:txBody>
      </p:sp>
      <p:sp>
        <p:nvSpPr>
          <p:cNvPr id="2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4932" y="6635200"/>
            <a:ext cx="3533311" cy="216000"/>
          </a:xfrm>
          <a:prstGeom prst="rect">
            <a:avLst/>
          </a:prstGeom>
        </p:spPr>
        <p:txBody>
          <a:bodyPr/>
          <a:lstStyle>
            <a:lvl1pPr>
              <a:defRPr lang="nl-NL" sz="900" i="1" kern="1200" dirty="0" smtClean="0">
                <a:solidFill>
                  <a:srgbClr val="333333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de-DE" dirty="0" smtClean="0"/>
              <a:t>HADES DCS – </a:t>
            </a:r>
            <a:r>
              <a:rPr lang="de-DE" dirty="0" err="1" smtClean="0"/>
              <a:t>P.Zumbruch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9A17-CCF8-4F61-95A2-5A29A7B0CDE6}" type="datetimeFigureOut">
              <a:rPr lang="de-DE" smtClean="0"/>
              <a:t>19.06.2018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3328-BA8E-4596-B22D-AF216AADF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38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hades.gsi.de/node/13" TargetMode="External"/><Relationship Id="rId3" Type="http://schemas.openxmlformats.org/officeDocument/2006/relationships/hyperlink" Target="https://www-hades.gsi.de/node/12" TargetMode="External"/><Relationship Id="rId7" Type="http://schemas.openxmlformats.org/officeDocument/2006/relationships/hyperlink" Target="https://www-hades.gsi.de/node/14" TargetMode="External"/><Relationship Id="rId2" Type="http://schemas.openxmlformats.org/officeDocument/2006/relationships/hyperlink" Target="https://www-hades.gsi.de/node/3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-hades.gsi.de/node/16" TargetMode="External"/><Relationship Id="rId5" Type="http://schemas.openxmlformats.org/officeDocument/2006/relationships/hyperlink" Target="https://www-hades.gsi.de/node/17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-hades.gsi.de/node/11" TargetMode="Externa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2191" y="2581834"/>
            <a:ext cx="6607516" cy="1252747"/>
          </a:xfrm>
        </p:spPr>
        <p:txBody>
          <a:bodyPr/>
          <a:lstStyle/>
          <a:p>
            <a:r>
              <a:rPr lang="de-DE" dirty="0" smtClean="0">
                <a:solidFill>
                  <a:srgbClr val="666666"/>
                </a:solidFill>
              </a:rPr>
              <a:t>HADES</a:t>
            </a:r>
            <a:br>
              <a:rPr lang="de-DE" dirty="0" smtClean="0">
                <a:solidFill>
                  <a:srgbClr val="666666"/>
                </a:solidFill>
              </a:rPr>
            </a:br>
            <a:r>
              <a:rPr lang="de-DE" dirty="0" err="1" smtClean="0">
                <a:solidFill>
                  <a:srgbClr val="666666"/>
                </a:solidFill>
              </a:rPr>
              <a:t>Detector</a:t>
            </a:r>
            <a:r>
              <a:rPr lang="de-DE" dirty="0" smtClean="0">
                <a:solidFill>
                  <a:srgbClr val="666666"/>
                </a:solidFill>
              </a:rPr>
              <a:t> Control System</a:t>
            </a:r>
            <a:endParaRPr lang="de-DE" dirty="0">
              <a:solidFill>
                <a:srgbClr val="666666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2336" y="4308538"/>
            <a:ext cx="6400800" cy="71922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de-DE" sz="1600" dirty="0" smtClean="0"/>
              <a:t>Peter Zumbruch, </a:t>
            </a:r>
            <a:r>
              <a:rPr lang="de-DE" sz="1600" dirty="0" smtClean="0"/>
              <a:t>GSI/EEL/EKS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6583320"/>
            <a:ext cx="1658880" cy="27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de-DE" sz="1000" b="1">
                <a:latin typeface="Arial"/>
              </a:rPr>
              <a:t>8 - 10 September 2009</a:t>
            </a: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1211400" y="6583320"/>
            <a:ext cx="6089400" cy="27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de-DE" sz="1000" b="1">
                <a:latin typeface="Arial"/>
              </a:rPr>
              <a:t>EPICS Overview - EPICS Tutorial - PANDA XXXth Collaboration Meeting, Jülich </a:t>
            </a:r>
            <a:endParaRPr/>
          </a:p>
        </p:txBody>
      </p:sp>
      <p:sp>
        <p:nvSpPr>
          <p:cNvPr id="120" name="CustomShape 3"/>
          <p:cNvSpPr/>
          <p:nvPr/>
        </p:nvSpPr>
        <p:spPr>
          <a:xfrm>
            <a:off x="2562120" y="1933560"/>
            <a:ext cx="3895920" cy="9241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21" name="CustomShape 4"/>
          <p:cNvSpPr/>
          <p:nvPr/>
        </p:nvSpPr>
        <p:spPr>
          <a:xfrm>
            <a:off x="698400" y="4956120"/>
            <a:ext cx="8191440" cy="109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/>
          <a:lstStyle/>
          <a:p>
            <a:pPr lvl="1"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For EPICS, </a:t>
            </a:r>
            <a:r>
              <a:rPr lang="en-US" sz="2000" i="1" dirty="0">
                <a:solidFill>
                  <a:srgbClr val="000000"/>
                </a:solidFill>
                <a:latin typeface="Arial"/>
              </a:rPr>
              <a:t>client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2000" i="1" dirty="0">
                <a:solidFill>
                  <a:srgbClr val="000000"/>
                </a:solidFill>
                <a:latin typeface="Arial"/>
              </a:rPr>
              <a:t>server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speak of their Channel Access role</a:t>
            </a:r>
            <a:endParaRPr dirty="0"/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i.e. Channel Access Client &amp; Channel Access Server</a:t>
            </a:r>
            <a:endParaRPr dirty="0"/>
          </a:p>
        </p:txBody>
      </p:sp>
      <p:sp>
        <p:nvSpPr>
          <p:cNvPr id="122" name="CustomShape 5"/>
          <p:cNvSpPr/>
          <p:nvPr/>
        </p:nvSpPr>
        <p:spPr>
          <a:xfrm>
            <a:off x="4181400" y="3390840"/>
            <a:ext cx="1009800" cy="368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en-US" b="1">
                <a:latin typeface="Arial"/>
              </a:rPr>
              <a:t>Client</a:t>
            </a:r>
            <a:endParaRPr/>
          </a:p>
        </p:txBody>
      </p:sp>
      <p:sp>
        <p:nvSpPr>
          <p:cNvPr id="123" name="CustomShape 6"/>
          <p:cNvSpPr/>
          <p:nvPr/>
        </p:nvSpPr>
        <p:spPr>
          <a:xfrm>
            <a:off x="1971720" y="3390840"/>
            <a:ext cx="1009440" cy="368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en-US" b="1">
                <a:latin typeface="Arial"/>
              </a:rPr>
              <a:t>Client</a:t>
            </a:r>
            <a:endParaRPr/>
          </a:p>
        </p:txBody>
      </p:sp>
      <p:sp>
        <p:nvSpPr>
          <p:cNvPr id="124" name="CustomShape 7"/>
          <p:cNvSpPr/>
          <p:nvPr/>
        </p:nvSpPr>
        <p:spPr>
          <a:xfrm>
            <a:off x="3305160" y="4572000"/>
            <a:ext cx="1009800" cy="368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en-US" b="1">
                <a:latin typeface="Arial"/>
              </a:rPr>
              <a:t>Server</a:t>
            </a:r>
            <a:endParaRPr/>
          </a:p>
        </p:txBody>
      </p:sp>
      <p:sp>
        <p:nvSpPr>
          <p:cNvPr id="125" name="CustomShape 8"/>
          <p:cNvSpPr/>
          <p:nvPr/>
        </p:nvSpPr>
        <p:spPr>
          <a:xfrm>
            <a:off x="5610240" y="4572000"/>
            <a:ext cx="1009800" cy="368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en-US" b="1">
                <a:latin typeface="Arial"/>
              </a:rPr>
              <a:t>Server</a:t>
            </a:r>
            <a:endParaRPr/>
          </a:p>
        </p:txBody>
      </p:sp>
      <p:sp>
        <p:nvSpPr>
          <p:cNvPr id="126" name="CustomShape 9"/>
          <p:cNvSpPr/>
          <p:nvPr/>
        </p:nvSpPr>
        <p:spPr>
          <a:xfrm>
            <a:off x="4181400" y="3219480"/>
            <a:ext cx="1009800" cy="368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70000"/>
              </a:lnSpc>
            </a:pPr>
            <a:r>
              <a:rPr lang="en-US" b="1">
                <a:latin typeface="Arial"/>
              </a:rPr>
              <a:t>CA</a:t>
            </a:r>
            <a:endParaRPr/>
          </a:p>
        </p:txBody>
      </p:sp>
      <p:sp>
        <p:nvSpPr>
          <p:cNvPr id="127" name="CustomShape 10"/>
          <p:cNvSpPr/>
          <p:nvPr/>
        </p:nvSpPr>
        <p:spPr>
          <a:xfrm>
            <a:off x="2000160" y="3228840"/>
            <a:ext cx="1009800" cy="368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70000"/>
              </a:lnSpc>
            </a:pPr>
            <a:r>
              <a:rPr lang="en-US" b="1">
                <a:latin typeface="Arial"/>
              </a:rPr>
              <a:t>CA</a:t>
            </a:r>
            <a:endParaRPr/>
          </a:p>
        </p:txBody>
      </p:sp>
      <p:sp>
        <p:nvSpPr>
          <p:cNvPr id="128" name="CustomShape 11"/>
          <p:cNvSpPr/>
          <p:nvPr/>
        </p:nvSpPr>
        <p:spPr>
          <a:xfrm>
            <a:off x="3333600" y="4419720"/>
            <a:ext cx="1009800" cy="368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70000"/>
              </a:lnSpc>
            </a:pPr>
            <a:r>
              <a:rPr lang="en-US" b="1">
                <a:latin typeface="Arial"/>
              </a:rPr>
              <a:t>CA</a:t>
            </a:r>
            <a:endParaRPr/>
          </a:p>
        </p:txBody>
      </p:sp>
      <p:sp>
        <p:nvSpPr>
          <p:cNvPr id="129" name="CustomShape 12"/>
          <p:cNvSpPr/>
          <p:nvPr/>
        </p:nvSpPr>
        <p:spPr>
          <a:xfrm>
            <a:off x="5581800" y="4419720"/>
            <a:ext cx="1009440" cy="368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70000"/>
              </a:lnSpc>
            </a:pPr>
            <a:r>
              <a:rPr lang="en-US" b="1">
                <a:latin typeface="Arial"/>
              </a:rPr>
              <a:t>CA</a:t>
            </a:r>
            <a:endParaRPr/>
          </a:p>
        </p:txBody>
      </p:sp>
      <p:sp>
        <p:nvSpPr>
          <p:cNvPr id="130" name="TextShape 13"/>
          <p:cNvSpPr txBox="1"/>
          <p:nvPr/>
        </p:nvSpPr>
        <p:spPr>
          <a:xfrm>
            <a:off x="698400" y="1270080"/>
            <a:ext cx="8191440" cy="8856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en-US" sz="2200" b="1">
                <a:latin typeface="Arial"/>
              </a:rPr>
              <a:t>A Control System Architecture</a:t>
            </a:r>
            <a:endParaRPr/>
          </a:p>
          <a:p>
            <a:pPr lvl="1"/>
            <a:r>
              <a:rPr lang="en-US" sz="2000">
                <a:latin typeface="Arial"/>
              </a:rPr>
              <a:t>Network-based “client/server” model (hence the EPICS logo)</a:t>
            </a:r>
            <a:endParaRPr/>
          </a:p>
        </p:txBody>
      </p:sp>
      <p:sp>
        <p:nvSpPr>
          <p:cNvPr id="131" name="TextShape 14"/>
          <p:cNvSpPr txBox="1"/>
          <p:nvPr/>
        </p:nvSpPr>
        <p:spPr>
          <a:xfrm>
            <a:off x="533520" y="15192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sz="3600" b="1">
                <a:latin typeface="Arial"/>
              </a:rPr>
              <a:t>What is EPICS? </a:t>
            </a:r>
            <a:r>
              <a:rPr lang="en-US" sz="1200" b="1">
                <a:latin typeface="Arial"/>
              </a:rPr>
              <a:t>(</a:t>
            </a:r>
            <a:r>
              <a:rPr lang="en-US" sz="1200" b="1" i="1">
                <a:latin typeface="Arial"/>
              </a:rPr>
              <a:t>Getting Started with EPICS: Introductory Session I</a:t>
            </a:r>
            <a:r>
              <a:rPr lang="en-US" sz="1200" b="1">
                <a:latin typeface="Arial"/>
              </a:rPr>
              <a:t>)</a:t>
            </a:r>
            <a:r>
              <a:rPr lang="en-US" sz="3600" b="1">
                <a:latin typeface="Arial"/>
              </a:rPr>
              <a:t> </a:t>
            </a:r>
            <a:endParaRPr/>
          </a:p>
        </p:txBody>
      </p:sp>
      <p:pic>
        <p:nvPicPr>
          <p:cNvPr id="132" name="Picture 14" descr="logo-epics"/>
          <p:cNvPicPr/>
          <p:nvPr/>
        </p:nvPicPr>
        <p:blipFill>
          <a:blip r:embed="rId2"/>
          <a:stretch>
            <a:fillRect/>
          </a:stretch>
        </p:blipFill>
        <p:spPr>
          <a:xfrm>
            <a:off x="2921040" y="2055960"/>
            <a:ext cx="2800440" cy="2863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8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charRg st="89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">
                                            <p:txEl>
                                              <p:charRg st="89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>
                                            <p:txEl>
                                              <p:charRg st="89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33520" y="15192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r>
              <a:rPr lang="de-DE" sz="3600" b="1">
                <a:latin typeface="Arial"/>
              </a:rPr>
              <a:t>Why EPICS ?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457200" y="1247400"/>
            <a:ext cx="8229600" cy="5305320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lIns="90000" tIns="46800" rIns="90000" bIns="468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/>
              </a:rPr>
              <a:t>scalable</a:t>
            </a:r>
            <a:r>
              <a:rPr lang="de-DE" sz="2200" dirty="0">
                <a:latin typeface="Arial"/>
              </a:rPr>
              <a:t> Control System </a:t>
            </a:r>
            <a:r>
              <a:rPr lang="de-DE" sz="2200" dirty="0" err="1">
                <a:latin typeface="Arial"/>
              </a:rPr>
              <a:t>Architecture</a:t>
            </a:r>
            <a:endParaRPr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/>
              </a:rPr>
              <a:t>rule</a:t>
            </a:r>
            <a:r>
              <a:rPr lang="de-DE" sz="2000" dirty="0">
                <a:latin typeface="Arial"/>
              </a:rPr>
              <a:t> </a:t>
            </a:r>
            <a:r>
              <a:rPr lang="de-DE" sz="2000" dirty="0" err="1">
                <a:latin typeface="Arial"/>
              </a:rPr>
              <a:t>of</a:t>
            </a:r>
            <a:r>
              <a:rPr lang="de-DE" sz="2000" dirty="0">
                <a:latin typeface="Arial"/>
              </a:rPr>
              <a:t> </a:t>
            </a:r>
            <a:r>
              <a:rPr lang="de-DE" sz="2000" dirty="0" err="1">
                <a:latin typeface="Arial"/>
              </a:rPr>
              <a:t>thumb</a:t>
            </a:r>
            <a:r>
              <a:rPr lang="de-DE" sz="2000" dirty="0">
                <a:latin typeface="Arial"/>
              </a:rPr>
              <a:t>: ~ 10 </a:t>
            </a:r>
            <a:r>
              <a:rPr lang="de-DE" sz="2000" dirty="0" err="1">
                <a:latin typeface="Arial"/>
              </a:rPr>
              <a:t>control</a:t>
            </a:r>
            <a:r>
              <a:rPr lang="de-DE" sz="2000" dirty="0">
                <a:latin typeface="Arial"/>
              </a:rPr>
              <a:t> </a:t>
            </a:r>
            <a:r>
              <a:rPr lang="de-DE" sz="2000" dirty="0" err="1">
                <a:latin typeface="Arial"/>
              </a:rPr>
              <a:t>channels</a:t>
            </a:r>
            <a:r>
              <a:rPr lang="de-DE" sz="2000" dirty="0">
                <a:latin typeface="Arial"/>
              </a:rPr>
              <a:t> per 1 </a:t>
            </a:r>
            <a:r>
              <a:rPr lang="de-DE" sz="2000" dirty="0" err="1">
                <a:latin typeface="Arial"/>
              </a:rPr>
              <a:t>data</a:t>
            </a:r>
            <a:r>
              <a:rPr lang="de-DE" sz="2000" dirty="0">
                <a:latin typeface="Arial"/>
              </a:rPr>
              <a:t> </a:t>
            </a:r>
            <a:r>
              <a:rPr lang="de-DE" sz="2000" dirty="0" err="1">
                <a:latin typeface="Arial"/>
              </a:rPr>
              <a:t>channel</a:t>
            </a:r>
            <a:endParaRPr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</a:rPr>
              <a:t>~ 1-10 Million </a:t>
            </a:r>
            <a:r>
              <a:rPr lang="de-DE" dirty="0" err="1">
                <a:latin typeface="Arial"/>
              </a:rPr>
              <a:t>channels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/>
              </a:rPr>
              <a:t>runs</a:t>
            </a:r>
            <a:r>
              <a:rPr lang="de-DE" sz="2200" dirty="0">
                <a:latin typeface="Arial"/>
              </a:rPr>
              <a:t> on </a:t>
            </a:r>
            <a:r>
              <a:rPr lang="de-DE" sz="2200" dirty="0" err="1">
                <a:latin typeface="Arial"/>
              </a:rPr>
              <a:t>many</a:t>
            </a:r>
            <a:r>
              <a:rPr lang="de-DE" sz="2200" dirty="0">
                <a:latin typeface="Arial"/>
              </a:rPr>
              <a:t> OS </a:t>
            </a:r>
            <a:r>
              <a:rPr lang="de-DE" sz="2200" dirty="0" err="1">
                <a:latin typeface="Arial"/>
              </a:rPr>
              <a:t>architectures</a:t>
            </a:r>
            <a:r>
              <a:rPr lang="de-DE" sz="2200" dirty="0">
                <a:latin typeface="Arial"/>
              </a:rPr>
              <a:t> (Linux, Windows, Arm, RTOS)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/>
              </a:rPr>
              <a:t>used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world-wide</a:t>
            </a:r>
            <a:r>
              <a:rPr lang="de-DE" sz="2200" dirty="0">
                <a:latin typeface="Arial"/>
              </a:rPr>
              <a:t> in </a:t>
            </a:r>
            <a:r>
              <a:rPr lang="de-DE" sz="2200" dirty="0" err="1">
                <a:latin typeface="Arial"/>
              </a:rPr>
              <a:t>huge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applications</a:t>
            </a:r>
            <a:r>
              <a:rPr lang="de-DE" sz="2200" dirty="0">
                <a:latin typeface="Arial"/>
              </a:rPr>
              <a:t>, e.g. ITER, HADES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/>
              </a:rPr>
              <a:t>far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reaching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perspective</a:t>
            </a:r>
            <a:r>
              <a:rPr lang="de-DE" sz="2200" dirty="0">
                <a:latin typeface="Arial"/>
              </a:rPr>
              <a:t>, </a:t>
            </a:r>
            <a:r>
              <a:rPr lang="de-DE" sz="2200" dirty="0" err="1">
                <a:latin typeface="Arial"/>
              </a:rPr>
              <a:t>q.v</a:t>
            </a:r>
            <a:r>
              <a:rPr lang="de-DE" sz="2200" dirty="0">
                <a:latin typeface="Arial"/>
              </a:rPr>
              <a:t>. ITER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Arial"/>
              </a:rPr>
              <a:t>GUIs </a:t>
            </a:r>
            <a:r>
              <a:rPr lang="de-DE" sz="2200" dirty="0" err="1">
                <a:latin typeface="Arial"/>
              </a:rPr>
              <a:t>are</a:t>
            </a:r>
            <a:r>
              <a:rPr lang="de-DE" sz="2200" dirty="0">
                <a:latin typeface="Arial"/>
              </a:rPr>
              <a:t> (</a:t>
            </a:r>
            <a:r>
              <a:rPr lang="de-DE" sz="2200" dirty="0" err="1">
                <a:latin typeface="Arial"/>
              </a:rPr>
              <a:t>one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sort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of</a:t>
            </a:r>
            <a:r>
              <a:rPr lang="de-DE" sz="2200" dirty="0">
                <a:latin typeface="Arial"/>
              </a:rPr>
              <a:t>) </a:t>
            </a:r>
            <a:r>
              <a:rPr lang="de-DE" sz="2200" dirty="0" err="1">
                <a:latin typeface="Arial"/>
              </a:rPr>
              <a:t>clients</a:t>
            </a:r>
            <a:r>
              <a:rPr lang="de-DE" sz="2200" dirty="0">
                <a:latin typeface="Arial"/>
              </a:rPr>
              <a:t>, </a:t>
            </a:r>
            <a:r>
              <a:rPr lang="de-DE" sz="2200" dirty="0" err="1">
                <a:latin typeface="Arial"/>
              </a:rPr>
              <a:t>displaying</a:t>
            </a:r>
            <a:r>
              <a:rPr lang="de-DE" sz="2200" dirty="0">
                <a:latin typeface="Arial"/>
              </a:rPr>
              <a:t>/</a:t>
            </a:r>
            <a:r>
              <a:rPr lang="de-DE" sz="2200" dirty="0" err="1">
                <a:latin typeface="Arial"/>
              </a:rPr>
              <a:t>changing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process</a:t>
            </a:r>
            <a:r>
              <a:rPr lang="de-DE" sz="2200" dirty="0">
                <a:latin typeface="Arial"/>
              </a:rPr>
              <a:t> variables </a:t>
            </a:r>
            <a:r>
              <a:rPr lang="de-DE" sz="2200" dirty="0" err="1">
                <a:latin typeface="Arial"/>
              </a:rPr>
              <a:t>which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are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provided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by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the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server</a:t>
            </a:r>
            <a:r>
              <a:rPr lang="de-DE" sz="2200" dirty="0">
                <a:latin typeface="Arial"/>
              </a:rPr>
              <a:t>. </a:t>
            </a:r>
            <a:r>
              <a:rPr lang="de-DE" sz="2200" dirty="0" err="1">
                <a:latin typeface="Arial"/>
              </a:rPr>
              <a:t>They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are</a:t>
            </a:r>
            <a:r>
              <a:rPr lang="de-DE" sz="2200" dirty="0">
                <a:latin typeface="Arial"/>
              </a:rPr>
              <a:t> not </a:t>
            </a:r>
            <a:r>
              <a:rPr lang="de-DE" sz="2200" dirty="0" err="1">
                <a:latin typeface="Arial"/>
              </a:rPr>
              <a:t>part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of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the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server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/>
              </a:rPr>
              <a:t>support</a:t>
            </a:r>
            <a:r>
              <a:rPr lang="de-DE" sz="2200" dirty="0">
                <a:latin typeface="Arial"/>
              </a:rPr>
              <a:t> at GSI (</a:t>
            </a:r>
            <a:r>
              <a:rPr lang="de-DE" sz="2200" dirty="0" err="1">
                <a:latin typeface="Arial"/>
              </a:rPr>
              <a:t>P.Zumbruch</a:t>
            </a:r>
            <a:r>
              <a:rPr lang="de-DE" sz="2200" dirty="0">
                <a:latin typeface="Arial"/>
              </a:rPr>
              <a:t>)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/>
              </a:rPr>
              <a:t>support</a:t>
            </a:r>
            <a:r>
              <a:rPr lang="de-DE" sz="2200" dirty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world-wide</a:t>
            </a:r>
            <a:endParaRPr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/>
              </a:rPr>
              <a:t>tech</a:t>
            </a:r>
            <a:r>
              <a:rPr lang="de-DE" sz="2000" dirty="0">
                <a:latin typeface="Arial"/>
              </a:rPr>
              <a:t>-talk</a:t>
            </a:r>
            <a:endParaRPr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/>
              </a:rPr>
              <a:t>use-case</a:t>
            </a:r>
            <a:r>
              <a:rPr lang="de-DE" sz="2000" dirty="0">
                <a:latin typeface="Arial"/>
              </a:rPr>
              <a:t> e.g. </a:t>
            </a:r>
            <a:endParaRPr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</a:rPr>
              <a:t>PANDA EMC </a:t>
            </a:r>
            <a:r>
              <a:rPr lang="de-DE" dirty="0" err="1">
                <a:latin typeface="Arial"/>
              </a:rPr>
              <a:t>Endcaps</a:t>
            </a:r>
            <a:r>
              <a:rPr lang="de-DE" dirty="0">
                <a:latin typeface="Arial"/>
              </a:rPr>
              <a:t>, Florian Feldbauer, Bochum</a:t>
            </a:r>
            <a:endParaRPr dirty="0"/>
          </a:p>
          <a:p>
            <a:pPr lvl="1">
              <a:buFont typeface="Arial"/>
              <a:buChar char="•"/>
            </a:pPr>
            <a:endParaRPr dirty="0"/>
          </a:p>
          <a:p>
            <a:endParaRPr dirty="0"/>
          </a:p>
        </p:txBody>
      </p:sp>
      <p:sp>
        <p:nvSpPr>
          <p:cNvPr id="135" name="CustomShape 3"/>
          <p:cNvSpPr/>
          <p:nvPr/>
        </p:nvSpPr>
        <p:spPr>
          <a:xfrm>
            <a:off x="0" y="6583320"/>
            <a:ext cx="1658880" cy="27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de-DE" sz="1000" b="1">
                <a:latin typeface="Arial"/>
              </a:rPr>
              <a:t>August 20, 2012</a:t>
            </a:r>
            <a:endParaRPr/>
          </a:p>
        </p:txBody>
      </p:sp>
      <p:sp>
        <p:nvSpPr>
          <p:cNvPr id="136" name="CustomShape 4"/>
          <p:cNvSpPr/>
          <p:nvPr/>
        </p:nvSpPr>
        <p:spPr>
          <a:xfrm>
            <a:off x="1211400" y="6583320"/>
            <a:ext cx="6089400" cy="27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de-DE" sz="1000" b="1">
                <a:latin typeface="Arial"/>
              </a:rPr>
              <a:t>FAIR Controls - PANDA DCS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45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832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/>
          </a:p>
        </p:txBody>
      </p:sp>
      <p:sp>
        <p:nvSpPr>
          <p:cNvPr id="175" name="Abgerundetes Rechteck 174"/>
          <p:cNvSpPr/>
          <p:nvPr/>
        </p:nvSpPr>
        <p:spPr>
          <a:xfrm>
            <a:off x="8873108" y="2762751"/>
            <a:ext cx="32416" cy="13579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321" name="Rechteck 320"/>
          <p:cNvSpPr/>
          <p:nvPr/>
        </p:nvSpPr>
        <p:spPr>
          <a:xfrm>
            <a:off x="6585035" y="51310"/>
            <a:ext cx="2537741" cy="17716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22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16" name="Rechteck 315"/>
          <p:cNvSpPr/>
          <p:nvPr/>
        </p:nvSpPr>
        <p:spPr>
          <a:xfrm>
            <a:off x="6112173" y="1050809"/>
            <a:ext cx="2297291" cy="13032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700" dirty="0"/>
          </a:p>
        </p:txBody>
      </p:sp>
      <p:sp>
        <p:nvSpPr>
          <p:cNvPr id="275" name="Abgerundetes Rechteck 274"/>
          <p:cNvSpPr/>
          <p:nvPr/>
        </p:nvSpPr>
        <p:spPr>
          <a:xfrm>
            <a:off x="8209386" y="1041822"/>
            <a:ext cx="32416" cy="966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7904344" y="1803360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67" name="Abgerundetes Rechteck 266"/>
          <p:cNvSpPr/>
          <p:nvPr/>
        </p:nvSpPr>
        <p:spPr>
          <a:xfrm>
            <a:off x="3401232" y="1787373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40" name="Textfeld 239"/>
          <p:cNvSpPr txBox="1"/>
          <p:nvPr/>
        </p:nvSpPr>
        <p:spPr>
          <a:xfrm>
            <a:off x="1468522" y="5219792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sp>
        <p:nvSpPr>
          <p:cNvPr id="139" name="Abgerundetes Rechteck 138"/>
          <p:cNvSpPr/>
          <p:nvPr/>
        </p:nvSpPr>
        <p:spPr>
          <a:xfrm>
            <a:off x="7643631" y="2785778"/>
            <a:ext cx="32416" cy="1277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67329" y="5090815"/>
            <a:ext cx="907667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Abgerundetes Rechteck 136"/>
          <p:cNvSpPr/>
          <p:nvPr/>
        </p:nvSpPr>
        <p:spPr>
          <a:xfrm>
            <a:off x="5926310" y="2783897"/>
            <a:ext cx="32416" cy="6264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5" name="Eine Ecke des Rechtecks schneiden 4"/>
          <p:cNvSpPr/>
          <p:nvPr/>
        </p:nvSpPr>
        <p:spPr>
          <a:xfrm rot="16200000">
            <a:off x="-473816" y="5726173"/>
            <a:ext cx="1357970" cy="227235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 err="1"/>
              <a:t>Process</a:t>
            </a:r>
            <a:r>
              <a:rPr lang="de-DE" sz="700" dirty="0"/>
              <a:t> Layer</a:t>
            </a:r>
          </a:p>
        </p:txBody>
      </p:sp>
      <p:sp>
        <p:nvSpPr>
          <p:cNvPr id="22" name="Eine Ecke des Rechtecks schneiden 21"/>
          <p:cNvSpPr/>
          <p:nvPr/>
        </p:nvSpPr>
        <p:spPr>
          <a:xfrm rot="16200000">
            <a:off x="-770948" y="3807351"/>
            <a:ext cx="1952233" cy="227235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/>
              <a:t>Control Layer</a:t>
            </a:r>
          </a:p>
        </p:txBody>
      </p:sp>
      <p:sp>
        <p:nvSpPr>
          <p:cNvPr id="23" name="Eine Ecke des Rechtecks schneiden 22"/>
          <p:cNvSpPr/>
          <p:nvPr/>
        </p:nvSpPr>
        <p:spPr>
          <a:xfrm rot="16200000">
            <a:off x="-647325" y="1598101"/>
            <a:ext cx="1704988" cy="227235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 err="1"/>
              <a:t>Supervisory</a:t>
            </a:r>
            <a:r>
              <a:rPr lang="de-DE" sz="700" dirty="0"/>
              <a:t> Layer</a:t>
            </a:r>
          </a:p>
        </p:txBody>
      </p:sp>
      <p:cxnSp>
        <p:nvCxnSpPr>
          <p:cNvPr id="46" name="Gewinkelte Verbindung 45"/>
          <p:cNvCxnSpPr>
            <a:stCxn id="78" idx="2"/>
            <a:endCxn id="86" idx="1"/>
          </p:cNvCxnSpPr>
          <p:nvPr/>
        </p:nvCxnSpPr>
        <p:spPr>
          <a:xfrm rot="16200000" flipH="1">
            <a:off x="163422" y="5314913"/>
            <a:ext cx="1567669" cy="34783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Gekrümmte Verbindung 56"/>
          <p:cNvCxnSpPr>
            <a:stCxn id="64" idx="1"/>
            <a:endCxn id="77" idx="3"/>
          </p:cNvCxnSpPr>
          <p:nvPr/>
        </p:nvCxnSpPr>
        <p:spPr>
          <a:xfrm rot="10800000">
            <a:off x="5273691" y="5423367"/>
            <a:ext cx="157088" cy="727147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krümmte Verbindung 78"/>
          <p:cNvCxnSpPr>
            <a:stCxn id="66" idx="1"/>
            <a:endCxn id="77" idx="3"/>
          </p:cNvCxnSpPr>
          <p:nvPr/>
        </p:nvCxnSpPr>
        <p:spPr>
          <a:xfrm rot="10800000">
            <a:off x="5273691" y="5423368"/>
            <a:ext cx="157088" cy="1055337"/>
          </a:xfrm>
          <a:prstGeom prst="curvedConnector2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winkelte Verbindung 81"/>
          <p:cNvCxnSpPr>
            <a:endCxn id="51" idx="3"/>
          </p:cNvCxnSpPr>
          <p:nvPr/>
        </p:nvCxnSpPr>
        <p:spPr>
          <a:xfrm rot="5400000" flipH="1" flipV="1">
            <a:off x="6725942" y="5437239"/>
            <a:ext cx="188282" cy="13156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uppieren 96"/>
          <p:cNvGrpSpPr/>
          <p:nvPr/>
        </p:nvGrpSpPr>
        <p:grpSpPr>
          <a:xfrm>
            <a:off x="4839718" y="3179938"/>
            <a:ext cx="2297500" cy="2243430"/>
            <a:chOff x="4168552" y="4200204"/>
            <a:chExt cx="3240360" cy="3336701"/>
          </a:xfrm>
        </p:grpSpPr>
        <p:sp>
          <p:nvSpPr>
            <p:cNvPr id="92" name="Rechteck 91"/>
            <p:cNvSpPr/>
            <p:nvPr/>
          </p:nvSpPr>
          <p:spPr>
            <a:xfrm>
              <a:off x="4168552" y="4315976"/>
              <a:ext cx="3240360" cy="264486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grpSp>
          <p:nvGrpSpPr>
            <p:cNvPr id="91" name="Gruppieren 90"/>
            <p:cNvGrpSpPr/>
            <p:nvPr/>
          </p:nvGrpSpPr>
          <p:grpSpPr>
            <a:xfrm>
              <a:off x="4600600" y="4488851"/>
              <a:ext cx="2633823" cy="3048054"/>
              <a:chOff x="4600600" y="4488851"/>
              <a:chExt cx="2633823" cy="3048054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4600600" y="5334330"/>
                <a:ext cx="2273783" cy="74118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r>
                  <a:rPr lang="de-DE" sz="700" dirty="0"/>
                  <a:t>32 </a:t>
                </a:r>
                <a:r>
                  <a:rPr lang="de-DE" sz="700" dirty="0" err="1"/>
                  <a:t>up-to</a:t>
                </a:r>
                <a:r>
                  <a:rPr lang="de-DE" sz="700" dirty="0"/>
                  <a:t> 16 </a:t>
                </a:r>
                <a:r>
                  <a:rPr lang="de-DE" sz="700" dirty="0" err="1"/>
                  <a:t>bit</a:t>
                </a:r>
                <a:r>
                  <a:rPr lang="de-DE" sz="700" dirty="0"/>
                  <a:t> ADC Channels </a:t>
                </a:r>
                <a:r>
                  <a:rPr lang="de-DE" sz="700" dirty="0" err="1"/>
                  <a:t>for</a:t>
                </a:r>
                <a:r>
                  <a:rPr lang="de-DE" sz="700" dirty="0"/>
                  <a:t> 0-5/10 </a:t>
                </a:r>
                <a:r>
                  <a:rPr lang="de-DE" sz="700" dirty="0" err="1"/>
                  <a:t>or</a:t>
                </a:r>
                <a:r>
                  <a:rPr lang="de-DE" sz="700" dirty="0"/>
                  <a:t> 4-20mA Inputs</a:t>
                </a:r>
              </a:p>
            </p:txBody>
          </p:sp>
          <p:grpSp>
            <p:nvGrpSpPr>
              <p:cNvPr id="52" name="Gruppieren 51"/>
              <p:cNvGrpSpPr/>
              <p:nvPr/>
            </p:nvGrpSpPr>
            <p:grpSpPr>
              <a:xfrm>
                <a:off x="4600600" y="6075518"/>
                <a:ext cx="2633823" cy="1461387"/>
                <a:chOff x="3556485" y="424405"/>
                <a:chExt cx="2633823" cy="1567883"/>
              </a:xfrm>
            </p:grpSpPr>
            <p:sp>
              <p:nvSpPr>
                <p:cNvPr id="51" name="Pfeil nach links und rechts 50"/>
                <p:cNvSpPr/>
                <p:nvPr/>
              </p:nvSpPr>
              <p:spPr>
                <a:xfrm rot="16200000">
                  <a:off x="5519690" y="1298548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1-wire</a:t>
                  </a:r>
                </a:p>
              </p:txBody>
            </p:sp>
            <p:sp>
              <p:nvSpPr>
                <p:cNvPr id="72" name="Pfeil nach links und rechts 71"/>
                <p:cNvSpPr/>
                <p:nvPr/>
              </p:nvSpPr>
              <p:spPr>
                <a:xfrm rot="16200000">
                  <a:off x="4009191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CAN</a:t>
                  </a:r>
                </a:p>
              </p:txBody>
            </p:sp>
            <p:sp>
              <p:nvSpPr>
                <p:cNvPr id="73" name="Pfeil nach links und rechts 72"/>
                <p:cNvSpPr/>
                <p:nvPr/>
              </p:nvSpPr>
              <p:spPr>
                <a:xfrm rot="16200000">
                  <a:off x="4390833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I2C</a:t>
                  </a:r>
                </a:p>
              </p:txBody>
            </p:sp>
            <p:sp>
              <p:nvSpPr>
                <p:cNvPr id="74" name="Pfeil nach links und rechts 73"/>
                <p:cNvSpPr/>
                <p:nvPr/>
              </p:nvSpPr>
              <p:spPr>
                <a:xfrm rot="16200000">
                  <a:off x="4772475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SPI</a:t>
                  </a:r>
                </a:p>
              </p:txBody>
            </p:sp>
            <p:sp>
              <p:nvSpPr>
                <p:cNvPr id="76" name="Pfeil nach links und rechts 75"/>
                <p:cNvSpPr/>
                <p:nvPr/>
              </p:nvSpPr>
              <p:spPr>
                <a:xfrm rot="16200000">
                  <a:off x="5154118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“TTL“</a:t>
                  </a:r>
                </a:p>
              </p:txBody>
            </p:sp>
            <p:sp>
              <p:nvSpPr>
                <p:cNvPr id="77" name="Pfeil nach links und rechts 76"/>
                <p:cNvSpPr/>
                <p:nvPr/>
              </p:nvSpPr>
              <p:spPr>
                <a:xfrm rot="16200000">
                  <a:off x="2952564" y="1028326"/>
                  <a:ext cx="1567882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analog</a:t>
                  </a:r>
                </a:p>
              </p:txBody>
            </p:sp>
          </p:grpSp>
          <p:sp>
            <p:nvSpPr>
              <p:cNvPr id="96" name="Rechteck 95"/>
              <p:cNvSpPr/>
              <p:nvPr/>
            </p:nvSpPr>
            <p:spPr>
              <a:xfrm>
                <a:off x="4600600" y="4488851"/>
                <a:ext cx="2520281" cy="55650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r>
                  <a:rPr lang="de-DE" sz="700" dirty="0" err="1"/>
                  <a:t>miniPC</a:t>
                </a:r>
                <a:endParaRPr lang="de-DE" sz="700" dirty="0"/>
              </a:p>
              <a:p>
                <a:r>
                  <a:rPr lang="de-DE" sz="700" dirty="0"/>
                  <a:t>EPICS IOC</a:t>
                </a:r>
              </a:p>
            </p:txBody>
          </p:sp>
          <p:sp>
            <p:nvSpPr>
              <p:cNvPr id="98" name="Rechteck 97"/>
              <p:cNvSpPr/>
              <p:nvPr/>
            </p:nvSpPr>
            <p:spPr>
              <a:xfrm>
                <a:off x="5363884" y="6175651"/>
                <a:ext cx="1756996" cy="37389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pPr algn="ctr"/>
                <a:r>
                  <a:rPr lang="de-DE" sz="700" dirty="0"/>
                  <a:t>HadCon2</a:t>
                </a:r>
              </a:p>
            </p:txBody>
          </p:sp>
          <p:sp>
            <p:nvSpPr>
              <p:cNvPr id="87" name="Pfeil nach links und rechts 86"/>
              <p:cNvSpPr/>
              <p:nvPr/>
            </p:nvSpPr>
            <p:spPr>
              <a:xfrm rot="5400000">
                <a:off x="6477051" y="5437709"/>
                <a:ext cx="1135279" cy="34061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USB</a:t>
                </a:r>
              </a:p>
            </p:txBody>
          </p:sp>
          <p:sp>
            <p:nvSpPr>
              <p:cNvPr id="102" name="Pfeil nach links und rechts 101"/>
              <p:cNvSpPr/>
              <p:nvPr/>
            </p:nvSpPr>
            <p:spPr>
              <a:xfrm rot="1683145">
                <a:off x="4953256" y="6054125"/>
                <a:ext cx="756720" cy="34061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1-wire</a:t>
                </a:r>
              </a:p>
            </p:txBody>
          </p:sp>
        </p:grpSp>
        <p:sp>
          <p:nvSpPr>
            <p:cNvPr id="93" name="Textfeld 92"/>
            <p:cNvSpPr txBox="1"/>
            <p:nvPr/>
          </p:nvSpPr>
          <p:spPr>
            <a:xfrm rot="16200000">
              <a:off x="3294474" y="5151204"/>
              <a:ext cx="2268253" cy="366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HADES I/O Box</a:t>
              </a:r>
            </a:p>
          </p:txBody>
        </p:sp>
      </p:grpSp>
      <p:sp>
        <p:nvSpPr>
          <p:cNvPr id="129" name="Rechteck 128"/>
          <p:cNvSpPr/>
          <p:nvPr/>
        </p:nvSpPr>
        <p:spPr>
          <a:xfrm>
            <a:off x="7239330" y="3955749"/>
            <a:ext cx="883850" cy="7770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700" dirty="0"/>
              <a:t>PC</a:t>
            </a:r>
          </a:p>
          <a:p>
            <a:pPr algn="ctr"/>
            <a:r>
              <a:rPr lang="de-DE" sz="700" dirty="0"/>
              <a:t>EPICS IOC</a:t>
            </a:r>
          </a:p>
        </p:txBody>
      </p:sp>
      <p:sp>
        <p:nvSpPr>
          <p:cNvPr id="101" name="Pfeil nach links und rechts 100"/>
          <p:cNvSpPr/>
          <p:nvPr/>
        </p:nvSpPr>
        <p:spPr>
          <a:xfrm rot="16200000">
            <a:off x="7344710" y="4931576"/>
            <a:ext cx="747282" cy="3436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trbnet</a:t>
            </a:r>
            <a:endParaRPr lang="de-DE" sz="700" dirty="0"/>
          </a:p>
        </p:txBody>
      </p:sp>
      <p:sp>
        <p:nvSpPr>
          <p:cNvPr id="107" name="Abgerundetes Rechteck 106"/>
          <p:cNvSpPr/>
          <p:nvPr/>
        </p:nvSpPr>
        <p:spPr>
          <a:xfrm>
            <a:off x="523008" y="2795813"/>
            <a:ext cx="32416" cy="11142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36" name="Abgerundetes Rechteck 135"/>
          <p:cNvSpPr/>
          <p:nvPr/>
        </p:nvSpPr>
        <p:spPr>
          <a:xfrm>
            <a:off x="1924322" y="2775271"/>
            <a:ext cx="32416" cy="14233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91551" y="2703788"/>
            <a:ext cx="903122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Abgerundetes Rechteck 146"/>
          <p:cNvSpPr/>
          <p:nvPr/>
        </p:nvSpPr>
        <p:spPr>
          <a:xfrm>
            <a:off x="1619722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48" name="Abgerundetes Rechteck 147"/>
          <p:cNvSpPr/>
          <p:nvPr/>
        </p:nvSpPr>
        <p:spPr>
          <a:xfrm>
            <a:off x="888312" y="247500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152" name="Abgerundetes Rechteck 151"/>
          <p:cNvSpPr/>
          <p:nvPr/>
        </p:nvSpPr>
        <p:spPr>
          <a:xfrm>
            <a:off x="1454558" y="2016507"/>
            <a:ext cx="32416" cy="7663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55" name="Abgerundetes Rechteck 154"/>
          <p:cNvSpPr/>
          <p:nvPr/>
        </p:nvSpPr>
        <p:spPr>
          <a:xfrm>
            <a:off x="2011663" y="3862127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71" name="Abgerundetes Rechteck 70"/>
          <p:cNvSpPr/>
          <p:nvPr/>
        </p:nvSpPr>
        <p:spPr>
          <a:xfrm>
            <a:off x="6039524" y="3003298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7729540" y="3740842"/>
            <a:ext cx="371342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cxnSp>
        <p:nvCxnSpPr>
          <p:cNvPr id="105" name="Gewinkelte Verbindung 104"/>
          <p:cNvCxnSpPr/>
          <p:nvPr/>
        </p:nvCxnSpPr>
        <p:spPr>
          <a:xfrm rot="5400000">
            <a:off x="377708" y="5148990"/>
            <a:ext cx="1163579" cy="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2" name="Textfeld 131"/>
          <p:cNvSpPr txBox="1"/>
          <p:nvPr/>
        </p:nvSpPr>
        <p:spPr>
          <a:xfrm>
            <a:off x="783201" y="4789327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sp>
        <p:nvSpPr>
          <p:cNvPr id="133" name="Textfeld 132"/>
          <p:cNvSpPr txBox="1"/>
          <p:nvPr/>
        </p:nvSpPr>
        <p:spPr>
          <a:xfrm>
            <a:off x="761606" y="4768654"/>
            <a:ext cx="390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x 74</a:t>
            </a:r>
            <a:endParaRPr lang="de-DE" sz="1400" dirty="0"/>
          </a:p>
        </p:txBody>
      </p:sp>
      <p:sp>
        <p:nvSpPr>
          <p:cNvPr id="78" name="Rechteck 77"/>
          <p:cNvSpPr/>
          <p:nvPr/>
        </p:nvSpPr>
        <p:spPr>
          <a:xfrm>
            <a:off x="724542" y="4567203"/>
            <a:ext cx="97591" cy="1377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0" name="Rechteck 139"/>
          <p:cNvSpPr/>
          <p:nvPr/>
        </p:nvSpPr>
        <p:spPr>
          <a:xfrm>
            <a:off x="1035824" y="4567203"/>
            <a:ext cx="97591" cy="1377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1" name="Rechteck 140"/>
          <p:cNvSpPr/>
          <p:nvPr/>
        </p:nvSpPr>
        <p:spPr>
          <a:xfrm>
            <a:off x="1920833" y="4575789"/>
            <a:ext cx="468218" cy="1377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8" name="Rechteck 17"/>
          <p:cNvSpPr/>
          <p:nvPr/>
        </p:nvSpPr>
        <p:spPr>
          <a:xfrm>
            <a:off x="1873266" y="4113940"/>
            <a:ext cx="822119" cy="5073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800" b="1" dirty="0"/>
              <a:t>LV</a:t>
            </a:r>
            <a:endParaRPr lang="de-DE" sz="700" b="1" dirty="0"/>
          </a:p>
          <a:p>
            <a:pPr algn="ctr"/>
            <a:r>
              <a:rPr lang="de-DE" sz="700" dirty="0"/>
              <a:t>TDK Lambda</a:t>
            </a:r>
          </a:p>
        </p:txBody>
      </p:sp>
      <p:sp>
        <p:nvSpPr>
          <p:cNvPr id="164" name="Textfeld 163"/>
          <p:cNvSpPr txBox="1"/>
          <p:nvPr/>
        </p:nvSpPr>
        <p:spPr>
          <a:xfrm>
            <a:off x="783201" y="4435001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grpSp>
        <p:nvGrpSpPr>
          <p:cNvPr id="188" name="Gruppieren 187"/>
          <p:cNvGrpSpPr/>
          <p:nvPr/>
        </p:nvGrpSpPr>
        <p:grpSpPr>
          <a:xfrm>
            <a:off x="327700" y="4684884"/>
            <a:ext cx="460959" cy="261882"/>
            <a:chOff x="220684" y="6625042"/>
            <a:chExt cx="650130" cy="374436"/>
          </a:xfrm>
        </p:grpSpPr>
        <p:sp>
          <p:nvSpPr>
            <p:cNvPr id="37" name="Gewitterblitz 36"/>
            <p:cNvSpPr/>
            <p:nvPr/>
          </p:nvSpPr>
          <p:spPr>
            <a:xfrm>
              <a:off x="265427" y="6625042"/>
              <a:ext cx="529084" cy="374436"/>
            </a:xfrm>
            <a:prstGeom prst="lightningBol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220684" y="6649110"/>
              <a:ext cx="650130" cy="308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1.1kV</a:t>
              </a:r>
            </a:p>
          </p:txBody>
        </p:sp>
      </p:grpSp>
      <p:grpSp>
        <p:nvGrpSpPr>
          <p:cNvPr id="187" name="Gruppieren 186"/>
          <p:cNvGrpSpPr/>
          <p:nvPr/>
        </p:nvGrpSpPr>
        <p:grpSpPr>
          <a:xfrm>
            <a:off x="1977111" y="4709118"/>
            <a:ext cx="411810" cy="217381"/>
            <a:chOff x="2219406" y="6744816"/>
            <a:chExt cx="580811" cy="310810"/>
          </a:xfrm>
        </p:grpSpPr>
        <p:sp>
          <p:nvSpPr>
            <p:cNvPr id="40" name="Gewitterblitz 39"/>
            <p:cNvSpPr/>
            <p:nvPr/>
          </p:nvSpPr>
          <p:spPr>
            <a:xfrm>
              <a:off x="2219406" y="6774305"/>
              <a:ext cx="529084" cy="281321"/>
            </a:xfrm>
            <a:prstGeom prst="lightningBol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2224334" y="6744816"/>
              <a:ext cx="575883" cy="308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48 V</a:t>
              </a:r>
            </a:p>
          </p:txBody>
        </p:sp>
      </p:grpSp>
      <p:sp>
        <p:nvSpPr>
          <p:cNvPr id="108" name="Abgerundetes Rechteck 107"/>
          <p:cNvSpPr/>
          <p:nvPr/>
        </p:nvSpPr>
        <p:spPr>
          <a:xfrm>
            <a:off x="611885" y="3374009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420897" y="3609292"/>
            <a:ext cx="1174278" cy="1022886"/>
            <a:chOff x="64096" y="5087170"/>
            <a:chExt cx="1656184" cy="1462514"/>
          </a:xfrm>
        </p:grpSpPr>
        <p:sp>
          <p:nvSpPr>
            <p:cNvPr id="2" name="Rechteck 1"/>
            <p:cNvSpPr/>
            <p:nvPr/>
          </p:nvSpPr>
          <p:spPr>
            <a:xfrm>
              <a:off x="64096" y="5087170"/>
              <a:ext cx="1656184" cy="146251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r>
                <a:rPr lang="de-DE" sz="800" b="1" dirty="0"/>
                <a:t>HV </a:t>
              </a:r>
              <a:endParaRPr lang="de-DE" sz="700" b="1" dirty="0"/>
            </a:p>
            <a:p>
              <a:pPr algn="ctr"/>
              <a:r>
                <a:rPr lang="de-DE" sz="700" dirty="0"/>
                <a:t>Wiener</a:t>
              </a:r>
            </a:p>
            <a:p>
              <a:pPr algn="ctr"/>
              <a:r>
                <a:rPr lang="de-DE" sz="700" dirty="0"/>
                <a:t> ISEG </a:t>
              </a:r>
            </a:p>
            <a:p>
              <a:pPr algn="ctr"/>
              <a:endParaRPr lang="de-DE" sz="700" dirty="0"/>
            </a:p>
            <a:p>
              <a:pPr algn="ctr"/>
              <a:endParaRPr lang="de-DE" sz="700" dirty="0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166175" y="5278110"/>
              <a:ext cx="1452023" cy="35812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r>
                <a:rPr lang="de-DE" sz="700" dirty="0"/>
                <a:t>internal EPICS IOC</a:t>
              </a:r>
            </a:p>
          </p:txBody>
        </p:sp>
      </p:grpSp>
      <p:sp>
        <p:nvSpPr>
          <p:cNvPr id="115" name="Abgerundetes Rechteck 114"/>
          <p:cNvSpPr/>
          <p:nvPr/>
        </p:nvSpPr>
        <p:spPr>
          <a:xfrm>
            <a:off x="5352235" y="3001514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26" name="Abgerundetes Rechteck 125"/>
          <p:cNvSpPr/>
          <p:nvPr/>
        </p:nvSpPr>
        <p:spPr>
          <a:xfrm>
            <a:off x="7244840" y="3734067"/>
            <a:ext cx="3454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cxnSp>
        <p:nvCxnSpPr>
          <p:cNvPr id="156" name="Gerade Verbindung 155"/>
          <p:cNvCxnSpPr/>
          <p:nvPr/>
        </p:nvCxnSpPr>
        <p:spPr>
          <a:xfrm flipV="1">
            <a:off x="3689196" y="1113511"/>
            <a:ext cx="1603947" cy="311471"/>
          </a:xfrm>
          <a:prstGeom prst="curvedConnector3">
            <a:avLst>
              <a:gd name="adj1" fmla="val 50000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Abgerundetes Rechteck 162"/>
          <p:cNvSpPr/>
          <p:nvPr/>
        </p:nvSpPr>
        <p:spPr>
          <a:xfrm>
            <a:off x="6754117" y="1822930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70" name="Abgerundetes Rechteck 169"/>
          <p:cNvSpPr/>
          <p:nvPr/>
        </p:nvSpPr>
        <p:spPr>
          <a:xfrm>
            <a:off x="5975610" y="2475388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JDBC</a:t>
            </a:r>
          </a:p>
        </p:txBody>
      </p:sp>
      <p:grpSp>
        <p:nvGrpSpPr>
          <p:cNvPr id="81" name="Gruppieren 80"/>
          <p:cNvGrpSpPr/>
          <p:nvPr/>
        </p:nvGrpSpPr>
        <p:grpSpPr>
          <a:xfrm>
            <a:off x="542855" y="890734"/>
            <a:ext cx="1855823" cy="1259064"/>
            <a:chOff x="700608" y="1200200"/>
            <a:chExt cx="2617425" cy="1800199"/>
          </a:xfrm>
        </p:grpSpPr>
        <p:sp>
          <p:nvSpPr>
            <p:cNvPr id="103" name="Rechteck 102"/>
            <p:cNvSpPr/>
            <p:nvPr/>
          </p:nvSpPr>
          <p:spPr>
            <a:xfrm>
              <a:off x="700608" y="1200200"/>
              <a:ext cx="2617425" cy="180019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700" dirty="0"/>
                <a:t>EPICS IOC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HV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LV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Gas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HadCon2 alias  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 err="1"/>
                <a:t>Sequencer</a:t>
              </a:r>
              <a:endParaRPr lang="de-DE" sz="700" dirty="0"/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 err="1"/>
                <a:t>Ioc-stats</a:t>
              </a:r>
              <a:endParaRPr lang="de-DE" sz="700" dirty="0"/>
            </a:p>
          </p:txBody>
        </p:sp>
        <p:pic>
          <p:nvPicPr>
            <p:cNvPr id="17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46270" y="1200200"/>
              <a:ext cx="1470410" cy="139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pieren 25"/>
          <p:cNvGrpSpPr/>
          <p:nvPr/>
        </p:nvGrpSpPr>
        <p:grpSpPr>
          <a:xfrm>
            <a:off x="3308052" y="1362851"/>
            <a:ext cx="1131890" cy="1038761"/>
            <a:chOff x="9569152" y="631623"/>
            <a:chExt cx="1227158" cy="1164584"/>
          </a:xfrm>
        </p:grpSpPr>
        <p:pic>
          <p:nvPicPr>
            <p:cNvPr id="17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3" name="Abgerundetes Rechteck 202"/>
          <p:cNvSpPr/>
          <p:nvPr/>
        </p:nvSpPr>
        <p:spPr>
          <a:xfrm>
            <a:off x="6584634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208" name="Textfeld 207"/>
          <p:cNvSpPr txBox="1"/>
          <p:nvPr/>
        </p:nvSpPr>
        <p:spPr>
          <a:xfrm>
            <a:off x="2510898" y="1424982"/>
            <a:ext cx="1185705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Data Browser </a:t>
            </a:r>
          </a:p>
        </p:txBody>
      </p:sp>
      <p:sp>
        <p:nvSpPr>
          <p:cNvPr id="161" name="Textfeld 160"/>
          <p:cNvSpPr txBox="1"/>
          <p:nvPr/>
        </p:nvSpPr>
        <p:spPr>
          <a:xfrm>
            <a:off x="2510899" y="941097"/>
            <a:ext cx="117829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GUI („BOY/BOB“) 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46106" y="2754150"/>
            <a:ext cx="8859418" cy="416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/>
          </a:p>
        </p:txBody>
      </p:sp>
      <p:sp>
        <p:nvSpPr>
          <p:cNvPr id="211" name="Abgerundetes Rechteck 210"/>
          <p:cNvSpPr/>
          <p:nvPr/>
        </p:nvSpPr>
        <p:spPr>
          <a:xfrm>
            <a:off x="3710000" y="2771841"/>
            <a:ext cx="32416" cy="10977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12" name="Rechteck 211"/>
          <p:cNvSpPr/>
          <p:nvPr/>
        </p:nvSpPr>
        <p:spPr>
          <a:xfrm>
            <a:off x="2777748" y="3870077"/>
            <a:ext cx="1984718" cy="1163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/>
          </a:p>
        </p:txBody>
      </p:sp>
      <p:grpSp>
        <p:nvGrpSpPr>
          <p:cNvPr id="213" name="Gruppieren 212"/>
          <p:cNvGrpSpPr/>
          <p:nvPr/>
        </p:nvGrpSpPr>
        <p:grpSpPr>
          <a:xfrm>
            <a:off x="2879859" y="3920362"/>
            <a:ext cx="1786946" cy="1471256"/>
            <a:chOff x="4600598" y="5433316"/>
            <a:chExt cx="2520282" cy="2103589"/>
          </a:xfrm>
        </p:grpSpPr>
        <p:grpSp>
          <p:nvGrpSpPr>
            <p:cNvPr id="214" name="Gruppieren 213"/>
            <p:cNvGrpSpPr/>
            <p:nvPr/>
          </p:nvGrpSpPr>
          <p:grpSpPr>
            <a:xfrm>
              <a:off x="4982242" y="6622355"/>
              <a:ext cx="1886609" cy="914550"/>
              <a:chOff x="3938127" y="1011092"/>
              <a:chExt cx="1886609" cy="981196"/>
            </a:xfrm>
          </p:grpSpPr>
          <p:sp>
            <p:nvSpPr>
              <p:cNvPr id="218" name="Pfeil nach links und rechts 217"/>
              <p:cNvSpPr/>
              <p:nvPr/>
            </p:nvSpPr>
            <p:spPr>
              <a:xfrm rot="16200000">
                <a:off x="3627549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1-wire</a:t>
                </a:r>
              </a:p>
            </p:txBody>
          </p:sp>
          <p:sp>
            <p:nvSpPr>
              <p:cNvPr id="219" name="Pfeil nach links und rechts 218"/>
              <p:cNvSpPr/>
              <p:nvPr/>
            </p:nvSpPr>
            <p:spPr>
              <a:xfrm rot="16200000">
                <a:off x="4009191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CAN</a:t>
                </a:r>
              </a:p>
            </p:txBody>
          </p:sp>
          <p:sp>
            <p:nvSpPr>
              <p:cNvPr id="220" name="Pfeil nach links und rechts 219"/>
              <p:cNvSpPr/>
              <p:nvPr/>
            </p:nvSpPr>
            <p:spPr>
              <a:xfrm rot="16200000">
                <a:off x="4390833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I2C</a:t>
                </a:r>
              </a:p>
            </p:txBody>
          </p:sp>
          <p:sp>
            <p:nvSpPr>
              <p:cNvPr id="221" name="Pfeil nach links und rechts 220"/>
              <p:cNvSpPr/>
              <p:nvPr/>
            </p:nvSpPr>
            <p:spPr>
              <a:xfrm rot="16200000">
                <a:off x="4772475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SPI</a:t>
                </a:r>
              </a:p>
            </p:txBody>
          </p:sp>
          <p:sp>
            <p:nvSpPr>
              <p:cNvPr id="222" name="Pfeil nach links und rechts 221"/>
              <p:cNvSpPr/>
              <p:nvPr/>
            </p:nvSpPr>
            <p:spPr>
              <a:xfrm rot="16200000">
                <a:off x="5154118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“TTL“</a:t>
                </a:r>
              </a:p>
            </p:txBody>
          </p:sp>
        </p:grpSp>
        <p:sp>
          <p:nvSpPr>
            <p:cNvPr id="215" name="Rechteck 214"/>
            <p:cNvSpPr/>
            <p:nvPr/>
          </p:nvSpPr>
          <p:spPr>
            <a:xfrm>
              <a:off x="4600598" y="5433316"/>
              <a:ext cx="1886610" cy="55650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r>
                <a:rPr lang="de-DE" sz="700" dirty="0" err="1"/>
                <a:t>miniPC</a:t>
              </a:r>
              <a:endParaRPr lang="de-DE" sz="700" dirty="0"/>
            </a:p>
            <a:p>
              <a:r>
                <a:rPr lang="de-DE" sz="700" dirty="0"/>
                <a:t>EPICS IOC</a:t>
              </a:r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810510" y="6175651"/>
              <a:ext cx="2310370" cy="3738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r>
                <a:rPr lang="de-DE" sz="700" dirty="0"/>
                <a:t>HadCon2 / CBM DSC (Prototype)</a:t>
              </a:r>
            </a:p>
          </p:txBody>
        </p:sp>
        <p:sp>
          <p:nvSpPr>
            <p:cNvPr id="217" name="Pfeil nach links und rechts 216"/>
            <p:cNvSpPr/>
            <p:nvPr/>
          </p:nvSpPr>
          <p:spPr>
            <a:xfrm rot="2650039">
              <a:off x="6339171" y="5773623"/>
              <a:ext cx="708060" cy="3406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dirty="0"/>
                <a:t>USB</a:t>
              </a:r>
            </a:p>
          </p:txBody>
        </p:sp>
      </p:grpSp>
      <p:sp>
        <p:nvSpPr>
          <p:cNvPr id="223" name="Abgerundetes Rechteck 222"/>
          <p:cNvSpPr/>
          <p:nvPr/>
        </p:nvSpPr>
        <p:spPr>
          <a:xfrm>
            <a:off x="3816595" y="3577541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224" name="Abgerundetes Rechteck 223"/>
          <p:cNvSpPr/>
          <p:nvPr/>
        </p:nvSpPr>
        <p:spPr>
          <a:xfrm>
            <a:off x="616228" y="3165799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cxnSp>
        <p:nvCxnSpPr>
          <p:cNvPr id="252" name="Gewinkelte Verbindung 251"/>
          <p:cNvCxnSpPr>
            <a:stCxn id="218" idx="3"/>
          </p:cNvCxnSpPr>
          <p:nvPr/>
        </p:nvCxnSpPr>
        <p:spPr>
          <a:xfrm rot="5400000">
            <a:off x="2957395" y="5180663"/>
            <a:ext cx="109744" cy="531654"/>
          </a:xfrm>
          <a:prstGeom prst="bentConnector2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Gewinkelte Verbindung 255"/>
          <p:cNvCxnSpPr>
            <a:stCxn id="226" idx="3"/>
          </p:cNvCxnSpPr>
          <p:nvPr/>
        </p:nvCxnSpPr>
        <p:spPr>
          <a:xfrm>
            <a:off x="2409212" y="5286427"/>
            <a:ext cx="561198" cy="21493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Gewinkelte Verbindung 256"/>
          <p:cNvCxnSpPr/>
          <p:nvPr/>
        </p:nvCxnSpPr>
        <p:spPr>
          <a:xfrm rot="10800000" flipV="1">
            <a:off x="3278095" y="5389857"/>
            <a:ext cx="276203" cy="111502"/>
          </a:xfrm>
          <a:prstGeom prst="bentConnector3">
            <a:avLst>
              <a:gd name="adj1" fmla="val 1098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Gewinkelte Verbindung 257"/>
          <p:cNvCxnSpPr/>
          <p:nvPr/>
        </p:nvCxnSpPr>
        <p:spPr>
          <a:xfrm rot="10800000" flipV="1">
            <a:off x="3543582" y="5389857"/>
            <a:ext cx="266612" cy="111501"/>
          </a:xfrm>
          <a:prstGeom prst="bentConnector3">
            <a:avLst>
              <a:gd name="adj1" fmla="val 2716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Gewinkelte Verbindung 258"/>
          <p:cNvCxnSpPr/>
          <p:nvPr/>
        </p:nvCxnSpPr>
        <p:spPr>
          <a:xfrm rot="10800000" flipV="1">
            <a:off x="3810194" y="5388703"/>
            <a:ext cx="277141" cy="112656"/>
          </a:xfrm>
          <a:prstGeom prst="bentConnector3">
            <a:avLst>
              <a:gd name="adj1" fmla="val -6859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Gewinkelte Verbindung 276"/>
          <p:cNvCxnSpPr/>
          <p:nvPr/>
        </p:nvCxnSpPr>
        <p:spPr>
          <a:xfrm>
            <a:off x="6340041" y="51310"/>
            <a:ext cx="2782735" cy="1771620"/>
          </a:xfrm>
          <a:prstGeom prst="bentConnector3">
            <a:avLst>
              <a:gd name="adj1" fmla="val 9092"/>
            </a:avLst>
          </a:prstGeom>
          <a:ln w="38100">
            <a:solidFill>
              <a:srgbClr val="FFFF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winkelte Verbindung 263"/>
          <p:cNvCxnSpPr>
            <a:stCxn id="141" idx="1"/>
            <a:endCxn id="226" idx="0"/>
          </p:cNvCxnSpPr>
          <p:nvPr/>
        </p:nvCxnSpPr>
        <p:spPr>
          <a:xfrm rot="10800000" flipV="1">
            <a:off x="1708196" y="4644687"/>
            <a:ext cx="212638" cy="50479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71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3830" y="1304846"/>
            <a:ext cx="1131890" cy="10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" name="Textfeld 272"/>
          <p:cNvSpPr txBox="1"/>
          <p:nvPr/>
        </p:nvSpPr>
        <p:spPr>
          <a:xfrm>
            <a:off x="7996396" y="2754150"/>
            <a:ext cx="1110775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100" dirty="0"/>
              <a:t>HADES VLAN</a:t>
            </a:r>
          </a:p>
        </p:txBody>
      </p:sp>
      <p:sp>
        <p:nvSpPr>
          <p:cNvPr id="283" name="Textfeld 282"/>
          <p:cNvSpPr txBox="1"/>
          <p:nvPr/>
        </p:nvSpPr>
        <p:spPr>
          <a:xfrm>
            <a:off x="6927179" y="1113511"/>
            <a:ext cx="869811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Gateway</a:t>
            </a:r>
          </a:p>
        </p:txBody>
      </p:sp>
      <p:sp>
        <p:nvSpPr>
          <p:cNvPr id="291" name="Abgerundetes Rechteck 290"/>
          <p:cNvSpPr/>
          <p:nvPr/>
        </p:nvSpPr>
        <p:spPr>
          <a:xfrm rot="19860000">
            <a:off x="7696743" y="338069"/>
            <a:ext cx="32416" cy="9236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292" name="Abgerundetes Rechteck 291"/>
          <p:cNvSpPr/>
          <p:nvPr/>
        </p:nvSpPr>
        <p:spPr>
          <a:xfrm>
            <a:off x="8534359" y="294953"/>
            <a:ext cx="32416" cy="966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65" name="Wolke 64"/>
          <p:cNvSpPr/>
          <p:nvPr/>
        </p:nvSpPr>
        <p:spPr>
          <a:xfrm>
            <a:off x="7749886" y="941097"/>
            <a:ext cx="1061882" cy="44436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</a:endParaRP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GSI LAN</a:t>
            </a:r>
            <a:endParaRPr lang="de-DE" sz="600" dirty="0"/>
          </a:p>
          <a:p>
            <a:pPr algn="ctr"/>
            <a:endParaRPr lang="de-DE" sz="1100" dirty="0">
              <a:solidFill>
                <a:schemeClr val="tx1"/>
              </a:solidFill>
            </a:endParaRPr>
          </a:p>
        </p:txBody>
      </p:sp>
      <p:grpSp>
        <p:nvGrpSpPr>
          <p:cNvPr id="285" name="Gruppieren 284"/>
          <p:cNvGrpSpPr/>
          <p:nvPr/>
        </p:nvGrpSpPr>
        <p:grpSpPr>
          <a:xfrm>
            <a:off x="8185068" y="-65087"/>
            <a:ext cx="923510" cy="847527"/>
            <a:chOff x="9569152" y="631623"/>
            <a:chExt cx="1227158" cy="1164584"/>
          </a:xfrm>
        </p:grpSpPr>
        <p:pic>
          <p:nvPicPr>
            <p:cNvPr id="28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8" name="Gruppieren 287"/>
          <p:cNvGrpSpPr/>
          <p:nvPr/>
        </p:nvGrpSpPr>
        <p:grpSpPr>
          <a:xfrm>
            <a:off x="7335236" y="-54134"/>
            <a:ext cx="923510" cy="847527"/>
            <a:chOff x="9569152" y="631623"/>
            <a:chExt cx="1227158" cy="1164584"/>
          </a:xfrm>
        </p:grpSpPr>
        <p:pic>
          <p:nvPicPr>
            <p:cNvPr id="289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4" name="Gerade Verbindung 293"/>
          <p:cNvCxnSpPr/>
          <p:nvPr/>
        </p:nvCxnSpPr>
        <p:spPr>
          <a:xfrm flipH="1" flipV="1">
            <a:off x="5631340" y="1932173"/>
            <a:ext cx="480833" cy="1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Abgerundetes Rechteck 294"/>
          <p:cNvSpPr/>
          <p:nvPr/>
        </p:nvSpPr>
        <p:spPr>
          <a:xfrm>
            <a:off x="4991846" y="1558895"/>
            <a:ext cx="32416" cy="12308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99" name="Abgerundetes Rechteck 298"/>
          <p:cNvSpPr/>
          <p:nvPr/>
        </p:nvSpPr>
        <p:spPr>
          <a:xfrm>
            <a:off x="4486538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300" name="Abgerundetes Rechteck 299"/>
          <p:cNvSpPr/>
          <p:nvPr/>
        </p:nvSpPr>
        <p:spPr>
          <a:xfrm>
            <a:off x="5048150" y="247500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JDBC</a:t>
            </a:r>
          </a:p>
        </p:txBody>
      </p:sp>
      <p:sp>
        <p:nvSpPr>
          <p:cNvPr id="301" name="Abgerundetes Rechteck 300"/>
          <p:cNvSpPr/>
          <p:nvPr/>
        </p:nvSpPr>
        <p:spPr>
          <a:xfrm>
            <a:off x="5048150" y="222616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grpSp>
        <p:nvGrpSpPr>
          <p:cNvPr id="302" name="Gruppieren 301"/>
          <p:cNvGrpSpPr/>
          <p:nvPr/>
        </p:nvGrpSpPr>
        <p:grpSpPr>
          <a:xfrm>
            <a:off x="4529052" y="1125196"/>
            <a:ext cx="1131890" cy="1038761"/>
            <a:chOff x="9569152" y="631623"/>
            <a:chExt cx="1227158" cy="1164584"/>
          </a:xfrm>
        </p:grpSpPr>
        <p:pic>
          <p:nvPicPr>
            <p:cNvPr id="30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" name="Textfeld 295"/>
          <p:cNvSpPr txBox="1"/>
          <p:nvPr/>
        </p:nvSpPr>
        <p:spPr>
          <a:xfrm>
            <a:off x="4762466" y="1223804"/>
            <a:ext cx="1109291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RDB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</a:rPr>
              <a:t>Archiver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318" name="Gruppieren 317"/>
          <p:cNvGrpSpPr/>
          <p:nvPr/>
        </p:nvGrpSpPr>
        <p:grpSpPr>
          <a:xfrm>
            <a:off x="6253500" y="1248049"/>
            <a:ext cx="875820" cy="952113"/>
            <a:chOff x="8754816" y="1505626"/>
            <a:chExt cx="1235243" cy="1361323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8754816" y="1556642"/>
              <a:ext cx="1235243" cy="1310307"/>
              <a:chOff x="6076015" y="603144"/>
              <a:chExt cx="1235243" cy="1310307"/>
            </a:xfrm>
          </p:grpSpPr>
          <p:grpSp>
            <p:nvGrpSpPr>
              <p:cNvPr id="130" name="Gruppieren 129"/>
              <p:cNvGrpSpPr/>
              <p:nvPr/>
            </p:nvGrpSpPr>
            <p:grpSpPr>
              <a:xfrm>
                <a:off x="6076015" y="603144"/>
                <a:ext cx="966921" cy="1009819"/>
                <a:chOff x="2651961" y="2492896"/>
                <a:chExt cx="1415983" cy="1478803"/>
              </a:xfrm>
            </p:grpSpPr>
            <p:sp>
              <p:nvSpPr>
                <p:cNvPr id="131" name="Flussdiagramm: Magnetplattenspeicher 130"/>
                <p:cNvSpPr/>
                <p:nvPr/>
              </p:nvSpPr>
              <p:spPr>
                <a:xfrm>
                  <a:off x="2651961" y="2492896"/>
                  <a:ext cx="1415983" cy="1478803"/>
                </a:xfrm>
                <a:prstGeom prst="flowChartMagneticDisk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pic>
              <p:nvPicPr>
                <p:cNvPr id="135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013" y="3109284"/>
                  <a:ext cx="785878" cy="679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2" name="Gruppieren 141"/>
              <p:cNvGrpSpPr/>
              <p:nvPr/>
            </p:nvGrpSpPr>
            <p:grpSpPr>
              <a:xfrm>
                <a:off x="6344337" y="903632"/>
                <a:ext cx="966921" cy="1009819"/>
                <a:chOff x="2651961" y="2492896"/>
                <a:chExt cx="1415983" cy="1478803"/>
              </a:xfrm>
            </p:grpSpPr>
            <p:sp>
              <p:nvSpPr>
                <p:cNvPr id="143" name="Flussdiagramm: Magnetplattenspeicher 142"/>
                <p:cNvSpPr/>
                <p:nvPr/>
              </p:nvSpPr>
              <p:spPr>
                <a:xfrm>
                  <a:off x="2651961" y="2492896"/>
                  <a:ext cx="1415983" cy="1478803"/>
                </a:xfrm>
                <a:prstGeom prst="flowChartMagneticDisk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pic>
              <p:nvPicPr>
                <p:cNvPr id="144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013" y="3109284"/>
                  <a:ext cx="785878" cy="679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" name="Textfeld 24"/>
            <p:cNvSpPr txBox="1"/>
            <p:nvPr/>
          </p:nvSpPr>
          <p:spPr>
            <a:xfrm>
              <a:off x="8768326" y="1505626"/>
              <a:ext cx="936103" cy="3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" dirty="0" err="1"/>
                <a:t>Archiver</a:t>
              </a:r>
              <a:endParaRPr lang="de-DE" sz="500" dirty="0"/>
            </a:p>
            <a:p>
              <a:pPr algn="ctr"/>
              <a:r>
                <a:rPr lang="de-DE" sz="500" dirty="0" err="1"/>
                <a:t>Configuration</a:t>
              </a:r>
              <a:endParaRPr lang="de-DE" sz="500" dirty="0"/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9053956" y="1834591"/>
              <a:ext cx="936103" cy="3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" dirty="0" err="1"/>
                <a:t>Archiver</a:t>
              </a:r>
              <a:endParaRPr lang="de-DE" sz="500" dirty="0"/>
            </a:p>
            <a:p>
              <a:pPr algn="ctr"/>
              <a:r>
                <a:rPr lang="de-DE" sz="500" dirty="0"/>
                <a:t>Storage</a:t>
              </a:r>
            </a:p>
          </p:txBody>
        </p:sp>
      </p:grpSp>
      <p:sp>
        <p:nvSpPr>
          <p:cNvPr id="322" name="Rechteck 321"/>
          <p:cNvSpPr/>
          <p:nvPr/>
        </p:nvSpPr>
        <p:spPr>
          <a:xfrm>
            <a:off x="122969" y="84933"/>
            <a:ext cx="6217072" cy="604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DCS </a:t>
            </a:r>
            <a:r>
              <a:rPr lang="de-DE" sz="2000" b="1" dirty="0" err="1"/>
              <a:t>Overview</a:t>
            </a:r>
            <a:endParaRPr lang="de-DE" sz="2000" b="1" dirty="0"/>
          </a:p>
        </p:txBody>
      </p:sp>
      <p:cxnSp>
        <p:nvCxnSpPr>
          <p:cNvPr id="326" name="Gerade Verbindung 155"/>
          <p:cNvCxnSpPr>
            <a:stCxn id="143" idx="2"/>
          </p:cNvCxnSpPr>
          <p:nvPr/>
        </p:nvCxnSpPr>
        <p:spPr>
          <a:xfrm rot="10800000">
            <a:off x="5286126" y="1113512"/>
            <a:ext cx="1157622" cy="733516"/>
          </a:xfrm>
          <a:prstGeom prst="curvedConnector3">
            <a:avLst>
              <a:gd name="adj1" fmla="val 25253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Abgerundetes Rechteck 166"/>
          <p:cNvSpPr/>
          <p:nvPr/>
        </p:nvSpPr>
        <p:spPr>
          <a:xfrm>
            <a:off x="3100047" y="3580874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77" name="Abgerundetes Rechteck 176"/>
          <p:cNvSpPr/>
          <p:nvPr/>
        </p:nvSpPr>
        <p:spPr>
          <a:xfrm>
            <a:off x="8249348" y="3852923"/>
            <a:ext cx="552802" cy="1802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ModBus</a:t>
            </a:r>
            <a:endParaRPr lang="de-DE" sz="700" dirty="0"/>
          </a:p>
        </p:txBody>
      </p:sp>
      <p:sp>
        <p:nvSpPr>
          <p:cNvPr id="200" name="Abgerundetes Rechteck 199"/>
          <p:cNvSpPr/>
          <p:nvPr/>
        </p:nvSpPr>
        <p:spPr>
          <a:xfrm>
            <a:off x="8270726" y="3637650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201" name="Rechteck 200"/>
          <p:cNvSpPr/>
          <p:nvPr/>
        </p:nvSpPr>
        <p:spPr>
          <a:xfrm>
            <a:off x="8185343" y="4090083"/>
            <a:ext cx="822119" cy="5073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800" dirty="0"/>
              <a:t>(RICH) Gas System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728202" y="5149485"/>
            <a:ext cx="8380376" cy="1466160"/>
            <a:chOff x="728202" y="5149485"/>
            <a:chExt cx="8380376" cy="1466160"/>
          </a:xfrm>
        </p:grpSpPr>
        <p:cxnSp>
          <p:nvCxnSpPr>
            <p:cNvPr id="235" name="Gewinkelte Verbindung 234"/>
            <p:cNvCxnSpPr/>
            <p:nvPr/>
          </p:nvCxnSpPr>
          <p:spPr>
            <a:xfrm rot="16200000" flipH="1">
              <a:off x="1508935" y="5612998"/>
              <a:ext cx="783734" cy="261722"/>
            </a:xfrm>
            <a:prstGeom prst="bentConnector3">
              <a:avLst>
                <a:gd name="adj1" fmla="val 34700"/>
              </a:avLst>
            </a:prstGeom>
            <a:ln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38" name="Rechteck 237"/>
            <p:cNvSpPr/>
            <p:nvPr/>
          </p:nvSpPr>
          <p:spPr>
            <a:xfrm>
              <a:off x="1409863" y="5351994"/>
              <a:ext cx="97591" cy="13779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1721144" y="5351994"/>
              <a:ext cx="97591" cy="13779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728202" y="5149485"/>
              <a:ext cx="8380376" cy="1466160"/>
              <a:chOff x="728202" y="5149485"/>
              <a:chExt cx="8380376" cy="1466160"/>
            </a:xfrm>
          </p:grpSpPr>
          <p:sp>
            <p:nvSpPr>
              <p:cNvPr id="60" name="Abgerundetes Rechteck 59"/>
              <p:cNvSpPr/>
              <p:nvPr/>
            </p:nvSpPr>
            <p:spPr>
              <a:xfrm>
                <a:off x="5503441" y="5588877"/>
                <a:ext cx="1624990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6 x 1-wire </a:t>
                </a:r>
                <a:r>
                  <a:rPr lang="de-DE" sz="700" dirty="0" err="1"/>
                  <a:t>Temperature</a:t>
                </a:r>
                <a:r>
                  <a:rPr lang="de-DE" sz="700" dirty="0"/>
                  <a:t> </a:t>
                </a:r>
              </a:p>
            </p:txBody>
          </p:sp>
          <p:sp>
            <p:nvSpPr>
              <p:cNvPr id="64" name="Abgerundetes Rechteck 63"/>
              <p:cNvSpPr/>
              <p:nvPr/>
            </p:nvSpPr>
            <p:spPr>
              <a:xfrm>
                <a:off x="5430779" y="6013572"/>
                <a:ext cx="1327445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0-5/10 V Signals</a:t>
                </a:r>
              </a:p>
            </p:txBody>
          </p:sp>
          <p:sp>
            <p:nvSpPr>
              <p:cNvPr id="66" name="Abgerundetes Rechteck 65"/>
              <p:cNvSpPr/>
              <p:nvPr/>
            </p:nvSpPr>
            <p:spPr>
              <a:xfrm>
                <a:off x="5430779" y="6341762"/>
                <a:ext cx="1327445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4-20mA Signals</a:t>
                </a:r>
              </a:p>
            </p:txBody>
          </p:sp>
          <p:sp>
            <p:nvSpPr>
              <p:cNvPr id="95" name="Abgerundetes Rechteck 94"/>
              <p:cNvSpPr/>
              <p:nvPr/>
            </p:nvSpPr>
            <p:spPr>
              <a:xfrm>
                <a:off x="7283993" y="5498385"/>
                <a:ext cx="888290" cy="62394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TRB „Sensors“</a:t>
                </a:r>
              </a:p>
              <a:p>
                <a:pPr algn="ctr"/>
                <a:r>
                  <a:rPr lang="de-DE" sz="700" dirty="0"/>
                  <a:t>T, DAQ, ...</a:t>
                </a:r>
              </a:p>
            </p:txBody>
          </p:sp>
          <p:sp>
            <p:nvSpPr>
              <p:cNvPr id="134" name="Textfeld 133"/>
              <p:cNvSpPr txBox="1"/>
              <p:nvPr/>
            </p:nvSpPr>
            <p:spPr>
              <a:xfrm rot="2886637">
                <a:off x="1376539" y="5869387"/>
                <a:ext cx="333746" cy="31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...</a:t>
                </a:r>
                <a:endParaRPr lang="de-DE" sz="1400" dirty="0"/>
              </a:p>
            </p:txBody>
          </p:sp>
          <p:sp>
            <p:nvSpPr>
              <p:cNvPr id="41" name="Abgerundetes Rechteck 40"/>
              <p:cNvSpPr/>
              <p:nvPr/>
            </p:nvSpPr>
            <p:spPr>
              <a:xfrm>
                <a:off x="797009" y="5704532"/>
                <a:ext cx="1174277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 Power /</a:t>
                </a:r>
                <a:r>
                  <a:rPr lang="de-DE" sz="700" dirty="0" err="1"/>
                  <a:t>Concentrator</a:t>
                </a:r>
                <a:r>
                  <a:rPr lang="de-DE" sz="700" dirty="0"/>
                  <a:t> Board </a:t>
                </a:r>
              </a:p>
            </p:txBody>
          </p:sp>
          <p:sp>
            <p:nvSpPr>
              <p:cNvPr id="166" name="Textfeld 165"/>
              <p:cNvSpPr txBox="1"/>
              <p:nvPr/>
            </p:nvSpPr>
            <p:spPr>
              <a:xfrm rot="2886637">
                <a:off x="719260" y="5869387"/>
                <a:ext cx="333746" cy="31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...</a:t>
                </a:r>
                <a:endParaRPr lang="de-DE" sz="1400" dirty="0"/>
              </a:p>
            </p:txBody>
          </p:sp>
          <p:sp>
            <p:nvSpPr>
              <p:cNvPr id="168" name="Textfeld 167"/>
              <p:cNvSpPr txBox="1"/>
              <p:nvPr/>
            </p:nvSpPr>
            <p:spPr>
              <a:xfrm>
                <a:off x="1010551" y="5956345"/>
                <a:ext cx="3902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/>
                  <a:t>x 74</a:t>
                </a:r>
                <a:endParaRPr lang="de-DE" sz="1400" dirty="0"/>
              </a:p>
            </p:txBody>
          </p:sp>
          <p:grpSp>
            <p:nvGrpSpPr>
              <p:cNvPr id="191" name="Gruppieren 190"/>
              <p:cNvGrpSpPr/>
              <p:nvPr/>
            </p:nvGrpSpPr>
            <p:grpSpPr>
              <a:xfrm>
                <a:off x="2082718" y="5624818"/>
                <a:ext cx="887692" cy="423912"/>
                <a:chOff x="2431272" y="8387926"/>
                <a:chExt cx="1251987" cy="606106"/>
              </a:xfrm>
            </p:grpSpPr>
            <p:sp>
              <p:nvSpPr>
                <p:cNvPr id="192" name="Rechteck 191"/>
                <p:cNvSpPr/>
                <p:nvPr/>
              </p:nvSpPr>
              <p:spPr>
                <a:xfrm>
                  <a:off x="2431272" y="8387926"/>
                  <a:ext cx="1251987" cy="606106"/>
                </a:xfrm>
                <a:prstGeom prst="rect">
                  <a:avLst/>
                </a:prstGeom>
                <a:solidFill>
                  <a:schemeClr val="accent2">
                    <a:alpha val="47000"/>
                  </a:schemeClr>
                </a:soli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grpSp>
              <p:nvGrpSpPr>
                <p:cNvPr id="193" name="Gruppieren 192"/>
                <p:cNvGrpSpPr/>
                <p:nvPr/>
              </p:nvGrpSpPr>
              <p:grpSpPr>
                <a:xfrm>
                  <a:off x="2512368" y="8473008"/>
                  <a:ext cx="1143605" cy="427858"/>
                  <a:chOff x="2664907" y="7608912"/>
                  <a:chExt cx="1143605" cy="427858"/>
                </a:xfrm>
              </p:grpSpPr>
              <p:sp>
                <p:nvSpPr>
                  <p:cNvPr id="194" name="Gewitterblitz 193"/>
                  <p:cNvSpPr/>
                  <p:nvPr/>
                </p:nvSpPr>
                <p:spPr>
                  <a:xfrm>
                    <a:off x="2735768" y="7795198"/>
                    <a:ext cx="312846" cy="221403"/>
                  </a:xfrm>
                  <a:prstGeom prst="lightningBol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5" name="Gewitterblitz 194"/>
                  <p:cNvSpPr/>
                  <p:nvPr/>
                </p:nvSpPr>
                <p:spPr>
                  <a:xfrm>
                    <a:off x="2715246" y="7622983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6" name="Gewitterblitz 195"/>
                  <p:cNvSpPr/>
                  <p:nvPr/>
                </p:nvSpPr>
                <p:spPr>
                  <a:xfrm>
                    <a:off x="3044293" y="7633977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7" name="Gewitterblitz 196"/>
                  <p:cNvSpPr/>
                  <p:nvPr/>
                </p:nvSpPr>
                <p:spPr>
                  <a:xfrm>
                    <a:off x="3362949" y="7640085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8" name="Rechteck 197"/>
                  <p:cNvSpPr/>
                  <p:nvPr/>
                </p:nvSpPr>
                <p:spPr>
                  <a:xfrm>
                    <a:off x="2702536" y="7608912"/>
                    <a:ext cx="1105976" cy="35204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1.1 V, 1.2V,  2.5 V, 3.3 V</a:t>
                    </a:r>
                  </a:p>
                </p:txBody>
              </p:sp>
              <p:sp>
                <p:nvSpPr>
                  <p:cNvPr id="199" name="Rechteck 198"/>
                  <p:cNvSpPr/>
                  <p:nvPr/>
                </p:nvSpPr>
                <p:spPr>
                  <a:xfrm>
                    <a:off x="2664907" y="7794739"/>
                    <a:ext cx="567541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1..1 kV</a:t>
                    </a:r>
                  </a:p>
                </p:txBody>
              </p:sp>
            </p:grpSp>
          </p:grpSp>
          <p:sp>
            <p:nvSpPr>
              <p:cNvPr id="86" name="Abgerundetes Rechteck 85"/>
              <p:cNvSpPr/>
              <p:nvPr/>
            </p:nvSpPr>
            <p:spPr>
              <a:xfrm>
                <a:off x="1121176" y="6135725"/>
                <a:ext cx="1174277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 Power /</a:t>
                </a:r>
                <a:r>
                  <a:rPr lang="de-DE" sz="700" dirty="0" err="1"/>
                  <a:t>Concentrator</a:t>
                </a:r>
                <a:r>
                  <a:rPr lang="de-DE" sz="700" dirty="0"/>
                  <a:t> Board </a:t>
                </a:r>
              </a:p>
            </p:txBody>
          </p:sp>
          <p:grpSp>
            <p:nvGrpSpPr>
              <p:cNvPr id="190" name="Gruppieren 189"/>
              <p:cNvGrpSpPr/>
              <p:nvPr/>
            </p:nvGrpSpPr>
            <p:grpSpPr>
              <a:xfrm>
                <a:off x="2389051" y="6099093"/>
                <a:ext cx="887692" cy="423912"/>
                <a:chOff x="2431272" y="8387926"/>
                <a:chExt cx="1251987" cy="606106"/>
              </a:xfrm>
            </p:grpSpPr>
            <p:sp>
              <p:nvSpPr>
                <p:cNvPr id="189" name="Rechteck 188"/>
                <p:cNvSpPr/>
                <p:nvPr/>
              </p:nvSpPr>
              <p:spPr>
                <a:xfrm>
                  <a:off x="2431272" y="8387926"/>
                  <a:ext cx="1251987" cy="606106"/>
                </a:xfrm>
                <a:prstGeom prst="rect">
                  <a:avLst/>
                </a:prstGeom>
                <a:solidFill>
                  <a:schemeClr val="accent2">
                    <a:alpha val="47000"/>
                  </a:schemeClr>
                </a:soli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grpSp>
              <p:nvGrpSpPr>
                <p:cNvPr id="180" name="Gruppieren 179"/>
                <p:cNvGrpSpPr/>
                <p:nvPr/>
              </p:nvGrpSpPr>
              <p:grpSpPr>
                <a:xfrm>
                  <a:off x="2512368" y="8473008"/>
                  <a:ext cx="1143605" cy="427858"/>
                  <a:chOff x="2664907" y="7608912"/>
                  <a:chExt cx="1143605" cy="427858"/>
                </a:xfrm>
              </p:grpSpPr>
              <p:sp>
                <p:nvSpPr>
                  <p:cNvPr id="181" name="Gewitterblitz 180"/>
                  <p:cNvSpPr/>
                  <p:nvPr/>
                </p:nvSpPr>
                <p:spPr>
                  <a:xfrm>
                    <a:off x="2735768" y="7795198"/>
                    <a:ext cx="312846" cy="221403"/>
                  </a:xfrm>
                  <a:prstGeom prst="lightningBol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2" name="Gewitterblitz 181"/>
                  <p:cNvSpPr/>
                  <p:nvPr/>
                </p:nvSpPr>
                <p:spPr>
                  <a:xfrm>
                    <a:off x="2715246" y="7622983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3" name="Gewitterblitz 182"/>
                  <p:cNvSpPr/>
                  <p:nvPr/>
                </p:nvSpPr>
                <p:spPr>
                  <a:xfrm>
                    <a:off x="3044293" y="7633977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4" name="Gewitterblitz 183"/>
                  <p:cNvSpPr/>
                  <p:nvPr/>
                </p:nvSpPr>
                <p:spPr>
                  <a:xfrm>
                    <a:off x="3362949" y="7640085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5" name="Rechteck 184"/>
                  <p:cNvSpPr/>
                  <p:nvPr/>
                </p:nvSpPr>
                <p:spPr>
                  <a:xfrm>
                    <a:off x="2702536" y="7608912"/>
                    <a:ext cx="1105976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1.1 V, 2.5 V, 3.3 V</a:t>
                    </a:r>
                  </a:p>
                </p:txBody>
              </p:sp>
              <p:sp>
                <p:nvSpPr>
                  <p:cNvPr id="186" name="Rechteck 185"/>
                  <p:cNvSpPr/>
                  <p:nvPr/>
                </p:nvSpPr>
                <p:spPr>
                  <a:xfrm>
                    <a:off x="2664907" y="7794739"/>
                    <a:ext cx="567541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1..1 kV</a:t>
                    </a:r>
                  </a:p>
                </p:txBody>
              </p:sp>
            </p:grpSp>
          </p:grpSp>
          <p:sp>
            <p:nvSpPr>
              <p:cNvPr id="226" name="Abgerundetes Rechteck 225"/>
              <p:cNvSpPr/>
              <p:nvPr/>
            </p:nvSpPr>
            <p:spPr>
              <a:xfrm>
                <a:off x="1007179" y="5149485"/>
                <a:ext cx="1402033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LV Power Distributor Switches &amp; Feedback ADCs</a:t>
                </a:r>
              </a:p>
            </p:txBody>
          </p:sp>
          <p:cxnSp>
            <p:nvCxnSpPr>
              <p:cNvPr id="234" name="Gewinkelte Verbindung 233"/>
              <p:cNvCxnSpPr>
                <a:stCxn id="238" idx="2"/>
                <a:endCxn id="41" idx="0"/>
              </p:cNvCxnSpPr>
              <p:nvPr/>
            </p:nvCxnSpPr>
            <p:spPr>
              <a:xfrm rot="5400000">
                <a:off x="1314032" y="5559905"/>
                <a:ext cx="214743" cy="7451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5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37" name="Textfeld 236"/>
              <p:cNvSpPr txBox="1"/>
              <p:nvPr/>
            </p:nvSpPr>
            <p:spPr>
              <a:xfrm>
                <a:off x="1446927" y="5524093"/>
                <a:ext cx="3902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/>
                  <a:t>x 74</a:t>
                </a:r>
                <a:endParaRPr lang="de-DE" sz="1400" dirty="0"/>
              </a:p>
            </p:txBody>
          </p:sp>
          <p:sp>
            <p:nvSpPr>
              <p:cNvPr id="204" name="Abgerundetes Rechteck 203"/>
              <p:cNvSpPr/>
              <p:nvPr/>
            </p:nvSpPr>
            <p:spPr>
              <a:xfrm>
                <a:off x="8220288" y="5512659"/>
                <a:ext cx="888290" cy="62394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RICH Gas Sensors &amp; </a:t>
                </a:r>
                <a:r>
                  <a:rPr lang="de-DE" sz="700" dirty="0" err="1"/>
                  <a:t>Actuators</a:t>
                </a:r>
                <a:endParaRPr lang="de-DE" sz="700" dirty="0"/>
              </a:p>
            </p:txBody>
          </p:sp>
        </p:grpSp>
      </p:grpSp>
      <p:sp>
        <p:nvSpPr>
          <p:cNvPr id="205" name="Pfeil nach links und rechts 204"/>
          <p:cNvSpPr/>
          <p:nvPr/>
        </p:nvSpPr>
        <p:spPr>
          <a:xfrm rot="16200000">
            <a:off x="8175052" y="4894927"/>
            <a:ext cx="929815" cy="3436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Ethercat</a:t>
            </a:r>
            <a:endParaRPr lang="de-DE" sz="700" dirty="0"/>
          </a:p>
        </p:txBody>
      </p:sp>
      <p:sp>
        <p:nvSpPr>
          <p:cNvPr id="174" name="Textfeld 173"/>
          <p:cNvSpPr txBox="1"/>
          <p:nvPr/>
        </p:nvSpPr>
        <p:spPr>
          <a:xfrm>
            <a:off x="2510898" y="1733052"/>
            <a:ext cx="1185705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Alarmhandler „BEAST“</a:t>
            </a:r>
          </a:p>
        </p:txBody>
      </p:sp>
      <p:sp>
        <p:nvSpPr>
          <p:cNvPr id="206" name="Eine Ecke des Rechtecks schneiden 205"/>
          <p:cNvSpPr/>
          <p:nvPr/>
        </p:nvSpPr>
        <p:spPr>
          <a:xfrm rot="16200000">
            <a:off x="3675231" y="-2752231"/>
            <a:ext cx="1885400" cy="9071806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lIns="128016" tIns="64008" rIns="128016" bIns="64008" spcCol="0" rtlCol="0" anchor="ctr"/>
          <a:lstStyle/>
          <a:p>
            <a:r>
              <a:rPr lang="de-DE" sz="4400" dirty="0" err="1"/>
              <a:t>Supervisory</a:t>
            </a:r>
            <a:r>
              <a:rPr lang="de-DE" sz="4400" dirty="0"/>
              <a:t> Layer</a:t>
            </a:r>
          </a:p>
        </p:txBody>
      </p:sp>
      <p:sp>
        <p:nvSpPr>
          <p:cNvPr id="207" name="Eine Ecke des Rechtecks schneiden 206"/>
          <p:cNvSpPr/>
          <p:nvPr/>
        </p:nvSpPr>
        <p:spPr>
          <a:xfrm rot="16200000">
            <a:off x="3581855" y="-535928"/>
            <a:ext cx="2091199" cy="9052758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128016" tIns="64008" rIns="128016" bIns="64008" spcCol="0" rtlCol="0" anchor="ctr"/>
          <a:lstStyle/>
          <a:p>
            <a:r>
              <a:rPr lang="de-DE" sz="4400" dirty="0"/>
              <a:t>Control </a:t>
            </a:r>
            <a:r>
              <a:rPr lang="de-DE" sz="4400" dirty="0" smtClean="0"/>
              <a:t>Layer / EPICS</a:t>
            </a:r>
            <a:endParaRPr lang="de-DE" sz="4400" dirty="0"/>
          </a:p>
        </p:txBody>
      </p:sp>
      <p:sp>
        <p:nvSpPr>
          <p:cNvPr id="209" name="Eine Ecke des Rechtecks schneiden 208"/>
          <p:cNvSpPr/>
          <p:nvPr/>
        </p:nvSpPr>
        <p:spPr>
          <a:xfrm rot="16200000">
            <a:off x="3905914" y="1366763"/>
            <a:ext cx="1445314" cy="9052450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128016" tIns="64008" rIns="128016" bIns="64008" spcCol="0" rtlCol="0" anchor="ctr"/>
          <a:lstStyle/>
          <a:p>
            <a:r>
              <a:rPr lang="de-DE" sz="4400" dirty="0" err="1" smtClean="0"/>
              <a:t>Process</a:t>
            </a:r>
            <a:r>
              <a:rPr lang="de-DE" sz="4400" dirty="0" smtClean="0"/>
              <a:t>/Device </a:t>
            </a:r>
            <a:r>
              <a:rPr lang="de-DE" sz="4400" dirty="0"/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28143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832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/>
          </a:p>
        </p:txBody>
      </p:sp>
      <p:sp>
        <p:nvSpPr>
          <p:cNvPr id="175" name="Abgerundetes Rechteck 174"/>
          <p:cNvSpPr/>
          <p:nvPr/>
        </p:nvSpPr>
        <p:spPr>
          <a:xfrm>
            <a:off x="8873108" y="2762751"/>
            <a:ext cx="32416" cy="13579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321" name="Rechteck 320"/>
          <p:cNvSpPr/>
          <p:nvPr/>
        </p:nvSpPr>
        <p:spPr>
          <a:xfrm>
            <a:off x="6585035" y="51310"/>
            <a:ext cx="2537741" cy="17716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22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16" name="Rechteck 315"/>
          <p:cNvSpPr/>
          <p:nvPr/>
        </p:nvSpPr>
        <p:spPr>
          <a:xfrm>
            <a:off x="6112173" y="1050809"/>
            <a:ext cx="2297291" cy="13032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700" dirty="0"/>
          </a:p>
        </p:txBody>
      </p:sp>
      <p:sp>
        <p:nvSpPr>
          <p:cNvPr id="275" name="Abgerundetes Rechteck 274"/>
          <p:cNvSpPr/>
          <p:nvPr/>
        </p:nvSpPr>
        <p:spPr>
          <a:xfrm>
            <a:off x="8209386" y="1041822"/>
            <a:ext cx="32416" cy="966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7904344" y="1803360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67" name="Abgerundetes Rechteck 266"/>
          <p:cNvSpPr/>
          <p:nvPr/>
        </p:nvSpPr>
        <p:spPr>
          <a:xfrm>
            <a:off x="3401232" y="1787373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40" name="Textfeld 239"/>
          <p:cNvSpPr txBox="1"/>
          <p:nvPr/>
        </p:nvSpPr>
        <p:spPr>
          <a:xfrm>
            <a:off x="1468522" y="5219792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sp>
        <p:nvSpPr>
          <p:cNvPr id="139" name="Abgerundetes Rechteck 138"/>
          <p:cNvSpPr/>
          <p:nvPr/>
        </p:nvSpPr>
        <p:spPr>
          <a:xfrm>
            <a:off x="7643631" y="2785778"/>
            <a:ext cx="32416" cy="1277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67329" y="5090815"/>
            <a:ext cx="907667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Abgerundetes Rechteck 136"/>
          <p:cNvSpPr/>
          <p:nvPr/>
        </p:nvSpPr>
        <p:spPr>
          <a:xfrm>
            <a:off x="5926310" y="2783897"/>
            <a:ext cx="32416" cy="6264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5" name="Eine Ecke des Rechtecks schneiden 4"/>
          <p:cNvSpPr/>
          <p:nvPr/>
        </p:nvSpPr>
        <p:spPr>
          <a:xfrm rot="16200000">
            <a:off x="-473816" y="5726173"/>
            <a:ext cx="1357970" cy="227235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 err="1"/>
              <a:t>Process</a:t>
            </a:r>
            <a:r>
              <a:rPr lang="de-DE" sz="700" dirty="0"/>
              <a:t> Layer</a:t>
            </a:r>
          </a:p>
        </p:txBody>
      </p:sp>
      <p:sp>
        <p:nvSpPr>
          <p:cNvPr id="22" name="Eine Ecke des Rechtecks schneiden 21"/>
          <p:cNvSpPr/>
          <p:nvPr/>
        </p:nvSpPr>
        <p:spPr>
          <a:xfrm rot="16200000">
            <a:off x="-770948" y="3807351"/>
            <a:ext cx="1952233" cy="227235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/>
              <a:t>Control Layer</a:t>
            </a:r>
          </a:p>
        </p:txBody>
      </p:sp>
      <p:sp>
        <p:nvSpPr>
          <p:cNvPr id="23" name="Eine Ecke des Rechtecks schneiden 22"/>
          <p:cNvSpPr/>
          <p:nvPr/>
        </p:nvSpPr>
        <p:spPr>
          <a:xfrm rot="16200000">
            <a:off x="-647325" y="1598101"/>
            <a:ext cx="1704988" cy="227235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 err="1"/>
              <a:t>Supervisory</a:t>
            </a:r>
            <a:r>
              <a:rPr lang="de-DE" sz="700" dirty="0"/>
              <a:t> Layer</a:t>
            </a:r>
          </a:p>
        </p:txBody>
      </p:sp>
      <p:cxnSp>
        <p:nvCxnSpPr>
          <p:cNvPr id="46" name="Gewinkelte Verbindung 45"/>
          <p:cNvCxnSpPr>
            <a:stCxn id="78" idx="2"/>
            <a:endCxn id="86" idx="1"/>
          </p:cNvCxnSpPr>
          <p:nvPr/>
        </p:nvCxnSpPr>
        <p:spPr>
          <a:xfrm rot="16200000" flipH="1">
            <a:off x="163422" y="5314913"/>
            <a:ext cx="1567669" cy="34783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Gekrümmte Verbindung 56"/>
          <p:cNvCxnSpPr>
            <a:stCxn id="64" idx="1"/>
            <a:endCxn id="77" idx="3"/>
          </p:cNvCxnSpPr>
          <p:nvPr/>
        </p:nvCxnSpPr>
        <p:spPr>
          <a:xfrm rot="10800000">
            <a:off x="5273691" y="5423367"/>
            <a:ext cx="157088" cy="727147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krümmte Verbindung 78"/>
          <p:cNvCxnSpPr>
            <a:stCxn id="66" idx="1"/>
            <a:endCxn id="77" idx="3"/>
          </p:cNvCxnSpPr>
          <p:nvPr/>
        </p:nvCxnSpPr>
        <p:spPr>
          <a:xfrm rot="10800000">
            <a:off x="5273691" y="5423368"/>
            <a:ext cx="157088" cy="1055337"/>
          </a:xfrm>
          <a:prstGeom prst="curvedConnector2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winkelte Verbindung 81"/>
          <p:cNvCxnSpPr>
            <a:endCxn id="51" idx="3"/>
          </p:cNvCxnSpPr>
          <p:nvPr/>
        </p:nvCxnSpPr>
        <p:spPr>
          <a:xfrm rot="5400000" flipH="1" flipV="1">
            <a:off x="6725942" y="5437239"/>
            <a:ext cx="188282" cy="13156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uppieren 96"/>
          <p:cNvGrpSpPr/>
          <p:nvPr/>
        </p:nvGrpSpPr>
        <p:grpSpPr>
          <a:xfrm>
            <a:off x="4839718" y="3179938"/>
            <a:ext cx="2297500" cy="2243430"/>
            <a:chOff x="4168552" y="4200204"/>
            <a:chExt cx="3240360" cy="3336701"/>
          </a:xfrm>
        </p:grpSpPr>
        <p:sp>
          <p:nvSpPr>
            <p:cNvPr id="92" name="Rechteck 91"/>
            <p:cNvSpPr/>
            <p:nvPr/>
          </p:nvSpPr>
          <p:spPr>
            <a:xfrm>
              <a:off x="4168552" y="4315976"/>
              <a:ext cx="3240360" cy="264486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grpSp>
          <p:nvGrpSpPr>
            <p:cNvPr id="91" name="Gruppieren 90"/>
            <p:cNvGrpSpPr/>
            <p:nvPr/>
          </p:nvGrpSpPr>
          <p:grpSpPr>
            <a:xfrm>
              <a:off x="4600600" y="4488851"/>
              <a:ext cx="2633823" cy="3048054"/>
              <a:chOff x="4600600" y="4488851"/>
              <a:chExt cx="2633823" cy="3048054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4600600" y="5334330"/>
                <a:ext cx="2273783" cy="74118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r>
                  <a:rPr lang="de-DE" sz="700" dirty="0"/>
                  <a:t>32 </a:t>
                </a:r>
                <a:r>
                  <a:rPr lang="de-DE" sz="700" dirty="0" err="1"/>
                  <a:t>up-to</a:t>
                </a:r>
                <a:r>
                  <a:rPr lang="de-DE" sz="700" dirty="0"/>
                  <a:t> 16 </a:t>
                </a:r>
                <a:r>
                  <a:rPr lang="de-DE" sz="700" dirty="0" err="1"/>
                  <a:t>bit</a:t>
                </a:r>
                <a:r>
                  <a:rPr lang="de-DE" sz="700" dirty="0"/>
                  <a:t> ADC Channels </a:t>
                </a:r>
                <a:r>
                  <a:rPr lang="de-DE" sz="700" dirty="0" err="1"/>
                  <a:t>for</a:t>
                </a:r>
                <a:r>
                  <a:rPr lang="de-DE" sz="700" dirty="0"/>
                  <a:t> 0-5/10 </a:t>
                </a:r>
                <a:r>
                  <a:rPr lang="de-DE" sz="700" dirty="0" err="1"/>
                  <a:t>or</a:t>
                </a:r>
                <a:r>
                  <a:rPr lang="de-DE" sz="700" dirty="0"/>
                  <a:t> 4-20mA Inputs</a:t>
                </a:r>
              </a:p>
            </p:txBody>
          </p:sp>
          <p:grpSp>
            <p:nvGrpSpPr>
              <p:cNvPr id="52" name="Gruppieren 51"/>
              <p:cNvGrpSpPr/>
              <p:nvPr/>
            </p:nvGrpSpPr>
            <p:grpSpPr>
              <a:xfrm>
                <a:off x="4600600" y="6075518"/>
                <a:ext cx="2633823" cy="1461387"/>
                <a:chOff x="3556485" y="424405"/>
                <a:chExt cx="2633823" cy="1567883"/>
              </a:xfrm>
            </p:grpSpPr>
            <p:sp>
              <p:nvSpPr>
                <p:cNvPr id="51" name="Pfeil nach links und rechts 50"/>
                <p:cNvSpPr/>
                <p:nvPr/>
              </p:nvSpPr>
              <p:spPr>
                <a:xfrm rot="16200000">
                  <a:off x="5519690" y="1298548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1-wire</a:t>
                  </a:r>
                </a:p>
              </p:txBody>
            </p:sp>
            <p:sp>
              <p:nvSpPr>
                <p:cNvPr id="72" name="Pfeil nach links und rechts 71"/>
                <p:cNvSpPr/>
                <p:nvPr/>
              </p:nvSpPr>
              <p:spPr>
                <a:xfrm rot="16200000">
                  <a:off x="4009191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CAN</a:t>
                  </a:r>
                </a:p>
              </p:txBody>
            </p:sp>
            <p:sp>
              <p:nvSpPr>
                <p:cNvPr id="73" name="Pfeil nach links und rechts 72"/>
                <p:cNvSpPr/>
                <p:nvPr/>
              </p:nvSpPr>
              <p:spPr>
                <a:xfrm rot="16200000">
                  <a:off x="4390833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I2C</a:t>
                  </a:r>
                </a:p>
              </p:txBody>
            </p:sp>
            <p:sp>
              <p:nvSpPr>
                <p:cNvPr id="74" name="Pfeil nach links und rechts 73"/>
                <p:cNvSpPr/>
                <p:nvPr/>
              </p:nvSpPr>
              <p:spPr>
                <a:xfrm rot="16200000">
                  <a:off x="4772475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SPI</a:t>
                  </a:r>
                </a:p>
              </p:txBody>
            </p:sp>
            <p:sp>
              <p:nvSpPr>
                <p:cNvPr id="76" name="Pfeil nach links und rechts 75"/>
                <p:cNvSpPr/>
                <p:nvPr/>
              </p:nvSpPr>
              <p:spPr>
                <a:xfrm rot="16200000">
                  <a:off x="5154118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“TTL“</a:t>
                  </a:r>
                </a:p>
              </p:txBody>
            </p:sp>
            <p:sp>
              <p:nvSpPr>
                <p:cNvPr id="77" name="Pfeil nach links und rechts 76"/>
                <p:cNvSpPr/>
                <p:nvPr/>
              </p:nvSpPr>
              <p:spPr>
                <a:xfrm rot="16200000">
                  <a:off x="2952564" y="1028326"/>
                  <a:ext cx="1567882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analog</a:t>
                  </a:r>
                </a:p>
              </p:txBody>
            </p:sp>
          </p:grpSp>
          <p:sp>
            <p:nvSpPr>
              <p:cNvPr id="96" name="Rechteck 95"/>
              <p:cNvSpPr/>
              <p:nvPr/>
            </p:nvSpPr>
            <p:spPr>
              <a:xfrm>
                <a:off x="4600600" y="4488851"/>
                <a:ext cx="2520281" cy="55650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r>
                  <a:rPr lang="de-DE" sz="700" dirty="0" err="1"/>
                  <a:t>miniPC</a:t>
                </a:r>
                <a:endParaRPr lang="de-DE" sz="700" dirty="0"/>
              </a:p>
              <a:p>
                <a:r>
                  <a:rPr lang="de-DE" sz="700" dirty="0"/>
                  <a:t>EPICS IOC</a:t>
                </a:r>
              </a:p>
            </p:txBody>
          </p:sp>
          <p:sp>
            <p:nvSpPr>
              <p:cNvPr id="98" name="Rechteck 97"/>
              <p:cNvSpPr/>
              <p:nvPr/>
            </p:nvSpPr>
            <p:spPr>
              <a:xfrm>
                <a:off x="5363884" y="6175651"/>
                <a:ext cx="1756996" cy="37389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pPr algn="ctr"/>
                <a:r>
                  <a:rPr lang="de-DE" sz="700" dirty="0"/>
                  <a:t>HadCon2</a:t>
                </a:r>
              </a:p>
            </p:txBody>
          </p:sp>
          <p:sp>
            <p:nvSpPr>
              <p:cNvPr id="87" name="Pfeil nach links und rechts 86"/>
              <p:cNvSpPr/>
              <p:nvPr/>
            </p:nvSpPr>
            <p:spPr>
              <a:xfrm rot="5400000">
                <a:off x="6477051" y="5437709"/>
                <a:ext cx="1135279" cy="34061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USB</a:t>
                </a:r>
              </a:p>
            </p:txBody>
          </p:sp>
          <p:sp>
            <p:nvSpPr>
              <p:cNvPr id="102" name="Pfeil nach links und rechts 101"/>
              <p:cNvSpPr/>
              <p:nvPr/>
            </p:nvSpPr>
            <p:spPr>
              <a:xfrm rot="1683145">
                <a:off x="4953256" y="6054125"/>
                <a:ext cx="756720" cy="34061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1-wire</a:t>
                </a:r>
              </a:p>
            </p:txBody>
          </p:sp>
        </p:grpSp>
        <p:sp>
          <p:nvSpPr>
            <p:cNvPr id="93" name="Textfeld 92"/>
            <p:cNvSpPr txBox="1"/>
            <p:nvPr/>
          </p:nvSpPr>
          <p:spPr>
            <a:xfrm rot="16200000">
              <a:off x="3294474" y="5151204"/>
              <a:ext cx="2268253" cy="366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HADES I/O Box</a:t>
              </a:r>
            </a:p>
          </p:txBody>
        </p:sp>
      </p:grpSp>
      <p:sp>
        <p:nvSpPr>
          <p:cNvPr id="129" name="Rechteck 128"/>
          <p:cNvSpPr/>
          <p:nvPr/>
        </p:nvSpPr>
        <p:spPr>
          <a:xfrm>
            <a:off x="7239330" y="3955749"/>
            <a:ext cx="883850" cy="7770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700" dirty="0"/>
              <a:t>PC</a:t>
            </a:r>
          </a:p>
          <a:p>
            <a:pPr algn="ctr"/>
            <a:r>
              <a:rPr lang="de-DE" sz="700" dirty="0"/>
              <a:t>EPICS IOC</a:t>
            </a:r>
          </a:p>
        </p:txBody>
      </p:sp>
      <p:sp>
        <p:nvSpPr>
          <p:cNvPr id="101" name="Pfeil nach links und rechts 100"/>
          <p:cNvSpPr/>
          <p:nvPr/>
        </p:nvSpPr>
        <p:spPr>
          <a:xfrm rot="16200000">
            <a:off x="7344710" y="4931576"/>
            <a:ext cx="747282" cy="3436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trbnet</a:t>
            </a:r>
            <a:endParaRPr lang="de-DE" sz="700" dirty="0"/>
          </a:p>
        </p:txBody>
      </p:sp>
      <p:sp>
        <p:nvSpPr>
          <p:cNvPr id="107" name="Abgerundetes Rechteck 106"/>
          <p:cNvSpPr/>
          <p:nvPr/>
        </p:nvSpPr>
        <p:spPr>
          <a:xfrm>
            <a:off x="523008" y="2795813"/>
            <a:ext cx="32416" cy="11142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36" name="Abgerundetes Rechteck 135"/>
          <p:cNvSpPr/>
          <p:nvPr/>
        </p:nvSpPr>
        <p:spPr>
          <a:xfrm>
            <a:off x="1924322" y="2775271"/>
            <a:ext cx="32416" cy="14233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91551" y="2703788"/>
            <a:ext cx="903122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Abgerundetes Rechteck 146"/>
          <p:cNvSpPr/>
          <p:nvPr/>
        </p:nvSpPr>
        <p:spPr>
          <a:xfrm>
            <a:off x="1619722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48" name="Abgerundetes Rechteck 147"/>
          <p:cNvSpPr/>
          <p:nvPr/>
        </p:nvSpPr>
        <p:spPr>
          <a:xfrm>
            <a:off x="888312" y="247500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152" name="Abgerundetes Rechteck 151"/>
          <p:cNvSpPr/>
          <p:nvPr/>
        </p:nvSpPr>
        <p:spPr>
          <a:xfrm>
            <a:off x="1454558" y="2016507"/>
            <a:ext cx="32416" cy="7663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55" name="Abgerundetes Rechteck 154"/>
          <p:cNvSpPr/>
          <p:nvPr/>
        </p:nvSpPr>
        <p:spPr>
          <a:xfrm>
            <a:off x="2011663" y="3862127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71" name="Abgerundetes Rechteck 70"/>
          <p:cNvSpPr/>
          <p:nvPr/>
        </p:nvSpPr>
        <p:spPr>
          <a:xfrm>
            <a:off x="6039524" y="3003298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7729540" y="3740842"/>
            <a:ext cx="371342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cxnSp>
        <p:nvCxnSpPr>
          <p:cNvPr id="105" name="Gewinkelte Verbindung 104"/>
          <p:cNvCxnSpPr/>
          <p:nvPr/>
        </p:nvCxnSpPr>
        <p:spPr>
          <a:xfrm rot="5400000">
            <a:off x="377708" y="5148990"/>
            <a:ext cx="1163579" cy="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2" name="Textfeld 131"/>
          <p:cNvSpPr txBox="1"/>
          <p:nvPr/>
        </p:nvSpPr>
        <p:spPr>
          <a:xfrm>
            <a:off x="783201" y="4789327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sp>
        <p:nvSpPr>
          <p:cNvPr id="133" name="Textfeld 132"/>
          <p:cNvSpPr txBox="1"/>
          <p:nvPr/>
        </p:nvSpPr>
        <p:spPr>
          <a:xfrm>
            <a:off x="761606" y="4768654"/>
            <a:ext cx="390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x 74</a:t>
            </a:r>
            <a:endParaRPr lang="de-DE" sz="1400" dirty="0"/>
          </a:p>
        </p:txBody>
      </p:sp>
      <p:sp>
        <p:nvSpPr>
          <p:cNvPr id="78" name="Rechteck 77"/>
          <p:cNvSpPr/>
          <p:nvPr/>
        </p:nvSpPr>
        <p:spPr>
          <a:xfrm>
            <a:off x="724542" y="4567203"/>
            <a:ext cx="97591" cy="1377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0" name="Rechteck 139"/>
          <p:cNvSpPr/>
          <p:nvPr/>
        </p:nvSpPr>
        <p:spPr>
          <a:xfrm>
            <a:off x="1035824" y="4567203"/>
            <a:ext cx="97591" cy="1377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1" name="Rechteck 140"/>
          <p:cNvSpPr/>
          <p:nvPr/>
        </p:nvSpPr>
        <p:spPr>
          <a:xfrm>
            <a:off x="1920833" y="4575789"/>
            <a:ext cx="468218" cy="1377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8" name="Rechteck 17"/>
          <p:cNvSpPr/>
          <p:nvPr/>
        </p:nvSpPr>
        <p:spPr>
          <a:xfrm>
            <a:off x="1873266" y="4113940"/>
            <a:ext cx="822119" cy="5073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800" b="1" dirty="0"/>
              <a:t>LV</a:t>
            </a:r>
            <a:endParaRPr lang="de-DE" sz="700" b="1" dirty="0"/>
          </a:p>
          <a:p>
            <a:pPr algn="ctr"/>
            <a:r>
              <a:rPr lang="de-DE" sz="700" dirty="0"/>
              <a:t>TDK Lambda</a:t>
            </a:r>
          </a:p>
        </p:txBody>
      </p:sp>
      <p:sp>
        <p:nvSpPr>
          <p:cNvPr id="164" name="Textfeld 163"/>
          <p:cNvSpPr txBox="1"/>
          <p:nvPr/>
        </p:nvSpPr>
        <p:spPr>
          <a:xfrm>
            <a:off x="783201" y="4435001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grpSp>
        <p:nvGrpSpPr>
          <p:cNvPr id="188" name="Gruppieren 187"/>
          <p:cNvGrpSpPr/>
          <p:nvPr/>
        </p:nvGrpSpPr>
        <p:grpSpPr>
          <a:xfrm>
            <a:off x="327700" y="4684884"/>
            <a:ext cx="460959" cy="261882"/>
            <a:chOff x="220684" y="6625042"/>
            <a:chExt cx="650130" cy="374436"/>
          </a:xfrm>
        </p:grpSpPr>
        <p:sp>
          <p:nvSpPr>
            <p:cNvPr id="37" name="Gewitterblitz 36"/>
            <p:cNvSpPr/>
            <p:nvPr/>
          </p:nvSpPr>
          <p:spPr>
            <a:xfrm>
              <a:off x="265427" y="6625042"/>
              <a:ext cx="529084" cy="374436"/>
            </a:xfrm>
            <a:prstGeom prst="lightningBol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220684" y="6649110"/>
              <a:ext cx="650130" cy="308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1.1kV</a:t>
              </a:r>
            </a:p>
          </p:txBody>
        </p:sp>
      </p:grpSp>
      <p:grpSp>
        <p:nvGrpSpPr>
          <p:cNvPr id="187" name="Gruppieren 186"/>
          <p:cNvGrpSpPr/>
          <p:nvPr/>
        </p:nvGrpSpPr>
        <p:grpSpPr>
          <a:xfrm>
            <a:off x="1977111" y="4709118"/>
            <a:ext cx="411810" cy="217381"/>
            <a:chOff x="2219406" y="6744816"/>
            <a:chExt cx="580811" cy="310810"/>
          </a:xfrm>
        </p:grpSpPr>
        <p:sp>
          <p:nvSpPr>
            <p:cNvPr id="40" name="Gewitterblitz 39"/>
            <p:cNvSpPr/>
            <p:nvPr/>
          </p:nvSpPr>
          <p:spPr>
            <a:xfrm>
              <a:off x="2219406" y="6774305"/>
              <a:ext cx="529084" cy="281321"/>
            </a:xfrm>
            <a:prstGeom prst="lightningBol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2224334" y="6744816"/>
              <a:ext cx="575883" cy="308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48 V</a:t>
              </a:r>
            </a:p>
          </p:txBody>
        </p:sp>
      </p:grpSp>
      <p:sp>
        <p:nvSpPr>
          <p:cNvPr id="108" name="Abgerundetes Rechteck 107"/>
          <p:cNvSpPr/>
          <p:nvPr/>
        </p:nvSpPr>
        <p:spPr>
          <a:xfrm>
            <a:off x="611885" y="3374009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420897" y="3609292"/>
            <a:ext cx="1174278" cy="1022886"/>
            <a:chOff x="64096" y="5087170"/>
            <a:chExt cx="1656184" cy="1462514"/>
          </a:xfrm>
        </p:grpSpPr>
        <p:sp>
          <p:nvSpPr>
            <p:cNvPr id="2" name="Rechteck 1"/>
            <p:cNvSpPr/>
            <p:nvPr/>
          </p:nvSpPr>
          <p:spPr>
            <a:xfrm>
              <a:off x="64096" y="5087170"/>
              <a:ext cx="1656184" cy="146251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r>
                <a:rPr lang="de-DE" sz="800" b="1" dirty="0"/>
                <a:t>HV </a:t>
              </a:r>
              <a:endParaRPr lang="de-DE" sz="700" b="1" dirty="0"/>
            </a:p>
            <a:p>
              <a:pPr algn="ctr"/>
              <a:r>
                <a:rPr lang="de-DE" sz="700" dirty="0"/>
                <a:t>Wiener</a:t>
              </a:r>
            </a:p>
            <a:p>
              <a:pPr algn="ctr"/>
              <a:r>
                <a:rPr lang="de-DE" sz="700" dirty="0"/>
                <a:t> ISEG </a:t>
              </a:r>
            </a:p>
            <a:p>
              <a:pPr algn="ctr"/>
              <a:endParaRPr lang="de-DE" sz="700" dirty="0"/>
            </a:p>
            <a:p>
              <a:pPr algn="ctr"/>
              <a:endParaRPr lang="de-DE" sz="700" dirty="0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166175" y="5278110"/>
              <a:ext cx="1452023" cy="35812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r>
                <a:rPr lang="de-DE" sz="700" dirty="0"/>
                <a:t>internal EPICS IOC</a:t>
              </a:r>
            </a:p>
          </p:txBody>
        </p:sp>
      </p:grpSp>
      <p:sp>
        <p:nvSpPr>
          <p:cNvPr id="115" name="Abgerundetes Rechteck 114"/>
          <p:cNvSpPr/>
          <p:nvPr/>
        </p:nvSpPr>
        <p:spPr>
          <a:xfrm>
            <a:off x="5352235" y="3001514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26" name="Abgerundetes Rechteck 125"/>
          <p:cNvSpPr/>
          <p:nvPr/>
        </p:nvSpPr>
        <p:spPr>
          <a:xfrm>
            <a:off x="7244840" y="3734067"/>
            <a:ext cx="3454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cxnSp>
        <p:nvCxnSpPr>
          <p:cNvPr id="156" name="Gerade Verbindung 155"/>
          <p:cNvCxnSpPr/>
          <p:nvPr/>
        </p:nvCxnSpPr>
        <p:spPr>
          <a:xfrm flipV="1">
            <a:off x="3689196" y="1113511"/>
            <a:ext cx="1603947" cy="311471"/>
          </a:xfrm>
          <a:prstGeom prst="curvedConnector3">
            <a:avLst>
              <a:gd name="adj1" fmla="val 50000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Abgerundetes Rechteck 162"/>
          <p:cNvSpPr/>
          <p:nvPr/>
        </p:nvSpPr>
        <p:spPr>
          <a:xfrm>
            <a:off x="6754117" y="1822930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70" name="Abgerundetes Rechteck 169"/>
          <p:cNvSpPr/>
          <p:nvPr/>
        </p:nvSpPr>
        <p:spPr>
          <a:xfrm>
            <a:off x="5975610" y="2475388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JDBC</a:t>
            </a:r>
          </a:p>
        </p:txBody>
      </p:sp>
      <p:grpSp>
        <p:nvGrpSpPr>
          <p:cNvPr id="81" name="Gruppieren 80"/>
          <p:cNvGrpSpPr/>
          <p:nvPr/>
        </p:nvGrpSpPr>
        <p:grpSpPr>
          <a:xfrm>
            <a:off x="542855" y="890734"/>
            <a:ext cx="1855823" cy="1259064"/>
            <a:chOff x="700608" y="1200200"/>
            <a:chExt cx="2617425" cy="1800199"/>
          </a:xfrm>
        </p:grpSpPr>
        <p:sp>
          <p:nvSpPr>
            <p:cNvPr id="103" name="Rechteck 102"/>
            <p:cNvSpPr/>
            <p:nvPr/>
          </p:nvSpPr>
          <p:spPr>
            <a:xfrm>
              <a:off x="700608" y="1200200"/>
              <a:ext cx="2617425" cy="180019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700" dirty="0"/>
                <a:t>EPICS IOC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HV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LV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Gas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HadCon2 alias  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 err="1"/>
                <a:t>Sequencer</a:t>
              </a:r>
              <a:endParaRPr lang="de-DE" sz="700" dirty="0"/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 err="1"/>
                <a:t>Ioc-stats</a:t>
              </a:r>
              <a:endParaRPr lang="de-DE" sz="700" dirty="0"/>
            </a:p>
          </p:txBody>
        </p:sp>
        <p:pic>
          <p:nvPicPr>
            <p:cNvPr id="17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46270" y="1200200"/>
              <a:ext cx="1470410" cy="139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pieren 25"/>
          <p:cNvGrpSpPr/>
          <p:nvPr/>
        </p:nvGrpSpPr>
        <p:grpSpPr>
          <a:xfrm>
            <a:off x="3308052" y="1362851"/>
            <a:ext cx="1131890" cy="1038761"/>
            <a:chOff x="9569152" y="631623"/>
            <a:chExt cx="1227158" cy="1164584"/>
          </a:xfrm>
        </p:grpSpPr>
        <p:pic>
          <p:nvPicPr>
            <p:cNvPr id="17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3" name="Abgerundetes Rechteck 202"/>
          <p:cNvSpPr/>
          <p:nvPr/>
        </p:nvSpPr>
        <p:spPr>
          <a:xfrm>
            <a:off x="6584634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208" name="Textfeld 207"/>
          <p:cNvSpPr txBox="1"/>
          <p:nvPr/>
        </p:nvSpPr>
        <p:spPr>
          <a:xfrm>
            <a:off x="2510898" y="1424982"/>
            <a:ext cx="1185705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Data Browser </a:t>
            </a:r>
          </a:p>
        </p:txBody>
      </p:sp>
      <p:sp>
        <p:nvSpPr>
          <p:cNvPr id="161" name="Textfeld 160"/>
          <p:cNvSpPr txBox="1"/>
          <p:nvPr/>
        </p:nvSpPr>
        <p:spPr>
          <a:xfrm>
            <a:off x="2510899" y="941097"/>
            <a:ext cx="117829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GUI („BOY/BOB“) 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46106" y="2754150"/>
            <a:ext cx="8859418" cy="416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/>
          </a:p>
        </p:txBody>
      </p:sp>
      <p:sp>
        <p:nvSpPr>
          <p:cNvPr id="211" name="Abgerundetes Rechteck 210"/>
          <p:cNvSpPr/>
          <p:nvPr/>
        </p:nvSpPr>
        <p:spPr>
          <a:xfrm>
            <a:off x="3710000" y="2771841"/>
            <a:ext cx="32416" cy="10977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12" name="Rechteck 211"/>
          <p:cNvSpPr/>
          <p:nvPr/>
        </p:nvSpPr>
        <p:spPr>
          <a:xfrm>
            <a:off x="2777748" y="3870077"/>
            <a:ext cx="1984718" cy="1163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/>
          </a:p>
        </p:txBody>
      </p:sp>
      <p:grpSp>
        <p:nvGrpSpPr>
          <p:cNvPr id="213" name="Gruppieren 212"/>
          <p:cNvGrpSpPr/>
          <p:nvPr/>
        </p:nvGrpSpPr>
        <p:grpSpPr>
          <a:xfrm>
            <a:off x="2879859" y="3920362"/>
            <a:ext cx="1786946" cy="1471256"/>
            <a:chOff x="4600598" y="5433316"/>
            <a:chExt cx="2520282" cy="2103589"/>
          </a:xfrm>
        </p:grpSpPr>
        <p:grpSp>
          <p:nvGrpSpPr>
            <p:cNvPr id="214" name="Gruppieren 213"/>
            <p:cNvGrpSpPr/>
            <p:nvPr/>
          </p:nvGrpSpPr>
          <p:grpSpPr>
            <a:xfrm>
              <a:off x="4982242" y="6622355"/>
              <a:ext cx="1886609" cy="914550"/>
              <a:chOff x="3938127" y="1011092"/>
              <a:chExt cx="1886609" cy="981196"/>
            </a:xfrm>
          </p:grpSpPr>
          <p:sp>
            <p:nvSpPr>
              <p:cNvPr id="218" name="Pfeil nach links und rechts 217"/>
              <p:cNvSpPr/>
              <p:nvPr/>
            </p:nvSpPr>
            <p:spPr>
              <a:xfrm rot="16200000">
                <a:off x="3627549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1-wire</a:t>
                </a:r>
              </a:p>
            </p:txBody>
          </p:sp>
          <p:sp>
            <p:nvSpPr>
              <p:cNvPr id="219" name="Pfeil nach links und rechts 218"/>
              <p:cNvSpPr/>
              <p:nvPr/>
            </p:nvSpPr>
            <p:spPr>
              <a:xfrm rot="16200000">
                <a:off x="4009191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CAN</a:t>
                </a:r>
              </a:p>
            </p:txBody>
          </p:sp>
          <p:sp>
            <p:nvSpPr>
              <p:cNvPr id="220" name="Pfeil nach links und rechts 219"/>
              <p:cNvSpPr/>
              <p:nvPr/>
            </p:nvSpPr>
            <p:spPr>
              <a:xfrm rot="16200000">
                <a:off x="4390833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I2C</a:t>
                </a:r>
              </a:p>
            </p:txBody>
          </p:sp>
          <p:sp>
            <p:nvSpPr>
              <p:cNvPr id="221" name="Pfeil nach links und rechts 220"/>
              <p:cNvSpPr/>
              <p:nvPr/>
            </p:nvSpPr>
            <p:spPr>
              <a:xfrm rot="16200000">
                <a:off x="4772475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SPI</a:t>
                </a:r>
              </a:p>
            </p:txBody>
          </p:sp>
          <p:sp>
            <p:nvSpPr>
              <p:cNvPr id="222" name="Pfeil nach links und rechts 221"/>
              <p:cNvSpPr/>
              <p:nvPr/>
            </p:nvSpPr>
            <p:spPr>
              <a:xfrm rot="16200000">
                <a:off x="5154118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“TTL“</a:t>
                </a:r>
              </a:p>
            </p:txBody>
          </p:sp>
        </p:grpSp>
        <p:sp>
          <p:nvSpPr>
            <p:cNvPr id="215" name="Rechteck 214"/>
            <p:cNvSpPr/>
            <p:nvPr/>
          </p:nvSpPr>
          <p:spPr>
            <a:xfrm>
              <a:off x="4600598" y="5433316"/>
              <a:ext cx="1886610" cy="55650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r>
                <a:rPr lang="de-DE" sz="700" dirty="0" err="1"/>
                <a:t>miniPC</a:t>
              </a:r>
              <a:endParaRPr lang="de-DE" sz="700" dirty="0"/>
            </a:p>
            <a:p>
              <a:r>
                <a:rPr lang="de-DE" sz="700" dirty="0"/>
                <a:t>EPICS IOC</a:t>
              </a:r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810510" y="6175651"/>
              <a:ext cx="2310370" cy="3738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r>
                <a:rPr lang="de-DE" sz="700" dirty="0"/>
                <a:t>HadCon2 / CBM DSC (Prototype)</a:t>
              </a:r>
            </a:p>
          </p:txBody>
        </p:sp>
        <p:sp>
          <p:nvSpPr>
            <p:cNvPr id="217" name="Pfeil nach links und rechts 216"/>
            <p:cNvSpPr/>
            <p:nvPr/>
          </p:nvSpPr>
          <p:spPr>
            <a:xfrm rot="2650039">
              <a:off x="6339171" y="5773623"/>
              <a:ext cx="708060" cy="3406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dirty="0"/>
                <a:t>USB</a:t>
              </a:r>
            </a:p>
          </p:txBody>
        </p:sp>
      </p:grpSp>
      <p:sp>
        <p:nvSpPr>
          <p:cNvPr id="223" name="Abgerundetes Rechteck 222"/>
          <p:cNvSpPr/>
          <p:nvPr/>
        </p:nvSpPr>
        <p:spPr>
          <a:xfrm>
            <a:off x="3816595" y="3577541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224" name="Abgerundetes Rechteck 223"/>
          <p:cNvSpPr/>
          <p:nvPr/>
        </p:nvSpPr>
        <p:spPr>
          <a:xfrm>
            <a:off x="616228" y="3165799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cxnSp>
        <p:nvCxnSpPr>
          <p:cNvPr id="252" name="Gewinkelte Verbindung 251"/>
          <p:cNvCxnSpPr>
            <a:stCxn id="218" idx="3"/>
          </p:cNvCxnSpPr>
          <p:nvPr/>
        </p:nvCxnSpPr>
        <p:spPr>
          <a:xfrm rot="5400000">
            <a:off x="2957395" y="5180663"/>
            <a:ext cx="109744" cy="531654"/>
          </a:xfrm>
          <a:prstGeom prst="bentConnector2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Gewinkelte Verbindung 255"/>
          <p:cNvCxnSpPr>
            <a:stCxn id="226" idx="3"/>
          </p:cNvCxnSpPr>
          <p:nvPr/>
        </p:nvCxnSpPr>
        <p:spPr>
          <a:xfrm>
            <a:off x="2409212" y="5286427"/>
            <a:ext cx="561198" cy="21493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Gewinkelte Verbindung 256"/>
          <p:cNvCxnSpPr/>
          <p:nvPr/>
        </p:nvCxnSpPr>
        <p:spPr>
          <a:xfrm rot="10800000" flipV="1">
            <a:off x="3278095" y="5389857"/>
            <a:ext cx="276203" cy="111502"/>
          </a:xfrm>
          <a:prstGeom prst="bentConnector3">
            <a:avLst>
              <a:gd name="adj1" fmla="val 1098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Gewinkelte Verbindung 257"/>
          <p:cNvCxnSpPr/>
          <p:nvPr/>
        </p:nvCxnSpPr>
        <p:spPr>
          <a:xfrm rot="10800000" flipV="1">
            <a:off x="3543582" y="5389857"/>
            <a:ext cx="266612" cy="111501"/>
          </a:xfrm>
          <a:prstGeom prst="bentConnector3">
            <a:avLst>
              <a:gd name="adj1" fmla="val 2716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Gewinkelte Verbindung 258"/>
          <p:cNvCxnSpPr/>
          <p:nvPr/>
        </p:nvCxnSpPr>
        <p:spPr>
          <a:xfrm rot="10800000" flipV="1">
            <a:off x="3810194" y="5388703"/>
            <a:ext cx="277141" cy="112656"/>
          </a:xfrm>
          <a:prstGeom prst="bentConnector3">
            <a:avLst>
              <a:gd name="adj1" fmla="val -6859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Gewinkelte Verbindung 276"/>
          <p:cNvCxnSpPr/>
          <p:nvPr/>
        </p:nvCxnSpPr>
        <p:spPr>
          <a:xfrm>
            <a:off x="6340041" y="51310"/>
            <a:ext cx="2782735" cy="1771620"/>
          </a:xfrm>
          <a:prstGeom prst="bentConnector3">
            <a:avLst>
              <a:gd name="adj1" fmla="val 9092"/>
            </a:avLst>
          </a:prstGeom>
          <a:ln w="38100">
            <a:solidFill>
              <a:srgbClr val="FFFF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winkelte Verbindung 263"/>
          <p:cNvCxnSpPr>
            <a:stCxn id="141" idx="1"/>
            <a:endCxn id="226" idx="0"/>
          </p:cNvCxnSpPr>
          <p:nvPr/>
        </p:nvCxnSpPr>
        <p:spPr>
          <a:xfrm rot="10800000" flipV="1">
            <a:off x="1708196" y="4644687"/>
            <a:ext cx="212638" cy="50479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71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3830" y="1304846"/>
            <a:ext cx="1131890" cy="10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" name="Textfeld 272"/>
          <p:cNvSpPr txBox="1"/>
          <p:nvPr/>
        </p:nvSpPr>
        <p:spPr>
          <a:xfrm>
            <a:off x="7996396" y="2754150"/>
            <a:ext cx="1110775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100" dirty="0"/>
              <a:t>HADES VLAN</a:t>
            </a:r>
          </a:p>
        </p:txBody>
      </p:sp>
      <p:sp>
        <p:nvSpPr>
          <p:cNvPr id="283" name="Textfeld 282"/>
          <p:cNvSpPr txBox="1"/>
          <p:nvPr/>
        </p:nvSpPr>
        <p:spPr>
          <a:xfrm>
            <a:off x="6927179" y="1113511"/>
            <a:ext cx="869811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Gateway</a:t>
            </a:r>
          </a:p>
        </p:txBody>
      </p:sp>
      <p:sp>
        <p:nvSpPr>
          <p:cNvPr id="291" name="Abgerundetes Rechteck 290"/>
          <p:cNvSpPr/>
          <p:nvPr/>
        </p:nvSpPr>
        <p:spPr>
          <a:xfrm rot="19860000">
            <a:off x="7696743" y="338069"/>
            <a:ext cx="32416" cy="9236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292" name="Abgerundetes Rechteck 291"/>
          <p:cNvSpPr/>
          <p:nvPr/>
        </p:nvSpPr>
        <p:spPr>
          <a:xfrm>
            <a:off x="8534359" y="294953"/>
            <a:ext cx="32416" cy="966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65" name="Wolke 64"/>
          <p:cNvSpPr/>
          <p:nvPr/>
        </p:nvSpPr>
        <p:spPr>
          <a:xfrm>
            <a:off x="7749886" y="941097"/>
            <a:ext cx="1061882" cy="44436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</a:endParaRP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GSI LAN</a:t>
            </a:r>
            <a:endParaRPr lang="de-DE" sz="600" dirty="0"/>
          </a:p>
          <a:p>
            <a:pPr algn="ctr"/>
            <a:endParaRPr lang="de-DE" sz="1100" dirty="0">
              <a:solidFill>
                <a:schemeClr val="tx1"/>
              </a:solidFill>
            </a:endParaRPr>
          </a:p>
        </p:txBody>
      </p:sp>
      <p:grpSp>
        <p:nvGrpSpPr>
          <p:cNvPr id="285" name="Gruppieren 284"/>
          <p:cNvGrpSpPr/>
          <p:nvPr/>
        </p:nvGrpSpPr>
        <p:grpSpPr>
          <a:xfrm>
            <a:off x="8185068" y="-65087"/>
            <a:ext cx="923510" cy="847527"/>
            <a:chOff x="9569152" y="631623"/>
            <a:chExt cx="1227158" cy="1164584"/>
          </a:xfrm>
        </p:grpSpPr>
        <p:pic>
          <p:nvPicPr>
            <p:cNvPr id="28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8" name="Gruppieren 287"/>
          <p:cNvGrpSpPr/>
          <p:nvPr/>
        </p:nvGrpSpPr>
        <p:grpSpPr>
          <a:xfrm>
            <a:off x="7335236" y="-54134"/>
            <a:ext cx="923510" cy="847527"/>
            <a:chOff x="9569152" y="631623"/>
            <a:chExt cx="1227158" cy="1164584"/>
          </a:xfrm>
        </p:grpSpPr>
        <p:pic>
          <p:nvPicPr>
            <p:cNvPr id="289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4" name="Gerade Verbindung 293"/>
          <p:cNvCxnSpPr/>
          <p:nvPr/>
        </p:nvCxnSpPr>
        <p:spPr>
          <a:xfrm flipH="1" flipV="1">
            <a:off x="5631340" y="1932173"/>
            <a:ext cx="480833" cy="1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Abgerundetes Rechteck 294"/>
          <p:cNvSpPr/>
          <p:nvPr/>
        </p:nvSpPr>
        <p:spPr>
          <a:xfrm>
            <a:off x="4991846" y="1558895"/>
            <a:ext cx="32416" cy="12308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99" name="Abgerundetes Rechteck 298"/>
          <p:cNvSpPr/>
          <p:nvPr/>
        </p:nvSpPr>
        <p:spPr>
          <a:xfrm>
            <a:off x="4486538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300" name="Abgerundetes Rechteck 299"/>
          <p:cNvSpPr/>
          <p:nvPr/>
        </p:nvSpPr>
        <p:spPr>
          <a:xfrm>
            <a:off x="5048150" y="247500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JDBC</a:t>
            </a:r>
          </a:p>
        </p:txBody>
      </p:sp>
      <p:sp>
        <p:nvSpPr>
          <p:cNvPr id="301" name="Abgerundetes Rechteck 300"/>
          <p:cNvSpPr/>
          <p:nvPr/>
        </p:nvSpPr>
        <p:spPr>
          <a:xfrm>
            <a:off x="5048150" y="222616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grpSp>
        <p:nvGrpSpPr>
          <p:cNvPr id="302" name="Gruppieren 301"/>
          <p:cNvGrpSpPr/>
          <p:nvPr/>
        </p:nvGrpSpPr>
        <p:grpSpPr>
          <a:xfrm>
            <a:off x="4529052" y="1125196"/>
            <a:ext cx="1131890" cy="1038761"/>
            <a:chOff x="9569152" y="631623"/>
            <a:chExt cx="1227158" cy="1164584"/>
          </a:xfrm>
        </p:grpSpPr>
        <p:pic>
          <p:nvPicPr>
            <p:cNvPr id="30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" name="Textfeld 295"/>
          <p:cNvSpPr txBox="1"/>
          <p:nvPr/>
        </p:nvSpPr>
        <p:spPr>
          <a:xfrm>
            <a:off x="4762466" y="1223804"/>
            <a:ext cx="1109291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RDB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</a:rPr>
              <a:t>Archiver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318" name="Gruppieren 317"/>
          <p:cNvGrpSpPr/>
          <p:nvPr/>
        </p:nvGrpSpPr>
        <p:grpSpPr>
          <a:xfrm>
            <a:off x="6253500" y="1248049"/>
            <a:ext cx="875820" cy="952113"/>
            <a:chOff x="8754816" y="1505626"/>
            <a:chExt cx="1235243" cy="1361323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8754816" y="1556642"/>
              <a:ext cx="1235243" cy="1310307"/>
              <a:chOff x="6076015" y="603144"/>
              <a:chExt cx="1235243" cy="1310307"/>
            </a:xfrm>
          </p:grpSpPr>
          <p:grpSp>
            <p:nvGrpSpPr>
              <p:cNvPr id="130" name="Gruppieren 129"/>
              <p:cNvGrpSpPr/>
              <p:nvPr/>
            </p:nvGrpSpPr>
            <p:grpSpPr>
              <a:xfrm>
                <a:off x="6076015" y="603144"/>
                <a:ext cx="966921" cy="1009819"/>
                <a:chOff x="2651961" y="2492896"/>
                <a:chExt cx="1415983" cy="1478803"/>
              </a:xfrm>
            </p:grpSpPr>
            <p:sp>
              <p:nvSpPr>
                <p:cNvPr id="131" name="Flussdiagramm: Magnetplattenspeicher 130"/>
                <p:cNvSpPr/>
                <p:nvPr/>
              </p:nvSpPr>
              <p:spPr>
                <a:xfrm>
                  <a:off x="2651961" y="2492896"/>
                  <a:ext cx="1415983" cy="1478803"/>
                </a:xfrm>
                <a:prstGeom prst="flowChartMagneticDisk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pic>
              <p:nvPicPr>
                <p:cNvPr id="135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013" y="3109284"/>
                  <a:ext cx="785878" cy="679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2" name="Gruppieren 141"/>
              <p:cNvGrpSpPr/>
              <p:nvPr/>
            </p:nvGrpSpPr>
            <p:grpSpPr>
              <a:xfrm>
                <a:off x="6344337" y="903632"/>
                <a:ext cx="966921" cy="1009819"/>
                <a:chOff x="2651961" y="2492896"/>
                <a:chExt cx="1415983" cy="1478803"/>
              </a:xfrm>
            </p:grpSpPr>
            <p:sp>
              <p:nvSpPr>
                <p:cNvPr id="143" name="Flussdiagramm: Magnetplattenspeicher 142"/>
                <p:cNvSpPr/>
                <p:nvPr/>
              </p:nvSpPr>
              <p:spPr>
                <a:xfrm>
                  <a:off x="2651961" y="2492896"/>
                  <a:ext cx="1415983" cy="1478803"/>
                </a:xfrm>
                <a:prstGeom prst="flowChartMagneticDisk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pic>
              <p:nvPicPr>
                <p:cNvPr id="144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013" y="3109284"/>
                  <a:ext cx="785878" cy="679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" name="Textfeld 24"/>
            <p:cNvSpPr txBox="1"/>
            <p:nvPr/>
          </p:nvSpPr>
          <p:spPr>
            <a:xfrm>
              <a:off x="8768326" y="1505626"/>
              <a:ext cx="936103" cy="3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" dirty="0" err="1"/>
                <a:t>Archiver</a:t>
              </a:r>
              <a:endParaRPr lang="de-DE" sz="500" dirty="0"/>
            </a:p>
            <a:p>
              <a:pPr algn="ctr"/>
              <a:r>
                <a:rPr lang="de-DE" sz="500" dirty="0" err="1"/>
                <a:t>Configuration</a:t>
              </a:r>
              <a:endParaRPr lang="de-DE" sz="500" dirty="0"/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9053956" y="1834591"/>
              <a:ext cx="936103" cy="3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" dirty="0" err="1"/>
                <a:t>Archiver</a:t>
              </a:r>
              <a:endParaRPr lang="de-DE" sz="500" dirty="0"/>
            </a:p>
            <a:p>
              <a:pPr algn="ctr"/>
              <a:r>
                <a:rPr lang="de-DE" sz="500" dirty="0"/>
                <a:t>Storage</a:t>
              </a:r>
            </a:p>
          </p:txBody>
        </p:sp>
      </p:grpSp>
      <p:sp>
        <p:nvSpPr>
          <p:cNvPr id="322" name="Rechteck 321"/>
          <p:cNvSpPr/>
          <p:nvPr/>
        </p:nvSpPr>
        <p:spPr>
          <a:xfrm>
            <a:off x="122969" y="84933"/>
            <a:ext cx="6217072" cy="604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DCS </a:t>
            </a:r>
            <a:r>
              <a:rPr lang="de-DE" sz="2000" b="1" dirty="0" err="1"/>
              <a:t>Overview</a:t>
            </a:r>
            <a:endParaRPr lang="de-DE" sz="2000" b="1" dirty="0"/>
          </a:p>
        </p:txBody>
      </p:sp>
      <p:cxnSp>
        <p:nvCxnSpPr>
          <p:cNvPr id="326" name="Gerade Verbindung 155"/>
          <p:cNvCxnSpPr>
            <a:stCxn id="143" idx="2"/>
          </p:cNvCxnSpPr>
          <p:nvPr/>
        </p:nvCxnSpPr>
        <p:spPr>
          <a:xfrm rot="10800000">
            <a:off x="5286126" y="1113512"/>
            <a:ext cx="1157622" cy="733516"/>
          </a:xfrm>
          <a:prstGeom prst="curvedConnector3">
            <a:avLst>
              <a:gd name="adj1" fmla="val 25253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Abgerundetes Rechteck 166"/>
          <p:cNvSpPr/>
          <p:nvPr/>
        </p:nvSpPr>
        <p:spPr>
          <a:xfrm>
            <a:off x="3100047" y="3580874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77" name="Abgerundetes Rechteck 176"/>
          <p:cNvSpPr/>
          <p:nvPr/>
        </p:nvSpPr>
        <p:spPr>
          <a:xfrm>
            <a:off x="8249348" y="3852923"/>
            <a:ext cx="552802" cy="1802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ModBus</a:t>
            </a:r>
            <a:endParaRPr lang="de-DE" sz="700" dirty="0"/>
          </a:p>
        </p:txBody>
      </p:sp>
      <p:sp>
        <p:nvSpPr>
          <p:cNvPr id="200" name="Abgerundetes Rechteck 199"/>
          <p:cNvSpPr/>
          <p:nvPr/>
        </p:nvSpPr>
        <p:spPr>
          <a:xfrm>
            <a:off x="8270726" y="3637650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201" name="Rechteck 200"/>
          <p:cNvSpPr/>
          <p:nvPr/>
        </p:nvSpPr>
        <p:spPr>
          <a:xfrm>
            <a:off x="8185343" y="4090083"/>
            <a:ext cx="822119" cy="5073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800" dirty="0"/>
              <a:t>(RICH) Gas System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728202" y="5149485"/>
            <a:ext cx="8380376" cy="1466160"/>
            <a:chOff x="728202" y="5149485"/>
            <a:chExt cx="8380376" cy="1466160"/>
          </a:xfrm>
        </p:grpSpPr>
        <p:cxnSp>
          <p:nvCxnSpPr>
            <p:cNvPr id="235" name="Gewinkelte Verbindung 234"/>
            <p:cNvCxnSpPr/>
            <p:nvPr/>
          </p:nvCxnSpPr>
          <p:spPr>
            <a:xfrm rot="16200000" flipH="1">
              <a:off x="1508935" y="5612998"/>
              <a:ext cx="783734" cy="261722"/>
            </a:xfrm>
            <a:prstGeom prst="bentConnector3">
              <a:avLst>
                <a:gd name="adj1" fmla="val 34700"/>
              </a:avLst>
            </a:prstGeom>
            <a:ln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38" name="Rechteck 237"/>
            <p:cNvSpPr/>
            <p:nvPr/>
          </p:nvSpPr>
          <p:spPr>
            <a:xfrm>
              <a:off x="1409863" y="5351994"/>
              <a:ext cx="97591" cy="13779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1721144" y="5351994"/>
              <a:ext cx="97591" cy="13779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728202" y="5149485"/>
              <a:ext cx="8380376" cy="1466160"/>
              <a:chOff x="728202" y="5149485"/>
              <a:chExt cx="8380376" cy="1466160"/>
            </a:xfrm>
          </p:grpSpPr>
          <p:sp>
            <p:nvSpPr>
              <p:cNvPr id="60" name="Abgerundetes Rechteck 59"/>
              <p:cNvSpPr/>
              <p:nvPr/>
            </p:nvSpPr>
            <p:spPr>
              <a:xfrm>
                <a:off x="5503441" y="5588877"/>
                <a:ext cx="1624990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6 x 1-wire </a:t>
                </a:r>
                <a:r>
                  <a:rPr lang="de-DE" sz="700" dirty="0" err="1"/>
                  <a:t>Temperature</a:t>
                </a:r>
                <a:r>
                  <a:rPr lang="de-DE" sz="700" dirty="0"/>
                  <a:t> </a:t>
                </a:r>
              </a:p>
            </p:txBody>
          </p:sp>
          <p:sp>
            <p:nvSpPr>
              <p:cNvPr id="64" name="Abgerundetes Rechteck 63"/>
              <p:cNvSpPr/>
              <p:nvPr/>
            </p:nvSpPr>
            <p:spPr>
              <a:xfrm>
                <a:off x="5430779" y="6013572"/>
                <a:ext cx="1327445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0-5/10 V Signals</a:t>
                </a:r>
              </a:p>
            </p:txBody>
          </p:sp>
          <p:sp>
            <p:nvSpPr>
              <p:cNvPr id="66" name="Abgerundetes Rechteck 65"/>
              <p:cNvSpPr/>
              <p:nvPr/>
            </p:nvSpPr>
            <p:spPr>
              <a:xfrm>
                <a:off x="5430779" y="6341762"/>
                <a:ext cx="1327445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4-20mA Signals</a:t>
                </a:r>
              </a:p>
            </p:txBody>
          </p:sp>
          <p:sp>
            <p:nvSpPr>
              <p:cNvPr id="95" name="Abgerundetes Rechteck 94"/>
              <p:cNvSpPr/>
              <p:nvPr/>
            </p:nvSpPr>
            <p:spPr>
              <a:xfrm>
                <a:off x="7283993" y="5498385"/>
                <a:ext cx="888290" cy="62394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TRB „Sensors“</a:t>
                </a:r>
              </a:p>
              <a:p>
                <a:pPr algn="ctr"/>
                <a:r>
                  <a:rPr lang="de-DE" sz="700" dirty="0"/>
                  <a:t>T, DAQ, ...</a:t>
                </a:r>
              </a:p>
            </p:txBody>
          </p:sp>
          <p:sp>
            <p:nvSpPr>
              <p:cNvPr id="134" name="Textfeld 133"/>
              <p:cNvSpPr txBox="1"/>
              <p:nvPr/>
            </p:nvSpPr>
            <p:spPr>
              <a:xfrm rot="2886637">
                <a:off x="1376539" y="5869387"/>
                <a:ext cx="333746" cy="31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...</a:t>
                </a:r>
                <a:endParaRPr lang="de-DE" sz="1400" dirty="0"/>
              </a:p>
            </p:txBody>
          </p:sp>
          <p:sp>
            <p:nvSpPr>
              <p:cNvPr id="41" name="Abgerundetes Rechteck 40"/>
              <p:cNvSpPr/>
              <p:nvPr/>
            </p:nvSpPr>
            <p:spPr>
              <a:xfrm>
                <a:off x="797009" y="5704532"/>
                <a:ext cx="1174277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 Power /</a:t>
                </a:r>
                <a:r>
                  <a:rPr lang="de-DE" sz="700" dirty="0" err="1"/>
                  <a:t>Concentrator</a:t>
                </a:r>
                <a:r>
                  <a:rPr lang="de-DE" sz="700" dirty="0"/>
                  <a:t> Board </a:t>
                </a:r>
              </a:p>
            </p:txBody>
          </p:sp>
          <p:sp>
            <p:nvSpPr>
              <p:cNvPr id="166" name="Textfeld 165"/>
              <p:cNvSpPr txBox="1"/>
              <p:nvPr/>
            </p:nvSpPr>
            <p:spPr>
              <a:xfrm rot="2886637">
                <a:off x="719260" y="5869387"/>
                <a:ext cx="333746" cy="31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...</a:t>
                </a:r>
                <a:endParaRPr lang="de-DE" sz="1400" dirty="0"/>
              </a:p>
            </p:txBody>
          </p:sp>
          <p:sp>
            <p:nvSpPr>
              <p:cNvPr id="168" name="Textfeld 167"/>
              <p:cNvSpPr txBox="1"/>
              <p:nvPr/>
            </p:nvSpPr>
            <p:spPr>
              <a:xfrm>
                <a:off x="1010551" y="5956345"/>
                <a:ext cx="3902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/>
                  <a:t>x 74</a:t>
                </a:r>
                <a:endParaRPr lang="de-DE" sz="1400" dirty="0"/>
              </a:p>
            </p:txBody>
          </p:sp>
          <p:grpSp>
            <p:nvGrpSpPr>
              <p:cNvPr id="191" name="Gruppieren 190"/>
              <p:cNvGrpSpPr/>
              <p:nvPr/>
            </p:nvGrpSpPr>
            <p:grpSpPr>
              <a:xfrm>
                <a:off x="2082718" y="5624818"/>
                <a:ext cx="887692" cy="423912"/>
                <a:chOff x="2431272" y="8387926"/>
                <a:chExt cx="1251987" cy="606106"/>
              </a:xfrm>
            </p:grpSpPr>
            <p:sp>
              <p:nvSpPr>
                <p:cNvPr id="192" name="Rechteck 191"/>
                <p:cNvSpPr/>
                <p:nvPr/>
              </p:nvSpPr>
              <p:spPr>
                <a:xfrm>
                  <a:off x="2431272" y="8387926"/>
                  <a:ext cx="1251987" cy="606106"/>
                </a:xfrm>
                <a:prstGeom prst="rect">
                  <a:avLst/>
                </a:prstGeom>
                <a:solidFill>
                  <a:schemeClr val="accent2">
                    <a:alpha val="47000"/>
                  </a:schemeClr>
                </a:soli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grpSp>
              <p:nvGrpSpPr>
                <p:cNvPr id="193" name="Gruppieren 192"/>
                <p:cNvGrpSpPr/>
                <p:nvPr/>
              </p:nvGrpSpPr>
              <p:grpSpPr>
                <a:xfrm>
                  <a:off x="2512368" y="8473008"/>
                  <a:ext cx="1143605" cy="427858"/>
                  <a:chOff x="2664907" y="7608912"/>
                  <a:chExt cx="1143605" cy="427858"/>
                </a:xfrm>
              </p:grpSpPr>
              <p:sp>
                <p:nvSpPr>
                  <p:cNvPr id="194" name="Gewitterblitz 193"/>
                  <p:cNvSpPr/>
                  <p:nvPr/>
                </p:nvSpPr>
                <p:spPr>
                  <a:xfrm>
                    <a:off x="2735768" y="7795198"/>
                    <a:ext cx="312846" cy="221403"/>
                  </a:xfrm>
                  <a:prstGeom prst="lightningBol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5" name="Gewitterblitz 194"/>
                  <p:cNvSpPr/>
                  <p:nvPr/>
                </p:nvSpPr>
                <p:spPr>
                  <a:xfrm>
                    <a:off x="2715246" y="7622983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6" name="Gewitterblitz 195"/>
                  <p:cNvSpPr/>
                  <p:nvPr/>
                </p:nvSpPr>
                <p:spPr>
                  <a:xfrm>
                    <a:off x="3044293" y="7633977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7" name="Gewitterblitz 196"/>
                  <p:cNvSpPr/>
                  <p:nvPr/>
                </p:nvSpPr>
                <p:spPr>
                  <a:xfrm>
                    <a:off x="3362949" y="7640085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8" name="Rechteck 197"/>
                  <p:cNvSpPr/>
                  <p:nvPr/>
                </p:nvSpPr>
                <p:spPr>
                  <a:xfrm>
                    <a:off x="2702536" y="7608912"/>
                    <a:ext cx="1105976" cy="35204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1.1 V, 1.2V,  2.5 V, 3.3 V</a:t>
                    </a:r>
                  </a:p>
                </p:txBody>
              </p:sp>
              <p:sp>
                <p:nvSpPr>
                  <p:cNvPr id="199" name="Rechteck 198"/>
                  <p:cNvSpPr/>
                  <p:nvPr/>
                </p:nvSpPr>
                <p:spPr>
                  <a:xfrm>
                    <a:off x="2664907" y="7794739"/>
                    <a:ext cx="567541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1..1 kV</a:t>
                    </a:r>
                  </a:p>
                </p:txBody>
              </p:sp>
            </p:grpSp>
          </p:grpSp>
          <p:sp>
            <p:nvSpPr>
              <p:cNvPr id="86" name="Abgerundetes Rechteck 85"/>
              <p:cNvSpPr/>
              <p:nvPr/>
            </p:nvSpPr>
            <p:spPr>
              <a:xfrm>
                <a:off x="1121176" y="6135725"/>
                <a:ext cx="1174277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 Power /</a:t>
                </a:r>
                <a:r>
                  <a:rPr lang="de-DE" sz="700" dirty="0" err="1"/>
                  <a:t>Concentrator</a:t>
                </a:r>
                <a:r>
                  <a:rPr lang="de-DE" sz="700" dirty="0"/>
                  <a:t> Board </a:t>
                </a:r>
              </a:p>
            </p:txBody>
          </p:sp>
          <p:grpSp>
            <p:nvGrpSpPr>
              <p:cNvPr id="190" name="Gruppieren 189"/>
              <p:cNvGrpSpPr/>
              <p:nvPr/>
            </p:nvGrpSpPr>
            <p:grpSpPr>
              <a:xfrm>
                <a:off x="2389051" y="6099093"/>
                <a:ext cx="887692" cy="423912"/>
                <a:chOff x="2431272" y="8387926"/>
                <a:chExt cx="1251987" cy="606106"/>
              </a:xfrm>
            </p:grpSpPr>
            <p:sp>
              <p:nvSpPr>
                <p:cNvPr id="189" name="Rechteck 188"/>
                <p:cNvSpPr/>
                <p:nvPr/>
              </p:nvSpPr>
              <p:spPr>
                <a:xfrm>
                  <a:off x="2431272" y="8387926"/>
                  <a:ext cx="1251987" cy="606106"/>
                </a:xfrm>
                <a:prstGeom prst="rect">
                  <a:avLst/>
                </a:prstGeom>
                <a:solidFill>
                  <a:schemeClr val="accent2">
                    <a:alpha val="47000"/>
                  </a:schemeClr>
                </a:soli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grpSp>
              <p:nvGrpSpPr>
                <p:cNvPr id="180" name="Gruppieren 179"/>
                <p:cNvGrpSpPr/>
                <p:nvPr/>
              </p:nvGrpSpPr>
              <p:grpSpPr>
                <a:xfrm>
                  <a:off x="2512368" y="8473008"/>
                  <a:ext cx="1143605" cy="427858"/>
                  <a:chOff x="2664907" y="7608912"/>
                  <a:chExt cx="1143605" cy="427858"/>
                </a:xfrm>
              </p:grpSpPr>
              <p:sp>
                <p:nvSpPr>
                  <p:cNvPr id="181" name="Gewitterblitz 180"/>
                  <p:cNvSpPr/>
                  <p:nvPr/>
                </p:nvSpPr>
                <p:spPr>
                  <a:xfrm>
                    <a:off x="2735768" y="7795198"/>
                    <a:ext cx="312846" cy="221403"/>
                  </a:xfrm>
                  <a:prstGeom prst="lightningBol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2" name="Gewitterblitz 181"/>
                  <p:cNvSpPr/>
                  <p:nvPr/>
                </p:nvSpPr>
                <p:spPr>
                  <a:xfrm>
                    <a:off x="2715246" y="7622983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3" name="Gewitterblitz 182"/>
                  <p:cNvSpPr/>
                  <p:nvPr/>
                </p:nvSpPr>
                <p:spPr>
                  <a:xfrm>
                    <a:off x="3044293" y="7633977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4" name="Gewitterblitz 183"/>
                  <p:cNvSpPr/>
                  <p:nvPr/>
                </p:nvSpPr>
                <p:spPr>
                  <a:xfrm>
                    <a:off x="3362949" y="7640085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5" name="Rechteck 184"/>
                  <p:cNvSpPr/>
                  <p:nvPr/>
                </p:nvSpPr>
                <p:spPr>
                  <a:xfrm>
                    <a:off x="2702536" y="7608912"/>
                    <a:ext cx="1105976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1.1 V, 2.5 V, 3.3 V</a:t>
                    </a:r>
                  </a:p>
                </p:txBody>
              </p:sp>
              <p:sp>
                <p:nvSpPr>
                  <p:cNvPr id="186" name="Rechteck 185"/>
                  <p:cNvSpPr/>
                  <p:nvPr/>
                </p:nvSpPr>
                <p:spPr>
                  <a:xfrm>
                    <a:off x="2664907" y="7794739"/>
                    <a:ext cx="567541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1..1 kV</a:t>
                    </a:r>
                  </a:p>
                </p:txBody>
              </p:sp>
            </p:grpSp>
          </p:grpSp>
          <p:sp>
            <p:nvSpPr>
              <p:cNvPr id="226" name="Abgerundetes Rechteck 225"/>
              <p:cNvSpPr/>
              <p:nvPr/>
            </p:nvSpPr>
            <p:spPr>
              <a:xfrm>
                <a:off x="1007179" y="5149485"/>
                <a:ext cx="1402033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LV Power Distributor Switches &amp; Feedback ADCs</a:t>
                </a:r>
              </a:p>
            </p:txBody>
          </p:sp>
          <p:cxnSp>
            <p:nvCxnSpPr>
              <p:cNvPr id="234" name="Gewinkelte Verbindung 233"/>
              <p:cNvCxnSpPr>
                <a:stCxn id="238" idx="2"/>
                <a:endCxn id="41" idx="0"/>
              </p:cNvCxnSpPr>
              <p:nvPr/>
            </p:nvCxnSpPr>
            <p:spPr>
              <a:xfrm rot="5400000">
                <a:off x="1314032" y="5559905"/>
                <a:ext cx="214743" cy="7451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5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37" name="Textfeld 236"/>
              <p:cNvSpPr txBox="1"/>
              <p:nvPr/>
            </p:nvSpPr>
            <p:spPr>
              <a:xfrm>
                <a:off x="1446927" y="5524093"/>
                <a:ext cx="3902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/>
                  <a:t>x 74</a:t>
                </a:r>
                <a:endParaRPr lang="de-DE" sz="1400" dirty="0"/>
              </a:p>
            </p:txBody>
          </p:sp>
          <p:sp>
            <p:nvSpPr>
              <p:cNvPr id="204" name="Abgerundetes Rechteck 203"/>
              <p:cNvSpPr/>
              <p:nvPr/>
            </p:nvSpPr>
            <p:spPr>
              <a:xfrm>
                <a:off x="8220288" y="5512659"/>
                <a:ext cx="888290" cy="62394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RICH Gas Sensors &amp; </a:t>
                </a:r>
                <a:r>
                  <a:rPr lang="de-DE" sz="700" dirty="0" err="1"/>
                  <a:t>Actuators</a:t>
                </a:r>
                <a:endParaRPr lang="de-DE" sz="700" dirty="0"/>
              </a:p>
            </p:txBody>
          </p:sp>
        </p:grpSp>
      </p:grpSp>
      <p:sp>
        <p:nvSpPr>
          <p:cNvPr id="205" name="Pfeil nach links und rechts 204"/>
          <p:cNvSpPr/>
          <p:nvPr/>
        </p:nvSpPr>
        <p:spPr>
          <a:xfrm rot="16200000">
            <a:off x="8175052" y="4894927"/>
            <a:ext cx="929815" cy="3436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Ethercat</a:t>
            </a:r>
            <a:endParaRPr lang="de-DE" sz="700" dirty="0"/>
          </a:p>
        </p:txBody>
      </p:sp>
      <p:sp>
        <p:nvSpPr>
          <p:cNvPr id="174" name="Textfeld 173"/>
          <p:cNvSpPr txBox="1"/>
          <p:nvPr/>
        </p:nvSpPr>
        <p:spPr>
          <a:xfrm>
            <a:off x="2510898" y="1733052"/>
            <a:ext cx="1185705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Alarmhandler „BEAST“</a:t>
            </a:r>
          </a:p>
        </p:txBody>
      </p:sp>
      <p:sp>
        <p:nvSpPr>
          <p:cNvPr id="206" name="Eine Ecke des Rechtecks schneiden 205"/>
          <p:cNvSpPr/>
          <p:nvPr/>
        </p:nvSpPr>
        <p:spPr>
          <a:xfrm rot="16200000">
            <a:off x="3675231" y="-2752231"/>
            <a:ext cx="1885400" cy="9071806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lIns="128016" tIns="64008" rIns="128016" bIns="64008" spcCol="0" rtlCol="0" anchor="ctr"/>
          <a:lstStyle/>
          <a:p>
            <a:r>
              <a:rPr lang="de-DE" sz="4400" dirty="0" err="1"/>
              <a:t>Supervisory</a:t>
            </a:r>
            <a:r>
              <a:rPr lang="de-DE" sz="4400" dirty="0"/>
              <a:t> Layer</a:t>
            </a:r>
          </a:p>
        </p:txBody>
      </p:sp>
      <p:sp>
        <p:nvSpPr>
          <p:cNvPr id="207" name="Eine Ecke des Rechtecks schneiden 206"/>
          <p:cNvSpPr/>
          <p:nvPr/>
        </p:nvSpPr>
        <p:spPr>
          <a:xfrm rot="16200000">
            <a:off x="3581855" y="-535928"/>
            <a:ext cx="2091199" cy="9052758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128016" tIns="64008" rIns="128016" bIns="64008" spcCol="0" rtlCol="0" anchor="ctr"/>
          <a:lstStyle/>
          <a:p>
            <a:r>
              <a:rPr lang="de-DE" sz="4400" dirty="0"/>
              <a:t>Control </a:t>
            </a:r>
            <a:r>
              <a:rPr lang="de-DE" sz="4400" dirty="0" smtClean="0"/>
              <a:t>Layer / EPICS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5545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832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/>
          </a:p>
        </p:txBody>
      </p:sp>
      <p:sp>
        <p:nvSpPr>
          <p:cNvPr id="175" name="Abgerundetes Rechteck 174"/>
          <p:cNvSpPr/>
          <p:nvPr/>
        </p:nvSpPr>
        <p:spPr>
          <a:xfrm>
            <a:off x="8873108" y="2762751"/>
            <a:ext cx="32416" cy="13579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321" name="Rechteck 320"/>
          <p:cNvSpPr/>
          <p:nvPr/>
        </p:nvSpPr>
        <p:spPr>
          <a:xfrm>
            <a:off x="6585035" y="51310"/>
            <a:ext cx="2537741" cy="17716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22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16" name="Rechteck 315"/>
          <p:cNvSpPr/>
          <p:nvPr/>
        </p:nvSpPr>
        <p:spPr>
          <a:xfrm>
            <a:off x="6112173" y="1050809"/>
            <a:ext cx="2297291" cy="13032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700" dirty="0"/>
          </a:p>
        </p:txBody>
      </p:sp>
      <p:sp>
        <p:nvSpPr>
          <p:cNvPr id="275" name="Abgerundetes Rechteck 274"/>
          <p:cNvSpPr/>
          <p:nvPr/>
        </p:nvSpPr>
        <p:spPr>
          <a:xfrm>
            <a:off x="8209386" y="1041822"/>
            <a:ext cx="32416" cy="966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7904344" y="1803360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67" name="Abgerundetes Rechteck 266"/>
          <p:cNvSpPr/>
          <p:nvPr/>
        </p:nvSpPr>
        <p:spPr>
          <a:xfrm>
            <a:off x="3401232" y="1787373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40" name="Textfeld 239"/>
          <p:cNvSpPr txBox="1"/>
          <p:nvPr/>
        </p:nvSpPr>
        <p:spPr>
          <a:xfrm>
            <a:off x="1468522" y="5219792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sp>
        <p:nvSpPr>
          <p:cNvPr id="139" name="Abgerundetes Rechteck 138"/>
          <p:cNvSpPr/>
          <p:nvPr/>
        </p:nvSpPr>
        <p:spPr>
          <a:xfrm>
            <a:off x="7643631" y="2785778"/>
            <a:ext cx="32416" cy="1277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67329" y="5090815"/>
            <a:ext cx="907667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Abgerundetes Rechteck 136"/>
          <p:cNvSpPr/>
          <p:nvPr/>
        </p:nvSpPr>
        <p:spPr>
          <a:xfrm>
            <a:off x="5926310" y="2783897"/>
            <a:ext cx="32416" cy="6264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5" name="Eine Ecke des Rechtecks schneiden 4"/>
          <p:cNvSpPr/>
          <p:nvPr/>
        </p:nvSpPr>
        <p:spPr>
          <a:xfrm rot="16200000">
            <a:off x="-473816" y="5726173"/>
            <a:ext cx="1357970" cy="227235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 err="1"/>
              <a:t>Process</a:t>
            </a:r>
            <a:r>
              <a:rPr lang="de-DE" sz="700" dirty="0"/>
              <a:t> Layer</a:t>
            </a:r>
          </a:p>
        </p:txBody>
      </p:sp>
      <p:sp>
        <p:nvSpPr>
          <p:cNvPr id="22" name="Eine Ecke des Rechtecks schneiden 21"/>
          <p:cNvSpPr/>
          <p:nvPr/>
        </p:nvSpPr>
        <p:spPr>
          <a:xfrm rot="16200000">
            <a:off x="-770948" y="3807351"/>
            <a:ext cx="1952233" cy="227235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/>
              <a:t>Control Layer</a:t>
            </a:r>
          </a:p>
        </p:txBody>
      </p:sp>
      <p:sp>
        <p:nvSpPr>
          <p:cNvPr id="23" name="Eine Ecke des Rechtecks schneiden 22"/>
          <p:cNvSpPr/>
          <p:nvPr/>
        </p:nvSpPr>
        <p:spPr>
          <a:xfrm rot="16200000">
            <a:off x="-647325" y="1598101"/>
            <a:ext cx="1704988" cy="227235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 err="1"/>
              <a:t>Supervisory</a:t>
            </a:r>
            <a:r>
              <a:rPr lang="de-DE" sz="700" dirty="0"/>
              <a:t> Layer</a:t>
            </a:r>
          </a:p>
        </p:txBody>
      </p:sp>
      <p:cxnSp>
        <p:nvCxnSpPr>
          <p:cNvPr id="46" name="Gewinkelte Verbindung 45"/>
          <p:cNvCxnSpPr>
            <a:stCxn id="78" idx="2"/>
            <a:endCxn id="86" idx="1"/>
          </p:cNvCxnSpPr>
          <p:nvPr/>
        </p:nvCxnSpPr>
        <p:spPr>
          <a:xfrm rot="16200000" flipH="1">
            <a:off x="163422" y="5314913"/>
            <a:ext cx="1567669" cy="34783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Gekrümmte Verbindung 56"/>
          <p:cNvCxnSpPr>
            <a:stCxn id="64" idx="1"/>
            <a:endCxn id="77" idx="3"/>
          </p:cNvCxnSpPr>
          <p:nvPr/>
        </p:nvCxnSpPr>
        <p:spPr>
          <a:xfrm rot="10800000">
            <a:off x="5273691" y="5423367"/>
            <a:ext cx="157088" cy="727147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krümmte Verbindung 78"/>
          <p:cNvCxnSpPr>
            <a:stCxn id="66" idx="1"/>
            <a:endCxn id="77" idx="3"/>
          </p:cNvCxnSpPr>
          <p:nvPr/>
        </p:nvCxnSpPr>
        <p:spPr>
          <a:xfrm rot="10800000">
            <a:off x="5273691" y="5423368"/>
            <a:ext cx="157088" cy="1055337"/>
          </a:xfrm>
          <a:prstGeom prst="curvedConnector2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winkelte Verbindung 81"/>
          <p:cNvCxnSpPr>
            <a:endCxn id="51" idx="3"/>
          </p:cNvCxnSpPr>
          <p:nvPr/>
        </p:nvCxnSpPr>
        <p:spPr>
          <a:xfrm rot="5400000" flipH="1" flipV="1">
            <a:off x="6725942" y="5437239"/>
            <a:ext cx="188282" cy="13156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uppieren 96"/>
          <p:cNvGrpSpPr/>
          <p:nvPr/>
        </p:nvGrpSpPr>
        <p:grpSpPr>
          <a:xfrm>
            <a:off x="4839718" y="3179938"/>
            <a:ext cx="2297500" cy="2243430"/>
            <a:chOff x="4168552" y="4200204"/>
            <a:chExt cx="3240360" cy="3336701"/>
          </a:xfrm>
        </p:grpSpPr>
        <p:sp>
          <p:nvSpPr>
            <p:cNvPr id="92" name="Rechteck 91"/>
            <p:cNvSpPr/>
            <p:nvPr/>
          </p:nvSpPr>
          <p:spPr>
            <a:xfrm>
              <a:off x="4168552" y="4315976"/>
              <a:ext cx="3240360" cy="264486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grpSp>
          <p:nvGrpSpPr>
            <p:cNvPr id="91" name="Gruppieren 90"/>
            <p:cNvGrpSpPr/>
            <p:nvPr/>
          </p:nvGrpSpPr>
          <p:grpSpPr>
            <a:xfrm>
              <a:off x="4600600" y="4488851"/>
              <a:ext cx="2633823" cy="3048054"/>
              <a:chOff x="4600600" y="4488851"/>
              <a:chExt cx="2633823" cy="3048054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4600600" y="5334330"/>
                <a:ext cx="2273783" cy="74118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r>
                  <a:rPr lang="de-DE" sz="700" dirty="0"/>
                  <a:t>32 </a:t>
                </a:r>
                <a:r>
                  <a:rPr lang="de-DE" sz="700" dirty="0" err="1"/>
                  <a:t>up-to</a:t>
                </a:r>
                <a:r>
                  <a:rPr lang="de-DE" sz="700" dirty="0"/>
                  <a:t> 16 </a:t>
                </a:r>
                <a:r>
                  <a:rPr lang="de-DE" sz="700" dirty="0" err="1"/>
                  <a:t>bit</a:t>
                </a:r>
                <a:r>
                  <a:rPr lang="de-DE" sz="700" dirty="0"/>
                  <a:t> ADC Channels </a:t>
                </a:r>
                <a:r>
                  <a:rPr lang="de-DE" sz="700" dirty="0" err="1"/>
                  <a:t>for</a:t>
                </a:r>
                <a:r>
                  <a:rPr lang="de-DE" sz="700" dirty="0"/>
                  <a:t> 0-5/10 </a:t>
                </a:r>
                <a:r>
                  <a:rPr lang="de-DE" sz="700" dirty="0" err="1"/>
                  <a:t>or</a:t>
                </a:r>
                <a:r>
                  <a:rPr lang="de-DE" sz="700" dirty="0"/>
                  <a:t> 4-20mA Inputs</a:t>
                </a:r>
              </a:p>
            </p:txBody>
          </p:sp>
          <p:grpSp>
            <p:nvGrpSpPr>
              <p:cNvPr id="52" name="Gruppieren 51"/>
              <p:cNvGrpSpPr/>
              <p:nvPr/>
            </p:nvGrpSpPr>
            <p:grpSpPr>
              <a:xfrm>
                <a:off x="4600600" y="6075518"/>
                <a:ext cx="2633823" cy="1461387"/>
                <a:chOff x="3556485" y="424405"/>
                <a:chExt cx="2633823" cy="1567883"/>
              </a:xfrm>
            </p:grpSpPr>
            <p:sp>
              <p:nvSpPr>
                <p:cNvPr id="51" name="Pfeil nach links und rechts 50"/>
                <p:cNvSpPr/>
                <p:nvPr/>
              </p:nvSpPr>
              <p:spPr>
                <a:xfrm rot="16200000">
                  <a:off x="5519690" y="1298548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1-wire</a:t>
                  </a:r>
                </a:p>
              </p:txBody>
            </p:sp>
            <p:sp>
              <p:nvSpPr>
                <p:cNvPr id="72" name="Pfeil nach links und rechts 71"/>
                <p:cNvSpPr/>
                <p:nvPr/>
              </p:nvSpPr>
              <p:spPr>
                <a:xfrm rot="16200000">
                  <a:off x="4009191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CAN</a:t>
                  </a:r>
                </a:p>
              </p:txBody>
            </p:sp>
            <p:sp>
              <p:nvSpPr>
                <p:cNvPr id="73" name="Pfeil nach links und rechts 72"/>
                <p:cNvSpPr/>
                <p:nvPr/>
              </p:nvSpPr>
              <p:spPr>
                <a:xfrm rot="16200000">
                  <a:off x="4390833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I2C</a:t>
                  </a:r>
                </a:p>
              </p:txBody>
            </p:sp>
            <p:sp>
              <p:nvSpPr>
                <p:cNvPr id="74" name="Pfeil nach links und rechts 73"/>
                <p:cNvSpPr/>
                <p:nvPr/>
              </p:nvSpPr>
              <p:spPr>
                <a:xfrm rot="16200000">
                  <a:off x="4772475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SPI</a:t>
                  </a:r>
                </a:p>
              </p:txBody>
            </p:sp>
            <p:sp>
              <p:nvSpPr>
                <p:cNvPr id="76" name="Pfeil nach links und rechts 75"/>
                <p:cNvSpPr/>
                <p:nvPr/>
              </p:nvSpPr>
              <p:spPr>
                <a:xfrm rot="16200000">
                  <a:off x="5154118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“TTL“</a:t>
                  </a:r>
                </a:p>
              </p:txBody>
            </p:sp>
            <p:sp>
              <p:nvSpPr>
                <p:cNvPr id="77" name="Pfeil nach links und rechts 76"/>
                <p:cNvSpPr/>
                <p:nvPr/>
              </p:nvSpPr>
              <p:spPr>
                <a:xfrm rot="16200000">
                  <a:off x="2952564" y="1028326"/>
                  <a:ext cx="1567882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analog</a:t>
                  </a:r>
                </a:p>
              </p:txBody>
            </p:sp>
          </p:grpSp>
          <p:sp>
            <p:nvSpPr>
              <p:cNvPr id="96" name="Rechteck 95"/>
              <p:cNvSpPr/>
              <p:nvPr/>
            </p:nvSpPr>
            <p:spPr>
              <a:xfrm>
                <a:off x="4600600" y="4488851"/>
                <a:ext cx="2520281" cy="55650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r>
                  <a:rPr lang="de-DE" sz="700" dirty="0" err="1"/>
                  <a:t>miniPC</a:t>
                </a:r>
                <a:endParaRPr lang="de-DE" sz="700" dirty="0"/>
              </a:p>
              <a:p>
                <a:r>
                  <a:rPr lang="de-DE" sz="700" dirty="0"/>
                  <a:t>EPICS IOC</a:t>
                </a:r>
              </a:p>
            </p:txBody>
          </p:sp>
          <p:sp>
            <p:nvSpPr>
              <p:cNvPr id="98" name="Rechteck 97"/>
              <p:cNvSpPr/>
              <p:nvPr/>
            </p:nvSpPr>
            <p:spPr>
              <a:xfrm>
                <a:off x="5363884" y="6175651"/>
                <a:ext cx="1756996" cy="37389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pPr algn="ctr"/>
                <a:r>
                  <a:rPr lang="de-DE" sz="700" dirty="0"/>
                  <a:t>HadCon2</a:t>
                </a:r>
              </a:p>
            </p:txBody>
          </p:sp>
          <p:sp>
            <p:nvSpPr>
              <p:cNvPr id="87" name="Pfeil nach links und rechts 86"/>
              <p:cNvSpPr/>
              <p:nvPr/>
            </p:nvSpPr>
            <p:spPr>
              <a:xfrm rot="5400000">
                <a:off x="6477051" y="5437709"/>
                <a:ext cx="1135279" cy="34061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USB</a:t>
                </a:r>
              </a:p>
            </p:txBody>
          </p:sp>
          <p:sp>
            <p:nvSpPr>
              <p:cNvPr id="102" name="Pfeil nach links und rechts 101"/>
              <p:cNvSpPr/>
              <p:nvPr/>
            </p:nvSpPr>
            <p:spPr>
              <a:xfrm rot="1683145">
                <a:off x="4953256" y="6054125"/>
                <a:ext cx="756720" cy="34061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1-wire</a:t>
                </a:r>
              </a:p>
            </p:txBody>
          </p:sp>
        </p:grpSp>
        <p:sp>
          <p:nvSpPr>
            <p:cNvPr id="93" name="Textfeld 92"/>
            <p:cNvSpPr txBox="1"/>
            <p:nvPr/>
          </p:nvSpPr>
          <p:spPr>
            <a:xfrm rot="16200000">
              <a:off x="3294474" y="5151204"/>
              <a:ext cx="2268253" cy="366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HADES I/O Box</a:t>
              </a:r>
            </a:p>
          </p:txBody>
        </p:sp>
      </p:grpSp>
      <p:sp>
        <p:nvSpPr>
          <p:cNvPr id="129" name="Rechteck 128"/>
          <p:cNvSpPr/>
          <p:nvPr/>
        </p:nvSpPr>
        <p:spPr>
          <a:xfrm>
            <a:off x="7239330" y="3955749"/>
            <a:ext cx="883850" cy="7770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700" dirty="0"/>
              <a:t>PC</a:t>
            </a:r>
          </a:p>
          <a:p>
            <a:pPr algn="ctr"/>
            <a:r>
              <a:rPr lang="de-DE" sz="700" dirty="0"/>
              <a:t>EPICS IOC</a:t>
            </a:r>
          </a:p>
        </p:txBody>
      </p:sp>
      <p:sp>
        <p:nvSpPr>
          <p:cNvPr id="101" name="Pfeil nach links und rechts 100"/>
          <p:cNvSpPr/>
          <p:nvPr/>
        </p:nvSpPr>
        <p:spPr>
          <a:xfrm rot="16200000">
            <a:off x="7344710" y="4931576"/>
            <a:ext cx="747282" cy="3436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trbnet</a:t>
            </a:r>
            <a:endParaRPr lang="de-DE" sz="700" dirty="0"/>
          </a:p>
        </p:txBody>
      </p:sp>
      <p:sp>
        <p:nvSpPr>
          <p:cNvPr id="107" name="Abgerundetes Rechteck 106"/>
          <p:cNvSpPr/>
          <p:nvPr/>
        </p:nvSpPr>
        <p:spPr>
          <a:xfrm>
            <a:off x="523008" y="2795813"/>
            <a:ext cx="32416" cy="11142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36" name="Abgerundetes Rechteck 135"/>
          <p:cNvSpPr/>
          <p:nvPr/>
        </p:nvSpPr>
        <p:spPr>
          <a:xfrm>
            <a:off x="1924322" y="2775271"/>
            <a:ext cx="32416" cy="14233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91551" y="2703788"/>
            <a:ext cx="903122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Abgerundetes Rechteck 146"/>
          <p:cNvSpPr/>
          <p:nvPr/>
        </p:nvSpPr>
        <p:spPr>
          <a:xfrm>
            <a:off x="1619722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48" name="Abgerundetes Rechteck 147"/>
          <p:cNvSpPr/>
          <p:nvPr/>
        </p:nvSpPr>
        <p:spPr>
          <a:xfrm>
            <a:off x="888312" y="247500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152" name="Abgerundetes Rechteck 151"/>
          <p:cNvSpPr/>
          <p:nvPr/>
        </p:nvSpPr>
        <p:spPr>
          <a:xfrm>
            <a:off x="1454558" y="2016507"/>
            <a:ext cx="32416" cy="7663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55" name="Abgerundetes Rechteck 154"/>
          <p:cNvSpPr/>
          <p:nvPr/>
        </p:nvSpPr>
        <p:spPr>
          <a:xfrm>
            <a:off x="2011663" y="3862127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71" name="Abgerundetes Rechteck 70"/>
          <p:cNvSpPr/>
          <p:nvPr/>
        </p:nvSpPr>
        <p:spPr>
          <a:xfrm>
            <a:off x="6039524" y="3003298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7729540" y="3740842"/>
            <a:ext cx="371342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cxnSp>
        <p:nvCxnSpPr>
          <p:cNvPr id="105" name="Gewinkelte Verbindung 104"/>
          <p:cNvCxnSpPr/>
          <p:nvPr/>
        </p:nvCxnSpPr>
        <p:spPr>
          <a:xfrm rot="5400000">
            <a:off x="377708" y="5148990"/>
            <a:ext cx="1163579" cy="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2" name="Textfeld 131"/>
          <p:cNvSpPr txBox="1"/>
          <p:nvPr/>
        </p:nvSpPr>
        <p:spPr>
          <a:xfrm>
            <a:off x="783201" y="4789327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sp>
        <p:nvSpPr>
          <p:cNvPr id="133" name="Textfeld 132"/>
          <p:cNvSpPr txBox="1"/>
          <p:nvPr/>
        </p:nvSpPr>
        <p:spPr>
          <a:xfrm>
            <a:off x="761606" y="4768654"/>
            <a:ext cx="390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x 74</a:t>
            </a:r>
            <a:endParaRPr lang="de-DE" sz="1400" dirty="0"/>
          </a:p>
        </p:txBody>
      </p:sp>
      <p:sp>
        <p:nvSpPr>
          <p:cNvPr id="78" name="Rechteck 77"/>
          <p:cNvSpPr/>
          <p:nvPr/>
        </p:nvSpPr>
        <p:spPr>
          <a:xfrm>
            <a:off x="724542" y="4567203"/>
            <a:ext cx="97591" cy="1377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0" name="Rechteck 139"/>
          <p:cNvSpPr/>
          <p:nvPr/>
        </p:nvSpPr>
        <p:spPr>
          <a:xfrm>
            <a:off x="1035824" y="4567203"/>
            <a:ext cx="97591" cy="1377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1" name="Rechteck 140"/>
          <p:cNvSpPr/>
          <p:nvPr/>
        </p:nvSpPr>
        <p:spPr>
          <a:xfrm>
            <a:off x="1920833" y="4575789"/>
            <a:ext cx="468218" cy="1377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8" name="Rechteck 17"/>
          <p:cNvSpPr/>
          <p:nvPr/>
        </p:nvSpPr>
        <p:spPr>
          <a:xfrm>
            <a:off x="1873266" y="4113940"/>
            <a:ext cx="822119" cy="5073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800" b="1" dirty="0"/>
              <a:t>LV</a:t>
            </a:r>
            <a:endParaRPr lang="de-DE" sz="700" b="1" dirty="0"/>
          </a:p>
          <a:p>
            <a:pPr algn="ctr"/>
            <a:r>
              <a:rPr lang="de-DE" sz="700" dirty="0"/>
              <a:t>TDK Lambda</a:t>
            </a:r>
          </a:p>
        </p:txBody>
      </p:sp>
      <p:sp>
        <p:nvSpPr>
          <p:cNvPr id="164" name="Textfeld 163"/>
          <p:cNvSpPr txBox="1"/>
          <p:nvPr/>
        </p:nvSpPr>
        <p:spPr>
          <a:xfrm>
            <a:off x="783201" y="4435001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grpSp>
        <p:nvGrpSpPr>
          <p:cNvPr id="188" name="Gruppieren 187"/>
          <p:cNvGrpSpPr/>
          <p:nvPr/>
        </p:nvGrpSpPr>
        <p:grpSpPr>
          <a:xfrm>
            <a:off x="327700" y="4684884"/>
            <a:ext cx="460959" cy="261882"/>
            <a:chOff x="220684" y="6625042"/>
            <a:chExt cx="650130" cy="374436"/>
          </a:xfrm>
        </p:grpSpPr>
        <p:sp>
          <p:nvSpPr>
            <p:cNvPr id="37" name="Gewitterblitz 36"/>
            <p:cNvSpPr/>
            <p:nvPr/>
          </p:nvSpPr>
          <p:spPr>
            <a:xfrm>
              <a:off x="265427" y="6625042"/>
              <a:ext cx="529084" cy="374436"/>
            </a:xfrm>
            <a:prstGeom prst="lightningBol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220684" y="6649110"/>
              <a:ext cx="650130" cy="308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1.1kV</a:t>
              </a:r>
            </a:p>
          </p:txBody>
        </p:sp>
      </p:grpSp>
      <p:grpSp>
        <p:nvGrpSpPr>
          <p:cNvPr id="187" name="Gruppieren 186"/>
          <p:cNvGrpSpPr/>
          <p:nvPr/>
        </p:nvGrpSpPr>
        <p:grpSpPr>
          <a:xfrm>
            <a:off x="1977111" y="4709118"/>
            <a:ext cx="411810" cy="217381"/>
            <a:chOff x="2219406" y="6744816"/>
            <a:chExt cx="580811" cy="310810"/>
          </a:xfrm>
        </p:grpSpPr>
        <p:sp>
          <p:nvSpPr>
            <p:cNvPr id="40" name="Gewitterblitz 39"/>
            <p:cNvSpPr/>
            <p:nvPr/>
          </p:nvSpPr>
          <p:spPr>
            <a:xfrm>
              <a:off x="2219406" y="6774305"/>
              <a:ext cx="529084" cy="281321"/>
            </a:xfrm>
            <a:prstGeom prst="lightningBol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2224334" y="6744816"/>
              <a:ext cx="575883" cy="308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48 V</a:t>
              </a:r>
            </a:p>
          </p:txBody>
        </p:sp>
      </p:grpSp>
      <p:sp>
        <p:nvSpPr>
          <p:cNvPr id="108" name="Abgerundetes Rechteck 107"/>
          <p:cNvSpPr/>
          <p:nvPr/>
        </p:nvSpPr>
        <p:spPr>
          <a:xfrm>
            <a:off x="611885" y="3374009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420897" y="3609292"/>
            <a:ext cx="1174278" cy="1022886"/>
            <a:chOff x="64096" y="5087170"/>
            <a:chExt cx="1656184" cy="1462514"/>
          </a:xfrm>
        </p:grpSpPr>
        <p:sp>
          <p:nvSpPr>
            <p:cNvPr id="2" name="Rechteck 1"/>
            <p:cNvSpPr/>
            <p:nvPr/>
          </p:nvSpPr>
          <p:spPr>
            <a:xfrm>
              <a:off x="64096" y="5087170"/>
              <a:ext cx="1656184" cy="146251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r>
                <a:rPr lang="de-DE" sz="800" b="1" dirty="0"/>
                <a:t>HV </a:t>
              </a:r>
              <a:endParaRPr lang="de-DE" sz="700" b="1" dirty="0"/>
            </a:p>
            <a:p>
              <a:pPr algn="ctr"/>
              <a:r>
                <a:rPr lang="de-DE" sz="700" dirty="0"/>
                <a:t>Wiener</a:t>
              </a:r>
            </a:p>
            <a:p>
              <a:pPr algn="ctr"/>
              <a:r>
                <a:rPr lang="de-DE" sz="700" dirty="0"/>
                <a:t> ISEG </a:t>
              </a:r>
            </a:p>
            <a:p>
              <a:pPr algn="ctr"/>
              <a:endParaRPr lang="de-DE" sz="700" dirty="0"/>
            </a:p>
            <a:p>
              <a:pPr algn="ctr"/>
              <a:endParaRPr lang="de-DE" sz="700" dirty="0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166175" y="5278110"/>
              <a:ext cx="1452023" cy="35812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r>
                <a:rPr lang="de-DE" sz="700" dirty="0"/>
                <a:t>internal EPICS IOC</a:t>
              </a:r>
            </a:p>
          </p:txBody>
        </p:sp>
      </p:grpSp>
      <p:sp>
        <p:nvSpPr>
          <p:cNvPr id="115" name="Abgerundetes Rechteck 114"/>
          <p:cNvSpPr/>
          <p:nvPr/>
        </p:nvSpPr>
        <p:spPr>
          <a:xfrm>
            <a:off x="5352235" y="3001514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26" name="Abgerundetes Rechteck 125"/>
          <p:cNvSpPr/>
          <p:nvPr/>
        </p:nvSpPr>
        <p:spPr>
          <a:xfrm>
            <a:off x="7244840" y="3734067"/>
            <a:ext cx="3454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cxnSp>
        <p:nvCxnSpPr>
          <p:cNvPr id="156" name="Gerade Verbindung 155"/>
          <p:cNvCxnSpPr/>
          <p:nvPr/>
        </p:nvCxnSpPr>
        <p:spPr>
          <a:xfrm flipV="1">
            <a:off x="3689196" y="1113511"/>
            <a:ext cx="1603947" cy="311471"/>
          </a:xfrm>
          <a:prstGeom prst="curvedConnector3">
            <a:avLst>
              <a:gd name="adj1" fmla="val 50000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Abgerundetes Rechteck 162"/>
          <p:cNvSpPr/>
          <p:nvPr/>
        </p:nvSpPr>
        <p:spPr>
          <a:xfrm>
            <a:off x="6754117" y="1822930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70" name="Abgerundetes Rechteck 169"/>
          <p:cNvSpPr/>
          <p:nvPr/>
        </p:nvSpPr>
        <p:spPr>
          <a:xfrm>
            <a:off x="5975610" y="2475388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JDBC</a:t>
            </a:r>
          </a:p>
        </p:txBody>
      </p:sp>
      <p:grpSp>
        <p:nvGrpSpPr>
          <p:cNvPr id="81" name="Gruppieren 80"/>
          <p:cNvGrpSpPr/>
          <p:nvPr/>
        </p:nvGrpSpPr>
        <p:grpSpPr>
          <a:xfrm>
            <a:off x="542855" y="890734"/>
            <a:ext cx="1855823" cy="1259064"/>
            <a:chOff x="700608" y="1200200"/>
            <a:chExt cx="2617425" cy="1800199"/>
          </a:xfrm>
        </p:grpSpPr>
        <p:sp>
          <p:nvSpPr>
            <p:cNvPr id="103" name="Rechteck 102"/>
            <p:cNvSpPr/>
            <p:nvPr/>
          </p:nvSpPr>
          <p:spPr>
            <a:xfrm>
              <a:off x="700608" y="1200200"/>
              <a:ext cx="2617425" cy="180019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700" dirty="0"/>
                <a:t>EPICS IOC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HV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LV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Gas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HadCon2 alias  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 err="1"/>
                <a:t>Sequencer</a:t>
              </a:r>
              <a:endParaRPr lang="de-DE" sz="700" dirty="0"/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 err="1"/>
                <a:t>Ioc-stats</a:t>
              </a:r>
              <a:endParaRPr lang="de-DE" sz="700" dirty="0"/>
            </a:p>
          </p:txBody>
        </p:sp>
        <p:pic>
          <p:nvPicPr>
            <p:cNvPr id="17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46270" y="1200200"/>
              <a:ext cx="1470410" cy="139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pieren 25"/>
          <p:cNvGrpSpPr/>
          <p:nvPr/>
        </p:nvGrpSpPr>
        <p:grpSpPr>
          <a:xfrm>
            <a:off x="3308052" y="1362851"/>
            <a:ext cx="1131890" cy="1038761"/>
            <a:chOff x="9569152" y="631623"/>
            <a:chExt cx="1227158" cy="1164584"/>
          </a:xfrm>
        </p:grpSpPr>
        <p:pic>
          <p:nvPicPr>
            <p:cNvPr id="17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3" name="Abgerundetes Rechteck 202"/>
          <p:cNvSpPr/>
          <p:nvPr/>
        </p:nvSpPr>
        <p:spPr>
          <a:xfrm>
            <a:off x="6584634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208" name="Textfeld 207"/>
          <p:cNvSpPr txBox="1"/>
          <p:nvPr/>
        </p:nvSpPr>
        <p:spPr>
          <a:xfrm>
            <a:off x="2510898" y="1424982"/>
            <a:ext cx="1185705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Data Browser </a:t>
            </a:r>
          </a:p>
        </p:txBody>
      </p:sp>
      <p:sp>
        <p:nvSpPr>
          <p:cNvPr id="161" name="Textfeld 160"/>
          <p:cNvSpPr txBox="1"/>
          <p:nvPr/>
        </p:nvSpPr>
        <p:spPr>
          <a:xfrm>
            <a:off x="2510899" y="941097"/>
            <a:ext cx="117829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GUI („BOY/BOB“) 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46106" y="2754150"/>
            <a:ext cx="8859418" cy="416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/>
          </a:p>
        </p:txBody>
      </p:sp>
      <p:sp>
        <p:nvSpPr>
          <p:cNvPr id="211" name="Abgerundetes Rechteck 210"/>
          <p:cNvSpPr/>
          <p:nvPr/>
        </p:nvSpPr>
        <p:spPr>
          <a:xfrm>
            <a:off x="3710000" y="2771841"/>
            <a:ext cx="32416" cy="10977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12" name="Rechteck 211"/>
          <p:cNvSpPr/>
          <p:nvPr/>
        </p:nvSpPr>
        <p:spPr>
          <a:xfrm>
            <a:off x="2777748" y="3870077"/>
            <a:ext cx="1984718" cy="1163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/>
          </a:p>
        </p:txBody>
      </p:sp>
      <p:grpSp>
        <p:nvGrpSpPr>
          <p:cNvPr id="213" name="Gruppieren 212"/>
          <p:cNvGrpSpPr/>
          <p:nvPr/>
        </p:nvGrpSpPr>
        <p:grpSpPr>
          <a:xfrm>
            <a:off x="2879859" y="3920362"/>
            <a:ext cx="1786946" cy="1471256"/>
            <a:chOff x="4600598" y="5433316"/>
            <a:chExt cx="2520282" cy="2103589"/>
          </a:xfrm>
        </p:grpSpPr>
        <p:grpSp>
          <p:nvGrpSpPr>
            <p:cNvPr id="214" name="Gruppieren 213"/>
            <p:cNvGrpSpPr/>
            <p:nvPr/>
          </p:nvGrpSpPr>
          <p:grpSpPr>
            <a:xfrm>
              <a:off x="4982242" y="6622355"/>
              <a:ext cx="1886609" cy="914550"/>
              <a:chOff x="3938127" y="1011092"/>
              <a:chExt cx="1886609" cy="981196"/>
            </a:xfrm>
          </p:grpSpPr>
          <p:sp>
            <p:nvSpPr>
              <p:cNvPr id="218" name="Pfeil nach links und rechts 217"/>
              <p:cNvSpPr/>
              <p:nvPr/>
            </p:nvSpPr>
            <p:spPr>
              <a:xfrm rot="16200000">
                <a:off x="3627549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1-wire</a:t>
                </a:r>
              </a:p>
            </p:txBody>
          </p:sp>
          <p:sp>
            <p:nvSpPr>
              <p:cNvPr id="219" name="Pfeil nach links und rechts 218"/>
              <p:cNvSpPr/>
              <p:nvPr/>
            </p:nvSpPr>
            <p:spPr>
              <a:xfrm rot="16200000">
                <a:off x="4009191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CAN</a:t>
                </a:r>
              </a:p>
            </p:txBody>
          </p:sp>
          <p:sp>
            <p:nvSpPr>
              <p:cNvPr id="220" name="Pfeil nach links und rechts 219"/>
              <p:cNvSpPr/>
              <p:nvPr/>
            </p:nvSpPr>
            <p:spPr>
              <a:xfrm rot="16200000">
                <a:off x="4390833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I2C</a:t>
                </a:r>
              </a:p>
            </p:txBody>
          </p:sp>
          <p:sp>
            <p:nvSpPr>
              <p:cNvPr id="221" name="Pfeil nach links und rechts 220"/>
              <p:cNvSpPr/>
              <p:nvPr/>
            </p:nvSpPr>
            <p:spPr>
              <a:xfrm rot="16200000">
                <a:off x="4772475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SPI</a:t>
                </a:r>
              </a:p>
            </p:txBody>
          </p:sp>
          <p:sp>
            <p:nvSpPr>
              <p:cNvPr id="222" name="Pfeil nach links und rechts 221"/>
              <p:cNvSpPr/>
              <p:nvPr/>
            </p:nvSpPr>
            <p:spPr>
              <a:xfrm rot="16200000">
                <a:off x="5154118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“TTL“</a:t>
                </a:r>
              </a:p>
            </p:txBody>
          </p:sp>
        </p:grpSp>
        <p:sp>
          <p:nvSpPr>
            <p:cNvPr id="215" name="Rechteck 214"/>
            <p:cNvSpPr/>
            <p:nvPr/>
          </p:nvSpPr>
          <p:spPr>
            <a:xfrm>
              <a:off x="4600598" y="5433316"/>
              <a:ext cx="1886610" cy="55650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r>
                <a:rPr lang="de-DE" sz="700" dirty="0" err="1"/>
                <a:t>miniPC</a:t>
              </a:r>
              <a:endParaRPr lang="de-DE" sz="700" dirty="0"/>
            </a:p>
            <a:p>
              <a:r>
                <a:rPr lang="de-DE" sz="700" dirty="0"/>
                <a:t>EPICS IOC</a:t>
              </a:r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810510" y="6175651"/>
              <a:ext cx="2310370" cy="3738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r>
                <a:rPr lang="de-DE" sz="700" dirty="0"/>
                <a:t>HadCon2 / CBM DSC (Prototype)</a:t>
              </a:r>
            </a:p>
          </p:txBody>
        </p:sp>
        <p:sp>
          <p:nvSpPr>
            <p:cNvPr id="217" name="Pfeil nach links und rechts 216"/>
            <p:cNvSpPr/>
            <p:nvPr/>
          </p:nvSpPr>
          <p:spPr>
            <a:xfrm rot="2650039">
              <a:off x="6339171" y="5773623"/>
              <a:ext cx="708060" cy="3406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dirty="0"/>
                <a:t>USB</a:t>
              </a:r>
            </a:p>
          </p:txBody>
        </p:sp>
      </p:grpSp>
      <p:sp>
        <p:nvSpPr>
          <p:cNvPr id="223" name="Abgerundetes Rechteck 222"/>
          <p:cNvSpPr/>
          <p:nvPr/>
        </p:nvSpPr>
        <p:spPr>
          <a:xfrm>
            <a:off x="3816595" y="3577541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224" name="Abgerundetes Rechteck 223"/>
          <p:cNvSpPr/>
          <p:nvPr/>
        </p:nvSpPr>
        <p:spPr>
          <a:xfrm>
            <a:off x="616228" y="3165799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cxnSp>
        <p:nvCxnSpPr>
          <p:cNvPr id="252" name="Gewinkelte Verbindung 251"/>
          <p:cNvCxnSpPr>
            <a:stCxn id="218" idx="3"/>
          </p:cNvCxnSpPr>
          <p:nvPr/>
        </p:nvCxnSpPr>
        <p:spPr>
          <a:xfrm rot="5400000">
            <a:off x="2957395" y="5180663"/>
            <a:ext cx="109744" cy="531654"/>
          </a:xfrm>
          <a:prstGeom prst="bentConnector2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Gewinkelte Verbindung 255"/>
          <p:cNvCxnSpPr>
            <a:stCxn id="226" idx="3"/>
          </p:cNvCxnSpPr>
          <p:nvPr/>
        </p:nvCxnSpPr>
        <p:spPr>
          <a:xfrm>
            <a:off x="2409212" y="5286427"/>
            <a:ext cx="561198" cy="21493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Gewinkelte Verbindung 256"/>
          <p:cNvCxnSpPr/>
          <p:nvPr/>
        </p:nvCxnSpPr>
        <p:spPr>
          <a:xfrm rot="10800000" flipV="1">
            <a:off x="3278095" y="5389857"/>
            <a:ext cx="276203" cy="111502"/>
          </a:xfrm>
          <a:prstGeom prst="bentConnector3">
            <a:avLst>
              <a:gd name="adj1" fmla="val 1098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Gewinkelte Verbindung 257"/>
          <p:cNvCxnSpPr/>
          <p:nvPr/>
        </p:nvCxnSpPr>
        <p:spPr>
          <a:xfrm rot="10800000" flipV="1">
            <a:off x="3543582" y="5389857"/>
            <a:ext cx="266612" cy="111501"/>
          </a:xfrm>
          <a:prstGeom prst="bentConnector3">
            <a:avLst>
              <a:gd name="adj1" fmla="val 2716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Gewinkelte Verbindung 258"/>
          <p:cNvCxnSpPr/>
          <p:nvPr/>
        </p:nvCxnSpPr>
        <p:spPr>
          <a:xfrm rot="10800000" flipV="1">
            <a:off x="3810194" y="5388703"/>
            <a:ext cx="277141" cy="112656"/>
          </a:xfrm>
          <a:prstGeom prst="bentConnector3">
            <a:avLst>
              <a:gd name="adj1" fmla="val -6859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Gewinkelte Verbindung 276"/>
          <p:cNvCxnSpPr/>
          <p:nvPr/>
        </p:nvCxnSpPr>
        <p:spPr>
          <a:xfrm>
            <a:off x="6340041" y="51310"/>
            <a:ext cx="2782735" cy="1771620"/>
          </a:xfrm>
          <a:prstGeom prst="bentConnector3">
            <a:avLst>
              <a:gd name="adj1" fmla="val 9092"/>
            </a:avLst>
          </a:prstGeom>
          <a:ln w="38100">
            <a:solidFill>
              <a:srgbClr val="FFFF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winkelte Verbindung 263"/>
          <p:cNvCxnSpPr>
            <a:stCxn id="141" idx="1"/>
            <a:endCxn id="226" idx="0"/>
          </p:cNvCxnSpPr>
          <p:nvPr/>
        </p:nvCxnSpPr>
        <p:spPr>
          <a:xfrm rot="10800000" flipV="1">
            <a:off x="1708196" y="4644687"/>
            <a:ext cx="212638" cy="50479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71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3830" y="1304846"/>
            <a:ext cx="1131890" cy="10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" name="Textfeld 272"/>
          <p:cNvSpPr txBox="1"/>
          <p:nvPr/>
        </p:nvSpPr>
        <p:spPr>
          <a:xfrm>
            <a:off x="7996396" y="2754150"/>
            <a:ext cx="1110775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100" dirty="0"/>
              <a:t>HADES VLAN</a:t>
            </a:r>
          </a:p>
        </p:txBody>
      </p:sp>
      <p:sp>
        <p:nvSpPr>
          <p:cNvPr id="283" name="Textfeld 282"/>
          <p:cNvSpPr txBox="1"/>
          <p:nvPr/>
        </p:nvSpPr>
        <p:spPr>
          <a:xfrm>
            <a:off x="6927179" y="1113511"/>
            <a:ext cx="869811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Gateway</a:t>
            </a:r>
          </a:p>
        </p:txBody>
      </p:sp>
      <p:sp>
        <p:nvSpPr>
          <p:cNvPr id="291" name="Abgerundetes Rechteck 290"/>
          <p:cNvSpPr/>
          <p:nvPr/>
        </p:nvSpPr>
        <p:spPr>
          <a:xfrm rot="19860000">
            <a:off x="7696743" y="338069"/>
            <a:ext cx="32416" cy="9236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292" name="Abgerundetes Rechteck 291"/>
          <p:cNvSpPr/>
          <p:nvPr/>
        </p:nvSpPr>
        <p:spPr>
          <a:xfrm>
            <a:off x="8534359" y="294953"/>
            <a:ext cx="32416" cy="966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65" name="Wolke 64"/>
          <p:cNvSpPr/>
          <p:nvPr/>
        </p:nvSpPr>
        <p:spPr>
          <a:xfrm>
            <a:off x="7749886" y="941097"/>
            <a:ext cx="1061882" cy="44436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</a:endParaRP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GSI LAN</a:t>
            </a:r>
            <a:endParaRPr lang="de-DE" sz="600" dirty="0"/>
          </a:p>
          <a:p>
            <a:pPr algn="ctr"/>
            <a:endParaRPr lang="de-DE" sz="1100" dirty="0">
              <a:solidFill>
                <a:schemeClr val="tx1"/>
              </a:solidFill>
            </a:endParaRPr>
          </a:p>
        </p:txBody>
      </p:sp>
      <p:grpSp>
        <p:nvGrpSpPr>
          <p:cNvPr id="285" name="Gruppieren 284"/>
          <p:cNvGrpSpPr/>
          <p:nvPr/>
        </p:nvGrpSpPr>
        <p:grpSpPr>
          <a:xfrm>
            <a:off x="8185068" y="-65087"/>
            <a:ext cx="923510" cy="847527"/>
            <a:chOff x="9569152" y="631623"/>
            <a:chExt cx="1227158" cy="1164584"/>
          </a:xfrm>
        </p:grpSpPr>
        <p:pic>
          <p:nvPicPr>
            <p:cNvPr id="28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8" name="Gruppieren 287"/>
          <p:cNvGrpSpPr/>
          <p:nvPr/>
        </p:nvGrpSpPr>
        <p:grpSpPr>
          <a:xfrm>
            <a:off x="7335236" y="-54134"/>
            <a:ext cx="923510" cy="847527"/>
            <a:chOff x="9569152" y="631623"/>
            <a:chExt cx="1227158" cy="1164584"/>
          </a:xfrm>
        </p:grpSpPr>
        <p:pic>
          <p:nvPicPr>
            <p:cNvPr id="289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4" name="Gerade Verbindung 293"/>
          <p:cNvCxnSpPr/>
          <p:nvPr/>
        </p:nvCxnSpPr>
        <p:spPr>
          <a:xfrm flipH="1" flipV="1">
            <a:off x="5631340" y="1932173"/>
            <a:ext cx="480833" cy="1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Abgerundetes Rechteck 294"/>
          <p:cNvSpPr/>
          <p:nvPr/>
        </p:nvSpPr>
        <p:spPr>
          <a:xfrm>
            <a:off x="4991846" y="1558895"/>
            <a:ext cx="32416" cy="12308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99" name="Abgerundetes Rechteck 298"/>
          <p:cNvSpPr/>
          <p:nvPr/>
        </p:nvSpPr>
        <p:spPr>
          <a:xfrm>
            <a:off x="4486538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300" name="Abgerundetes Rechteck 299"/>
          <p:cNvSpPr/>
          <p:nvPr/>
        </p:nvSpPr>
        <p:spPr>
          <a:xfrm>
            <a:off x="5048150" y="247500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JDBC</a:t>
            </a:r>
          </a:p>
        </p:txBody>
      </p:sp>
      <p:sp>
        <p:nvSpPr>
          <p:cNvPr id="301" name="Abgerundetes Rechteck 300"/>
          <p:cNvSpPr/>
          <p:nvPr/>
        </p:nvSpPr>
        <p:spPr>
          <a:xfrm>
            <a:off x="5048150" y="222616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grpSp>
        <p:nvGrpSpPr>
          <p:cNvPr id="302" name="Gruppieren 301"/>
          <p:cNvGrpSpPr/>
          <p:nvPr/>
        </p:nvGrpSpPr>
        <p:grpSpPr>
          <a:xfrm>
            <a:off x="4529052" y="1125196"/>
            <a:ext cx="1131890" cy="1038761"/>
            <a:chOff x="9569152" y="631623"/>
            <a:chExt cx="1227158" cy="1164584"/>
          </a:xfrm>
        </p:grpSpPr>
        <p:pic>
          <p:nvPicPr>
            <p:cNvPr id="30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" name="Textfeld 295"/>
          <p:cNvSpPr txBox="1"/>
          <p:nvPr/>
        </p:nvSpPr>
        <p:spPr>
          <a:xfrm>
            <a:off x="4762466" y="1223804"/>
            <a:ext cx="1109291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RDB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</a:rPr>
              <a:t>Archiver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318" name="Gruppieren 317"/>
          <p:cNvGrpSpPr/>
          <p:nvPr/>
        </p:nvGrpSpPr>
        <p:grpSpPr>
          <a:xfrm>
            <a:off x="6253500" y="1248049"/>
            <a:ext cx="875820" cy="952113"/>
            <a:chOff x="8754816" y="1505626"/>
            <a:chExt cx="1235243" cy="1361323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8754816" y="1556642"/>
              <a:ext cx="1235243" cy="1310307"/>
              <a:chOff x="6076015" y="603144"/>
              <a:chExt cx="1235243" cy="1310307"/>
            </a:xfrm>
          </p:grpSpPr>
          <p:grpSp>
            <p:nvGrpSpPr>
              <p:cNvPr id="130" name="Gruppieren 129"/>
              <p:cNvGrpSpPr/>
              <p:nvPr/>
            </p:nvGrpSpPr>
            <p:grpSpPr>
              <a:xfrm>
                <a:off x="6076015" y="603144"/>
                <a:ext cx="966921" cy="1009819"/>
                <a:chOff x="2651961" y="2492896"/>
                <a:chExt cx="1415983" cy="1478803"/>
              </a:xfrm>
            </p:grpSpPr>
            <p:sp>
              <p:nvSpPr>
                <p:cNvPr id="131" name="Flussdiagramm: Magnetplattenspeicher 130"/>
                <p:cNvSpPr/>
                <p:nvPr/>
              </p:nvSpPr>
              <p:spPr>
                <a:xfrm>
                  <a:off x="2651961" y="2492896"/>
                  <a:ext cx="1415983" cy="1478803"/>
                </a:xfrm>
                <a:prstGeom prst="flowChartMagneticDisk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pic>
              <p:nvPicPr>
                <p:cNvPr id="135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013" y="3109284"/>
                  <a:ext cx="785878" cy="679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2" name="Gruppieren 141"/>
              <p:cNvGrpSpPr/>
              <p:nvPr/>
            </p:nvGrpSpPr>
            <p:grpSpPr>
              <a:xfrm>
                <a:off x="6344337" y="903632"/>
                <a:ext cx="966921" cy="1009819"/>
                <a:chOff x="2651961" y="2492896"/>
                <a:chExt cx="1415983" cy="1478803"/>
              </a:xfrm>
            </p:grpSpPr>
            <p:sp>
              <p:nvSpPr>
                <p:cNvPr id="143" name="Flussdiagramm: Magnetplattenspeicher 142"/>
                <p:cNvSpPr/>
                <p:nvPr/>
              </p:nvSpPr>
              <p:spPr>
                <a:xfrm>
                  <a:off x="2651961" y="2492896"/>
                  <a:ext cx="1415983" cy="1478803"/>
                </a:xfrm>
                <a:prstGeom prst="flowChartMagneticDisk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pic>
              <p:nvPicPr>
                <p:cNvPr id="144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013" y="3109284"/>
                  <a:ext cx="785878" cy="679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" name="Textfeld 24"/>
            <p:cNvSpPr txBox="1"/>
            <p:nvPr/>
          </p:nvSpPr>
          <p:spPr>
            <a:xfrm>
              <a:off x="8768326" y="1505626"/>
              <a:ext cx="936103" cy="3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" dirty="0" err="1"/>
                <a:t>Archiver</a:t>
              </a:r>
              <a:endParaRPr lang="de-DE" sz="500" dirty="0"/>
            </a:p>
            <a:p>
              <a:pPr algn="ctr"/>
              <a:r>
                <a:rPr lang="de-DE" sz="500" dirty="0" err="1"/>
                <a:t>Configuration</a:t>
              </a:r>
              <a:endParaRPr lang="de-DE" sz="500" dirty="0"/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9053956" y="1834591"/>
              <a:ext cx="936103" cy="3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" dirty="0" err="1"/>
                <a:t>Archiver</a:t>
              </a:r>
              <a:endParaRPr lang="de-DE" sz="500" dirty="0"/>
            </a:p>
            <a:p>
              <a:pPr algn="ctr"/>
              <a:r>
                <a:rPr lang="de-DE" sz="500" dirty="0"/>
                <a:t>Storage</a:t>
              </a:r>
            </a:p>
          </p:txBody>
        </p:sp>
      </p:grpSp>
      <p:sp>
        <p:nvSpPr>
          <p:cNvPr id="322" name="Rechteck 321"/>
          <p:cNvSpPr/>
          <p:nvPr/>
        </p:nvSpPr>
        <p:spPr>
          <a:xfrm>
            <a:off x="122969" y="84933"/>
            <a:ext cx="6217072" cy="604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DCS </a:t>
            </a:r>
            <a:r>
              <a:rPr lang="de-DE" sz="2000" b="1" dirty="0" err="1"/>
              <a:t>Overview</a:t>
            </a:r>
            <a:endParaRPr lang="de-DE" sz="2000" b="1" dirty="0"/>
          </a:p>
        </p:txBody>
      </p:sp>
      <p:cxnSp>
        <p:nvCxnSpPr>
          <p:cNvPr id="326" name="Gerade Verbindung 155"/>
          <p:cNvCxnSpPr>
            <a:stCxn id="143" idx="2"/>
          </p:cNvCxnSpPr>
          <p:nvPr/>
        </p:nvCxnSpPr>
        <p:spPr>
          <a:xfrm rot="10800000">
            <a:off x="5286126" y="1113512"/>
            <a:ext cx="1157622" cy="733516"/>
          </a:xfrm>
          <a:prstGeom prst="curvedConnector3">
            <a:avLst>
              <a:gd name="adj1" fmla="val 25253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Abgerundetes Rechteck 166"/>
          <p:cNvSpPr/>
          <p:nvPr/>
        </p:nvSpPr>
        <p:spPr>
          <a:xfrm>
            <a:off x="3100047" y="3580874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77" name="Abgerundetes Rechteck 176"/>
          <p:cNvSpPr/>
          <p:nvPr/>
        </p:nvSpPr>
        <p:spPr>
          <a:xfrm>
            <a:off x="8249348" y="3852923"/>
            <a:ext cx="552802" cy="1802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ModBus</a:t>
            </a:r>
            <a:endParaRPr lang="de-DE" sz="700" dirty="0"/>
          </a:p>
        </p:txBody>
      </p:sp>
      <p:sp>
        <p:nvSpPr>
          <p:cNvPr id="200" name="Abgerundetes Rechteck 199"/>
          <p:cNvSpPr/>
          <p:nvPr/>
        </p:nvSpPr>
        <p:spPr>
          <a:xfrm>
            <a:off x="8270726" y="3637650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201" name="Rechteck 200"/>
          <p:cNvSpPr/>
          <p:nvPr/>
        </p:nvSpPr>
        <p:spPr>
          <a:xfrm>
            <a:off x="8185343" y="4090083"/>
            <a:ext cx="822119" cy="5073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800" dirty="0"/>
              <a:t>(RICH) Gas System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728202" y="5149485"/>
            <a:ext cx="8380376" cy="1466160"/>
            <a:chOff x="728202" y="5149485"/>
            <a:chExt cx="8380376" cy="1466160"/>
          </a:xfrm>
        </p:grpSpPr>
        <p:cxnSp>
          <p:nvCxnSpPr>
            <p:cNvPr id="235" name="Gewinkelte Verbindung 234"/>
            <p:cNvCxnSpPr/>
            <p:nvPr/>
          </p:nvCxnSpPr>
          <p:spPr>
            <a:xfrm rot="16200000" flipH="1">
              <a:off x="1508935" y="5612998"/>
              <a:ext cx="783734" cy="261722"/>
            </a:xfrm>
            <a:prstGeom prst="bentConnector3">
              <a:avLst>
                <a:gd name="adj1" fmla="val 34700"/>
              </a:avLst>
            </a:prstGeom>
            <a:ln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38" name="Rechteck 237"/>
            <p:cNvSpPr/>
            <p:nvPr/>
          </p:nvSpPr>
          <p:spPr>
            <a:xfrm>
              <a:off x="1409863" y="5351994"/>
              <a:ext cx="97591" cy="13779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1721144" y="5351994"/>
              <a:ext cx="97591" cy="13779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728202" y="5149485"/>
              <a:ext cx="8380376" cy="1466160"/>
              <a:chOff x="728202" y="5149485"/>
              <a:chExt cx="8380376" cy="1466160"/>
            </a:xfrm>
          </p:grpSpPr>
          <p:sp>
            <p:nvSpPr>
              <p:cNvPr id="60" name="Abgerundetes Rechteck 59"/>
              <p:cNvSpPr/>
              <p:nvPr/>
            </p:nvSpPr>
            <p:spPr>
              <a:xfrm>
                <a:off x="5503441" y="5588877"/>
                <a:ext cx="1624990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6 x 1-wire </a:t>
                </a:r>
                <a:r>
                  <a:rPr lang="de-DE" sz="700" dirty="0" err="1"/>
                  <a:t>Temperature</a:t>
                </a:r>
                <a:r>
                  <a:rPr lang="de-DE" sz="700" dirty="0"/>
                  <a:t> </a:t>
                </a:r>
              </a:p>
            </p:txBody>
          </p:sp>
          <p:sp>
            <p:nvSpPr>
              <p:cNvPr id="64" name="Abgerundetes Rechteck 63"/>
              <p:cNvSpPr/>
              <p:nvPr/>
            </p:nvSpPr>
            <p:spPr>
              <a:xfrm>
                <a:off x="5430779" y="6013572"/>
                <a:ext cx="1327445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0-5/10 V Signals</a:t>
                </a:r>
              </a:p>
            </p:txBody>
          </p:sp>
          <p:sp>
            <p:nvSpPr>
              <p:cNvPr id="66" name="Abgerundetes Rechteck 65"/>
              <p:cNvSpPr/>
              <p:nvPr/>
            </p:nvSpPr>
            <p:spPr>
              <a:xfrm>
                <a:off x="5430779" y="6341762"/>
                <a:ext cx="1327445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4-20mA Signals</a:t>
                </a:r>
              </a:p>
            </p:txBody>
          </p:sp>
          <p:sp>
            <p:nvSpPr>
              <p:cNvPr id="95" name="Abgerundetes Rechteck 94"/>
              <p:cNvSpPr/>
              <p:nvPr/>
            </p:nvSpPr>
            <p:spPr>
              <a:xfrm>
                <a:off x="7283993" y="5498385"/>
                <a:ext cx="888290" cy="62394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TRB „Sensors“</a:t>
                </a:r>
              </a:p>
              <a:p>
                <a:pPr algn="ctr"/>
                <a:r>
                  <a:rPr lang="de-DE" sz="700" dirty="0"/>
                  <a:t>T, DAQ, ...</a:t>
                </a:r>
              </a:p>
            </p:txBody>
          </p:sp>
          <p:sp>
            <p:nvSpPr>
              <p:cNvPr id="134" name="Textfeld 133"/>
              <p:cNvSpPr txBox="1"/>
              <p:nvPr/>
            </p:nvSpPr>
            <p:spPr>
              <a:xfrm rot="2886637">
                <a:off x="1376539" y="5869387"/>
                <a:ext cx="333746" cy="31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...</a:t>
                </a:r>
                <a:endParaRPr lang="de-DE" sz="1400" dirty="0"/>
              </a:p>
            </p:txBody>
          </p:sp>
          <p:sp>
            <p:nvSpPr>
              <p:cNvPr id="41" name="Abgerundetes Rechteck 40"/>
              <p:cNvSpPr/>
              <p:nvPr/>
            </p:nvSpPr>
            <p:spPr>
              <a:xfrm>
                <a:off x="797009" y="5704532"/>
                <a:ext cx="1174277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 Power /</a:t>
                </a:r>
                <a:r>
                  <a:rPr lang="de-DE" sz="700" dirty="0" err="1"/>
                  <a:t>Concentrator</a:t>
                </a:r>
                <a:r>
                  <a:rPr lang="de-DE" sz="700" dirty="0"/>
                  <a:t> Board </a:t>
                </a:r>
              </a:p>
            </p:txBody>
          </p:sp>
          <p:sp>
            <p:nvSpPr>
              <p:cNvPr id="166" name="Textfeld 165"/>
              <p:cNvSpPr txBox="1"/>
              <p:nvPr/>
            </p:nvSpPr>
            <p:spPr>
              <a:xfrm rot="2886637">
                <a:off x="719260" y="5869387"/>
                <a:ext cx="333746" cy="31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...</a:t>
                </a:r>
                <a:endParaRPr lang="de-DE" sz="1400" dirty="0"/>
              </a:p>
            </p:txBody>
          </p:sp>
          <p:sp>
            <p:nvSpPr>
              <p:cNvPr id="168" name="Textfeld 167"/>
              <p:cNvSpPr txBox="1"/>
              <p:nvPr/>
            </p:nvSpPr>
            <p:spPr>
              <a:xfrm>
                <a:off x="1010551" y="5956345"/>
                <a:ext cx="3902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/>
                  <a:t>x 74</a:t>
                </a:r>
                <a:endParaRPr lang="de-DE" sz="1400" dirty="0"/>
              </a:p>
            </p:txBody>
          </p:sp>
          <p:grpSp>
            <p:nvGrpSpPr>
              <p:cNvPr id="191" name="Gruppieren 190"/>
              <p:cNvGrpSpPr/>
              <p:nvPr/>
            </p:nvGrpSpPr>
            <p:grpSpPr>
              <a:xfrm>
                <a:off x="2082718" y="5624818"/>
                <a:ext cx="887692" cy="423912"/>
                <a:chOff x="2431272" y="8387926"/>
                <a:chExt cx="1251987" cy="606106"/>
              </a:xfrm>
            </p:grpSpPr>
            <p:sp>
              <p:nvSpPr>
                <p:cNvPr id="192" name="Rechteck 191"/>
                <p:cNvSpPr/>
                <p:nvPr/>
              </p:nvSpPr>
              <p:spPr>
                <a:xfrm>
                  <a:off x="2431272" y="8387926"/>
                  <a:ext cx="1251987" cy="606106"/>
                </a:xfrm>
                <a:prstGeom prst="rect">
                  <a:avLst/>
                </a:prstGeom>
                <a:solidFill>
                  <a:schemeClr val="accent2">
                    <a:alpha val="47000"/>
                  </a:schemeClr>
                </a:soli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grpSp>
              <p:nvGrpSpPr>
                <p:cNvPr id="193" name="Gruppieren 192"/>
                <p:cNvGrpSpPr/>
                <p:nvPr/>
              </p:nvGrpSpPr>
              <p:grpSpPr>
                <a:xfrm>
                  <a:off x="2512368" y="8473008"/>
                  <a:ext cx="1143605" cy="427858"/>
                  <a:chOff x="2664907" y="7608912"/>
                  <a:chExt cx="1143605" cy="427858"/>
                </a:xfrm>
              </p:grpSpPr>
              <p:sp>
                <p:nvSpPr>
                  <p:cNvPr id="194" name="Gewitterblitz 193"/>
                  <p:cNvSpPr/>
                  <p:nvPr/>
                </p:nvSpPr>
                <p:spPr>
                  <a:xfrm>
                    <a:off x="2735768" y="7795198"/>
                    <a:ext cx="312846" cy="221403"/>
                  </a:xfrm>
                  <a:prstGeom prst="lightningBol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5" name="Gewitterblitz 194"/>
                  <p:cNvSpPr/>
                  <p:nvPr/>
                </p:nvSpPr>
                <p:spPr>
                  <a:xfrm>
                    <a:off x="2715246" y="7622983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6" name="Gewitterblitz 195"/>
                  <p:cNvSpPr/>
                  <p:nvPr/>
                </p:nvSpPr>
                <p:spPr>
                  <a:xfrm>
                    <a:off x="3044293" y="7633977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7" name="Gewitterblitz 196"/>
                  <p:cNvSpPr/>
                  <p:nvPr/>
                </p:nvSpPr>
                <p:spPr>
                  <a:xfrm>
                    <a:off x="3362949" y="7640085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8" name="Rechteck 197"/>
                  <p:cNvSpPr/>
                  <p:nvPr/>
                </p:nvSpPr>
                <p:spPr>
                  <a:xfrm>
                    <a:off x="2702536" y="7608912"/>
                    <a:ext cx="1105976" cy="35204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1.1 V, 1.2V,  2.5 V, 3.3 V</a:t>
                    </a:r>
                  </a:p>
                </p:txBody>
              </p:sp>
              <p:sp>
                <p:nvSpPr>
                  <p:cNvPr id="199" name="Rechteck 198"/>
                  <p:cNvSpPr/>
                  <p:nvPr/>
                </p:nvSpPr>
                <p:spPr>
                  <a:xfrm>
                    <a:off x="2664907" y="7794739"/>
                    <a:ext cx="567541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1..1 kV</a:t>
                    </a:r>
                  </a:p>
                </p:txBody>
              </p:sp>
            </p:grpSp>
          </p:grpSp>
          <p:sp>
            <p:nvSpPr>
              <p:cNvPr id="86" name="Abgerundetes Rechteck 85"/>
              <p:cNvSpPr/>
              <p:nvPr/>
            </p:nvSpPr>
            <p:spPr>
              <a:xfrm>
                <a:off x="1121176" y="6135725"/>
                <a:ext cx="1174277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 Power /</a:t>
                </a:r>
                <a:r>
                  <a:rPr lang="de-DE" sz="700" dirty="0" err="1"/>
                  <a:t>Concentrator</a:t>
                </a:r>
                <a:r>
                  <a:rPr lang="de-DE" sz="700" dirty="0"/>
                  <a:t> Board </a:t>
                </a:r>
              </a:p>
            </p:txBody>
          </p:sp>
          <p:grpSp>
            <p:nvGrpSpPr>
              <p:cNvPr id="190" name="Gruppieren 189"/>
              <p:cNvGrpSpPr/>
              <p:nvPr/>
            </p:nvGrpSpPr>
            <p:grpSpPr>
              <a:xfrm>
                <a:off x="2389051" y="6099093"/>
                <a:ext cx="887692" cy="423912"/>
                <a:chOff x="2431272" y="8387926"/>
                <a:chExt cx="1251987" cy="606106"/>
              </a:xfrm>
            </p:grpSpPr>
            <p:sp>
              <p:nvSpPr>
                <p:cNvPr id="189" name="Rechteck 188"/>
                <p:cNvSpPr/>
                <p:nvPr/>
              </p:nvSpPr>
              <p:spPr>
                <a:xfrm>
                  <a:off x="2431272" y="8387926"/>
                  <a:ext cx="1251987" cy="606106"/>
                </a:xfrm>
                <a:prstGeom prst="rect">
                  <a:avLst/>
                </a:prstGeom>
                <a:solidFill>
                  <a:schemeClr val="accent2">
                    <a:alpha val="47000"/>
                  </a:schemeClr>
                </a:soli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grpSp>
              <p:nvGrpSpPr>
                <p:cNvPr id="180" name="Gruppieren 179"/>
                <p:cNvGrpSpPr/>
                <p:nvPr/>
              </p:nvGrpSpPr>
              <p:grpSpPr>
                <a:xfrm>
                  <a:off x="2512368" y="8473008"/>
                  <a:ext cx="1143605" cy="427858"/>
                  <a:chOff x="2664907" y="7608912"/>
                  <a:chExt cx="1143605" cy="427858"/>
                </a:xfrm>
              </p:grpSpPr>
              <p:sp>
                <p:nvSpPr>
                  <p:cNvPr id="181" name="Gewitterblitz 180"/>
                  <p:cNvSpPr/>
                  <p:nvPr/>
                </p:nvSpPr>
                <p:spPr>
                  <a:xfrm>
                    <a:off x="2735768" y="7795198"/>
                    <a:ext cx="312846" cy="221403"/>
                  </a:xfrm>
                  <a:prstGeom prst="lightningBol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2" name="Gewitterblitz 181"/>
                  <p:cNvSpPr/>
                  <p:nvPr/>
                </p:nvSpPr>
                <p:spPr>
                  <a:xfrm>
                    <a:off x="2715246" y="7622983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3" name="Gewitterblitz 182"/>
                  <p:cNvSpPr/>
                  <p:nvPr/>
                </p:nvSpPr>
                <p:spPr>
                  <a:xfrm>
                    <a:off x="3044293" y="7633977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4" name="Gewitterblitz 183"/>
                  <p:cNvSpPr/>
                  <p:nvPr/>
                </p:nvSpPr>
                <p:spPr>
                  <a:xfrm>
                    <a:off x="3362949" y="7640085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5" name="Rechteck 184"/>
                  <p:cNvSpPr/>
                  <p:nvPr/>
                </p:nvSpPr>
                <p:spPr>
                  <a:xfrm>
                    <a:off x="2702536" y="7608912"/>
                    <a:ext cx="1105976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1.1 V, 2.5 V, 3.3 V</a:t>
                    </a:r>
                  </a:p>
                </p:txBody>
              </p:sp>
              <p:sp>
                <p:nvSpPr>
                  <p:cNvPr id="186" name="Rechteck 185"/>
                  <p:cNvSpPr/>
                  <p:nvPr/>
                </p:nvSpPr>
                <p:spPr>
                  <a:xfrm>
                    <a:off x="2664907" y="7794739"/>
                    <a:ext cx="567541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1..1 kV</a:t>
                    </a:r>
                  </a:p>
                </p:txBody>
              </p:sp>
            </p:grpSp>
          </p:grpSp>
          <p:sp>
            <p:nvSpPr>
              <p:cNvPr id="226" name="Abgerundetes Rechteck 225"/>
              <p:cNvSpPr/>
              <p:nvPr/>
            </p:nvSpPr>
            <p:spPr>
              <a:xfrm>
                <a:off x="1007179" y="5149485"/>
                <a:ext cx="1402033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LV Power Distributor Switches &amp; Feedback ADCs</a:t>
                </a:r>
              </a:p>
            </p:txBody>
          </p:sp>
          <p:cxnSp>
            <p:nvCxnSpPr>
              <p:cNvPr id="234" name="Gewinkelte Verbindung 233"/>
              <p:cNvCxnSpPr>
                <a:stCxn id="238" idx="2"/>
                <a:endCxn id="41" idx="0"/>
              </p:cNvCxnSpPr>
              <p:nvPr/>
            </p:nvCxnSpPr>
            <p:spPr>
              <a:xfrm rot="5400000">
                <a:off x="1314032" y="5559905"/>
                <a:ext cx="214743" cy="7451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5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37" name="Textfeld 236"/>
              <p:cNvSpPr txBox="1"/>
              <p:nvPr/>
            </p:nvSpPr>
            <p:spPr>
              <a:xfrm>
                <a:off x="1446927" y="5524093"/>
                <a:ext cx="3902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/>
                  <a:t>x 74</a:t>
                </a:r>
                <a:endParaRPr lang="de-DE" sz="1400" dirty="0"/>
              </a:p>
            </p:txBody>
          </p:sp>
          <p:sp>
            <p:nvSpPr>
              <p:cNvPr id="204" name="Abgerundetes Rechteck 203"/>
              <p:cNvSpPr/>
              <p:nvPr/>
            </p:nvSpPr>
            <p:spPr>
              <a:xfrm>
                <a:off x="8220288" y="5512659"/>
                <a:ext cx="888290" cy="62394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RICH Gas Sensors &amp; </a:t>
                </a:r>
                <a:r>
                  <a:rPr lang="de-DE" sz="700" dirty="0" err="1"/>
                  <a:t>Actuators</a:t>
                </a:r>
                <a:endParaRPr lang="de-DE" sz="700" dirty="0"/>
              </a:p>
            </p:txBody>
          </p:sp>
        </p:grpSp>
      </p:grpSp>
      <p:sp>
        <p:nvSpPr>
          <p:cNvPr id="205" name="Pfeil nach links und rechts 204"/>
          <p:cNvSpPr/>
          <p:nvPr/>
        </p:nvSpPr>
        <p:spPr>
          <a:xfrm rot="16200000">
            <a:off x="8175052" y="4894927"/>
            <a:ext cx="929815" cy="3436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Ethercat</a:t>
            </a:r>
            <a:endParaRPr lang="de-DE" sz="700" dirty="0"/>
          </a:p>
        </p:txBody>
      </p:sp>
      <p:sp>
        <p:nvSpPr>
          <p:cNvPr id="174" name="Textfeld 173"/>
          <p:cNvSpPr txBox="1"/>
          <p:nvPr/>
        </p:nvSpPr>
        <p:spPr>
          <a:xfrm>
            <a:off x="2510898" y="1733052"/>
            <a:ext cx="1185705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Alarmhandler „BEAST“</a:t>
            </a:r>
          </a:p>
        </p:txBody>
      </p:sp>
      <p:sp>
        <p:nvSpPr>
          <p:cNvPr id="206" name="Eine Ecke des Rechtecks schneiden 205"/>
          <p:cNvSpPr/>
          <p:nvPr/>
        </p:nvSpPr>
        <p:spPr>
          <a:xfrm rot="16200000">
            <a:off x="3675231" y="-2752231"/>
            <a:ext cx="1885400" cy="9071806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lIns="128016" tIns="64008" rIns="128016" bIns="64008" spcCol="0" rtlCol="0" anchor="ctr"/>
          <a:lstStyle/>
          <a:p>
            <a:r>
              <a:rPr lang="de-DE" sz="4400" dirty="0" err="1"/>
              <a:t>Supervisory</a:t>
            </a:r>
            <a:r>
              <a:rPr lang="de-DE" sz="4400" dirty="0"/>
              <a:t> Layer</a:t>
            </a:r>
          </a:p>
        </p:txBody>
      </p:sp>
      <p:sp>
        <p:nvSpPr>
          <p:cNvPr id="209" name="Eine Ecke des Rechtecks schneiden 208"/>
          <p:cNvSpPr/>
          <p:nvPr/>
        </p:nvSpPr>
        <p:spPr>
          <a:xfrm rot="16200000">
            <a:off x="3905914" y="1366763"/>
            <a:ext cx="1445314" cy="9052450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128016" tIns="64008" rIns="128016" bIns="64008" spcCol="0" rtlCol="0" anchor="ctr"/>
          <a:lstStyle/>
          <a:p>
            <a:r>
              <a:rPr lang="de-DE" sz="4400" dirty="0" err="1" smtClean="0"/>
              <a:t>Process</a:t>
            </a:r>
            <a:r>
              <a:rPr lang="de-DE" sz="4400" dirty="0" smtClean="0"/>
              <a:t>/Device </a:t>
            </a:r>
            <a:r>
              <a:rPr lang="de-DE" sz="4400" dirty="0"/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5545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832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/>
          </a:p>
        </p:txBody>
      </p:sp>
      <p:sp>
        <p:nvSpPr>
          <p:cNvPr id="175" name="Abgerundetes Rechteck 174"/>
          <p:cNvSpPr/>
          <p:nvPr/>
        </p:nvSpPr>
        <p:spPr>
          <a:xfrm>
            <a:off x="8873108" y="2762751"/>
            <a:ext cx="32416" cy="13579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321" name="Rechteck 320"/>
          <p:cNvSpPr/>
          <p:nvPr/>
        </p:nvSpPr>
        <p:spPr>
          <a:xfrm>
            <a:off x="6585035" y="51310"/>
            <a:ext cx="2537741" cy="17716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22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16" name="Rechteck 315"/>
          <p:cNvSpPr/>
          <p:nvPr/>
        </p:nvSpPr>
        <p:spPr>
          <a:xfrm>
            <a:off x="6112173" y="1050809"/>
            <a:ext cx="2297291" cy="13032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700" dirty="0"/>
          </a:p>
        </p:txBody>
      </p:sp>
      <p:sp>
        <p:nvSpPr>
          <p:cNvPr id="275" name="Abgerundetes Rechteck 274"/>
          <p:cNvSpPr/>
          <p:nvPr/>
        </p:nvSpPr>
        <p:spPr>
          <a:xfrm>
            <a:off x="8209386" y="1041822"/>
            <a:ext cx="32416" cy="966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7904344" y="1803360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67" name="Abgerundetes Rechteck 266"/>
          <p:cNvSpPr/>
          <p:nvPr/>
        </p:nvSpPr>
        <p:spPr>
          <a:xfrm>
            <a:off x="3401232" y="1787373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40" name="Textfeld 239"/>
          <p:cNvSpPr txBox="1"/>
          <p:nvPr/>
        </p:nvSpPr>
        <p:spPr>
          <a:xfrm>
            <a:off x="1468522" y="5219792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sp>
        <p:nvSpPr>
          <p:cNvPr id="139" name="Abgerundetes Rechteck 138"/>
          <p:cNvSpPr/>
          <p:nvPr/>
        </p:nvSpPr>
        <p:spPr>
          <a:xfrm>
            <a:off x="7643631" y="2785778"/>
            <a:ext cx="32416" cy="1277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67329" y="5090815"/>
            <a:ext cx="907667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Abgerundetes Rechteck 136"/>
          <p:cNvSpPr/>
          <p:nvPr/>
        </p:nvSpPr>
        <p:spPr>
          <a:xfrm>
            <a:off x="5926310" y="2783897"/>
            <a:ext cx="32416" cy="6264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5" name="Eine Ecke des Rechtecks schneiden 4"/>
          <p:cNvSpPr/>
          <p:nvPr/>
        </p:nvSpPr>
        <p:spPr>
          <a:xfrm rot="16200000">
            <a:off x="-473816" y="5726173"/>
            <a:ext cx="1357970" cy="227235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 err="1"/>
              <a:t>Process</a:t>
            </a:r>
            <a:r>
              <a:rPr lang="de-DE" sz="700" dirty="0"/>
              <a:t> Layer</a:t>
            </a:r>
          </a:p>
        </p:txBody>
      </p:sp>
      <p:sp>
        <p:nvSpPr>
          <p:cNvPr id="22" name="Eine Ecke des Rechtecks schneiden 21"/>
          <p:cNvSpPr/>
          <p:nvPr/>
        </p:nvSpPr>
        <p:spPr>
          <a:xfrm rot="16200000">
            <a:off x="-770948" y="3807351"/>
            <a:ext cx="1952233" cy="227235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/>
              <a:t>Control Layer</a:t>
            </a:r>
          </a:p>
        </p:txBody>
      </p:sp>
      <p:sp>
        <p:nvSpPr>
          <p:cNvPr id="23" name="Eine Ecke des Rechtecks schneiden 22"/>
          <p:cNvSpPr/>
          <p:nvPr/>
        </p:nvSpPr>
        <p:spPr>
          <a:xfrm rot="16200000">
            <a:off x="-647325" y="1598101"/>
            <a:ext cx="1704988" cy="227235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 err="1"/>
              <a:t>Supervisory</a:t>
            </a:r>
            <a:r>
              <a:rPr lang="de-DE" sz="700" dirty="0"/>
              <a:t> Layer</a:t>
            </a:r>
          </a:p>
        </p:txBody>
      </p:sp>
      <p:cxnSp>
        <p:nvCxnSpPr>
          <p:cNvPr id="46" name="Gewinkelte Verbindung 45"/>
          <p:cNvCxnSpPr>
            <a:stCxn id="78" idx="2"/>
            <a:endCxn id="86" idx="1"/>
          </p:cNvCxnSpPr>
          <p:nvPr/>
        </p:nvCxnSpPr>
        <p:spPr>
          <a:xfrm rot="16200000" flipH="1">
            <a:off x="163422" y="5314913"/>
            <a:ext cx="1567669" cy="34783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Gekrümmte Verbindung 56"/>
          <p:cNvCxnSpPr>
            <a:stCxn id="64" idx="1"/>
            <a:endCxn id="77" idx="3"/>
          </p:cNvCxnSpPr>
          <p:nvPr/>
        </p:nvCxnSpPr>
        <p:spPr>
          <a:xfrm rot="10800000">
            <a:off x="5273691" y="5423367"/>
            <a:ext cx="157088" cy="727147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krümmte Verbindung 78"/>
          <p:cNvCxnSpPr>
            <a:stCxn id="66" idx="1"/>
            <a:endCxn id="77" idx="3"/>
          </p:cNvCxnSpPr>
          <p:nvPr/>
        </p:nvCxnSpPr>
        <p:spPr>
          <a:xfrm rot="10800000">
            <a:off x="5273691" y="5423368"/>
            <a:ext cx="157088" cy="1055337"/>
          </a:xfrm>
          <a:prstGeom prst="curvedConnector2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winkelte Verbindung 81"/>
          <p:cNvCxnSpPr>
            <a:endCxn id="51" idx="3"/>
          </p:cNvCxnSpPr>
          <p:nvPr/>
        </p:nvCxnSpPr>
        <p:spPr>
          <a:xfrm rot="5400000" flipH="1" flipV="1">
            <a:off x="6725942" y="5437239"/>
            <a:ext cx="188282" cy="13156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uppieren 96"/>
          <p:cNvGrpSpPr/>
          <p:nvPr/>
        </p:nvGrpSpPr>
        <p:grpSpPr>
          <a:xfrm>
            <a:off x="4839718" y="3179938"/>
            <a:ext cx="2297500" cy="2243430"/>
            <a:chOff x="4168552" y="4200204"/>
            <a:chExt cx="3240360" cy="3336701"/>
          </a:xfrm>
        </p:grpSpPr>
        <p:sp>
          <p:nvSpPr>
            <p:cNvPr id="92" name="Rechteck 91"/>
            <p:cNvSpPr/>
            <p:nvPr/>
          </p:nvSpPr>
          <p:spPr>
            <a:xfrm>
              <a:off x="4168552" y="4315976"/>
              <a:ext cx="3240360" cy="264486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grpSp>
          <p:nvGrpSpPr>
            <p:cNvPr id="91" name="Gruppieren 90"/>
            <p:cNvGrpSpPr/>
            <p:nvPr/>
          </p:nvGrpSpPr>
          <p:grpSpPr>
            <a:xfrm>
              <a:off x="4600600" y="4488851"/>
              <a:ext cx="2633823" cy="3048054"/>
              <a:chOff x="4600600" y="4488851"/>
              <a:chExt cx="2633823" cy="3048054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4600600" y="5334330"/>
                <a:ext cx="2273783" cy="74118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r>
                  <a:rPr lang="de-DE" sz="700" dirty="0"/>
                  <a:t>32 </a:t>
                </a:r>
                <a:r>
                  <a:rPr lang="de-DE" sz="700" dirty="0" err="1"/>
                  <a:t>up-to</a:t>
                </a:r>
                <a:r>
                  <a:rPr lang="de-DE" sz="700" dirty="0"/>
                  <a:t> 16 </a:t>
                </a:r>
                <a:r>
                  <a:rPr lang="de-DE" sz="700" dirty="0" err="1"/>
                  <a:t>bit</a:t>
                </a:r>
                <a:r>
                  <a:rPr lang="de-DE" sz="700" dirty="0"/>
                  <a:t> ADC Channels </a:t>
                </a:r>
                <a:r>
                  <a:rPr lang="de-DE" sz="700" dirty="0" err="1"/>
                  <a:t>for</a:t>
                </a:r>
                <a:r>
                  <a:rPr lang="de-DE" sz="700" dirty="0"/>
                  <a:t> 0-5/10 </a:t>
                </a:r>
                <a:r>
                  <a:rPr lang="de-DE" sz="700" dirty="0" err="1"/>
                  <a:t>or</a:t>
                </a:r>
                <a:r>
                  <a:rPr lang="de-DE" sz="700" dirty="0"/>
                  <a:t> 4-20mA Inputs</a:t>
                </a:r>
              </a:p>
            </p:txBody>
          </p:sp>
          <p:grpSp>
            <p:nvGrpSpPr>
              <p:cNvPr id="52" name="Gruppieren 51"/>
              <p:cNvGrpSpPr/>
              <p:nvPr/>
            </p:nvGrpSpPr>
            <p:grpSpPr>
              <a:xfrm>
                <a:off x="4600600" y="6075518"/>
                <a:ext cx="2633823" cy="1461387"/>
                <a:chOff x="3556485" y="424405"/>
                <a:chExt cx="2633823" cy="1567883"/>
              </a:xfrm>
            </p:grpSpPr>
            <p:sp>
              <p:nvSpPr>
                <p:cNvPr id="51" name="Pfeil nach links und rechts 50"/>
                <p:cNvSpPr/>
                <p:nvPr/>
              </p:nvSpPr>
              <p:spPr>
                <a:xfrm rot="16200000">
                  <a:off x="5519690" y="1298548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1-wire</a:t>
                  </a:r>
                </a:p>
              </p:txBody>
            </p:sp>
            <p:sp>
              <p:nvSpPr>
                <p:cNvPr id="72" name="Pfeil nach links und rechts 71"/>
                <p:cNvSpPr/>
                <p:nvPr/>
              </p:nvSpPr>
              <p:spPr>
                <a:xfrm rot="16200000">
                  <a:off x="4009191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CAN</a:t>
                  </a:r>
                </a:p>
              </p:txBody>
            </p:sp>
            <p:sp>
              <p:nvSpPr>
                <p:cNvPr id="73" name="Pfeil nach links und rechts 72"/>
                <p:cNvSpPr/>
                <p:nvPr/>
              </p:nvSpPr>
              <p:spPr>
                <a:xfrm rot="16200000">
                  <a:off x="4390833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I2C</a:t>
                  </a:r>
                </a:p>
              </p:txBody>
            </p:sp>
            <p:sp>
              <p:nvSpPr>
                <p:cNvPr id="74" name="Pfeil nach links und rechts 73"/>
                <p:cNvSpPr/>
                <p:nvPr/>
              </p:nvSpPr>
              <p:spPr>
                <a:xfrm rot="16200000">
                  <a:off x="4772475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SPI</a:t>
                  </a:r>
                </a:p>
              </p:txBody>
            </p:sp>
            <p:sp>
              <p:nvSpPr>
                <p:cNvPr id="76" name="Pfeil nach links und rechts 75"/>
                <p:cNvSpPr/>
                <p:nvPr/>
              </p:nvSpPr>
              <p:spPr>
                <a:xfrm rot="16200000">
                  <a:off x="5154118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“TTL“</a:t>
                  </a:r>
                </a:p>
              </p:txBody>
            </p:sp>
            <p:sp>
              <p:nvSpPr>
                <p:cNvPr id="77" name="Pfeil nach links und rechts 76"/>
                <p:cNvSpPr/>
                <p:nvPr/>
              </p:nvSpPr>
              <p:spPr>
                <a:xfrm rot="16200000">
                  <a:off x="2952564" y="1028326"/>
                  <a:ext cx="1567882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analog</a:t>
                  </a:r>
                </a:p>
              </p:txBody>
            </p:sp>
          </p:grpSp>
          <p:sp>
            <p:nvSpPr>
              <p:cNvPr id="96" name="Rechteck 95"/>
              <p:cNvSpPr/>
              <p:nvPr/>
            </p:nvSpPr>
            <p:spPr>
              <a:xfrm>
                <a:off x="4600600" y="4488851"/>
                <a:ext cx="2520281" cy="55650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r>
                  <a:rPr lang="de-DE" sz="700" dirty="0" err="1"/>
                  <a:t>miniPC</a:t>
                </a:r>
                <a:endParaRPr lang="de-DE" sz="700" dirty="0"/>
              </a:p>
              <a:p>
                <a:r>
                  <a:rPr lang="de-DE" sz="700" dirty="0"/>
                  <a:t>EPICS IOC</a:t>
                </a:r>
              </a:p>
            </p:txBody>
          </p:sp>
          <p:sp>
            <p:nvSpPr>
              <p:cNvPr id="98" name="Rechteck 97"/>
              <p:cNvSpPr/>
              <p:nvPr/>
            </p:nvSpPr>
            <p:spPr>
              <a:xfrm>
                <a:off x="5363884" y="6175651"/>
                <a:ext cx="1756996" cy="37389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pPr algn="ctr"/>
                <a:r>
                  <a:rPr lang="de-DE" sz="700" dirty="0"/>
                  <a:t>HadCon2</a:t>
                </a:r>
              </a:p>
            </p:txBody>
          </p:sp>
          <p:sp>
            <p:nvSpPr>
              <p:cNvPr id="87" name="Pfeil nach links und rechts 86"/>
              <p:cNvSpPr/>
              <p:nvPr/>
            </p:nvSpPr>
            <p:spPr>
              <a:xfrm rot="5400000">
                <a:off x="6477051" y="5437709"/>
                <a:ext cx="1135279" cy="34061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USB</a:t>
                </a:r>
              </a:p>
            </p:txBody>
          </p:sp>
          <p:sp>
            <p:nvSpPr>
              <p:cNvPr id="102" name="Pfeil nach links und rechts 101"/>
              <p:cNvSpPr/>
              <p:nvPr/>
            </p:nvSpPr>
            <p:spPr>
              <a:xfrm rot="1683145">
                <a:off x="4953256" y="6054125"/>
                <a:ext cx="756720" cy="34061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1-wire</a:t>
                </a:r>
              </a:p>
            </p:txBody>
          </p:sp>
        </p:grpSp>
        <p:sp>
          <p:nvSpPr>
            <p:cNvPr id="93" name="Textfeld 92"/>
            <p:cNvSpPr txBox="1"/>
            <p:nvPr/>
          </p:nvSpPr>
          <p:spPr>
            <a:xfrm rot="16200000">
              <a:off x="3294474" y="5151204"/>
              <a:ext cx="2268253" cy="366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HADES I/O Box</a:t>
              </a:r>
            </a:p>
          </p:txBody>
        </p:sp>
      </p:grpSp>
      <p:sp>
        <p:nvSpPr>
          <p:cNvPr id="129" name="Rechteck 128"/>
          <p:cNvSpPr/>
          <p:nvPr/>
        </p:nvSpPr>
        <p:spPr>
          <a:xfrm>
            <a:off x="7239330" y="3955749"/>
            <a:ext cx="883850" cy="7770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700" dirty="0"/>
              <a:t>PC</a:t>
            </a:r>
          </a:p>
          <a:p>
            <a:pPr algn="ctr"/>
            <a:r>
              <a:rPr lang="de-DE" sz="700" dirty="0"/>
              <a:t>EPICS IOC</a:t>
            </a:r>
          </a:p>
        </p:txBody>
      </p:sp>
      <p:sp>
        <p:nvSpPr>
          <p:cNvPr id="101" name="Pfeil nach links und rechts 100"/>
          <p:cNvSpPr/>
          <p:nvPr/>
        </p:nvSpPr>
        <p:spPr>
          <a:xfrm rot="16200000">
            <a:off x="7344710" y="4931576"/>
            <a:ext cx="747282" cy="3436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trbnet</a:t>
            </a:r>
            <a:endParaRPr lang="de-DE" sz="700" dirty="0"/>
          </a:p>
        </p:txBody>
      </p:sp>
      <p:sp>
        <p:nvSpPr>
          <p:cNvPr id="107" name="Abgerundetes Rechteck 106"/>
          <p:cNvSpPr/>
          <p:nvPr/>
        </p:nvSpPr>
        <p:spPr>
          <a:xfrm>
            <a:off x="523008" y="2795813"/>
            <a:ext cx="32416" cy="11142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36" name="Abgerundetes Rechteck 135"/>
          <p:cNvSpPr/>
          <p:nvPr/>
        </p:nvSpPr>
        <p:spPr>
          <a:xfrm>
            <a:off x="1924322" y="2775271"/>
            <a:ext cx="32416" cy="14233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91551" y="2703788"/>
            <a:ext cx="903122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Abgerundetes Rechteck 146"/>
          <p:cNvSpPr/>
          <p:nvPr/>
        </p:nvSpPr>
        <p:spPr>
          <a:xfrm>
            <a:off x="1619722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48" name="Abgerundetes Rechteck 147"/>
          <p:cNvSpPr/>
          <p:nvPr/>
        </p:nvSpPr>
        <p:spPr>
          <a:xfrm>
            <a:off x="888312" y="247500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152" name="Abgerundetes Rechteck 151"/>
          <p:cNvSpPr/>
          <p:nvPr/>
        </p:nvSpPr>
        <p:spPr>
          <a:xfrm>
            <a:off x="1454558" y="2016507"/>
            <a:ext cx="32416" cy="7663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55" name="Abgerundetes Rechteck 154"/>
          <p:cNvSpPr/>
          <p:nvPr/>
        </p:nvSpPr>
        <p:spPr>
          <a:xfrm>
            <a:off x="2011663" y="3862127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71" name="Abgerundetes Rechteck 70"/>
          <p:cNvSpPr/>
          <p:nvPr/>
        </p:nvSpPr>
        <p:spPr>
          <a:xfrm>
            <a:off x="6039524" y="3003298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7729540" y="3740842"/>
            <a:ext cx="371342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cxnSp>
        <p:nvCxnSpPr>
          <p:cNvPr id="105" name="Gewinkelte Verbindung 104"/>
          <p:cNvCxnSpPr/>
          <p:nvPr/>
        </p:nvCxnSpPr>
        <p:spPr>
          <a:xfrm rot="5400000">
            <a:off x="377708" y="5148990"/>
            <a:ext cx="1163579" cy="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2" name="Textfeld 131"/>
          <p:cNvSpPr txBox="1"/>
          <p:nvPr/>
        </p:nvSpPr>
        <p:spPr>
          <a:xfrm>
            <a:off x="783201" y="4789327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sp>
        <p:nvSpPr>
          <p:cNvPr id="133" name="Textfeld 132"/>
          <p:cNvSpPr txBox="1"/>
          <p:nvPr/>
        </p:nvSpPr>
        <p:spPr>
          <a:xfrm>
            <a:off x="761606" y="4768654"/>
            <a:ext cx="390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x 74</a:t>
            </a:r>
            <a:endParaRPr lang="de-DE" sz="1400" dirty="0"/>
          </a:p>
        </p:txBody>
      </p:sp>
      <p:sp>
        <p:nvSpPr>
          <p:cNvPr id="78" name="Rechteck 77"/>
          <p:cNvSpPr/>
          <p:nvPr/>
        </p:nvSpPr>
        <p:spPr>
          <a:xfrm>
            <a:off x="724542" y="4567203"/>
            <a:ext cx="97591" cy="1377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0" name="Rechteck 139"/>
          <p:cNvSpPr/>
          <p:nvPr/>
        </p:nvSpPr>
        <p:spPr>
          <a:xfrm>
            <a:off x="1035824" y="4567203"/>
            <a:ext cx="97591" cy="1377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1" name="Rechteck 140"/>
          <p:cNvSpPr/>
          <p:nvPr/>
        </p:nvSpPr>
        <p:spPr>
          <a:xfrm>
            <a:off x="1920833" y="4575789"/>
            <a:ext cx="468218" cy="1377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8" name="Rechteck 17"/>
          <p:cNvSpPr/>
          <p:nvPr/>
        </p:nvSpPr>
        <p:spPr>
          <a:xfrm>
            <a:off x="1873266" y="4113940"/>
            <a:ext cx="822119" cy="5073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800" b="1" dirty="0"/>
              <a:t>LV</a:t>
            </a:r>
            <a:endParaRPr lang="de-DE" sz="700" b="1" dirty="0"/>
          </a:p>
          <a:p>
            <a:pPr algn="ctr"/>
            <a:r>
              <a:rPr lang="de-DE" sz="700" dirty="0"/>
              <a:t>TDK Lambda</a:t>
            </a:r>
          </a:p>
        </p:txBody>
      </p:sp>
      <p:sp>
        <p:nvSpPr>
          <p:cNvPr id="164" name="Textfeld 163"/>
          <p:cNvSpPr txBox="1"/>
          <p:nvPr/>
        </p:nvSpPr>
        <p:spPr>
          <a:xfrm>
            <a:off x="783201" y="4435001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grpSp>
        <p:nvGrpSpPr>
          <p:cNvPr id="188" name="Gruppieren 187"/>
          <p:cNvGrpSpPr/>
          <p:nvPr/>
        </p:nvGrpSpPr>
        <p:grpSpPr>
          <a:xfrm>
            <a:off x="327700" y="4684884"/>
            <a:ext cx="460959" cy="261882"/>
            <a:chOff x="220684" y="6625042"/>
            <a:chExt cx="650130" cy="374436"/>
          </a:xfrm>
        </p:grpSpPr>
        <p:sp>
          <p:nvSpPr>
            <p:cNvPr id="37" name="Gewitterblitz 36"/>
            <p:cNvSpPr/>
            <p:nvPr/>
          </p:nvSpPr>
          <p:spPr>
            <a:xfrm>
              <a:off x="265427" y="6625042"/>
              <a:ext cx="529084" cy="374436"/>
            </a:xfrm>
            <a:prstGeom prst="lightningBol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220684" y="6649110"/>
              <a:ext cx="650130" cy="308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1.1kV</a:t>
              </a:r>
            </a:p>
          </p:txBody>
        </p:sp>
      </p:grpSp>
      <p:grpSp>
        <p:nvGrpSpPr>
          <p:cNvPr id="187" name="Gruppieren 186"/>
          <p:cNvGrpSpPr/>
          <p:nvPr/>
        </p:nvGrpSpPr>
        <p:grpSpPr>
          <a:xfrm>
            <a:off x="1977111" y="4709118"/>
            <a:ext cx="411810" cy="217381"/>
            <a:chOff x="2219406" y="6744816"/>
            <a:chExt cx="580811" cy="310810"/>
          </a:xfrm>
        </p:grpSpPr>
        <p:sp>
          <p:nvSpPr>
            <p:cNvPr id="40" name="Gewitterblitz 39"/>
            <p:cNvSpPr/>
            <p:nvPr/>
          </p:nvSpPr>
          <p:spPr>
            <a:xfrm>
              <a:off x="2219406" y="6774305"/>
              <a:ext cx="529084" cy="281321"/>
            </a:xfrm>
            <a:prstGeom prst="lightningBol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2224334" y="6744816"/>
              <a:ext cx="575883" cy="308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48 V</a:t>
              </a:r>
            </a:p>
          </p:txBody>
        </p:sp>
      </p:grpSp>
      <p:sp>
        <p:nvSpPr>
          <p:cNvPr id="108" name="Abgerundetes Rechteck 107"/>
          <p:cNvSpPr/>
          <p:nvPr/>
        </p:nvSpPr>
        <p:spPr>
          <a:xfrm>
            <a:off x="611885" y="3374009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420897" y="3609292"/>
            <a:ext cx="1174278" cy="1022886"/>
            <a:chOff x="64096" y="5087170"/>
            <a:chExt cx="1656184" cy="1462514"/>
          </a:xfrm>
        </p:grpSpPr>
        <p:sp>
          <p:nvSpPr>
            <p:cNvPr id="2" name="Rechteck 1"/>
            <p:cNvSpPr/>
            <p:nvPr/>
          </p:nvSpPr>
          <p:spPr>
            <a:xfrm>
              <a:off x="64096" y="5087170"/>
              <a:ext cx="1656184" cy="146251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r>
                <a:rPr lang="de-DE" sz="800" b="1" dirty="0"/>
                <a:t>HV </a:t>
              </a:r>
              <a:endParaRPr lang="de-DE" sz="700" b="1" dirty="0"/>
            </a:p>
            <a:p>
              <a:pPr algn="ctr"/>
              <a:r>
                <a:rPr lang="de-DE" sz="700" dirty="0"/>
                <a:t>Wiener</a:t>
              </a:r>
            </a:p>
            <a:p>
              <a:pPr algn="ctr"/>
              <a:r>
                <a:rPr lang="de-DE" sz="700" dirty="0"/>
                <a:t> ISEG </a:t>
              </a:r>
            </a:p>
            <a:p>
              <a:pPr algn="ctr"/>
              <a:endParaRPr lang="de-DE" sz="700" dirty="0"/>
            </a:p>
            <a:p>
              <a:pPr algn="ctr"/>
              <a:endParaRPr lang="de-DE" sz="700" dirty="0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166175" y="5278110"/>
              <a:ext cx="1452023" cy="35812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r>
                <a:rPr lang="de-DE" sz="700" dirty="0"/>
                <a:t>internal EPICS IOC</a:t>
              </a:r>
            </a:p>
          </p:txBody>
        </p:sp>
      </p:grpSp>
      <p:sp>
        <p:nvSpPr>
          <p:cNvPr id="115" name="Abgerundetes Rechteck 114"/>
          <p:cNvSpPr/>
          <p:nvPr/>
        </p:nvSpPr>
        <p:spPr>
          <a:xfrm>
            <a:off x="5352235" y="3001514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26" name="Abgerundetes Rechteck 125"/>
          <p:cNvSpPr/>
          <p:nvPr/>
        </p:nvSpPr>
        <p:spPr>
          <a:xfrm>
            <a:off x="7244840" y="3734067"/>
            <a:ext cx="3454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cxnSp>
        <p:nvCxnSpPr>
          <p:cNvPr id="156" name="Gerade Verbindung 155"/>
          <p:cNvCxnSpPr/>
          <p:nvPr/>
        </p:nvCxnSpPr>
        <p:spPr>
          <a:xfrm flipV="1">
            <a:off x="3689196" y="1113511"/>
            <a:ext cx="1603947" cy="311471"/>
          </a:xfrm>
          <a:prstGeom prst="curvedConnector3">
            <a:avLst>
              <a:gd name="adj1" fmla="val 50000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Abgerundetes Rechteck 162"/>
          <p:cNvSpPr/>
          <p:nvPr/>
        </p:nvSpPr>
        <p:spPr>
          <a:xfrm>
            <a:off x="6754117" y="1822930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70" name="Abgerundetes Rechteck 169"/>
          <p:cNvSpPr/>
          <p:nvPr/>
        </p:nvSpPr>
        <p:spPr>
          <a:xfrm>
            <a:off x="5975610" y="2475388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JDBC</a:t>
            </a:r>
          </a:p>
        </p:txBody>
      </p:sp>
      <p:grpSp>
        <p:nvGrpSpPr>
          <p:cNvPr id="81" name="Gruppieren 80"/>
          <p:cNvGrpSpPr/>
          <p:nvPr/>
        </p:nvGrpSpPr>
        <p:grpSpPr>
          <a:xfrm>
            <a:off x="542855" y="890734"/>
            <a:ext cx="1855823" cy="1259064"/>
            <a:chOff x="700608" y="1200200"/>
            <a:chExt cx="2617425" cy="1800199"/>
          </a:xfrm>
        </p:grpSpPr>
        <p:sp>
          <p:nvSpPr>
            <p:cNvPr id="103" name="Rechteck 102"/>
            <p:cNvSpPr/>
            <p:nvPr/>
          </p:nvSpPr>
          <p:spPr>
            <a:xfrm>
              <a:off x="700608" y="1200200"/>
              <a:ext cx="2617425" cy="180019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700" dirty="0"/>
                <a:t>EPICS IOC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HV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LV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Gas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HadCon2 alias  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 err="1"/>
                <a:t>Sequencer</a:t>
              </a:r>
              <a:endParaRPr lang="de-DE" sz="700" dirty="0"/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 err="1"/>
                <a:t>Ioc-stats</a:t>
              </a:r>
              <a:endParaRPr lang="de-DE" sz="700" dirty="0"/>
            </a:p>
          </p:txBody>
        </p:sp>
        <p:pic>
          <p:nvPicPr>
            <p:cNvPr id="17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46270" y="1200200"/>
              <a:ext cx="1470410" cy="139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pieren 25"/>
          <p:cNvGrpSpPr/>
          <p:nvPr/>
        </p:nvGrpSpPr>
        <p:grpSpPr>
          <a:xfrm>
            <a:off x="3308052" y="1362851"/>
            <a:ext cx="1131890" cy="1038761"/>
            <a:chOff x="9569152" y="631623"/>
            <a:chExt cx="1227158" cy="1164584"/>
          </a:xfrm>
        </p:grpSpPr>
        <p:pic>
          <p:nvPicPr>
            <p:cNvPr id="17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3" name="Abgerundetes Rechteck 202"/>
          <p:cNvSpPr/>
          <p:nvPr/>
        </p:nvSpPr>
        <p:spPr>
          <a:xfrm>
            <a:off x="6584634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208" name="Textfeld 207"/>
          <p:cNvSpPr txBox="1"/>
          <p:nvPr/>
        </p:nvSpPr>
        <p:spPr>
          <a:xfrm>
            <a:off x="2510898" y="1424982"/>
            <a:ext cx="1185705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Data Browser </a:t>
            </a:r>
          </a:p>
        </p:txBody>
      </p:sp>
      <p:sp>
        <p:nvSpPr>
          <p:cNvPr id="161" name="Textfeld 160"/>
          <p:cNvSpPr txBox="1"/>
          <p:nvPr/>
        </p:nvSpPr>
        <p:spPr>
          <a:xfrm>
            <a:off x="2510899" y="941097"/>
            <a:ext cx="117829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GUI („BOY/BOB“) 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46106" y="2754150"/>
            <a:ext cx="8859418" cy="416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/>
          </a:p>
        </p:txBody>
      </p:sp>
      <p:sp>
        <p:nvSpPr>
          <p:cNvPr id="211" name="Abgerundetes Rechteck 210"/>
          <p:cNvSpPr/>
          <p:nvPr/>
        </p:nvSpPr>
        <p:spPr>
          <a:xfrm>
            <a:off x="3710000" y="2771841"/>
            <a:ext cx="32416" cy="10977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12" name="Rechteck 211"/>
          <p:cNvSpPr/>
          <p:nvPr/>
        </p:nvSpPr>
        <p:spPr>
          <a:xfrm>
            <a:off x="2777748" y="3870077"/>
            <a:ext cx="1984718" cy="1163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/>
          </a:p>
        </p:txBody>
      </p:sp>
      <p:grpSp>
        <p:nvGrpSpPr>
          <p:cNvPr id="213" name="Gruppieren 212"/>
          <p:cNvGrpSpPr/>
          <p:nvPr/>
        </p:nvGrpSpPr>
        <p:grpSpPr>
          <a:xfrm>
            <a:off x="2879859" y="3920362"/>
            <a:ext cx="1786946" cy="1471256"/>
            <a:chOff x="4600598" y="5433316"/>
            <a:chExt cx="2520282" cy="2103589"/>
          </a:xfrm>
        </p:grpSpPr>
        <p:grpSp>
          <p:nvGrpSpPr>
            <p:cNvPr id="214" name="Gruppieren 213"/>
            <p:cNvGrpSpPr/>
            <p:nvPr/>
          </p:nvGrpSpPr>
          <p:grpSpPr>
            <a:xfrm>
              <a:off x="4982242" y="6622355"/>
              <a:ext cx="1886609" cy="914550"/>
              <a:chOff x="3938127" y="1011092"/>
              <a:chExt cx="1886609" cy="981196"/>
            </a:xfrm>
          </p:grpSpPr>
          <p:sp>
            <p:nvSpPr>
              <p:cNvPr id="218" name="Pfeil nach links und rechts 217"/>
              <p:cNvSpPr/>
              <p:nvPr/>
            </p:nvSpPr>
            <p:spPr>
              <a:xfrm rot="16200000">
                <a:off x="3627549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1-wire</a:t>
                </a:r>
              </a:p>
            </p:txBody>
          </p:sp>
          <p:sp>
            <p:nvSpPr>
              <p:cNvPr id="219" name="Pfeil nach links und rechts 218"/>
              <p:cNvSpPr/>
              <p:nvPr/>
            </p:nvSpPr>
            <p:spPr>
              <a:xfrm rot="16200000">
                <a:off x="4009191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CAN</a:t>
                </a:r>
              </a:p>
            </p:txBody>
          </p:sp>
          <p:sp>
            <p:nvSpPr>
              <p:cNvPr id="220" name="Pfeil nach links und rechts 219"/>
              <p:cNvSpPr/>
              <p:nvPr/>
            </p:nvSpPr>
            <p:spPr>
              <a:xfrm rot="16200000">
                <a:off x="4390833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I2C</a:t>
                </a:r>
              </a:p>
            </p:txBody>
          </p:sp>
          <p:sp>
            <p:nvSpPr>
              <p:cNvPr id="221" name="Pfeil nach links und rechts 220"/>
              <p:cNvSpPr/>
              <p:nvPr/>
            </p:nvSpPr>
            <p:spPr>
              <a:xfrm rot="16200000">
                <a:off x="4772475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SPI</a:t>
                </a:r>
              </a:p>
            </p:txBody>
          </p:sp>
          <p:sp>
            <p:nvSpPr>
              <p:cNvPr id="222" name="Pfeil nach links und rechts 221"/>
              <p:cNvSpPr/>
              <p:nvPr/>
            </p:nvSpPr>
            <p:spPr>
              <a:xfrm rot="16200000">
                <a:off x="5154118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“TTL“</a:t>
                </a:r>
              </a:p>
            </p:txBody>
          </p:sp>
        </p:grpSp>
        <p:sp>
          <p:nvSpPr>
            <p:cNvPr id="215" name="Rechteck 214"/>
            <p:cNvSpPr/>
            <p:nvPr/>
          </p:nvSpPr>
          <p:spPr>
            <a:xfrm>
              <a:off x="4600598" y="5433316"/>
              <a:ext cx="1886610" cy="55650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r>
                <a:rPr lang="de-DE" sz="700" dirty="0" err="1"/>
                <a:t>miniPC</a:t>
              </a:r>
              <a:endParaRPr lang="de-DE" sz="700" dirty="0"/>
            </a:p>
            <a:p>
              <a:r>
                <a:rPr lang="de-DE" sz="700" dirty="0"/>
                <a:t>EPICS IOC</a:t>
              </a:r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810510" y="6175651"/>
              <a:ext cx="2310370" cy="3738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r>
                <a:rPr lang="de-DE" sz="700" dirty="0"/>
                <a:t>HadCon2 / CBM DSC (Prototype)</a:t>
              </a:r>
            </a:p>
          </p:txBody>
        </p:sp>
        <p:sp>
          <p:nvSpPr>
            <p:cNvPr id="217" name="Pfeil nach links und rechts 216"/>
            <p:cNvSpPr/>
            <p:nvPr/>
          </p:nvSpPr>
          <p:spPr>
            <a:xfrm rot="2650039">
              <a:off x="6339171" y="5773623"/>
              <a:ext cx="708060" cy="3406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dirty="0"/>
                <a:t>USB</a:t>
              </a:r>
            </a:p>
          </p:txBody>
        </p:sp>
      </p:grpSp>
      <p:sp>
        <p:nvSpPr>
          <p:cNvPr id="223" name="Abgerundetes Rechteck 222"/>
          <p:cNvSpPr/>
          <p:nvPr/>
        </p:nvSpPr>
        <p:spPr>
          <a:xfrm>
            <a:off x="3816595" y="3577541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224" name="Abgerundetes Rechteck 223"/>
          <p:cNvSpPr/>
          <p:nvPr/>
        </p:nvSpPr>
        <p:spPr>
          <a:xfrm>
            <a:off x="616228" y="3165799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cxnSp>
        <p:nvCxnSpPr>
          <p:cNvPr id="252" name="Gewinkelte Verbindung 251"/>
          <p:cNvCxnSpPr>
            <a:stCxn id="218" idx="3"/>
          </p:cNvCxnSpPr>
          <p:nvPr/>
        </p:nvCxnSpPr>
        <p:spPr>
          <a:xfrm rot="5400000">
            <a:off x="2957395" y="5180663"/>
            <a:ext cx="109744" cy="531654"/>
          </a:xfrm>
          <a:prstGeom prst="bentConnector2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Gewinkelte Verbindung 255"/>
          <p:cNvCxnSpPr>
            <a:stCxn id="226" idx="3"/>
          </p:cNvCxnSpPr>
          <p:nvPr/>
        </p:nvCxnSpPr>
        <p:spPr>
          <a:xfrm>
            <a:off x="2409212" y="5286427"/>
            <a:ext cx="561198" cy="21493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Gewinkelte Verbindung 256"/>
          <p:cNvCxnSpPr/>
          <p:nvPr/>
        </p:nvCxnSpPr>
        <p:spPr>
          <a:xfrm rot="10800000" flipV="1">
            <a:off x="3278095" y="5389857"/>
            <a:ext cx="276203" cy="111502"/>
          </a:xfrm>
          <a:prstGeom prst="bentConnector3">
            <a:avLst>
              <a:gd name="adj1" fmla="val 1098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Gewinkelte Verbindung 257"/>
          <p:cNvCxnSpPr/>
          <p:nvPr/>
        </p:nvCxnSpPr>
        <p:spPr>
          <a:xfrm rot="10800000" flipV="1">
            <a:off x="3543582" y="5389857"/>
            <a:ext cx="266612" cy="111501"/>
          </a:xfrm>
          <a:prstGeom prst="bentConnector3">
            <a:avLst>
              <a:gd name="adj1" fmla="val 2716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Gewinkelte Verbindung 258"/>
          <p:cNvCxnSpPr/>
          <p:nvPr/>
        </p:nvCxnSpPr>
        <p:spPr>
          <a:xfrm rot="10800000" flipV="1">
            <a:off x="3810194" y="5388703"/>
            <a:ext cx="277141" cy="112656"/>
          </a:xfrm>
          <a:prstGeom prst="bentConnector3">
            <a:avLst>
              <a:gd name="adj1" fmla="val -6859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Gewinkelte Verbindung 276"/>
          <p:cNvCxnSpPr/>
          <p:nvPr/>
        </p:nvCxnSpPr>
        <p:spPr>
          <a:xfrm>
            <a:off x="6340041" y="51310"/>
            <a:ext cx="2782735" cy="1771620"/>
          </a:xfrm>
          <a:prstGeom prst="bentConnector3">
            <a:avLst>
              <a:gd name="adj1" fmla="val 9092"/>
            </a:avLst>
          </a:prstGeom>
          <a:ln w="38100">
            <a:solidFill>
              <a:srgbClr val="FFFF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winkelte Verbindung 263"/>
          <p:cNvCxnSpPr>
            <a:stCxn id="141" idx="1"/>
            <a:endCxn id="226" idx="0"/>
          </p:cNvCxnSpPr>
          <p:nvPr/>
        </p:nvCxnSpPr>
        <p:spPr>
          <a:xfrm rot="10800000" flipV="1">
            <a:off x="1708196" y="4644687"/>
            <a:ext cx="212638" cy="50479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71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3830" y="1304846"/>
            <a:ext cx="1131890" cy="10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" name="Textfeld 272"/>
          <p:cNvSpPr txBox="1"/>
          <p:nvPr/>
        </p:nvSpPr>
        <p:spPr>
          <a:xfrm>
            <a:off x="7996396" y="2754150"/>
            <a:ext cx="1110775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100" dirty="0"/>
              <a:t>HADES VLAN</a:t>
            </a:r>
          </a:p>
        </p:txBody>
      </p:sp>
      <p:sp>
        <p:nvSpPr>
          <p:cNvPr id="283" name="Textfeld 282"/>
          <p:cNvSpPr txBox="1"/>
          <p:nvPr/>
        </p:nvSpPr>
        <p:spPr>
          <a:xfrm>
            <a:off x="6927179" y="1113511"/>
            <a:ext cx="869811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Gateway</a:t>
            </a:r>
          </a:p>
        </p:txBody>
      </p:sp>
      <p:sp>
        <p:nvSpPr>
          <p:cNvPr id="291" name="Abgerundetes Rechteck 290"/>
          <p:cNvSpPr/>
          <p:nvPr/>
        </p:nvSpPr>
        <p:spPr>
          <a:xfrm rot="19860000">
            <a:off x="7696743" y="338069"/>
            <a:ext cx="32416" cy="9236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292" name="Abgerundetes Rechteck 291"/>
          <p:cNvSpPr/>
          <p:nvPr/>
        </p:nvSpPr>
        <p:spPr>
          <a:xfrm>
            <a:off x="8534359" y="294953"/>
            <a:ext cx="32416" cy="966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65" name="Wolke 64"/>
          <p:cNvSpPr/>
          <p:nvPr/>
        </p:nvSpPr>
        <p:spPr>
          <a:xfrm>
            <a:off x="7749886" y="941097"/>
            <a:ext cx="1061882" cy="44436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</a:endParaRP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GSI LAN</a:t>
            </a:r>
            <a:endParaRPr lang="de-DE" sz="600" dirty="0"/>
          </a:p>
          <a:p>
            <a:pPr algn="ctr"/>
            <a:endParaRPr lang="de-DE" sz="1100" dirty="0">
              <a:solidFill>
                <a:schemeClr val="tx1"/>
              </a:solidFill>
            </a:endParaRPr>
          </a:p>
        </p:txBody>
      </p:sp>
      <p:grpSp>
        <p:nvGrpSpPr>
          <p:cNvPr id="285" name="Gruppieren 284"/>
          <p:cNvGrpSpPr/>
          <p:nvPr/>
        </p:nvGrpSpPr>
        <p:grpSpPr>
          <a:xfrm>
            <a:off x="8185068" y="-65087"/>
            <a:ext cx="923510" cy="847527"/>
            <a:chOff x="9569152" y="631623"/>
            <a:chExt cx="1227158" cy="1164584"/>
          </a:xfrm>
        </p:grpSpPr>
        <p:pic>
          <p:nvPicPr>
            <p:cNvPr id="28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8" name="Gruppieren 287"/>
          <p:cNvGrpSpPr/>
          <p:nvPr/>
        </p:nvGrpSpPr>
        <p:grpSpPr>
          <a:xfrm>
            <a:off x="7335236" y="-54134"/>
            <a:ext cx="923510" cy="847527"/>
            <a:chOff x="9569152" y="631623"/>
            <a:chExt cx="1227158" cy="1164584"/>
          </a:xfrm>
        </p:grpSpPr>
        <p:pic>
          <p:nvPicPr>
            <p:cNvPr id="289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4" name="Gerade Verbindung 293"/>
          <p:cNvCxnSpPr/>
          <p:nvPr/>
        </p:nvCxnSpPr>
        <p:spPr>
          <a:xfrm flipH="1" flipV="1">
            <a:off x="5631340" y="1932173"/>
            <a:ext cx="480833" cy="1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Abgerundetes Rechteck 294"/>
          <p:cNvSpPr/>
          <p:nvPr/>
        </p:nvSpPr>
        <p:spPr>
          <a:xfrm>
            <a:off x="4991846" y="1558895"/>
            <a:ext cx="32416" cy="12308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99" name="Abgerundetes Rechteck 298"/>
          <p:cNvSpPr/>
          <p:nvPr/>
        </p:nvSpPr>
        <p:spPr>
          <a:xfrm>
            <a:off x="4486538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300" name="Abgerundetes Rechteck 299"/>
          <p:cNvSpPr/>
          <p:nvPr/>
        </p:nvSpPr>
        <p:spPr>
          <a:xfrm>
            <a:off x="5048150" y="247500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JDBC</a:t>
            </a:r>
          </a:p>
        </p:txBody>
      </p:sp>
      <p:sp>
        <p:nvSpPr>
          <p:cNvPr id="301" name="Abgerundetes Rechteck 300"/>
          <p:cNvSpPr/>
          <p:nvPr/>
        </p:nvSpPr>
        <p:spPr>
          <a:xfrm>
            <a:off x="5048150" y="222616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grpSp>
        <p:nvGrpSpPr>
          <p:cNvPr id="302" name="Gruppieren 301"/>
          <p:cNvGrpSpPr/>
          <p:nvPr/>
        </p:nvGrpSpPr>
        <p:grpSpPr>
          <a:xfrm>
            <a:off x="4529052" y="1125196"/>
            <a:ext cx="1131890" cy="1038761"/>
            <a:chOff x="9569152" y="631623"/>
            <a:chExt cx="1227158" cy="1164584"/>
          </a:xfrm>
        </p:grpSpPr>
        <p:pic>
          <p:nvPicPr>
            <p:cNvPr id="30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" name="Textfeld 295"/>
          <p:cNvSpPr txBox="1"/>
          <p:nvPr/>
        </p:nvSpPr>
        <p:spPr>
          <a:xfrm>
            <a:off x="4762466" y="1223804"/>
            <a:ext cx="1109291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RDB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</a:rPr>
              <a:t>Archiver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318" name="Gruppieren 317"/>
          <p:cNvGrpSpPr/>
          <p:nvPr/>
        </p:nvGrpSpPr>
        <p:grpSpPr>
          <a:xfrm>
            <a:off x="6253500" y="1248049"/>
            <a:ext cx="875820" cy="952113"/>
            <a:chOff x="8754816" y="1505626"/>
            <a:chExt cx="1235243" cy="1361323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8754816" y="1556642"/>
              <a:ext cx="1235243" cy="1310307"/>
              <a:chOff x="6076015" y="603144"/>
              <a:chExt cx="1235243" cy="1310307"/>
            </a:xfrm>
          </p:grpSpPr>
          <p:grpSp>
            <p:nvGrpSpPr>
              <p:cNvPr id="130" name="Gruppieren 129"/>
              <p:cNvGrpSpPr/>
              <p:nvPr/>
            </p:nvGrpSpPr>
            <p:grpSpPr>
              <a:xfrm>
                <a:off x="6076015" y="603144"/>
                <a:ext cx="966921" cy="1009819"/>
                <a:chOff x="2651961" y="2492896"/>
                <a:chExt cx="1415983" cy="1478803"/>
              </a:xfrm>
            </p:grpSpPr>
            <p:sp>
              <p:nvSpPr>
                <p:cNvPr id="131" name="Flussdiagramm: Magnetplattenspeicher 130"/>
                <p:cNvSpPr/>
                <p:nvPr/>
              </p:nvSpPr>
              <p:spPr>
                <a:xfrm>
                  <a:off x="2651961" y="2492896"/>
                  <a:ext cx="1415983" cy="1478803"/>
                </a:xfrm>
                <a:prstGeom prst="flowChartMagneticDisk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pic>
              <p:nvPicPr>
                <p:cNvPr id="135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013" y="3109284"/>
                  <a:ext cx="785878" cy="679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2" name="Gruppieren 141"/>
              <p:cNvGrpSpPr/>
              <p:nvPr/>
            </p:nvGrpSpPr>
            <p:grpSpPr>
              <a:xfrm>
                <a:off x="6344337" y="903632"/>
                <a:ext cx="966921" cy="1009819"/>
                <a:chOff x="2651961" y="2492896"/>
                <a:chExt cx="1415983" cy="1478803"/>
              </a:xfrm>
            </p:grpSpPr>
            <p:sp>
              <p:nvSpPr>
                <p:cNvPr id="143" name="Flussdiagramm: Magnetplattenspeicher 142"/>
                <p:cNvSpPr/>
                <p:nvPr/>
              </p:nvSpPr>
              <p:spPr>
                <a:xfrm>
                  <a:off x="2651961" y="2492896"/>
                  <a:ext cx="1415983" cy="1478803"/>
                </a:xfrm>
                <a:prstGeom prst="flowChartMagneticDisk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pic>
              <p:nvPicPr>
                <p:cNvPr id="144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013" y="3109284"/>
                  <a:ext cx="785878" cy="679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" name="Textfeld 24"/>
            <p:cNvSpPr txBox="1"/>
            <p:nvPr/>
          </p:nvSpPr>
          <p:spPr>
            <a:xfrm>
              <a:off x="8768326" y="1505626"/>
              <a:ext cx="936103" cy="3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" dirty="0" err="1"/>
                <a:t>Archiver</a:t>
              </a:r>
              <a:endParaRPr lang="de-DE" sz="500" dirty="0"/>
            </a:p>
            <a:p>
              <a:pPr algn="ctr"/>
              <a:r>
                <a:rPr lang="de-DE" sz="500" dirty="0" err="1"/>
                <a:t>Configuration</a:t>
              </a:r>
              <a:endParaRPr lang="de-DE" sz="500" dirty="0"/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9053956" y="1834591"/>
              <a:ext cx="936103" cy="3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" dirty="0" err="1"/>
                <a:t>Archiver</a:t>
              </a:r>
              <a:endParaRPr lang="de-DE" sz="500" dirty="0"/>
            </a:p>
            <a:p>
              <a:pPr algn="ctr"/>
              <a:r>
                <a:rPr lang="de-DE" sz="500" dirty="0"/>
                <a:t>Storage</a:t>
              </a:r>
            </a:p>
          </p:txBody>
        </p:sp>
      </p:grpSp>
      <p:sp>
        <p:nvSpPr>
          <p:cNvPr id="322" name="Rechteck 321"/>
          <p:cNvSpPr/>
          <p:nvPr/>
        </p:nvSpPr>
        <p:spPr>
          <a:xfrm>
            <a:off x="122969" y="84933"/>
            <a:ext cx="6217072" cy="604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DCS </a:t>
            </a:r>
            <a:r>
              <a:rPr lang="de-DE" sz="2000" b="1" dirty="0" err="1"/>
              <a:t>Overview</a:t>
            </a:r>
            <a:endParaRPr lang="de-DE" sz="2000" b="1" dirty="0"/>
          </a:p>
        </p:txBody>
      </p:sp>
      <p:cxnSp>
        <p:nvCxnSpPr>
          <p:cNvPr id="326" name="Gerade Verbindung 155"/>
          <p:cNvCxnSpPr>
            <a:stCxn id="143" idx="2"/>
          </p:cNvCxnSpPr>
          <p:nvPr/>
        </p:nvCxnSpPr>
        <p:spPr>
          <a:xfrm rot="10800000">
            <a:off x="5286126" y="1113512"/>
            <a:ext cx="1157622" cy="733516"/>
          </a:xfrm>
          <a:prstGeom prst="curvedConnector3">
            <a:avLst>
              <a:gd name="adj1" fmla="val 25253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Abgerundetes Rechteck 166"/>
          <p:cNvSpPr/>
          <p:nvPr/>
        </p:nvSpPr>
        <p:spPr>
          <a:xfrm>
            <a:off x="3100047" y="3580874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77" name="Abgerundetes Rechteck 176"/>
          <p:cNvSpPr/>
          <p:nvPr/>
        </p:nvSpPr>
        <p:spPr>
          <a:xfrm>
            <a:off x="8249348" y="3852923"/>
            <a:ext cx="552802" cy="1802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ModBus</a:t>
            </a:r>
            <a:endParaRPr lang="de-DE" sz="700" dirty="0"/>
          </a:p>
        </p:txBody>
      </p:sp>
      <p:sp>
        <p:nvSpPr>
          <p:cNvPr id="200" name="Abgerundetes Rechteck 199"/>
          <p:cNvSpPr/>
          <p:nvPr/>
        </p:nvSpPr>
        <p:spPr>
          <a:xfrm>
            <a:off x="8270726" y="3637650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201" name="Rechteck 200"/>
          <p:cNvSpPr/>
          <p:nvPr/>
        </p:nvSpPr>
        <p:spPr>
          <a:xfrm>
            <a:off x="8185343" y="4090083"/>
            <a:ext cx="822119" cy="5073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800" dirty="0"/>
              <a:t>(RICH) Gas System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728202" y="5149485"/>
            <a:ext cx="8380376" cy="1466160"/>
            <a:chOff x="728202" y="5149485"/>
            <a:chExt cx="8380376" cy="1466160"/>
          </a:xfrm>
        </p:grpSpPr>
        <p:cxnSp>
          <p:nvCxnSpPr>
            <p:cNvPr id="235" name="Gewinkelte Verbindung 234"/>
            <p:cNvCxnSpPr/>
            <p:nvPr/>
          </p:nvCxnSpPr>
          <p:spPr>
            <a:xfrm rot="16200000" flipH="1">
              <a:off x="1508935" y="5612998"/>
              <a:ext cx="783734" cy="261722"/>
            </a:xfrm>
            <a:prstGeom prst="bentConnector3">
              <a:avLst>
                <a:gd name="adj1" fmla="val 34700"/>
              </a:avLst>
            </a:prstGeom>
            <a:ln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38" name="Rechteck 237"/>
            <p:cNvSpPr/>
            <p:nvPr/>
          </p:nvSpPr>
          <p:spPr>
            <a:xfrm>
              <a:off x="1409863" y="5351994"/>
              <a:ext cx="97591" cy="13779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1721144" y="5351994"/>
              <a:ext cx="97591" cy="13779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728202" y="5149485"/>
              <a:ext cx="8380376" cy="1466160"/>
              <a:chOff x="728202" y="5149485"/>
              <a:chExt cx="8380376" cy="1466160"/>
            </a:xfrm>
          </p:grpSpPr>
          <p:sp>
            <p:nvSpPr>
              <p:cNvPr id="60" name="Abgerundetes Rechteck 59"/>
              <p:cNvSpPr/>
              <p:nvPr/>
            </p:nvSpPr>
            <p:spPr>
              <a:xfrm>
                <a:off x="5503441" y="5588877"/>
                <a:ext cx="1624990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6 x 1-wire </a:t>
                </a:r>
                <a:r>
                  <a:rPr lang="de-DE" sz="700" dirty="0" err="1"/>
                  <a:t>Temperature</a:t>
                </a:r>
                <a:r>
                  <a:rPr lang="de-DE" sz="700" dirty="0"/>
                  <a:t> </a:t>
                </a:r>
              </a:p>
            </p:txBody>
          </p:sp>
          <p:sp>
            <p:nvSpPr>
              <p:cNvPr id="64" name="Abgerundetes Rechteck 63"/>
              <p:cNvSpPr/>
              <p:nvPr/>
            </p:nvSpPr>
            <p:spPr>
              <a:xfrm>
                <a:off x="5430779" y="6013572"/>
                <a:ext cx="1327445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0-5/10 V Signals</a:t>
                </a:r>
              </a:p>
            </p:txBody>
          </p:sp>
          <p:sp>
            <p:nvSpPr>
              <p:cNvPr id="66" name="Abgerundetes Rechteck 65"/>
              <p:cNvSpPr/>
              <p:nvPr/>
            </p:nvSpPr>
            <p:spPr>
              <a:xfrm>
                <a:off x="5430779" y="6341762"/>
                <a:ext cx="1327445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4-20mA Signals</a:t>
                </a:r>
              </a:p>
            </p:txBody>
          </p:sp>
          <p:sp>
            <p:nvSpPr>
              <p:cNvPr id="95" name="Abgerundetes Rechteck 94"/>
              <p:cNvSpPr/>
              <p:nvPr/>
            </p:nvSpPr>
            <p:spPr>
              <a:xfrm>
                <a:off x="7283993" y="5498385"/>
                <a:ext cx="888290" cy="62394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TRB „Sensors“</a:t>
                </a:r>
              </a:p>
              <a:p>
                <a:pPr algn="ctr"/>
                <a:r>
                  <a:rPr lang="de-DE" sz="700" dirty="0"/>
                  <a:t>T, DAQ, ...</a:t>
                </a:r>
              </a:p>
            </p:txBody>
          </p:sp>
          <p:sp>
            <p:nvSpPr>
              <p:cNvPr id="134" name="Textfeld 133"/>
              <p:cNvSpPr txBox="1"/>
              <p:nvPr/>
            </p:nvSpPr>
            <p:spPr>
              <a:xfrm rot="2886637">
                <a:off x="1376539" y="5869387"/>
                <a:ext cx="333746" cy="31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...</a:t>
                </a:r>
                <a:endParaRPr lang="de-DE" sz="1400" dirty="0"/>
              </a:p>
            </p:txBody>
          </p:sp>
          <p:sp>
            <p:nvSpPr>
              <p:cNvPr id="41" name="Abgerundetes Rechteck 40"/>
              <p:cNvSpPr/>
              <p:nvPr/>
            </p:nvSpPr>
            <p:spPr>
              <a:xfrm>
                <a:off x="797009" y="5704532"/>
                <a:ext cx="1174277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 Power /</a:t>
                </a:r>
                <a:r>
                  <a:rPr lang="de-DE" sz="700" dirty="0" err="1"/>
                  <a:t>Concentrator</a:t>
                </a:r>
                <a:r>
                  <a:rPr lang="de-DE" sz="700" dirty="0"/>
                  <a:t> Board </a:t>
                </a:r>
              </a:p>
            </p:txBody>
          </p:sp>
          <p:sp>
            <p:nvSpPr>
              <p:cNvPr id="166" name="Textfeld 165"/>
              <p:cNvSpPr txBox="1"/>
              <p:nvPr/>
            </p:nvSpPr>
            <p:spPr>
              <a:xfrm rot="2886637">
                <a:off x="719260" y="5869387"/>
                <a:ext cx="333746" cy="31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...</a:t>
                </a:r>
                <a:endParaRPr lang="de-DE" sz="1400" dirty="0"/>
              </a:p>
            </p:txBody>
          </p:sp>
          <p:sp>
            <p:nvSpPr>
              <p:cNvPr id="168" name="Textfeld 167"/>
              <p:cNvSpPr txBox="1"/>
              <p:nvPr/>
            </p:nvSpPr>
            <p:spPr>
              <a:xfrm>
                <a:off x="1010551" y="5956345"/>
                <a:ext cx="3902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/>
                  <a:t>x 74</a:t>
                </a:r>
                <a:endParaRPr lang="de-DE" sz="1400" dirty="0"/>
              </a:p>
            </p:txBody>
          </p:sp>
          <p:grpSp>
            <p:nvGrpSpPr>
              <p:cNvPr id="191" name="Gruppieren 190"/>
              <p:cNvGrpSpPr/>
              <p:nvPr/>
            </p:nvGrpSpPr>
            <p:grpSpPr>
              <a:xfrm>
                <a:off x="2082718" y="5624818"/>
                <a:ext cx="887692" cy="423912"/>
                <a:chOff x="2431272" y="8387926"/>
                <a:chExt cx="1251987" cy="606106"/>
              </a:xfrm>
            </p:grpSpPr>
            <p:sp>
              <p:nvSpPr>
                <p:cNvPr id="192" name="Rechteck 191"/>
                <p:cNvSpPr/>
                <p:nvPr/>
              </p:nvSpPr>
              <p:spPr>
                <a:xfrm>
                  <a:off x="2431272" y="8387926"/>
                  <a:ext cx="1251987" cy="606106"/>
                </a:xfrm>
                <a:prstGeom prst="rect">
                  <a:avLst/>
                </a:prstGeom>
                <a:solidFill>
                  <a:schemeClr val="accent2">
                    <a:alpha val="47000"/>
                  </a:schemeClr>
                </a:soli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grpSp>
              <p:nvGrpSpPr>
                <p:cNvPr id="193" name="Gruppieren 192"/>
                <p:cNvGrpSpPr/>
                <p:nvPr/>
              </p:nvGrpSpPr>
              <p:grpSpPr>
                <a:xfrm>
                  <a:off x="2512368" y="8473008"/>
                  <a:ext cx="1143605" cy="427858"/>
                  <a:chOff x="2664907" y="7608912"/>
                  <a:chExt cx="1143605" cy="427858"/>
                </a:xfrm>
              </p:grpSpPr>
              <p:sp>
                <p:nvSpPr>
                  <p:cNvPr id="194" name="Gewitterblitz 193"/>
                  <p:cNvSpPr/>
                  <p:nvPr/>
                </p:nvSpPr>
                <p:spPr>
                  <a:xfrm>
                    <a:off x="2735768" y="7795198"/>
                    <a:ext cx="312846" cy="221403"/>
                  </a:xfrm>
                  <a:prstGeom prst="lightningBol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5" name="Gewitterblitz 194"/>
                  <p:cNvSpPr/>
                  <p:nvPr/>
                </p:nvSpPr>
                <p:spPr>
                  <a:xfrm>
                    <a:off x="2715246" y="7622983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6" name="Gewitterblitz 195"/>
                  <p:cNvSpPr/>
                  <p:nvPr/>
                </p:nvSpPr>
                <p:spPr>
                  <a:xfrm>
                    <a:off x="3044293" y="7633977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7" name="Gewitterblitz 196"/>
                  <p:cNvSpPr/>
                  <p:nvPr/>
                </p:nvSpPr>
                <p:spPr>
                  <a:xfrm>
                    <a:off x="3362949" y="7640085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8" name="Rechteck 197"/>
                  <p:cNvSpPr/>
                  <p:nvPr/>
                </p:nvSpPr>
                <p:spPr>
                  <a:xfrm>
                    <a:off x="2702536" y="7608912"/>
                    <a:ext cx="1105976" cy="35204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1.1 V, 1.2V,  2.5 V, 3.3 V</a:t>
                    </a:r>
                  </a:p>
                </p:txBody>
              </p:sp>
              <p:sp>
                <p:nvSpPr>
                  <p:cNvPr id="199" name="Rechteck 198"/>
                  <p:cNvSpPr/>
                  <p:nvPr/>
                </p:nvSpPr>
                <p:spPr>
                  <a:xfrm>
                    <a:off x="2664907" y="7794739"/>
                    <a:ext cx="567541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1..1 kV</a:t>
                    </a:r>
                  </a:p>
                </p:txBody>
              </p:sp>
            </p:grpSp>
          </p:grpSp>
          <p:sp>
            <p:nvSpPr>
              <p:cNvPr id="86" name="Abgerundetes Rechteck 85"/>
              <p:cNvSpPr/>
              <p:nvPr/>
            </p:nvSpPr>
            <p:spPr>
              <a:xfrm>
                <a:off x="1121176" y="6135725"/>
                <a:ext cx="1174277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 Power /</a:t>
                </a:r>
                <a:r>
                  <a:rPr lang="de-DE" sz="700" dirty="0" err="1"/>
                  <a:t>Concentrator</a:t>
                </a:r>
                <a:r>
                  <a:rPr lang="de-DE" sz="700" dirty="0"/>
                  <a:t> Board </a:t>
                </a:r>
              </a:p>
            </p:txBody>
          </p:sp>
          <p:grpSp>
            <p:nvGrpSpPr>
              <p:cNvPr id="190" name="Gruppieren 189"/>
              <p:cNvGrpSpPr/>
              <p:nvPr/>
            </p:nvGrpSpPr>
            <p:grpSpPr>
              <a:xfrm>
                <a:off x="2389051" y="6099093"/>
                <a:ext cx="887692" cy="423912"/>
                <a:chOff x="2431272" y="8387926"/>
                <a:chExt cx="1251987" cy="606106"/>
              </a:xfrm>
            </p:grpSpPr>
            <p:sp>
              <p:nvSpPr>
                <p:cNvPr id="189" name="Rechteck 188"/>
                <p:cNvSpPr/>
                <p:nvPr/>
              </p:nvSpPr>
              <p:spPr>
                <a:xfrm>
                  <a:off x="2431272" y="8387926"/>
                  <a:ext cx="1251987" cy="606106"/>
                </a:xfrm>
                <a:prstGeom prst="rect">
                  <a:avLst/>
                </a:prstGeom>
                <a:solidFill>
                  <a:schemeClr val="accent2">
                    <a:alpha val="47000"/>
                  </a:schemeClr>
                </a:soli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grpSp>
              <p:nvGrpSpPr>
                <p:cNvPr id="180" name="Gruppieren 179"/>
                <p:cNvGrpSpPr/>
                <p:nvPr/>
              </p:nvGrpSpPr>
              <p:grpSpPr>
                <a:xfrm>
                  <a:off x="2512368" y="8473008"/>
                  <a:ext cx="1143605" cy="427858"/>
                  <a:chOff x="2664907" y="7608912"/>
                  <a:chExt cx="1143605" cy="427858"/>
                </a:xfrm>
              </p:grpSpPr>
              <p:sp>
                <p:nvSpPr>
                  <p:cNvPr id="181" name="Gewitterblitz 180"/>
                  <p:cNvSpPr/>
                  <p:nvPr/>
                </p:nvSpPr>
                <p:spPr>
                  <a:xfrm>
                    <a:off x="2735768" y="7795198"/>
                    <a:ext cx="312846" cy="221403"/>
                  </a:xfrm>
                  <a:prstGeom prst="lightningBol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2" name="Gewitterblitz 181"/>
                  <p:cNvSpPr/>
                  <p:nvPr/>
                </p:nvSpPr>
                <p:spPr>
                  <a:xfrm>
                    <a:off x="2715246" y="7622983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3" name="Gewitterblitz 182"/>
                  <p:cNvSpPr/>
                  <p:nvPr/>
                </p:nvSpPr>
                <p:spPr>
                  <a:xfrm>
                    <a:off x="3044293" y="7633977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4" name="Gewitterblitz 183"/>
                  <p:cNvSpPr/>
                  <p:nvPr/>
                </p:nvSpPr>
                <p:spPr>
                  <a:xfrm>
                    <a:off x="3362949" y="7640085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5" name="Rechteck 184"/>
                  <p:cNvSpPr/>
                  <p:nvPr/>
                </p:nvSpPr>
                <p:spPr>
                  <a:xfrm>
                    <a:off x="2702536" y="7608912"/>
                    <a:ext cx="1105976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1.1 V, 2.5 V, 3.3 V</a:t>
                    </a:r>
                  </a:p>
                </p:txBody>
              </p:sp>
              <p:sp>
                <p:nvSpPr>
                  <p:cNvPr id="186" name="Rechteck 185"/>
                  <p:cNvSpPr/>
                  <p:nvPr/>
                </p:nvSpPr>
                <p:spPr>
                  <a:xfrm>
                    <a:off x="2664907" y="7794739"/>
                    <a:ext cx="567541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1..1 kV</a:t>
                    </a:r>
                  </a:p>
                </p:txBody>
              </p:sp>
            </p:grpSp>
          </p:grpSp>
          <p:sp>
            <p:nvSpPr>
              <p:cNvPr id="226" name="Abgerundetes Rechteck 225"/>
              <p:cNvSpPr/>
              <p:nvPr/>
            </p:nvSpPr>
            <p:spPr>
              <a:xfrm>
                <a:off x="1007179" y="5149485"/>
                <a:ext cx="1402033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LV Power Distributor Switches &amp; Feedback ADCs</a:t>
                </a:r>
              </a:p>
            </p:txBody>
          </p:sp>
          <p:cxnSp>
            <p:nvCxnSpPr>
              <p:cNvPr id="234" name="Gewinkelte Verbindung 233"/>
              <p:cNvCxnSpPr>
                <a:stCxn id="238" idx="2"/>
                <a:endCxn id="41" idx="0"/>
              </p:cNvCxnSpPr>
              <p:nvPr/>
            </p:nvCxnSpPr>
            <p:spPr>
              <a:xfrm rot="5400000">
                <a:off x="1314032" y="5559905"/>
                <a:ext cx="214743" cy="7451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5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37" name="Textfeld 236"/>
              <p:cNvSpPr txBox="1"/>
              <p:nvPr/>
            </p:nvSpPr>
            <p:spPr>
              <a:xfrm>
                <a:off x="1446927" y="5524093"/>
                <a:ext cx="3902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/>
                  <a:t>x 74</a:t>
                </a:r>
                <a:endParaRPr lang="de-DE" sz="1400" dirty="0"/>
              </a:p>
            </p:txBody>
          </p:sp>
          <p:sp>
            <p:nvSpPr>
              <p:cNvPr id="204" name="Abgerundetes Rechteck 203"/>
              <p:cNvSpPr/>
              <p:nvPr/>
            </p:nvSpPr>
            <p:spPr>
              <a:xfrm>
                <a:off x="8220288" y="5512659"/>
                <a:ext cx="888290" cy="62394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RICH Gas Sensors &amp; </a:t>
                </a:r>
                <a:r>
                  <a:rPr lang="de-DE" sz="700" dirty="0" err="1"/>
                  <a:t>Actuators</a:t>
                </a:r>
                <a:endParaRPr lang="de-DE" sz="700" dirty="0"/>
              </a:p>
            </p:txBody>
          </p:sp>
        </p:grpSp>
      </p:grpSp>
      <p:sp>
        <p:nvSpPr>
          <p:cNvPr id="205" name="Pfeil nach links und rechts 204"/>
          <p:cNvSpPr/>
          <p:nvPr/>
        </p:nvSpPr>
        <p:spPr>
          <a:xfrm rot="16200000">
            <a:off x="8175052" y="4894927"/>
            <a:ext cx="929815" cy="3436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Ethercat</a:t>
            </a:r>
            <a:endParaRPr lang="de-DE" sz="700" dirty="0"/>
          </a:p>
        </p:txBody>
      </p:sp>
      <p:sp>
        <p:nvSpPr>
          <p:cNvPr id="174" name="Textfeld 173"/>
          <p:cNvSpPr txBox="1"/>
          <p:nvPr/>
        </p:nvSpPr>
        <p:spPr>
          <a:xfrm>
            <a:off x="2510898" y="1733052"/>
            <a:ext cx="1185705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Alarmhandler „BEAST“</a:t>
            </a:r>
          </a:p>
        </p:txBody>
      </p:sp>
      <p:sp>
        <p:nvSpPr>
          <p:cNvPr id="207" name="Eine Ecke des Rechtecks schneiden 206"/>
          <p:cNvSpPr/>
          <p:nvPr/>
        </p:nvSpPr>
        <p:spPr>
          <a:xfrm rot="16200000">
            <a:off x="3581855" y="-535928"/>
            <a:ext cx="2091199" cy="9052758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128016" tIns="64008" rIns="128016" bIns="64008" spcCol="0" rtlCol="0" anchor="ctr"/>
          <a:lstStyle/>
          <a:p>
            <a:r>
              <a:rPr lang="de-DE" sz="4400" dirty="0"/>
              <a:t>Control </a:t>
            </a:r>
            <a:r>
              <a:rPr lang="de-DE" sz="4400" dirty="0" smtClean="0"/>
              <a:t>Layer / EPICS</a:t>
            </a:r>
            <a:endParaRPr lang="de-DE" sz="4400" dirty="0"/>
          </a:p>
        </p:txBody>
      </p:sp>
      <p:sp>
        <p:nvSpPr>
          <p:cNvPr id="209" name="Eine Ecke des Rechtecks schneiden 208"/>
          <p:cNvSpPr/>
          <p:nvPr/>
        </p:nvSpPr>
        <p:spPr>
          <a:xfrm rot="16200000">
            <a:off x="3905914" y="1366763"/>
            <a:ext cx="1445314" cy="9052450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128016" tIns="64008" rIns="128016" bIns="64008" spcCol="0" rtlCol="0" anchor="ctr"/>
          <a:lstStyle/>
          <a:p>
            <a:r>
              <a:rPr lang="de-DE" sz="4400" dirty="0" err="1" smtClean="0"/>
              <a:t>Process</a:t>
            </a:r>
            <a:r>
              <a:rPr lang="de-DE" sz="4400" dirty="0" smtClean="0"/>
              <a:t>/Device </a:t>
            </a:r>
            <a:r>
              <a:rPr lang="de-DE" sz="4400" dirty="0"/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5545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832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/>
          </a:p>
        </p:txBody>
      </p:sp>
      <p:sp>
        <p:nvSpPr>
          <p:cNvPr id="175" name="Abgerundetes Rechteck 174"/>
          <p:cNvSpPr/>
          <p:nvPr/>
        </p:nvSpPr>
        <p:spPr>
          <a:xfrm>
            <a:off x="8873108" y="2762751"/>
            <a:ext cx="32416" cy="13579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321" name="Rechteck 320"/>
          <p:cNvSpPr/>
          <p:nvPr/>
        </p:nvSpPr>
        <p:spPr>
          <a:xfrm>
            <a:off x="6585035" y="51310"/>
            <a:ext cx="2537741" cy="17716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22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16" name="Rechteck 315"/>
          <p:cNvSpPr/>
          <p:nvPr/>
        </p:nvSpPr>
        <p:spPr>
          <a:xfrm>
            <a:off x="6112173" y="1050809"/>
            <a:ext cx="2297291" cy="13032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700" dirty="0"/>
          </a:p>
        </p:txBody>
      </p:sp>
      <p:sp>
        <p:nvSpPr>
          <p:cNvPr id="275" name="Abgerundetes Rechteck 274"/>
          <p:cNvSpPr/>
          <p:nvPr/>
        </p:nvSpPr>
        <p:spPr>
          <a:xfrm>
            <a:off x="8209386" y="1041822"/>
            <a:ext cx="32416" cy="966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7904344" y="1803360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67" name="Abgerundetes Rechteck 266"/>
          <p:cNvSpPr/>
          <p:nvPr/>
        </p:nvSpPr>
        <p:spPr>
          <a:xfrm>
            <a:off x="3401232" y="1787373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40" name="Textfeld 239"/>
          <p:cNvSpPr txBox="1"/>
          <p:nvPr/>
        </p:nvSpPr>
        <p:spPr>
          <a:xfrm>
            <a:off x="1468522" y="5219792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sp>
        <p:nvSpPr>
          <p:cNvPr id="139" name="Abgerundetes Rechteck 138"/>
          <p:cNvSpPr/>
          <p:nvPr/>
        </p:nvSpPr>
        <p:spPr>
          <a:xfrm>
            <a:off x="7643631" y="2785778"/>
            <a:ext cx="32416" cy="1277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67329" y="5090815"/>
            <a:ext cx="907667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Abgerundetes Rechteck 136"/>
          <p:cNvSpPr/>
          <p:nvPr/>
        </p:nvSpPr>
        <p:spPr>
          <a:xfrm>
            <a:off x="5926310" y="2783897"/>
            <a:ext cx="32416" cy="6264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5" name="Eine Ecke des Rechtecks schneiden 4"/>
          <p:cNvSpPr/>
          <p:nvPr/>
        </p:nvSpPr>
        <p:spPr>
          <a:xfrm rot="16200000">
            <a:off x="-473816" y="5726173"/>
            <a:ext cx="1357970" cy="227235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 err="1"/>
              <a:t>Process</a:t>
            </a:r>
            <a:r>
              <a:rPr lang="de-DE" sz="700" dirty="0"/>
              <a:t> Layer</a:t>
            </a:r>
          </a:p>
        </p:txBody>
      </p:sp>
      <p:sp>
        <p:nvSpPr>
          <p:cNvPr id="22" name="Eine Ecke des Rechtecks schneiden 21"/>
          <p:cNvSpPr/>
          <p:nvPr/>
        </p:nvSpPr>
        <p:spPr>
          <a:xfrm rot="16200000">
            <a:off x="-770948" y="3807351"/>
            <a:ext cx="1952233" cy="227235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/>
              <a:t>Control Layer</a:t>
            </a:r>
          </a:p>
        </p:txBody>
      </p:sp>
      <p:sp>
        <p:nvSpPr>
          <p:cNvPr id="23" name="Eine Ecke des Rechtecks schneiden 22"/>
          <p:cNvSpPr/>
          <p:nvPr/>
        </p:nvSpPr>
        <p:spPr>
          <a:xfrm rot="16200000">
            <a:off x="-647325" y="1598101"/>
            <a:ext cx="1704988" cy="227235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r>
              <a:rPr lang="de-DE" sz="700" dirty="0" err="1"/>
              <a:t>Supervisory</a:t>
            </a:r>
            <a:r>
              <a:rPr lang="de-DE" sz="700" dirty="0"/>
              <a:t> Layer</a:t>
            </a:r>
          </a:p>
        </p:txBody>
      </p:sp>
      <p:cxnSp>
        <p:nvCxnSpPr>
          <p:cNvPr id="46" name="Gewinkelte Verbindung 45"/>
          <p:cNvCxnSpPr>
            <a:stCxn id="78" idx="2"/>
            <a:endCxn id="86" idx="1"/>
          </p:cNvCxnSpPr>
          <p:nvPr/>
        </p:nvCxnSpPr>
        <p:spPr>
          <a:xfrm rot="16200000" flipH="1">
            <a:off x="163422" y="5314913"/>
            <a:ext cx="1567669" cy="34783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Gekrümmte Verbindung 56"/>
          <p:cNvCxnSpPr>
            <a:stCxn id="64" idx="1"/>
            <a:endCxn id="77" idx="3"/>
          </p:cNvCxnSpPr>
          <p:nvPr/>
        </p:nvCxnSpPr>
        <p:spPr>
          <a:xfrm rot="10800000">
            <a:off x="5273691" y="5423367"/>
            <a:ext cx="157088" cy="727147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krümmte Verbindung 78"/>
          <p:cNvCxnSpPr>
            <a:stCxn id="66" idx="1"/>
            <a:endCxn id="77" idx="3"/>
          </p:cNvCxnSpPr>
          <p:nvPr/>
        </p:nvCxnSpPr>
        <p:spPr>
          <a:xfrm rot="10800000">
            <a:off x="5273691" y="5423368"/>
            <a:ext cx="157088" cy="1055337"/>
          </a:xfrm>
          <a:prstGeom prst="curvedConnector2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winkelte Verbindung 81"/>
          <p:cNvCxnSpPr>
            <a:endCxn id="51" idx="3"/>
          </p:cNvCxnSpPr>
          <p:nvPr/>
        </p:nvCxnSpPr>
        <p:spPr>
          <a:xfrm rot="5400000" flipH="1" flipV="1">
            <a:off x="6725942" y="5437239"/>
            <a:ext cx="188282" cy="13156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uppieren 96"/>
          <p:cNvGrpSpPr/>
          <p:nvPr/>
        </p:nvGrpSpPr>
        <p:grpSpPr>
          <a:xfrm>
            <a:off x="4839718" y="3179938"/>
            <a:ext cx="2297500" cy="2243430"/>
            <a:chOff x="4168552" y="4200204"/>
            <a:chExt cx="3240360" cy="3336701"/>
          </a:xfrm>
        </p:grpSpPr>
        <p:sp>
          <p:nvSpPr>
            <p:cNvPr id="92" name="Rechteck 91"/>
            <p:cNvSpPr/>
            <p:nvPr/>
          </p:nvSpPr>
          <p:spPr>
            <a:xfrm>
              <a:off x="4168552" y="4315976"/>
              <a:ext cx="3240360" cy="264486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grpSp>
          <p:nvGrpSpPr>
            <p:cNvPr id="91" name="Gruppieren 90"/>
            <p:cNvGrpSpPr/>
            <p:nvPr/>
          </p:nvGrpSpPr>
          <p:grpSpPr>
            <a:xfrm>
              <a:off x="4600600" y="4488851"/>
              <a:ext cx="2633823" cy="3048054"/>
              <a:chOff x="4600600" y="4488851"/>
              <a:chExt cx="2633823" cy="3048054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4600600" y="5334330"/>
                <a:ext cx="2273783" cy="74118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r>
                  <a:rPr lang="de-DE" sz="700" dirty="0"/>
                  <a:t>32 </a:t>
                </a:r>
                <a:r>
                  <a:rPr lang="de-DE" sz="700" dirty="0" err="1"/>
                  <a:t>up-to</a:t>
                </a:r>
                <a:r>
                  <a:rPr lang="de-DE" sz="700" dirty="0"/>
                  <a:t> 16 </a:t>
                </a:r>
                <a:r>
                  <a:rPr lang="de-DE" sz="700" dirty="0" err="1"/>
                  <a:t>bit</a:t>
                </a:r>
                <a:r>
                  <a:rPr lang="de-DE" sz="700" dirty="0"/>
                  <a:t> ADC Channels </a:t>
                </a:r>
                <a:r>
                  <a:rPr lang="de-DE" sz="700" dirty="0" err="1"/>
                  <a:t>for</a:t>
                </a:r>
                <a:r>
                  <a:rPr lang="de-DE" sz="700" dirty="0"/>
                  <a:t> 0-5/10 </a:t>
                </a:r>
                <a:r>
                  <a:rPr lang="de-DE" sz="700" dirty="0" err="1"/>
                  <a:t>or</a:t>
                </a:r>
                <a:r>
                  <a:rPr lang="de-DE" sz="700" dirty="0"/>
                  <a:t> 4-20mA Inputs</a:t>
                </a:r>
              </a:p>
            </p:txBody>
          </p:sp>
          <p:grpSp>
            <p:nvGrpSpPr>
              <p:cNvPr id="52" name="Gruppieren 51"/>
              <p:cNvGrpSpPr/>
              <p:nvPr/>
            </p:nvGrpSpPr>
            <p:grpSpPr>
              <a:xfrm>
                <a:off x="4600600" y="6075518"/>
                <a:ext cx="2633823" cy="1461387"/>
                <a:chOff x="3556485" y="424405"/>
                <a:chExt cx="2633823" cy="1567883"/>
              </a:xfrm>
            </p:grpSpPr>
            <p:sp>
              <p:nvSpPr>
                <p:cNvPr id="51" name="Pfeil nach links und rechts 50"/>
                <p:cNvSpPr/>
                <p:nvPr/>
              </p:nvSpPr>
              <p:spPr>
                <a:xfrm rot="16200000">
                  <a:off x="5519690" y="1298548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1-wire</a:t>
                  </a:r>
                </a:p>
              </p:txBody>
            </p:sp>
            <p:sp>
              <p:nvSpPr>
                <p:cNvPr id="72" name="Pfeil nach links und rechts 71"/>
                <p:cNvSpPr/>
                <p:nvPr/>
              </p:nvSpPr>
              <p:spPr>
                <a:xfrm rot="16200000">
                  <a:off x="4009191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CAN</a:t>
                  </a:r>
                </a:p>
              </p:txBody>
            </p:sp>
            <p:sp>
              <p:nvSpPr>
                <p:cNvPr id="73" name="Pfeil nach links und rechts 72"/>
                <p:cNvSpPr/>
                <p:nvPr/>
              </p:nvSpPr>
              <p:spPr>
                <a:xfrm rot="16200000">
                  <a:off x="4390833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I2C</a:t>
                  </a:r>
                </a:p>
              </p:txBody>
            </p:sp>
            <p:sp>
              <p:nvSpPr>
                <p:cNvPr id="74" name="Pfeil nach links und rechts 73"/>
                <p:cNvSpPr/>
                <p:nvPr/>
              </p:nvSpPr>
              <p:spPr>
                <a:xfrm rot="16200000">
                  <a:off x="4772475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SPI</a:t>
                  </a:r>
                </a:p>
              </p:txBody>
            </p:sp>
            <p:sp>
              <p:nvSpPr>
                <p:cNvPr id="76" name="Pfeil nach links und rechts 75"/>
                <p:cNvSpPr/>
                <p:nvPr/>
              </p:nvSpPr>
              <p:spPr>
                <a:xfrm rot="16200000">
                  <a:off x="5154118" y="1321670"/>
                  <a:ext cx="981196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“TTL“</a:t>
                  </a:r>
                </a:p>
              </p:txBody>
            </p:sp>
            <p:sp>
              <p:nvSpPr>
                <p:cNvPr id="77" name="Pfeil nach links und rechts 76"/>
                <p:cNvSpPr/>
                <p:nvPr/>
              </p:nvSpPr>
              <p:spPr>
                <a:xfrm rot="16200000">
                  <a:off x="2952564" y="1028326"/>
                  <a:ext cx="1567882" cy="36004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700" dirty="0"/>
                    <a:t>analog</a:t>
                  </a:r>
                </a:p>
              </p:txBody>
            </p:sp>
          </p:grpSp>
          <p:sp>
            <p:nvSpPr>
              <p:cNvPr id="96" name="Rechteck 95"/>
              <p:cNvSpPr/>
              <p:nvPr/>
            </p:nvSpPr>
            <p:spPr>
              <a:xfrm>
                <a:off x="4600600" y="4488851"/>
                <a:ext cx="2520281" cy="55650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r>
                  <a:rPr lang="de-DE" sz="700" dirty="0" err="1"/>
                  <a:t>miniPC</a:t>
                </a:r>
                <a:endParaRPr lang="de-DE" sz="700" dirty="0"/>
              </a:p>
              <a:p>
                <a:r>
                  <a:rPr lang="de-DE" sz="700" dirty="0"/>
                  <a:t>EPICS IOC</a:t>
                </a:r>
              </a:p>
            </p:txBody>
          </p:sp>
          <p:sp>
            <p:nvSpPr>
              <p:cNvPr id="98" name="Rechteck 97"/>
              <p:cNvSpPr/>
              <p:nvPr/>
            </p:nvSpPr>
            <p:spPr>
              <a:xfrm>
                <a:off x="5363884" y="6175651"/>
                <a:ext cx="1756996" cy="37389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spcCol="0" rtlCol="0" anchor="ctr"/>
              <a:lstStyle/>
              <a:p>
                <a:pPr algn="ctr"/>
                <a:r>
                  <a:rPr lang="de-DE" sz="700" dirty="0"/>
                  <a:t>HadCon2</a:t>
                </a:r>
              </a:p>
            </p:txBody>
          </p:sp>
          <p:sp>
            <p:nvSpPr>
              <p:cNvPr id="87" name="Pfeil nach links und rechts 86"/>
              <p:cNvSpPr/>
              <p:nvPr/>
            </p:nvSpPr>
            <p:spPr>
              <a:xfrm rot="5400000">
                <a:off x="6477051" y="5437709"/>
                <a:ext cx="1135279" cy="34061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USB</a:t>
                </a:r>
              </a:p>
            </p:txBody>
          </p:sp>
          <p:sp>
            <p:nvSpPr>
              <p:cNvPr id="102" name="Pfeil nach links und rechts 101"/>
              <p:cNvSpPr/>
              <p:nvPr/>
            </p:nvSpPr>
            <p:spPr>
              <a:xfrm rot="1683145">
                <a:off x="4953256" y="6054125"/>
                <a:ext cx="756720" cy="34061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1-wire</a:t>
                </a:r>
              </a:p>
            </p:txBody>
          </p:sp>
        </p:grpSp>
        <p:sp>
          <p:nvSpPr>
            <p:cNvPr id="93" name="Textfeld 92"/>
            <p:cNvSpPr txBox="1"/>
            <p:nvPr/>
          </p:nvSpPr>
          <p:spPr>
            <a:xfrm rot="16200000">
              <a:off x="3294474" y="5151204"/>
              <a:ext cx="2268253" cy="366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HADES I/O Box</a:t>
              </a:r>
            </a:p>
          </p:txBody>
        </p:sp>
      </p:grpSp>
      <p:sp>
        <p:nvSpPr>
          <p:cNvPr id="129" name="Rechteck 128"/>
          <p:cNvSpPr/>
          <p:nvPr/>
        </p:nvSpPr>
        <p:spPr>
          <a:xfrm>
            <a:off x="7239330" y="3955749"/>
            <a:ext cx="883850" cy="7770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700" dirty="0"/>
              <a:t>PC</a:t>
            </a:r>
          </a:p>
          <a:p>
            <a:pPr algn="ctr"/>
            <a:r>
              <a:rPr lang="de-DE" sz="700" dirty="0"/>
              <a:t>EPICS IOC</a:t>
            </a:r>
          </a:p>
        </p:txBody>
      </p:sp>
      <p:sp>
        <p:nvSpPr>
          <p:cNvPr id="101" name="Pfeil nach links und rechts 100"/>
          <p:cNvSpPr/>
          <p:nvPr/>
        </p:nvSpPr>
        <p:spPr>
          <a:xfrm rot="16200000">
            <a:off x="7344710" y="4931576"/>
            <a:ext cx="747282" cy="3436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trbnet</a:t>
            </a:r>
            <a:endParaRPr lang="de-DE" sz="700" dirty="0"/>
          </a:p>
        </p:txBody>
      </p:sp>
      <p:sp>
        <p:nvSpPr>
          <p:cNvPr id="107" name="Abgerundetes Rechteck 106"/>
          <p:cNvSpPr/>
          <p:nvPr/>
        </p:nvSpPr>
        <p:spPr>
          <a:xfrm>
            <a:off x="523008" y="2795813"/>
            <a:ext cx="32416" cy="11142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36" name="Abgerundetes Rechteck 135"/>
          <p:cNvSpPr/>
          <p:nvPr/>
        </p:nvSpPr>
        <p:spPr>
          <a:xfrm>
            <a:off x="1924322" y="2775271"/>
            <a:ext cx="32416" cy="14233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91551" y="2703788"/>
            <a:ext cx="903122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Abgerundetes Rechteck 146"/>
          <p:cNvSpPr/>
          <p:nvPr/>
        </p:nvSpPr>
        <p:spPr>
          <a:xfrm>
            <a:off x="1619722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48" name="Abgerundetes Rechteck 147"/>
          <p:cNvSpPr/>
          <p:nvPr/>
        </p:nvSpPr>
        <p:spPr>
          <a:xfrm>
            <a:off x="888312" y="247500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152" name="Abgerundetes Rechteck 151"/>
          <p:cNvSpPr/>
          <p:nvPr/>
        </p:nvSpPr>
        <p:spPr>
          <a:xfrm>
            <a:off x="1454558" y="2016507"/>
            <a:ext cx="32416" cy="7663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55" name="Abgerundetes Rechteck 154"/>
          <p:cNvSpPr/>
          <p:nvPr/>
        </p:nvSpPr>
        <p:spPr>
          <a:xfrm>
            <a:off x="2011663" y="3862127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71" name="Abgerundetes Rechteck 70"/>
          <p:cNvSpPr/>
          <p:nvPr/>
        </p:nvSpPr>
        <p:spPr>
          <a:xfrm>
            <a:off x="6039524" y="3003298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7729540" y="3740842"/>
            <a:ext cx="371342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cxnSp>
        <p:nvCxnSpPr>
          <p:cNvPr id="105" name="Gewinkelte Verbindung 104"/>
          <p:cNvCxnSpPr/>
          <p:nvPr/>
        </p:nvCxnSpPr>
        <p:spPr>
          <a:xfrm rot="5400000">
            <a:off x="377708" y="5148990"/>
            <a:ext cx="1163579" cy="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2" name="Textfeld 131"/>
          <p:cNvSpPr txBox="1"/>
          <p:nvPr/>
        </p:nvSpPr>
        <p:spPr>
          <a:xfrm>
            <a:off x="783201" y="4789327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sp>
        <p:nvSpPr>
          <p:cNvPr id="133" name="Textfeld 132"/>
          <p:cNvSpPr txBox="1"/>
          <p:nvPr/>
        </p:nvSpPr>
        <p:spPr>
          <a:xfrm>
            <a:off x="761606" y="4768654"/>
            <a:ext cx="390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x 74</a:t>
            </a:r>
            <a:endParaRPr lang="de-DE" sz="1400" dirty="0"/>
          </a:p>
        </p:txBody>
      </p:sp>
      <p:sp>
        <p:nvSpPr>
          <p:cNvPr id="78" name="Rechteck 77"/>
          <p:cNvSpPr/>
          <p:nvPr/>
        </p:nvSpPr>
        <p:spPr>
          <a:xfrm>
            <a:off x="724542" y="4567203"/>
            <a:ext cx="97591" cy="1377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0" name="Rechteck 139"/>
          <p:cNvSpPr/>
          <p:nvPr/>
        </p:nvSpPr>
        <p:spPr>
          <a:xfrm>
            <a:off x="1035824" y="4567203"/>
            <a:ext cx="97591" cy="1377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1" name="Rechteck 140"/>
          <p:cNvSpPr/>
          <p:nvPr/>
        </p:nvSpPr>
        <p:spPr>
          <a:xfrm>
            <a:off x="1920833" y="4575789"/>
            <a:ext cx="468218" cy="13779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8" name="Rechteck 17"/>
          <p:cNvSpPr/>
          <p:nvPr/>
        </p:nvSpPr>
        <p:spPr>
          <a:xfrm>
            <a:off x="1873266" y="4113940"/>
            <a:ext cx="822119" cy="5073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800" b="1" dirty="0"/>
              <a:t>LV</a:t>
            </a:r>
            <a:endParaRPr lang="de-DE" sz="700" b="1" dirty="0"/>
          </a:p>
          <a:p>
            <a:pPr algn="ctr"/>
            <a:r>
              <a:rPr lang="de-DE" sz="700" dirty="0"/>
              <a:t>TDK Lambda</a:t>
            </a:r>
          </a:p>
        </p:txBody>
      </p:sp>
      <p:sp>
        <p:nvSpPr>
          <p:cNvPr id="164" name="Textfeld 163"/>
          <p:cNvSpPr txBox="1"/>
          <p:nvPr/>
        </p:nvSpPr>
        <p:spPr>
          <a:xfrm>
            <a:off x="783201" y="4435001"/>
            <a:ext cx="3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...</a:t>
            </a:r>
            <a:endParaRPr lang="de-DE" sz="1400" dirty="0"/>
          </a:p>
        </p:txBody>
      </p:sp>
      <p:grpSp>
        <p:nvGrpSpPr>
          <p:cNvPr id="188" name="Gruppieren 187"/>
          <p:cNvGrpSpPr/>
          <p:nvPr/>
        </p:nvGrpSpPr>
        <p:grpSpPr>
          <a:xfrm>
            <a:off x="327700" y="4684884"/>
            <a:ext cx="460959" cy="261882"/>
            <a:chOff x="220684" y="6625042"/>
            <a:chExt cx="650130" cy="374436"/>
          </a:xfrm>
        </p:grpSpPr>
        <p:sp>
          <p:nvSpPr>
            <p:cNvPr id="37" name="Gewitterblitz 36"/>
            <p:cNvSpPr/>
            <p:nvPr/>
          </p:nvSpPr>
          <p:spPr>
            <a:xfrm>
              <a:off x="265427" y="6625042"/>
              <a:ext cx="529084" cy="374436"/>
            </a:xfrm>
            <a:prstGeom prst="lightningBol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220684" y="6649110"/>
              <a:ext cx="650130" cy="308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1.1kV</a:t>
              </a:r>
            </a:p>
          </p:txBody>
        </p:sp>
      </p:grpSp>
      <p:grpSp>
        <p:nvGrpSpPr>
          <p:cNvPr id="187" name="Gruppieren 186"/>
          <p:cNvGrpSpPr/>
          <p:nvPr/>
        </p:nvGrpSpPr>
        <p:grpSpPr>
          <a:xfrm>
            <a:off x="1977111" y="4709118"/>
            <a:ext cx="411810" cy="217381"/>
            <a:chOff x="2219406" y="6744816"/>
            <a:chExt cx="580811" cy="310810"/>
          </a:xfrm>
        </p:grpSpPr>
        <p:sp>
          <p:nvSpPr>
            <p:cNvPr id="40" name="Gewitterblitz 39"/>
            <p:cNvSpPr/>
            <p:nvPr/>
          </p:nvSpPr>
          <p:spPr>
            <a:xfrm>
              <a:off x="2219406" y="6774305"/>
              <a:ext cx="529084" cy="281321"/>
            </a:xfrm>
            <a:prstGeom prst="lightningBol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2224334" y="6744816"/>
              <a:ext cx="575883" cy="308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48 V</a:t>
              </a:r>
            </a:p>
          </p:txBody>
        </p:sp>
      </p:grpSp>
      <p:sp>
        <p:nvSpPr>
          <p:cNvPr id="108" name="Abgerundetes Rechteck 107"/>
          <p:cNvSpPr/>
          <p:nvPr/>
        </p:nvSpPr>
        <p:spPr>
          <a:xfrm>
            <a:off x="611885" y="3374009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420897" y="3609292"/>
            <a:ext cx="1174278" cy="1022886"/>
            <a:chOff x="64096" y="5087170"/>
            <a:chExt cx="1656184" cy="1462514"/>
          </a:xfrm>
        </p:grpSpPr>
        <p:sp>
          <p:nvSpPr>
            <p:cNvPr id="2" name="Rechteck 1"/>
            <p:cNvSpPr/>
            <p:nvPr/>
          </p:nvSpPr>
          <p:spPr>
            <a:xfrm>
              <a:off x="64096" y="5087170"/>
              <a:ext cx="1656184" cy="146251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endParaRPr lang="de-DE" sz="800" b="1" dirty="0"/>
            </a:p>
            <a:p>
              <a:pPr algn="ctr"/>
              <a:r>
                <a:rPr lang="de-DE" sz="800" b="1" dirty="0"/>
                <a:t>HV </a:t>
              </a:r>
              <a:endParaRPr lang="de-DE" sz="700" b="1" dirty="0"/>
            </a:p>
            <a:p>
              <a:pPr algn="ctr"/>
              <a:r>
                <a:rPr lang="de-DE" sz="700" dirty="0"/>
                <a:t>Wiener</a:t>
              </a:r>
            </a:p>
            <a:p>
              <a:pPr algn="ctr"/>
              <a:r>
                <a:rPr lang="de-DE" sz="700" dirty="0"/>
                <a:t> ISEG </a:t>
              </a:r>
            </a:p>
            <a:p>
              <a:pPr algn="ctr"/>
              <a:endParaRPr lang="de-DE" sz="700" dirty="0"/>
            </a:p>
            <a:p>
              <a:pPr algn="ctr"/>
              <a:endParaRPr lang="de-DE" sz="700" dirty="0"/>
            </a:p>
          </p:txBody>
        </p:sp>
        <p:sp>
          <p:nvSpPr>
            <p:cNvPr id="110" name="Rechteck 109"/>
            <p:cNvSpPr/>
            <p:nvPr/>
          </p:nvSpPr>
          <p:spPr>
            <a:xfrm>
              <a:off x="166175" y="5278110"/>
              <a:ext cx="1452023" cy="35812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r>
                <a:rPr lang="de-DE" sz="700" dirty="0"/>
                <a:t>internal EPICS IOC</a:t>
              </a:r>
            </a:p>
          </p:txBody>
        </p:sp>
      </p:grpSp>
      <p:sp>
        <p:nvSpPr>
          <p:cNvPr id="115" name="Abgerundetes Rechteck 114"/>
          <p:cNvSpPr/>
          <p:nvPr/>
        </p:nvSpPr>
        <p:spPr>
          <a:xfrm>
            <a:off x="5352235" y="3001514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26" name="Abgerundetes Rechteck 125"/>
          <p:cNvSpPr/>
          <p:nvPr/>
        </p:nvSpPr>
        <p:spPr>
          <a:xfrm>
            <a:off x="7244840" y="3734067"/>
            <a:ext cx="3454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cxnSp>
        <p:nvCxnSpPr>
          <p:cNvPr id="156" name="Gerade Verbindung 155"/>
          <p:cNvCxnSpPr/>
          <p:nvPr/>
        </p:nvCxnSpPr>
        <p:spPr>
          <a:xfrm flipV="1">
            <a:off x="3689196" y="1113511"/>
            <a:ext cx="1603947" cy="311471"/>
          </a:xfrm>
          <a:prstGeom prst="curvedConnector3">
            <a:avLst>
              <a:gd name="adj1" fmla="val 50000"/>
            </a:avLst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Abgerundetes Rechteck 162"/>
          <p:cNvSpPr/>
          <p:nvPr/>
        </p:nvSpPr>
        <p:spPr>
          <a:xfrm>
            <a:off x="6754117" y="1822930"/>
            <a:ext cx="32416" cy="966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170" name="Abgerundetes Rechteck 169"/>
          <p:cNvSpPr/>
          <p:nvPr/>
        </p:nvSpPr>
        <p:spPr>
          <a:xfrm>
            <a:off x="5975610" y="2475388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JDBC</a:t>
            </a:r>
          </a:p>
        </p:txBody>
      </p:sp>
      <p:grpSp>
        <p:nvGrpSpPr>
          <p:cNvPr id="81" name="Gruppieren 80"/>
          <p:cNvGrpSpPr/>
          <p:nvPr/>
        </p:nvGrpSpPr>
        <p:grpSpPr>
          <a:xfrm>
            <a:off x="542855" y="890734"/>
            <a:ext cx="1855823" cy="1259064"/>
            <a:chOff x="700608" y="1200200"/>
            <a:chExt cx="2617425" cy="1800199"/>
          </a:xfrm>
        </p:grpSpPr>
        <p:sp>
          <p:nvSpPr>
            <p:cNvPr id="103" name="Rechteck 102"/>
            <p:cNvSpPr/>
            <p:nvPr/>
          </p:nvSpPr>
          <p:spPr>
            <a:xfrm>
              <a:off x="700608" y="1200200"/>
              <a:ext cx="2617425" cy="180019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700" dirty="0"/>
                <a:t>EPICS IOC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HV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LV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Gas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/>
                <a:t>HadCon2 alias  </a:t>
              </a:r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 err="1"/>
                <a:t>Sequencer</a:t>
              </a:r>
              <a:endParaRPr lang="de-DE" sz="700" dirty="0"/>
            </a:p>
            <a:p>
              <a:pPr marL="122450" indent="-122450">
                <a:buFont typeface="Arial" panose="020B0604020202020204" pitchFamily="34" charset="0"/>
                <a:buChar char="•"/>
              </a:pPr>
              <a:r>
                <a:rPr lang="de-DE" sz="700" dirty="0" err="1"/>
                <a:t>Ioc-stats</a:t>
              </a:r>
              <a:endParaRPr lang="de-DE" sz="700" dirty="0"/>
            </a:p>
          </p:txBody>
        </p:sp>
        <p:pic>
          <p:nvPicPr>
            <p:cNvPr id="17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46270" y="1200200"/>
              <a:ext cx="1470410" cy="139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pieren 25"/>
          <p:cNvGrpSpPr/>
          <p:nvPr/>
        </p:nvGrpSpPr>
        <p:grpSpPr>
          <a:xfrm>
            <a:off x="3308052" y="1362851"/>
            <a:ext cx="1131890" cy="1038761"/>
            <a:chOff x="9569152" y="631623"/>
            <a:chExt cx="1227158" cy="1164584"/>
          </a:xfrm>
        </p:grpSpPr>
        <p:pic>
          <p:nvPicPr>
            <p:cNvPr id="17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3" name="Abgerundetes Rechteck 202"/>
          <p:cNvSpPr/>
          <p:nvPr/>
        </p:nvSpPr>
        <p:spPr>
          <a:xfrm>
            <a:off x="6584634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208" name="Textfeld 207"/>
          <p:cNvSpPr txBox="1"/>
          <p:nvPr/>
        </p:nvSpPr>
        <p:spPr>
          <a:xfrm>
            <a:off x="2510898" y="1424982"/>
            <a:ext cx="1185705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Data Browser </a:t>
            </a:r>
          </a:p>
        </p:txBody>
      </p:sp>
      <p:sp>
        <p:nvSpPr>
          <p:cNvPr id="161" name="Textfeld 160"/>
          <p:cNvSpPr txBox="1"/>
          <p:nvPr/>
        </p:nvSpPr>
        <p:spPr>
          <a:xfrm>
            <a:off x="2510899" y="941097"/>
            <a:ext cx="117829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GUI („BOY/BOB“) 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46106" y="2754150"/>
            <a:ext cx="8859418" cy="416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/>
          </a:p>
        </p:txBody>
      </p:sp>
      <p:sp>
        <p:nvSpPr>
          <p:cNvPr id="211" name="Abgerundetes Rechteck 210"/>
          <p:cNvSpPr/>
          <p:nvPr/>
        </p:nvSpPr>
        <p:spPr>
          <a:xfrm>
            <a:off x="3710000" y="2771841"/>
            <a:ext cx="32416" cy="10977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12" name="Rechteck 211"/>
          <p:cNvSpPr/>
          <p:nvPr/>
        </p:nvSpPr>
        <p:spPr>
          <a:xfrm>
            <a:off x="2777748" y="3870077"/>
            <a:ext cx="1984718" cy="1163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/>
          </a:p>
        </p:txBody>
      </p:sp>
      <p:grpSp>
        <p:nvGrpSpPr>
          <p:cNvPr id="213" name="Gruppieren 212"/>
          <p:cNvGrpSpPr/>
          <p:nvPr/>
        </p:nvGrpSpPr>
        <p:grpSpPr>
          <a:xfrm>
            <a:off x="2879859" y="3920362"/>
            <a:ext cx="1786946" cy="1471256"/>
            <a:chOff x="4600598" y="5433316"/>
            <a:chExt cx="2520282" cy="2103589"/>
          </a:xfrm>
        </p:grpSpPr>
        <p:grpSp>
          <p:nvGrpSpPr>
            <p:cNvPr id="214" name="Gruppieren 213"/>
            <p:cNvGrpSpPr/>
            <p:nvPr/>
          </p:nvGrpSpPr>
          <p:grpSpPr>
            <a:xfrm>
              <a:off x="4982242" y="6622355"/>
              <a:ext cx="1886609" cy="914550"/>
              <a:chOff x="3938127" y="1011092"/>
              <a:chExt cx="1886609" cy="981196"/>
            </a:xfrm>
          </p:grpSpPr>
          <p:sp>
            <p:nvSpPr>
              <p:cNvPr id="218" name="Pfeil nach links und rechts 217"/>
              <p:cNvSpPr/>
              <p:nvPr/>
            </p:nvSpPr>
            <p:spPr>
              <a:xfrm rot="16200000">
                <a:off x="3627549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1-wire</a:t>
                </a:r>
              </a:p>
            </p:txBody>
          </p:sp>
          <p:sp>
            <p:nvSpPr>
              <p:cNvPr id="219" name="Pfeil nach links und rechts 218"/>
              <p:cNvSpPr/>
              <p:nvPr/>
            </p:nvSpPr>
            <p:spPr>
              <a:xfrm rot="16200000">
                <a:off x="4009191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CAN</a:t>
                </a:r>
              </a:p>
            </p:txBody>
          </p:sp>
          <p:sp>
            <p:nvSpPr>
              <p:cNvPr id="220" name="Pfeil nach links und rechts 219"/>
              <p:cNvSpPr/>
              <p:nvPr/>
            </p:nvSpPr>
            <p:spPr>
              <a:xfrm rot="16200000">
                <a:off x="4390833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I2C</a:t>
                </a:r>
              </a:p>
            </p:txBody>
          </p:sp>
          <p:sp>
            <p:nvSpPr>
              <p:cNvPr id="221" name="Pfeil nach links und rechts 220"/>
              <p:cNvSpPr/>
              <p:nvPr/>
            </p:nvSpPr>
            <p:spPr>
              <a:xfrm rot="16200000">
                <a:off x="4772475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SPI</a:t>
                </a:r>
              </a:p>
            </p:txBody>
          </p:sp>
          <p:sp>
            <p:nvSpPr>
              <p:cNvPr id="222" name="Pfeil nach links und rechts 221"/>
              <p:cNvSpPr/>
              <p:nvPr/>
            </p:nvSpPr>
            <p:spPr>
              <a:xfrm rot="16200000">
                <a:off x="5154118" y="1321670"/>
                <a:ext cx="981196" cy="36004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“TTL“</a:t>
                </a:r>
              </a:p>
            </p:txBody>
          </p:sp>
        </p:grpSp>
        <p:sp>
          <p:nvSpPr>
            <p:cNvPr id="215" name="Rechteck 214"/>
            <p:cNvSpPr/>
            <p:nvPr/>
          </p:nvSpPr>
          <p:spPr>
            <a:xfrm>
              <a:off x="4600598" y="5433316"/>
              <a:ext cx="1886610" cy="55650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r>
                <a:rPr lang="de-DE" sz="700" dirty="0" err="1"/>
                <a:t>miniPC</a:t>
              </a:r>
              <a:endParaRPr lang="de-DE" sz="700" dirty="0"/>
            </a:p>
            <a:p>
              <a:r>
                <a:rPr lang="de-DE" sz="700" dirty="0"/>
                <a:t>EPICS IOC</a:t>
              </a:r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4810510" y="6175651"/>
              <a:ext cx="2310370" cy="37389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spcCol="0" rtlCol="0" anchor="ctr"/>
            <a:lstStyle/>
            <a:p>
              <a:pPr algn="ctr"/>
              <a:r>
                <a:rPr lang="de-DE" sz="700" dirty="0"/>
                <a:t>HadCon2 / CBM DSC (Prototype)</a:t>
              </a:r>
            </a:p>
          </p:txBody>
        </p:sp>
        <p:sp>
          <p:nvSpPr>
            <p:cNvPr id="217" name="Pfeil nach links und rechts 216"/>
            <p:cNvSpPr/>
            <p:nvPr/>
          </p:nvSpPr>
          <p:spPr>
            <a:xfrm rot="2650039">
              <a:off x="6339171" y="5773623"/>
              <a:ext cx="708060" cy="3406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dirty="0"/>
                <a:t>USB</a:t>
              </a:r>
            </a:p>
          </p:txBody>
        </p:sp>
      </p:grpSp>
      <p:sp>
        <p:nvSpPr>
          <p:cNvPr id="223" name="Abgerundetes Rechteck 222"/>
          <p:cNvSpPr/>
          <p:nvPr/>
        </p:nvSpPr>
        <p:spPr>
          <a:xfrm>
            <a:off x="3816595" y="3577541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sp>
        <p:nvSpPr>
          <p:cNvPr id="224" name="Abgerundetes Rechteck 223"/>
          <p:cNvSpPr/>
          <p:nvPr/>
        </p:nvSpPr>
        <p:spPr>
          <a:xfrm>
            <a:off x="616228" y="3165799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cxnSp>
        <p:nvCxnSpPr>
          <p:cNvPr id="252" name="Gewinkelte Verbindung 251"/>
          <p:cNvCxnSpPr>
            <a:stCxn id="218" idx="3"/>
          </p:cNvCxnSpPr>
          <p:nvPr/>
        </p:nvCxnSpPr>
        <p:spPr>
          <a:xfrm rot="5400000">
            <a:off x="2957395" y="5180663"/>
            <a:ext cx="109744" cy="531654"/>
          </a:xfrm>
          <a:prstGeom prst="bentConnector2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Gewinkelte Verbindung 255"/>
          <p:cNvCxnSpPr>
            <a:stCxn id="226" idx="3"/>
          </p:cNvCxnSpPr>
          <p:nvPr/>
        </p:nvCxnSpPr>
        <p:spPr>
          <a:xfrm>
            <a:off x="2409212" y="5286427"/>
            <a:ext cx="561198" cy="21493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Gewinkelte Verbindung 256"/>
          <p:cNvCxnSpPr/>
          <p:nvPr/>
        </p:nvCxnSpPr>
        <p:spPr>
          <a:xfrm rot="10800000" flipV="1">
            <a:off x="3278095" y="5389857"/>
            <a:ext cx="276203" cy="111502"/>
          </a:xfrm>
          <a:prstGeom prst="bentConnector3">
            <a:avLst>
              <a:gd name="adj1" fmla="val 1098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Gewinkelte Verbindung 257"/>
          <p:cNvCxnSpPr/>
          <p:nvPr/>
        </p:nvCxnSpPr>
        <p:spPr>
          <a:xfrm rot="10800000" flipV="1">
            <a:off x="3543582" y="5389857"/>
            <a:ext cx="266612" cy="111501"/>
          </a:xfrm>
          <a:prstGeom prst="bentConnector3">
            <a:avLst>
              <a:gd name="adj1" fmla="val 2716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Gewinkelte Verbindung 258"/>
          <p:cNvCxnSpPr/>
          <p:nvPr/>
        </p:nvCxnSpPr>
        <p:spPr>
          <a:xfrm rot="10800000" flipV="1">
            <a:off x="3810194" y="5388703"/>
            <a:ext cx="277141" cy="112656"/>
          </a:xfrm>
          <a:prstGeom prst="bentConnector3">
            <a:avLst>
              <a:gd name="adj1" fmla="val -6859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Gewinkelte Verbindung 276"/>
          <p:cNvCxnSpPr/>
          <p:nvPr/>
        </p:nvCxnSpPr>
        <p:spPr>
          <a:xfrm>
            <a:off x="6340041" y="51310"/>
            <a:ext cx="2782735" cy="1771620"/>
          </a:xfrm>
          <a:prstGeom prst="bentConnector3">
            <a:avLst>
              <a:gd name="adj1" fmla="val 9092"/>
            </a:avLst>
          </a:prstGeom>
          <a:ln w="38100">
            <a:solidFill>
              <a:srgbClr val="FFFF0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winkelte Verbindung 263"/>
          <p:cNvCxnSpPr>
            <a:stCxn id="141" idx="1"/>
            <a:endCxn id="226" idx="0"/>
          </p:cNvCxnSpPr>
          <p:nvPr/>
        </p:nvCxnSpPr>
        <p:spPr>
          <a:xfrm rot="10800000" flipV="1">
            <a:off x="1708196" y="4644687"/>
            <a:ext cx="212638" cy="50479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71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3830" y="1304846"/>
            <a:ext cx="1131890" cy="10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" name="Textfeld 272"/>
          <p:cNvSpPr txBox="1"/>
          <p:nvPr/>
        </p:nvSpPr>
        <p:spPr>
          <a:xfrm>
            <a:off x="7996396" y="2754150"/>
            <a:ext cx="1110775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100" dirty="0"/>
              <a:t>HADES VLAN</a:t>
            </a:r>
          </a:p>
        </p:txBody>
      </p:sp>
      <p:sp>
        <p:nvSpPr>
          <p:cNvPr id="283" name="Textfeld 282"/>
          <p:cNvSpPr txBox="1"/>
          <p:nvPr/>
        </p:nvSpPr>
        <p:spPr>
          <a:xfrm>
            <a:off x="6927179" y="1113511"/>
            <a:ext cx="869811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Gateway</a:t>
            </a:r>
          </a:p>
        </p:txBody>
      </p:sp>
      <p:sp>
        <p:nvSpPr>
          <p:cNvPr id="291" name="Abgerundetes Rechteck 290"/>
          <p:cNvSpPr/>
          <p:nvPr/>
        </p:nvSpPr>
        <p:spPr>
          <a:xfrm rot="19860000">
            <a:off x="7696743" y="338069"/>
            <a:ext cx="32416" cy="9236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292" name="Abgerundetes Rechteck 291"/>
          <p:cNvSpPr/>
          <p:nvPr/>
        </p:nvSpPr>
        <p:spPr>
          <a:xfrm>
            <a:off x="8534359" y="294953"/>
            <a:ext cx="32416" cy="9667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rgbClr val="FFFF00"/>
              </a:solidFill>
            </a:endParaRPr>
          </a:p>
        </p:txBody>
      </p:sp>
      <p:sp>
        <p:nvSpPr>
          <p:cNvPr id="65" name="Wolke 64"/>
          <p:cNvSpPr/>
          <p:nvPr/>
        </p:nvSpPr>
        <p:spPr>
          <a:xfrm>
            <a:off x="7749886" y="941097"/>
            <a:ext cx="1061882" cy="44436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</a:endParaRP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GSI LAN</a:t>
            </a:r>
            <a:endParaRPr lang="de-DE" sz="600" dirty="0"/>
          </a:p>
          <a:p>
            <a:pPr algn="ctr"/>
            <a:endParaRPr lang="de-DE" sz="1100" dirty="0">
              <a:solidFill>
                <a:schemeClr val="tx1"/>
              </a:solidFill>
            </a:endParaRPr>
          </a:p>
        </p:txBody>
      </p:sp>
      <p:grpSp>
        <p:nvGrpSpPr>
          <p:cNvPr id="285" name="Gruppieren 284"/>
          <p:cNvGrpSpPr/>
          <p:nvPr/>
        </p:nvGrpSpPr>
        <p:grpSpPr>
          <a:xfrm>
            <a:off x="8185068" y="-65087"/>
            <a:ext cx="923510" cy="847527"/>
            <a:chOff x="9569152" y="631623"/>
            <a:chExt cx="1227158" cy="1164584"/>
          </a:xfrm>
        </p:grpSpPr>
        <p:pic>
          <p:nvPicPr>
            <p:cNvPr id="28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8" name="Gruppieren 287"/>
          <p:cNvGrpSpPr/>
          <p:nvPr/>
        </p:nvGrpSpPr>
        <p:grpSpPr>
          <a:xfrm>
            <a:off x="7335236" y="-54134"/>
            <a:ext cx="923510" cy="847527"/>
            <a:chOff x="9569152" y="631623"/>
            <a:chExt cx="1227158" cy="1164584"/>
          </a:xfrm>
        </p:grpSpPr>
        <p:pic>
          <p:nvPicPr>
            <p:cNvPr id="289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4" name="Gerade Verbindung 293"/>
          <p:cNvCxnSpPr/>
          <p:nvPr/>
        </p:nvCxnSpPr>
        <p:spPr>
          <a:xfrm flipH="1" flipV="1">
            <a:off x="5631340" y="1932173"/>
            <a:ext cx="480833" cy="1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Abgerundetes Rechteck 294"/>
          <p:cNvSpPr/>
          <p:nvPr/>
        </p:nvSpPr>
        <p:spPr>
          <a:xfrm>
            <a:off x="4991846" y="1558895"/>
            <a:ext cx="32416" cy="12308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00">
              <a:solidFill>
                <a:schemeClr val="dk1"/>
              </a:solidFill>
            </a:endParaRPr>
          </a:p>
        </p:txBody>
      </p:sp>
      <p:sp>
        <p:nvSpPr>
          <p:cNvPr id="299" name="Abgerundetes Rechteck 298"/>
          <p:cNvSpPr/>
          <p:nvPr/>
        </p:nvSpPr>
        <p:spPr>
          <a:xfrm>
            <a:off x="4486538" y="2475002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300" name="Abgerundetes Rechteck 299"/>
          <p:cNvSpPr/>
          <p:nvPr/>
        </p:nvSpPr>
        <p:spPr>
          <a:xfrm>
            <a:off x="5048150" y="247500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JDBC</a:t>
            </a:r>
          </a:p>
        </p:txBody>
      </p:sp>
      <p:sp>
        <p:nvSpPr>
          <p:cNvPr id="301" name="Abgerundetes Rechteck 300"/>
          <p:cNvSpPr/>
          <p:nvPr/>
        </p:nvSpPr>
        <p:spPr>
          <a:xfrm>
            <a:off x="5048150" y="2226162"/>
            <a:ext cx="489987" cy="1784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CA</a:t>
            </a:r>
          </a:p>
        </p:txBody>
      </p:sp>
      <p:grpSp>
        <p:nvGrpSpPr>
          <p:cNvPr id="302" name="Gruppieren 301"/>
          <p:cNvGrpSpPr/>
          <p:nvPr/>
        </p:nvGrpSpPr>
        <p:grpSpPr>
          <a:xfrm>
            <a:off x="4529052" y="1125196"/>
            <a:ext cx="1131890" cy="1038761"/>
            <a:chOff x="9569152" y="631623"/>
            <a:chExt cx="1227158" cy="1164584"/>
          </a:xfrm>
        </p:grpSpPr>
        <p:pic>
          <p:nvPicPr>
            <p:cNvPr id="30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569152" y="631623"/>
              <a:ext cx="1227158" cy="116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30838" y="1051219"/>
              <a:ext cx="517246" cy="218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" name="Textfeld 295"/>
          <p:cNvSpPr txBox="1"/>
          <p:nvPr/>
        </p:nvSpPr>
        <p:spPr>
          <a:xfrm>
            <a:off x="4762466" y="1223804"/>
            <a:ext cx="1109291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RDB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</a:rPr>
              <a:t>Archiver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318" name="Gruppieren 317"/>
          <p:cNvGrpSpPr/>
          <p:nvPr/>
        </p:nvGrpSpPr>
        <p:grpSpPr>
          <a:xfrm>
            <a:off x="6253500" y="1248049"/>
            <a:ext cx="875820" cy="952113"/>
            <a:chOff x="8754816" y="1505626"/>
            <a:chExt cx="1235243" cy="1361323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8754816" y="1556642"/>
              <a:ext cx="1235243" cy="1310307"/>
              <a:chOff x="6076015" y="603144"/>
              <a:chExt cx="1235243" cy="1310307"/>
            </a:xfrm>
          </p:grpSpPr>
          <p:grpSp>
            <p:nvGrpSpPr>
              <p:cNvPr id="130" name="Gruppieren 129"/>
              <p:cNvGrpSpPr/>
              <p:nvPr/>
            </p:nvGrpSpPr>
            <p:grpSpPr>
              <a:xfrm>
                <a:off x="6076015" y="603144"/>
                <a:ext cx="966921" cy="1009819"/>
                <a:chOff x="2651961" y="2492896"/>
                <a:chExt cx="1415983" cy="1478803"/>
              </a:xfrm>
            </p:grpSpPr>
            <p:sp>
              <p:nvSpPr>
                <p:cNvPr id="131" name="Flussdiagramm: Magnetplattenspeicher 130"/>
                <p:cNvSpPr/>
                <p:nvPr/>
              </p:nvSpPr>
              <p:spPr>
                <a:xfrm>
                  <a:off x="2651961" y="2492896"/>
                  <a:ext cx="1415983" cy="1478803"/>
                </a:xfrm>
                <a:prstGeom prst="flowChartMagneticDisk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pic>
              <p:nvPicPr>
                <p:cNvPr id="135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013" y="3109284"/>
                  <a:ext cx="785878" cy="679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2" name="Gruppieren 141"/>
              <p:cNvGrpSpPr/>
              <p:nvPr/>
            </p:nvGrpSpPr>
            <p:grpSpPr>
              <a:xfrm>
                <a:off x="6344337" y="903632"/>
                <a:ext cx="966921" cy="1009819"/>
                <a:chOff x="2651961" y="2492896"/>
                <a:chExt cx="1415983" cy="1478803"/>
              </a:xfrm>
            </p:grpSpPr>
            <p:sp>
              <p:nvSpPr>
                <p:cNvPr id="143" name="Flussdiagramm: Magnetplattenspeicher 142"/>
                <p:cNvSpPr/>
                <p:nvPr/>
              </p:nvSpPr>
              <p:spPr>
                <a:xfrm>
                  <a:off x="2651961" y="2492896"/>
                  <a:ext cx="1415983" cy="1478803"/>
                </a:xfrm>
                <a:prstGeom prst="flowChartMagneticDisk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pic>
              <p:nvPicPr>
                <p:cNvPr id="144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7013" y="3109284"/>
                  <a:ext cx="785878" cy="679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" name="Textfeld 24"/>
            <p:cNvSpPr txBox="1"/>
            <p:nvPr/>
          </p:nvSpPr>
          <p:spPr>
            <a:xfrm>
              <a:off x="8768326" y="1505626"/>
              <a:ext cx="936103" cy="3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" dirty="0" err="1"/>
                <a:t>Archiver</a:t>
              </a:r>
              <a:endParaRPr lang="de-DE" sz="500" dirty="0"/>
            </a:p>
            <a:p>
              <a:pPr algn="ctr"/>
              <a:r>
                <a:rPr lang="de-DE" sz="500" dirty="0" err="1"/>
                <a:t>Configuration</a:t>
              </a:r>
              <a:endParaRPr lang="de-DE" sz="500" dirty="0"/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9053956" y="1834591"/>
              <a:ext cx="936103" cy="3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" dirty="0" err="1"/>
                <a:t>Archiver</a:t>
              </a:r>
              <a:endParaRPr lang="de-DE" sz="500" dirty="0"/>
            </a:p>
            <a:p>
              <a:pPr algn="ctr"/>
              <a:r>
                <a:rPr lang="de-DE" sz="500" dirty="0"/>
                <a:t>Storage</a:t>
              </a:r>
            </a:p>
          </p:txBody>
        </p:sp>
      </p:grpSp>
      <p:sp>
        <p:nvSpPr>
          <p:cNvPr id="322" name="Rechteck 321"/>
          <p:cNvSpPr/>
          <p:nvPr/>
        </p:nvSpPr>
        <p:spPr>
          <a:xfrm>
            <a:off x="122969" y="84933"/>
            <a:ext cx="6217072" cy="604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DCS </a:t>
            </a:r>
            <a:r>
              <a:rPr lang="de-DE" sz="2000" b="1" dirty="0" err="1"/>
              <a:t>Overview</a:t>
            </a:r>
            <a:endParaRPr lang="de-DE" sz="2000" b="1" dirty="0"/>
          </a:p>
        </p:txBody>
      </p:sp>
      <p:cxnSp>
        <p:nvCxnSpPr>
          <p:cNvPr id="326" name="Gerade Verbindung 155"/>
          <p:cNvCxnSpPr>
            <a:stCxn id="143" idx="2"/>
          </p:cNvCxnSpPr>
          <p:nvPr/>
        </p:nvCxnSpPr>
        <p:spPr>
          <a:xfrm rot="10800000">
            <a:off x="5286126" y="1113512"/>
            <a:ext cx="1157622" cy="733516"/>
          </a:xfrm>
          <a:prstGeom prst="curvedConnector3">
            <a:avLst>
              <a:gd name="adj1" fmla="val 25253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Abgerundetes Rechteck 166"/>
          <p:cNvSpPr/>
          <p:nvPr/>
        </p:nvSpPr>
        <p:spPr>
          <a:xfrm>
            <a:off x="3100047" y="3580874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177" name="Abgerundetes Rechteck 176"/>
          <p:cNvSpPr/>
          <p:nvPr/>
        </p:nvSpPr>
        <p:spPr>
          <a:xfrm>
            <a:off x="8249348" y="3852923"/>
            <a:ext cx="552802" cy="1802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ModBus</a:t>
            </a:r>
            <a:endParaRPr lang="de-DE" sz="700" dirty="0"/>
          </a:p>
        </p:txBody>
      </p:sp>
      <p:sp>
        <p:nvSpPr>
          <p:cNvPr id="200" name="Abgerundetes Rechteck 199"/>
          <p:cNvSpPr/>
          <p:nvPr/>
        </p:nvSpPr>
        <p:spPr>
          <a:xfrm>
            <a:off x="8270726" y="3637650"/>
            <a:ext cx="489987" cy="178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/>
              <a:t>LAN</a:t>
            </a:r>
          </a:p>
        </p:txBody>
      </p:sp>
      <p:sp>
        <p:nvSpPr>
          <p:cNvPr id="201" name="Rechteck 200"/>
          <p:cNvSpPr/>
          <p:nvPr/>
        </p:nvSpPr>
        <p:spPr>
          <a:xfrm>
            <a:off x="8185343" y="4090083"/>
            <a:ext cx="822119" cy="5073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de-DE" sz="800" dirty="0"/>
              <a:t>(RICH) Gas System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728202" y="5149485"/>
            <a:ext cx="8380376" cy="1466160"/>
            <a:chOff x="728202" y="5149485"/>
            <a:chExt cx="8380376" cy="1466160"/>
          </a:xfrm>
        </p:grpSpPr>
        <p:cxnSp>
          <p:nvCxnSpPr>
            <p:cNvPr id="235" name="Gewinkelte Verbindung 234"/>
            <p:cNvCxnSpPr/>
            <p:nvPr/>
          </p:nvCxnSpPr>
          <p:spPr>
            <a:xfrm rot="16200000" flipH="1">
              <a:off x="1508935" y="5612998"/>
              <a:ext cx="783734" cy="261722"/>
            </a:xfrm>
            <a:prstGeom prst="bentConnector3">
              <a:avLst>
                <a:gd name="adj1" fmla="val 34700"/>
              </a:avLst>
            </a:prstGeom>
            <a:ln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38" name="Rechteck 237"/>
            <p:cNvSpPr/>
            <p:nvPr/>
          </p:nvSpPr>
          <p:spPr>
            <a:xfrm>
              <a:off x="1409863" y="5351994"/>
              <a:ext cx="97591" cy="13779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1721144" y="5351994"/>
              <a:ext cx="97591" cy="13779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728202" y="5149485"/>
              <a:ext cx="8380376" cy="1466160"/>
              <a:chOff x="728202" y="5149485"/>
              <a:chExt cx="8380376" cy="1466160"/>
            </a:xfrm>
          </p:grpSpPr>
          <p:sp>
            <p:nvSpPr>
              <p:cNvPr id="60" name="Abgerundetes Rechteck 59"/>
              <p:cNvSpPr/>
              <p:nvPr/>
            </p:nvSpPr>
            <p:spPr>
              <a:xfrm>
                <a:off x="5503441" y="5588877"/>
                <a:ext cx="1624990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6 x 1-wire </a:t>
                </a:r>
                <a:r>
                  <a:rPr lang="de-DE" sz="700" dirty="0" err="1"/>
                  <a:t>Temperature</a:t>
                </a:r>
                <a:r>
                  <a:rPr lang="de-DE" sz="700" dirty="0"/>
                  <a:t> </a:t>
                </a:r>
              </a:p>
            </p:txBody>
          </p:sp>
          <p:sp>
            <p:nvSpPr>
              <p:cNvPr id="64" name="Abgerundetes Rechteck 63"/>
              <p:cNvSpPr/>
              <p:nvPr/>
            </p:nvSpPr>
            <p:spPr>
              <a:xfrm>
                <a:off x="5430779" y="6013572"/>
                <a:ext cx="1327445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0-5/10 V Signals</a:t>
                </a:r>
              </a:p>
            </p:txBody>
          </p:sp>
          <p:sp>
            <p:nvSpPr>
              <p:cNvPr id="66" name="Abgerundetes Rechteck 65"/>
              <p:cNvSpPr/>
              <p:nvPr/>
            </p:nvSpPr>
            <p:spPr>
              <a:xfrm>
                <a:off x="5430779" y="6341762"/>
                <a:ext cx="1327445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4-20mA Signals</a:t>
                </a:r>
              </a:p>
            </p:txBody>
          </p:sp>
          <p:sp>
            <p:nvSpPr>
              <p:cNvPr id="95" name="Abgerundetes Rechteck 94"/>
              <p:cNvSpPr/>
              <p:nvPr/>
            </p:nvSpPr>
            <p:spPr>
              <a:xfrm>
                <a:off x="7283993" y="5498385"/>
                <a:ext cx="888290" cy="62394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TRB „Sensors“</a:t>
                </a:r>
              </a:p>
              <a:p>
                <a:pPr algn="ctr"/>
                <a:r>
                  <a:rPr lang="de-DE" sz="700" dirty="0"/>
                  <a:t>T, DAQ, ...</a:t>
                </a:r>
              </a:p>
            </p:txBody>
          </p:sp>
          <p:sp>
            <p:nvSpPr>
              <p:cNvPr id="134" name="Textfeld 133"/>
              <p:cNvSpPr txBox="1"/>
              <p:nvPr/>
            </p:nvSpPr>
            <p:spPr>
              <a:xfrm rot="2886637">
                <a:off x="1376539" y="5869387"/>
                <a:ext cx="333746" cy="31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...</a:t>
                </a:r>
                <a:endParaRPr lang="de-DE" sz="1400" dirty="0"/>
              </a:p>
            </p:txBody>
          </p:sp>
          <p:sp>
            <p:nvSpPr>
              <p:cNvPr id="41" name="Abgerundetes Rechteck 40"/>
              <p:cNvSpPr/>
              <p:nvPr/>
            </p:nvSpPr>
            <p:spPr>
              <a:xfrm>
                <a:off x="797009" y="5704532"/>
                <a:ext cx="1174277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 Power /</a:t>
                </a:r>
                <a:r>
                  <a:rPr lang="de-DE" sz="700" dirty="0" err="1"/>
                  <a:t>Concentrator</a:t>
                </a:r>
                <a:r>
                  <a:rPr lang="de-DE" sz="700" dirty="0"/>
                  <a:t> Board </a:t>
                </a:r>
              </a:p>
            </p:txBody>
          </p:sp>
          <p:sp>
            <p:nvSpPr>
              <p:cNvPr id="166" name="Textfeld 165"/>
              <p:cNvSpPr txBox="1"/>
              <p:nvPr/>
            </p:nvSpPr>
            <p:spPr>
              <a:xfrm rot="2886637">
                <a:off x="719260" y="5869387"/>
                <a:ext cx="333746" cy="31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...</a:t>
                </a:r>
                <a:endParaRPr lang="de-DE" sz="1400" dirty="0"/>
              </a:p>
            </p:txBody>
          </p:sp>
          <p:sp>
            <p:nvSpPr>
              <p:cNvPr id="168" name="Textfeld 167"/>
              <p:cNvSpPr txBox="1"/>
              <p:nvPr/>
            </p:nvSpPr>
            <p:spPr>
              <a:xfrm>
                <a:off x="1010551" y="5956345"/>
                <a:ext cx="3902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/>
                  <a:t>x 74</a:t>
                </a:r>
                <a:endParaRPr lang="de-DE" sz="1400" dirty="0"/>
              </a:p>
            </p:txBody>
          </p:sp>
          <p:grpSp>
            <p:nvGrpSpPr>
              <p:cNvPr id="191" name="Gruppieren 190"/>
              <p:cNvGrpSpPr/>
              <p:nvPr/>
            </p:nvGrpSpPr>
            <p:grpSpPr>
              <a:xfrm>
                <a:off x="2082718" y="5624818"/>
                <a:ext cx="887692" cy="423912"/>
                <a:chOff x="2431272" y="8387926"/>
                <a:chExt cx="1251987" cy="606106"/>
              </a:xfrm>
            </p:grpSpPr>
            <p:sp>
              <p:nvSpPr>
                <p:cNvPr id="192" name="Rechteck 191"/>
                <p:cNvSpPr/>
                <p:nvPr/>
              </p:nvSpPr>
              <p:spPr>
                <a:xfrm>
                  <a:off x="2431272" y="8387926"/>
                  <a:ext cx="1251987" cy="606106"/>
                </a:xfrm>
                <a:prstGeom prst="rect">
                  <a:avLst/>
                </a:prstGeom>
                <a:solidFill>
                  <a:schemeClr val="accent2">
                    <a:alpha val="47000"/>
                  </a:schemeClr>
                </a:soli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grpSp>
              <p:nvGrpSpPr>
                <p:cNvPr id="193" name="Gruppieren 192"/>
                <p:cNvGrpSpPr/>
                <p:nvPr/>
              </p:nvGrpSpPr>
              <p:grpSpPr>
                <a:xfrm>
                  <a:off x="2512368" y="8473008"/>
                  <a:ext cx="1143605" cy="427858"/>
                  <a:chOff x="2664907" y="7608912"/>
                  <a:chExt cx="1143605" cy="427858"/>
                </a:xfrm>
              </p:grpSpPr>
              <p:sp>
                <p:nvSpPr>
                  <p:cNvPr id="194" name="Gewitterblitz 193"/>
                  <p:cNvSpPr/>
                  <p:nvPr/>
                </p:nvSpPr>
                <p:spPr>
                  <a:xfrm>
                    <a:off x="2735768" y="7795198"/>
                    <a:ext cx="312846" cy="221403"/>
                  </a:xfrm>
                  <a:prstGeom prst="lightningBol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5" name="Gewitterblitz 194"/>
                  <p:cNvSpPr/>
                  <p:nvPr/>
                </p:nvSpPr>
                <p:spPr>
                  <a:xfrm>
                    <a:off x="2715246" y="7622983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6" name="Gewitterblitz 195"/>
                  <p:cNvSpPr/>
                  <p:nvPr/>
                </p:nvSpPr>
                <p:spPr>
                  <a:xfrm>
                    <a:off x="3044293" y="7633977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7" name="Gewitterblitz 196"/>
                  <p:cNvSpPr/>
                  <p:nvPr/>
                </p:nvSpPr>
                <p:spPr>
                  <a:xfrm>
                    <a:off x="3362949" y="7640085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98" name="Rechteck 197"/>
                  <p:cNvSpPr/>
                  <p:nvPr/>
                </p:nvSpPr>
                <p:spPr>
                  <a:xfrm>
                    <a:off x="2702536" y="7608912"/>
                    <a:ext cx="1105976" cy="35204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1.1 V, 1.2V,  2.5 V, 3.3 V</a:t>
                    </a:r>
                  </a:p>
                </p:txBody>
              </p:sp>
              <p:sp>
                <p:nvSpPr>
                  <p:cNvPr id="199" name="Rechteck 198"/>
                  <p:cNvSpPr/>
                  <p:nvPr/>
                </p:nvSpPr>
                <p:spPr>
                  <a:xfrm>
                    <a:off x="2664907" y="7794739"/>
                    <a:ext cx="567541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1..1 kV</a:t>
                    </a:r>
                  </a:p>
                </p:txBody>
              </p:sp>
            </p:grpSp>
          </p:grpSp>
          <p:sp>
            <p:nvSpPr>
              <p:cNvPr id="86" name="Abgerundetes Rechteck 85"/>
              <p:cNvSpPr/>
              <p:nvPr/>
            </p:nvSpPr>
            <p:spPr>
              <a:xfrm>
                <a:off x="1121176" y="6135725"/>
                <a:ext cx="1174277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 Power /</a:t>
                </a:r>
                <a:r>
                  <a:rPr lang="de-DE" sz="700" dirty="0" err="1"/>
                  <a:t>Concentrator</a:t>
                </a:r>
                <a:r>
                  <a:rPr lang="de-DE" sz="700" dirty="0"/>
                  <a:t> Board </a:t>
                </a:r>
              </a:p>
            </p:txBody>
          </p:sp>
          <p:grpSp>
            <p:nvGrpSpPr>
              <p:cNvPr id="190" name="Gruppieren 189"/>
              <p:cNvGrpSpPr/>
              <p:nvPr/>
            </p:nvGrpSpPr>
            <p:grpSpPr>
              <a:xfrm>
                <a:off x="2389051" y="6099093"/>
                <a:ext cx="887692" cy="423912"/>
                <a:chOff x="2431272" y="8387926"/>
                <a:chExt cx="1251987" cy="606106"/>
              </a:xfrm>
            </p:grpSpPr>
            <p:sp>
              <p:nvSpPr>
                <p:cNvPr id="189" name="Rechteck 188"/>
                <p:cNvSpPr/>
                <p:nvPr/>
              </p:nvSpPr>
              <p:spPr>
                <a:xfrm>
                  <a:off x="2431272" y="8387926"/>
                  <a:ext cx="1251987" cy="606106"/>
                </a:xfrm>
                <a:prstGeom prst="rect">
                  <a:avLst/>
                </a:prstGeom>
                <a:solidFill>
                  <a:schemeClr val="accent2">
                    <a:alpha val="47000"/>
                  </a:schemeClr>
                </a:soli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grpSp>
              <p:nvGrpSpPr>
                <p:cNvPr id="180" name="Gruppieren 179"/>
                <p:cNvGrpSpPr/>
                <p:nvPr/>
              </p:nvGrpSpPr>
              <p:grpSpPr>
                <a:xfrm>
                  <a:off x="2512368" y="8473008"/>
                  <a:ext cx="1143605" cy="427858"/>
                  <a:chOff x="2664907" y="7608912"/>
                  <a:chExt cx="1143605" cy="427858"/>
                </a:xfrm>
              </p:grpSpPr>
              <p:sp>
                <p:nvSpPr>
                  <p:cNvPr id="181" name="Gewitterblitz 180"/>
                  <p:cNvSpPr/>
                  <p:nvPr/>
                </p:nvSpPr>
                <p:spPr>
                  <a:xfrm>
                    <a:off x="2735768" y="7795198"/>
                    <a:ext cx="312846" cy="221403"/>
                  </a:xfrm>
                  <a:prstGeom prst="lightningBol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2" name="Gewitterblitz 181"/>
                  <p:cNvSpPr/>
                  <p:nvPr/>
                </p:nvSpPr>
                <p:spPr>
                  <a:xfrm>
                    <a:off x="2715246" y="7622983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3" name="Gewitterblitz 182"/>
                  <p:cNvSpPr/>
                  <p:nvPr/>
                </p:nvSpPr>
                <p:spPr>
                  <a:xfrm>
                    <a:off x="3044293" y="7633977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4" name="Gewitterblitz 183"/>
                  <p:cNvSpPr/>
                  <p:nvPr/>
                </p:nvSpPr>
                <p:spPr>
                  <a:xfrm>
                    <a:off x="3362949" y="7640085"/>
                    <a:ext cx="312846" cy="221403"/>
                  </a:xfrm>
                  <a:prstGeom prst="lightningBolt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/>
                      </a:gs>
                    </a:gsLst>
                  </a:gra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700"/>
                  </a:p>
                </p:txBody>
              </p:sp>
              <p:sp>
                <p:nvSpPr>
                  <p:cNvPr id="185" name="Rechteck 184"/>
                  <p:cNvSpPr/>
                  <p:nvPr/>
                </p:nvSpPr>
                <p:spPr>
                  <a:xfrm>
                    <a:off x="2702536" y="7608912"/>
                    <a:ext cx="1105976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1.1 V, 2.5 V, 3.3 V</a:t>
                    </a:r>
                  </a:p>
                </p:txBody>
              </p:sp>
              <p:sp>
                <p:nvSpPr>
                  <p:cNvPr id="186" name="Rechteck 185"/>
                  <p:cNvSpPr/>
                  <p:nvPr/>
                </p:nvSpPr>
                <p:spPr>
                  <a:xfrm>
                    <a:off x="2664907" y="7794739"/>
                    <a:ext cx="567541" cy="2420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1..1 kV</a:t>
                    </a:r>
                  </a:p>
                </p:txBody>
              </p:sp>
            </p:grpSp>
          </p:grpSp>
          <p:sp>
            <p:nvSpPr>
              <p:cNvPr id="226" name="Abgerundetes Rechteck 225"/>
              <p:cNvSpPr/>
              <p:nvPr/>
            </p:nvSpPr>
            <p:spPr>
              <a:xfrm>
                <a:off x="1007179" y="5149485"/>
                <a:ext cx="1402033" cy="27388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LV Power Distributor Switches &amp; Feedback ADCs</a:t>
                </a:r>
              </a:p>
            </p:txBody>
          </p:sp>
          <p:cxnSp>
            <p:nvCxnSpPr>
              <p:cNvPr id="234" name="Gewinkelte Verbindung 233"/>
              <p:cNvCxnSpPr>
                <a:stCxn id="238" idx="2"/>
                <a:endCxn id="41" idx="0"/>
              </p:cNvCxnSpPr>
              <p:nvPr/>
            </p:nvCxnSpPr>
            <p:spPr>
              <a:xfrm rot="5400000">
                <a:off x="1314032" y="5559905"/>
                <a:ext cx="214743" cy="7451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5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37" name="Textfeld 236"/>
              <p:cNvSpPr txBox="1"/>
              <p:nvPr/>
            </p:nvSpPr>
            <p:spPr>
              <a:xfrm>
                <a:off x="1446927" y="5524093"/>
                <a:ext cx="3902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/>
                  <a:t>x 74</a:t>
                </a:r>
                <a:endParaRPr lang="de-DE" sz="1400" dirty="0"/>
              </a:p>
            </p:txBody>
          </p:sp>
          <p:sp>
            <p:nvSpPr>
              <p:cNvPr id="204" name="Abgerundetes Rechteck 203"/>
              <p:cNvSpPr/>
              <p:nvPr/>
            </p:nvSpPr>
            <p:spPr>
              <a:xfrm>
                <a:off x="8220288" y="5512659"/>
                <a:ext cx="888290" cy="623949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700" dirty="0"/>
                  <a:t>RICH Gas Sensors &amp; </a:t>
                </a:r>
                <a:r>
                  <a:rPr lang="de-DE" sz="700" dirty="0" err="1"/>
                  <a:t>Actuators</a:t>
                </a:r>
                <a:endParaRPr lang="de-DE" sz="700" dirty="0"/>
              </a:p>
            </p:txBody>
          </p:sp>
        </p:grpSp>
      </p:grpSp>
      <p:sp>
        <p:nvSpPr>
          <p:cNvPr id="205" name="Pfeil nach links und rechts 204"/>
          <p:cNvSpPr/>
          <p:nvPr/>
        </p:nvSpPr>
        <p:spPr>
          <a:xfrm rot="16200000">
            <a:off x="8175052" y="4894927"/>
            <a:ext cx="929815" cy="3436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/>
              <a:t>Ethercat</a:t>
            </a:r>
            <a:endParaRPr lang="de-DE" sz="700" dirty="0"/>
          </a:p>
        </p:txBody>
      </p:sp>
      <p:sp>
        <p:nvSpPr>
          <p:cNvPr id="174" name="Textfeld 173"/>
          <p:cNvSpPr txBox="1"/>
          <p:nvPr/>
        </p:nvSpPr>
        <p:spPr>
          <a:xfrm>
            <a:off x="2510898" y="1733052"/>
            <a:ext cx="1185705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Alarmhandler „BEAST“</a:t>
            </a:r>
          </a:p>
        </p:txBody>
      </p:sp>
    </p:spTree>
    <p:extLst>
      <p:ext uri="{BB962C8B-B14F-4D97-AF65-F5344CB8AC3E}">
        <p14:creationId xmlns:p14="http://schemas.microsoft.com/office/powerpoint/2010/main" val="30235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666666"/>
                </a:solidFill>
                <a:latin typeface="+mj-lt"/>
              </a:rPr>
              <a:t>Overview</a:t>
            </a:r>
            <a:endParaRPr lang="de-DE" dirty="0">
              <a:latin typeface="+mj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r>
              <a:rPr lang="de-DE" dirty="0">
                <a:latin typeface="+mj-lt"/>
              </a:rPr>
              <a:t>HADES </a:t>
            </a:r>
            <a:r>
              <a:rPr lang="de-DE" dirty="0" err="1">
                <a:latin typeface="+mj-lt"/>
              </a:rPr>
              <a:t>control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system</a:t>
            </a:r>
            <a:endParaRPr lang="de-DE" sz="1400" dirty="0">
              <a:latin typeface="+mj-lt"/>
            </a:endParaRPr>
          </a:p>
          <a:p>
            <a:pPr lvl="1">
              <a:buSzPct val="45000"/>
              <a:buFont typeface="Wingdings" panose="05000000000000000000" pitchFamily="2" charset="2"/>
              <a:buChar char="Ø"/>
            </a:pPr>
            <a:r>
              <a:rPr lang="de-DE" sz="1600" dirty="0">
                <a:latin typeface="+mj-lt"/>
              </a:rPr>
              <a:t>EPICS </a:t>
            </a:r>
            <a:r>
              <a:rPr lang="de-DE" sz="1600" dirty="0" err="1">
                <a:latin typeface="+mj-lt"/>
              </a:rPr>
              <a:t>based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client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server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system</a:t>
            </a:r>
            <a:r>
              <a:rPr lang="de-DE" sz="1600" dirty="0">
                <a:latin typeface="+mj-lt"/>
              </a:rPr>
              <a:t> (</a:t>
            </a:r>
            <a:r>
              <a:rPr lang="de-DE" sz="1600" dirty="0" err="1">
                <a:latin typeface="+mj-lt"/>
              </a:rPr>
              <a:t>main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focus</a:t>
            </a:r>
            <a:r>
              <a:rPr lang="de-DE" sz="1600" dirty="0">
                <a:latin typeface="+mj-lt"/>
              </a:rPr>
              <a:t>)</a:t>
            </a:r>
            <a:endParaRPr lang="de-DE" sz="1400" dirty="0">
              <a:latin typeface="+mj-lt"/>
            </a:endParaRPr>
          </a:p>
          <a:p>
            <a:pPr lvl="1">
              <a:buSzPct val="45000"/>
              <a:buFont typeface="Wingdings" panose="05000000000000000000" pitchFamily="2" charset="2"/>
              <a:buChar char="Ø"/>
            </a:pPr>
            <a:r>
              <a:rPr lang="de-DE" sz="1600" dirty="0">
                <a:latin typeface="+mj-lt"/>
                <a:ea typeface="OpenSymbol"/>
              </a:rPr>
              <a:t>~ </a:t>
            </a:r>
            <a:r>
              <a:rPr lang="de-DE" sz="1600" dirty="0" smtClean="0">
                <a:latin typeface="+mj-lt"/>
                <a:ea typeface="OpenSymbol"/>
              </a:rPr>
              <a:t>25 </a:t>
            </a:r>
            <a:r>
              <a:rPr lang="de-DE" sz="1600" dirty="0" err="1">
                <a:latin typeface="+mj-lt"/>
                <a:ea typeface="OpenSymbol"/>
              </a:rPr>
              <a:t>compute</a:t>
            </a:r>
            <a:r>
              <a:rPr lang="de-DE" sz="1600" dirty="0">
                <a:latin typeface="+mj-lt"/>
                <a:ea typeface="OpenSymbol"/>
              </a:rPr>
              <a:t> </a:t>
            </a:r>
            <a:r>
              <a:rPr lang="de-DE" sz="1600" dirty="0" err="1">
                <a:latin typeface="+mj-lt"/>
                <a:ea typeface="OpenSymbol"/>
              </a:rPr>
              <a:t>nodes</a:t>
            </a:r>
            <a:r>
              <a:rPr lang="de-DE" sz="1600" dirty="0">
                <a:latin typeface="+mj-lt"/>
                <a:ea typeface="OpenSymbol"/>
              </a:rPr>
              <a:t> “IOCs“ (Input Output </a:t>
            </a:r>
            <a:r>
              <a:rPr lang="de-DE" sz="1600" dirty="0" smtClean="0">
                <a:latin typeface="+mj-lt"/>
                <a:ea typeface="OpenSymbol"/>
              </a:rPr>
              <a:t>Controller</a:t>
            </a:r>
          </a:p>
          <a:p>
            <a:pPr lvl="2">
              <a:buSzPct val="45000"/>
              <a:buFont typeface="Wingdings" panose="05000000000000000000" pitchFamily="2" charset="2"/>
              <a:buChar char="Ø"/>
            </a:pPr>
            <a:r>
              <a:rPr lang="de-DE" sz="1400" dirty="0">
                <a:latin typeface="+mj-lt"/>
                <a:ea typeface="OpenSymbol"/>
              </a:rPr>
              <a:t>5</a:t>
            </a:r>
            <a:r>
              <a:rPr lang="de-DE" sz="1400" dirty="0" smtClean="0">
                <a:latin typeface="+mj-lt"/>
                <a:ea typeface="OpenSymbol"/>
              </a:rPr>
              <a:t> </a:t>
            </a:r>
            <a:r>
              <a:rPr lang="de-DE" sz="1400" dirty="0" err="1">
                <a:latin typeface="+mj-lt"/>
                <a:ea typeface="OpenSymbol"/>
              </a:rPr>
              <a:t>central</a:t>
            </a:r>
            <a:r>
              <a:rPr lang="de-DE" sz="1400" dirty="0">
                <a:latin typeface="+mj-lt"/>
                <a:ea typeface="OpenSymbol"/>
              </a:rPr>
              <a:t> (linux-x86(_64))</a:t>
            </a:r>
            <a:endParaRPr lang="de-DE" sz="1400" dirty="0">
              <a:latin typeface="+mj-lt"/>
            </a:endParaRPr>
          </a:p>
          <a:p>
            <a:pPr marL="1543050" lvl="3" indent="-171450">
              <a:buSzPct val="45000"/>
              <a:buFont typeface="Wingdings" panose="05000000000000000000" pitchFamily="2" charset="2"/>
              <a:buChar char="Ø"/>
            </a:pPr>
            <a:r>
              <a:rPr lang="de-DE" sz="1400" dirty="0">
                <a:latin typeface="+mj-lt"/>
                <a:ea typeface="OpenSymbol"/>
              </a:rPr>
              <a:t>„Main IOC“, Gateway Hades Network – GSI Network, FSM </a:t>
            </a:r>
            <a:r>
              <a:rPr lang="de-DE" sz="1400" dirty="0" err="1">
                <a:latin typeface="+mj-lt"/>
                <a:ea typeface="OpenSymbol"/>
              </a:rPr>
              <a:t>Sequencer</a:t>
            </a:r>
            <a:r>
              <a:rPr lang="de-DE" sz="1400" dirty="0">
                <a:latin typeface="+mj-lt"/>
                <a:ea typeface="OpenSymbol"/>
              </a:rPr>
              <a:t>, HV </a:t>
            </a:r>
            <a:r>
              <a:rPr lang="de-DE" sz="1400" dirty="0" err="1">
                <a:latin typeface="+mj-lt"/>
                <a:ea typeface="OpenSymbol"/>
              </a:rPr>
              <a:t>and</a:t>
            </a:r>
            <a:r>
              <a:rPr lang="de-DE" sz="1400" dirty="0">
                <a:latin typeface="+mj-lt"/>
                <a:ea typeface="OpenSymbol"/>
              </a:rPr>
              <a:t> LV </a:t>
            </a:r>
            <a:r>
              <a:rPr lang="de-DE" sz="1400" dirty="0" err="1" smtClean="0">
                <a:latin typeface="+mj-lt"/>
                <a:ea typeface="OpenSymbol"/>
              </a:rPr>
              <a:t>control</a:t>
            </a:r>
            <a:endParaRPr lang="de-DE" sz="1400" dirty="0" smtClean="0">
              <a:latin typeface="+mj-lt"/>
              <a:ea typeface="OpenSymbol"/>
            </a:endParaRPr>
          </a:p>
          <a:p>
            <a:pPr marL="1085850" lvl="2" indent="-171450">
              <a:buSzPct val="45000"/>
              <a:buFont typeface="Wingdings" panose="05000000000000000000" pitchFamily="2" charset="2"/>
              <a:buChar char="Ø"/>
            </a:pPr>
            <a:r>
              <a:rPr lang="de-DE" sz="1400" dirty="0">
                <a:latin typeface="+mj-lt"/>
                <a:ea typeface="OpenSymbol"/>
              </a:rPr>
              <a:t>1 RICH PC + </a:t>
            </a:r>
            <a:r>
              <a:rPr lang="de-DE" sz="1400" dirty="0" err="1">
                <a:latin typeface="+mj-lt"/>
                <a:ea typeface="OpenSymbol"/>
              </a:rPr>
              <a:t>embedded</a:t>
            </a:r>
            <a:r>
              <a:rPr lang="de-DE" sz="1400" dirty="0">
                <a:latin typeface="+mj-lt"/>
                <a:ea typeface="OpenSymbol"/>
              </a:rPr>
              <a:t> ISEG </a:t>
            </a:r>
            <a:r>
              <a:rPr lang="de-DE" sz="1400" dirty="0" smtClean="0">
                <a:latin typeface="+mj-lt"/>
                <a:ea typeface="OpenSymbol"/>
              </a:rPr>
              <a:t>IOC</a:t>
            </a:r>
          </a:p>
          <a:p>
            <a:pPr marL="1085850" lvl="2" indent="-171450">
              <a:buSzPct val="45000"/>
              <a:buFont typeface="Wingdings" panose="05000000000000000000" pitchFamily="2" charset="2"/>
              <a:buChar char="Ø"/>
            </a:pPr>
            <a:r>
              <a:rPr lang="de-DE" sz="1400" dirty="0" smtClean="0">
                <a:latin typeface="+mj-lt"/>
                <a:ea typeface="OpenSymbol"/>
              </a:rPr>
              <a:t>1 CAEN 4527 EPICS IOC</a:t>
            </a:r>
            <a:endParaRPr lang="de-DE" dirty="0">
              <a:latin typeface="+mj-lt"/>
            </a:endParaRPr>
          </a:p>
          <a:p>
            <a:pPr marL="1200150" lvl="2" indent="-285750">
              <a:buSzPct val="45000"/>
              <a:buFont typeface="Wingdings" panose="05000000000000000000" pitchFamily="2" charset="2"/>
              <a:buChar char="Ø"/>
            </a:pPr>
            <a:r>
              <a:rPr lang="de-DE" sz="1400" dirty="0" smtClean="0">
                <a:latin typeface="+mj-lt"/>
                <a:ea typeface="OpenSymbol"/>
              </a:rPr>
              <a:t>17++ </a:t>
            </a:r>
            <a:r>
              <a:rPr lang="de-DE" sz="1400" dirty="0" err="1" smtClean="0">
                <a:latin typeface="+mj-lt"/>
                <a:ea typeface="OpenSymbol"/>
              </a:rPr>
              <a:t>smaller</a:t>
            </a:r>
            <a:r>
              <a:rPr lang="de-DE" sz="1400" dirty="0" smtClean="0">
                <a:latin typeface="+mj-lt"/>
                <a:ea typeface="OpenSymbol"/>
              </a:rPr>
              <a:t> </a:t>
            </a:r>
            <a:r>
              <a:rPr lang="de-DE" sz="1400" dirty="0">
                <a:latin typeface="+mj-lt"/>
                <a:ea typeface="OpenSymbol"/>
              </a:rPr>
              <a:t>(</a:t>
            </a:r>
            <a:r>
              <a:rPr lang="de-DE" sz="1400" dirty="0" err="1">
                <a:latin typeface="+mj-lt"/>
                <a:ea typeface="OpenSymbol"/>
              </a:rPr>
              <a:t>linux</a:t>
            </a:r>
            <a:r>
              <a:rPr lang="de-DE" sz="1400" dirty="0">
                <a:latin typeface="+mj-lt"/>
                <a:ea typeface="OpenSymbol"/>
              </a:rPr>
              <a:t>-arm, </a:t>
            </a:r>
            <a:r>
              <a:rPr lang="de-DE" sz="1400" dirty="0" err="1">
                <a:latin typeface="+mj-lt"/>
                <a:ea typeface="OpenSymbol"/>
              </a:rPr>
              <a:t>etrax</a:t>
            </a:r>
            <a:r>
              <a:rPr lang="de-DE" sz="1400" dirty="0">
                <a:latin typeface="+mj-lt"/>
                <a:ea typeface="OpenSymbol"/>
              </a:rPr>
              <a:t>)</a:t>
            </a:r>
            <a:endParaRPr lang="de-DE" sz="1400" dirty="0">
              <a:latin typeface="+mj-lt"/>
            </a:endParaRPr>
          </a:p>
          <a:p>
            <a:pPr marL="1543050" lvl="3" indent="-171450">
              <a:buSzPct val="45000"/>
              <a:buFont typeface="Wingdings" panose="05000000000000000000" pitchFamily="2" charset="2"/>
              <a:buChar char="Ø"/>
            </a:pPr>
            <a:r>
              <a:rPr lang="de-DE" sz="1200" dirty="0">
                <a:latin typeface="+mj-lt"/>
                <a:ea typeface="OpenSymbol"/>
              </a:rPr>
              <a:t>HadCon1 (</a:t>
            </a:r>
            <a:r>
              <a:rPr lang="de-DE" sz="1200" dirty="0" err="1">
                <a:latin typeface="+mj-lt"/>
                <a:ea typeface="OpenSymbol"/>
              </a:rPr>
              <a:t>etrax</a:t>
            </a:r>
            <a:r>
              <a:rPr lang="de-DE" sz="1200" dirty="0">
                <a:latin typeface="+mj-lt"/>
                <a:ea typeface="OpenSymbol"/>
              </a:rPr>
              <a:t> FX)</a:t>
            </a:r>
            <a:endParaRPr lang="de-DE" sz="1400" dirty="0">
              <a:latin typeface="+mj-lt"/>
            </a:endParaRPr>
          </a:p>
          <a:p>
            <a:pPr marL="1543050" lvl="3" indent="-171450">
              <a:buSzPct val="45000"/>
              <a:buFont typeface="Wingdings" panose="05000000000000000000" pitchFamily="2" charset="2"/>
              <a:buChar char="Ø"/>
            </a:pPr>
            <a:r>
              <a:rPr lang="de-DE" sz="1200" dirty="0">
                <a:latin typeface="+mj-lt"/>
                <a:ea typeface="OpenSymbol"/>
              </a:rPr>
              <a:t>HadCon2 + </a:t>
            </a:r>
            <a:r>
              <a:rPr lang="de-DE" sz="1200" dirty="0" err="1">
                <a:latin typeface="+mj-lt"/>
                <a:ea typeface="OpenSymbol"/>
              </a:rPr>
              <a:t>dreamPlug</a:t>
            </a:r>
            <a:r>
              <a:rPr lang="de-DE" sz="1200" dirty="0">
                <a:latin typeface="+mj-lt"/>
                <a:ea typeface="OpenSymbol"/>
              </a:rPr>
              <a:t>/</a:t>
            </a:r>
            <a:r>
              <a:rPr lang="de-DE" sz="1200" dirty="0" err="1">
                <a:latin typeface="+mj-lt"/>
                <a:ea typeface="OpenSymbol"/>
              </a:rPr>
              <a:t>Raspberry</a:t>
            </a:r>
            <a:r>
              <a:rPr lang="de-DE" sz="1200" dirty="0">
                <a:latin typeface="+mj-lt"/>
                <a:ea typeface="OpenSymbol"/>
              </a:rPr>
              <a:t> </a:t>
            </a:r>
            <a:r>
              <a:rPr lang="de-DE" sz="1200" dirty="0" smtClean="0">
                <a:latin typeface="+mj-lt"/>
                <a:ea typeface="OpenSymbol"/>
              </a:rPr>
              <a:t>PI</a:t>
            </a:r>
            <a:endParaRPr lang="de-DE" sz="1400" dirty="0" smtClean="0">
              <a:latin typeface="+mj-lt"/>
            </a:endParaRPr>
          </a:p>
          <a:p>
            <a:pPr lvl="1">
              <a:buSzPct val="45000"/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+mj-lt"/>
                <a:ea typeface="OpenSymbol"/>
              </a:rPr>
              <a:t>~ </a:t>
            </a:r>
            <a:r>
              <a:rPr lang="de-DE" sz="1600" dirty="0" smtClean="0">
                <a:latin typeface="+mj-lt"/>
                <a:ea typeface="OpenSymbol"/>
              </a:rPr>
              <a:t>163.000 </a:t>
            </a:r>
            <a:r>
              <a:rPr lang="de-DE" sz="1600" dirty="0" err="1">
                <a:latin typeface="+mj-lt"/>
                <a:ea typeface="OpenSymbol"/>
              </a:rPr>
              <a:t>Process</a:t>
            </a:r>
            <a:r>
              <a:rPr lang="de-DE" sz="1600" dirty="0">
                <a:latin typeface="+mj-lt"/>
                <a:ea typeface="OpenSymbol"/>
              </a:rPr>
              <a:t> Variables </a:t>
            </a:r>
            <a:endParaRPr lang="de-DE" sz="1400" dirty="0">
              <a:latin typeface="+mj-lt"/>
            </a:endParaRPr>
          </a:p>
          <a:p>
            <a:pPr marL="1200150" lvl="2" indent="-285750">
              <a:buSzPct val="45000"/>
              <a:buFont typeface="Wingdings" panose="05000000000000000000" pitchFamily="2" charset="2"/>
              <a:buChar char="Ø"/>
            </a:pPr>
            <a:r>
              <a:rPr lang="de-DE" sz="1400" dirty="0" err="1">
                <a:latin typeface="+mj-lt"/>
                <a:ea typeface="OpenSymbol"/>
              </a:rPr>
              <a:t>Temperature</a:t>
            </a:r>
            <a:r>
              <a:rPr lang="de-DE" sz="1400" dirty="0">
                <a:latin typeface="+mj-lt"/>
                <a:ea typeface="OpenSymbol"/>
              </a:rPr>
              <a:t>, HV, LV, Pressures, </a:t>
            </a:r>
            <a:r>
              <a:rPr lang="de-DE" sz="1400" dirty="0" err="1">
                <a:latin typeface="+mj-lt"/>
                <a:ea typeface="OpenSymbol"/>
              </a:rPr>
              <a:t>Scales</a:t>
            </a:r>
            <a:r>
              <a:rPr lang="de-DE" sz="1400" dirty="0">
                <a:latin typeface="+mj-lt"/>
                <a:ea typeface="OpenSymbol"/>
              </a:rPr>
              <a:t>, Switches, Gas Systems, ..</a:t>
            </a:r>
            <a:endParaRPr lang="de-DE" sz="1400" dirty="0">
              <a:latin typeface="+mj-lt"/>
            </a:endParaRPr>
          </a:p>
          <a:p>
            <a:pPr lvl="1">
              <a:buSzPct val="45000"/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+mj-lt"/>
                <a:ea typeface="OpenSymbol"/>
              </a:rPr>
              <a:t>Visualization</a:t>
            </a:r>
            <a:r>
              <a:rPr lang="de-DE" sz="1600" dirty="0">
                <a:latin typeface="+mj-lt"/>
                <a:ea typeface="OpenSymbol"/>
              </a:rPr>
              <a:t> / GUI </a:t>
            </a:r>
            <a:r>
              <a:rPr lang="de-DE" sz="1600" dirty="0" err="1">
                <a:latin typeface="+mj-lt"/>
                <a:ea typeface="OpenSymbol"/>
              </a:rPr>
              <a:t>client</a:t>
            </a:r>
            <a:endParaRPr lang="de-DE" sz="1400" dirty="0">
              <a:latin typeface="+mj-lt"/>
            </a:endParaRPr>
          </a:p>
          <a:p>
            <a:pPr marL="1200150" lvl="2" indent="-285750">
              <a:buSzPct val="45000"/>
              <a:buFont typeface="Wingdings" panose="05000000000000000000" pitchFamily="2" charset="2"/>
              <a:buChar char="Ø"/>
            </a:pPr>
            <a:r>
              <a:rPr lang="de-DE" sz="1400" dirty="0">
                <a:latin typeface="+mj-lt"/>
                <a:ea typeface="OpenSymbol"/>
              </a:rPr>
              <a:t>Still MEDM</a:t>
            </a:r>
            <a:endParaRPr lang="de-DE" sz="1400" dirty="0">
              <a:latin typeface="+mj-lt"/>
            </a:endParaRPr>
          </a:p>
          <a:p>
            <a:pPr marL="1200150" lvl="2" indent="-285750">
              <a:buSzPct val="45000"/>
              <a:buFont typeface="Wingdings" panose="05000000000000000000" pitchFamily="2" charset="2"/>
              <a:buChar char="Ø"/>
            </a:pPr>
            <a:r>
              <a:rPr lang="de-DE" sz="1400" dirty="0">
                <a:latin typeface="+mj-lt"/>
                <a:ea typeface="OpenSymbol"/>
              </a:rPr>
              <a:t>Old CSS 3.x (MDC, RPC, DCS </a:t>
            </a:r>
            <a:r>
              <a:rPr lang="de-DE" sz="1400" dirty="0" err="1">
                <a:latin typeface="+mj-lt"/>
                <a:ea typeface="OpenSymbol"/>
              </a:rPr>
              <a:t>beta</a:t>
            </a:r>
            <a:r>
              <a:rPr lang="de-DE" sz="1400" dirty="0">
                <a:latin typeface="+mj-lt"/>
                <a:ea typeface="OpenSymbol"/>
              </a:rPr>
              <a:t>)</a:t>
            </a:r>
          </a:p>
          <a:p>
            <a:pPr marL="1200150" lvl="2" indent="-285750">
              <a:buSzPct val="45000"/>
              <a:buFont typeface="Wingdings" panose="05000000000000000000" pitchFamily="2" charset="2"/>
              <a:buChar char="Ø"/>
            </a:pPr>
            <a:r>
              <a:rPr lang="de-DE" sz="1400" dirty="0">
                <a:latin typeface="+mj-lt"/>
                <a:ea typeface="OpenSymbol"/>
              </a:rPr>
              <a:t>CSS 4.4</a:t>
            </a:r>
            <a:endParaRPr lang="de-DE" sz="1400" dirty="0">
              <a:latin typeface="+mj-lt"/>
            </a:endParaRPr>
          </a:p>
          <a:p>
            <a:pPr lvl="1">
              <a:buSzPct val="45000"/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+mj-lt"/>
                <a:ea typeface="OpenSymbol"/>
              </a:rPr>
              <a:t>Archiving</a:t>
            </a:r>
            <a:endParaRPr lang="de-DE" sz="1400" dirty="0">
              <a:latin typeface="+mj-lt"/>
            </a:endParaRPr>
          </a:p>
          <a:p>
            <a:pPr marL="1200150" lvl="2" indent="-285750">
              <a:buSzPct val="45000"/>
              <a:buFont typeface="Wingdings" panose="05000000000000000000" pitchFamily="2" charset="2"/>
              <a:buChar char="Ø"/>
            </a:pPr>
            <a:r>
              <a:rPr lang="de-DE" sz="1400" dirty="0">
                <a:latin typeface="+mj-lt"/>
                <a:ea typeface="OpenSymbol"/>
              </a:rPr>
              <a:t>CS-Studio </a:t>
            </a:r>
            <a:r>
              <a:rPr lang="de-DE" sz="1400" dirty="0" err="1">
                <a:latin typeface="+mj-lt"/>
                <a:ea typeface="OpenSymbol"/>
              </a:rPr>
              <a:t>based</a:t>
            </a:r>
            <a:r>
              <a:rPr lang="de-DE" sz="1400" dirty="0">
                <a:latin typeface="+mj-lt"/>
                <a:ea typeface="OpenSymbol"/>
              </a:rPr>
              <a:t> </a:t>
            </a:r>
            <a:r>
              <a:rPr lang="de-DE" sz="1400" dirty="0" err="1">
                <a:latin typeface="+mj-lt"/>
                <a:ea typeface="OpenSymbol"/>
              </a:rPr>
              <a:t>headless</a:t>
            </a:r>
            <a:r>
              <a:rPr lang="de-DE" sz="1400" dirty="0">
                <a:latin typeface="+mj-lt"/>
                <a:ea typeface="OpenSymbol"/>
              </a:rPr>
              <a:t> RDB </a:t>
            </a:r>
            <a:r>
              <a:rPr lang="de-DE" sz="1400" dirty="0" err="1">
                <a:latin typeface="+mj-lt"/>
                <a:ea typeface="OpenSymbol"/>
              </a:rPr>
              <a:t>Archiver</a:t>
            </a:r>
            <a:endParaRPr lang="de-DE" sz="1400" dirty="0">
              <a:latin typeface="+mj-lt"/>
              <a:ea typeface="OpenSymbol"/>
            </a:endParaRPr>
          </a:p>
          <a:p>
            <a:pPr marL="1657350" lvl="3" indent="-285750">
              <a:buSzPct val="45000"/>
              <a:buFont typeface="Wingdings" panose="05000000000000000000" pitchFamily="2" charset="2"/>
              <a:buChar char="Ø"/>
            </a:pPr>
            <a:r>
              <a:rPr lang="de-DE" sz="1400" dirty="0" err="1">
                <a:latin typeface="+mj-lt"/>
                <a:ea typeface="OpenSymbol"/>
              </a:rPr>
              <a:t>connecting</a:t>
            </a:r>
            <a:r>
              <a:rPr lang="de-DE" sz="1400" dirty="0">
                <a:latin typeface="+mj-lt"/>
                <a:ea typeface="OpenSymbol"/>
              </a:rPr>
              <a:t> </a:t>
            </a:r>
            <a:r>
              <a:rPr lang="de-DE" sz="1400" dirty="0" err="1">
                <a:latin typeface="+mj-lt"/>
                <a:ea typeface="OpenSymbol"/>
              </a:rPr>
              <a:t>to</a:t>
            </a:r>
            <a:r>
              <a:rPr lang="de-DE" sz="1400" dirty="0">
                <a:latin typeface="+mj-lt"/>
                <a:ea typeface="OpenSymbol"/>
              </a:rPr>
              <a:t> </a:t>
            </a:r>
          </a:p>
          <a:p>
            <a:pPr marL="2114550" lvl="4" indent="-285750">
              <a:buSzPct val="45000"/>
              <a:buFont typeface="Wingdings" panose="05000000000000000000" pitchFamily="2" charset="2"/>
              <a:buChar char="Ø"/>
            </a:pPr>
            <a:r>
              <a:rPr lang="de-DE" dirty="0" err="1">
                <a:latin typeface="+mj-lt"/>
                <a:ea typeface="OpenSymbol"/>
              </a:rPr>
              <a:t>local</a:t>
            </a:r>
            <a:r>
              <a:rPr lang="de-DE" dirty="0">
                <a:latin typeface="+mj-lt"/>
                <a:ea typeface="OpenSymbol"/>
              </a:rPr>
              <a:t> </a:t>
            </a:r>
            <a:r>
              <a:rPr lang="de-DE" dirty="0" err="1">
                <a:latin typeface="+mj-lt"/>
                <a:ea typeface="OpenSymbol"/>
              </a:rPr>
              <a:t>PostgreSQL</a:t>
            </a:r>
            <a:r>
              <a:rPr lang="de-DE" dirty="0">
                <a:latin typeface="+mj-lt"/>
                <a:ea typeface="OpenSymbol"/>
              </a:rPr>
              <a:t> </a:t>
            </a:r>
            <a:r>
              <a:rPr lang="de-DE" dirty="0" err="1">
                <a:latin typeface="+mj-lt"/>
                <a:ea typeface="OpenSymbol"/>
              </a:rPr>
              <a:t>database</a:t>
            </a:r>
            <a:endParaRPr lang="de-DE" dirty="0">
              <a:latin typeface="+mj-lt"/>
              <a:ea typeface="OpenSymbol"/>
            </a:endParaRPr>
          </a:p>
          <a:p>
            <a:pPr marL="2114550" lvl="4" indent="-285750">
              <a:buSzPct val="45000"/>
              <a:buFont typeface="Wingdings" panose="05000000000000000000" pitchFamily="2" charset="2"/>
              <a:buChar char="Ø"/>
            </a:pPr>
            <a:r>
              <a:rPr lang="de-DE" dirty="0" err="1">
                <a:latin typeface="+mj-lt"/>
                <a:ea typeface="OpenSymbol"/>
              </a:rPr>
              <a:t>future</a:t>
            </a:r>
            <a:r>
              <a:rPr lang="de-DE" dirty="0">
                <a:latin typeface="+mj-lt"/>
                <a:ea typeface="OpenSymbol"/>
              </a:rPr>
              <a:t>: GSI </a:t>
            </a:r>
            <a:r>
              <a:rPr lang="de-DE" dirty="0" err="1">
                <a:latin typeface="+mj-lt"/>
                <a:ea typeface="OpenSymbol"/>
              </a:rPr>
              <a:t>PostgresQL</a:t>
            </a:r>
            <a:r>
              <a:rPr lang="de-DE" dirty="0">
                <a:latin typeface="+mj-lt"/>
                <a:ea typeface="OpenSymbol"/>
              </a:rPr>
              <a:t> Database Services </a:t>
            </a:r>
            <a:endParaRPr lang="de-DE" dirty="0">
              <a:latin typeface="+mj-lt"/>
            </a:endParaRPr>
          </a:p>
          <a:p>
            <a:pPr marL="1200150" lvl="2" indent="-285750">
              <a:buSzPct val="45000"/>
              <a:buFont typeface="Wingdings" panose="05000000000000000000" pitchFamily="2" charset="2"/>
              <a:buChar char="Ø"/>
            </a:pPr>
            <a:r>
              <a:rPr lang="de-DE" sz="1400" dirty="0" err="1" smtClean="0">
                <a:latin typeface="+mj-lt"/>
                <a:ea typeface="OpenSymbol"/>
              </a:rPr>
              <a:t>archiving</a:t>
            </a:r>
            <a:r>
              <a:rPr lang="de-DE" sz="1400" dirty="0" smtClean="0">
                <a:latin typeface="+mj-lt"/>
                <a:ea typeface="OpenSymbol"/>
              </a:rPr>
              <a:t> </a:t>
            </a:r>
            <a:r>
              <a:rPr lang="de-DE" sz="1400" dirty="0" err="1">
                <a:latin typeface="+mj-lt"/>
                <a:ea typeface="OpenSymbol"/>
              </a:rPr>
              <a:t>for</a:t>
            </a:r>
            <a:r>
              <a:rPr lang="de-DE" sz="1400" dirty="0">
                <a:latin typeface="+mj-lt"/>
                <a:ea typeface="OpenSymbol"/>
              </a:rPr>
              <a:t> </a:t>
            </a:r>
            <a:r>
              <a:rPr lang="de-DE" sz="1400" dirty="0" smtClean="0">
                <a:latin typeface="+mj-lt"/>
                <a:ea typeface="OpenSymbol"/>
              </a:rPr>
              <a:t>~7000 </a:t>
            </a:r>
            <a:r>
              <a:rPr lang="de-DE" sz="1400" dirty="0" err="1">
                <a:latin typeface="+mj-lt"/>
                <a:ea typeface="OpenSymbol"/>
              </a:rPr>
              <a:t>Process</a:t>
            </a:r>
            <a:r>
              <a:rPr lang="de-DE" sz="1400" dirty="0">
                <a:latin typeface="+mj-lt"/>
                <a:ea typeface="OpenSymbol"/>
              </a:rPr>
              <a:t> Variables at 0.1 </a:t>
            </a:r>
            <a:r>
              <a:rPr lang="de-DE" sz="1400" dirty="0" err="1">
                <a:latin typeface="+mj-lt"/>
                <a:ea typeface="OpenSymbol"/>
              </a:rPr>
              <a:t>to</a:t>
            </a:r>
            <a:r>
              <a:rPr lang="de-DE" sz="1400" dirty="0">
                <a:latin typeface="+mj-lt"/>
                <a:ea typeface="OpenSymbol"/>
              </a:rPr>
              <a:t> 10 Hz</a:t>
            </a:r>
          </a:p>
          <a:p>
            <a:pPr lvl="1">
              <a:buSzPct val="45000"/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+mj-lt"/>
              </a:rPr>
              <a:t>Involved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institutes</a:t>
            </a:r>
            <a:endParaRPr lang="de-DE" sz="1400" dirty="0">
              <a:latin typeface="+mj-lt"/>
            </a:endParaRPr>
          </a:p>
          <a:p>
            <a:pPr marL="1200150" lvl="2" indent="-285750">
              <a:buSzPct val="45000"/>
              <a:buFont typeface="Wingdings" panose="05000000000000000000" pitchFamily="2" charset="2"/>
              <a:buChar char="Ø"/>
            </a:pPr>
            <a:r>
              <a:rPr lang="de-DE" sz="1400" dirty="0">
                <a:latin typeface="+mj-lt"/>
              </a:rPr>
              <a:t>GSI, Gießen </a:t>
            </a:r>
          </a:p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283388" y="6635200"/>
            <a:ext cx="1292247" cy="216000"/>
          </a:xfrm>
        </p:spPr>
        <p:txBody>
          <a:bodyPr/>
          <a:lstStyle/>
          <a:p>
            <a:r>
              <a:rPr lang="de-DE" dirty="0" smtClean="0"/>
              <a:t>10 </a:t>
            </a:r>
            <a:r>
              <a:rPr lang="de-DE" dirty="0" err="1" smtClean="0"/>
              <a:t>October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34932" y="6635200"/>
            <a:ext cx="3533311" cy="216000"/>
          </a:xfrm>
        </p:spPr>
        <p:txBody>
          <a:bodyPr/>
          <a:lstStyle/>
          <a:p>
            <a:pPr algn="l"/>
            <a:r>
              <a:rPr lang="nl-NL" dirty="0" smtClean="0"/>
              <a:t>Controls - Detector &amp; Magnet, Peter Zumbruch, GSI, CM XXXIV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6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Process</a:t>
            </a:r>
            <a:r>
              <a:rPr lang="de-DE" dirty="0" smtClean="0"/>
              <a:t> Variables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PVs per type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Main IOCs (5)</a:t>
            </a:r>
          </a:p>
          <a:p>
            <a:pPr lvl="1"/>
            <a:r>
              <a:rPr lang="de-DE" dirty="0" smtClean="0"/>
              <a:t>133572 (121373 / 90.8%)</a:t>
            </a:r>
          </a:p>
          <a:p>
            <a:r>
              <a:rPr lang="de-DE" dirty="0" err="1" smtClean="0"/>
              <a:t>Dreamplug</a:t>
            </a:r>
            <a:r>
              <a:rPr lang="de-DE" dirty="0" smtClean="0"/>
              <a:t> (4)</a:t>
            </a:r>
          </a:p>
          <a:p>
            <a:pPr lvl="1"/>
            <a:r>
              <a:rPr lang="de-DE" dirty="0" smtClean="0"/>
              <a:t>2142 (1877 / 87%)</a:t>
            </a:r>
          </a:p>
          <a:p>
            <a:r>
              <a:rPr lang="de-DE" dirty="0" smtClean="0"/>
              <a:t>HadCon1 (11)</a:t>
            </a:r>
          </a:p>
          <a:p>
            <a:pPr lvl="1"/>
            <a:r>
              <a:rPr lang="de-DE" dirty="0" smtClean="0"/>
              <a:t>7074 (6866 / 97%)</a:t>
            </a:r>
          </a:p>
          <a:p>
            <a:r>
              <a:rPr lang="de-DE" dirty="0" smtClean="0"/>
              <a:t>ISEG HV</a:t>
            </a:r>
          </a:p>
          <a:p>
            <a:pPr lvl="1"/>
            <a:r>
              <a:rPr lang="de-DE" dirty="0" smtClean="0"/>
              <a:t>~10.000</a:t>
            </a:r>
          </a:p>
          <a:p>
            <a:r>
              <a:rPr lang="de-DE" dirty="0" smtClean="0"/>
              <a:t>CAEN HV 4527</a:t>
            </a:r>
          </a:p>
          <a:p>
            <a:pPr lvl="1"/>
            <a:r>
              <a:rPr lang="de-DE" dirty="0" smtClean="0"/>
              <a:t>~10.000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in total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~ 163,000 PVs (150,000 / 92%)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52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DCS Server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DCS </a:t>
            </a:r>
            <a:r>
              <a:rPr lang="de-DE" sz="2000" dirty="0" err="1"/>
              <a:t>got</a:t>
            </a:r>
            <a:r>
              <a:rPr lang="de-DE" sz="2000" dirty="0"/>
              <a:t> </a:t>
            </a:r>
            <a:r>
              <a:rPr lang="de-DE" sz="2000" dirty="0" err="1"/>
              <a:t>two</a:t>
            </a:r>
            <a:r>
              <a:rPr lang="de-DE" sz="2000" dirty="0"/>
              <a:t> </a:t>
            </a:r>
            <a:r>
              <a:rPr lang="de-DE" sz="2000" dirty="0" err="1"/>
              <a:t>segregated</a:t>
            </a:r>
            <a:r>
              <a:rPr lang="de-DE" sz="2000" dirty="0"/>
              <a:t> </a:t>
            </a:r>
            <a:r>
              <a:rPr lang="de-DE" sz="2000" dirty="0" err="1"/>
              <a:t>server</a:t>
            </a:r>
            <a:r>
              <a:rPr lang="de-DE" sz="2000" dirty="0"/>
              <a:t> </a:t>
            </a:r>
            <a:r>
              <a:rPr lang="de-DE" sz="2000" dirty="0" err="1"/>
              <a:t>units</a:t>
            </a:r>
            <a:r>
              <a:rPr lang="de-DE" sz="2000" dirty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GSI </a:t>
            </a:r>
            <a:r>
              <a:rPr lang="de-DE" sz="2000" dirty="0" err="1"/>
              <a:t>batch</a:t>
            </a:r>
            <a:r>
              <a:rPr lang="de-DE" sz="2000" dirty="0"/>
              <a:t> </a:t>
            </a:r>
            <a:r>
              <a:rPr lang="de-DE" sz="2000" dirty="0" err="1"/>
              <a:t>farm</a:t>
            </a:r>
            <a:r>
              <a:rPr lang="de-DE" sz="2000" dirty="0"/>
              <a:t> </a:t>
            </a:r>
            <a:r>
              <a:rPr lang="de-DE" sz="2000" dirty="0" err="1" smtClean="0"/>
              <a:t>nodes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IT</a:t>
            </a:r>
            <a:endParaRPr lang="de-DE" sz="2000" dirty="0"/>
          </a:p>
          <a:p>
            <a:r>
              <a:rPr lang="de-DE" sz="2000" dirty="0" err="1" smtClean="0"/>
              <a:t>Allows</a:t>
            </a:r>
            <a:r>
              <a:rPr lang="de-DE" sz="2000" dirty="0" smtClean="0"/>
              <a:t> </a:t>
            </a:r>
            <a:endParaRPr lang="de-DE" sz="2000" dirty="0"/>
          </a:p>
          <a:p>
            <a:pPr lvl="1"/>
            <a:r>
              <a:rPr lang="de-DE" sz="1800" dirty="0" err="1"/>
              <a:t>further</a:t>
            </a:r>
            <a:r>
              <a:rPr lang="de-DE" sz="1800" dirty="0"/>
              <a:t> </a:t>
            </a:r>
            <a:r>
              <a:rPr lang="de-DE" sz="1800" dirty="0" err="1"/>
              <a:t>modularization</a:t>
            </a:r>
            <a:r>
              <a:rPr lang="de-DE" sz="1800" dirty="0"/>
              <a:t> </a:t>
            </a:r>
          </a:p>
          <a:p>
            <a:pPr lvl="1"/>
            <a:r>
              <a:rPr lang="de-DE" sz="1800" dirty="0" err="1"/>
              <a:t>virtualization</a:t>
            </a:r>
            <a:r>
              <a:rPr lang="de-DE" sz="1800" dirty="0"/>
              <a:t>/</a:t>
            </a:r>
            <a:r>
              <a:rPr lang="de-DE" sz="1800" dirty="0" err="1"/>
              <a:t>container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servers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graphical</a:t>
            </a:r>
            <a:r>
              <a:rPr lang="de-DE" sz="1800" dirty="0"/>
              <a:t> </a:t>
            </a:r>
            <a:r>
              <a:rPr lang="de-DE" sz="1800" dirty="0" err="1"/>
              <a:t>clients</a:t>
            </a:r>
            <a:r>
              <a:rPr lang="de-DE" sz="1800" dirty="0"/>
              <a:t>.</a:t>
            </a:r>
          </a:p>
          <a:p>
            <a:pPr lvl="1"/>
            <a:r>
              <a:rPr lang="de-DE" sz="1800" dirty="0" err="1"/>
              <a:t>improved</a:t>
            </a:r>
            <a:r>
              <a:rPr lang="de-DE" sz="1800" dirty="0"/>
              <a:t> </a:t>
            </a:r>
            <a:r>
              <a:rPr lang="de-DE" sz="1800" dirty="0" err="1"/>
              <a:t>redundancy</a:t>
            </a:r>
            <a:endParaRPr lang="de-DE" sz="1800" dirty="0"/>
          </a:p>
          <a:p>
            <a:pPr lvl="1"/>
            <a:r>
              <a:rPr lang="de-DE" dirty="0" smtClean="0"/>
              <a:t>network </a:t>
            </a:r>
            <a:r>
              <a:rPr lang="de-DE" dirty="0" smtClean="0"/>
              <a:t>(3 VLANs)</a:t>
            </a:r>
          </a:p>
          <a:p>
            <a:pPr lvl="1"/>
            <a:r>
              <a:rPr lang="de-DE" dirty="0" smtClean="0"/>
              <a:t>IT </a:t>
            </a:r>
            <a:r>
              <a:rPr lang="de-DE" dirty="0" err="1" smtClean="0"/>
              <a:t>department</a:t>
            </a:r>
            <a:r>
              <a:rPr lang="de-DE" dirty="0" smtClean="0"/>
              <a:t> OS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283388" y="6635200"/>
            <a:ext cx="1292247" cy="216000"/>
          </a:xfrm>
        </p:spPr>
        <p:txBody>
          <a:bodyPr/>
          <a:lstStyle/>
          <a:p>
            <a:r>
              <a:rPr lang="de-DE" dirty="0" smtClean="0"/>
              <a:t>10 </a:t>
            </a:r>
            <a:r>
              <a:rPr lang="de-DE" dirty="0" err="1" smtClean="0"/>
              <a:t>October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34932" y="6635200"/>
            <a:ext cx="3533311" cy="216000"/>
          </a:xfrm>
        </p:spPr>
        <p:txBody>
          <a:bodyPr/>
          <a:lstStyle/>
          <a:p>
            <a:pPr algn="l"/>
            <a:r>
              <a:rPr lang="nl-NL" dirty="0" smtClean="0"/>
              <a:t>Controls - Detector &amp; Magnet, Peter Zumbruch, GSI, CM XXXIV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19</a:t>
            </a:fld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5066" r="22402" b="19880"/>
          <a:stretch/>
        </p:blipFill>
        <p:spPr>
          <a:xfrm>
            <a:off x="422564" y="1362633"/>
            <a:ext cx="3559501" cy="2865237"/>
          </a:xfrm>
        </p:spPr>
      </p:pic>
      <p:pic>
        <p:nvPicPr>
          <p:cNvPr id="12" name="Inhaltsplatzhalter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9036" b="20817"/>
          <a:stretch/>
        </p:blipFill>
        <p:spPr>
          <a:xfrm>
            <a:off x="342900" y="4405438"/>
            <a:ext cx="3744953" cy="192284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8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HADES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29-Jun-2018</a:t>
            </a:r>
            <a:endParaRPr lang="de-DE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HADES DCS – P.Zumbruch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2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2313" y="2602656"/>
            <a:ext cx="8225042" cy="1362075"/>
          </a:xfrm>
        </p:spPr>
        <p:txBody>
          <a:bodyPr/>
          <a:lstStyle/>
          <a:p>
            <a:r>
              <a:rPr lang="de-DE" dirty="0" err="1" smtClean="0"/>
              <a:t>Graphical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interfaces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 October 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Controls - Detector &amp; Magnet, Peter Zumbruch, GSI, CM XXXIV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6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2"/>
          <p:cNvSpPr txBox="1"/>
          <p:nvPr/>
        </p:nvSpPr>
        <p:spPr>
          <a:xfrm>
            <a:off x="175565" y="1304605"/>
            <a:ext cx="8786325" cy="4942576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>
              <a:buSzPct val="45000"/>
              <a:buFont typeface="Wingdings" panose="05000000000000000000" pitchFamily="2" charset="2"/>
              <a:buChar char="Ø"/>
            </a:pPr>
            <a:r>
              <a:rPr lang="de-DE" sz="2200" dirty="0" smtClean="0">
                <a:latin typeface="Arial"/>
              </a:rPr>
              <a:t>CS-Studio - </a:t>
            </a:r>
            <a:r>
              <a:rPr lang="de-DE" sz="2200" dirty="0" err="1" smtClean="0">
                <a:latin typeface="Arial"/>
              </a:rPr>
              <a:t>Replacement</a:t>
            </a:r>
            <a:r>
              <a:rPr lang="de-DE" sz="2200" dirty="0" smtClean="0">
                <a:latin typeface="Arial"/>
              </a:rPr>
              <a:t> </a:t>
            </a:r>
            <a:r>
              <a:rPr lang="de-DE" sz="2200" dirty="0" err="1">
                <a:latin typeface="Arial"/>
              </a:rPr>
              <a:t>of</a:t>
            </a:r>
            <a:r>
              <a:rPr lang="de-DE" sz="2200" dirty="0">
                <a:latin typeface="Arial"/>
              </a:rPr>
              <a:t> MEDM </a:t>
            </a:r>
            <a:r>
              <a:rPr lang="de-DE" sz="2200" dirty="0" err="1" smtClean="0">
                <a:latin typeface="Arial"/>
              </a:rPr>
              <a:t>displays</a:t>
            </a:r>
            <a:endParaRPr lang="de-DE" sz="2200" dirty="0" smtClean="0">
              <a:latin typeface="Arial"/>
            </a:endParaRPr>
          </a:p>
          <a:p>
            <a:pPr marL="800100" lvl="1" indent="-342900">
              <a:buSzPct val="45000"/>
              <a:buFont typeface="Wingdings" panose="05000000000000000000" pitchFamily="2" charset="2"/>
              <a:buChar char="Ø"/>
            </a:pPr>
            <a:r>
              <a:rPr lang="de-DE" sz="2200" dirty="0" err="1" smtClean="0">
                <a:latin typeface="Arial"/>
              </a:rPr>
              <a:t>automatic</a:t>
            </a:r>
            <a:r>
              <a:rPr lang="de-DE" sz="2200" dirty="0" smtClean="0">
                <a:latin typeface="Arial"/>
              </a:rPr>
              <a:t> </a:t>
            </a:r>
            <a:r>
              <a:rPr lang="de-DE" sz="2200" dirty="0" err="1" smtClean="0">
                <a:latin typeface="Arial"/>
              </a:rPr>
              <a:t>conversion</a:t>
            </a:r>
            <a:r>
              <a:rPr lang="de-DE" sz="2200" dirty="0" smtClean="0">
                <a:latin typeface="Arial"/>
              </a:rPr>
              <a:t> </a:t>
            </a:r>
            <a:r>
              <a:rPr lang="de-DE" sz="2200" dirty="0" err="1" smtClean="0">
                <a:latin typeface="Arial"/>
              </a:rPr>
              <a:t>tools</a:t>
            </a:r>
            <a:r>
              <a:rPr lang="de-DE" sz="2200" dirty="0" smtClean="0">
                <a:latin typeface="Arial"/>
              </a:rPr>
              <a:t> do </a:t>
            </a:r>
            <a:r>
              <a:rPr lang="de-DE" sz="2200" dirty="0" err="1" smtClean="0">
                <a:latin typeface="Arial"/>
              </a:rPr>
              <a:t>exist</a:t>
            </a:r>
            <a:r>
              <a:rPr lang="de-DE" sz="2200" dirty="0" smtClean="0">
                <a:latin typeface="Arial"/>
              </a:rPr>
              <a:t> </a:t>
            </a:r>
            <a:endParaRPr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283388" y="6635200"/>
            <a:ext cx="1292247" cy="216000"/>
          </a:xfrm>
        </p:spPr>
        <p:txBody>
          <a:bodyPr/>
          <a:lstStyle/>
          <a:p>
            <a:r>
              <a:rPr lang="de-DE" dirty="0" smtClean="0"/>
              <a:t>10 </a:t>
            </a:r>
            <a:r>
              <a:rPr lang="de-DE" dirty="0" err="1" smtClean="0"/>
              <a:t>October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34932" y="6635200"/>
            <a:ext cx="3533311" cy="216000"/>
          </a:xfrm>
        </p:spPr>
        <p:txBody>
          <a:bodyPr/>
          <a:lstStyle/>
          <a:p>
            <a:pPr algn="l"/>
            <a:r>
              <a:rPr lang="nl-NL" dirty="0" smtClean="0"/>
              <a:t>Controls - Detector &amp; Magnet, Peter Zumbruch, GSI, CM XXXIV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21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Current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and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Future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Projects </a:t>
            </a:r>
            <a:br>
              <a:rPr lang="en-US" dirty="0">
                <a:solidFill>
                  <a:srgbClr val="666666"/>
                </a:solidFill>
              </a:rPr>
            </a:br>
            <a:r>
              <a:rPr lang="en-US" sz="1400" dirty="0" smtClean="0">
                <a:solidFill>
                  <a:srgbClr val="666666"/>
                </a:solidFill>
              </a:rPr>
              <a:t>GUI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1" y="2386584"/>
            <a:ext cx="5128793" cy="20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22" y="1009188"/>
            <a:ext cx="2533116" cy="573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06244" y="4699831"/>
            <a:ext cx="4925961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dirty="0" smtClean="0"/>
              <a:t>NEEDS DETECTOR‘S INITIATIVE </a:t>
            </a:r>
          </a:p>
          <a:p>
            <a:pPr algn="ctr"/>
            <a:r>
              <a:rPr lang="de-DE" dirty="0" smtClean="0"/>
              <a:t>FOR NEW DESIGN FEATURES</a:t>
            </a:r>
          </a:p>
          <a:p>
            <a:pPr algn="ctr"/>
            <a:endParaRPr lang="de-DE" dirty="0"/>
          </a:p>
          <a:p>
            <a:pPr algn="ctr"/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oriented</a:t>
            </a:r>
            <a:r>
              <a:rPr lang="de-DE" dirty="0" smtClean="0"/>
              <a:t> DISPLAYs</a:t>
            </a:r>
          </a:p>
          <a:p>
            <a:pPr algn="ctr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432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1156798"/>
            <a:ext cx="8953169" cy="499865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Controlsystemstudio.org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3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err="1" smtClean="0"/>
              <a:t>acting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an EPICS </a:t>
            </a:r>
            <a:r>
              <a:rPr lang="de-DE" sz="2000" dirty="0" err="1" smtClean="0"/>
              <a:t>client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2639832"/>
            <a:ext cx="4285114" cy="402159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b="11160"/>
          <a:stretch/>
        </p:blipFill>
        <p:spPr>
          <a:xfrm>
            <a:off x="4301653" y="1267015"/>
            <a:ext cx="4662901" cy="431042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hmon</a:t>
            </a:r>
            <a:r>
              <a:rPr lang="de-DE" dirty="0" smtClean="0"/>
              <a:t>: perl </a:t>
            </a:r>
            <a:r>
              <a:rPr lang="de-DE" dirty="0" err="1" smtClean="0"/>
              <a:t>based</a:t>
            </a:r>
            <a:r>
              <a:rPr lang="de-DE" dirty="0" smtClean="0"/>
              <a:t> ECS </a:t>
            </a:r>
            <a:r>
              <a:rPr lang="de-DE" dirty="0" err="1" smtClean="0"/>
              <a:t>and</a:t>
            </a:r>
            <a:r>
              <a:rPr lang="de-DE" dirty="0" smtClean="0"/>
              <a:t> DAQ </a:t>
            </a:r>
            <a:r>
              <a:rPr lang="de-DE" dirty="0" err="1" smtClean="0"/>
              <a:t>controls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71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Organisational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 October 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Controls - Detector &amp; Magnet, Peter Zumbruch, GSI, CM XXXIV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64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Management (1)</a:t>
            </a:r>
            <a:br>
              <a:rPr lang="de-DE" dirty="0" smtClean="0"/>
            </a:br>
            <a:r>
              <a:rPr lang="de-DE" dirty="0" smtClean="0"/>
              <a:t>People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developer</a:t>
            </a:r>
            <a:r>
              <a:rPr lang="de-DE" dirty="0" smtClean="0"/>
              <a:t> </a:t>
            </a:r>
          </a:p>
          <a:p>
            <a:r>
              <a:rPr lang="de-DE" dirty="0" smtClean="0"/>
              <a:t>1 </a:t>
            </a:r>
            <a:r>
              <a:rPr lang="de-DE" dirty="0" err="1" smtClean="0"/>
              <a:t>detector</a:t>
            </a:r>
            <a:r>
              <a:rPr lang="de-DE" dirty="0" smtClean="0"/>
              <a:t> (MDC) power </a:t>
            </a:r>
            <a:r>
              <a:rPr lang="de-DE" dirty="0" err="1" smtClean="0"/>
              <a:t>user</a:t>
            </a:r>
            <a:endParaRPr lang="de-DE" dirty="0" smtClean="0"/>
          </a:p>
          <a:p>
            <a:r>
              <a:rPr lang="de-DE" dirty="0" smtClean="0"/>
              <a:t>1 </a:t>
            </a:r>
            <a:r>
              <a:rPr lang="de-DE" dirty="0" err="1" smtClean="0"/>
              <a:t>advanced</a:t>
            </a:r>
            <a:r>
              <a:rPr lang="de-DE" dirty="0" smtClean="0"/>
              <a:t> (RICH) </a:t>
            </a:r>
            <a:r>
              <a:rPr lang="de-DE" dirty="0" err="1" smtClean="0"/>
              <a:t>user</a:t>
            </a:r>
            <a:endParaRPr lang="de-DE" dirty="0" smtClean="0"/>
          </a:p>
          <a:p>
            <a:r>
              <a:rPr lang="de-DE" dirty="0" smtClean="0"/>
              <a:t>~ 5-10 </a:t>
            </a:r>
            <a:r>
              <a:rPr lang="de-DE" dirty="0" err="1" smtClean="0"/>
              <a:t>clients</a:t>
            </a:r>
            <a:r>
              <a:rPr lang="de-DE" dirty="0" smtClean="0"/>
              <a:t> „I (</a:t>
            </a:r>
            <a:r>
              <a:rPr lang="de-DE" dirty="0" err="1" smtClean="0"/>
              <a:t>would</a:t>
            </a:r>
            <a:r>
              <a:rPr lang="de-DE" dirty="0" smtClean="0"/>
              <a:t>) </a:t>
            </a:r>
            <a:r>
              <a:rPr lang="de-DE" dirty="0" err="1" smtClean="0"/>
              <a:t>need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real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DCS </a:t>
            </a:r>
            <a:r>
              <a:rPr lang="de-DE" dirty="0" err="1" smtClean="0"/>
              <a:t>experts</a:t>
            </a:r>
            <a:endParaRPr lang="de-DE" dirty="0" smtClean="0"/>
          </a:p>
          <a:p>
            <a:r>
              <a:rPr lang="de-DE" dirty="0" smtClean="0"/>
              <a:t>1 </a:t>
            </a:r>
            <a:r>
              <a:rPr lang="de-DE" dirty="0" err="1" smtClean="0"/>
              <a:t>impatient</a:t>
            </a:r>
            <a:r>
              <a:rPr lang="de-DE" dirty="0" smtClean="0"/>
              <a:t>/</a:t>
            </a:r>
            <a:r>
              <a:rPr lang="de-DE" dirty="0" err="1" smtClean="0"/>
              <a:t>unhappy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/</a:t>
            </a:r>
            <a:r>
              <a:rPr lang="de-DE" dirty="0" err="1" smtClean="0"/>
              <a:t>user</a:t>
            </a:r>
            <a:r>
              <a:rPr lang="de-DE" dirty="0" smtClean="0"/>
              <a:t> (DAQ) 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8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Management (2)</a:t>
            </a:r>
            <a:br>
              <a:rPr lang="de-DE" dirty="0" smtClean="0"/>
            </a:br>
            <a:r>
              <a:rPr lang="de-DE" dirty="0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ago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IOC</a:t>
            </a:r>
          </a:p>
          <a:p>
            <a:r>
              <a:rPr lang="de-DE" dirty="0" err="1" smtClean="0"/>
              <a:t>Now</a:t>
            </a:r>
            <a:endParaRPr lang="de-DE" dirty="0" smtClean="0"/>
          </a:p>
          <a:p>
            <a:pPr lvl="1"/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easily</a:t>
            </a:r>
            <a:r>
              <a:rPr lang="de-DE" dirty="0" smtClean="0"/>
              <a:t> </a:t>
            </a:r>
            <a:r>
              <a:rPr lang="de-DE" dirty="0" err="1" smtClean="0"/>
              <a:t>split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5 </a:t>
            </a:r>
            <a:r>
              <a:rPr lang="de-DE" dirty="0" err="1" smtClean="0"/>
              <a:t>using</a:t>
            </a:r>
            <a:r>
              <a:rPr lang="de-DE" dirty="0" smtClean="0"/>
              <a:t> $(</a:t>
            </a:r>
            <a:r>
              <a:rPr lang="de-DE" dirty="0" err="1" smtClean="0"/>
              <a:t>hostname</a:t>
            </a:r>
            <a:r>
              <a:rPr lang="de-DE" dirty="0" smtClean="0"/>
              <a:t>)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endParaRPr lang="de-DE" dirty="0" smtClean="0"/>
          </a:p>
          <a:p>
            <a:pPr lvl="2"/>
            <a:r>
              <a:rPr lang="de-DE" dirty="0" smtClean="0"/>
              <a:t>i.e. </a:t>
            </a:r>
            <a:r>
              <a:rPr lang="de-DE" dirty="0" err="1" smtClean="0"/>
              <a:t>one</a:t>
            </a:r>
            <a:r>
              <a:rPr lang="de-DE" dirty="0" smtClean="0"/>
              <a:t> type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executable</a:t>
            </a:r>
            <a:r>
              <a:rPr lang="de-DE" dirty="0" smtClean="0"/>
              <a:t> </a:t>
            </a:r>
            <a:r>
              <a:rPr lang="de-DE" dirty="0" err="1" smtClean="0"/>
              <a:t>configured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setups</a:t>
            </a:r>
            <a:endParaRPr lang="de-DE" dirty="0" smtClean="0"/>
          </a:p>
          <a:p>
            <a:pPr lvl="1"/>
            <a:r>
              <a:rPr lang="de-DE" dirty="0" smtClean="0"/>
              <a:t>git.gsi.de/HADES </a:t>
            </a:r>
            <a:r>
              <a:rPr lang="de-DE" dirty="0" err="1" smtClean="0"/>
              <a:t>git</a:t>
            </a:r>
            <a:r>
              <a:rPr lang="de-DE" dirty="0" smtClean="0"/>
              <a:t> </a:t>
            </a:r>
            <a:r>
              <a:rPr lang="de-DE" dirty="0" err="1" smtClean="0"/>
              <a:t>repository</a:t>
            </a:r>
            <a:r>
              <a:rPr lang="de-DE" dirty="0" smtClean="0"/>
              <a:t> </a:t>
            </a:r>
            <a:r>
              <a:rPr lang="de-DE" dirty="0" err="1" smtClean="0"/>
              <a:t>growing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used</a:t>
            </a:r>
            <a:r>
              <a:rPr lang="de-DE" dirty="0" smtClean="0"/>
              <a:t> IOC</a:t>
            </a:r>
          </a:p>
          <a:p>
            <a:pPr lvl="1"/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nightly</a:t>
            </a:r>
            <a:r>
              <a:rPr lang="de-DE" dirty="0" smtClean="0"/>
              <a:t> update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IOCs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3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Management (3)</a:t>
            </a:r>
            <a:br>
              <a:rPr lang="de-DE" dirty="0" smtClean="0"/>
            </a:br>
            <a:r>
              <a:rPr lang="de-DE" dirty="0" smtClean="0"/>
              <a:t>Vital, </a:t>
            </a:r>
            <a:r>
              <a:rPr lang="de-DE" dirty="0" err="1" smtClean="0"/>
              <a:t>unwritten</a:t>
            </a:r>
            <a:r>
              <a:rPr lang="de-DE" dirty="0" smtClean="0"/>
              <a:t> Rules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PV </a:t>
            </a:r>
            <a:r>
              <a:rPr lang="de-DE" dirty="0" err="1" smtClean="0"/>
              <a:t>naming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endParaRPr lang="de-DE" dirty="0" smtClean="0"/>
          </a:p>
          <a:p>
            <a:r>
              <a:rPr lang="de-DE" dirty="0" err="1" smtClean="0"/>
              <a:t>Modularization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templates</a:t>
            </a:r>
            <a:r>
              <a:rPr lang="de-DE" dirty="0" smtClean="0"/>
              <a:t>!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/>
              <a:t> </a:t>
            </a:r>
            <a:r>
              <a:rPr lang="de-DE" dirty="0" err="1" smtClean="0"/>
              <a:t>dump</a:t>
            </a:r>
            <a:r>
              <a:rPr lang="de-DE" dirty="0" smtClean="0"/>
              <a:t>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paste</a:t>
            </a:r>
            <a:endParaRPr lang="de-DE" dirty="0" smtClean="0"/>
          </a:p>
          <a:p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coding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git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type </a:t>
            </a:r>
            <a:r>
              <a:rPr lang="de-DE" dirty="0" err="1" smtClean="0"/>
              <a:t>of</a:t>
            </a:r>
            <a:r>
              <a:rPr lang="de-DE" dirty="0" smtClean="0"/>
              <a:t> CVS.</a:t>
            </a:r>
          </a:p>
          <a:p>
            <a:r>
              <a:rPr lang="de-DE" dirty="0" err="1" smtClean="0"/>
              <a:t>Restrictions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endParaRPr lang="de-DE" dirty="0" smtClean="0"/>
          </a:p>
          <a:p>
            <a:r>
              <a:rPr lang="de-DE" dirty="0" smtClean="0"/>
              <a:t>Hardware </a:t>
            </a:r>
            <a:r>
              <a:rPr lang="de-DE" dirty="0" err="1" smtClean="0"/>
              <a:t>decisions</a:t>
            </a:r>
            <a:r>
              <a:rPr lang="de-DE" dirty="0" smtClean="0"/>
              <a:t>, </a:t>
            </a:r>
            <a:r>
              <a:rPr lang="de-DE" dirty="0" err="1" smtClean="0"/>
              <a:t>getting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experienced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endParaRPr lang="de-DE" dirty="0" smtClean="0"/>
          </a:p>
          <a:p>
            <a:r>
              <a:rPr lang="de-DE" dirty="0" smtClean="0"/>
              <a:t>Server </a:t>
            </a:r>
            <a:r>
              <a:rPr lang="de-DE" dirty="0" err="1" smtClean="0"/>
              <a:t>Platforms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linux</a:t>
            </a:r>
            <a:r>
              <a:rPr lang="de-DE" dirty="0" smtClean="0"/>
              <a:t>/</a:t>
            </a:r>
            <a:r>
              <a:rPr lang="de-DE" dirty="0" err="1" smtClean="0"/>
              <a:t>unix</a:t>
            </a:r>
            <a:r>
              <a:rPr lang="de-DE" dirty="0" smtClean="0"/>
              <a:t> (not EPICS </a:t>
            </a:r>
            <a:r>
              <a:rPr lang="de-DE" dirty="0" err="1" smtClean="0"/>
              <a:t>driven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8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Management</a:t>
            </a:r>
            <a:br>
              <a:rPr lang="de-DE" dirty="0" smtClean="0"/>
            </a:br>
            <a:r>
              <a:rPr lang="de-DE" dirty="0" err="1" smtClean="0"/>
              <a:t>Coordination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(Core) IOCs</a:t>
            </a:r>
          </a:p>
          <a:p>
            <a:pPr lvl="1"/>
            <a:r>
              <a:rPr lang="de-DE" dirty="0" smtClean="0"/>
              <a:t>Core Developer</a:t>
            </a:r>
          </a:p>
          <a:p>
            <a:r>
              <a:rPr lang="de-DE" dirty="0" smtClean="0"/>
              <a:t>GUIs, Clients</a:t>
            </a:r>
          </a:p>
          <a:p>
            <a:pPr lvl="1"/>
            <a:r>
              <a:rPr lang="de-DE" dirty="0" smtClean="0"/>
              <a:t>User</a:t>
            </a:r>
          </a:p>
          <a:p>
            <a:r>
              <a:rPr lang="de-DE" dirty="0" smtClean="0"/>
              <a:t>NO</a:t>
            </a:r>
          </a:p>
          <a:p>
            <a:pPr lvl="1"/>
            <a:r>
              <a:rPr lang="de-DE" dirty="0" err="1"/>
              <a:t>u</a:t>
            </a:r>
            <a:r>
              <a:rPr lang="de-DE" dirty="0" err="1" smtClean="0"/>
              <a:t>ser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pPr lvl="2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endParaRPr lang="de-DE" dirty="0" smtClean="0"/>
          </a:p>
          <a:p>
            <a:pPr lvl="1"/>
            <a:r>
              <a:rPr lang="de-DE" dirty="0" err="1" smtClean="0"/>
              <a:t>processes</a:t>
            </a:r>
            <a:endParaRPr lang="de-DE" dirty="0" smtClean="0"/>
          </a:p>
          <a:p>
            <a:pPr lvl="1"/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responsible</a:t>
            </a:r>
            <a:r>
              <a:rPr lang="de-DE" dirty="0" smtClean="0"/>
              <a:t> </a:t>
            </a:r>
            <a:r>
              <a:rPr lang="de-DE" dirty="0" err="1" smtClean="0"/>
              <a:t>sub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endParaRPr lang="de-DE" dirty="0" smtClean="0"/>
          </a:p>
          <a:p>
            <a:pPr lvl="1"/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9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 October 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Controls - Detector &amp; Magnet, Peter Zumbruch, GSI, CM XXXIV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64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Dilepton</a:t>
            </a:r>
            <a:r>
              <a:rPr lang="de-DE" dirty="0" smtClean="0"/>
              <a:t> </a:t>
            </a:r>
            <a:r>
              <a:rPr lang="de-DE" dirty="0" err="1" smtClean="0"/>
              <a:t>Spectrometer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  <p:pic>
        <p:nvPicPr>
          <p:cNvPr id="1026" name="Picture 2" descr="New Hades with RPC &amp;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0" y="1435607"/>
            <a:ext cx="7448840" cy="46555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7343945" y="5860301"/>
            <a:ext cx="1473480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900" i="1" dirty="0"/>
              <a:t>https://www-hades.gsi.de</a:t>
            </a:r>
          </a:p>
        </p:txBody>
      </p:sp>
    </p:spTree>
    <p:extLst>
      <p:ext uri="{BB962C8B-B14F-4D97-AF65-F5344CB8AC3E}">
        <p14:creationId xmlns:p14="http://schemas.microsoft.com/office/powerpoint/2010/main" val="11907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HADES DCS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HADES DCS System </a:t>
            </a:r>
          </a:p>
          <a:p>
            <a:pPr lvl="1"/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approx</a:t>
            </a:r>
            <a:r>
              <a:rPr lang="de-DE" dirty="0" smtClean="0"/>
              <a:t>. 130,000 PVs </a:t>
            </a:r>
          </a:p>
          <a:p>
            <a:pPr lvl="1"/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~ 25 EPICS Server</a:t>
            </a:r>
          </a:p>
          <a:p>
            <a:pPr lvl="1"/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/>
              <a:t> </a:t>
            </a:r>
            <a:r>
              <a:rPr lang="de-DE" dirty="0" smtClean="0"/>
              <a:t>20 </a:t>
            </a:r>
            <a:r>
              <a:rPr lang="de-DE" dirty="0" err="1" smtClean="0"/>
              <a:t>client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(GUIs, etc.)</a:t>
            </a:r>
          </a:p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endParaRPr lang="de-DE" dirty="0"/>
          </a:p>
          <a:p>
            <a:r>
              <a:rPr lang="de-DE" dirty="0" err="1" smtClean="0"/>
              <a:t>maintained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1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developer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coordinator</a:t>
            </a:r>
            <a:endParaRPr lang="de-DE" dirty="0" smtClean="0"/>
          </a:p>
          <a:p>
            <a:pPr lvl="1"/>
            <a:r>
              <a:rPr lang="de-DE" dirty="0" err="1" smtClean="0"/>
              <a:t>gaining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bigger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 smtClean="0"/>
          </a:p>
          <a:p>
            <a:r>
              <a:rPr lang="de-DE" dirty="0" err="1" smtClean="0"/>
              <a:t>Modularization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Templates</a:t>
            </a:r>
          </a:p>
          <a:p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coding</a:t>
            </a:r>
            <a:r>
              <a:rPr lang="de-DE" dirty="0"/>
              <a:t>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1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3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 </a:t>
            </a:r>
            <a:r>
              <a:rPr lang="de-DE" dirty="0" err="1"/>
              <a:t>slides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10 </a:t>
            </a:r>
            <a:r>
              <a:rPr lang="de-DE" dirty="0" err="1" smtClean="0"/>
              <a:t>October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dirty="0" smtClean="0"/>
              <a:t>Controls - Detector &amp; Magnet, Peter Zumbruch, GSI, CM XXXIV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41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319905" y="6552643"/>
            <a:ext cx="995367" cy="365125"/>
          </a:xfrm>
        </p:spPr>
        <p:txBody>
          <a:bodyPr/>
          <a:lstStyle/>
          <a:p>
            <a:r>
              <a:rPr lang="de-DE" dirty="0" smtClean="0"/>
              <a:t>07 March 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716122" y="6560611"/>
            <a:ext cx="3701491" cy="357157"/>
          </a:xfrm>
        </p:spPr>
        <p:txBody>
          <a:bodyPr/>
          <a:lstStyle/>
          <a:p>
            <a:pPr algn="l"/>
            <a:r>
              <a:rPr lang="nl-NL" dirty="0" smtClean="0"/>
              <a:t>Controls - Detector &amp; Magnet, P.Zumbruch, GSI, CM XXXIII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33</a:t>
            </a:fld>
            <a:endParaRPr lang="de-DE" dirty="0"/>
          </a:p>
        </p:txBody>
      </p:sp>
      <p:pic>
        <p:nvPicPr>
          <p:cNvPr id="7" name="Grafik 6" descr="PowerPoint-Bildschirmpräsentation - [Slow Control.pptx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553" y="358444"/>
            <a:ext cx="8600162" cy="604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feld 1"/>
          <p:cNvSpPr txBox="1"/>
          <p:nvPr/>
        </p:nvSpPr>
        <p:spPr>
          <a:xfrm rot="20155966">
            <a:off x="288139" y="662194"/>
            <a:ext cx="192242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 smtClean="0"/>
              <a:t>RICH </a:t>
            </a:r>
            <a:r>
              <a:rPr lang="de-DE" dirty="0" err="1" smtClean="0"/>
              <a:t>Detector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7225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283388" y="6635200"/>
            <a:ext cx="1292247" cy="216000"/>
          </a:xfrm>
        </p:spPr>
        <p:txBody>
          <a:bodyPr/>
          <a:lstStyle/>
          <a:p>
            <a:r>
              <a:rPr lang="de-DE" dirty="0" smtClean="0"/>
              <a:t>07 March 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34932" y="6635200"/>
            <a:ext cx="3533311" cy="216000"/>
          </a:xfrm>
        </p:spPr>
        <p:txBody>
          <a:bodyPr/>
          <a:lstStyle/>
          <a:p>
            <a:pPr algn="l"/>
            <a:r>
              <a:rPr lang="nl-NL" dirty="0" smtClean="0"/>
              <a:t>Controls - Detector &amp; Magnet, P.Zumbruch, GSI, CM XXXIII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34</a:t>
            </a:fld>
            <a:endParaRPr lang="de-DE" dirty="0"/>
          </a:p>
        </p:txBody>
      </p:sp>
      <p:pic>
        <p:nvPicPr>
          <p:cNvPr id="7" name="Grafik 6" descr="PowerPoint-Bildschirmpräsentation - [Slow Control.pptx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042" y="571500"/>
            <a:ext cx="7578547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7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  <p:pic>
        <p:nvPicPr>
          <p:cNvPr id="2050" name="Picture 2" descr="image0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6" y="264772"/>
            <a:ext cx="6541360" cy="60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6607534" y="1362634"/>
            <a:ext cx="2079266" cy="4858871"/>
          </a:xfrm>
        </p:spPr>
        <p:txBody>
          <a:bodyPr/>
          <a:lstStyle/>
          <a:p>
            <a:r>
              <a:rPr lang="de-DE" dirty="0" smtClean="0"/>
              <a:t>HADES</a:t>
            </a:r>
          </a:p>
          <a:p>
            <a:r>
              <a:rPr lang="de-DE" dirty="0" smtClean="0"/>
              <a:t>~ 80.000 </a:t>
            </a:r>
            <a:r>
              <a:rPr lang="de-DE" dirty="0" err="1" smtClean="0"/>
              <a:t>channels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809908" y="6106089"/>
            <a:ext cx="1473480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900" i="1" dirty="0"/>
              <a:t>https://www-hades.gsi.de</a:t>
            </a:r>
          </a:p>
        </p:txBody>
      </p:sp>
    </p:spTree>
    <p:extLst>
      <p:ext uri="{BB962C8B-B14F-4D97-AF65-F5344CB8AC3E}">
        <p14:creationId xmlns:p14="http://schemas.microsoft.com/office/powerpoint/2010/main" val="20682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6664906" y="1362634"/>
            <a:ext cx="2021893" cy="4858871"/>
          </a:xfrm>
        </p:spPr>
        <p:txBody>
          <a:bodyPr/>
          <a:lstStyle/>
          <a:p>
            <a:r>
              <a:rPr lang="de-DE" dirty="0" smtClean="0"/>
              <a:t>New ECAL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1100" dirty="0" smtClean="0"/>
              <a:t>(not </a:t>
            </a:r>
            <a:r>
              <a:rPr lang="de-DE" sz="1100" dirty="0" err="1" smtClean="0"/>
              <a:t>shown</a:t>
            </a:r>
            <a:r>
              <a:rPr lang="de-DE" sz="1100" dirty="0" smtClean="0"/>
              <a:t>: additional) </a:t>
            </a:r>
            <a:r>
              <a:rPr lang="de-DE" dirty="0" smtClean="0"/>
              <a:t>Forward wall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6" y="248870"/>
            <a:ext cx="6465901" cy="615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hades-new.gsi.de/sites/default/files/web/media/page/detector/wall/HADES_wal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71" y="4143253"/>
            <a:ext cx="1868583" cy="187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5809908" y="6106089"/>
            <a:ext cx="1473480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900" i="1" dirty="0"/>
              <a:t>https://www-hades.gsi.de</a:t>
            </a:r>
          </a:p>
        </p:txBody>
      </p:sp>
    </p:spTree>
    <p:extLst>
      <p:ext uri="{BB962C8B-B14F-4D97-AF65-F5344CB8AC3E}">
        <p14:creationId xmlns:p14="http://schemas.microsoft.com/office/powerpoint/2010/main" val="42561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Components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648200" y="1362635"/>
            <a:ext cx="4038600" cy="3829567"/>
          </a:xfrm>
        </p:spPr>
        <p:txBody>
          <a:bodyPr>
            <a:noAutofit/>
          </a:bodyPr>
          <a:lstStyle/>
          <a:p>
            <a:r>
              <a:rPr lang="en-US" sz="1200" dirty="0" smtClean="0"/>
              <a:t>A diamond</a:t>
            </a:r>
            <a:r>
              <a:rPr lang="en-US" sz="1200" dirty="0"/>
              <a:t> </a:t>
            </a:r>
            <a:r>
              <a:rPr lang="en-US" sz="1200" dirty="0">
                <a:hlinkClick r:id="rId2"/>
              </a:rPr>
              <a:t>START and VETO </a:t>
            </a:r>
            <a:r>
              <a:rPr lang="en-US" sz="1200" dirty="0" smtClean="0"/>
              <a:t>system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 </a:t>
            </a:r>
          </a:p>
          <a:p>
            <a:r>
              <a:rPr lang="en-US" sz="1200" dirty="0"/>
              <a:t>A </a:t>
            </a:r>
            <a:r>
              <a:rPr lang="en-US" sz="1200" dirty="0">
                <a:hlinkClick r:id="rId3"/>
              </a:rPr>
              <a:t>Ring Imaging Cherenkov (RICH)</a:t>
            </a:r>
            <a:r>
              <a:rPr lang="en-US" sz="1200" dirty="0"/>
              <a:t> gas radiator for electron identification with a position sensitive photon detector, covering the full azimuthal range</a:t>
            </a:r>
            <a:r>
              <a:rPr lang="en-US" sz="1200" dirty="0" smtClean="0"/>
              <a:t>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 </a:t>
            </a:r>
          </a:p>
          <a:p>
            <a:r>
              <a:rPr lang="en-US" sz="1200" dirty="0"/>
              <a:t>Two sets of </a:t>
            </a:r>
            <a:r>
              <a:rPr lang="en-US" sz="1200" dirty="0" err="1">
                <a:hlinkClick r:id="rId4"/>
              </a:rPr>
              <a:t>Multiwire</a:t>
            </a:r>
            <a:r>
              <a:rPr lang="en-US" sz="1200" dirty="0">
                <a:hlinkClick r:id="rId4"/>
              </a:rPr>
              <a:t> Drift Chambers (MDC)</a:t>
            </a:r>
            <a:r>
              <a:rPr lang="en-US" sz="1200" dirty="0"/>
              <a:t> before and after the magnetic field region form HADES tracking system. </a:t>
            </a:r>
          </a:p>
          <a:p>
            <a:r>
              <a:rPr lang="en-US" sz="1200" dirty="0"/>
              <a:t>A </a:t>
            </a:r>
            <a:r>
              <a:rPr lang="en-US" sz="1200" dirty="0">
                <a:hlinkClick r:id="rId5"/>
              </a:rPr>
              <a:t>superconducting toroidal magnet</a:t>
            </a:r>
            <a:r>
              <a:rPr lang="en-US" sz="1200" dirty="0"/>
              <a:t> with 6 coils in separate vacuum chambers. </a:t>
            </a:r>
            <a:br>
              <a:rPr lang="en-US" sz="1200" dirty="0"/>
            </a:br>
            <a:r>
              <a:rPr lang="en-US" sz="1200" dirty="0"/>
              <a:t> </a:t>
            </a:r>
          </a:p>
          <a:p>
            <a:r>
              <a:rPr lang="en-US" sz="1050" strike="sngStrike" dirty="0" smtClean="0"/>
              <a:t>A </a:t>
            </a:r>
            <a:r>
              <a:rPr lang="en-US" sz="1050" strike="sngStrike" dirty="0"/>
              <a:t>multiplicity/electron trigger array </a:t>
            </a:r>
            <a:r>
              <a:rPr lang="en-US" sz="1050" strike="sngStrike" dirty="0" smtClean="0"/>
              <a:t>(formerly) consisting </a:t>
            </a:r>
            <a:r>
              <a:rPr lang="en-US" sz="1050" strike="sngStrike" dirty="0"/>
              <a:t>of granular </a:t>
            </a:r>
            <a:r>
              <a:rPr lang="en-US" sz="1050" strike="sngStrike" dirty="0">
                <a:hlinkClick r:id="rId6"/>
              </a:rPr>
              <a:t>Pre-shower detectors</a:t>
            </a:r>
            <a:r>
              <a:rPr lang="en-US" sz="1050" strike="sngStrike" dirty="0"/>
              <a:t> at forward angles (between 18° and 45°) </a:t>
            </a:r>
            <a:r>
              <a:rPr lang="en-US" sz="1050" strike="sngStrike" dirty="0" smtClean="0"/>
              <a:t>and </a:t>
            </a:r>
            <a:r>
              <a:rPr lang="en-US" sz="1200" dirty="0" smtClean="0"/>
              <a:t>       </a:t>
            </a:r>
          </a:p>
          <a:p>
            <a:r>
              <a:rPr lang="en-US" sz="1200" dirty="0" smtClean="0"/>
              <a:t>two </a:t>
            </a:r>
            <a:r>
              <a:rPr lang="en-US" sz="1200" dirty="0"/>
              <a:t>time of flight walls: a scintillator based </a:t>
            </a:r>
            <a:r>
              <a:rPr lang="en-US" sz="1200" dirty="0">
                <a:hlinkClick r:id="rId7"/>
              </a:rPr>
              <a:t>time-of-flight wall (TOF)</a:t>
            </a:r>
            <a:r>
              <a:rPr lang="en-US" sz="1200" dirty="0"/>
              <a:t> at angles above 45° and the </a:t>
            </a:r>
            <a:r>
              <a:rPr lang="en-US" sz="1200" dirty="0">
                <a:hlinkClick r:id="rId8"/>
              </a:rPr>
              <a:t>RPC wall</a:t>
            </a:r>
            <a:r>
              <a:rPr lang="en-US" sz="1200" dirty="0"/>
              <a:t> built from resistive plate chambers at angles below 45°.</a:t>
            </a:r>
          </a:p>
          <a:p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  <p:pic>
        <p:nvPicPr>
          <p:cNvPr id="4098" name="Picture 2" descr="https://hades-new.gsi.de/sites/default/files/web/media/page/slides/ED_250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" y="1362634"/>
            <a:ext cx="2893129" cy="2139888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98783" y="6221505"/>
            <a:ext cx="3975652" cy="21544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800" dirty="0">
                <a:solidFill>
                  <a:schemeClr val="bg1">
                    <a:lumMod val="95000"/>
                  </a:schemeClr>
                </a:solidFill>
              </a:rPr>
              <a:t>https://hades-new.gsi.de/sites/default/files/web/media/documents/EPJA2009.pdf</a:t>
            </a:r>
            <a:endParaRPr lang="de-DE" sz="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598386" y="5192202"/>
            <a:ext cx="1473480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900" i="1" dirty="0"/>
              <a:t>https://www-hades.gsi.de</a:t>
            </a:r>
          </a:p>
        </p:txBody>
      </p:sp>
      <p:sp>
        <p:nvSpPr>
          <p:cNvPr id="17" name="Rechteck 16"/>
          <p:cNvSpPr/>
          <p:nvPr/>
        </p:nvSpPr>
        <p:spPr>
          <a:xfrm>
            <a:off x="2789172" y="3387106"/>
            <a:ext cx="1473480" cy="230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900" i="1" dirty="0"/>
              <a:t>https://www-hades.gsi.de</a:t>
            </a:r>
          </a:p>
        </p:txBody>
      </p:sp>
      <p:pic>
        <p:nvPicPr>
          <p:cNvPr id="4100" name="Picture 4" descr="Full detector set-u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3" y="3603266"/>
            <a:ext cx="3265889" cy="255680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22312" y="2602656"/>
            <a:ext cx="8127489" cy="1362075"/>
          </a:xfrm>
        </p:spPr>
        <p:txBody>
          <a:bodyPr/>
          <a:lstStyle/>
          <a:p>
            <a:r>
              <a:rPr lang="de-DE" dirty="0" err="1" smtClean="0"/>
              <a:t>Detector</a:t>
            </a:r>
            <a:r>
              <a:rPr lang="de-DE" dirty="0" smtClean="0"/>
              <a:t> Control System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9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EPICS </a:t>
            </a:r>
            <a:r>
              <a:rPr lang="de-DE" dirty="0" err="1" smtClean="0"/>
              <a:t>based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29-Jun-2018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HADES DCS – P.Zumbruch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C544E34-662F-4CD5-9395-A2DC301EE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96" y="3076765"/>
            <a:ext cx="828025" cy="437712"/>
          </a:xfrm>
          <a:prstGeom prst="rect">
            <a:avLst/>
          </a:prstGeom>
        </p:spPr>
      </p:pic>
      <p:pic>
        <p:nvPicPr>
          <p:cNvPr id="14" name="Picture 14" descr="logo-epics"/>
          <p:cNvPicPr/>
          <p:nvPr/>
        </p:nvPicPr>
        <p:blipFill rotWithShape="1">
          <a:blip r:embed="rId3"/>
          <a:srcRect t="33656" b="-1"/>
          <a:stretch/>
        </p:blipFill>
        <p:spPr>
          <a:xfrm>
            <a:off x="5570405" y="3763698"/>
            <a:ext cx="1000974" cy="6896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1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6583320"/>
            <a:ext cx="1658880" cy="27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de-DE" sz="1000" b="1">
                <a:latin typeface="Arial"/>
              </a:rPr>
              <a:t>8 - 10 September 2009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1211400" y="6583320"/>
            <a:ext cx="6089400" cy="274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de-DE" sz="1000" b="1">
                <a:latin typeface="Arial"/>
              </a:rPr>
              <a:t>EPICS Overview - EPICS Tutorial - PANDA XXXth Collaboration Meeting, Jülich </a:t>
            </a:r>
            <a:endParaRPr/>
          </a:p>
        </p:txBody>
      </p:sp>
      <p:sp>
        <p:nvSpPr>
          <p:cNvPr id="115" name="TextShape 3"/>
          <p:cNvSpPr txBox="1"/>
          <p:nvPr/>
        </p:nvSpPr>
        <p:spPr>
          <a:xfrm>
            <a:off x="533520" y="15192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r>
              <a:rPr lang="de-DE" sz="3600" b="1">
                <a:latin typeface="Arial"/>
              </a:rPr>
              <a:t>What is EPICS?</a:t>
            </a:r>
            <a:endParaRPr/>
          </a:p>
        </p:txBody>
      </p:sp>
      <p:sp>
        <p:nvSpPr>
          <p:cNvPr id="116" name="TextShape 4"/>
          <p:cNvSpPr txBox="1"/>
          <p:nvPr/>
        </p:nvSpPr>
        <p:spPr>
          <a:xfrm>
            <a:off x="250920" y="1255320"/>
            <a:ext cx="8743680" cy="22734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…"/>
            </a:pPr>
            <a:r>
              <a:rPr lang="en-US" sz="1900" b="1" dirty="0">
                <a:latin typeface="Arial"/>
              </a:rPr>
              <a:t>short answer</a:t>
            </a:r>
            <a:r>
              <a:rPr lang="en-US" sz="1900" dirty="0">
                <a:latin typeface="Arial"/>
              </a:rPr>
              <a:t>:</a:t>
            </a:r>
            <a:r>
              <a:rPr lang="en-US" sz="3000" dirty="0">
                <a:latin typeface="Arial"/>
              </a:rPr>
              <a:t>                                                                                          </a:t>
            </a:r>
            <a:r>
              <a:rPr lang="en-US" dirty="0">
                <a:latin typeface="Arial"/>
              </a:rPr>
              <a:t>	</a:t>
            </a:r>
            <a:r>
              <a:rPr lang="en-US" sz="1400" i="1" dirty="0">
                <a:latin typeface="Arial"/>
              </a:rPr>
              <a:t>EPICS: </a:t>
            </a:r>
            <a:r>
              <a:rPr lang="en-US" sz="1400" b="1" i="1" dirty="0">
                <a:latin typeface="Arial"/>
              </a:rPr>
              <a:t>E</a:t>
            </a:r>
            <a:r>
              <a:rPr lang="en-US" sz="1400" i="1" dirty="0">
                <a:latin typeface="Arial"/>
              </a:rPr>
              <a:t>xperimental </a:t>
            </a:r>
            <a:r>
              <a:rPr lang="en-US" sz="1400" b="1" i="1" dirty="0">
                <a:latin typeface="Arial"/>
              </a:rPr>
              <a:t>P</a:t>
            </a:r>
            <a:r>
              <a:rPr lang="en-US" sz="1400" i="1" dirty="0">
                <a:latin typeface="Arial"/>
              </a:rPr>
              <a:t>hysics and </a:t>
            </a:r>
            <a:r>
              <a:rPr lang="en-US" sz="1400" b="1" i="1" dirty="0">
                <a:latin typeface="Arial"/>
              </a:rPr>
              <a:t>I</a:t>
            </a:r>
            <a:r>
              <a:rPr lang="en-US" sz="1400" i="1" dirty="0">
                <a:latin typeface="Arial"/>
              </a:rPr>
              <a:t>ndustrial </a:t>
            </a:r>
            <a:r>
              <a:rPr lang="en-US" sz="1400" b="1" i="1" dirty="0">
                <a:latin typeface="Arial"/>
              </a:rPr>
              <a:t>C</a:t>
            </a:r>
            <a:r>
              <a:rPr lang="en-US" sz="1400" i="1" dirty="0">
                <a:latin typeface="Arial"/>
              </a:rPr>
              <a:t>ontrol </a:t>
            </a:r>
            <a:r>
              <a:rPr lang="en-US" sz="1400" b="1" i="1" dirty="0">
                <a:latin typeface="Arial"/>
              </a:rPr>
              <a:t>S</a:t>
            </a:r>
            <a:r>
              <a:rPr lang="en-US" sz="1400" i="1" dirty="0">
                <a:latin typeface="Arial"/>
              </a:rPr>
              <a:t>ystem</a:t>
            </a:r>
            <a:r>
              <a:rPr lang="en-US" sz="1400" dirty="0">
                <a:latin typeface="Arial"/>
              </a:rPr>
              <a:t> </a:t>
            </a:r>
            <a:endParaRPr dirty="0"/>
          </a:p>
          <a:p>
            <a:pPr>
              <a:buFont typeface="Arial"/>
              <a:buChar char="…"/>
            </a:pPr>
            <a:r>
              <a:rPr lang="en-US" sz="1900" b="1" dirty="0">
                <a:latin typeface="Arial"/>
              </a:rPr>
              <a:t>a bit more elaborate</a:t>
            </a:r>
            <a:r>
              <a:rPr lang="en-US" sz="1900" dirty="0">
                <a:latin typeface="Arial"/>
              </a:rPr>
              <a:t>:</a:t>
            </a:r>
            <a:r>
              <a:rPr lang="en-US" sz="2100" dirty="0">
                <a:latin typeface="Arial"/>
              </a:rPr>
              <a:t> 
</a:t>
            </a:r>
            <a:r>
              <a:rPr lang="en-US" sz="1100" i="1" dirty="0">
                <a:latin typeface="Arial"/>
              </a:rPr>
              <a:t>EPICS</a:t>
            </a:r>
            <a:r>
              <a:rPr lang="en-US" sz="1700" i="1" dirty="0">
                <a:latin typeface="Arial"/>
              </a:rPr>
              <a:t> </a:t>
            </a:r>
            <a:r>
              <a:rPr lang="en-US" sz="1100" i="1" dirty="0">
                <a:latin typeface="Arial"/>
              </a:rPr>
              <a:t>is a set of Open Source software tools, libraries and applications developed collaboratively and used worldwide to create distributed soft real-time control systems for scientific instruments such as particle accelerators, telescopes and other large scientific experiments.</a:t>
            </a:r>
            <a:r>
              <a:rPr lang="en-US" sz="1300" dirty="0">
                <a:latin typeface="Arial"/>
              </a:rPr>
              <a:t> </a:t>
            </a:r>
            <a:r>
              <a:rPr lang="en-US" sz="800" dirty="0">
                <a:latin typeface="Arial"/>
              </a:rPr>
              <a:t>(From the </a:t>
            </a:r>
            <a:r>
              <a:rPr lang="en-US" sz="800" dirty="0">
                <a:solidFill>
                  <a:srgbClr val="009999"/>
                </a:solidFill>
                <a:latin typeface="Arial"/>
              </a:rPr>
              <a:t>EPICS Home Page</a:t>
            </a:r>
            <a:r>
              <a:rPr lang="en-US" sz="800" dirty="0">
                <a:latin typeface="Arial"/>
              </a:rPr>
              <a:t>: http://www.aps.anl.gov/epics/)</a:t>
            </a:r>
            <a:r>
              <a:rPr lang="en-US" sz="1000" dirty="0">
                <a:latin typeface="Arial"/>
              </a:rPr>
              <a:t> </a:t>
            </a:r>
            <a:endParaRPr dirty="0"/>
          </a:p>
          <a:p>
            <a:pPr>
              <a:buFont typeface="Arial"/>
              <a:buChar char="…"/>
            </a:pPr>
            <a:r>
              <a:rPr lang="en-US" sz="1900" b="1" i="1" dirty="0">
                <a:latin typeface="Arial"/>
              </a:rPr>
              <a:t>striking</a:t>
            </a:r>
            <a:r>
              <a:rPr lang="en-US" sz="1900" dirty="0">
                <a:latin typeface="Arial"/>
              </a:rPr>
              <a:t> - </a:t>
            </a:r>
            <a:r>
              <a:rPr lang="en-US" sz="2100" dirty="0">
                <a:latin typeface="Arial"/>
              </a:rPr>
              <a:t>is three things at once: </a:t>
            </a:r>
            <a:endParaRPr dirty="0"/>
          </a:p>
          <a:p>
            <a:pPr lvl="1">
              <a:buFont typeface="Arial"/>
              <a:buChar char="•"/>
            </a:pPr>
            <a:endParaRPr dirty="0"/>
          </a:p>
        </p:txBody>
      </p:sp>
      <p:sp>
        <p:nvSpPr>
          <p:cNvPr id="117" name="CustomShape 5"/>
          <p:cNvSpPr/>
          <p:nvPr/>
        </p:nvSpPr>
        <p:spPr>
          <a:xfrm>
            <a:off x="247680" y="3348000"/>
            <a:ext cx="8744040" cy="284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6800" rIns="90000" bIns="46800"/>
          <a:lstStyle/>
          <a:p>
            <a:pPr lvl="1">
              <a:lnSpc>
                <a:spcPct val="80000"/>
              </a:lnSpc>
              <a:buFont typeface="Arial"/>
              <a:buChar char="•"/>
            </a:pPr>
            <a:endParaRPr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A </a:t>
            </a:r>
            <a:r>
              <a:rPr lang="en-US" b="1" i="1" dirty="0">
                <a:solidFill>
                  <a:srgbClr val="000000"/>
                </a:solidFill>
                <a:latin typeface="Arial"/>
              </a:rPr>
              <a:t>collaboration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of major scientific laboratories and industry ( &gt; 100)</a:t>
            </a:r>
            <a:endParaRPr dirty="0"/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A world wide collaboration that shares designs, software tools and expertise for implementing large-scale control systems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endParaRPr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An </a:t>
            </a:r>
            <a:r>
              <a:rPr lang="en-US" b="1" i="1" dirty="0">
                <a:solidFill>
                  <a:srgbClr val="000000"/>
                </a:solidFill>
                <a:latin typeface="Arial"/>
              </a:rPr>
              <a:t>architecture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 building scalable control systems</a:t>
            </a:r>
            <a:endParaRPr dirty="0"/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A client/server model with an efficient communication protocol (Channel Access) for passing data</a:t>
            </a:r>
            <a:endParaRPr dirty="0"/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The entire set of Process Variables establish a Distributed Real-time Database of machine status, information and control parameters</a:t>
            </a:r>
            <a:endParaRPr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A </a:t>
            </a:r>
            <a:r>
              <a:rPr lang="en-US" b="1" i="1" dirty="0">
                <a:solidFill>
                  <a:srgbClr val="000000"/>
                </a:solidFill>
                <a:latin typeface="Arial"/>
              </a:rPr>
              <a:t>Software Toolkit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of Open Source code and documentation</a:t>
            </a:r>
            <a:endParaRPr dirty="0"/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A collection of software tools collaboratively developed which can be integrated to provide a comprehensive and scalable control system 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5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2141</Words>
  <Application>Microsoft Office PowerPoint</Application>
  <PresentationFormat>Bildschirmpräsentation (4:3)</PresentationFormat>
  <Paragraphs>763</Paragraphs>
  <Slides>34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gsi-folienmaster-2014-II</vt:lpstr>
      <vt:lpstr>Benutzerdefiniertes Design</vt:lpstr>
      <vt:lpstr>HADES Detector Control System</vt:lpstr>
      <vt:lpstr>HADES </vt:lpstr>
      <vt:lpstr>High Acceptance Dilepton Spectrometer</vt:lpstr>
      <vt:lpstr>PowerPoint-Präsentation</vt:lpstr>
      <vt:lpstr>PowerPoint-Präsentation</vt:lpstr>
      <vt:lpstr>Components</vt:lpstr>
      <vt:lpstr>Detector Control System</vt:lpstr>
      <vt:lpstr>EPICS based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Overview</vt:lpstr>
      <vt:lpstr>Process Variables</vt:lpstr>
      <vt:lpstr>DCS Server</vt:lpstr>
      <vt:lpstr>Graphical user interfaces</vt:lpstr>
      <vt:lpstr>Current and Future Projects  GUI</vt:lpstr>
      <vt:lpstr>Controlsystemstudio.org</vt:lpstr>
      <vt:lpstr>hmon: perl based ECS and DAQ controls</vt:lpstr>
      <vt:lpstr>Organisational</vt:lpstr>
      <vt:lpstr>Management (1) People</vt:lpstr>
      <vt:lpstr>Management (2) System</vt:lpstr>
      <vt:lpstr>Management (3) Vital, unwritten Rules</vt:lpstr>
      <vt:lpstr>Management Coordination</vt:lpstr>
      <vt:lpstr>Summary</vt:lpstr>
      <vt:lpstr>HADES DCS</vt:lpstr>
      <vt:lpstr>Thank You.</vt:lpstr>
      <vt:lpstr>Backup slides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HADES-Controls PeterZumbruch 03-2017</dc:title>
  <dc:creator>Zumbruch, Peter Dr.</dc:creator>
  <cp:lastModifiedBy>Zumbruch, Peter Dr.</cp:lastModifiedBy>
  <cp:revision>213</cp:revision>
  <cp:lastPrinted>2017-10-10T07:44:57Z</cp:lastPrinted>
  <dcterms:created xsi:type="dcterms:W3CDTF">2016-03-04T13:06:18Z</dcterms:created>
  <dcterms:modified xsi:type="dcterms:W3CDTF">2018-06-19T23:39:53Z</dcterms:modified>
</cp:coreProperties>
</file>