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6.xml" ContentType="application/vnd.openxmlformats-officedocument.theme+xml"/>
  <Override PartName="/ppt/media/image18.jpg" ContentType="image/jp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0" r:id="rId5"/>
  </p:sldMasterIdLst>
  <p:notesMasterIdLst>
    <p:notesMasterId r:id="rId36"/>
  </p:notesMasterIdLst>
  <p:sldIdLst>
    <p:sldId id="256" r:id="rId6"/>
    <p:sldId id="278" r:id="rId7"/>
    <p:sldId id="279" r:id="rId8"/>
    <p:sldId id="280" r:id="rId9"/>
    <p:sldId id="281" r:id="rId10"/>
    <p:sldId id="282" r:id="rId11"/>
    <p:sldId id="275" r:id="rId12"/>
    <p:sldId id="268" r:id="rId13"/>
    <p:sldId id="271" r:id="rId14"/>
    <p:sldId id="272" r:id="rId15"/>
    <p:sldId id="273" r:id="rId16"/>
    <p:sldId id="274" r:id="rId17"/>
    <p:sldId id="257" r:id="rId18"/>
    <p:sldId id="264" r:id="rId19"/>
    <p:sldId id="265" r:id="rId20"/>
    <p:sldId id="259" r:id="rId21"/>
    <p:sldId id="258" r:id="rId22"/>
    <p:sldId id="262" r:id="rId23"/>
    <p:sldId id="263" r:id="rId24"/>
    <p:sldId id="260" r:id="rId25"/>
    <p:sldId id="261" r:id="rId26"/>
    <p:sldId id="270" r:id="rId27"/>
    <p:sldId id="269" r:id="rId28"/>
    <p:sldId id="283" r:id="rId29"/>
    <p:sldId id="284" r:id="rId30"/>
    <p:sldId id="286" r:id="rId31"/>
    <p:sldId id="287" r:id="rId32"/>
    <p:sldId id="267" r:id="rId33"/>
    <p:sldId id="288" r:id="rId34"/>
    <p:sldId id="26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4602" autoAdjust="0"/>
  </p:normalViewPr>
  <p:slideViewPr>
    <p:cSldViewPr>
      <p:cViewPr varScale="1">
        <p:scale>
          <a:sx n="93" d="100"/>
          <a:sy n="93" d="100"/>
        </p:scale>
        <p:origin x="-1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FC2D0-7A66-4AD6-A149-634C285B4B72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32D12-F58C-4A75-80D7-05EC15B3F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40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9325" y="652463"/>
            <a:ext cx="4256088" cy="3192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29875" y="4040467"/>
            <a:ext cx="4495160" cy="37811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9325" y="652463"/>
            <a:ext cx="4256088" cy="3192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29875" y="4040467"/>
            <a:ext cx="4495160" cy="37811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9325" y="652463"/>
            <a:ext cx="4256088" cy="3192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29875" y="4040467"/>
            <a:ext cx="4495160" cy="37811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9325" y="652463"/>
            <a:ext cx="4256088" cy="3192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29875" y="4040467"/>
            <a:ext cx="4495160" cy="37811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A61270-C624-45CC-B2CF-5303EEB095ED}" type="slidenum">
              <a:rPr lang="en-GB" altLang="en-US">
                <a:solidFill>
                  <a:prstClr val="black"/>
                </a:solidFill>
              </a:rPr>
              <a:pPr/>
              <a:t>18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29.02.2007: Updated laser</a:t>
            </a:r>
          </a:p>
          <a:p>
            <a:r>
              <a:rPr lang="en-GB" altLang="en-US"/>
              <a:t>22.02.2006: Cosmetic changes</a:t>
            </a:r>
          </a:p>
          <a:p>
            <a:r>
              <a:rPr lang="en-GB" altLang="en-US"/>
              <a:t>07.10.2005: Update on DCS workshop (October 2005, Uli Frankenfeld)</a:t>
            </a:r>
          </a:p>
          <a:p>
            <a:r>
              <a:rPr lang="en-GB" altLang="en-US"/>
              <a:t>		18 Wiener</a:t>
            </a:r>
          </a:p>
          <a:p>
            <a:r>
              <a:rPr lang="en-GB" altLang="en-US"/>
              <a:t>06.07.2005: Updated version (by Uli Frankenfeld) + info ‘rack content’ meeting</a:t>
            </a:r>
          </a:p>
          <a:p>
            <a:r>
              <a:rPr lang="en-GB" altLang="en-US"/>
              <a:t>		1 Iseg crate; 19(!?) Wiener (now ethernet); 10 ethernet switches;</a:t>
            </a:r>
            <a:br>
              <a:rPr lang="en-GB" altLang="en-US"/>
            </a:br>
            <a:r>
              <a:rPr lang="en-GB" altLang="en-US"/>
              <a:t>		PLC solution for VHV; STAR board for camera readout; gas monitor to SG</a:t>
            </a:r>
          </a:p>
          <a:p>
            <a:r>
              <a:rPr lang="en-GB" altLang="en-US"/>
              <a:t>03.03.2005: Update on DCS workshop (March 2005, Uli Frankenfeld)</a:t>
            </a:r>
          </a:p>
          <a:p>
            <a:r>
              <a:rPr lang="en-GB" altLang="en-US"/>
              <a:t>		Iseg crates from 3 to 2</a:t>
            </a:r>
          </a:p>
          <a:p>
            <a:r>
              <a:rPr lang="en-GB" altLang="en-US"/>
              <a:t>		Wiener might need recalculation of #crates</a:t>
            </a:r>
          </a:p>
          <a:p>
            <a:r>
              <a:rPr lang="en-GB" altLang="en-US"/>
              <a:t>		LV monitor from ELMB no longer needed</a:t>
            </a:r>
          </a:p>
          <a:p>
            <a:r>
              <a:rPr lang="en-GB" altLang="en-US"/>
              <a:t>		VHV still under discussion (might become PLC)</a:t>
            </a:r>
          </a:p>
          <a:p>
            <a:r>
              <a:rPr lang="en-GB" altLang="en-US"/>
              <a:t>26.11.2004: Minor changes</a:t>
            </a:r>
          </a:p>
          <a:p>
            <a:r>
              <a:rPr lang="en-GB" altLang="en-US"/>
              <a:t>		Show FED as a device (same level as power supply or ELMB)</a:t>
            </a:r>
          </a:p>
          <a:p>
            <a:r>
              <a:rPr lang="en-GB" altLang="en-US"/>
              <a:t>		Update cooling system layout (ST/CV scada &amp; single interface to their PLCs through, maybe, modbus/TCP)</a:t>
            </a:r>
          </a:p>
          <a:p>
            <a:r>
              <a:rPr lang="en-GB" altLang="en-US"/>
              <a:t>01.11.2004: Cosmetic changes</a:t>
            </a:r>
          </a:p>
          <a:p>
            <a:r>
              <a:rPr lang="en-GB" altLang="en-US"/>
              <a:t>		ELMB to monitor R-rods</a:t>
            </a:r>
          </a:p>
          <a:p>
            <a:r>
              <a:rPr lang="en-GB" altLang="en-US"/>
              <a:t>		Removed “Profibus is still a possible alternative” for FEE</a:t>
            </a:r>
          </a:p>
          <a:p>
            <a:r>
              <a:rPr lang="en-GB" altLang="en-US"/>
              <a:t>16.06.2003:	Update on DCS workshop (June 2003)</a:t>
            </a:r>
          </a:p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2BB0EF-50F8-4F81-8D1E-36937A04F40A}" type="slidenum">
              <a:rPr lang="en-GB" altLang="en-US">
                <a:solidFill>
                  <a:prstClr val="black"/>
                </a:solidFill>
              </a:rPr>
              <a:pPr/>
              <a:t>19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24" y="4343584"/>
            <a:ext cx="5485754" cy="41144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083" tIns="45542" rIns="91083" bIns="45542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24" y="4343585"/>
            <a:ext cx="5485754" cy="41159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altLang="en-US"/>
              <a:t>26.11.2004: Minor changes</a:t>
            </a:r>
          </a:p>
          <a:p>
            <a:r>
              <a:rPr lang="en-GB" altLang="en-US"/>
              <a:t>		Show FED as a device (same level as power supply or ELMB)</a:t>
            </a:r>
          </a:p>
          <a:p>
            <a:r>
              <a:rPr lang="en-GB" altLang="en-US"/>
              <a:t>		Update cooling system layout (ST/CV scada &amp; single interface to their PLCs through, maybe, modbus/TCP)</a:t>
            </a:r>
          </a:p>
          <a:p>
            <a:r>
              <a:rPr lang="en-GB" altLang="en-US"/>
              <a:t>01.11.2004: Cosmetic changes</a:t>
            </a:r>
          </a:p>
          <a:p>
            <a:r>
              <a:rPr lang="en-GB" altLang="en-US"/>
              <a:t>		ELMB to monitor R-rods</a:t>
            </a:r>
          </a:p>
          <a:p>
            <a:r>
              <a:rPr lang="en-GB" altLang="en-US"/>
              <a:t>		Removed “Profibus is still a possible alternative” for FEE</a:t>
            </a:r>
          </a:p>
          <a:p>
            <a:r>
              <a:rPr lang="en-GB" altLang="en-US"/>
              <a:t>16.06.2003:	Update on DCS workshop (June 2003)</a:t>
            </a:r>
          </a:p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24" y="4343585"/>
            <a:ext cx="5485754" cy="41159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altLang="en-US"/>
              <a:t>26.11.2004: Minor changes</a:t>
            </a:r>
          </a:p>
          <a:p>
            <a:r>
              <a:rPr lang="en-GB" altLang="en-US"/>
              <a:t>		Show FED as a device (same level as power supply or ELMB)</a:t>
            </a:r>
          </a:p>
          <a:p>
            <a:r>
              <a:rPr lang="en-GB" altLang="en-US"/>
              <a:t>		Update cooling system layout (ST/CV scada &amp; single interface to their PLCs through, maybe, modbus/TCP)</a:t>
            </a:r>
          </a:p>
          <a:p>
            <a:r>
              <a:rPr lang="en-GB" altLang="en-US"/>
              <a:t>01.11.2004: Cosmetic changes</a:t>
            </a:r>
          </a:p>
          <a:p>
            <a:r>
              <a:rPr lang="en-GB" altLang="en-US"/>
              <a:t>		ELMB to monitor R-rods</a:t>
            </a:r>
          </a:p>
          <a:p>
            <a:r>
              <a:rPr lang="en-GB" altLang="en-US"/>
              <a:t>		Removed “Profibus is still a possible alternative” for FEE</a:t>
            </a:r>
          </a:p>
          <a:p>
            <a:r>
              <a:rPr lang="en-GB" altLang="en-US"/>
              <a:t>16.06.2003:	Update on DCS workshop (June 2003)</a:t>
            </a:r>
          </a:p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50C2-4289-4957-A58F-A0C1A56CCA13}" type="datetime1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L.Jirden 10.03.2004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8247-4C00-496D-8C2E-A42C8D1624D3}" type="datetime1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L.Jirden 10.03.2004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7A6D-7AAD-4B8B-B10A-0CDFA7B8E47B}" type="datetime1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L.Jirden 10.03.2004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67DBB-D3C9-4360-BED2-02E238D6F58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342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38A4E-4171-4834-9238-88A11042F52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0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FCDEB-A440-45C1-9D50-68B8FBD5EBD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892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0565A-1A8F-44DE-A2DD-5BCA7323337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22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0839E-74FE-45CF-ACE4-10472F835C4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36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07FE0-319D-40D7-82DE-F896EED3797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69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B5AEA-2D32-418A-AA3C-341C86BE397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2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DF5B3-FF0A-4662-B598-B897D7EC708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28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9F41-F15F-446C-95F3-F2172A7F1F49}" type="datetime1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L.Jirden 10.03.2004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A7F7F-2255-4207-AA08-BC26966A7B1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48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D6CCB-04C6-4F4D-A04F-DA34452FF68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95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4B5C3-CE21-40D3-9785-02AF9EDC081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88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67DBB-D3C9-4360-BED2-02E238D6F58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674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38A4E-4171-4834-9238-88A11042F52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35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FCDEB-A440-45C1-9D50-68B8FBD5EBD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315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0565A-1A8F-44DE-A2DD-5BCA7323337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24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0839E-74FE-45CF-ACE4-10472F835C4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00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07FE0-319D-40D7-82DE-F896EED3797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4457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B5AEA-2D32-418A-AA3C-341C86BE397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9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BA0F-4521-4AB1-8AD6-F0DBB5C3C51F}" type="datetime1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L.Jirden 10.03.2004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DF5B3-FF0A-4662-B598-B897D7EC708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386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A7F7F-2255-4207-AA08-BC26966A7B1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6236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D6CCB-04C6-4F4D-A04F-DA34452FF68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502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4B5C3-CE21-40D3-9785-02AF9EDC081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220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5.6.02 L.Jirdén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ACB41-BEF8-4F92-A070-2A5C173EE7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/>
            <a:fld id="{81D60167-4931-47E6-BA6A-407CBD079E47}" type="slidenum">
              <a:rPr spc="10" dirty="0">
                <a:solidFill>
                  <a:prstClr val="black"/>
                </a:solidFill>
              </a:rPr>
              <a:pPr marL="25400"/>
              <a:t>‹#›</a:t>
            </a:fld>
            <a:endParaRPr spc="1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415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9A00C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5.6.02 L.Jirdén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0B7EE-8C39-4FB7-8034-45E267A23F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/>
            <a:fld id="{81D60167-4931-47E6-BA6A-407CBD079E47}" type="slidenum">
              <a:rPr spc="10" dirty="0">
                <a:solidFill>
                  <a:prstClr val="black"/>
                </a:solidFill>
              </a:rPr>
              <a:pPr marL="25400"/>
              <a:t>‹#›</a:t>
            </a:fld>
            <a:endParaRPr spc="1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5852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5.6.02 L.Jirdén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18DCD-6B33-48D6-B58B-EE681E972C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/>
            <a:fld id="{81D60167-4931-47E6-BA6A-407CBD079E47}" type="slidenum">
              <a:rPr spc="10" dirty="0">
                <a:solidFill>
                  <a:prstClr val="black"/>
                </a:solidFill>
              </a:rPr>
              <a:pPr marL="25400"/>
              <a:t>‹#›</a:t>
            </a:fld>
            <a:endParaRPr spc="1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274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5.6.02 L.Jirdén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4750D-4932-40EC-9D76-C945059CB3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/>
            <a:fld id="{81D60167-4931-47E6-BA6A-407CBD079E47}" type="slidenum">
              <a:rPr spc="10" dirty="0">
                <a:solidFill>
                  <a:prstClr val="black"/>
                </a:solidFill>
              </a:rPr>
              <a:pPr marL="25400"/>
              <a:t>‹#›</a:t>
            </a:fld>
            <a:endParaRPr spc="1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902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21657" y="993280"/>
            <a:ext cx="771612" cy="96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347749" y="2879087"/>
            <a:ext cx="1669366" cy="916096"/>
          </a:xfrm>
          <a:custGeom>
            <a:avLst/>
            <a:gdLst/>
            <a:ahLst/>
            <a:cxnLst/>
            <a:rect l="l" t="t" r="r" b="b"/>
            <a:pathLst>
              <a:path w="1808479" h="914400">
                <a:moveTo>
                  <a:pt x="1808213" y="457199"/>
                </a:moveTo>
                <a:lnTo>
                  <a:pt x="1806124" y="425842"/>
                </a:lnTo>
                <a:lnTo>
                  <a:pt x="1799948" y="395059"/>
                </a:lnTo>
                <a:lnTo>
                  <a:pt x="1775875" y="335491"/>
                </a:lnTo>
                <a:lnTo>
                  <a:pt x="1737075" y="279034"/>
                </a:lnTo>
                <a:lnTo>
                  <a:pt x="1684631" y="226229"/>
                </a:lnTo>
                <a:lnTo>
                  <a:pt x="1653631" y="201364"/>
                </a:lnTo>
                <a:lnTo>
                  <a:pt x="1619625" y="177614"/>
                </a:lnTo>
                <a:lnTo>
                  <a:pt x="1582749" y="155047"/>
                </a:lnTo>
                <a:lnTo>
                  <a:pt x="1543138" y="133731"/>
                </a:lnTo>
                <a:lnTo>
                  <a:pt x="1500928" y="113731"/>
                </a:lnTo>
                <a:lnTo>
                  <a:pt x="1456254" y="95117"/>
                </a:lnTo>
                <a:lnTo>
                  <a:pt x="1409250" y="77956"/>
                </a:lnTo>
                <a:lnTo>
                  <a:pt x="1360053" y="62314"/>
                </a:lnTo>
                <a:lnTo>
                  <a:pt x="1308798" y="48260"/>
                </a:lnTo>
                <a:lnTo>
                  <a:pt x="1255619" y="35861"/>
                </a:lnTo>
                <a:lnTo>
                  <a:pt x="1200652" y="25185"/>
                </a:lnTo>
                <a:lnTo>
                  <a:pt x="1144032" y="16298"/>
                </a:lnTo>
                <a:lnTo>
                  <a:pt x="1085895" y="9269"/>
                </a:lnTo>
                <a:lnTo>
                  <a:pt x="1026376" y="4164"/>
                </a:lnTo>
                <a:lnTo>
                  <a:pt x="965609" y="1052"/>
                </a:lnTo>
                <a:lnTo>
                  <a:pt x="903732" y="0"/>
                </a:lnTo>
                <a:lnTo>
                  <a:pt x="841857" y="1052"/>
                </a:lnTo>
                <a:lnTo>
                  <a:pt x="781102" y="4164"/>
                </a:lnTo>
                <a:lnTo>
                  <a:pt x="721600" y="9269"/>
                </a:lnTo>
                <a:lnTo>
                  <a:pt x="663486" y="16298"/>
                </a:lnTo>
                <a:lnTo>
                  <a:pt x="606895" y="25185"/>
                </a:lnTo>
                <a:lnTo>
                  <a:pt x="551961" y="35861"/>
                </a:lnTo>
                <a:lnTo>
                  <a:pt x="498819" y="48260"/>
                </a:lnTo>
                <a:lnTo>
                  <a:pt x="447604" y="62314"/>
                </a:lnTo>
                <a:lnTo>
                  <a:pt x="398450" y="77956"/>
                </a:lnTo>
                <a:lnTo>
                  <a:pt x="351491" y="95117"/>
                </a:lnTo>
                <a:lnTo>
                  <a:pt x="306863" y="113731"/>
                </a:lnTo>
                <a:lnTo>
                  <a:pt x="264699" y="133731"/>
                </a:lnTo>
                <a:lnTo>
                  <a:pt x="225135" y="155047"/>
                </a:lnTo>
                <a:lnTo>
                  <a:pt x="188306" y="177614"/>
                </a:lnTo>
                <a:lnTo>
                  <a:pt x="154345" y="201364"/>
                </a:lnTo>
                <a:lnTo>
                  <a:pt x="123387" y="226229"/>
                </a:lnTo>
                <a:lnTo>
                  <a:pt x="71020" y="279034"/>
                </a:lnTo>
                <a:lnTo>
                  <a:pt x="32282" y="335491"/>
                </a:lnTo>
                <a:lnTo>
                  <a:pt x="8250" y="395059"/>
                </a:lnTo>
                <a:lnTo>
                  <a:pt x="0" y="457200"/>
                </a:lnTo>
                <a:lnTo>
                  <a:pt x="2084" y="488470"/>
                </a:lnTo>
                <a:lnTo>
                  <a:pt x="18360" y="549260"/>
                </a:lnTo>
                <a:lnTo>
                  <a:pt x="49880" y="607260"/>
                </a:lnTo>
                <a:lnTo>
                  <a:pt x="95567" y="661923"/>
                </a:lnTo>
                <a:lnTo>
                  <a:pt x="154345" y="712700"/>
                </a:lnTo>
                <a:lnTo>
                  <a:pt x="188306" y="736461"/>
                </a:lnTo>
                <a:lnTo>
                  <a:pt x="225135" y="759044"/>
                </a:lnTo>
                <a:lnTo>
                  <a:pt x="264699" y="780383"/>
                </a:lnTo>
                <a:lnTo>
                  <a:pt x="306863" y="800408"/>
                </a:lnTo>
                <a:lnTo>
                  <a:pt x="351491" y="819050"/>
                </a:lnTo>
                <a:lnTo>
                  <a:pt x="398450" y="836242"/>
                </a:lnTo>
                <a:lnTo>
                  <a:pt x="447604" y="851915"/>
                </a:lnTo>
                <a:lnTo>
                  <a:pt x="498819" y="866001"/>
                </a:lnTo>
                <a:lnTo>
                  <a:pt x="551961" y="878431"/>
                </a:lnTo>
                <a:lnTo>
                  <a:pt x="606895" y="889136"/>
                </a:lnTo>
                <a:lnTo>
                  <a:pt x="663486" y="898048"/>
                </a:lnTo>
                <a:lnTo>
                  <a:pt x="721600" y="905099"/>
                </a:lnTo>
                <a:lnTo>
                  <a:pt x="781102" y="910220"/>
                </a:lnTo>
                <a:lnTo>
                  <a:pt x="841857" y="913343"/>
                </a:lnTo>
                <a:lnTo>
                  <a:pt x="903732" y="914399"/>
                </a:lnTo>
                <a:lnTo>
                  <a:pt x="965609" y="913343"/>
                </a:lnTo>
                <a:lnTo>
                  <a:pt x="1026376" y="910220"/>
                </a:lnTo>
                <a:lnTo>
                  <a:pt x="1085895" y="905099"/>
                </a:lnTo>
                <a:lnTo>
                  <a:pt x="1144032" y="898048"/>
                </a:lnTo>
                <a:lnTo>
                  <a:pt x="1200652" y="889136"/>
                </a:lnTo>
                <a:lnTo>
                  <a:pt x="1255619" y="878431"/>
                </a:lnTo>
                <a:lnTo>
                  <a:pt x="1308798" y="866001"/>
                </a:lnTo>
                <a:lnTo>
                  <a:pt x="1360053" y="851916"/>
                </a:lnTo>
                <a:lnTo>
                  <a:pt x="1409250" y="836242"/>
                </a:lnTo>
                <a:lnTo>
                  <a:pt x="1456254" y="819050"/>
                </a:lnTo>
                <a:lnTo>
                  <a:pt x="1500928" y="800408"/>
                </a:lnTo>
                <a:lnTo>
                  <a:pt x="1543138" y="780383"/>
                </a:lnTo>
                <a:lnTo>
                  <a:pt x="1582749" y="759044"/>
                </a:lnTo>
                <a:lnTo>
                  <a:pt x="1619625" y="736461"/>
                </a:lnTo>
                <a:lnTo>
                  <a:pt x="1653631" y="712700"/>
                </a:lnTo>
                <a:lnTo>
                  <a:pt x="1684631" y="687832"/>
                </a:lnTo>
                <a:lnTo>
                  <a:pt x="1737075" y="635043"/>
                </a:lnTo>
                <a:lnTo>
                  <a:pt x="1775875" y="578643"/>
                </a:lnTo>
                <a:lnTo>
                  <a:pt x="1799948" y="519179"/>
                </a:lnTo>
                <a:lnTo>
                  <a:pt x="1806124" y="488470"/>
                </a:lnTo>
                <a:lnTo>
                  <a:pt x="1808213" y="457199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4347749" y="2879087"/>
            <a:ext cx="1669366" cy="916096"/>
          </a:xfrm>
          <a:custGeom>
            <a:avLst/>
            <a:gdLst/>
            <a:ahLst/>
            <a:cxnLst/>
            <a:rect l="l" t="t" r="r" b="b"/>
            <a:pathLst>
              <a:path w="1808479" h="914400">
                <a:moveTo>
                  <a:pt x="1808213" y="457199"/>
                </a:moveTo>
                <a:lnTo>
                  <a:pt x="1799948" y="395059"/>
                </a:lnTo>
                <a:lnTo>
                  <a:pt x="1775875" y="335491"/>
                </a:lnTo>
                <a:lnTo>
                  <a:pt x="1737075" y="279034"/>
                </a:lnTo>
                <a:lnTo>
                  <a:pt x="1684631" y="226229"/>
                </a:lnTo>
                <a:lnTo>
                  <a:pt x="1653631" y="201364"/>
                </a:lnTo>
                <a:lnTo>
                  <a:pt x="1619625" y="177614"/>
                </a:lnTo>
                <a:lnTo>
                  <a:pt x="1582749" y="155047"/>
                </a:lnTo>
                <a:lnTo>
                  <a:pt x="1543138" y="133731"/>
                </a:lnTo>
                <a:lnTo>
                  <a:pt x="1500928" y="113731"/>
                </a:lnTo>
                <a:lnTo>
                  <a:pt x="1456254" y="95117"/>
                </a:lnTo>
                <a:lnTo>
                  <a:pt x="1409250" y="77956"/>
                </a:lnTo>
                <a:lnTo>
                  <a:pt x="1360053" y="62314"/>
                </a:lnTo>
                <a:lnTo>
                  <a:pt x="1308798" y="48260"/>
                </a:lnTo>
                <a:lnTo>
                  <a:pt x="1255619" y="35861"/>
                </a:lnTo>
                <a:lnTo>
                  <a:pt x="1200652" y="25185"/>
                </a:lnTo>
                <a:lnTo>
                  <a:pt x="1144032" y="16298"/>
                </a:lnTo>
                <a:lnTo>
                  <a:pt x="1085895" y="9269"/>
                </a:lnTo>
                <a:lnTo>
                  <a:pt x="1026376" y="4164"/>
                </a:lnTo>
                <a:lnTo>
                  <a:pt x="965609" y="1052"/>
                </a:lnTo>
                <a:lnTo>
                  <a:pt x="903732" y="0"/>
                </a:lnTo>
                <a:lnTo>
                  <a:pt x="841857" y="1052"/>
                </a:lnTo>
                <a:lnTo>
                  <a:pt x="781102" y="4164"/>
                </a:lnTo>
                <a:lnTo>
                  <a:pt x="721600" y="9269"/>
                </a:lnTo>
                <a:lnTo>
                  <a:pt x="663486" y="16298"/>
                </a:lnTo>
                <a:lnTo>
                  <a:pt x="606895" y="25185"/>
                </a:lnTo>
                <a:lnTo>
                  <a:pt x="551961" y="35861"/>
                </a:lnTo>
                <a:lnTo>
                  <a:pt x="498819" y="48260"/>
                </a:lnTo>
                <a:lnTo>
                  <a:pt x="447604" y="62314"/>
                </a:lnTo>
                <a:lnTo>
                  <a:pt x="398450" y="77956"/>
                </a:lnTo>
                <a:lnTo>
                  <a:pt x="351491" y="95117"/>
                </a:lnTo>
                <a:lnTo>
                  <a:pt x="306863" y="113731"/>
                </a:lnTo>
                <a:lnTo>
                  <a:pt x="264699" y="133731"/>
                </a:lnTo>
                <a:lnTo>
                  <a:pt x="225135" y="155047"/>
                </a:lnTo>
                <a:lnTo>
                  <a:pt x="188306" y="177614"/>
                </a:lnTo>
                <a:lnTo>
                  <a:pt x="154345" y="201364"/>
                </a:lnTo>
                <a:lnTo>
                  <a:pt x="123387" y="226229"/>
                </a:lnTo>
                <a:lnTo>
                  <a:pt x="71020" y="279034"/>
                </a:lnTo>
                <a:lnTo>
                  <a:pt x="32282" y="335491"/>
                </a:lnTo>
                <a:lnTo>
                  <a:pt x="8250" y="395059"/>
                </a:lnTo>
                <a:lnTo>
                  <a:pt x="0" y="457200"/>
                </a:lnTo>
                <a:lnTo>
                  <a:pt x="2084" y="488470"/>
                </a:lnTo>
                <a:lnTo>
                  <a:pt x="18360" y="549260"/>
                </a:lnTo>
                <a:lnTo>
                  <a:pt x="49880" y="607260"/>
                </a:lnTo>
                <a:lnTo>
                  <a:pt x="95567" y="661923"/>
                </a:lnTo>
                <a:lnTo>
                  <a:pt x="154345" y="712700"/>
                </a:lnTo>
                <a:lnTo>
                  <a:pt x="188306" y="736461"/>
                </a:lnTo>
                <a:lnTo>
                  <a:pt x="225135" y="759044"/>
                </a:lnTo>
                <a:lnTo>
                  <a:pt x="264699" y="780383"/>
                </a:lnTo>
                <a:lnTo>
                  <a:pt x="306863" y="800408"/>
                </a:lnTo>
                <a:lnTo>
                  <a:pt x="351491" y="819050"/>
                </a:lnTo>
                <a:lnTo>
                  <a:pt x="398450" y="836242"/>
                </a:lnTo>
                <a:lnTo>
                  <a:pt x="447604" y="851915"/>
                </a:lnTo>
                <a:lnTo>
                  <a:pt x="498819" y="866001"/>
                </a:lnTo>
                <a:lnTo>
                  <a:pt x="551961" y="878431"/>
                </a:lnTo>
                <a:lnTo>
                  <a:pt x="606895" y="889136"/>
                </a:lnTo>
                <a:lnTo>
                  <a:pt x="663486" y="898048"/>
                </a:lnTo>
                <a:lnTo>
                  <a:pt x="721600" y="905099"/>
                </a:lnTo>
                <a:lnTo>
                  <a:pt x="781102" y="910220"/>
                </a:lnTo>
                <a:lnTo>
                  <a:pt x="841857" y="913343"/>
                </a:lnTo>
                <a:lnTo>
                  <a:pt x="903732" y="914399"/>
                </a:lnTo>
                <a:lnTo>
                  <a:pt x="965609" y="913343"/>
                </a:lnTo>
                <a:lnTo>
                  <a:pt x="1026376" y="910220"/>
                </a:lnTo>
                <a:lnTo>
                  <a:pt x="1085895" y="905099"/>
                </a:lnTo>
                <a:lnTo>
                  <a:pt x="1144032" y="898048"/>
                </a:lnTo>
                <a:lnTo>
                  <a:pt x="1200652" y="889136"/>
                </a:lnTo>
                <a:lnTo>
                  <a:pt x="1255619" y="878431"/>
                </a:lnTo>
                <a:lnTo>
                  <a:pt x="1308798" y="866001"/>
                </a:lnTo>
                <a:lnTo>
                  <a:pt x="1360053" y="851916"/>
                </a:lnTo>
                <a:lnTo>
                  <a:pt x="1409250" y="836242"/>
                </a:lnTo>
                <a:lnTo>
                  <a:pt x="1456254" y="819050"/>
                </a:lnTo>
                <a:lnTo>
                  <a:pt x="1500928" y="800408"/>
                </a:lnTo>
                <a:lnTo>
                  <a:pt x="1543138" y="780383"/>
                </a:lnTo>
                <a:lnTo>
                  <a:pt x="1582749" y="759044"/>
                </a:lnTo>
                <a:lnTo>
                  <a:pt x="1619625" y="736461"/>
                </a:lnTo>
                <a:lnTo>
                  <a:pt x="1653631" y="712700"/>
                </a:lnTo>
                <a:lnTo>
                  <a:pt x="1684631" y="687832"/>
                </a:lnTo>
                <a:lnTo>
                  <a:pt x="1737075" y="635043"/>
                </a:lnTo>
                <a:lnTo>
                  <a:pt x="1775875" y="578643"/>
                </a:lnTo>
                <a:lnTo>
                  <a:pt x="1799948" y="519179"/>
                </a:lnTo>
                <a:lnTo>
                  <a:pt x="1808213" y="457199"/>
                </a:lnTo>
                <a:close/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5.6.02 L.Jirdén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E552B-47DB-4E6E-A06B-76C3B7E6B0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/>
            <a:fld id="{81D60167-4931-47E6-BA6A-407CBD079E47}" type="slidenum">
              <a:rPr spc="10" dirty="0">
                <a:solidFill>
                  <a:prstClr val="black"/>
                </a:solidFill>
              </a:rPr>
              <a:pPr marL="25400"/>
              <a:t>‹#›</a:t>
            </a:fld>
            <a:endParaRPr spc="1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5083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676400" y="2133600"/>
            <a:ext cx="7466013" cy="11430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8213" y="41148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dt" sz="quarter" idx="2"/>
          </p:nvPr>
        </p:nvSpPr>
        <p:spPr>
          <a:xfrm>
            <a:off x="13700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808413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13.06.05 L.Jirdén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74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E643825-DF74-4F0E-BA9A-1000A7F840E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3094" name="Picture 22" descr="ALIC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0445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57282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F3A9-14CD-46B1-B68A-457F78216B17}" type="datetime1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L.Jirden 10.03.2004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13.06.05 L.Jirdén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AD8F2-7A35-48ED-8201-12DA66EC6DD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563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13.06.05 L.Jirdén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5439F9-F16D-4BC6-A287-87D861FAD17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09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13.06.05 L.Jirdén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F57AA-D76F-43E6-A22B-43C229D1033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492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13.06.05 L.Jirdén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BD8A2-7310-4546-9AB2-76E8D7A154C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048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13.06.05 L.Jirdén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293DB-2E06-4BF3-B155-009AB9F4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0335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13.06.05 L.Jirdén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3062E-02CC-4A23-9974-D5DC1F0659A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0793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13.06.05 L.Jirdén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E20E6-38DF-4972-B66F-450450CF54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715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13.06.05 L.Jirdén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220A8-A996-45DF-8462-8F1E0A06302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90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13.06.05 L.Jirdén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69C11-2AA6-4570-B2D6-086815887E2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2486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76250"/>
            <a:ext cx="19431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76250"/>
            <a:ext cx="5676900" cy="56197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13.06.05 L.Jirdén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C1CBC-909D-4F9B-831E-6AD29A0B497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07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1432-C4FF-40B0-A702-842D14D9CAE3}" type="datetime1">
              <a:rPr lang="en-US" smtClean="0"/>
              <a:t>6/20/2018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L.Jirden 10.03.2004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FA17-8B62-4F0C-B118-B4A461C024DC}" type="datetime1">
              <a:rPr lang="en-US" smtClean="0"/>
              <a:t>6/20/2018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L.Jirden 10.03.2004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EF56-5E57-4272-B6C8-345A571C70BE}" type="datetime1">
              <a:rPr lang="en-US" smtClean="0"/>
              <a:t>6/20/2018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L.Jirden 10.03.2004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DDD2-0375-4426-B23A-8CE1145FC026}" type="datetime1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L.Jirden 10.03.2004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1340-F0AD-4318-9FE5-C178EF772E8C}" type="datetime1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L.Jirden 10.03.2004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3351D-278D-4830-9E5F-F07CC86C508F}" type="datetime1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L.Jirden 10.03.2004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2839EA-AD95-41A0-BE8F-EDE7D08568F2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6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2839EA-AD95-41A0-BE8F-EDE7D08568F2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21657" y="993280"/>
            <a:ext cx="771612" cy="9697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27161" y="1020423"/>
            <a:ext cx="5089679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3278" y="1779256"/>
            <a:ext cx="6617442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9A00C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5.6.02 L.Jirdén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F5C09-CD6F-4B7C-9C4B-33F6773079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20126" y="5784407"/>
            <a:ext cx="179362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/>
            <a:fld id="{81D60167-4931-47E6-BA6A-407CBD079E47}" type="slidenum">
              <a:rPr spc="10" dirty="0">
                <a:solidFill>
                  <a:prstClr val="black"/>
                </a:solidFill>
              </a:rPr>
              <a:pPr marL="25400"/>
              <a:t>‹#›</a:t>
            </a:fld>
            <a:endParaRPr spc="1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9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476250"/>
            <a:ext cx="66294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ALICE DCS PROJECT</a:t>
            </a:r>
            <a:br>
              <a:rPr lang="en-US" altLang="en-US" smtClean="0"/>
            </a:br>
            <a:r>
              <a:rPr lang="en-US" altLang="en-US" smtClean="0"/>
              <a:t>- A PROPOSAL -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13.06.05 L.Jirdén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CAC587A-13BB-438A-9B63-EA9B6C829F3E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55" name="Picture 31" descr="ALICE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45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84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sz="2800" b="1" kern="12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sz="2000" b="1" kern="1200">
          <a:solidFill>
            <a:srgbClr val="9900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 kern="1200">
          <a:solidFill>
            <a:srgbClr val="008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2" charset="2"/>
        <a:buChar char="u"/>
        <a:defRPr sz="2000" kern="1200">
          <a:solidFill>
            <a:srgbClr val="CC33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 kern="1200">
          <a:solidFill>
            <a:srgbClr val="9966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Alice TPC </a:t>
            </a:r>
            <a:br>
              <a:rPr lang="en-US" dirty="0" smtClean="0"/>
            </a:br>
            <a:r>
              <a:rPr lang="en-US" dirty="0" smtClean="0"/>
              <a:t>DCS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8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6881" y="171380"/>
            <a:ext cx="7133760" cy="800724"/>
          </a:xfrm>
          <a:ln/>
        </p:spPr>
        <p:txBody>
          <a:bodyPr/>
          <a:lstStyle/>
          <a:p>
            <a:pPr>
              <a:tabLst>
                <a:tab pos="0" algn="l"/>
                <a:tab pos="829452" algn="l"/>
                <a:tab pos="1658904" algn="l"/>
                <a:tab pos="2488357" algn="l"/>
                <a:tab pos="3317809" algn="l"/>
                <a:tab pos="4147261" algn="l"/>
                <a:tab pos="4976713" algn="l"/>
                <a:tab pos="5806166" algn="l"/>
                <a:tab pos="6635618" algn="l"/>
                <a:tab pos="7465070" algn="l"/>
                <a:tab pos="8294522" algn="l"/>
                <a:tab pos="9123975" algn="l"/>
              </a:tabLst>
            </a:pPr>
            <a:r>
              <a:rPr lang="en-GB" altLang="en-US"/>
              <a:t>Cooling system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081" y="1147803"/>
            <a:ext cx="4374720" cy="527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62880" y="1265896"/>
            <a:ext cx="3850560" cy="132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6864" tIns="43432" rIns="86864" bIns="43432"/>
          <a:lstStyle>
            <a:lvl1pPr marL="357188" indent="-357188">
              <a:tabLst>
                <a:tab pos="954088" algn="l"/>
                <a:tab pos="1911350" algn="l"/>
                <a:tab pos="2868613" algn="l"/>
                <a:tab pos="3825875" algn="l"/>
                <a:tab pos="4783138" algn="l"/>
                <a:tab pos="5740400" algn="l"/>
                <a:tab pos="6697663" algn="l"/>
                <a:tab pos="7654925" algn="l"/>
                <a:tab pos="8612188" algn="l"/>
                <a:tab pos="9569450" algn="l"/>
                <a:tab pos="10526713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Lucida Sans Unicode" charset="0"/>
                <a:cs typeface="Lucida Sans Unicode" charset="0"/>
              </a:defRPr>
            </a:lvl1pPr>
            <a:lvl2pPr>
              <a:tabLst>
                <a:tab pos="954088" algn="l"/>
                <a:tab pos="1911350" algn="l"/>
                <a:tab pos="2868613" algn="l"/>
                <a:tab pos="3825875" algn="l"/>
                <a:tab pos="4783138" algn="l"/>
                <a:tab pos="5740400" algn="l"/>
                <a:tab pos="6697663" algn="l"/>
                <a:tab pos="7654925" algn="l"/>
                <a:tab pos="8612188" algn="l"/>
                <a:tab pos="9569450" algn="l"/>
                <a:tab pos="10526713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Lucida Sans Unicode" charset="0"/>
                <a:cs typeface="Lucida Sans Unicode" charset="0"/>
              </a:defRPr>
            </a:lvl2pPr>
            <a:lvl3pPr>
              <a:tabLst>
                <a:tab pos="954088" algn="l"/>
                <a:tab pos="1911350" algn="l"/>
                <a:tab pos="2868613" algn="l"/>
                <a:tab pos="3825875" algn="l"/>
                <a:tab pos="4783138" algn="l"/>
                <a:tab pos="5740400" algn="l"/>
                <a:tab pos="6697663" algn="l"/>
                <a:tab pos="7654925" algn="l"/>
                <a:tab pos="8612188" algn="l"/>
                <a:tab pos="9569450" algn="l"/>
                <a:tab pos="10526713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Lucida Sans Unicode" charset="0"/>
                <a:cs typeface="Lucida Sans Unicode" charset="0"/>
              </a:defRPr>
            </a:lvl3pPr>
            <a:lvl4pPr>
              <a:tabLst>
                <a:tab pos="954088" algn="l"/>
                <a:tab pos="1911350" algn="l"/>
                <a:tab pos="2868613" algn="l"/>
                <a:tab pos="3825875" algn="l"/>
                <a:tab pos="4783138" algn="l"/>
                <a:tab pos="5740400" algn="l"/>
                <a:tab pos="6697663" algn="l"/>
                <a:tab pos="7654925" algn="l"/>
                <a:tab pos="8612188" algn="l"/>
                <a:tab pos="9569450" algn="l"/>
                <a:tab pos="10526713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Lucida Sans Unicode" charset="0"/>
                <a:cs typeface="Lucida Sans Unicode" charset="0"/>
              </a:defRPr>
            </a:lvl4pPr>
            <a:lvl5pPr>
              <a:tabLst>
                <a:tab pos="954088" algn="l"/>
                <a:tab pos="1911350" algn="l"/>
                <a:tab pos="2868613" algn="l"/>
                <a:tab pos="3825875" algn="l"/>
                <a:tab pos="4783138" algn="l"/>
                <a:tab pos="5740400" algn="l"/>
                <a:tab pos="6697663" algn="l"/>
                <a:tab pos="7654925" algn="l"/>
                <a:tab pos="8612188" algn="l"/>
                <a:tab pos="9569450" algn="l"/>
                <a:tab pos="10526713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Lucida Sans Unicode" charset="0"/>
                <a:cs typeface="Lucida Sans Unicode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4" charset="0"/>
              <a:tabLst>
                <a:tab pos="954088" algn="l"/>
                <a:tab pos="1911350" algn="l"/>
                <a:tab pos="2868613" algn="l"/>
                <a:tab pos="3825875" algn="l"/>
                <a:tab pos="4783138" algn="l"/>
                <a:tab pos="5740400" algn="l"/>
                <a:tab pos="6697663" algn="l"/>
                <a:tab pos="7654925" algn="l"/>
                <a:tab pos="8612188" algn="l"/>
                <a:tab pos="9569450" algn="l"/>
                <a:tab pos="10526713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Lucida Sans Unicode" charset="0"/>
                <a:cs typeface="Lucida Sans Unicode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4" charset="0"/>
              <a:tabLst>
                <a:tab pos="954088" algn="l"/>
                <a:tab pos="1911350" algn="l"/>
                <a:tab pos="2868613" algn="l"/>
                <a:tab pos="3825875" algn="l"/>
                <a:tab pos="4783138" algn="l"/>
                <a:tab pos="5740400" algn="l"/>
                <a:tab pos="6697663" algn="l"/>
                <a:tab pos="7654925" algn="l"/>
                <a:tab pos="8612188" algn="l"/>
                <a:tab pos="9569450" algn="l"/>
                <a:tab pos="10526713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Lucida Sans Unicode" charset="0"/>
                <a:cs typeface="Lucida Sans Unicode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4" charset="0"/>
              <a:tabLst>
                <a:tab pos="954088" algn="l"/>
                <a:tab pos="1911350" algn="l"/>
                <a:tab pos="2868613" algn="l"/>
                <a:tab pos="3825875" algn="l"/>
                <a:tab pos="4783138" algn="l"/>
                <a:tab pos="5740400" algn="l"/>
                <a:tab pos="6697663" algn="l"/>
                <a:tab pos="7654925" algn="l"/>
                <a:tab pos="8612188" algn="l"/>
                <a:tab pos="9569450" algn="l"/>
                <a:tab pos="10526713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Lucida Sans Unicode" charset="0"/>
                <a:cs typeface="Lucida Sans Unicode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4" charset="0"/>
              <a:tabLst>
                <a:tab pos="954088" algn="l"/>
                <a:tab pos="1911350" algn="l"/>
                <a:tab pos="2868613" algn="l"/>
                <a:tab pos="3825875" algn="l"/>
                <a:tab pos="4783138" algn="l"/>
                <a:tab pos="5740400" algn="l"/>
                <a:tab pos="6697663" algn="l"/>
                <a:tab pos="7654925" algn="l"/>
                <a:tab pos="8612188" algn="l"/>
                <a:tab pos="9569450" algn="l"/>
                <a:tab pos="10526713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16000"/>
              </a:lnSpc>
              <a:spcBef>
                <a:spcPts val="544"/>
              </a:spcBef>
              <a:buSzPct val="45000"/>
              <a:buFont typeface="Wingdings" charset="2"/>
              <a:buChar char=""/>
            </a:pPr>
            <a:r>
              <a:rPr lang="en-GB" altLang="en-US">
                <a:solidFill>
                  <a:srgbClr val="FF0000"/>
                </a:solidFill>
                <a:cs typeface="Arial" charset="0"/>
              </a:rPr>
              <a:t>27 kW</a:t>
            </a:r>
            <a:r>
              <a:rPr lang="en-GB" altLang="en-US">
                <a:cs typeface="Arial" charset="0"/>
              </a:rPr>
              <a:t> to be removed</a:t>
            </a:r>
          </a:p>
          <a:p>
            <a:pPr>
              <a:lnSpc>
                <a:spcPct val="116000"/>
              </a:lnSpc>
              <a:spcBef>
                <a:spcPts val="544"/>
              </a:spcBef>
              <a:buSzPct val="45000"/>
              <a:buFont typeface="Wingdings" charset="2"/>
              <a:buChar char=""/>
            </a:pPr>
            <a:r>
              <a:rPr lang="en-GB" altLang="en-US">
                <a:cs typeface="Arial" charset="0"/>
              </a:rPr>
              <a:t>Leakless water cooling systems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0" y="2647000"/>
            <a:ext cx="3110400" cy="290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852960" y="256345"/>
            <a:ext cx="1360044" cy="29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864" tIns="43432" rIns="86864" bIns="43432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Lucida Sans Unicode" charset="0"/>
                <a:cs typeface="Lucida Sans Unicode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Lucida Sans Unicode" charset="0"/>
                <a:cs typeface="Lucida Sans Unicode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Lucida Sans Unicode" charset="0"/>
                <a:cs typeface="Lucida Sans Unicode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Lucida Sans Unicode" charset="0"/>
                <a:cs typeface="Lucida Sans Unicode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84000"/>
              </a:lnSpc>
              <a:spcBef>
                <a:spcPts val="408"/>
              </a:spcBef>
            </a:pPr>
            <a:r>
              <a:rPr lang="en-GB" altLang="en-US" sz="1600" b="1">
                <a:latin typeface="Arial" charset="0"/>
                <a:cs typeface="Arial" charset="0"/>
              </a:rPr>
              <a:t>FEE cooling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11040" y="5613710"/>
            <a:ext cx="3105714" cy="29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864" tIns="43432" rIns="86864" bIns="43432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Lucida Sans Unicode" charset="0"/>
                <a:cs typeface="Lucida Sans Unicode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Lucida Sans Unicode" charset="0"/>
                <a:cs typeface="Lucida Sans Unicode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Lucida Sans Unicode" charset="0"/>
                <a:cs typeface="Lucida Sans Unicode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Lucida Sans Unicode" charset="0"/>
                <a:cs typeface="Lucida Sans Unicode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84000"/>
              </a:lnSpc>
              <a:spcBef>
                <a:spcPts val="408"/>
              </a:spcBef>
            </a:pPr>
            <a:r>
              <a:rPr lang="en-GB" altLang="en-US" sz="1600" b="1">
                <a:latin typeface="Arial" charset="0"/>
                <a:cs typeface="Arial" charset="0"/>
              </a:rPr>
              <a:t>ROC padplane thermal screen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1040" y="6229625"/>
            <a:ext cx="6379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-5" dirty="0">
                <a:solidFill>
                  <a:srgbClr val="9A009A"/>
                </a:solidFill>
                <a:latin typeface="Arial"/>
                <a:cs typeface="Arial"/>
              </a:rPr>
              <a:t>Rule:  </a:t>
            </a:r>
            <a:r>
              <a:rPr lang="en-US" b="1" spc="-5" dirty="0">
                <a:solidFill>
                  <a:srgbClr val="CC0000"/>
                </a:solidFill>
                <a:latin typeface="Arial"/>
                <a:cs typeface="Arial"/>
              </a:rPr>
              <a:t>Each detector to remove all the heat they</a:t>
            </a:r>
            <a:r>
              <a:rPr lang="en-US" b="1" spc="-1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b="1" spc="-5" dirty="0">
                <a:solidFill>
                  <a:srgbClr val="CC0000"/>
                </a:solidFill>
                <a:latin typeface="Arial"/>
                <a:cs typeface="Arial"/>
              </a:rPr>
              <a:t>generate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4951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0" y="312514"/>
            <a:ext cx="7133760" cy="800724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829452" algn="l"/>
                <a:tab pos="1658904" algn="l"/>
                <a:tab pos="2488357" algn="l"/>
                <a:tab pos="3317809" algn="l"/>
                <a:tab pos="4147261" algn="l"/>
                <a:tab pos="4976713" algn="l"/>
                <a:tab pos="5806166" algn="l"/>
                <a:tab pos="6635618" algn="l"/>
                <a:tab pos="7465070" algn="l"/>
                <a:tab pos="8294522" algn="l"/>
                <a:tab pos="9123975" algn="l"/>
              </a:tabLst>
            </a:pPr>
            <a:r>
              <a:rPr lang="en-GB" altLang="en-US" dirty="0"/>
              <a:t>Temperature monitoring system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0" y="1113238"/>
            <a:ext cx="8052480" cy="4275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881" y="5016049"/>
            <a:ext cx="7771680" cy="1290375"/>
          </a:xfrm>
          <a:ln/>
        </p:spPr>
        <p:txBody>
          <a:bodyPr/>
          <a:lstStyle/>
          <a:p>
            <a:pPr>
              <a:tabLst>
                <a:tab pos="826572" algn="l"/>
                <a:tab pos="1656024" algn="l"/>
                <a:tab pos="2485477" algn="l"/>
                <a:tab pos="3314929" algn="l"/>
                <a:tab pos="4144381" algn="l"/>
                <a:tab pos="4973833" algn="l"/>
                <a:tab pos="5803286" algn="l"/>
                <a:tab pos="6632738" algn="l"/>
                <a:tab pos="7462190" algn="l"/>
                <a:tab pos="8291642" algn="l"/>
                <a:tab pos="9121095" algn="l"/>
              </a:tabLst>
            </a:pPr>
            <a:r>
              <a:rPr lang="en-GB" altLang="en-US" sz="1800" dirty="0"/>
              <a:t>About 500 sensors distributed all over the TPC</a:t>
            </a:r>
          </a:p>
          <a:p>
            <a:pPr>
              <a:tabLst>
                <a:tab pos="826572" algn="l"/>
                <a:tab pos="1656024" algn="l"/>
                <a:tab pos="2485477" algn="l"/>
                <a:tab pos="3314929" algn="l"/>
                <a:tab pos="4144381" algn="l"/>
                <a:tab pos="4973833" algn="l"/>
                <a:tab pos="5803286" algn="l"/>
                <a:tab pos="6632738" algn="l"/>
                <a:tab pos="7462190" algn="l"/>
                <a:tab pos="8291642" algn="l"/>
                <a:tab pos="9121095" algn="l"/>
              </a:tabLst>
            </a:pPr>
            <a:r>
              <a:rPr lang="en-GB" altLang="en-US" sz="1800" dirty="0"/>
              <a:t>calibrated within a few </a:t>
            </a:r>
            <a:r>
              <a:rPr lang="en-GB" altLang="en-US" sz="1800" dirty="0" err="1" smtClean="0"/>
              <a:t>mK</a:t>
            </a:r>
            <a:endParaRPr lang="en-GB" altLang="en-US" sz="1800" dirty="0" smtClean="0"/>
          </a:p>
          <a:p>
            <a:pPr>
              <a:tabLst>
                <a:tab pos="826572" algn="l"/>
                <a:tab pos="1656024" algn="l"/>
                <a:tab pos="2485477" algn="l"/>
                <a:tab pos="3314929" algn="l"/>
                <a:tab pos="4144381" algn="l"/>
                <a:tab pos="4973833" algn="l"/>
                <a:tab pos="5803286" algn="l"/>
                <a:tab pos="6632738" algn="l"/>
                <a:tab pos="7462190" algn="l"/>
                <a:tab pos="8291642" algn="l"/>
                <a:tab pos="9121095" algn="l"/>
              </a:tabLst>
            </a:pPr>
            <a:r>
              <a:rPr lang="en-GB" altLang="en-US" sz="1800" dirty="0"/>
              <a:t>ELMB (</a:t>
            </a:r>
            <a:r>
              <a:rPr lang="en-GB" altLang="en-US" sz="1800" dirty="0" smtClean="0"/>
              <a:t>predecessor of FTLMC)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719926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6881" y="171380"/>
            <a:ext cx="7133760" cy="800724"/>
          </a:xfrm>
          <a:ln/>
        </p:spPr>
        <p:txBody>
          <a:bodyPr/>
          <a:lstStyle/>
          <a:p>
            <a:pPr>
              <a:tabLst>
                <a:tab pos="0" algn="l"/>
                <a:tab pos="829452" algn="l"/>
                <a:tab pos="1658904" algn="l"/>
                <a:tab pos="2488357" algn="l"/>
                <a:tab pos="3317809" algn="l"/>
                <a:tab pos="4147261" algn="l"/>
                <a:tab pos="4976713" algn="l"/>
                <a:tab pos="5806166" algn="l"/>
                <a:tab pos="6635618" algn="l"/>
                <a:tab pos="7465070" algn="l"/>
                <a:tab pos="8294522" algn="l"/>
                <a:tab pos="9123975" algn="l"/>
              </a:tabLst>
            </a:pPr>
            <a:r>
              <a:rPr lang="en-GB" altLang="en-US"/>
              <a:t>Temperature monitor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80" y="1319179"/>
            <a:ext cx="7355520" cy="493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6140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TPC DCS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beginning 2001</a:t>
            </a:r>
          </a:p>
          <a:p>
            <a:pPr lvl="1"/>
            <a:r>
              <a:rPr lang="en-US" dirty="0" smtClean="0"/>
              <a:t>Hardware qualification</a:t>
            </a:r>
          </a:p>
          <a:p>
            <a:pPr lvl="1"/>
            <a:r>
              <a:rPr lang="en-US" dirty="0" smtClean="0"/>
              <a:t>URDs</a:t>
            </a:r>
          </a:p>
          <a:p>
            <a:r>
              <a:rPr lang="en-US" dirty="0" smtClean="0"/>
              <a:t>test beam 2004</a:t>
            </a:r>
          </a:p>
          <a:p>
            <a:pPr lvl="1"/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Control prototypes</a:t>
            </a:r>
          </a:p>
          <a:p>
            <a:r>
              <a:rPr lang="en-US" dirty="0" smtClean="0"/>
              <a:t>TPC pre-</a:t>
            </a:r>
            <a:r>
              <a:rPr lang="en-US" dirty="0" err="1" smtClean="0"/>
              <a:t>instalation</a:t>
            </a:r>
            <a:r>
              <a:rPr lang="en-US" dirty="0" smtClean="0"/>
              <a:t> 2005/2006</a:t>
            </a:r>
          </a:p>
          <a:p>
            <a:r>
              <a:rPr lang="en-US" dirty="0" smtClean="0"/>
              <a:t>pre-commissioning 2006</a:t>
            </a:r>
          </a:p>
          <a:p>
            <a:pPr lvl="1"/>
            <a:r>
              <a:rPr lang="en-US" dirty="0" smtClean="0"/>
              <a:t>48h operation of 5% of TPC</a:t>
            </a:r>
          </a:p>
          <a:p>
            <a:pPr lvl="2"/>
            <a:r>
              <a:rPr lang="en-US" dirty="0" smtClean="0"/>
              <a:t>interlock for water cooling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detector installation </a:t>
            </a:r>
            <a:r>
              <a:rPr lang="en-US" dirty="0" smtClean="0"/>
              <a:t>2007</a:t>
            </a:r>
          </a:p>
          <a:p>
            <a:pPr lvl="1"/>
            <a:r>
              <a:rPr lang="en-US" dirty="0" smtClean="0"/>
              <a:t>full hardware</a:t>
            </a:r>
          </a:p>
          <a:p>
            <a:pPr lvl="1"/>
            <a:r>
              <a:rPr lang="en-US" dirty="0" smtClean="0"/>
              <a:t>final control system</a:t>
            </a:r>
          </a:p>
          <a:p>
            <a:pPr lvl="1"/>
            <a:r>
              <a:rPr lang="en-US" dirty="0" smtClean="0"/>
              <a:t>commissioning</a:t>
            </a:r>
            <a:endParaRPr lang="en-US" dirty="0"/>
          </a:p>
          <a:p>
            <a:r>
              <a:rPr lang="en-US" dirty="0" smtClean="0"/>
              <a:t>ready </a:t>
            </a:r>
            <a:r>
              <a:rPr lang="en-US" dirty="0"/>
              <a:t>for beam 2008</a:t>
            </a:r>
          </a:p>
          <a:p>
            <a:r>
              <a:rPr lang="en-US" dirty="0"/>
              <a:t>first collision 2009</a:t>
            </a:r>
          </a:p>
          <a:p>
            <a:r>
              <a:rPr lang="en-US" dirty="0"/>
              <a:t>since 2009 continuous operation of </a:t>
            </a:r>
            <a:r>
              <a:rPr lang="en-US" dirty="0" smtClean="0"/>
              <a:t>TPC by shift crew</a:t>
            </a:r>
          </a:p>
          <a:p>
            <a:pPr lvl="1"/>
            <a:r>
              <a:rPr lang="en-US" dirty="0" smtClean="0"/>
              <a:t>experts on call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URD Template </a:t>
            </a:r>
            <a:r>
              <a:rPr lang="en-US" dirty="0"/>
              <a:t>12.2001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3" y="1440002"/>
            <a:ext cx="3779208" cy="5345751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673" y="1440002"/>
            <a:ext cx="3779208" cy="534575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2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673" y="838202"/>
            <a:ext cx="3779208" cy="534575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URD </a:t>
            </a:r>
            <a:r>
              <a:rPr lang="en-US" dirty="0" smtClean="0"/>
              <a:t>Template 12.2001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3" y="1440002"/>
            <a:ext cx="3779208" cy="534575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1" name="Picture 3" descr="\\WinfileSvM\KP3$Root\Franken\Eigene Dateien\DCS\DCS_URD_template_v2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8" b="77780"/>
          <a:stretch/>
        </p:blipFill>
        <p:spPr bwMode="auto">
          <a:xfrm>
            <a:off x="5059992" y="5638800"/>
            <a:ext cx="3779208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58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0ED65-2721-40F6-BB7B-9C9A26045DB5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5715000" cy="990600"/>
          </a:xfr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304800" y="0"/>
            <a:ext cx="5486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1pPr>
            <a:lvl2pPr algn="ctr"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altLang="en-US" sz="4000">
                <a:solidFill>
                  <a:schemeClr val="accent2"/>
                </a:solidFill>
              </a:rPr>
              <a:t>URD Status</a:t>
            </a: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381000" y="1981202"/>
            <a:ext cx="8610600" cy="9144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2" name="Oval 6"/>
          <p:cNvSpPr>
            <a:spLocks noChangeArrowheads="1"/>
          </p:cNvSpPr>
          <p:nvPr/>
        </p:nvSpPr>
        <p:spPr bwMode="auto">
          <a:xfrm>
            <a:off x="4114800" y="1143000"/>
            <a:ext cx="5334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DCS</a:t>
            </a:r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 rot="-5433842">
            <a:off x="-419100" y="2246413"/>
            <a:ext cx="1295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>
                <a:latin typeface="Verdana" pitchFamily="34" charset="0"/>
              </a:rPr>
              <a:t>Detectors</a:t>
            </a:r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 flipV="1">
            <a:off x="1143000" y="1524002"/>
            <a:ext cx="3124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5" name="Line 9"/>
          <p:cNvSpPr>
            <a:spLocks noChangeShapeType="1"/>
          </p:cNvSpPr>
          <p:nvPr/>
        </p:nvSpPr>
        <p:spPr bwMode="auto">
          <a:xfrm flipV="1">
            <a:off x="2362200" y="1524002"/>
            <a:ext cx="1905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6" name="Line 10"/>
          <p:cNvSpPr>
            <a:spLocks noChangeShapeType="1"/>
          </p:cNvSpPr>
          <p:nvPr/>
        </p:nvSpPr>
        <p:spPr bwMode="auto">
          <a:xfrm>
            <a:off x="4419600" y="1524002"/>
            <a:ext cx="426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7" name="Line 11"/>
          <p:cNvSpPr>
            <a:spLocks noChangeShapeType="1"/>
          </p:cNvSpPr>
          <p:nvPr/>
        </p:nvSpPr>
        <p:spPr bwMode="auto">
          <a:xfrm flipH="1">
            <a:off x="2819400" y="1524002"/>
            <a:ext cx="1447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9" name="Oval 13"/>
          <p:cNvSpPr>
            <a:spLocks noChangeArrowheads="1"/>
          </p:cNvSpPr>
          <p:nvPr/>
        </p:nvSpPr>
        <p:spPr bwMode="auto">
          <a:xfrm>
            <a:off x="3124200" y="1981200"/>
            <a:ext cx="4572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TOF</a:t>
            </a:r>
          </a:p>
        </p:txBody>
      </p:sp>
      <p:sp>
        <p:nvSpPr>
          <p:cNvPr id="111630" name="Oval 14"/>
          <p:cNvSpPr>
            <a:spLocks noChangeArrowheads="1"/>
          </p:cNvSpPr>
          <p:nvPr/>
        </p:nvSpPr>
        <p:spPr bwMode="auto">
          <a:xfrm>
            <a:off x="381000" y="2514600"/>
            <a:ext cx="4572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SPD</a:t>
            </a:r>
          </a:p>
        </p:txBody>
      </p:sp>
      <p:sp>
        <p:nvSpPr>
          <p:cNvPr id="111631" name="Oval 15"/>
          <p:cNvSpPr>
            <a:spLocks noChangeArrowheads="1"/>
          </p:cNvSpPr>
          <p:nvPr/>
        </p:nvSpPr>
        <p:spPr bwMode="auto">
          <a:xfrm>
            <a:off x="838200" y="2514600"/>
            <a:ext cx="4572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SDD</a:t>
            </a:r>
          </a:p>
        </p:txBody>
      </p:sp>
      <p:sp>
        <p:nvSpPr>
          <p:cNvPr id="111632" name="Oval 16"/>
          <p:cNvSpPr>
            <a:spLocks noChangeArrowheads="1"/>
          </p:cNvSpPr>
          <p:nvPr/>
        </p:nvSpPr>
        <p:spPr bwMode="auto">
          <a:xfrm>
            <a:off x="1295400" y="2514600"/>
            <a:ext cx="4572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SSD</a:t>
            </a:r>
          </a:p>
        </p:txBody>
      </p:sp>
      <p:sp>
        <p:nvSpPr>
          <p:cNvPr id="111633" name="Oval 17"/>
          <p:cNvSpPr>
            <a:spLocks noChangeArrowheads="1"/>
          </p:cNvSpPr>
          <p:nvPr/>
        </p:nvSpPr>
        <p:spPr bwMode="auto">
          <a:xfrm>
            <a:off x="1981200" y="1981200"/>
            <a:ext cx="4572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TPC</a:t>
            </a:r>
          </a:p>
        </p:txBody>
      </p:sp>
      <p:sp>
        <p:nvSpPr>
          <p:cNvPr id="111634" name="Oval 18"/>
          <p:cNvSpPr>
            <a:spLocks noChangeArrowheads="1"/>
          </p:cNvSpPr>
          <p:nvPr/>
        </p:nvSpPr>
        <p:spPr bwMode="auto">
          <a:xfrm>
            <a:off x="2590800" y="1981200"/>
            <a:ext cx="4572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TRD</a:t>
            </a:r>
          </a:p>
        </p:txBody>
      </p:sp>
      <p:sp>
        <p:nvSpPr>
          <p:cNvPr id="111635" name="Oval 19"/>
          <p:cNvSpPr>
            <a:spLocks noChangeArrowheads="1"/>
          </p:cNvSpPr>
          <p:nvPr/>
        </p:nvSpPr>
        <p:spPr bwMode="auto">
          <a:xfrm>
            <a:off x="4876800" y="1981200"/>
            <a:ext cx="4572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ZDC</a:t>
            </a:r>
          </a:p>
        </p:txBody>
      </p:sp>
      <p:sp>
        <p:nvSpPr>
          <p:cNvPr id="111636" name="Oval 20"/>
          <p:cNvSpPr>
            <a:spLocks noChangeArrowheads="1"/>
          </p:cNvSpPr>
          <p:nvPr/>
        </p:nvSpPr>
        <p:spPr bwMode="auto">
          <a:xfrm>
            <a:off x="6705600" y="1981200"/>
            <a:ext cx="4572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PMD</a:t>
            </a:r>
          </a:p>
        </p:txBody>
      </p:sp>
      <p:sp>
        <p:nvSpPr>
          <p:cNvPr id="111637" name="Oval 21"/>
          <p:cNvSpPr>
            <a:spLocks noChangeArrowheads="1"/>
          </p:cNvSpPr>
          <p:nvPr/>
        </p:nvSpPr>
        <p:spPr bwMode="auto">
          <a:xfrm>
            <a:off x="3657600" y="1981200"/>
            <a:ext cx="4572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HMP</a:t>
            </a:r>
          </a:p>
        </p:txBody>
      </p:sp>
      <p:sp>
        <p:nvSpPr>
          <p:cNvPr id="111639" name="Oval 23"/>
          <p:cNvSpPr>
            <a:spLocks noChangeArrowheads="1"/>
          </p:cNvSpPr>
          <p:nvPr/>
        </p:nvSpPr>
        <p:spPr bwMode="auto">
          <a:xfrm>
            <a:off x="838200" y="1981200"/>
            <a:ext cx="4572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ITS</a:t>
            </a:r>
          </a:p>
        </p:txBody>
      </p:sp>
      <p:sp>
        <p:nvSpPr>
          <p:cNvPr id="111640" name="Line 24"/>
          <p:cNvSpPr>
            <a:spLocks noChangeShapeType="1"/>
          </p:cNvSpPr>
          <p:nvPr/>
        </p:nvSpPr>
        <p:spPr bwMode="auto">
          <a:xfrm flipH="1">
            <a:off x="609600" y="2362200"/>
            <a:ext cx="457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41" name="Line 25"/>
          <p:cNvSpPr>
            <a:spLocks noChangeShapeType="1"/>
          </p:cNvSpPr>
          <p:nvPr/>
        </p:nvSpPr>
        <p:spPr bwMode="auto">
          <a:xfrm>
            <a:off x="1066800" y="23622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42" name="Line 26"/>
          <p:cNvSpPr>
            <a:spLocks noChangeShapeType="1"/>
          </p:cNvSpPr>
          <p:nvPr/>
        </p:nvSpPr>
        <p:spPr bwMode="auto">
          <a:xfrm>
            <a:off x="1066800" y="2362200"/>
            <a:ext cx="457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43" name="Line 27"/>
          <p:cNvSpPr>
            <a:spLocks noChangeShapeType="1"/>
          </p:cNvSpPr>
          <p:nvPr/>
        </p:nvSpPr>
        <p:spPr bwMode="auto">
          <a:xfrm flipH="1">
            <a:off x="1981200" y="2362202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44" name="Line 28"/>
          <p:cNvSpPr>
            <a:spLocks noChangeShapeType="1"/>
          </p:cNvSpPr>
          <p:nvPr/>
        </p:nvSpPr>
        <p:spPr bwMode="auto">
          <a:xfrm>
            <a:off x="2209800" y="2362202"/>
            <a:ext cx="152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1645" name="Group 29"/>
          <p:cNvGrpSpPr>
            <a:grpSpLocks/>
          </p:cNvGrpSpPr>
          <p:nvPr/>
        </p:nvGrpSpPr>
        <p:grpSpPr bwMode="auto">
          <a:xfrm>
            <a:off x="4038600" y="1981202"/>
            <a:ext cx="914400" cy="914400"/>
            <a:chOff x="2544" y="1680"/>
            <a:chExt cx="576" cy="576"/>
          </a:xfrm>
        </p:grpSpPr>
        <p:sp>
          <p:nvSpPr>
            <p:cNvPr id="111646" name="Oval 30"/>
            <p:cNvSpPr>
              <a:spLocks noChangeArrowheads="1"/>
            </p:cNvSpPr>
            <p:nvPr/>
          </p:nvSpPr>
          <p:spPr bwMode="auto">
            <a:xfrm>
              <a:off x="2688" y="1680"/>
              <a:ext cx="288" cy="24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Verdana" pitchFamily="34" charset="0"/>
                </a:rPr>
                <a:t>PHO</a:t>
              </a:r>
            </a:p>
          </p:txBody>
        </p:sp>
        <p:sp>
          <p:nvSpPr>
            <p:cNvPr id="111647" name="Oval 31"/>
            <p:cNvSpPr>
              <a:spLocks noChangeArrowheads="1"/>
            </p:cNvSpPr>
            <p:nvPr/>
          </p:nvSpPr>
          <p:spPr bwMode="auto">
            <a:xfrm>
              <a:off x="2832" y="2016"/>
              <a:ext cx="288" cy="24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Verdana" pitchFamily="34" charset="0"/>
                </a:rPr>
                <a:t>CPV</a:t>
              </a:r>
            </a:p>
          </p:txBody>
        </p:sp>
        <p:sp>
          <p:nvSpPr>
            <p:cNvPr id="111648" name="Oval 32"/>
            <p:cNvSpPr>
              <a:spLocks noChangeArrowheads="1"/>
            </p:cNvSpPr>
            <p:nvPr/>
          </p:nvSpPr>
          <p:spPr bwMode="auto">
            <a:xfrm>
              <a:off x="2544" y="2016"/>
              <a:ext cx="288" cy="24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Verdana" pitchFamily="34" charset="0"/>
                </a:rPr>
                <a:t>CAL</a:t>
              </a:r>
            </a:p>
          </p:txBody>
        </p:sp>
        <p:sp>
          <p:nvSpPr>
            <p:cNvPr id="111649" name="Line 33"/>
            <p:cNvSpPr>
              <a:spLocks noChangeShapeType="1"/>
            </p:cNvSpPr>
            <p:nvPr/>
          </p:nvSpPr>
          <p:spPr bwMode="auto">
            <a:xfrm flipH="1">
              <a:off x="2688" y="1920"/>
              <a:ext cx="144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50" name="Line 34"/>
            <p:cNvSpPr>
              <a:spLocks noChangeShapeType="1"/>
            </p:cNvSpPr>
            <p:nvPr/>
          </p:nvSpPr>
          <p:spPr bwMode="auto">
            <a:xfrm>
              <a:off x="2832" y="1920"/>
              <a:ext cx="9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1651" name="Oval 35"/>
          <p:cNvSpPr>
            <a:spLocks noChangeArrowheads="1"/>
          </p:cNvSpPr>
          <p:nvPr/>
        </p:nvSpPr>
        <p:spPr bwMode="auto">
          <a:xfrm>
            <a:off x="5334000" y="1981200"/>
            <a:ext cx="4572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FMD</a:t>
            </a:r>
          </a:p>
        </p:txBody>
      </p:sp>
      <p:sp>
        <p:nvSpPr>
          <p:cNvPr id="111652" name="Oval 36"/>
          <p:cNvSpPr>
            <a:spLocks noChangeArrowheads="1"/>
          </p:cNvSpPr>
          <p:nvPr/>
        </p:nvSpPr>
        <p:spPr bwMode="auto">
          <a:xfrm>
            <a:off x="6248400" y="1981200"/>
            <a:ext cx="4572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V0</a:t>
            </a:r>
          </a:p>
        </p:txBody>
      </p:sp>
      <p:sp>
        <p:nvSpPr>
          <p:cNvPr id="111653" name="Oval 37"/>
          <p:cNvSpPr>
            <a:spLocks noChangeArrowheads="1"/>
          </p:cNvSpPr>
          <p:nvPr/>
        </p:nvSpPr>
        <p:spPr bwMode="auto">
          <a:xfrm>
            <a:off x="5791200" y="1981200"/>
            <a:ext cx="4572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T0</a:t>
            </a:r>
          </a:p>
        </p:txBody>
      </p:sp>
      <p:grpSp>
        <p:nvGrpSpPr>
          <p:cNvPr id="111654" name="Group 38"/>
          <p:cNvGrpSpPr>
            <a:grpSpLocks/>
          </p:cNvGrpSpPr>
          <p:nvPr/>
        </p:nvGrpSpPr>
        <p:grpSpPr bwMode="auto">
          <a:xfrm>
            <a:off x="7239000" y="1981202"/>
            <a:ext cx="914400" cy="914400"/>
            <a:chOff x="4272" y="1680"/>
            <a:chExt cx="576" cy="576"/>
          </a:xfrm>
        </p:grpSpPr>
        <p:sp>
          <p:nvSpPr>
            <p:cNvPr id="111655" name="Oval 39"/>
            <p:cNvSpPr>
              <a:spLocks noChangeArrowheads="1"/>
            </p:cNvSpPr>
            <p:nvPr/>
          </p:nvSpPr>
          <p:spPr bwMode="auto">
            <a:xfrm>
              <a:off x="4560" y="2016"/>
              <a:ext cx="288" cy="24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Verdana" pitchFamily="34" charset="0"/>
                </a:rPr>
                <a:t>TRA</a:t>
              </a:r>
            </a:p>
          </p:txBody>
        </p:sp>
        <p:sp>
          <p:nvSpPr>
            <p:cNvPr id="111656" name="Oval 40"/>
            <p:cNvSpPr>
              <a:spLocks noChangeArrowheads="1"/>
            </p:cNvSpPr>
            <p:nvPr/>
          </p:nvSpPr>
          <p:spPr bwMode="auto">
            <a:xfrm>
              <a:off x="4272" y="2016"/>
              <a:ext cx="288" cy="24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Verdana" pitchFamily="34" charset="0"/>
                </a:rPr>
                <a:t>TRG</a:t>
              </a:r>
            </a:p>
          </p:txBody>
        </p:sp>
        <p:sp>
          <p:nvSpPr>
            <p:cNvPr id="111657" name="Oval 41"/>
            <p:cNvSpPr>
              <a:spLocks noChangeArrowheads="1"/>
            </p:cNvSpPr>
            <p:nvPr/>
          </p:nvSpPr>
          <p:spPr bwMode="auto">
            <a:xfrm>
              <a:off x="4368" y="1680"/>
              <a:ext cx="288" cy="24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Verdana" pitchFamily="34" charset="0"/>
                </a:rPr>
                <a:t>MU</a:t>
              </a:r>
            </a:p>
          </p:txBody>
        </p:sp>
        <p:sp>
          <p:nvSpPr>
            <p:cNvPr id="111658" name="Line 42"/>
            <p:cNvSpPr>
              <a:spLocks noChangeShapeType="1"/>
            </p:cNvSpPr>
            <p:nvPr/>
          </p:nvSpPr>
          <p:spPr bwMode="auto">
            <a:xfrm flipH="1">
              <a:off x="4416" y="1920"/>
              <a:ext cx="9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59" name="Line 43"/>
            <p:cNvSpPr>
              <a:spLocks noChangeShapeType="1"/>
            </p:cNvSpPr>
            <p:nvPr/>
          </p:nvSpPr>
          <p:spPr bwMode="auto">
            <a:xfrm>
              <a:off x="4512" y="1920"/>
              <a:ext cx="144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1660" name="Oval 44"/>
          <p:cNvSpPr>
            <a:spLocks noChangeArrowheads="1"/>
          </p:cNvSpPr>
          <p:nvPr/>
        </p:nvSpPr>
        <p:spPr bwMode="auto">
          <a:xfrm>
            <a:off x="8534400" y="1981200"/>
            <a:ext cx="4572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ACC</a:t>
            </a:r>
          </a:p>
        </p:txBody>
      </p:sp>
      <p:sp>
        <p:nvSpPr>
          <p:cNvPr id="111661" name="Line 45"/>
          <p:cNvSpPr>
            <a:spLocks noChangeShapeType="1"/>
          </p:cNvSpPr>
          <p:nvPr/>
        </p:nvSpPr>
        <p:spPr bwMode="auto">
          <a:xfrm>
            <a:off x="2819400" y="236220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62" name="Line 46"/>
          <p:cNvSpPr>
            <a:spLocks noChangeShapeType="1"/>
          </p:cNvSpPr>
          <p:nvPr/>
        </p:nvSpPr>
        <p:spPr bwMode="auto">
          <a:xfrm>
            <a:off x="3352800" y="236220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63" name="Line 47"/>
          <p:cNvSpPr>
            <a:spLocks noChangeShapeType="1"/>
          </p:cNvSpPr>
          <p:nvPr/>
        </p:nvSpPr>
        <p:spPr bwMode="auto">
          <a:xfrm flipH="1">
            <a:off x="3733800" y="2362202"/>
            <a:ext cx="152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64" name="Line 48"/>
          <p:cNvSpPr>
            <a:spLocks noChangeShapeType="1"/>
          </p:cNvSpPr>
          <p:nvPr/>
        </p:nvSpPr>
        <p:spPr bwMode="auto">
          <a:xfrm>
            <a:off x="5105400" y="236220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65" name="Line 49"/>
          <p:cNvSpPr>
            <a:spLocks noChangeShapeType="1"/>
          </p:cNvSpPr>
          <p:nvPr/>
        </p:nvSpPr>
        <p:spPr bwMode="auto">
          <a:xfrm>
            <a:off x="6934200" y="236220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66" name="Line 50"/>
          <p:cNvSpPr>
            <a:spLocks noChangeShapeType="1"/>
          </p:cNvSpPr>
          <p:nvPr/>
        </p:nvSpPr>
        <p:spPr bwMode="auto">
          <a:xfrm>
            <a:off x="8763000" y="236220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67" name="Line 51"/>
          <p:cNvSpPr>
            <a:spLocks noChangeShapeType="1"/>
          </p:cNvSpPr>
          <p:nvPr/>
        </p:nvSpPr>
        <p:spPr bwMode="auto">
          <a:xfrm>
            <a:off x="609600" y="2895602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68" name="Line 52"/>
          <p:cNvSpPr>
            <a:spLocks noChangeShapeType="1"/>
          </p:cNvSpPr>
          <p:nvPr/>
        </p:nvSpPr>
        <p:spPr bwMode="auto">
          <a:xfrm>
            <a:off x="1066800" y="2895602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69" name="Line 53"/>
          <p:cNvSpPr>
            <a:spLocks noChangeShapeType="1"/>
          </p:cNvSpPr>
          <p:nvPr/>
        </p:nvSpPr>
        <p:spPr bwMode="auto">
          <a:xfrm>
            <a:off x="1524000" y="2895602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72" name="Line 56"/>
          <p:cNvSpPr>
            <a:spLocks noChangeShapeType="1"/>
          </p:cNvSpPr>
          <p:nvPr/>
        </p:nvSpPr>
        <p:spPr bwMode="auto">
          <a:xfrm>
            <a:off x="4267200" y="2895602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73" name="Line 57"/>
          <p:cNvSpPr>
            <a:spLocks noChangeShapeType="1"/>
          </p:cNvSpPr>
          <p:nvPr/>
        </p:nvSpPr>
        <p:spPr bwMode="auto">
          <a:xfrm flipH="1">
            <a:off x="4724400" y="2895602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74" name="Line 58"/>
          <p:cNvSpPr>
            <a:spLocks noChangeShapeType="1"/>
          </p:cNvSpPr>
          <p:nvPr/>
        </p:nvSpPr>
        <p:spPr bwMode="auto">
          <a:xfrm>
            <a:off x="5562600" y="236220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75" name="Line 59"/>
          <p:cNvSpPr>
            <a:spLocks noChangeShapeType="1"/>
          </p:cNvSpPr>
          <p:nvPr/>
        </p:nvSpPr>
        <p:spPr bwMode="auto">
          <a:xfrm flipH="1">
            <a:off x="6019800" y="236220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76" name="Line 60"/>
          <p:cNvSpPr>
            <a:spLocks noChangeShapeType="1"/>
          </p:cNvSpPr>
          <p:nvPr/>
        </p:nvSpPr>
        <p:spPr bwMode="auto">
          <a:xfrm>
            <a:off x="6477000" y="236220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77" name="Line 61"/>
          <p:cNvSpPr>
            <a:spLocks noChangeShapeType="1"/>
          </p:cNvSpPr>
          <p:nvPr/>
        </p:nvSpPr>
        <p:spPr bwMode="auto">
          <a:xfrm>
            <a:off x="7467600" y="2895602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78" name="Oval 62"/>
          <p:cNvSpPr>
            <a:spLocks noChangeArrowheads="1"/>
          </p:cNvSpPr>
          <p:nvPr/>
        </p:nvSpPr>
        <p:spPr bwMode="auto">
          <a:xfrm>
            <a:off x="8001000" y="1981200"/>
            <a:ext cx="457200" cy="381000"/>
          </a:xfrm>
          <a:prstGeom prst="ellipse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EMC</a:t>
            </a:r>
          </a:p>
        </p:txBody>
      </p:sp>
      <p:sp>
        <p:nvSpPr>
          <p:cNvPr id="111679" name="Line 63"/>
          <p:cNvSpPr>
            <a:spLocks noChangeShapeType="1"/>
          </p:cNvSpPr>
          <p:nvPr/>
        </p:nvSpPr>
        <p:spPr bwMode="auto">
          <a:xfrm>
            <a:off x="8305800" y="236220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80" name="Line 64"/>
          <p:cNvSpPr>
            <a:spLocks noChangeShapeType="1"/>
          </p:cNvSpPr>
          <p:nvPr/>
        </p:nvSpPr>
        <p:spPr bwMode="auto">
          <a:xfrm>
            <a:off x="7924800" y="2895602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82" name="Oval 66"/>
          <p:cNvSpPr>
            <a:spLocks noChangeArrowheads="1"/>
          </p:cNvSpPr>
          <p:nvPr/>
        </p:nvSpPr>
        <p:spPr bwMode="auto">
          <a:xfrm>
            <a:off x="8153400" y="3124200"/>
            <a:ext cx="381000" cy="381000"/>
          </a:xfrm>
          <a:prstGeom prst="ellipse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HV</a:t>
            </a:r>
          </a:p>
        </p:txBody>
      </p:sp>
      <p:sp>
        <p:nvSpPr>
          <p:cNvPr id="111683" name="Oval 67"/>
          <p:cNvSpPr>
            <a:spLocks noChangeArrowheads="1"/>
          </p:cNvSpPr>
          <p:nvPr/>
        </p:nvSpPr>
        <p:spPr bwMode="auto">
          <a:xfrm>
            <a:off x="8153400" y="3581400"/>
            <a:ext cx="381000" cy="381000"/>
          </a:xfrm>
          <a:prstGeom prst="ellipse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LV</a:t>
            </a:r>
          </a:p>
        </p:txBody>
      </p:sp>
      <p:sp>
        <p:nvSpPr>
          <p:cNvPr id="111684" name="Oval 68"/>
          <p:cNvSpPr>
            <a:spLocks noChangeArrowheads="1"/>
          </p:cNvSpPr>
          <p:nvPr/>
        </p:nvSpPr>
        <p:spPr bwMode="auto">
          <a:xfrm>
            <a:off x="8153400" y="4038600"/>
            <a:ext cx="381000" cy="381000"/>
          </a:xfrm>
          <a:prstGeom prst="ellipse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FEE</a:t>
            </a:r>
          </a:p>
        </p:txBody>
      </p:sp>
      <p:sp>
        <p:nvSpPr>
          <p:cNvPr id="111685" name="Oval 69"/>
          <p:cNvSpPr>
            <a:spLocks noChangeArrowheads="1"/>
          </p:cNvSpPr>
          <p:nvPr/>
        </p:nvSpPr>
        <p:spPr bwMode="auto">
          <a:xfrm>
            <a:off x="8153400" y="5410200"/>
            <a:ext cx="381000" cy="381000"/>
          </a:xfrm>
          <a:prstGeom prst="ellipse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GAS</a:t>
            </a:r>
          </a:p>
        </p:txBody>
      </p:sp>
      <p:sp>
        <p:nvSpPr>
          <p:cNvPr id="111686" name="Oval 70"/>
          <p:cNvSpPr>
            <a:spLocks noChangeArrowheads="1"/>
          </p:cNvSpPr>
          <p:nvPr/>
        </p:nvSpPr>
        <p:spPr bwMode="auto">
          <a:xfrm>
            <a:off x="8153400" y="4495800"/>
            <a:ext cx="381000" cy="381000"/>
          </a:xfrm>
          <a:prstGeom prst="ellipse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MON</a:t>
            </a:r>
          </a:p>
        </p:txBody>
      </p:sp>
      <p:sp>
        <p:nvSpPr>
          <p:cNvPr id="111687" name="Oval 71"/>
          <p:cNvSpPr>
            <a:spLocks noChangeArrowheads="1"/>
          </p:cNvSpPr>
          <p:nvPr/>
        </p:nvSpPr>
        <p:spPr bwMode="auto">
          <a:xfrm>
            <a:off x="8153400" y="4953000"/>
            <a:ext cx="381000" cy="381000"/>
          </a:xfrm>
          <a:prstGeom prst="ellipse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COO</a:t>
            </a:r>
          </a:p>
        </p:txBody>
      </p:sp>
      <p:sp>
        <p:nvSpPr>
          <p:cNvPr id="111688" name="Text Box 72"/>
          <p:cNvSpPr txBox="1">
            <a:spLocks noChangeArrowheads="1"/>
          </p:cNvSpPr>
          <p:nvPr/>
        </p:nvSpPr>
        <p:spPr bwMode="auto">
          <a:xfrm rot="-5379315">
            <a:off x="-609600" y="4037113"/>
            <a:ext cx="1524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>
                <a:latin typeface="Verdana" pitchFamily="34" charset="0"/>
              </a:rPr>
              <a:t>subsystems</a:t>
            </a:r>
          </a:p>
        </p:txBody>
      </p:sp>
      <p:sp>
        <p:nvSpPr>
          <p:cNvPr id="111689" name="Oval 73"/>
          <p:cNvSpPr>
            <a:spLocks noChangeArrowheads="1"/>
          </p:cNvSpPr>
          <p:nvPr/>
        </p:nvSpPr>
        <p:spPr bwMode="auto">
          <a:xfrm>
            <a:off x="1752600" y="5867400"/>
            <a:ext cx="381000" cy="381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LSR</a:t>
            </a:r>
          </a:p>
        </p:txBody>
      </p:sp>
      <p:sp>
        <p:nvSpPr>
          <p:cNvPr id="111690" name="Oval 74"/>
          <p:cNvSpPr>
            <a:spLocks noChangeArrowheads="1"/>
          </p:cNvSpPr>
          <p:nvPr/>
        </p:nvSpPr>
        <p:spPr bwMode="auto">
          <a:xfrm>
            <a:off x="1752600" y="3124200"/>
            <a:ext cx="381000" cy="381000"/>
          </a:xfrm>
          <a:prstGeom prst="ellipse">
            <a:avLst/>
          </a:prstGeom>
          <a:solidFill>
            <a:srgbClr val="CC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HV</a:t>
            </a:r>
          </a:p>
        </p:txBody>
      </p:sp>
      <p:sp>
        <p:nvSpPr>
          <p:cNvPr id="111691" name="Oval 75"/>
          <p:cNvSpPr>
            <a:spLocks noChangeArrowheads="1"/>
          </p:cNvSpPr>
          <p:nvPr/>
        </p:nvSpPr>
        <p:spPr bwMode="auto">
          <a:xfrm>
            <a:off x="1752600" y="3581400"/>
            <a:ext cx="381000" cy="381000"/>
          </a:xfrm>
          <a:prstGeom prst="ellipse">
            <a:avLst/>
          </a:prstGeom>
          <a:solidFill>
            <a:srgbClr val="CC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LV</a:t>
            </a:r>
          </a:p>
        </p:txBody>
      </p:sp>
      <p:sp>
        <p:nvSpPr>
          <p:cNvPr id="111692" name="Oval 76"/>
          <p:cNvSpPr>
            <a:spLocks noChangeArrowheads="1"/>
          </p:cNvSpPr>
          <p:nvPr/>
        </p:nvSpPr>
        <p:spPr bwMode="auto">
          <a:xfrm>
            <a:off x="1752600" y="4038600"/>
            <a:ext cx="381000" cy="381000"/>
          </a:xfrm>
          <a:prstGeom prst="ellipse">
            <a:avLst/>
          </a:prstGeom>
          <a:solidFill>
            <a:srgbClr val="CC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FEE</a:t>
            </a:r>
          </a:p>
        </p:txBody>
      </p:sp>
      <p:sp>
        <p:nvSpPr>
          <p:cNvPr id="111693" name="Oval 77"/>
          <p:cNvSpPr>
            <a:spLocks noChangeArrowheads="1"/>
          </p:cNvSpPr>
          <p:nvPr/>
        </p:nvSpPr>
        <p:spPr bwMode="auto">
          <a:xfrm>
            <a:off x="1752600" y="5410200"/>
            <a:ext cx="381000" cy="381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GAS</a:t>
            </a:r>
          </a:p>
        </p:txBody>
      </p:sp>
      <p:sp>
        <p:nvSpPr>
          <p:cNvPr id="111694" name="Oval 78"/>
          <p:cNvSpPr>
            <a:spLocks noChangeArrowheads="1"/>
          </p:cNvSpPr>
          <p:nvPr/>
        </p:nvSpPr>
        <p:spPr bwMode="auto">
          <a:xfrm>
            <a:off x="1752600" y="4495800"/>
            <a:ext cx="381000" cy="381000"/>
          </a:xfrm>
          <a:prstGeom prst="ellipse">
            <a:avLst/>
          </a:prstGeom>
          <a:solidFill>
            <a:srgbClr val="CC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MON</a:t>
            </a:r>
          </a:p>
        </p:txBody>
      </p:sp>
      <p:sp>
        <p:nvSpPr>
          <p:cNvPr id="111696" name="Oval 80"/>
          <p:cNvSpPr>
            <a:spLocks noChangeArrowheads="1"/>
          </p:cNvSpPr>
          <p:nvPr/>
        </p:nvSpPr>
        <p:spPr bwMode="auto">
          <a:xfrm>
            <a:off x="381000" y="3124200"/>
            <a:ext cx="381000" cy="381000"/>
          </a:xfrm>
          <a:prstGeom prst="ellipse">
            <a:avLst/>
          </a:prstGeom>
          <a:solidFill>
            <a:srgbClr val="CC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HV</a:t>
            </a:r>
          </a:p>
        </p:txBody>
      </p:sp>
      <p:sp>
        <p:nvSpPr>
          <p:cNvPr id="111697" name="Oval 81"/>
          <p:cNvSpPr>
            <a:spLocks noChangeArrowheads="1"/>
          </p:cNvSpPr>
          <p:nvPr/>
        </p:nvSpPr>
        <p:spPr bwMode="auto">
          <a:xfrm>
            <a:off x="381000" y="3581400"/>
            <a:ext cx="381000" cy="381000"/>
          </a:xfrm>
          <a:prstGeom prst="ellipse">
            <a:avLst/>
          </a:prstGeom>
          <a:solidFill>
            <a:srgbClr val="CC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LV</a:t>
            </a:r>
          </a:p>
        </p:txBody>
      </p:sp>
      <p:sp>
        <p:nvSpPr>
          <p:cNvPr id="111698" name="Oval 82"/>
          <p:cNvSpPr>
            <a:spLocks noChangeArrowheads="1"/>
          </p:cNvSpPr>
          <p:nvPr/>
        </p:nvSpPr>
        <p:spPr bwMode="auto">
          <a:xfrm>
            <a:off x="381000" y="4038600"/>
            <a:ext cx="381000" cy="381000"/>
          </a:xfrm>
          <a:prstGeom prst="ellipse">
            <a:avLst/>
          </a:prstGeom>
          <a:solidFill>
            <a:srgbClr val="CC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FEE</a:t>
            </a:r>
          </a:p>
        </p:txBody>
      </p:sp>
      <p:sp>
        <p:nvSpPr>
          <p:cNvPr id="111699" name="Oval 83"/>
          <p:cNvSpPr>
            <a:spLocks noChangeArrowheads="1"/>
          </p:cNvSpPr>
          <p:nvPr/>
        </p:nvSpPr>
        <p:spPr bwMode="auto">
          <a:xfrm>
            <a:off x="2667000" y="3124200"/>
            <a:ext cx="381000" cy="381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HV</a:t>
            </a:r>
          </a:p>
        </p:txBody>
      </p:sp>
      <p:sp>
        <p:nvSpPr>
          <p:cNvPr id="111700" name="Oval 84"/>
          <p:cNvSpPr>
            <a:spLocks noChangeArrowheads="1"/>
          </p:cNvSpPr>
          <p:nvPr/>
        </p:nvSpPr>
        <p:spPr bwMode="auto">
          <a:xfrm>
            <a:off x="2667000" y="3581400"/>
            <a:ext cx="381000" cy="381000"/>
          </a:xfrm>
          <a:prstGeom prst="ellipse">
            <a:avLst/>
          </a:prstGeom>
          <a:solidFill>
            <a:srgbClr val="CC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LV</a:t>
            </a:r>
          </a:p>
        </p:txBody>
      </p:sp>
      <p:sp>
        <p:nvSpPr>
          <p:cNvPr id="111701" name="Oval 85"/>
          <p:cNvSpPr>
            <a:spLocks noChangeArrowheads="1"/>
          </p:cNvSpPr>
          <p:nvPr/>
        </p:nvSpPr>
        <p:spPr bwMode="auto">
          <a:xfrm>
            <a:off x="2667000" y="4038600"/>
            <a:ext cx="381000" cy="381000"/>
          </a:xfrm>
          <a:prstGeom prst="ellipse">
            <a:avLst/>
          </a:prstGeom>
          <a:solidFill>
            <a:srgbClr val="CC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FEE</a:t>
            </a:r>
          </a:p>
        </p:txBody>
      </p:sp>
      <p:sp>
        <p:nvSpPr>
          <p:cNvPr id="111702" name="Oval 86"/>
          <p:cNvSpPr>
            <a:spLocks noChangeArrowheads="1"/>
          </p:cNvSpPr>
          <p:nvPr/>
        </p:nvSpPr>
        <p:spPr bwMode="auto">
          <a:xfrm>
            <a:off x="2667000" y="5410200"/>
            <a:ext cx="381000" cy="381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GAS</a:t>
            </a:r>
          </a:p>
        </p:txBody>
      </p:sp>
      <p:sp>
        <p:nvSpPr>
          <p:cNvPr id="111704" name="Oval 88"/>
          <p:cNvSpPr>
            <a:spLocks noChangeArrowheads="1"/>
          </p:cNvSpPr>
          <p:nvPr/>
        </p:nvSpPr>
        <p:spPr bwMode="auto">
          <a:xfrm>
            <a:off x="3124200" y="3124200"/>
            <a:ext cx="381000" cy="381000"/>
          </a:xfrm>
          <a:prstGeom prst="ellipse">
            <a:avLst/>
          </a:prstGeom>
          <a:solidFill>
            <a:srgbClr val="CC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HV</a:t>
            </a:r>
          </a:p>
        </p:txBody>
      </p:sp>
      <p:sp>
        <p:nvSpPr>
          <p:cNvPr id="111705" name="Oval 89"/>
          <p:cNvSpPr>
            <a:spLocks noChangeArrowheads="1"/>
          </p:cNvSpPr>
          <p:nvPr/>
        </p:nvSpPr>
        <p:spPr bwMode="auto">
          <a:xfrm>
            <a:off x="3124200" y="3581400"/>
            <a:ext cx="381000" cy="381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LV</a:t>
            </a:r>
          </a:p>
        </p:txBody>
      </p:sp>
      <p:sp>
        <p:nvSpPr>
          <p:cNvPr id="111706" name="Oval 90"/>
          <p:cNvSpPr>
            <a:spLocks noChangeArrowheads="1"/>
          </p:cNvSpPr>
          <p:nvPr/>
        </p:nvSpPr>
        <p:spPr bwMode="auto">
          <a:xfrm>
            <a:off x="3124200" y="4038600"/>
            <a:ext cx="381000" cy="381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FEE</a:t>
            </a:r>
          </a:p>
        </p:txBody>
      </p:sp>
      <p:sp>
        <p:nvSpPr>
          <p:cNvPr id="111707" name="Oval 91"/>
          <p:cNvSpPr>
            <a:spLocks noChangeArrowheads="1"/>
          </p:cNvSpPr>
          <p:nvPr/>
        </p:nvSpPr>
        <p:spPr bwMode="auto">
          <a:xfrm>
            <a:off x="3124200" y="5410200"/>
            <a:ext cx="381000" cy="381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GAS</a:t>
            </a:r>
          </a:p>
        </p:txBody>
      </p:sp>
      <p:sp>
        <p:nvSpPr>
          <p:cNvPr id="111708" name="Oval 92"/>
          <p:cNvSpPr>
            <a:spLocks noChangeArrowheads="1"/>
          </p:cNvSpPr>
          <p:nvPr/>
        </p:nvSpPr>
        <p:spPr bwMode="auto">
          <a:xfrm>
            <a:off x="3124200" y="4495800"/>
            <a:ext cx="3810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MON</a:t>
            </a:r>
          </a:p>
        </p:txBody>
      </p:sp>
      <p:sp>
        <p:nvSpPr>
          <p:cNvPr id="111709" name="Oval 93"/>
          <p:cNvSpPr>
            <a:spLocks noChangeArrowheads="1"/>
          </p:cNvSpPr>
          <p:nvPr/>
        </p:nvSpPr>
        <p:spPr bwMode="auto">
          <a:xfrm>
            <a:off x="838200" y="3124200"/>
            <a:ext cx="381000" cy="381000"/>
          </a:xfrm>
          <a:prstGeom prst="ellipse">
            <a:avLst/>
          </a:prstGeom>
          <a:solidFill>
            <a:srgbClr val="CC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HV</a:t>
            </a:r>
          </a:p>
        </p:txBody>
      </p:sp>
      <p:sp>
        <p:nvSpPr>
          <p:cNvPr id="111710" name="Oval 94"/>
          <p:cNvSpPr>
            <a:spLocks noChangeArrowheads="1"/>
          </p:cNvSpPr>
          <p:nvPr/>
        </p:nvSpPr>
        <p:spPr bwMode="auto">
          <a:xfrm>
            <a:off x="838200" y="3581400"/>
            <a:ext cx="381000" cy="381000"/>
          </a:xfrm>
          <a:prstGeom prst="ellipse">
            <a:avLst/>
          </a:prstGeom>
          <a:solidFill>
            <a:srgbClr val="CC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LV</a:t>
            </a:r>
          </a:p>
        </p:txBody>
      </p:sp>
      <p:sp>
        <p:nvSpPr>
          <p:cNvPr id="111711" name="Oval 95"/>
          <p:cNvSpPr>
            <a:spLocks noChangeArrowheads="1"/>
          </p:cNvSpPr>
          <p:nvPr/>
        </p:nvSpPr>
        <p:spPr bwMode="auto">
          <a:xfrm>
            <a:off x="838200" y="4038600"/>
            <a:ext cx="381000" cy="381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FEE</a:t>
            </a:r>
          </a:p>
        </p:txBody>
      </p:sp>
      <p:sp>
        <p:nvSpPr>
          <p:cNvPr id="111712" name="Oval 96"/>
          <p:cNvSpPr>
            <a:spLocks noChangeArrowheads="1"/>
          </p:cNvSpPr>
          <p:nvPr/>
        </p:nvSpPr>
        <p:spPr bwMode="auto">
          <a:xfrm>
            <a:off x="838200" y="4495800"/>
            <a:ext cx="3810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MON</a:t>
            </a:r>
          </a:p>
        </p:txBody>
      </p:sp>
      <p:sp>
        <p:nvSpPr>
          <p:cNvPr id="111713" name="Oval 97"/>
          <p:cNvSpPr>
            <a:spLocks noChangeArrowheads="1"/>
          </p:cNvSpPr>
          <p:nvPr/>
        </p:nvSpPr>
        <p:spPr bwMode="auto">
          <a:xfrm>
            <a:off x="1295400" y="3124200"/>
            <a:ext cx="381000" cy="381000"/>
          </a:xfrm>
          <a:prstGeom prst="ellipse">
            <a:avLst/>
          </a:prstGeom>
          <a:solidFill>
            <a:srgbClr val="CC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HV</a:t>
            </a:r>
          </a:p>
        </p:txBody>
      </p:sp>
      <p:sp>
        <p:nvSpPr>
          <p:cNvPr id="111714" name="Oval 98"/>
          <p:cNvSpPr>
            <a:spLocks noChangeArrowheads="1"/>
          </p:cNvSpPr>
          <p:nvPr/>
        </p:nvSpPr>
        <p:spPr bwMode="auto">
          <a:xfrm>
            <a:off x="1295400" y="3581400"/>
            <a:ext cx="381000" cy="381000"/>
          </a:xfrm>
          <a:prstGeom prst="ellipse">
            <a:avLst/>
          </a:prstGeom>
          <a:solidFill>
            <a:srgbClr val="CC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LV</a:t>
            </a:r>
          </a:p>
        </p:txBody>
      </p:sp>
      <p:sp>
        <p:nvSpPr>
          <p:cNvPr id="111715" name="Oval 99"/>
          <p:cNvSpPr>
            <a:spLocks noChangeArrowheads="1"/>
          </p:cNvSpPr>
          <p:nvPr/>
        </p:nvSpPr>
        <p:spPr bwMode="auto">
          <a:xfrm>
            <a:off x="1295400" y="4038600"/>
            <a:ext cx="381000" cy="381000"/>
          </a:xfrm>
          <a:prstGeom prst="ellipse">
            <a:avLst/>
          </a:prstGeom>
          <a:solidFill>
            <a:srgbClr val="CC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FEE</a:t>
            </a:r>
          </a:p>
        </p:txBody>
      </p:sp>
      <p:sp>
        <p:nvSpPr>
          <p:cNvPr id="111716" name="Oval 100"/>
          <p:cNvSpPr>
            <a:spLocks noChangeArrowheads="1"/>
          </p:cNvSpPr>
          <p:nvPr/>
        </p:nvSpPr>
        <p:spPr bwMode="auto">
          <a:xfrm>
            <a:off x="1295400" y="4495800"/>
            <a:ext cx="3810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MON</a:t>
            </a:r>
          </a:p>
        </p:txBody>
      </p:sp>
      <p:sp>
        <p:nvSpPr>
          <p:cNvPr id="111718" name="Oval 102"/>
          <p:cNvSpPr>
            <a:spLocks noChangeArrowheads="1"/>
          </p:cNvSpPr>
          <p:nvPr/>
        </p:nvSpPr>
        <p:spPr bwMode="auto">
          <a:xfrm>
            <a:off x="2209800" y="5867400"/>
            <a:ext cx="381000" cy="381000"/>
          </a:xfrm>
          <a:prstGeom prst="ellipse">
            <a:avLst/>
          </a:prstGeom>
          <a:solidFill>
            <a:srgbClr val="CC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ROD</a:t>
            </a:r>
          </a:p>
        </p:txBody>
      </p:sp>
      <p:sp>
        <p:nvSpPr>
          <p:cNvPr id="111719" name="Oval 103"/>
          <p:cNvSpPr>
            <a:spLocks noChangeArrowheads="1"/>
          </p:cNvSpPr>
          <p:nvPr/>
        </p:nvSpPr>
        <p:spPr bwMode="auto">
          <a:xfrm>
            <a:off x="2209800" y="3124200"/>
            <a:ext cx="381000" cy="381000"/>
          </a:xfrm>
          <a:prstGeom prst="ellipse">
            <a:avLst/>
          </a:prstGeom>
          <a:solidFill>
            <a:srgbClr val="CC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VHV</a:t>
            </a:r>
          </a:p>
        </p:txBody>
      </p:sp>
      <p:sp>
        <p:nvSpPr>
          <p:cNvPr id="111720" name="Oval 104"/>
          <p:cNvSpPr>
            <a:spLocks noChangeArrowheads="1"/>
          </p:cNvSpPr>
          <p:nvPr/>
        </p:nvSpPr>
        <p:spPr bwMode="auto">
          <a:xfrm>
            <a:off x="3581400" y="3124200"/>
            <a:ext cx="381000" cy="381000"/>
          </a:xfrm>
          <a:prstGeom prst="ellipse">
            <a:avLst/>
          </a:prstGeom>
          <a:solidFill>
            <a:srgbClr val="CC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HV</a:t>
            </a:r>
          </a:p>
        </p:txBody>
      </p:sp>
      <p:sp>
        <p:nvSpPr>
          <p:cNvPr id="111721" name="Oval 105"/>
          <p:cNvSpPr>
            <a:spLocks noChangeArrowheads="1"/>
          </p:cNvSpPr>
          <p:nvPr/>
        </p:nvSpPr>
        <p:spPr bwMode="auto">
          <a:xfrm>
            <a:off x="3581400" y="3581400"/>
            <a:ext cx="381000" cy="381000"/>
          </a:xfrm>
          <a:prstGeom prst="ellipse">
            <a:avLst/>
          </a:prstGeom>
          <a:solidFill>
            <a:srgbClr val="CC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LV</a:t>
            </a:r>
          </a:p>
        </p:txBody>
      </p:sp>
      <p:sp>
        <p:nvSpPr>
          <p:cNvPr id="111722" name="Oval 106"/>
          <p:cNvSpPr>
            <a:spLocks noChangeArrowheads="1"/>
          </p:cNvSpPr>
          <p:nvPr/>
        </p:nvSpPr>
        <p:spPr bwMode="auto">
          <a:xfrm>
            <a:off x="3581400" y="5410200"/>
            <a:ext cx="381000" cy="381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GAS</a:t>
            </a:r>
          </a:p>
        </p:txBody>
      </p:sp>
      <p:sp>
        <p:nvSpPr>
          <p:cNvPr id="111723" name="Oval 107"/>
          <p:cNvSpPr>
            <a:spLocks noChangeArrowheads="1"/>
          </p:cNvSpPr>
          <p:nvPr/>
        </p:nvSpPr>
        <p:spPr bwMode="auto">
          <a:xfrm>
            <a:off x="3581400" y="4495800"/>
            <a:ext cx="381000" cy="381000"/>
          </a:xfrm>
          <a:prstGeom prst="ellipse">
            <a:avLst/>
          </a:prstGeom>
          <a:solidFill>
            <a:srgbClr val="CC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MON</a:t>
            </a:r>
          </a:p>
        </p:txBody>
      </p:sp>
      <p:sp>
        <p:nvSpPr>
          <p:cNvPr id="111724" name="Oval 108"/>
          <p:cNvSpPr>
            <a:spLocks noChangeArrowheads="1"/>
          </p:cNvSpPr>
          <p:nvPr/>
        </p:nvSpPr>
        <p:spPr bwMode="auto">
          <a:xfrm>
            <a:off x="4038600" y="3124200"/>
            <a:ext cx="381000" cy="381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HV</a:t>
            </a:r>
          </a:p>
        </p:txBody>
      </p:sp>
      <p:sp>
        <p:nvSpPr>
          <p:cNvPr id="111725" name="Oval 109"/>
          <p:cNvSpPr>
            <a:spLocks noChangeArrowheads="1"/>
          </p:cNvSpPr>
          <p:nvPr/>
        </p:nvSpPr>
        <p:spPr bwMode="auto">
          <a:xfrm>
            <a:off x="4038600" y="3581400"/>
            <a:ext cx="381000" cy="381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LV</a:t>
            </a:r>
          </a:p>
        </p:txBody>
      </p:sp>
      <p:sp>
        <p:nvSpPr>
          <p:cNvPr id="111726" name="Oval 110"/>
          <p:cNvSpPr>
            <a:spLocks noChangeArrowheads="1"/>
          </p:cNvSpPr>
          <p:nvPr/>
        </p:nvSpPr>
        <p:spPr bwMode="auto">
          <a:xfrm>
            <a:off x="4038600" y="4038600"/>
            <a:ext cx="381000" cy="381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FEE</a:t>
            </a:r>
          </a:p>
        </p:txBody>
      </p:sp>
      <p:sp>
        <p:nvSpPr>
          <p:cNvPr id="111727" name="Oval 111"/>
          <p:cNvSpPr>
            <a:spLocks noChangeArrowheads="1"/>
          </p:cNvSpPr>
          <p:nvPr/>
        </p:nvSpPr>
        <p:spPr bwMode="auto">
          <a:xfrm>
            <a:off x="4038600" y="4495800"/>
            <a:ext cx="381000" cy="381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CCO</a:t>
            </a:r>
          </a:p>
        </p:txBody>
      </p:sp>
      <p:sp>
        <p:nvSpPr>
          <p:cNvPr id="111728" name="Oval 112"/>
          <p:cNvSpPr>
            <a:spLocks noChangeArrowheads="1"/>
          </p:cNvSpPr>
          <p:nvPr/>
        </p:nvSpPr>
        <p:spPr bwMode="auto">
          <a:xfrm>
            <a:off x="4495800" y="3124200"/>
            <a:ext cx="381000" cy="381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HV</a:t>
            </a:r>
          </a:p>
        </p:txBody>
      </p:sp>
      <p:sp>
        <p:nvSpPr>
          <p:cNvPr id="111729" name="Oval 113"/>
          <p:cNvSpPr>
            <a:spLocks noChangeArrowheads="1"/>
          </p:cNvSpPr>
          <p:nvPr/>
        </p:nvSpPr>
        <p:spPr bwMode="auto">
          <a:xfrm>
            <a:off x="4495800" y="3581400"/>
            <a:ext cx="381000" cy="381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LV</a:t>
            </a:r>
          </a:p>
        </p:txBody>
      </p:sp>
      <p:sp>
        <p:nvSpPr>
          <p:cNvPr id="111730" name="Oval 114"/>
          <p:cNvSpPr>
            <a:spLocks noChangeArrowheads="1"/>
          </p:cNvSpPr>
          <p:nvPr/>
        </p:nvSpPr>
        <p:spPr bwMode="auto">
          <a:xfrm>
            <a:off x="4495800" y="4495800"/>
            <a:ext cx="3810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MON</a:t>
            </a:r>
          </a:p>
        </p:txBody>
      </p:sp>
      <p:sp>
        <p:nvSpPr>
          <p:cNvPr id="111731" name="Oval 115"/>
          <p:cNvSpPr>
            <a:spLocks noChangeArrowheads="1"/>
          </p:cNvSpPr>
          <p:nvPr/>
        </p:nvSpPr>
        <p:spPr bwMode="auto">
          <a:xfrm>
            <a:off x="4953000" y="3124200"/>
            <a:ext cx="3810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HV</a:t>
            </a:r>
          </a:p>
        </p:txBody>
      </p:sp>
      <p:sp>
        <p:nvSpPr>
          <p:cNvPr id="111732" name="Oval 116"/>
          <p:cNvSpPr>
            <a:spLocks noChangeArrowheads="1"/>
          </p:cNvSpPr>
          <p:nvPr/>
        </p:nvSpPr>
        <p:spPr bwMode="auto">
          <a:xfrm>
            <a:off x="4953000" y="3581400"/>
            <a:ext cx="3810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LV</a:t>
            </a:r>
          </a:p>
        </p:txBody>
      </p:sp>
      <p:sp>
        <p:nvSpPr>
          <p:cNvPr id="111733" name="Oval 117"/>
          <p:cNvSpPr>
            <a:spLocks noChangeArrowheads="1"/>
          </p:cNvSpPr>
          <p:nvPr/>
        </p:nvSpPr>
        <p:spPr bwMode="auto">
          <a:xfrm>
            <a:off x="4953000" y="4038600"/>
            <a:ext cx="3810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FEE</a:t>
            </a:r>
          </a:p>
        </p:txBody>
      </p:sp>
      <p:sp>
        <p:nvSpPr>
          <p:cNvPr id="111734" name="Oval 118"/>
          <p:cNvSpPr>
            <a:spLocks noChangeArrowheads="1"/>
          </p:cNvSpPr>
          <p:nvPr/>
        </p:nvSpPr>
        <p:spPr bwMode="auto">
          <a:xfrm>
            <a:off x="4953000" y="4495800"/>
            <a:ext cx="3810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MON</a:t>
            </a:r>
          </a:p>
        </p:txBody>
      </p:sp>
      <p:sp>
        <p:nvSpPr>
          <p:cNvPr id="111735" name="Oval 119"/>
          <p:cNvSpPr>
            <a:spLocks noChangeArrowheads="1"/>
          </p:cNvSpPr>
          <p:nvPr/>
        </p:nvSpPr>
        <p:spPr bwMode="auto">
          <a:xfrm>
            <a:off x="6781800" y="3124200"/>
            <a:ext cx="381000" cy="381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HV</a:t>
            </a:r>
          </a:p>
        </p:txBody>
      </p:sp>
      <p:sp>
        <p:nvSpPr>
          <p:cNvPr id="111736" name="Oval 120"/>
          <p:cNvSpPr>
            <a:spLocks noChangeArrowheads="1"/>
          </p:cNvSpPr>
          <p:nvPr/>
        </p:nvSpPr>
        <p:spPr bwMode="auto">
          <a:xfrm>
            <a:off x="6781800" y="3581400"/>
            <a:ext cx="381000" cy="381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LV</a:t>
            </a:r>
          </a:p>
        </p:txBody>
      </p:sp>
      <p:sp>
        <p:nvSpPr>
          <p:cNvPr id="111737" name="Oval 121"/>
          <p:cNvSpPr>
            <a:spLocks noChangeArrowheads="1"/>
          </p:cNvSpPr>
          <p:nvPr/>
        </p:nvSpPr>
        <p:spPr bwMode="auto">
          <a:xfrm>
            <a:off x="6781800" y="5410200"/>
            <a:ext cx="381000" cy="381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GAS</a:t>
            </a:r>
          </a:p>
        </p:txBody>
      </p:sp>
      <p:sp>
        <p:nvSpPr>
          <p:cNvPr id="111738" name="Oval 122"/>
          <p:cNvSpPr>
            <a:spLocks noChangeArrowheads="1"/>
          </p:cNvSpPr>
          <p:nvPr/>
        </p:nvSpPr>
        <p:spPr bwMode="auto">
          <a:xfrm>
            <a:off x="6781800" y="4495800"/>
            <a:ext cx="381000" cy="381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MON</a:t>
            </a:r>
          </a:p>
        </p:txBody>
      </p:sp>
      <p:sp>
        <p:nvSpPr>
          <p:cNvPr id="111739" name="Oval 123"/>
          <p:cNvSpPr>
            <a:spLocks noChangeArrowheads="1"/>
          </p:cNvSpPr>
          <p:nvPr/>
        </p:nvSpPr>
        <p:spPr bwMode="auto">
          <a:xfrm>
            <a:off x="5410200" y="3124200"/>
            <a:ext cx="381000" cy="381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HV</a:t>
            </a:r>
          </a:p>
        </p:txBody>
      </p:sp>
      <p:sp>
        <p:nvSpPr>
          <p:cNvPr id="111740" name="Oval 124"/>
          <p:cNvSpPr>
            <a:spLocks noChangeArrowheads="1"/>
          </p:cNvSpPr>
          <p:nvPr/>
        </p:nvSpPr>
        <p:spPr bwMode="auto">
          <a:xfrm>
            <a:off x="5410200" y="3581400"/>
            <a:ext cx="381000" cy="381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LV</a:t>
            </a:r>
          </a:p>
        </p:txBody>
      </p:sp>
      <p:sp>
        <p:nvSpPr>
          <p:cNvPr id="111741" name="Oval 125"/>
          <p:cNvSpPr>
            <a:spLocks noChangeArrowheads="1"/>
          </p:cNvSpPr>
          <p:nvPr/>
        </p:nvSpPr>
        <p:spPr bwMode="auto">
          <a:xfrm>
            <a:off x="5410200" y="4038600"/>
            <a:ext cx="381000" cy="381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FEE</a:t>
            </a:r>
          </a:p>
        </p:txBody>
      </p:sp>
      <p:sp>
        <p:nvSpPr>
          <p:cNvPr id="111742" name="Oval 126"/>
          <p:cNvSpPr>
            <a:spLocks noChangeArrowheads="1"/>
          </p:cNvSpPr>
          <p:nvPr/>
        </p:nvSpPr>
        <p:spPr bwMode="auto">
          <a:xfrm>
            <a:off x="7696200" y="3124200"/>
            <a:ext cx="381000" cy="381000"/>
          </a:xfrm>
          <a:prstGeom prst="ellipse">
            <a:avLst/>
          </a:prstGeom>
          <a:solidFill>
            <a:srgbClr val="CC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HV</a:t>
            </a:r>
          </a:p>
        </p:txBody>
      </p:sp>
      <p:sp>
        <p:nvSpPr>
          <p:cNvPr id="111743" name="Oval 127"/>
          <p:cNvSpPr>
            <a:spLocks noChangeArrowheads="1"/>
          </p:cNvSpPr>
          <p:nvPr/>
        </p:nvSpPr>
        <p:spPr bwMode="auto">
          <a:xfrm>
            <a:off x="7696200" y="3581400"/>
            <a:ext cx="381000" cy="381000"/>
          </a:xfrm>
          <a:prstGeom prst="ellipse">
            <a:avLst/>
          </a:prstGeom>
          <a:solidFill>
            <a:srgbClr val="CC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LV</a:t>
            </a:r>
          </a:p>
        </p:txBody>
      </p:sp>
      <p:sp>
        <p:nvSpPr>
          <p:cNvPr id="111744" name="Oval 128"/>
          <p:cNvSpPr>
            <a:spLocks noChangeArrowheads="1"/>
          </p:cNvSpPr>
          <p:nvPr/>
        </p:nvSpPr>
        <p:spPr bwMode="auto">
          <a:xfrm>
            <a:off x="7696200" y="5410200"/>
            <a:ext cx="381000" cy="381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GAS</a:t>
            </a:r>
          </a:p>
        </p:txBody>
      </p:sp>
      <p:sp>
        <p:nvSpPr>
          <p:cNvPr id="111745" name="Oval 129"/>
          <p:cNvSpPr>
            <a:spLocks noChangeArrowheads="1"/>
          </p:cNvSpPr>
          <p:nvPr/>
        </p:nvSpPr>
        <p:spPr bwMode="auto">
          <a:xfrm>
            <a:off x="7696200" y="4495800"/>
            <a:ext cx="3810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MON</a:t>
            </a:r>
          </a:p>
        </p:txBody>
      </p:sp>
      <p:sp>
        <p:nvSpPr>
          <p:cNvPr id="111746" name="Oval 130"/>
          <p:cNvSpPr>
            <a:spLocks noChangeArrowheads="1"/>
          </p:cNvSpPr>
          <p:nvPr/>
        </p:nvSpPr>
        <p:spPr bwMode="auto">
          <a:xfrm>
            <a:off x="5867400" y="3124200"/>
            <a:ext cx="381000" cy="381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HV</a:t>
            </a:r>
          </a:p>
        </p:txBody>
      </p:sp>
      <p:sp>
        <p:nvSpPr>
          <p:cNvPr id="111747" name="Oval 131"/>
          <p:cNvSpPr>
            <a:spLocks noChangeArrowheads="1"/>
          </p:cNvSpPr>
          <p:nvPr/>
        </p:nvSpPr>
        <p:spPr bwMode="auto">
          <a:xfrm>
            <a:off x="5867400" y="3581400"/>
            <a:ext cx="381000" cy="381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LV</a:t>
            </a:r>
          </a:p>
        </p:txBody>
      </p:sp>
      <p:sp>
        <p:nvSpPr>
          <p:cNvPr id="111748" name="Oval 132"/>
          <p:cNvSpPr>
            <a:spLocks noChangeArrowheads="1"/>
          </p:cNvSpPr>
          <p:nvPr/>
        </p:nvSpPr>
        <p:spPr bwMode="auto">
          <a:xfrm>
            <a:off x="5867400" y="4038600"/>
            <a:ext cx="381000" cy="381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FEE</a:t>
            </a:r>
          </a:p>
        </p:txBody>
      </p:sp>
      <p:sp>
        <p:nvSpPr>
          <p:cNvPr id="111749" name="Oval 133"/>
          <p:cNvSpPr>
            <a:spLocks noChangeArrowheads="1"/>
          </p:cNvSpPr>
          <p:nvPr/>
        </p:nvSpPr>
        <p:spPr bwMode="auto">
          <a:xfrm>
            <a:off x="6324600" y="3124200"/>
            <a:ext cx="381000" cy="381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HV</a:t>
            </a:r>
          </a:p>
        </p:txBody>
      </p:sp>
      <p:sp>
        <p:nvSpPr>
          <p:cNvPr id="111750" name="Oval 134"/>
          <p:cNvSpPr>
            <a:spLocks noChangeArrowheads="1"/>
          </p:cNvSpPr>
          <p:nvPr/>
        </p:nvSpPr>
        <p:spPr bwMode="auto">
          <a:xfrm>
            <a:off x="6324600" y="3581400"/>
            <a:ext cx="381000" cy="381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LV</a:t>
            </a:r>
          </a:p>
        </p:txBody>
      </p:sp>
      <p:sp>
        <p:nvSpPr>
          <p:cNvPr id="111751" name="Oval 135"/>
          <p:cNvSpPr>
            <a:spLocks noChangeArrowheads="1"/>
          </p:cNvSpPr>
          <p:nvPr/>
        </p:nvSpPr>
        <p:spPr bwMode="auto">
          <a:xfrm>
            <a:off x="6324600" y="4038600"/>
            <a:ext cx="381000" cy="381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FEE</a:t>
            </a:r>
          </a:p>
        </p:txBody>
      </p:sp>
      <p:sp>
        <p:nvSpPr>
          <p:cNvPr id="111752" name="Oval 136"/>
          <p:cNvSpPr>
            <a:spLocks noChangeArrowheads="1"/>
          </p:cNvSpPr>
          <p:nvPr/>
        </p:nvSpPr>
        <p:spPr bwMode="auto">
          <a:xfrm>
            <a:off x="8610600" y="3124200"/>
            <a:ext cx="381000" cy="381000"/>
          </a:xfrm>
          <a:prstGeom prst="ellipse">
            <a:avLst/>
          </a:prstGeom>
          <a:solidFill>
            <a:srgbClr val="CC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HV</a:t>
            </a:r>
          </a:p>
        </p:txBody>
      </p:sp>
      <p:sp>
        <p:nvSpPr>
          <p:cNvPr id="111753" name="Oval 137"/>
          <p:cNvSpPr>
            <a:spLocks noChangeArrowheads="1"/>
          </p:cNvSpPr>
          <p:nvPr/>
        </p:nvSpPr>
        <p:spPr bwMode="auto">
          <a:xfrm>
            <a:off x="8610600" y="3581400"/>
            <a:ext cx="3810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LV</a:t>
            </a:r>
          </a:p>
        </p:txBody>
      </p:sp>
      <p:sp>
        <p:nvSpPr>
          <p:cNvPr id="111754" name="Oval 138"/>
          <p:cNvSpPr>
            <a:spLocks noChangeArrowheads="1"/>
          </p:cNvSpPr>
          <p:nvPr/>
        </p:nvSpPr>
        <p:spPr bwMode="auto">
          <a:xfrm>
            <a:off x="8610600" y="4038600"/>
            <a:ext cx="3810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FEE</a:t>
            </a:r>
          </a:p>
        </p:txBody>
      </p:sp>
      <p:sp>
        <p:nvSpPr>
          <p:cNvPr id="111755" name="Oval 139"/>
          <p:cNvSpPr>
            <a:spLocks noChangeArrowheads="1"/>
          </p:cNvSpPr>
          <p:nvPr/>
        </p:nvSpPr>
        <p:spPr bwMode="auto">
          <a:xfrm>
            <a:off x="3581400" y="5867400"/>
            <a:ext cx="381000" cy="381000"/>
          </a:xfrm>
          <a:prstGeom prst="ellipse">
            <a:avLst/>
          </a:prstGeom>
          <a:solidFill>
            <a:srgbClr val="CC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LIQ</a:t>
            </a:r>
          </a:p>
        </p:txBody>
      </p:sp>
      <p:sp>
        <p:nvSpPr>
          <p:cNvPr id="111756" name="Oval 140"/>
          <p:cNvSpPr>
            <a:spLocks noChangeArrowheads="1"/>
          </p:cNvSpPr>
          <p:nvPr/>
        </p:nvSpPr>
        <p:spPr bwMode="auto">
          <a:xfrm>
            <a:off x="4495800" y="5410200"/>
            <a:ext cx="381000" cy="381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GAS</a:t>
            </a:r>
          </a:p>
        </p:txBody>
      </p:sp>
      <p:sp>
        <p:nvSpPr>
          <p:cNvPr id="111757" name="Oval 141"/>
          <p:cNvSpPr>
            <a:spLocks noChangeArrowheads="1"/>
          </p:cNvSpPr>
          <p:nvPr/>
        </p:nvSpPr>
        <p:spPr bwMode="auto">
          <a:xfrm>
            <a:off x="7239000" y="3124200"/>
            <a:ext cx="381000" cy="381000"/>
          </a:xfrm>
          <a:prstGeom prst="ellipse">
            <a:avLst/>
          </a:prstGeom>
          <a:solidFill>
            <a:srgbClr val="CC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HV</a:t>
            </a:r>
          </a:p>
        </p:txBody>
      </p:sp>
      <p:sp>
        <p:nvSpPr>
          <p:cNvPr id="111758" name="Oval 142"/>
          <p:cNvSpPr>
            <a:spLocks noChangeArrowheads="1"/>
          </p:cNvSpPr>
          <p:nvPr/>
        </p:nvSpPr>
        <p:spPr bwMode="auto">
          <a:xfrm>
            <a:off x="7239000" y="3581400"/>
            <a:ext cx="381000" cy="381000"/>
          </a:xfrm>
          <a:prstGeom prst="ellipse">
            <a:avLst/>
          </a:prstGeom>
          <a:solidFill>
            <a:srgbClr val="CC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LV</a:t>
            </a:r>
          </a:p>
        </p:txBody>
      </p:sp>
      <p:sp>
        <p:nvSpPr>
          <p:cNvPr id="111759" name="Oval 143"/>
          <p:cNvSpPr>
            <a:spLocks noChangeArrowheads="1"/>
          </p:cNvSpPr>
          <p:nvPr/>
        </p:nvSpPr>
        <p:spPr bwMode="auto">
          <a:xfrm>
            <a:off x="7239000" y="5410200"/>
            <a:ext cx="381000" cy="381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GAS</a:t>
            </a:r>
          </a:p>
        </p:txBody>
      </p:sp>
      <p:sp>
        <p:nvSpPr>
          <p:cNvPr id="111760" name="Oval 144"/>
          <p:cNvSpPr>
            <a:spLocks noChangeArrowheads="1"/>
          </p:cNvSpPr>
          <p:nvPr/>
        </p:nvSpPr>
        <p:spPr bwMode="auto">
          <a:xfrm>
            <a:off x="7239000" y="4495800"/>
            <a:ext cx="381000" cy="381000"/>
          </a:xfrm>
          <a:prstGeom prst="ellipse">
            <a:avLst/>
          </a:prstGeom>
          <a:solidFill>
            <a:srgbClr val="CC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MON</a:t>
            </a:r>
          </a:p>
        </p:txBody>
      </p:sp>
      <p:sp>
        <p:nvSpPr>
          <p:cNvPr id="111761" name="Oval 145"/>
          <p:cNvSpPr>
            <a:spLocks noChangeArrowheads="1"/>
          </p:cNvSpPr>
          <p:nvPr/>
        </p:nvSpPr>
        <p:spPr bwMode="auto">
          <a:xfrm>
            <a:off x="7696200" y="5867400"/>
            <a:ext cx="381000" cy="381000"/>
          </a:xfrm>
          <a:prstGeom prst="ellipse">
            <a:avLst/>
          </a:prstGeom>
          <a:solidFill>
            <a:srgbClr val="CC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GMS</a:t>
            </a:r>
          </a:p>
        </p:txBody>
      </p:sp>
      <p:sp>
        <p:nvSpPr>
          <p:cNvPr id="111762" name="Oval 146"/>
          <p:cNvSpPr>
            <a:spLocks noChangeArrowheads="1"/>
          </p:cNvSpPr>
          <p:nvPr/>
        </p:nvSpPr>
        <p:spPr bwMode="auto">
          <a:xfrm>
            <a:off x="2209800" y="4953000"/>
            <a:ext cx="381000" cy="381000"/>
          </a:xfrm>
          <a:prstGeom prst="ellipse">
            <a:avLst/>
          </a:prstGeom>
          <a:solidFill>
            <a:srgbClr val="CC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TS</a:t>
            </a:r>
          </a:p>
        </p:txBody>
      </p:sp>
      <p:sp>
        <p:nvSpPr>
          <p:cNvPr id="111763" name="Rectangle 147"/>
          <p:cNvSpPr>
            <a:spLocks noChangeArrowheads="1"/>
          </p:cNvSpPr>
          <p:nvPr/>
        </p:nvSpPr>
        <p:spPr bwMode="auto">
          <a:xfrm>
            <a:off x="381000" y="2971800"/>
            <a:ext cx="8610600" cy="3733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764" name="Oval 148"/>
          <p:cNvSpPr>
            <a:spLocks noChangeArrowheads="1"/>
          </p:cNvSpPr>
          <p:nvPr/>
        </p:nvSpPr>
        <p:spPr bwMode="auto">
          <a:xfrm>
            <a:off x="1752600" y="4953000"/>
            <a:ext cx="381000" cy="381000"/>
          </a:xfrm>
          <a:prstGeom prst="ellipse">
            <a:avLst/>
          </a:prstGeom>
          <a:solidFill>
            <a:srgbClr val="CC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COO</a:t>
            </a:r>
          </a:p>
        </p:txBody>
      </p:sp>
      <p:sp>
        <p:nvSpPr>
          <p:cNvPr id="111765" name="Oval 149"/>
          <p:cNvSpPr>
            <a:spLocks noChangeArrowheads="1"/>
          </p:cNvSpPr>
          <p:nvPr/>
        </p:nvSpPr>
        <p:spPr bwMode="auto">
          <a:xfrm>
            <a:off x="381000" y="4953000"/>
            <a:ext cx="381000" cy="381000"/>
          </a:xfrm>
          <a:prstGeom prst="ellipse">
            <a:avLst/>
          </a:prstGeom>
          <a:solidFill>
            <a:srgbClr val="CC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COO</a:t>
            </a:r>
          </a:p>
        </p:txBody>
      </p:sp>
      <p:sp>
        <p:nvSpPr>
          <p:cNvPr id="111766" name="Oval 150"/>
          <p:cNvSpPr>
            <a:spLocks noChangeArrowheads="1"/>
          </p:cNvSpPr>
          <p:nvPr/>
        </p:nvSpPr>
        <p:spPr bwMode="auto">
          <a:xfrm>
            <a:off x="2667000" y="4953000"/>
            <a:ext cx="381000" cy="381000"/>
          </a:xfrm>
          <a:prstGeom prst="ellipse">
            <a:avLst/>
          </a:prstGeom>
          <a:solidFill>
            <a:srgbClr val="CC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COO</a:t>
            </a:r>
          </a:p>
        </p:txBody>
      </p:sp>
      <p:sp>
        <p:nvSpPr>
          <p:cNvPr id="111767" name="Oval 151"/>
          <p:cNvSpPr>
            <a:spLocks noChangeArrowheads="1"/>
          </p:cNvSpPr>
          <p:nvPr/>
        </p:nvSpPr>
        <p:spPr bwMode="auto">
          <a:xfrm>
            <a:off x="3124200" y="4953000"/>
            <a:ext cx="381000" cy="381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COO</a:t>
            </a:r>
          </a:p>
        </p:txBody>
      </p:sp>
      <p:sp>
        <p:nvSpPr>
          <p:cNvPr id="111768" name="Oval 152"/>
          <p:cNvSpPr>
            <a:spLocks noChangeArrowheads="1"/>
          </p:cNvSpPr>
          <p:nvPr/>
        </p:nvSpPr>
        <p:spPr bwMode="auto">
          <a:xfrm>
            <a:off x="838200" y="4953000"/>
            <a:ext cx="381000" cy="381000"/>
          </a:xfrm>
          <a:prstGeom prst="ellipse">
            <a:avLst/>
          </a:prstGeom>
          <a:solidFill>
            <a:srgbClr val="CC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COO</a:t>
            </a:r>
          </a:p>
        </p:txBody>
      </p:sp>
      <p:sp>
        <p:nvSpPr>
          <p:cNvPr id="111769" name="Oval 153"/>
          <p:cNvSpPr>
            <a:spLocks noChangeArrowheads="1"/>
          </p:cNvSpPr>
          <p:nvPr/>
        </p:nvSpPr>
        <p:spPr bwMode="auto">
          <a:xfrm>
            <a:off x="1295400" y="4953000"/>
            <a:ext cx="381000" cy="381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COO</a:t>
            </a:r>
          </a:p>
        </p:txBody>
      </p:sp>
      <p:sp>
        <p:nvSpPr>
          <p:cNvPr id="111771" name="Oval 155"/>
          <p:cNvSpPr>
            <a:spLocks noChangeArrowheads="1"/>
          </p:cNvSpPr>
          <p:nvPr/>
        </p:nvSpPr>
        <p:spPr bwMode="auto">
          <a:xfrm>
            <a:off x="3581400" y="4953000"/>
            <a:ext cx="381000" cy="381000"/>
          </a:xfrm>
          <a:prstGeom prst="ellipse">
            <a:avLst/>
          </a:prstGeom>
          <a:solidFill>
            <a:srgbClr val="CC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COO</a:t>
            </a:r>
          </a:p>
        </p:txBody>
      </p:sp>
      <p:sp>
        <p:nvSpPr>
          <p:cNvPr id="111772" name="Oval 156"/>
          <p:cNvSpPr>
            <a:spLocks noChangeArrowheads="1"/>
          </p:cNvSpPr>
          <p:nvPr/>
        </p:nvSpPr>
        <p:spPr bwMode="auto">
          <a:xfrm>
            <a:off x="4038600" y="4953000"/>
            <a:ext cx="381000" cy="381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COO</a:t>
            </a:r>
          </a:p>
        </p:txBody>
      </p:sp>
      <p:sp>
        <p:nvSpPr>
          <p:cNvPr id="111774" name="Oval 158"/>
          <p:cNvSpPr>
            <a:spLocks noChangeArrowheads="1"/>
          </p:cNvSpPr>
          <p:nvPr/>
        </p:nvSpPr>
        <p:spPr bwMode="auto">
          <a:xfrm>
            <a:off x="6781800" y="4953000"/>
            <a:ext cx="381000" cy="381000"/>
          </a:xfrm>
          <a:prstGeom prst="ellipse">
            <a:avLst/>
          </a:prstGeom>
          <a:solidFill>
            <a:schemeClr val="bg2">
              <a:alpha val="5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COO</a:t>
            </a:r>
          </a:p>
        </p:txBody>
      </p:sp>
      <p:sp>
        <p:nvSpPr>
          <p:cNvPr id="111775" name="Oval 159"/>
          <p:cNvSpPr>
            <a:spLocks noChangeArrowheads="1"/>
          </p:cNvSpPr>
          <p:nvPr/>
        </p:nvSpPr>
        <p:spPr bwMode="auto">
          <a:xfrm>
            <a:off x="7696200" y="4953000"/>
            <a:ext cx="3810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COO</a:t>
            </a:r>
          </a:p>
        </p:txBody>
      </p:sp>
      <p:sp>
        <p:nvSpPr>
          <p:cNvPr id="111776" name="Oval 160"/>
          <p:cNvSpPr>
            <a:spLocks noChangeArrowheads="1"/>
          </p:cNvSpPr>
          <p:nvPr/>
        </p:nvSpPr>
        <p:spPr bwMode="auto">
          <a:xfrm>
            <a:off x="5410200" y="4495800"/>
            <a:ext cx="381000" cy="381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MON</a:t>
            </a:r>
          </a:p>
        </p:txBody>
      </p:sp>
      <p:sp>
        <p:nvSpPr>
          <p:cNvPr id="111777" name="Oval 161"/>
          <p:cNvSpPr>
            <a:spLocks noChangeArrowheads="1"/>
          </p:cNvSpPr>
          <p:nvPr/>
        </p:nvSpPr>
        <p:spPr bwMode="auto">
          <a:xfrm>
            <a:off x="5867400" y="4495800"/>
            <a:ext cx="381000" cy="381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MON</a:t>
            </a:r>
          </a:p>
        </p:txBody>
      </p:sp>
      <p:sp>
        <p:nvSpPr>
          <p:cNvPr id="111778" name="Oval 162"/>
          <p:cNvSpPr>
            <a:spLocks noChangeArrowheads="1"/>
          </p:cNvSpPr>
          <p:nvPr/>
        </p:nvSpPr>
        <p:spPr bwMode="auto">
          <a:xfrm>
            <a:off x="6324600" y="4495800"/>
            <a:ext cx="381000" cy="381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MON</a:t>
            </a:r>
          </a:p>
        </p:txBody>
      </p:sp>
      <p:sp>
        <p:nvSpPr>
          <p:cNvPr id="111779" name="Oval 163"/>
          <p:cNvSpPr>
            <a:spLocks noChangeArrowheads="1"/>
          </p:cNvSpPr>
          <p:nvPr/>
        </p:nvSpPr>
        <p:spPr bwMode="auto">
          <a:xfrm>
            <a:off x="8610600" y="4495800"/>
            <a:ext cx="3810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MON</a:t>
            </a:r>
          </a:p>
        </p:txBody>
      </p:sp>
      <p:sp>
        <p:nvSpPr>
          <p:cNvPr id="111780" name="Oval 164"/>
          <p:cNvSpPr>
            <a:spLocks noChangeArrowheads="1"/>
          </p:cNvSpPr>
          <p:nvPr/>
        </p:nvSpPr>
        <p:spPr bwMode="auto">
          <a:xfrm>
            <a:off x="381000" y="4495800"/>
            <a:ext cx="3810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MON</a:t>
            </a:r>
          </a:p>
        </p:txBody>
      </p:sp>
      <p:sp>
        <p:nvSpPr>
          <p:cNvPr id="111781" name="Oval 165"/>
          <p:cNvSpPr>
            <a:spLocks noChangeArrowheads="1"/>
          </p:cNvSpPr>
          <p:nvPr/>
        </p:nvSpPr>
        <p:spPr bwMode="auto">
          <a:xfrm>
            <a:off x="1752600" y="6324600"/>
            <a:ext cx="381000" cy="381000"/>
          </a:xfrm>
          <a:prstGeom prst="ellipse">
            <a:avLst/>
          </a:prstGeom>
          <a:solidFill>
            <a:srgbClr val="CC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PLS</a:t>
            </a:r>
          </a:p>
        </p:txBody>
      </p:sp>
      <p:grpSp>
        <p:nvGrpSpPr>
          <p:cNvPr id="111788" name="Group 172"/>
          <p:cNvGrpSpPr>
            <a:grpSpLocks/>
          </p:cNvGrpSpPr>
          <p:nvPr/>
        </p:nvGrpSpPr>
        <p:grpSpPr bwMode="auto">
          <a:xfrm>
            <a:off x="5334000" y="152400"/>
            <a:ext cx="3810000" cy="1219200"/>
            <a:chOff x="3360" y="96"/>
            <a:chExt cx="2400" cy="768"/>
          </a:xfrm>
        </p:grpSpPr>
        <p:sp>
          <p:nvSpPr>
            <p:cNvPr id="111783" name="Oval 167"/>
            <p:cNvSpPr>
              <a:spLocks noChangeArrowheads="1"/>
            </p:cNvSpPr>
            <p:nvPr/>
          </p:nvSpPr>
          <p:spPr bwMode="auto">
            <a:xfrm>
              <a:off x="3360" y="384"/>
              <a:ext cx="192" cy="192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200" b="1">
                <a:latin typeface="Verdana" pitchFamily="34" charset="0"/>
              </a:endParaRPr>
            </a:p>
          </p:txBody>
        </p:sp>
        <p:sp>
          <p:nvSpPr>
            <p:cNvPr id="111784" name="Oval 168"/>
            <p:cNvSpPr>
              <a:spLocks noChangeArrowheads="1"/>
            </p:cNvSpPr>
            <p:nvPr/>
          </p:nvSpPr>
          <p:spPr bwMode="auto">
            <a:xfrm>
              <a:off x="3360" y="96"/>
              <a:ext cx="192" cy="192"/>
            </a:xfrm>
            <a:prstGeom prst="ellipse">
              <a:avLst/>
            </a:prstGeom>
            <a:solidFill>
              <a:srgbClr val="CC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200" b="1">
                <a:latin typeface="Verdana" pitchFamily="34" charset="0"/>
              </a:endParaRPr>
            </a:p>
          </p:txBody>
        </p:sp>
        <p:sp>
          <p:nvSpPr>
            <p:cNvPr id="111785" name="Text Box 169"/>
            <p:cNvSpPr txBox="1">
              <a:spLocks noChangeArrowheads="1"/>
            </p:cNvSpPr>
            <p:nvPr/>
          </p:nvSpPr>
          <p:spPr bwMode="auto">
            <a:xfrm>
              <a:off x="3552" y="96"/>
              <a:ext cx="2208" cy="7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>
                  <a:latin typeface="Verdana" pitchFamily="34" charset="0"/>
                </a:rPr>
                <a:t>1</a:t>
              </a:r>
              <a:r>
                <a:rPr lang="en-US" altLang="en-US" sz="1800" b="1" baseline="30000">
                  <a:latin typeface="Verdana" pitchFamily="34" charset="0"/>
                </a:rPr>
                <a:t>st</a:t>
              </a:r>
              <a:r>
                <a:rPr lang="en-US" altLang="en-US" sz="1800" b="1">
                  <a:latin typeface="Verdana" pitchFamily="34" charset="0"/>
                </a:rPr>
                <a:t> draft URD exists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800" b="1">
                  <a:latin typeface="Verdana" pitchFamily="34" charset="0"/>
                </a:rPr>
                <a:t>Discussion started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800" b="1">
                  <a:latin typeface="Verdana" pitchFamily="34" charset="0"/>
                </a:rPr>
                <a:t>Not started or unknown</a:t>
              </a:r>
            </a:p>
          </p:txBody>
        </p:sp>
        <p:sp>
          <p:nvSpPr>
            <p:cNvPr id="111786" name="Oval 170"/>
            <p:cNvSpPr>
              <a:spLocks noChangeArrowheads="1"/>
            </p:cNvSpPr>
            <p:nvPr/>
          </p:nvSpPr>
          <p:spPr bwMode="auto">
            <a:xfrm>
              <a:off x="3360" y="672"/>
              <a:ext cx="192" cy="192"/>
            </a:xfrm>
            <a:prstGeom prst="ellipse">
              <a:avLst/>
            </a:prstGeom>
            <a:solidFill>
              <a:srgbClr val="FF00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200" b="1">
                <a:latin typeface="Verdana" pitchFamily="34" charset="0"/>
              </a:endParaRPr>
            </a:p>
          </p:txBody>
        </p:sp>
      </p:grpSp>
      <p:sp>
        <p:nvSpPr>
          <p:cNvPr id="111789" name="Oval 173"/>
          <p:cNvSpPr>
            <a:spLocks noChangeArrowheads="1"/>
          </p:cNvSpPr>
          <p:nvPr/>
        </p:nvSpPr>
        <p:spPr bwMode="auto">
          <a:xfrm>
            <a:off x="7696200" y="4038600"/>
            <a:ext cx="381000" cy="381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FEE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L.Jirden 10.03.2004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4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2" name="Rectangle 60"/>
          <p:cNvSpPr>
            <a:spLocks noChangeArrowheads="1"/>
          </p:cNvSpPr>
          <p:nvPr/>
        </p:nvSpPr>
        <p:spPr bwMode="auto">
          <a:xfrm>
            <a:off x="5322888" y="6097590"/>
            <a:ext cx="539750" cy="2524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/>
          </a:p>
        </p:txBody>
      </p:sp>
      <p:sp>
        <p:nvSpPr>
          <p:cNvPr id="3258" name="Rectangle 186"/>
          <p:cNvSpPr>
            <a:spLocks noChangeArrowheads="1"/>
          </p:cNvSpPr>
          <p:nvPr/>
        </p:nvSpPr>
        <p:spPr bwMode="auto">
          <a:xfrm>
            <a:off x="2881315" y="6097590"/>
            <a:ext cx="539750" cy="2524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/>
          </a:p>
        </p:txBody>
      </p:sp>
      <p:sp>
        <p:nvSpPr>
          <p:cNvPr id="3207" name="Oval 135"/>
          <p:cNvSpPr>
            <a:spLocks noChangeArrowheads="1"/>
          </p:cNvSpPr>
          <p:nvPr/>
        </p:nvSpPr>
        <p:spPr bwMode="auto">
          <a:xfrm>
            <a:off x="7631115" y="4076700"/>
            <a:ext cx="8270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algn="ctr"/>
            <a:r>
              <a:rPr lang="en-US" altLang="en-US" sz="1400"/>
              <a:t>ESC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852" y="4868863"/>
            <a:ext cx="539750" cy="2524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Crate</a:t>
            </a:r>
          </a:p>
        </p:txBody>
      </p:sp>
      <p:sp>
        <p:nvSpPr>
          <p:cNvPr id="3075" name="Oval 3"/>
          <p:cNvSpPr>
            <a:spLocks noChangeArrowheads="1"/>
          </p:cNvSpPr>
          <p:nvPr/>
        </p:nvSpPr>
        <p:spPr bwMode="auto">
          <a:xfrm>
            <a:off x="1042990" y="5300663"/>
            <a:ext cx="828675" cy="431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algn="ctr"/>
            <a:r>
              <a:rPr lang="en-US" altLang="en-US" sz="1400"/>
              <a:t>ROC C</a:t>
            </a:r>
          </a:p>
        </p:txBody>
      </p:sp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1979615" y="4076700"/>
            <a:ext cx="8270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algn="ctr"/>
            <a:r>
              <a:rPr lang="en-US" altLang="en-US" sz="1400"/>
              <a:t>ROC</a:t>
            </a:r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179390" y="5300663"/>
            <a:ext cx="828675" cy="431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algn="ctr"/>
            <a:r>
              <a:rPr lang="en-US" altLang="en-US" sz="1400"/>
              <a:t>ROC A</a:t>
            </a:r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1944690" y="5300663"/>
            <a:ext cx="828675" cy="431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algn="ctr"/>
            <a:r>
              <a:rPr lang="en-US" altLang="en-US" sz="1400"/>
              <a:t>Misc A</a:t>
            </a:r>
          </a:p>
        </p:txBody>
      </p:sp>
      <p:cxnSp>
        <p:nvCxnSpPr>
          <p:cNvPr id="3079" name="AutoShape 7"/>
          <p:cNvCxnSpPr>
            <a:cxnSpLocks noChangeShapeType="1"/>
            <a:stCxn id="3076" idx="4"/>
            <a:endCxn id="3077" idx="0"/>
          </p:cNvCxnSpPr>
          <p:nvPr/>
        </p:nvCxnSpPr>
        <p:spPr bwMode="auto">
          <a:xfrm flipH="1">
            <a:off x="593727" y="4508500"/>
            <a:ext cx="1800225" cy="792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AutoShape 8"/>
          <p:cNvCxnSpPr>
            <a:cxnSpLocks noChangeShapeType="1"/>
            <a:stCxn id="3076" idx="4"/>
            <a:endCxn id="3075" idx="0"/>
          </p:cNvCxnSpPr>
          <p:nvPr/>
        </p:nvCxnSpPr>
        <p:spPr bwMode="auto">
          <a:xfrm flipH="1">
            <a:off x="1457327" y="4508500"/>
            <a:ext cx="936625" cy="792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AutoShape 9"/>
          <p:cNvCxnSpPr>
            <a:cxnSpLocks noChangeShapeType="1"/>
            <a:stCxn id="3078" idx="0"/>
            <a:endCxn id="3076" idx="4"/>
          </p:cNvCxnSpPr>
          <p:nvPr/>
        </p:nvCxnSpPr>
        <p:spPr bwMode="auto">
          <a:xfrm flipV="1">
            <a:off x="2359027" y="4508500"/>
            <a:ext cx="34925" cy="792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AutoShape 10"/>
          <p:cNvCxnSpPr>
            <a:cxnSpLocks noChangeShapeType="1"/>
            <a:stCxn id="3074" idx="0"/>
            <a:endCxn id="3076" idx="4"/>
          </p:cNvCxnSpPr>
          <p:nvPr/>
        </p:nvCxnSpPr>
        <p:spPr bwMode="auto">
          <a:xfrm flipV="1">
            <a:off x="593727" y="4508500"/>
            <a:ext cx="1800225" cy="360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2051052" y="6097590"/>
            <a:ext cx="503238" cy="2524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2122488" y="6170615"/>
            <a:ext cx="504825" cy="2524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2197100" y="6242052"/>
            <a:ext cx="503238" cy="2524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Ch</a:t>
            </a:r>
          </a:p>
        </p:txBody>
      </p:sp>
      <p:cxnSp>
        <p:nvCxnSpPr>
          <p:cNvPr id="3086" name="AutoShape 14"/>
          <p:cNvCxnSpPr>
            <a:cxnSpLocks noChangeShapeType="1"/>
            <a:stCxn id="3078" idx="4"/>
            <a:endCxn id="3083" idx="0"/>
          </p:cNvCxnSpPr>
          <p:nvPr/>
        </p:nvCxnSpPr>
        <p:spPr bwMode="auto">
          <a:xfrm flipH="1">
            <a:off x="2303463" y="5732465"/>
            <a:ext cx="55562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AutoShape 15"/>
          <p:cNvCxnSpPr>
            <a:cxnSpLocks noChangeShapeType="1"/>
            <a:stCxn id="3078" idx="4"/>
            <a:endCxn id="3084" idx="0"/>
          </p:cNvCxnSpPr>
          <p:nvPr/>
        </p:nvCxnSpPr>
        <p:spPr bwMode="auto">
          <a:xfrm>
            <a:off x="2359027" y="5732463"/>
            <a:ext cx="15875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AutoShape 16"/>
          <p:cNvCxnSpPr>
            <a:cxnSpLocks noChangeShapeType="1"/>
            <a:stCxn id="3078" idx="4"/>
            <a:endCxn id="3085" idx="0"/>
          </p:cNvCxnSpPr>
          <p:nvPr/>
        </p:nvCxnSpPr>
        <p:spPr bwMode="auto">
          <a:xfrm>
            <a:off x="2359025" y="5732465"/>
            <a:ext cx="90488" cy="509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2344740" y="6338889"/>
            <a:ext cx="4988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.......</a:t>
            </a:r>
          </a:p>
        </p:txBody>
      </p:sp>
      <p:sp>
        <p:nvSpPr>
          <p:cNvPr id="3091" name="Oval 19"/>
          <p:cNvSpPr>
            <a:spLocks noChangeArrowheads="1"/>
          </p:cNvSpPr>
          <p:nvPr/>
        </p:nvSpPr>
        <p:spPr bwMode="auto">
          <a:xfrm>
            <a:off x="1512890" y="1196975"/>
            <a:ext cx="828675" cy="431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algn="ctr"/>
            <a:r>
              <a:rPr lang="en-US" altLang="en-US" sz="1400"/>
              <a:t>LASER</a:t>
            </a:r>
          </a:p>
        </p:txBody>
      </p:sp>
      <p:sp>
        <p:nvSpPr>
          <p:cNvPr id="3092" name="Oval 20"/>
          <p:cNvSpPr>
            <a:spLocks noChangeArrowheads="1"/>
          </p:cNvSpPr>
          <p:nvPr/>
        </p:nvSpPr>
        <p:spPr bwMode="auto">
          <a:xfrm>
            <a:off x="2989265" y="1196975"/>
            <a:ext cx="8270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algn="ctr"/>
            <a:r>
              <a:rPr lang="en-US" altLang="en-US" sz="1400"/>
              <a:t>TEMP</a:t>
            </a:r>
          </a:p>
        </p:txBody>
      </p:sp>
      <p:sp>
        <p:nvSpPr>
          <p:cNvPr id="3093" name="Oval 21"/>
          <p:cNvSpPr>
            <a:spLocks noChangeArrowheads="1"/>
          </p:cNvSpPr>
          <p:nvPr/>
        </p:nvSpPr>
        <p:spPr bwMode="auto">
          <a:xfrm>
            <a:off x="2916238" y="4075113"/>
            <a:ext cx="828675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algn="ctr"/>
            <a:r>
              <a:rPr lang="en-US" altLang="en-US" sz="1400"/>
              <a:t>FC</a:t>
            </a:r>
          </a:p>
        </p:txBody>
      </p:sp>
      <p:sp>
        <p:nvSpPr>
          <p:cNvPr id="3094" name="Oval 22"/>
          <p:cNvSpPr>
            <a:spLocks noChangeArrowheads="1"/>
          </p:cNvSpPr>
          <p:nvPr/>
        </p:nvSpPr>
        <p:spPr bwMode="auto">
          <a:xfrm>
            <a:off x="4140200" y="44450"/>
            <a:ext cx="8270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algn="ctr"/>
            <a:r>
              <a:rPr lang="en-US" altLang="en-US" sz="1400"/>
              <a:t>TPC</a:t>
            </a:r>
          </a:p>
        </p:txBody>
      </p:sp>
      <p:sp>
        <p:nvSpPr>
          <p:cNvPr id="3095" name="Oval 23"/>
          <p:cNvSpPr>
            <a:spLocks noChangeArrowheads="1"/>
          </p:cNvSpPr>
          <p:nvPr/>
        </p:nvSpPr>
        <p:spPr bwMode="auto">
          <a:xfrm>
            <a:off x="4360863" y="5300663"/>
            <a:ext cx="8255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algn="ctr"/>
            <a:r>
              <a:rPr lang="en-US" altLang="en-US" sz="1400"/>
              <a:t>GPulser</a:t>
            </a: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3059113" y="4868863"/>
            <a:ext cx="539750" cy="2524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PLC</a:t>
            </a: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1187451" y="6092825"/>
            <a:ext cx="503238" cy="2524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/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1258890" y="6170615"/>
            <a:ext cx="504825" cy="2524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1331915" y="6242052"/>
            <a:ext cx="503237" cy="2524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Ch</a:t>
            </a:r>
          </a:p>
        </p:txBody>
      </p:sp>
      <p:cxnSp>
        <p:nvCxnSpPr>
          <p:cNvPr id="3101" name="AutoShape 29"/>
          <p:cNvCxnSpPr>
            <a:cxnSpLocks noChangeShapeType="1"/>
            <a:stCxn id="3075" idx="4"/>
            <a:endCxn id="3098" idx="0"/>
          </p:cNvCxnSpPr>
          <p:nvPr/>
        </p:nvCxnSpPr>
        <p:spPr bwMode="auto">
          <a:xfrm flipH="1">
            <a:off x="1439865" y="5732463"/>
            <a:ext cx="17462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02" name="AutoShape 30"/>
          <p:cNvCxnSpPr>
            <a:cxnSpLocks noChangeShapeType="1"/>
            <a:stCxn id="3075" idx="4"/>
            <a:endCxn id="3099" idx="0"/>
          </p:cNvCxnSpPr>
          <p:nvPr/>
        </p:nvCxnSpPr>
        <p:spPr bwMode="auto">
          <a:xfrm>
            <a:off x="1457327" y="5732463"/>
            <a:ext cx="53975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03" name="AutoShape 31"/>
          <p:cNvCxnSpPr>
            <a:cxnSpLocks noChangeShapeType="1"/>
            <a:stCxn id="3075" idx="4"/>
            <a:endCxn id="3100" idx="0"/>
          </p:cNvCxnSpPr>
          <p:nvPr/>
        </p:nvCxnSpPr>
        <p:spPr bwMode="auto">
          <a:xfrm>
            <a:off x="1457326" y="5732465"/>
            <a:ext cx="127000" cy="509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1338264" y="6338889"/>
            <a:ext cx="4988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.......</a:t>
            </a: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252415" y="6097590"/>
            <a:ext cx="539750" cy="2524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/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330202" y="6165850"/>
            <a:ext cx="539750" cy="2524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/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395290" y="6242052"/>
            <a:ext cx="539750" cy="2524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Ch</a:t>
            </a:r>
          </a:p>
        </p:txBody>
      </p:sp>
      <p:cxnSp>
        <p:nvCxnSpPr>
          <p:cNvPr id="3108" name="AutoShape 36"/>
          <p:cNvCxnSpPr>
            <a:cxnSpLocks noChangeShapeType="1"/>
            <a:stCxn id="3077" idx="4"/>
            <a:endCxn id="3105" idx="0"/>
          </p:cNvCxnSpPr>
          <p:nvPr/>
        </p:nvCxnSpPr>
        <p:spPr bwMode="auto">
          <a:xfrm flipH="1">
            <a:off x="522290" y="5732465"/>
            <a:ext cx="71437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09" name="AutoShape 37"/>
          <p:cNvCxnSpPr>
            <a:cxnSpLocks noChangeShapeType="1"/>
            <a:stCxn id="3077" idx="4"/>
            <a:endCxn id="3106" idx="0"/>
          </p:cNvCxnSpPr>
          <p:nvPr/>
        </p:nvCxnSpPr>
        <p:spPr bwMode="auto">
          <a:xfrm>
            <a:off x="593725" y="5732463"/>
            <a:ext cx="6350" cy="433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10" name="AutoShape 38"/>
          <p:cNvCxnSpPr>
            <a:cxnSpLocks noChangeShapeType="1"/>
            <a:stCxn id="3077" idx="4"/>
            <a:endCxn id="3107" idx="0"/>
          </p:cNvCxnSpPr>
          <p:nvPr/>
        </p:nvCxnSpPr>
        <p:spPr bwMode="auto">
          <a:xfrm>
            <a:off x="593725" y="5732465"/>
            <a:ext cx="71438" cy="509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11" name="Text Box 39"/>
          <p:cNvSpPr txBox="1">
            <a:spLocks noChangeArrowheads="1"/>
          </p:cNvSpPr>
          <p:nvPr/>
        </p:nvSpPr>
        <p:spPr bwMode="auto">
          <a:xfrm>
            <a:off x="400052" y="6338889"/>
            <a:ext cx="4988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.......</a:t>
            </a:r>
          </a:p>
        </p:txBody>
      </p:sp>
      <p:sp>
        <p:nvSpPr>
          <p:cNvPr id="3112" name="Rectangle 40"/>
          <p:cNvSpPr>
            <a:spLocks noChangeArrowheads="1"/>
          </p:cNvSpPr>
          <p:nvPr/>
        </p:nvSpPr>
        <p:spPr bwMode="auto">
          <a:xfrm>
            <a:off x="4356100" y="6097590"/>
            <a:ext cx="539750" cy="2524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/>
          </a:p>
        </p:txBody>
      </p:sp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4427540" y="6170615"/>
            <a:ext cx="504825" cy="2524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/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4500563" y="6242052"/>
            <a:ext cx="539750" cy="2524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Ch</a:t>
            </a:r>
          </a:p>
        </p:txBody>
      </p:sp>
      <p:cxnSp>
        <p:nvCxnSpPr>
          <p:cNvPr id="3115" name="AutoShape 43"/>
          <p:cNvCxnSpPr>
            <a:cxnSpLocks noChangeShapeType="1"/>
            <a:stCxn id="3095" idx="4"/>
            <a:endCxn id="3112" idx="0"/>
          </p:cNvCxnSpPr>
          <p:nvPr/>
        </p:nvCxnSpPr>
        <p:spPr bwMode="auto">
          <a:xfrm flipH="1">
            <a:off x="4625975" y="5732465"/>
            <a:ext cx="147638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16" name="AutoShape 44"/>
          <p:cNvCxnSpPr>
            <a:cxnSpLocks noChangeShapeType="1"/>
            <a:stCxn id="3095" idx="4"/>
            <a:endCxn id="3113" idx="0"/>
          </p:cNvCxnSpPr>
          <p:nvPr/>
        </p:nvCxnSpPr>
        <p:spPr bwMode="auto">
          <a:xfrm flipH="1">
            <a:off x="4679952" y="5732463"/>
            <a:ext cx="93663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17" name="AutoShape 45"/>
          <p:cNvCxnSpPr>
            <a:cxnSpLocks noChangeShapeType="1"/>
            <a:stCxn id="3095" idx="4"/>
            <a:endCxn id="3114" idx="0"/>
          </p:cNvCxnSpPr>
          <p:nvPr/>
        </p:nvCxnSpPr>
        <p:spPr bwMode="auto">
          <a:xfrm flipH="1">
            <a:off x="4770440" y="5732465"/>
            <a:ext cx="3175" cy="509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18" name="AutoShape 46"/>
          <p:cNvCxnSpPr>
            <a:cxnSpLocks noChangeShapeType="1"/>
            <a:stCxn id="3097" idx="0"/>
            <a:endCxn id="3093" idx="4"/>
          </p:cNvCxnSpPr>
          <p:nvPr/>
        </p:nvCxnSpPr>
        <p:spPr bwMode="auto">
          <a:xfrm flipV="1">
            <a:off x="3328990" y="4506913"/>
            <a:ext cx="1587" cy="361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3036888" y="2133600"/>
            <a:ext cx="539750" cy="2524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/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3106739" y="2206627"/>
            <a:ext cx="539750" cy="2524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/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auto">
          <a:xfrm>
            <a:off x="3179763" y="2278063"/>
            <a:ext cx="539750" cy="2524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TSen</a:t>
            </a:r>
          </a:p>
        </p:txBody>
      </p:sp>
      <p:cxnSp>
        <p:nvCxnSpPr>
          <p:cNvPr id="3123" name="AutoShape 51"/>
          <p:cNvCxnSpPr>
            <a:cxnSpLocks noChangeShapeType="1"/>
            <a:stCxn id="3092" idx="4"/>
            <a:endCxn id="3120" idx="0"/>
          </p:cNvCxnSpPr>
          <p:nvPr/>
        </p:nvCxnSpPr>
        <p:spPr bwMode="auto">
          <a:xfrm flipH="1">
            <a:off x="3306765" y="1628775"/>
            <a:ext cx="96837" cy="50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24" name="AutoShape 52"/>
          <p:cNvCxnSpPr>
            <a:cxnSpLocks noChangeShapeType="1"/>
            <a:stCxn id="3092" idx="4"/>
            <a:endCxn id="3121" idx="0"/>
          </p:cNvCxnSpPr>
          <p:nvPr/>
        </p:nvCxnSpPr>
        <p:spPr bwMode="auto">
          <a:xfrm flipH="1">
            <a:off x="3376615" y="1628775"/>
            <a:ext cx="26987" cy="577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25" name="AutoShape 53"/>
          <p:cNvCxnSpPr>
            <a:cxnSpLocks noChangeShapeType="1"/>
            <a:stCxn id="3092" idx="4"/>
            <a:endCxn id="3122" idx="0"/>
          </p:cNvCxnSpPr>
          <p:nvPr/>
        </p:nvCxnSpPr>
        <p:spPr bwMode="auto">
          <a:xfrm>
            <a:off x="3403600" y="1628775"/>
            <a:ext cx="46038" cy="649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26" name="AutoShape 54"/>
          <p:cNvCxnSpPr>
            <a:cxnSpLocks noChangeShapeType="1"/>
            <a:stCxn id="3076" idx="0"/>
            <a:endCxn id="3185" idx="4"/>
          </p:cNvCxnSpPr>
          <p:nvPr/>
        </p:nvCxnSpPr>
        <p:spPr bwMode="auto">
          <a:xfrm flipV="1">
            <a:off x="2393950" y="2852738"/>
            <a:ext cx="2808288" cy="1223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27" name="AutoShape 55"/>
          <p:cNvCxnSpPr>
            <a:cxnSpLocks noChangeShapeType="1"/>
            <a:stCxn id="3128" idx="0"/>
            <a:endCxn id="3185" idx="4"/>
          </p:cNvCxnSpPr>
          <p:nvPr/>
        </p:nvCxnSpPr>
        <p:spPr bwMode="auto">
          <a:xfrm flipV="1">
            <a:off x="5130802" y="2852738"/>
            <a:ext cx="71438" cy="1223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28" name="Oval 56"/>
          <p:cNvSpPr>
            <a:spLocks noChangeArrowheads="1"/>
          </p:cNvSpPr>
          <p:nvPr/>
        </p:nvSpPr>
        <p:spPr bwMode="auto">
          <a:xfrm>
            <a:off x="4716465" y="4076700"/>
            <a:ext cx="8270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algn="ctr"/>
            <a:r>
              <a:rPr lang="en-US" altLang="en-US" sz="1400"/>
              <a:t>Gating</a:t>
            </a:r>
          </a:p>
        </p:txBody>
      </p:sp>
      <p:sp>
        <p:nvSpPr>
          <p:cNvPr id="3129" name="Oval 57"/>
          <p:cNvSpPr>
            <a:spLocks noChangeArrowheads="1"/>
          </p:cNvSpPr>
          <p:nvPr/>
        </p:nvSpPr>
        <p:spPr bwMode="auto">
          <a:xfrm>
            <a:off x="5256215" y="5300663"/>
            <a:ext cx="8270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algn="ctr"/>
            <a:r>
              <a:rPr lang="en-US" altLang="en-US" sz="1400"/>
              <a:t>PS</a:t>
            </a:r>
          </a:p>
        </p:txBody>
      </p:sp>
      <p:cxnSp>
        <p:nvCxnSpPr>
          <p:cNvPr id="3130" name="AutoShape 58"/>
          <p:cNvCxnSpPr>
            <a:cxnSpLocks noChangeShapeType="1"/>
            <a:stCxn id="3129" idx="0"/>
            <a:endCxn id="3128" idx="4"/>
          </p:cNvCxnSpPr>
          <p:nvPr/>
        </p:nvCxnSpPr>
        <p:spPr bwMode="auto">
          <a:xfrm flipH="1" flipV="1">
            <a:off x="5130802" y="4508500"/>
            <a:ext cx="539750" cy="792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31" name="AutoShape 59"/>
          <p:cNvCxnSpPr>
            <a:cxnSpLocks noChangeShapeType="1"/>
            <a:stCxn id="3095" idx="0"/>
            <a:endCxn id="3128" idx="4"/>
          </p:cNvCxnSpPr>
          <p:nvPr/>
        </p:nvCxnSpPr>
        <p:spPr bwMode="auto">
          <a:xfrm flipV="1">
            <a:off x="4773615" y="4508500"/>
            <a:ext cx="357187" cy="792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33" name="Rectangle 61"/>
          <p:cNvSpPr>
            <a:spLocks noChangeArrowheads="1"/>
          </p:cNvSpPr>
          <p:nvPr/>
        </p:nvSpPr>
        <p:spPr bwMode="auto">
          <a:xfrm>
            <a:off x="5395915" y="6170615"/>
            <a:ext cx="539750" cy="2524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auto">
          <a:xfrm>
            <a:off x="5472115" y="6237288"/>
            <a:ext cx="539750" cy="2524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Ch</a:t>
            </a:r>
          </a:p>
        </p:txBody>
      </p:sp>
      <p:cxnSp>
        <p:nvCxnSpPr>
          <p:cNvPr id="3135" name="AutoShape 63"/>
          <p:cNvCxnSpPr>
            <a:cxnSpLocks noChangeShapeType="1"/>
            <a:stCxn id="3129" idx="4"/>
            <a:endCxn id="3132" idx="0"/>
          </p:cNvCxnSpPr>
          <p:nvPr/>
        </p:nvCxnSpPr>
        <p:spPr bwMode="auto">
          <a:xfrm flipH="1">
            <a:off x="5592765" y="5732465"/>
            <a:ext cx="77787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36" name="AutoShape 64"/>
          <p:cNvCxnSpPr>
            <a:cxnSpLocks noChangeShapeType="1"/>
            <a:stCxn id="3129" idx="4"/>
            <a:endCxn id="3133" idx="0"/>
          </p:cNvCxnSpPr>
          <p:nvPr/>
        </p:nvCxnSpPr>
        <p:spPr bwMode="auto">
          <a:xfrm flipH="1">
            <a:off x="5665789" y="5732463"/>
            <a:ext cx="4762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37" name="AutoShape 65"/>
          <p:cNvCxnSpPr>
            <a:cxnSpLocks noChangeShapeType="1"/>
            <a:stCxn id="3129" idx="4"/>
            <a:endCxn id="3134" idx="0"/>
          </p:cNvCxnSpPr>
          <p:nvPr/>
        </p:nvCxnSpPr>
        <p:spPr bwMode="auto">
          <a:xfrm>
            <a:off x="5670551" y="5732465"/>
            <a:ext cx="71438" cy="50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38" name="Text Box 66"/>
          <p:cNvSpPr txBox="1">
            <a:spLocks noChangeArrowheads="1"/>
          </p:cNvSpPr>
          <p:nvPr/>
        </p:nvSpPr>
        <p:spPr bwMode="auto">
          <a:xfrm>
            <a:off x="4430715" y="6338889"/>
            <a:ext cx="4988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.......</a:t>
            </a:r>
          </a:p>
        </p:txBody>
      </p:sp>
      <p:sp>
        <p:nvSpPr>
          <p:cNvPr id="3139" name="Text Box 67"/>
          <p:cNvSpPr txBox="1">
            <a:spLocks noChangeArrowheads="1"/>
          </p:cNvSpPr>
          <p:nvPr/>
        </p:nvSpPr>
        <p:spPr bwMode="auto">
          <a:xfrm>
            <a:off x="5468940" y="6338889"/>
            <a:ext cx="4988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.......</a:t>
            </a:r>
          </a:p>
        </p:txBody>
      </p:sp>
      <p:sp>
        <p:nvSpPr>
          <p:cNvPr id="3140" name="Text Box 68"/>
          <p:cNvSpPr txBox="1">
            <a:spLocks noChangeArrowheads="1"/>
          </p:cNvSpPr>
          <p:nvPr/>
        </p:nvSpPr>
        <p:spPr bwMode="auto">
          <a:xfrm>
            <a:off x="3252789" y="2409826"/>
            <a:ext cx="4988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.......</a:t>
            </a:r>
          </a:p>
        </p:txBody>
      </p:sp>
      <p:cxnSp>
        <p:nvCxnSpPr>
          <p:cNvPr id="3142" name="AutoShape 70"/>
          <p:cNvCxnSpPr>
            <a:cxnSpLocks noChangeShapeType="1"/>
            <a:stCxn id="3092" idx="0"/>
            <a:endCxn id="3094" idx="4"/>
          </p:cNvCxnSpPr>
          <p:nvPr/>
        </p:nvCxnSpPr>
        <p:spPr bwMode="auto">
          <a:xfrm flipV="1">
            <a:off x="3403600" y="476252"/>
            <a:ext cx="1150938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43" name="AutoShape 71"/>
          <p:cNvCxnSpPr>
            <a:cxnSpLocks noChangeShapeType="1"/>
            <a:stCxn id="3191" idx="0"/>
            <a:endCxn id="3229" idx="4"/>
          </p:cNvCxnSpPr>
          <p:nvPr/>
        </p:nvCxnSpPr>
        <p:spPr bwMode="auto">
          <a:xfrm flipH="1" flipV="1">
            <a:off x="6319838" y="1628775"/>
            <a:ext cx="969962" cy="792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44" name="AutoShape 72"/>
          <p:cNvCxnSpPr>
            <a:cxnSpLocks noChangeShapeType="1"/>
            <a:stCxn id="3093" idx="0"/>
            <a:endCxn id="3185" idx="4"/>
          </p:cNvCxnSpPr>
          <p:nvPr/>
        </p:nvCxnSpPr>
        <p:spPr bwMode="auto">
          <a:xfrm flipV="1">
            <a:off x="3330577" y="2852740"/>
            <a:ext cx="1871663" cy="1222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46" name="Oval 74"/>
          <p:cNvSpPr>
            <a:spLocks noChangeArrowheads="1"/>
          </p:cNvSpPr>
          <p:nvPr/>
        </p:nvSpPr>
        <p:spPr bwMode="auto">
          <a:xfrm>
            <a:off x="8101015" y="2420938"/>
            <a:ext cx="8270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algn="ctr"/>
            <a:r>
              <a:rPr lang="en-US" altLang="en-US" sz="1400"/>
              <a:t>C. Puls</a:t>
            </a:r>
          </a:p>
        </p:txBody>
      </p:sp>
      <p:sp>
        <p:nvSpPr>
          <p:cNvPr id="3148" name="Rectangle 76"/>
          <p:cNvSpPr>
            <a:spLocks noChangeArrowheads="1"/>
          </p:cNvSpPr>
          <p:nvPr/>
        </p:nvSpPr>
        <p:spPr bwMode="auto">
          <a:xfrm>
            <a:off x="7993065" y="3284538"/>
            <a:ext cx="539750" cy="25241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Pul. A</a:t>
            </a:r>
          </a:p>
        </p:txBody>
      </p:sp>
      <p:sp>
        <p:nvSpPr>
          <p:cNvPr id="3149" name="Rectangle 77"/>
          <p:cNvSpPr>
            <a:spLocks noChangeArrowheads="1"/>
          </p:cNvSpPr>
          <p:nvPr/>
        </p:nvSpPr>
        <p:spPr bwMode="auto">
          <a:xfrm>
            <a:off x="8570915" y="3284538"/>
            <a:ext cx="539750" cy="2524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Pul. C</a:t>
            </a:r>
          </a:p>
        </p:txBody>
      </p:sp>
      <p:cxnSp>
        <p:nvCxnSpPr>
          <p:cNvPr id="3151" name="AutoShape 79"/>
          <p:cNvCxnSpPr>
            <a:cxnSpLocks noChangeShapeType="1"/>
            <a:stCxn id="3146" idx="4"/>
            <a:endCxn id="3148" idx="0"/>
          </p:cNvCxnSpPr>
          <p:nvPr/>
        </p:nvCxnSpPr>
        <p:spPr bwMode="auto">
          <a:xfrm flipH="1">
            <a:off x="8262938" y="2852738"/>
            <a:ext cx="252412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52" name="AutoShape 80"/>
          <p:cNvCxnSpPr>
            <a:cxnSpLocks noChangeShapeType="1"/>
            <a:stCxn id="3146" idx="4"/>
            <a:endCxn id="3149" idx="0"/>
          </p:cNvCxnSpPr>
          <p:nvPr/>
        </p:nvCxnSpPr>
        <p:spPr bwMode="auto">
          <a:xfrm>
            <a:off x="8515350" y="2852738"/>
            <a:ext cx="325438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60" name="Oval 88"/>
          <p:cNvSpPr>
            <a:spLocks noChangeArrowheads="1"/>
          </p:cNvSpPr>
          <p:nvPr/>
        </p:nvSpPr>
        <p:spPr bwMode="auto">
          <a:xfrm>
            <a:off x="250825" y="2422525"/>
            <a:ext cx="825500" cy="431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algn="ctr"/>
            <a:r>
              <a:rPr lang="en-US" altLang="en-US" sz="1400"/>
              <a:t>Laser</a:t>
            </a:r>
          </a:p>
        </p:txBody>
      </p:sp>
      <p:sp>
        <p:nvSpPr>
          <p:cNvPr id="3161" name="Rectangle 89"/>
          <p:cNvSpPr>
            <a:spLocks noChangeArrowheads="1"/>
          </p:cNvSpPr>
          <p:nvPr/>
        </p:nvSpPr>
        <p:spPr bwMode="auto">
          <a:xfrm>
            <a:off x="71438" y="3284538"/>
            <a:ext cx="539750" cy="2524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Las. A</a:t>
            </a:r>
          </a:p>
        </p:txBody>
      </p:sp>
      <p:sp>
        <p:nvSpPr>
          <p:cNvPr id="3162" name="Rectangle 90"/>
          <p:cNvSpPr>
            <a:spLocks noChangeArrowheads="1"/>
          </p:cNvSpPr>
          <p:nvPr/>
        </p:nvSpPr>
        <p:spPr bwMode="auto">
          <a:xfrm>
            <a:off x="647700" y="3284538"/>
            <a:ext cx="539750" cy="2524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Las. C</a:t>
            </a:r>
          </a:p>
        </p:txBody>
      </p:sp>
      <p:cxnSp>
        <p:nvCxnSpPr>
          <p:cNvPr id="3163" name="AutoShape 91"/>
          <p:cNvCxnSpPr>
            <a:cxnSpLocks noChangeShapeType="1"/>
            <a:stCxn id="3160" idx="4"/>
            <a:endCxn id="3161" idx="0"/>
          </p:cNvCxnSpPr>
          <p:nvPr/>
        </p:nvCxnSpPr>
        <p:spPr bwMode="auto">
          <a:xfrm flipH="1">
            <a:off x="341315" y="2854327"/>
            <a:ext cx="322262" cy="430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64" name="AutoShape 92"/>
          <p:cNvCxnSpPr>
            <a:cxnSpLocks noChangeShapeType="1"/>
            <a:stCxn id="3160" idx="4"/>
            <a:endCxn id="3162" idx="0"/>
          </p:cNvCxnSpPr>
          <p:nvPr/>
        </p:nvCxnSpPr>
        <p:spPr bwMode="auto">
          <a:xfrm>
            <a:off x="663577" y="2854327"/>
            <a:ext cx="254000" cy="430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65" name="Oval 93"/>
          <p:cNvSpPr>
            <a:spLocks noChangeArrowheads="1"/>
          </p:cNvSpPr>
          <p:nvPr/>
        </p:nvSpPr>
        <p:spPr bwMode="auto">
          <a:xfrm>
            <a:off x="1474790" y="2422525"/>
            <a:ext cx="827087" cy="431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algn="ctr"/>
            <a:r>
              <a:rPr lang="en-US" altLang="en-US" sz="1400"/>
              <a:t>Beam</a:t>
            </a:r>
          </a:p>
        </p:txBody>
      </p:sp>
      <p:sp>
        <p:nvSpPr>
          <p:cNvPr id="3166" name="Rectangle 94"/>
          <p:cNvSpPr>
            <a:spLocks noChangeArrowheads="1"/>
          </p:cNvSpPr>
          <p:nvPr/>
        </p:nvSpPr>
        <p:spPr bwMode="auto">
          <a:xfrm>
            <a:off x="1295400" y="3284538"/>
            <a:ext cx="539750" cy="2524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Image</a:t>
            </a:r>
          </a:p>
        </p:txBody>
      </p:sp>
      <p:sp>
        <p:nvSpPr>
          <p:cNvPr id="3167" name="Rectangle 95"/>
          <p:cNvSpPr>
            <a:spLocks noChangeArrowheads="1"/>
          </p:cNvSpPr>
          <p:nvPr/>
        </p:nvSpPr>
        <p:spPr bwMode="auto">
          <a:xfrm>
            <a:off x="1873250" y="3284538"/>
            <a:ext cx="539750" cy="2524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Mirror</a:t>
            </a:r>
          </a:p>
        </p:txBody>
      </p:sp>
      <p:cxnSp>
        <p:nvCxnSpPr>
          <p:cNvPr id="3168" name="AutoShape 96"/>
          <p:cNvCxnSpPr>
            <a:cxnSpLocks noChangeShapeType="1"/>
            <a:stCxn id="3165" idx="4"/>
            <a:endCxn id="3166" idx="0"/>
          </p:cNvCxnSpPr>
          <p:nvPr/>
        </p:nvCxnSpPr>
        <p:spPr bwMode="auto">
          <a:xfrm flipH="1">
            <a:off x="1565275" y="2854327"/>
            <a:ext cx="323850" cy="430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69" name="AutoShape 97"/>
          <p:cNvCxnSpPr>
            <a:cxnSpLocks noChangeShapeType="1"/>
            <a:stCxn id="3165" idx="4"/>
            <a:endCxn id="3167" idx="0"/>
          </p:cNvCxnSpPr>
          <p:nvPr/>
        </p:nvCxnSpPr>
        <p:spPr bwMode="auto">
          <a:xfrm>
            <a:off x="1889126" y="2854327"/>
            <a:ext cx="254000" cy="430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0" name="AutoShape 98"/>
          <p:cNvCxnSpPr>
            <a:cxnSpLocks noChangeShapeType="1"/>
            <a:stCxn id="3160" idx="0"/>
            <a:endCxn id="3091" idx="4"/>
          </p:cNvCxnSpPr>
          <p:nvPr/>
        </p:nvCxnSpPr>
        <p:spPr bwMode="auto">
          <a:xfrm flipV="1">
            <a:off x="663575" y="1628775"/>
            <a:ext cx="1263650" cy="793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1" name="AutoShape 99"/>
          <p:cNvCxnSpPr>
            <a:cxnSpLocks noChangeShapeType="1"/>
            <a:stCxn id="3165" idx="0"/>
            <a:endCxn id="3091" idx="4"/>
          </p:cNvCxnSpPr>
          <p:nvPr/>
        </p:nvCxnSpPr>
        <p:spPr bwMode="auto">
          <a:xfrm flipV="1">
            <a:off x="1889125" y="1628775"/>
            <a:ext cx="38100" cy="793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2" name="Text Box 100"/>
          <p:cNvSpPr txBox="1">
            <a:spLocks noChangeArrowheads="1"/>
          </p:cNvSpPr>
          <p:nvPr/>
        </p:nvSpPr>
        <p:spPr bwMode="auto">
          <a:xfrm>
            <a:off x="551723" y="6483352"/>
            <a:ext cx="4459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400"/>
              <a:t>36x</a:t>
            </a:r>
          </a:p>
        </p:txBody>
      </p:sp>
      <p:sp>
        <p:nvSpPr>
          <p:cNvPr id="3173" name="Text Box 101"/>
          <p:cNvSpPr txBox="1">
            <a:spLocks noChangeArrowheads="1"/>
          </p:cNvSpPr>
          <p:nvPr/>
        </p:nvSpPr>
        <p:spPr bwMode="auto">
          <a:xfrm>
            <a:off x="1345881" y="6483352"/>
            <a:ext cx="52610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400"/>
              <a:t>  36x</a:t>
            </a:r>
          </a:p>
        </p:txBody>
      </p:sp>
      <p:sp>
        <p:nvSpPr>
          <p:cNvPr id="3174" name="Text Box 102"/>
          <p:cNvSpPr txBox="1">
            <a:spLocks noChangeArrowheads="1"/>
          </p:cNvSpPr>
          <p:nvPr/>
        </p:nvSpPr>
        <p:spPr bwMode="auto">
          <a:xfrm>
            <a:off x="2279293" y="6483352"/>
            <a:ext cx="3690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400"/>
              <a:t>5X</a:t>
            </a:r>
          </a:p>
        </p:txBody>
      </p:sp>
      <p:sp>
        <p:nvSpPr>
          <p:cNvPr id="3175" name="Text Box 103"/>
          <p:cNvSpPr txBox="1">
            <a:spLocks noChangeArrowheads="1"/>
          </p:cNvSpPr>
          <p:nvPr/>
        </p:nvSpPr>
        <p:spPr bwMode="auto">
          <a:xfrm>
            <a:off x="4588736" y="6483352"/>
            <a:ext cx="4459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400"/>
              <a:t>98x</a:t>
            </a:r>
          </a:p>
        </p:txBody>
      </p:sp>
      <p:sp>
        <p:nvSpPr>
          <p:cNvPr id="3176" name="Text Box 104"/>
          <p:cNvSpPr txBox="1">
            <a:spLocks noChangeArrowheads="1"/>
          </p:cNvSpPr>
          <p:nvPr/>
        </p:nvSpPr>
        <p:spPr bwMode="auto">
          <a:xfrm>
            <a:off x="5626962" y="6483352"/>
            <a:ext cx="4459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400"/>
              <a:t>12x</a:t>
            </a:r>
          </a:p>
        </p:txBody>
      </p:sp>
      <p:sp>
        <p:nvSpPr>
          <p:cNvPr id="3178" name="Text Box 106"/>
          <p:cNvSpPr txBox="1">
            <a:spLocks noChangeArrowheads="1"/>
          </p:cNvSpPr>
          <p:nvPr/>
        </p:nvSpPr>
        <p:spPr bwMode="auto">
          <a:xfrm>
            <a:off x="3182564" y="2654301"/>
            <a:ext cx="5373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400"/>
              <a:t>500x</a:t>
            </a:r>
          </a:p>
        </p:txBody>
      </p:sp>
      <p:sp>
        <p:nvSpPr>
          <p:cNvPr id="3179" name="Rectangle 107"/>
          <p:cNvSpPr>
            <a:spLocks noChangeArrowheads="1"/>
          </p:cNvSpPr>
          <p:nvPr/>
        </p:nvSpPr>
        <p:spPr bwMode="auto">
          <a:xfrm>
            <a:off x="3960815" y="4868863"/>
            <a:ext cx="539750" cy="2524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Gas</a:t>
            </a:r>
          </a:p>
        </p:txBody>
      </p:sp>
      <p:cxnSp>
        <p:nvCxnSpPr>
          <p:cNvPr id="3182" name="AutoShape 110"/>
          <p:cNvCxnSpPr>
            <a:cxnSpLocks noChangeShapeType="1"/>
            <a:stCxn id="3179" idx="0"/>
            <a:endCxn id="3187" idx="4"/>
          </p:cNvCxnSpPr>
          <p:nvPr/>
        </p:nvCxnSpPr>
        <p:spPr bwMode="auto">
          <a:xfrm flipV="1">
            <a:off x="4230688" y="4508500"/>
            <a:ext cx="0" cy="360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85" name="Oval 113"/>
          <p:cNvSpPr>
            <a:spLocks noChangeArrowheads="1"/>
          </p:cNvSpPr>
          <p:nvPr/>
        </p:nvSpPr>
        <p:spPr bwMode="auto">
          <a:xfrm>
            <a:off x="4787900" y="2420938"/>
            <a:ext cx="8270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algn="ctr"/>
            <a:r>
              <a:rPr lang="en-US" altLang="en-US" sz="1400"/>
              <a:t>Detector</a:t>
            </a:r>
          </a:p>
        </p:txBody>
      </p:sp>
      <p:cxnSp>
        <p:nvCxnSpPr>
          <p:cNvPr id="3186" name="AutoShape 114"/>
          <p:cNvCxnSpPr>
            <a:cxnSpLocks noChangeShapeType="1"/>
            <a:stCxn id="3185" idx="0"/>
            <a:endCxn id="3229" idx="4"/>
          </p:cNvCxnSpPr>
          <p:nvPr/>
        </p:nvCxnSpPr>
        <p:spPr bwMode="auto">
          <a:xfrm flipV="1">
            <a:off x="5202238" y="1628775"/>
            <a:ext cx="1117600" cy="792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87" name="Oval 115"/>
          <p:cNvSpPr>
            <a:spLocks noChangeArrowheads="1"/>
          </p:cNvSpPr>
          <p:nvPr/>
        </p:nvSpPr>
        <p:spPr bwMode="auto">
          <a:xfrm>
            <a:off x="3816350" y="4076700"/>
            <a:ext cx="8270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algn="ctr"/>
            <a:r>
              <a:rPr lang="en-US" altLang="en-US" sz="1400"/>
              <a:t>GAS</a:t>
            </a:r>
          </a:p>
        </p:txBody>
      </p:sp>
      <p:sp>
        <p:nvSpPr>
          <p:cNvPr id="3188" name="Rectangle 116"/>
          <p:cNvSpPr>
            <a:spLocks noChangeArrowheads="1"/>
          </p:cNvSpPr>
          <p:nvPr/>
        </p:nvSpPr>
        <p:spPr bwMode="auto">
          <a:xfrm>
            <a:off x="5761040" y="4868863"/>
            <a:ext cx="539750" cy="2524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DVM</a:t>
            </a:r>
          </a:p>
        </p:txBody>
      </p:sp>
      <p:cxnSp>
        <p:nvCxnSpPr>
          <p:cNvPr id="3190" name="AutoShape 118"/>
          <p:cNvCxnSpPr>
            <a:cxnSpLocks noChangeShapeType="1"/>
            <a:stCxn id="3187" idx="0"/>
            <a:endCxn id="3185" idx="4"/>
          </p:cNvCxnSpPr>
          <p:nvPr/>
        </p:nvCxnSpPr>
        <p:spPr bwMode="auto">
          <a:xfrm flipV="1">
            <a:off x="4230688" y="2852738"/>
            <a:ext cx="971550" cy="1223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91" name="Oval 119"/>
          <p:cNvSpPr>
            <a:spLocks noChangeArrowheads="1"/>
          </p:cNvSpPr>
          <p:nvPr/>
        </p:nvSpPr>
        <p:spPr bwMode="auto">
          <a:xfrm>
            <a:off x="6877050" y="2420938"/>
            <a:ext cx="8255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algn="ctr"/>
            <a:r>
              <a:rPr lang="en-US" altLang="en-US" sz="1400"/>
              <a:t>FERO</a:t>
            </a:r>
          </a:p>
        </p:txBody>
      </p:sp>
      <p:sp>
        <p:nvSpPr>
          <p:cNvPr id="3192" name="Oval 120"/>
          <p:cNvSpPr>
            <a:spLocks noChangeArrowheads="1"/>
          </p:cNvSpPr>
          <p:nvPr/>
        </p:nvSpPr>
        <p:spPr bwMode="auto">
          <a:xfrm>
            <a:off x="7847013" y="4149725"/>
            <a:ext cx="8255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algn="ctr"/>
            <a:r>
              <a:rPr lang="en-US" altLang="en-US" sz="1400"/>
              <a:t>ESC</a:t>
            </a:r>
          </a:p>
        </p:txBody>
      </p:sp>
      <p:cxnSp>
        <p:nvCxnSpPr>
          <p:cNvPr id="3193" name="AutoShape 121"/>
          <p:cNvCxnSpPr>
            <a:cxnSpLocks noChangeShapeType="1"/>
            <a:stCxn id="3192" idx="0"/>
            <a:endCxn id="3191" idx="4"/>
          </p:cNvCxnSpPr>
          <p:nvPr/>
        </p:nvCxnSpPr>
        <p:spPr bwMode="auto">
          <a:xfrm flipH="1" flipV="1">
            <a:off x="7289802" y="2852740"/>
            <a:ext cx="969963" cy="1296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94" name="Rectangle 122"/>
          <p:cNvSpPr>
            <a:spLocks noChangeArrowheads="1"/>
          </p:cNvSpPr>
          <p:nvPr/>
        </p:nvSpPr>
        <p:spPr bwMode="auto">
          <a:xfrm>
            <a:off x="8389940" y="6165850"/>
            <a:ext cx="539750" cy="2524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 anchor="ctr"/>
          <a:lstStyle/>
          <a:p>
            <a:pPr algn="ctr"/>
            <a:endParaRPr lang="en-US" altLang="en-US" sz="1400"/>
          </a:p>
        </p:txBody>
      </p:sp>
      <p:sp>
        <p:nvSpPr>
          <p:cNvPr id="3195" name="Oval 123"/>
          <p:cNvSpPr>
            <a:spLocks noChangeArrowheads="1"/>
          </p:cNvSpPr>
          <p:nvPr/>
        </p:nvSpPr>
        <p:spPr bwMode="auto">
          <a:xfrm>
            <a:off x="7383465" y="5300663"/>
            <a:ext cx="8270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algn="ctr"/>
            <a:r>
              <a:rPr lang="en-US" altLang="en-US" sz="1400"/>
              <a:t>FED</a:t>
            </a:r>
          </a:p>
        </p:txBody>
      </p:sp>
      <p:sp>
        <p:nvSpPr>
          <p:cNvPr id="3196" name="Rectangle 124"/>
          <p:cNvSpPr>
            <a:spLocks noChangeArrowheads="1"/>
          </p:cNvSpPr>
          <p:nvPr/>
        </p:nvSpPr>
        <p:spPr bwMode="auto">
          <a:xfrm>
            <a:off x="7453315" y="6135688"/>
            <a:ext cx="539750" cy="2524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/>
          </a:p>
        </p:txBody>
      </p:sp>
      <p:sp>
        <p:nvSpPr>
          <p:cNvPr id="3197" name="Rectangle 125"/>
          <p:cNvSpPr>
            <a:spLocks noChangeArrowheads="1"/>
          </p:cNvSpPr>
          <p:nvPr/>
        </p:nvSpPr>
        <p:spPr bwMode="auto">
          <a:xfrm>
            <a:off x="7524752" y="6208713"/>
            <a:ext cx="539750" cy="2524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/>
          </a:p>
        </p:txBody>
      </p:sp>
      <p:sp>
        <p:nvSpPr>
          <p:cNvPr id="3198" name="Rectangle 126"/>
          <p:cNvSpPr>
            <a:spLocks noChangeArrowheads="1"/>
          </p:cNvSpPr>
          <p:nvPr/>
        </p:nvSpPr>
        <p:spPr bwMode="auto">
          <a:xfrm>
            <a:off x="7596190" y="6280150"/>
            <a:ext cx="539750" cy="2524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RCU</a:t>
            </a:r>
          </a:p>
        </p:txBody>
      </p:sp>
      <p:cxnSp>
        <p:nvCxnSpPr>
          <p:cNvPr id="3199" name="AutoShape 127"/>
          <p:cNvCxnSpPr>
            <a:cxnSpLocks noChangeShapeType="1"/>
            <a:stCxn id="3195" idx="4"/>
            <a:endCxn id="3196" idx="0"/>
          </p:cNvCxnSpPr>
          <p:nvPr/>
        </p:nvCxnSpPr>
        <p:spPr bwMode="auto">
          <a:xfrm flipH="1">
            <a:off x="7723188" y="5732465"/>
            <a:ext cx="74612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00" name="AutoShape 128"/>
          <p:cNvCxnSpPr>
            <a:cxnSpLocks noChangeShapeType="1"/>
            <a:stCxn id="3195" idx="4"/>
            <a:endCxn id="3197" idx="0"/>
          </p:cNvCxnSpPr>
          <p:nvPr/>
        </p:nvCxnSpPr>
        <p:spPr bwMode="auto">
          <a:xfrm flipH="1">
            <a:off x="7794625" y="5732463"/>
            <a:ext cx="3175" cy="476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01" name="AutoShape 129"/>
          <p:cNvCxnSpPr>
            <a:cxnSpLocks noChangeShapeType="1"/>
            <a:stCxn id="3195" idx="4"/>
            <a:endCxn id="3198" idx="0"/>
          </p:cNvCxnSpPr>
          <p:nvPr/>
        </p:nvCxnSpPr>
        <p:spPr bwMode="auto">
          <a:xfrm>
            <a:off x="7797801" y="5732465"/>
            <a:ext cx="68263" cy="547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02" name="Text Box 130"/>
          <p:cNvSpPr txBox="1">
            <a:spLocks noChangeArrowheads="1"/>
          </p:cNvSpPr>
          <p:nvPr/>
        </p:nvSpPr>
        <p:spPr bwMode="auto">
          <a:xfrm>
            <a:off x="7670801" y="6376990"/>
            <a:ext cx="4988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.......</a:t>
            </a:r>
          </a:p>
        </p:txBody>
      </p:sp>
      <p:cxnSp>
        <p:nvCxnSpPr>
          <p:cNvPr id="3203" name="AutoShape 131"/>
          <p:cNvCxnSpPr>
            <a:cxnSpLocks noChangeShapeType="1"/>
            <a:stCxn id="3195" idx="0"/>
            <a:endCxn id="3192" idx="4"/>
          </p:cNvCxnSpPr>
          <p:nvPr/>
        </p:nvCxnSpPr>
        <p:spPr bwMode="auto">
          <a:xfrm flipV="1">
            <a:off x="7797800" y="4581525"/>
            <a:ext cx="461963" cy="719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04" name="AutoShape 132"/>
          <p:cNvCxnSpPr>
            <a:cxnSpLocks noChangeShapeType="1"/>
            <a:stCxn id="3241" idx="0"/>
            <a:endCxn id="3192" idx="4"/>
          </p:cNvCxnSpPr>
          <p:nvPr/>
        </p:nvCxnSpPr>
        <p:spPr bwMode="auto">
          <a:xfrm flipH="1" flipV="1">
            <a:off x="8259765" y="4581525"/>
            <a:ext cx="434975" cy="719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05" name="Text Box 133"/>
          <p:cNvSpPr txBox="1">
            <a:spLocks noChangeArrowheads="1"/>
          </p:cNvSpPr>
          <p:nvPr/>
        </p:nvSpPr>
        <p:spPr bwMode="auto">
          <a:xfrm>
            <a:off x="7764177" y="6521451"/>
            <a:ext cx="3545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400"/>
              <a:t>6x</a:t>
            </a:r>
          </a:p>
        </p:txBody>
      </p:sp>
      <p:cxnSp>
        <p:nvCxnSpPr>
          <p:cNvPr id="3206" name="AutoShape 134"/>
          <p:cNvCxnSpPr>
            <a:cxnSpLocks noChangeShapeType="1"/>
            <a:stCxn id="3207" idx="0"/>
            <a:endCxn id="3191" idx="4"/>
          </p:cNvCxnSpPr>
          <p:nvPr/>
        </p:nvCxnSpPr>
        <p:spPr bwMode="auto">
          <a:xfrm flipH="1" flipV="1">
            <a:off x="7289800" y="2852738"/>
            <a:ext cx="755650" cy="1223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08" name="Text Box 136"/>
          <p:cNvSpPr txBox="1">
            <a:spLocks noChangeArrowheads="1"/>
          </p:cNvSpPr>
          <p:nvPr/>
        </p:nvSpPr>
        <p:spPr bwMode="auto">
          <a:xfrm>
            <a:off x="8398736" y="4637090"/>
            <a:ext cx="4459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400"/>
              <a:t>36x</a:t>
            </a:r>
          </a:p>
        </p:txBody>
      </p:sp>
      <p:sp>
        <p:nvSpPr>
          <p:cNvPr id="3210" name="Text Box 138"/>
          <p:cNvSpPr txBox="1">
            <a:spLocks noChangeArrowheads="1"/>
          </p:cNvSpPr>
          <p:nvPr/>
        </p:nvSpPr>
        <p:spPr bwMode="auto">
          <a:xfrm>
            <a:off x="8394641" y="4441826"/>
            <a:ext cx="3080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400"/>
              <a:t>…</a:t>
            </a:r>
          </a:p>
        </p:txBody>
      </p:sp>
      <p:cxnSp>
        <p:nvCxnSpPr>
          <p:cNvPr id="3220" name="AutoShape 148"/>
          <p:cNvCxnSpPr>
            <a:cxnSpLocks noChangeShapeType="1"/>
            <a:stCxn id="3229" idx="4"/>
            <a:endCxn id="3146" idx="0"/>
          </p:cNvCxnSpPr>
          <p:nvPr/>
        </p:nvCxnSpPr>
        <p:spPr bwMode="auto">
          <a:xfrm>
            <a:off x="6319838" y="1628775"/>
            <a:ext cx="2195512" cy="792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29" name="Oval 157"/>
          <p:cNvSpPr>
            <a:spLocks noChangeArrowheads="1"/>
          </p:cNvSpPr>
          <p:nvPr/>
        </p:nvSpPr>
        <p:spPr bwMode="auto">
          <a:xfrm>
            <a:off x="5905500" y="1196975"/>
            <a:ext cx="8270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algn="ctr"/>
            <a:r>
              <a:rPr lang="en-US" altLang="en-US" sz="1400"/>
              <a:t>CORE</a:t>
            </a:r>
          </a:p>
        </p:txBody>
      </p:sp>
      <p:cxnSp>
        <p:nvCxnSpPr>
          <p:cNvPr id="3231" name="AutoShape 159"/>
          <p:cNvCxnSpPr>
            <a:cxnSpLocks noChangeShapeType="1"/>
            <a:stCxn id="3229" idx="0"/>
            <a:endCxn id="3094" idx="4"/>
          </p:cNvCxnSpPr>
          <p:nvPr/>
        </p:nvCxnSpPr>
        <p:spPr bwMode="auto">
          <a:xfrm flipH="1" flipV="1">
            <a:off x="4554538" y="476252"/>
            <a:ext cx="1765300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32" name="Rectangle 160"/>
          <p:cNvSpPr>
            <a:spLocks noChangeArrowheads="1"/>
          </p:cNvSpPr>
          <p:nvPr/>
        </p:nvSpPr>
        <p:spPr bwMode="auto">
          <a:xfrm>
            <a:off x="6516688" y="3284538"/>
            <a:ext cx="539750" cy="2524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Cool</a:t>
            </a:r>
          </a:p>
        </p:txBody>
      </p:sp>
      <p:cxnSp>
        <p:nvCxnSpPr>
          <p:cNvPr id="3233" name="AutoShape 161"/>
          <p:cNvCxnSpPr>
            <a:cxnSpLocks noChangeShapeType="1"/>
            <a:stCxn id="3232" idx="0"/>
            <a:endCxn id="3191" idx="4"/>
          </p:cNvCxnSpPr>
          <p:nvPr/>
        </p:nvCxnSpPr>
        <p:spPr bwMode="auto">
          <a:xfrm flipV="1">
            <a:off x="6786565" y="2852738"/>
            <a:ext cx="503237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34" name="Oval 162"/>
          <p:cNvSpPr>
            <a:spLocks noChangeArrowheads="1"/>
          </p:cNvSpPr>
          <p:nvPr/>
        </p:nvSpPr>
        <p:spPr bwMode="auto">
          <a:xfrm>
            <a:off x="3995740" y="1196975"/>
            <a:ext cx="828675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algn="ctr"/>
            <a:r>
              <a:rPr lang="en-US" altLang="en-US" sz="1400"/>
              <a:t>RUN</a:t>
            </a:r>
          </a:p>
        </p:txBody>
      </p:sp>
      <p:sp>
        <p:nvSpPr>
          <p:cNvPr id="3235" name="Rectangle 163"/>
          <p:cNvSpPr>
            <a:spLocks noChangeArrowheads="1"/>
          </p:cNvSpPr>
          <p:nvPr/>
        </p:nvSpPr>
        <p:spPr bwMode="auto">
          <a:xfrm>
            <a:off x="7091363" y="3284538"/>
            <a:ext cx="539750" cy="2524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Busy</a:t>
            </a:r>
          </a:p>
        </p:txBody>
      </p:sp>
      <p:cxnSp>
        <p:nvCxnSpPr>
          <p:cNvPr id="3236" name="AutoShape 164"/>
          <p:cNvCxnSpPr>
            <a:cxnSpLocks noChangeShapeType="1"/>
            <a:stCxn id="3191" idx="4"/>
            <a:endCxn id="3235" idx="0"/>
          </p:cNvCxnSpPr>
          <p:nvPr/>
        </p:nvCxnSpPr>
        <p:spPr bwMode="auto">
          <a:xfrm>
            <a:off x="7289800" y="2852738"/>
            <a:ext cx="71438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37" name="AutoShape 165"/>
          <p:cNvCxnSpPr>
            <a:cxnSpLocks noChangeShapeType="1"/>
            <a:stCxn id="3234" idx="4"/>
            <a:endCxn id="3238" idx="0"/>
          </p:cNvCxnSpPr>
          <p:nvPr/>
        </p:nvCxnSpPr>
        <p:spPr bwMode="auto">
          <a:xfrm>
            <a:off x="4410075" y="1628775"/>
            <a:ext cx="0" cy="539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38" name="Rectangle 166"/>
          <p:cNvSpPr>
            <a:spLocks noChangeArrowheads="1"/>
          </p:cNvSpPr>
          <p:nvPr/>
        </p:nvSpPr>
        <p:spPr bwMode="auto">
          <a:xfrm>
            <a:off x="4140202" y="2168525"/>
            <a:ext cx="539750" cy="2524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Run</a:t>
            </a:r>
          </a:p>
        </p:txBody>
      </p:sp>
      <p:cxnSp>
        <p:nvCxnSpPr>
          <p:cNvPr id="3239" name="AutoShape 167"/>
          <p:cNvCxnSpPr>
            <a:cxnSpLocks noChangeShapeType="1"/>
            <a:stCxn id="3094" idx="4"/>
            <a:endCxn id="3234" idx="0"/>
          </p:cNvCxnSpPr>
          <p:nvPr/>
        </p:nvCxnSpPr>
        <p:spPr bwMode="auto">
          <a:xfrm flipH="1">
            <a:off x="4410077" y="476252"/>
            <a:ext cx="144463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40" name="AutoShape 168"/>
          <p:cNvCxnSpPr>
            <a:cxnSpLocks noChangeShapeType="1"/>
            <a:stCxn id="3094" idx="4"/>
            <a:endCxn id="3091" idx="0"/>
          </p:cNvCxnSpPr>
          <p:nvPr/>
        </p:nvCxnSpPr>
        <p:spPr bwMode="auto">
          <a:xfrm flipH="1">
            <a:off x="1927227" y="476252"/>
            <a:ext cx="2627313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41" name="Oval 169"/>
          <p:cNvSpPr>
            <a:spLocks noChangeArrowheads="1"/>
          </p:cNvSpPr>
          <p:nvPr/>
        </p:nvSpPr>
        <p:spPr bwMode="auto">
          <a:xfrm>
            <a:off x="8280400" y="5300663"/>
            <a:ext cx="8270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algn="ctr"/>
            <a:r>
              <a:rPr lang="en-US" altLang="en-US" sz="1400"/>
              <a:t>LV</a:t>
            </a:r>
          </a:p>
        </p:txBody>
      </p:sp>
      <p:sp>
        <p:nvSpPr>
          <p:cNvPr id="3242" name="Rectangle 170"/>
          <p:cNvSpPr>
            <a:spLocks noChangeArrowheads="1"/>
          </p:cNvSpPr>
          <p:nvPr/>
        </p:nvSpPr>
        <p:spPr bwMode="auto">
          <a:xfrm>
            <a:off x="8459788" y="6237288"/>
            <a:ext cx="539750" cy="2524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 anchor="ctr"/>
          <a:lstStyle/>
          <a:p>
            <a:pPr algn="ctr"/>
            <a:r>
              <a:rPr lang="en-US" altLang="en-US" sz="1400"/>
              <a:t>Ch</a:t>
            </a:r>
          </a:p>
        </p:txBody>
      </p:sp>
      <p:cxnSp>
        <p:nvCxnSpPr>
          <p:cNvPr id="3243" name="AutoShape 171"/>
          <p:cNvCxnSpPr>
            <a:cxnSpLocks noChangeShapeType="1"/>
            <a:stCxn id="3194" idx="0"/>
            <a:endCxn id="3241" idx="4"/>
          </p:cNvCxnSpPr>
          <p:nvPr/>
        </p:nvCxnSpPr>
        <p:spPr bwMode="auto">
          <a:xfrm flipV="1">
            <a:off x="8659815" y="5732463"/>
            <a:ext cx="34925" cy="433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44" name="AutoShape 172"/>
          <p:cNvCxnSpPr>
            <a:cxnSpLocks noChangeShapeType="1"/>
            <a:stCxn id="3242" idx="0"/>
            <a:endCxn id="3241" idx="4"/>
          </p:cNvCxnSpPr>
          <p:nvPr/>
        </p:nvCxnSpPr>
        <p:spPr bwMode="auto">
          <a:xfrm flipH="1" flipV="1">
            <a:off x="8694740" y="5732465"/>
            <a:ext cx="34925" cy="50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45" name="Oval 173"/>
          <p:cNvSpPr>
            <a:spLocks noChangeArrowheads="1"/>
          </p:cNvSpPr>
          <p:nvPr/>
        </p:nvSpPr>
        <p:spPr bwMode="auto">
          <a:xfrm>
            <a:off x="2376490" y="2420938"/>
            <a:ext cx="827087" cy="431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algn="ctr"/>
            <a:r>
              <a:rPr lang="en-US" altLang="en-US" sz="1400"/>
              <a:t>Sync</a:t>
            </a:r>
          </a:p>
        </p:txBody>
      </p:sp>
      <p:cxnSp>
        <p:nvCxnSpPr>
          <p:cNvPr id="3246" name="AutoShape 174"/>
          <p:cNvCxnSpPr>
            <a:cxnSpLocks noChangeShapeType="1"/>
            <a:stCxn id="3245" idx="4"/>
            <a:endCxn id="3249" idx="0"/>
          </p:cNvCxnSpPr>
          <p:nvPr/>
        </p:nvCxnSpPr>
        <p:spPr bwMode="auto">
          <a:xfrm>
            <a:off x="2790825" y="2852738"/>
            <a:ext cx="0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47" name="AutoShape 175"/>
          <p:cNvCxnSpPr>
            <a:cxnSpLocks noChangeShapeType="1"/>
            <a:stCxn id="3091" idx="4"/>
            <a:endCxn id="3245" idx="0"/>
          </p:cNvCxnSpPr>
          <p:nvPr/>
        </p:nvCxnSpPr>
        <p:spPr bwMode="auto">
          <a:xfrm>
            <a:off x="1927226" y="1628775"/>
            <a:ext cx="863600" cy="792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49" name="Rectangle 177"/>
          <p:cNvSpPr>
            <a:spLocks noChangeArrowheads="1"/>
          </p:cNvSpPr>
          <p:nvPr/>
        </p:nvSpPr>
        <p:spPr bwMode="auto">
          <a:xfrm>
            <a:off x="2520950" y="3284538"/>
            <a:ext cx="539750" cy="2524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Sync</a:t>
            </a:r>
          </a:p>
        </p:txBody>
      </p:sp>
      <p:sp>
        <p:nvSpPr>
          <p:cNvPr id="3250" name="Oval 178"/>
          <p:cNvSpPr>
            <a:spLocks noChangeArrowheads="1"/>
          </p:cNvSpPr>
          <p:nvPr/>
        </p:nvSpPr>
        <p:spPr bwMode="auto">
          <a:xfrm>
            <a:off x="5618163" y="4076700"/>
            <a:ext cx="8255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algn="ctr"/>
            <a:r>
              <a:rPr lang="en-US" altLang="en-US" sz="1400"/>
              <a:t>DVM</a:t>
            </a:r>
          </a:p>
        </p:txBody>
      </p:sp>
      <p:cxnSp>
        <p:nvCxnSpPr>
          <p:cNvPr id="3251" name="AutoShape 179"/>
          <p:cNvCxnSpPr>
            <a:cxnSpLocks noChangeShapeType="1"/>
            <a:stCxn id="3188" idx="0"/>
            <a:endCxn id="3250" idx="4"/>
          </p:cNvCxnSpPr>
          <p:nvPr/>
        </p:nvCxnSpPr>
        <p:spPr bwMode="auto">
          <a:xfrm flipV="1">
            <a:off x="6030913" y="4508500"/>
            <a:ext cx="0" cy="360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52" name="Oval 180"/>
          <p:cNvSpPr>
            <a:spLocks noChangeArrowheads="1"/>
          </p:cNvSpPr>
          <p:nvPr/>
        </p:nvSpPr>
        <p:spPr bwMode="auto">
          <a:xfrm>
            <a:off x="6516690" y="4076700"/>
            <a:ext cx="828675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algn="ctr"/>
            <a:r>
              <a:rPr lang="en-US" altLang="en-US" sz="1400"/>
              <a:t>Inhibit</a:t>
            </a:r>
          </a:p>
        </p:txBody>
      </p:sp>
      <p:sp>
        <p:nvSpPr>
          <p:cNvPr id="3253" name="Rectangle 181"/>
          <p:cNvSpPr>
            <a:spLocks noChangeArrowheads="1"/>
          </p:cNvSpPr>
          <p:nvPr/>
        </p:nvSpPr>
        <p:spPr bwMode="auto">
          <a:xfrm>
            <a:off x="6659565" y="4868863"/>
            <a:ext cx="539750" cy="2524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Inhibit</a:t>
            </a:r>
          </a:p>
        </p:txBody>
      </p:sp>
      <p:cxnSp>
        <p:nvCxnSpPr>
          <p:cNvPr id="3254" name="AutoShape 182"/>
          <p:cNvCxnSpPr>
            <a:cxnSpLocks noChangeShapeType="1"/>
            <a:stCxn id="3253" idx="0"/>
            <a:endCxn id="3252" idx="4"/>
          </p:cNvCxnSpPr>
          <p:nvPr/>
        </p:nvCxnSpPr>
        <p:spPr bwMode="auto">
          <a:xfrm flipV="1">
            <a:off x="6929440" y="4508500"/>
            <a:ext cx="1587" cy="360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55" name="AutoShape 183"/>
          <p:cNvCxnSpPr>
            <a:cxnSpLocks noChangeShapeType="1"/>
            <a:stCxn id="3252" idx="0"/>
            <a:endCxn id="3185" idx="4"/>
          </p:cNvCxnSpPr>
          <p:nvPr/>
        </p:nvCxnSpPr>
        <p:spPr bwMode="auto">
          <a:xfrm flipH="1" flipV="1">
            <a:off x="5202240" y="2852738"/>
            <a:ext cx="1728787" cy="1223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56" name="AutoShape 184"/>
          <p:cNvCxnSpPr>
            <a:cxnSpLocks noChangeShapeType="1"/>
            <a:stCxn id="3250" idx="0"/>
            <a:endCxn id="3185" idx="4"/>
          </p:cNvCxnSpPr>
          <p:nvPr/>
        </p:nvCxnSpPr>
        <p:spPr bwMode="auto">
          <a:xfrm flipH="1" flipV="1">
            <a:off x="5202240" y="2852738"/>
            <a:ext cx="828675" cy="1223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57" name="Oval 185"/>
          <p:cNvSpPr>
            <a:spLocks noChangeArrowheads="1"/>
          </p:cNvSpPr>
          <p:nvPr/>
        </p:nvSpPr>
        <p:spPr bwMode="auto">
          <a:xfrm>
            <a:off x="2806701" y="5300663"/>
            <a:ext cx="830263" cy="431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algn="ctr"/>
            <a:r>
              <a:rPr lang="en-US" altLang="en-US" sz="1400"/>
              <a:t>Misc C</a:t>
            </a:r>
          </a:p>
        </p:txBody>
      </p:sp>
      <p:sp>
        <p:nvSpPr>
          <p:cNvPr id="3259" name="Rectangle 187"/>
          <p:cNvSpPr>
            <a:spLocks noChangeArrowheads="1"/>
          </p:cNvSpPr>
          <p:nvPr/>
        </p:nvSpPr>
        <p:spPr bwMode="auto">
          <a:xfrm>
            <a:off x="2951163" y="6170615"/>
            <a:ext cx="539750" cy="2524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/>
          </a:p>
        </p:txBody>
      </p:sp>
      <p:sp>
        <p:nvSpPr>
          <p:cNvPr id="3260" name="Rectangle 188"/>
          <p:cNvSpPr>
            <a:spLocks noChangeArrowheads="1"/>
          </p:cNvSpPr>
          <p:nvPr/>
        </p:nvSpPr>
        <p:spPr bwMode="auto">
          <a:xfrm>
            <a:off x="3024190" y="6242052"/>
            <a:ext cx="539750" cy="2524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Ch</a:t>
            </a:r>
          </a:p>
        </p:txBody>
      </p:sp>
      <p:cxnSp>
        <p:nvCxnSpPr>
          <p:cNvPr id="3261" name="AutoShape 189"/>
          <p:cNvCxnSpPr>
            <a:cxnSpLocks noChangeShapeType="1"/>
            <a:stCxn id="3257" idx="4"/>
            <a:endCxn id="3258" idx="0"/>
          </p:cNvCxnSpPr>
          <p:nvPr/>
        </p:nvCxnSpPr>
        <p:spPr bwMode="auto">
          <a:xfrm flipH="1">
            <a:off x="3151190" y="5732465"/>
            <a:ext cx="71437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2" name="AutoShape 190"/>
          <p:cNvCxnSpPr>
            <a:cxnSpLocks noChangeShapeType="1"/>
            <a:stCxn id="3257" idx="4"/>
            <a:endCxn id="3259" idx="0"/>
          </p:cNvCxnSpPr>
          <p:nvPr/>
        </p:nvCxnSpPr>
        <p:spPr bwMode="auto">
          <a:xfrm flipH="1">
            <a:off x="3221040" y="5732463"/>
            <a:ext cx="1587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3" name="AutoShape 191"/>
          <p:cNvCxnSpPr>
            <a:cxnSpLocks noChangeShapeType="1"/>
            <a:stCxn id="3257" idx="4"/>
            <a:endCxn id="3260" idx="0"/>
          </p:cNvCxnSpPr>
          <p:nvPr/>
        </p:nvCxnSpPr>
        <p:spPr bwMode="auto">
          <a:xfrm>
            <a:off x="3222625" y="5732465"/>
            <a:ext cx="71438" cy="509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64" name="Text Box 192"/>
          <p:cNvSpPr txBox="1">
            <a:spLocks noChangeArrowheads="1"/>
          </p:cNvSpPr>
          <p:nvPr/>
        </p:nvSpPr>
        <p:spPr bwMode="auto">
          <a:xfrm>
            <a:off x="3028952" y="6338889"/>
            <a:ext cx="4988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.......</a:t>
            </a:r>
          </a:p>
        </p:txBody>
      </p:sp>
      <p:sp>
        <p:nvSpPr>
          <p:cNvPr id="3265" name="Text Box 193"/>
          <p:cNvSpPr txBox="1">
            <a:spLocks noChangeArrowheads="1"/>
          </p:cNvSpPr>
          <p:nvPr/>
        </p:nvSpPr>
        <p:spPr bwMode="auto">
          <a:xfrm>
            <a:off x="3107175" y="6483352"/>
            <a:ext cx="3690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400"/>
              <a:t>5X</a:t>
            </a:r>
          </a:p>
        </p:txBody>
      </p:sp>
      <p:cxnSp>
        <p:nvCxnSpPr>
          <p:cNvPr id="3266" name="AutoShape 194"/>
          <p:cNvCxnSpPr>
            <a:cxnSpLocks noChangeShapeType="1"/>
            <a:stCxn id="3257" idx="0"/>
            <a:endCxn id="3076" idx="4"/>
          </p:cNvCxnSpPr>
          <p:nvPr/>
        </p:nvCxnSpPr>
        <p:spPr bwMode="auto">
          <a:xfrm flipH="1" flipV="1">
            <a:off x="2393952" y="4508500"/>
            <a:ext cx="828675" cy="792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7670802" y="47625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3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80" name="AutoShape 504"/>
          <p:cNvSpPr>
            <a:spLocks noChangeArrowheads="1"/>
          </p:cNvSpPr>
          <p:nvPr/>
        </p:nvSpPr>
        <p:spPr bwMode="auto">
          <a:xfrm>
            <a:off x="7853952" y="1469994"/>
            <a:ext cx="202025" cy="204854"/>
          </a:xfrm>
          <a:prstGeom prst="roundRect">
            <a:avLst>
              <a:gd name="adj" fmla="val 20833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7200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00" smtClean="0">
                <a:solidFill>
                  <a:srgbClr val="000000"/>
                </a:solidFill>
              </a:rPr>
              <a:t>CR3</a:t>
            </a:r>
          </a:p>
        </p:txBody>
      </p:sp>
      <p:sp>
        <p:nvSpPr>
          <p:cNvPr id="127479" name="AutoShape 503"/>
          <p:cNvSpPr>
            <a:spLocks noChangeArrowheads="1"/>
          </p:cNvSpPr>
          <p:nvPr/>
        </p:nvSpPr>
        <p:spPr bwMode="auto">
          <a:xfrm>
            <a:off x="8083552" y="3863977"/>
            <a:ext cx="377825" cy="176213"/>
          </a:xfrm>
          <a:prstGeom prst="roundRect">
            <a:avLst>
              <a:gd name="adj" fmla="val 20833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00" smtClean="0">
                <a:solidFill>
                  <a:srgbClr val="000000"/>
                </a:solidFill>
              </a:rPr>
              <a:t>UX-A/C</a:t>
            </a:r>
          </a:p>
        </p:txBody>
      </p:sp>
      <p:sp>
        <p:nvSpPr>
          <p:cNvPr id="127474" name="AutoShape 498"/>
          <p:cNvSpPr>
            <a:spLocks noChangeArrowheads="1"/>
          </p:cNvSpPr>
          <p:nvPr/>
        </p:nvSpPr>
        <p:spPr bwMode="auto">
          <a:xfrm>
            <a:off x="5259388" y="1469803"/>
            <a:ext cx="449262" cy="205234"/>
          </a:xfrm>
          <a:prstGeom prst="roundRect">
            <a:avLst>
              <a:gd name="adj" fmla="val 20833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7200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00" smtClean="0">
                <a:solidFill>
                  <a:srgbClr val="000000"/>
                </a:solidFill>
              </a:rPr>
              <a:t>CR4-Z08</a:t>
            </a:r>
          </a:p>
        </p:txBody>
      </p:sp>
      <p:sp>
        <p:nvSpPr>
          <p:cNvPr id="127472" name="AutoShape 496"/>
          <p:cNvSpPr>
            <a:spLocks noChangeArrowheads="1"/>
          </p:cNvSpPr>
          <p:nvPr/>
        </p:nvSpPr>
        <p:spPr bwMode="auto">
          <a:xfrm>
            <a:off x="5487990" y="2641602"/>
            <a:ext cx="382587" cy="176213"/>
          </a:xfrm>
          <a:prstGeom prst="roundRect">
            <a:avLst>
              <a:gd name="adj" fmla="val 20833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00" smtClean="0">
                <a:solidFill>
                  <a:srgbClr val="000000"/>
                </a:solidFill>
              </a:rPr>
              <a:t>CR4-Z08</a:t>
            </a:r>
          </a:p>
        </p:txBody>
      </p:sp>
      <p:sp>
        <p:nvSpPr>
          <p:cNvPr id="127466" name="AutoShape 490"/>
          <p:cNvSpPr>
            <a:spLocks noChangeArrowheads="1"/>
          </p:cNvSpPr>
          <p:nvPr/>
        </p:nvSpPr>
        <p:spPr bwMode="auto">
          <a:xfrm>
            <a:off x="4037015" y="4321177"/>
            <a:ext cx="377825" cy="176213"/>
          </a:xfrm>
          <a:prstGeom prst="roundRect">
            <a:avLst>
              <a:gd name="adj" fmla="val 20833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00" smtClean="0">
                <a:solidFill>
                  <a:srgbClr val="000000"/>
                </a:solidFill>
              </a:rPr>
              <a:t>UX-A/C</a:t>
            </a:r>
          </a:p>
        </p:txBody>
      </p:sp>
      <p:sp>
        <p:nvSpPr>
          <p:cNvPr id="127447" name="AutoShape 471"/>
          <p:cNvSpPr>
            <a:spLocks noChangeArrowheads="1"/>
          </p:cNvSpPr>
          <p:nvPr/>
        </p:nvSpPr>
        <p:spPr bwMode="auto">
          <a:xfrm>
            <a:off x="3959815" y="1469994"/>
            <a:ext cx="202025" cy="204854"/>
          </a:xfrm>
          <a:prstGeom prst="roundRect">
            <a:avLst>
              <a:gd name="adj" fmla="val 20833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7200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00" smtClean="0">
                <a:solidFill>
                  <a:srgbClr val="000000"/>
                </a:solidFill>
              </a:rPr>
              <a:t>CR3</a:t>
            </a:r>
          </a:p>
        </p:txBody>
      </p:sp>
      <p:sp>
        <p:nvSpPr>
          <p:cNvPr id="127448" name="AutoShape 472"/>
          <p:cNvSpPr>
            <a:spLocks noChangeArrowheads="1"/>
          </p:cNvSpPr>
          <p:nvPr/>
        </p:nvSpPr>
        <p:spPr bwMode="auto">
          <a:xfrm>
            <a:off x="2662827" y="1469994"/>
            <a:ext cx="202025" cy="204854"/>
          </a:xfrm>
          <a:prstGeom prst="roundRect">
            <a:avLst>
              <a:gd name="adj" fmla="val 20833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7200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00" smtClean="0">
                <a:solidFill>
                  <a:srgbClr val="000000"/>
                </a:solidFill>
              </a:rPr>
              <a:t>CR3</a:t>
            </a:r>
          </a:p>
        </p:txBody>
      </p:sp>
      <p:sp>
        <p:nvSpPr>
          <p:cNvPr id="127449" name="AutoShape 473"/>
          <p:cNvSpPr>
            <a:spLocks noChangeArrowheads="1"/>
          </p:cNvSpPr>
          <p:nvPr/>
        </p:nvSpPr>
        <p:spPr bwMode="auto">
          <a:xfrm>
            <a:off x="1365840" y="1469994"/>
            <a:ext cx="202025" cy="204854"/>
          </a:xfrm>
          <a:prstGeom prst="roundRect">
            <a:avLst>
              <a:gd name="adj" fmla="val 20833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7200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00" smtClean="0">
                <a:solidFill>
                  <a:srgbClr val="000000"/>
                </a:solidFill>
              </a:rPr>
              <a:t>CR3</a:t>
            </a:r>
          </a:p>
        </p:txBody>
      </p:sp>
      <p:sp>
        <p:nvSpPr>
          <p:cNvPr id="127450" name="AutoShape 474"/>
          <p:cNvSpPr>
            <a:spLocks noChangeArrowheads="1"/>
          </p:cNvSpPr>
          <p:nvPr/>
        </p:nvSpPr>
        <p:spPr bwMode="auto">
          <a:xfrm>
            <a:off x="67265" y="1469994"/>
            <a:ext cx="202025" cy="204854"/>
          </a:xfrm>
          <a:prstGeom prst="roundRect">
            <a:avLst>
              <a:gd name="adj" fmla="val 20833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7200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00" smtClean="0">
                <a:solidFill>
                  <a:srgbClr val="000000"/>
                </a:solidFill>
              </a:rPr>
              <a:t>CR3</a:t>
            </a:r>
          </a:p>
        </p:txBody>
      </p:sp>
      <p:sp>
        <p:nvSpPr>
          <p:cNvPr id="127375" name="Line 399"/>
          <p:cNvSpPr>
            <a:spLocks noChangeShapeType="1"/>
          </p:cNvSpPr>
          <p:nvPr/>
        </p:nvSpPr>
        <p:spPr bwMode="auto">
          <a:xfrm>
            <a:off x="8693150" y="6176963"/>
            <a:ext cx="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sp>
        <p:nvSpPr>
          <p:cNvPr id="127371" name="Line 395"/>
          <p:cNvSpPr>
            <a:spLocks noChangeShapeType="1"/>
          </p:cNvSpPr>
          <p:nvPr/>
        </p:nvSpPr>
        <p:spPr bwMode="auto">
          <a:xfrm>
            <a:off x="8235950" y="6176963"/>
            <a:ext cx="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sp>
        <p:nvSpPr>
          <p:cNvPr id="127301" name="AutoShape 325"/>
          <p:cNvSpPr>
            <a:spLocks noChangeArrowheads="1"/>
          </p:cNvSpPr>
          <p:nvPr/>
        </p:nvSpPr>
        <p:spPr bwMode="auto">
          <a:xfrm>
            <a:off x="5335590" y="3176588"/>
            <a:ext cx="382587" cy="176212"/>
          </a:xfrm>
          <a:prstGeom prst="roundRect">
            <a:avLst>
              <a:gd name="adj" fmla="val 20833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00" smtClean="0">
                <a:solidFill>
                  <a:srgbClr val="000000"/>
                </a:solidFill>
              </a:rPr>
              <a:t>CR4-Z08</a:t>
            </a:r>
          </a:p>
        </p:txBody>
      </p:sp>
      <p:sp>
        <p:nvSpPr>
          <p:cNvPr id="127250" name="AutoShape 274"/>
          <p:cNvSpPr>
            <a:spLocks noChangeArrowheads="1"/>
          </p:cNvSpPr>
          <p:nvPr/>
        </p:nvSpPr>
        <p:spPr bwMode="auto">
          <a:xfrm>
            <a:off x="1444625" y="4314827"/>
            <a:ext cx="377825" cy="176213"/>
          </a:xfrm>
          <a:prstGeom prst="roundRect">
            <a:avLst>
              <a:gd name="adj" fmla="val 20833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00" smtClean="0">
                <a:solidFill>
                  <a:srgbClr val="000000"/>
                </a:solidFill>
              </a:rPr>
              <a:t>UX-A/C</a:t>
            </a:r>
          </a:p>
        </p:txBody>
      </p:sp>
      <p:sp>
        <p:nvSpPr>
          <p:cNvPr id="127249" name="AutoShape 273"/>
          <p:cNvSpPr>
            <a:spLocks noChangeArrowheads="1"/>
          </p:cNvSpPr>
          <p:nvPr/>
        </p:nvSpPr>
        <p:spPr bwMode="auto">
          <a:xfrm>
            <a:off x="146050" y="3167063"/>
            <a:ext cx="457200" cy="176212"/>
          </a:xfrm>
          <a:prstGeom prst="roundRect">
            <a:avLst>
              <a:gd name="adj" fmla="val 20833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00" smtClean="0">
                <a:solidFill>
                  <a:srgbClr val="000000"/>
                </a:solidFill>
              </a:rPr>
              <a:t>CR4-Y08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0" y="76200"/>
            <a:ext cx="35814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0" y="76200"/>
            <a:ext cx="3505200" cy="11430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sp>
        <p:nvSpPr>
          <p:cNvPr id="126981" name="AutoShape 5"/>
          <p:cNvSpPr>
            <a:spLocks noChangeArrowheads="1"/>
          </p:cNvSpPr>
          <p:nvPr/>
        </p:nvSpPr>
        <p:spPr bwMode="auto">
          <a:xfrm>
            <a:off x="146050" y="6172200"/>
            <a:ext cx="10668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000000"/>
                </a:solidFill>
              </a:rPr>
              <a:t>Chambers</a:t>
            </a:r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144463" y="3276600"/>
            <a:ext cx="1066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000000"/>
                </a:solidFill>
              </a:rPr>
              <a:t>ISEG</a:t>
            </a:r>
          </a:p>
        </p:txBody>
      </p:sp>
      <p:cxnSp>
        <p:nvCxnSpPr>
          <p:cNvPr id="126983" name="AutoShape 7"/>
          <p:cNvCxnSpPr>
            <a:cxnSpLocks noChangeShapeType="1"/>
            <a:stCxn id="126982" idx="2"/>
            <a:endCxn id="126981" idx="0"/>
          </p:cNvCxnSpPr>
          <p:nvPr/>
        </p:nvCxnSpPr>
        <p:spPr bwMode="auto">
          <a:xfrm rot="16200000" flipH="1">
            <a:off x="-578643" y="4914108"/>
            <a:ext cx="2514600" cy="1587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986" name="AutoShape 10"/>
          <p:cNvCxnSpPr>
            <a:cxnSpLocks noChangeShapeType="1"/>
            <a:stCxn id="127456" idx="2"/>
            <a:endCxn id="126982" idx="0"/>
          </p:cNvCxnSpPr>
          <p:nvPr/>
        </p:nvCxnSpPr>
        <p:spPr bwMode="auto">
          <a:xfrm rot="5400000">
            <a:off x="448471" y="3047207"/>
            <a:ext cx="458787" cy="0"/>
          </a:xfrm>
          <a:prstGeom prst="straightConnector1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993" name="AutoShape 17"/>
          <p:cNvCxnSpPr>
            <a:cxnSpLocks noChangeShapeType="1"/>
            <a:stCxn id="127062" idx="0"/>
            <a:endCxn id="127439" idx="2"/>
          </p:cNvCxnSpPr>
          <p:nvPr/>
        </p:nvCxnSpPr>
        <p:spPr bwMode="auto">
          <a:xfrm rot="5400000" flipH="1">
            <a:off x="4797425" y="525463"/>
            <a:ext cx="542925" cy="160337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996" name="AutoShape 20"/>
          <p:cNvSpPr>
            <a:spLocks noChangeArrowheads="1"/>
          </p:cNvSpPr>
          <p:nvPr/>
        </p:nvSpPr>
        <p:spPr bwMode="auto">
          <a:xfrm>
            <a:off x="1447800" y="6172200"/>
            <a:ext cx="10668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000000"/>
                </a:solidFill>
              </a:rPr>
              <a:t>Chambers</a:t>
            </a:r>
          </a:p>
        </p:txBody>
      </p:sp>
      <p:sp>
        <p:nvSpPr>
          <p:cNvPr id="126997" name="Rectangle 21"/>
          <p:cNvSpPr>
            <a:spLocks noChangeArrowheads="1"/>
          </p:cNvSpPr>
          <p:nvPr/>
        </p:nvSpPr>
        <p:spPr bwMode="auto">
          <a:xfrm>
            <a:off x="1444625" y="4421188"/>
            <a:ext cx="1066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000000"/>
                </a:solidFill>
              </a:rPr>
              <a:t>Wiener</a:t>
            </a:r>
          </a:p>
        </p:txBody>
      </p:sp>
      <p:cxnSp>
        <p:nvCxnSpPr>
          <p:cNvPr id="126998" name="AutoShape 22"/>
          <p:cNvCxnSpPr>
            <a:cxnSpLocks noChangeShapeType="1"/>
            <a:stCxn id="126997" idx="2"/>
            <a:endCxn id="126996" idx="0"/>
          </p:cNvCxnSpPr>
          <p:nvPr/>
        </p:nvCxnSpPr>
        <p:spPr bwMode="auto">
          <a:xfrm>
            <a:off x="1978027" y="4802188"/>
            <a:ext cx="3175" cy="1370012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001" name="AutoShape 25"/>
          <p:cNvCxnSpPr>
            <a:cxnSpLocks noChangeShapeType="1"/>
            <a:stCxn id="127252" idx="2"/>
            <a:endCxn id="126997" idx="0"/>
          </p:cNvCxnSpPr>
          <p:nvPr/>
        </p:nvCxnSpPr>
        <p:spPr bwMode="auto">
          <a:xfrm rot="5400000">
            <a:off x="985837" y="3429001"/>
            <a:ext cx="1984375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004" name="Text Box 28"/>
          <p:cNvSpPr txBox="1">
            <a:spLocks noChangeArrowheads="1"/>
          </p:cNvSpPr>
          <p:nvPr/>
        </p:nvSpPr>
        <p:spPr bwMode="auto">
          <a:xfrm>
            <a:off x="609603" y="1325565"/>
            <a:ext cx="7649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smtClean="0">
                <a:solidFill>
                  <a:srgbClr val="000000"/>
                </a:solidFill>
              </a:rPr>
              <a:t>Ethernet</a:t>
            </a:r>
          </a:p>
        </p:txBody>
      </p:sp>
      <p:sp>
        <p:nvSpPr>
          <p:cNvPr id="127007" name="AutoShape 31"/>
          <p:cNvSpPr>
            <a:spLocks noChangeArrowheads="1"/>
          </p:cNvSpPr>
          <p:nvPr/>
        </p:nvSpPr>
        <p:spPr bwMode="auto">
          <a:xfrm>
            <a:off x="4040188" y="6172200"/>
            <a:ext cx="10668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000000"/>
                </a:solidFill>
              </a:rPr>
              <a:t>RCU</a:t>
            </a:r>
          </a:p>
        </p:txBody>
      </p:sp>
      <p:cxnSp>
        <p:nvCxnSpPr>
          <p:cNvPr id="127011" name="AutoShape 35"/>
          <p:cNvCxnSpPr>
            <a:cxnSpLocks noChangeShapeType="1"/>
            <a:stCxn id="127284" idx="0"/>
          </p:cNvCxnSpPr>
          <p:nvPr/>
        </p:nvCxnSpPr>
        <p:spPr bwMode="auto">
          <a:xfrm rot="5400000" flipH="1">
            <a:off x="4155283" y="1178719"/>
            <a:ext cx="530225" cy="30638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7012" name="Group 36"/>
          <p:cNvGrpSpPr>
            <a:grpSpLocks/>
          </p:cNvGrpSpPr>
          <p:nvPr/>
        </p:nvGrpSpPr>
        <p:grpSpPr bwMode="auto">
          <a:xfrm>
            <a:off x="1905001" y="5489578"/>
            <a:ext cx="679452" cy="230188"/>
            <a:chOff x="192" y="3647"/>
            <a:chExt cx="428" cy="145"/>
          </a:xfrm>
        </p:grpSpPr>
        <p:sp>
          <p:nvSpPr>
            <p:cNvPr id="127013" name="Rectangle 37"/>
            <p:cNvSpPr>
              <a:spLocks noChangeArrowheads="1"/>
            </p:cNvSpPr>
            <p:nvPr/>
          </p:nvSpPr>
          <p:spPr bwMode="auto">
            <a:xfrm>
              <a:off x="452" y="3647"/>
              <a:ext cx="168" cy="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smtClean="0">
                  <a:solidFill>
                    <a:srgbClr val="000000"/>
                  </a:solidFill>
                </a:rPr>
                <a:t>108</a:t>
              </a:r>
            </a:p>
          </p:txBody>
        </p:sp>
        <p:sp>
          <p:nvSpPr>
            <p:cNvPr id="127014" name="Line 38"/>
            <p:cNvSpPr>
              <a:spLocks noChangeShapeType="1"/>
            </p:cNvSpPr>
            <p:nvPr/>
          </p:nvSpPr>
          <p:spPr bwMode="auto">
            <a:xfrm>
              <a:off x="432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015" name="Line 39"/>
            <p:cNvSpPr>
              <a:spLocks noChangeShapeType="1"/>
            </p:cNvSpPr>
            <p:nvPr/>
          </p:nvSpPr>
          <p:spPr bwMode="auto">
            <a:xfrm flipH="1">
              <a:off x="38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016" name="Line 40"/>
            <p:cNvSpPr>
              <a:spLocks noChangeShapeType="1"/>
            </p:cNvSpPr>
            <p:nvPr/>
          </p:nvSpPr>
          <p:spPr bwMode="auto">
            <a:xfrm flipH="1">
              <a:off x="288" y="369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017" name="Oval 41"/>
            <p:cNvSpPr>
              <a:spLocks noChangeArrowheads="1"/>
            </p:cNvSpPr>
            <p:nvPr/>
          </p:nvSpPr>
          <p:spPr bwMode="auto">
            <a:xfrm>
              <a:off x="192" y="3744"/>
              <a:ext cx="144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7018" name="Group 42"/>
          <p:cNvGrpSpPr>
            <a:grpSpLocks/>
          </p:cNvGrpSpPr>
          <p:nvPr/>
        </p:nvGrpSpPr>
        <p:grpSpPr bwMode="auto">
          <a:xfrm>
            <a:off x="609601" y="5489578"/>
            <a:ext cx="679452" cy="230188"/>
            <a:chOff x="192" y="3647"/>
            <a:chExt cx="428" cy="145"/>
          </a:xfrm>
        </p:grpSpPr>
        <p:sp>
          <p:nvSpPr>
            <p:cNvPr id="127019" name="Rectangle 43"/>
            <p:cNvSpPr>
              <a:spLocks noChangeArrowheads="1"/>
            </p:cNvSpPr>
            <p:nvPr/>
          </p:nvSpPr>
          <p:spPr bwMode="auto">
            <a:xfrm>
              <a:off x="452" y="3647"/>
              <a:ext cx="168" cy="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smtClean="0">
                  <a:solidFill>
                    <a:srgbClr val="000000"/>
                  </a:solidFill>
                </a:rPr>
                <a:t>288</a:t>
              </a:r>
            </a:p>
          </p:txBody>
        </p:sp>
        <p:sp>
          <p:nvSpPr>
            <p:cNvPr id="127020" name="Line 44"/>
            <p:cNvSpPr>
              <a:spLocks noChangeShapeType="1"/>
            </p:cNvSpPr>
            <p:nvPr/>
          </p:nvSpPr>
          <p:spPr bwMode="auto">
            <a:xfrm>
              <a:off x="432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021" name="Line 45"/>
            <p:cNvSpPr>
              <a:spLocks noChangeShapeType="1"/>
            </p:cNvSpPr>
            <p:nvPr/>
          </p:nvSpPr>
          <p:spPr bwMode="auto">
            <a:xfrm flipH="1">
              <a:off x="38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022" name="Line 46"/>
            <p:cNvSpPr>
              <a:spLocks noChangeShapeType="1"/>
            </p:cNvSpPr>
            <p:nvPr/>
          </p:nvSpPr>
          <p:spPr bwMode="auto">
            <a:xfrm flipH="1">
              <a:off x="288" y="369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023" name="Oval 47"/>
            <p:cNvSpPr>
              <a:spLocks noChangeArrowheads="1"/>
            </p:cNvSpPr>
            <p:nvPr/>
          </p:nvSpPr>
          <p:spPr bwMode="auto">
            <a:xfrm>
              <a:off x="192" y="3744"/>
              <a:ext cx="144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</p:grpSp>
      <p:cxnSp>
        <p:nvCxnSpPr>
          <p:cNvPr id="127044" name="AutoShape 68"/>
          <p:cNvCxnSpPr>
            <a:cxnSpLocks noChangeShapeType="1"/>
            <a:stCxn id="127145" idx="3"/>
            <a:endCxn id="127231" idx="0"/>
          </p:cNvCxnSpPr>
          <p:nvPr/>
        </p:nvCxnSpPr>
        <p:spPr bwMode="auto">
          <a:xfrm rot="10800000" flipV="1">
            <a:off x="677863" y="1330325"/>
            <a:ext cx="8008937" cy="266700"/>
          </a:xfrm>
          <a:prstGeom prst="bentConnector2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045" name="AutoShape 69"/>
          <p:cNvSpPr>
            <a:spLocks noChangeArrowheads="1"/>
          </p:cNvSpPr>
          <p:nvPr/>
        </p:nvSpPr>
        <p:spPr bwMode="auto">
          <a:xfrm>
            <a:off x="2743200" y="6172200"/>
            <a:ext cx="10668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000000"/>
                </a:solidFill>
              </a:rPr>
              <a:t>Chambers,</a:t>
            </a:r>
            <a:br>
              <a:rPr lang="en-GB" altLang="en-US" sz="1600" smtClean="0">
                <a:solidFill>
                  <a:srgbClr val="000000"/>
                </a:solidFill>
              </a:rPr>
            </a:br>
            <a:r>
              <a:rPr lang="en-GB" altLang="en-US" sz="1600" smtClean="0">
                <a:solidFill>
                  <a:srgbClr val="000000"/>
                </a:solidFill>
              </a:rPr>
              <a:t>detector</a:t>
            </a:r>
          </a:p>
        </p:txBody>
      </p:sp>
      <p:sp>
        <p:nvSpPr>
          <p:cNvPr id="127046" name="Rectangle 70"/>
          <p:cNvSpPr>
            <a:spLocks noChangeArrowheads="1"/>
          </p:cNvSpPr>
          <p:nvPr/>
        </p:nvSpPr>
        <p:spPr bwMode="auto">
          <a:xfrm>
            <a:off x="2743200" y="5410200"/>
            <a:ext cx="1066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000000"/>
                </a:solidFill>
              </a:rPr>
              <a:t>ELMB</a:t>
            </a:r>
          </a:p>
        </p:txBody>
      </p:sp>
      <p:cxnSp>
        <p:nvCxnSpPr>
          <p:cNvPr id="127047" name="AutoShape 71"/>
          <p:cNvCxnSpPr>
            <a:cxnSpLocks noChangeShapeType="1"/>
            <a:stCxn id="127046" idx="2"/>
            <a:endCxn id="127045" idx="0"/>
          </p:cNvCxnSpPr>
          <p:nvPr/>
        </p:nvCxnSpPr>
        <p:spPr bwMode="auto">
          <a:xfrm>
            <a:off x="3276600" y="5791200"/>
            <a:ext cx="0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048" name="AutoShape 72"/>
          <p:cNvCxnSpPr>
            <a:cxnSpLocks noChangeShapeType="1"/>
            <a:stCxn id="127469" idx="2"/>
            <a:endCxn id="127046" idx="0"/>
          </p:cNvCxnSpPr>
          <p:nvPr/>
        </p:nvCxnSpPr>
        <p:spPr bwMode="auto">
          <a:xfrm rot="16200000" flipH="1">
            <a:off x="1978027" y="4111627"/>
            <a:ext cx="2593975" cy="3175"/>
          </a:xfrm>
          <a:prstGeom prst="bentConnector3">
            <a:avLst>
              <a:gd name="adj1" fmla="val 49940"/>
            </a:avLst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7049" name="Group 73"/>
          <p:cNvGrpSpPr>
            <a:grpSpLocks/>
          </p:cNvGrpSpPr>
          <p:nvPr/>
        </p:nvGrpSpPr>
        <p:grpSpPr bwMode="auto">
          <a:xfrm>
            <a:off x="3200401" y="3317878"/>
            <a:ext cx="679452" cy="230188"/>
            <a:chOff x="192" y="3647"/>
            <a:chExt cx="428" cy="145"/>
          </a:xfrm>
        </p:grpSpPr>
        <p:sp>
          <p:nvSpPr>
            <p:cNvPr id="127050" name="Rectangle 74"/>
            <p:cNvSpPr>
              <a:spLocks noChangeArrowheads="1"/>
            </p:cNvSpPr>
            <p:nvPr/>
          </p:nvSpPr>
          <p:spPr bwMode="auto">
            <a:xfrm>
              <a:off x="452" y="3647"/>
              <a:ext cx="168" cy="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smtClean="0">
                  <a:solidFill>
                    <a:srgbClr val="000000"/>
                  </a:solidFill>
                </a:rPr>
                <a:t>2..4</a:t>
              </a:r>
            </a:p>
          </p:txBody>
        </p:sp>
        <p:sp>
          <p:nvSpPr>
            <p:cNvPr id="127051" name="Line 75"/>
            <p:cNvSpPr>
              <a:spLocks noChangeShapeType="1"/>
            </p:cNvSpPr>
            <p:nvPr/>
          </p:nvSpPr>
          <p:spPr bwMode="auto">
            <a:xfrm>
              <a:off x="432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052" name="Line 76"/>
            <p:cNvSpPr>
              <a:spLocks noChangeShapeType="1"/>
            </p:cNvSpPr>
            <p:nvPr/>
          </p:nvSpPr>
          <p:spPr bwMode="auto">
            <a:xfrm flipH="1">
              <a:off x="38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053" name="Line 77"/>
            <p:cNvSpPr>
              <a:spLocks noChangeShapeType="1"/>
            </p:cNvSpPr>
            <p:nvPr/>
          </p:nvSpPr>
          <p:spPr bwMode="auto">
            <a:xfrm flipH="1">
              <a:off x="288" y="369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054" name="Oval 78"/>
            <p:cNvSpPr>
              <a:spLocks noChangeArrowheads="1"/>
            </p:cNvSpPr>
            <p:nvPr/>
          </p:nvSpPr>
          <p:spPr bwMode="auto">
            <a:xfrm>
              <a:off x="192" y="3744"/>
              <a:ext cx="144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</p:grpSp>
      <p:cxnSp>
        <p:nvCxnSpPr>
          <p:cNvPr id="127055" name="AutoShape 79"/>
          <p:cNvCxnSpPr>
            <a:cxnSpLocks noChangeShapeType="1"/>
            <a:stCxn id="127439" idx="2"/>
            <a:endCxn id="127259" idx="0"/>
          </p:cNvCxnSpPr>
          <p:nvPr/>
        </p:nvCxnSpPr>
        <p:spPr bwMode="auto">
          <a:xfrm rot="5400000">
            <a:off x="3500440" y="830265"/>
            <a:ext cx="541337" cy="992187"/>
          </a:xfrm>
          <a:prstGeom prst="bentConnector3">
            <a:avLst>
              <a:gd name="adj1" fmla="val 49852"/>
            </a:avLst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7056" name="Group 80"/>
          <p:cNvGrpSpPr>
            <a:grpSpLocks/>
          </p:cNvGrpSpPr>
          <p:nvPr/>
        </p:nvGrpSpPr>
        <p:grpSpPr bwMode="auto">
          <a:xfrm>
            <a:off x="3200401" y="5865817"/>
            <a:ext cx="679452" cy="230187"/>
            <a:chOff x="192" y="3647"/>
            <a:chExt cx="428" cy="145"/>
          </a:xfrm>
        </p:grpSpPr>
        <p:sp>
          <p:nvSpPr>
            <p:cNvPr id="127057" name="Rectangle 81"/>
            <p:cNvSpPr>
              <a:spLocks noChangeArrowheads="1"/>
            </p:cNvSpPr>
            <p:nvPr/>
          </p:nvSpPr>
          <p:spPr bwMode="auto">
            <a:xfrm>
              <a:off x="452" y="3647"/>
              <a:ext cx="168" cy="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smtClean="0">
                  <a:solidFill>
                    <a:srgbClr val="000000"/>
                  </a:solidFill>
                </a:rPr>
                <a:t>500</a:t>
              </a:r>
            </a:p>
          </p:txBody>
        </p:sp>
        <p:sp>
          <p:nvSpPr>
            <p:cNvPr id="127058" name="Line 82"/>
            <p:cNvSpPr>
              <a:spLocks noChangeShapeType="1"/>
            </p:cNvSpPr>
            <p:nvPr/>
          </p:nvSpPr>
          <p:spPr bwMode="auto">
            <a:xfrm>
              <a:off x="432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059" name="Line 83"/>
            <p:cNvSpPr>
              <a:spLocks noChangeShapeType="1"/>
            </p:cNvSpPr>
            <p:nvPr/>
          </p:nvSpPr>
          <p:spPr bwMode="auto">
            <a:xfrm flipH="1">
              <a:off x="38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060" name="Line 84"/>
            <p:cNvSpPr>
              <a:spLocks noChangeShapeType="1"/>
            </p:cNvSpPr>
            <p:nvPr/>
          </p:nvSpPr>
          <p:spPr bwMode="auto">
            <a:xfrm flipH="1">
              <a:off x="288" y="369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061" name="Oval 85"/>
            <p:cNvSpPr>
              <a:spLocks noChangeArrowheads="1"/>
            </p:cNvSpPr>
            <p:nvPr/>
          </p:nvSpPr>
          <p:spPr bwMode="auto">
            <a:xfrm>
              <a:off x="192" y="3744"/>
              <a:ext cx="144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27062" name="Rectangle 86"/>
          <p:cNvSpPr>
            <a:spLocks noChangeArrowheads="1"/>
          </p:cNvSpPr>
          <p:nvPr/>
        </p:nvSpPr>
        <p:spPr bwMode="auto">
          <a:xfrm>
            <a:off x="5260975" y="1598615"/>
            <a:ext cx="1219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27063" name="Rectangle 87"/>
          <p:cNvSpPr>
            <a:spLocks noChangeArrowheads="1"/>
          </p:cNvSpPr>
          <p:nvPr/>
        </p:nvSpPr>
        <p:spPr bwMode="auto">
          <a:xfrm>
            <a:off x="5329238" y="1673227"/>
            <a:ext cx="1066800" cy="45720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FFFFFF"/>
                </a:solidFill>
              </a:rPr>
              <a:t>PVSS II</a:t>
            </a:r>
            <a:endParaRPr lang="en-GB" altLang="en-US" sz="1600" smtClean="0">
              <a:solidFill>
                <a:srgbClr val="000000"/>
              </a:solidFill>
            </a:endParaRPr>
          </a:p>
        </p:txBody>
      </p:sp>
      <p:sp>
        <p:nvSpPr>
          <p:cNvPr id="127065" name="AutoShape 89"/>
          <p:cNvSpPr>
            <a:spLocks noChangeArrowheads="1"/>
          </p:cNvSpPr>
          <p:nvPr/>
        </p:nvSpPr>
        <p:spPr bwMode="auto">
          <a:xfrm>
            <a:off x="5329238" y="6172200"/>
            <a:ext cx="10668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000000"/>
                </a:solidFill>
              </a:rPr>
              <a:t>HVrod</a:t>
            </a:r>
          </a:p>
        </p:txBody>
      </p:sp>
      <p:sp>
        <p:nvSpPr>
          <p:cNvPr id="127066" name="Rectangle 90"/>
          <p:cNvSpPr>
            <a:spLocks noChangeArrowheads="1"/>
          </p:cNvSpPr>
          <p:nvPr/>
        </p:nvSpPr>
        <p:spPr bwMode="auto">
          <a:xfrm>
            <a:off x="5337175" y="3276600"/>
            <a:ext cx="1066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000000"/>
                </a:solidFill>
              </a:rPr>
              <a:t>Heinzinger</a:t>
            </a:r>
          </a:p>
        </p:txBody>
      </p:sp>
      <p:cxnSp>
        <p:nvCxnSpPr>
          <p:cNvPr id="127067" name="AutoShape 91"/>
          <p:cNvCxnSpPr>
            <a:cxnSpLocks noChangeShapeType="1"/>
            <a:stCxn id="127066" idx="2"/>
            <a:endCxn id="127065" idx="0"/>
          </p:cNvCxnSpPr>
          <p:nvPr/>
        </p:nvCxnSpPr>
        <p:spPr bwMode="auto">
          <a:xfrm flipH="1">
            <a:off x="5862640" y="3657602"/>
            <a:ext cx="7937" cy="251460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068" name="AutoShape 92"/>
          <p:cNvCxnSpPr>
            <a:cxnSpLocks noChangeShapeType="1"/>
            <a:stCxn id="127376" idx="2"/>
            <a:endCxn id="127066" idx="0"/>
          </p:cNvCxnSpPr>
          <p:nvPr/>
        </p:nvCxnSpPr>
        <p:spPr bwMode="auto">
          <a:xfrm rot="16200000" flipH="1">
            <a:off x="5755482" y="3161508"/>
            <a:ext cx="228600" cy="1587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7069" name="Group 93"/>
          <p:cNvGrpSpPr>
            <a:grpSpLocks/>
          </p:cNvGrpSpPr>
          <p:nvPr/>
        </p:nvGrpSpPr>
        <p:grpSpPr bwMode="auto">
          <a:xfrm>
            <a:off x="5786438" y="5489578"/>
            <a:ext cx="538162" cy="230188"/>
            <a:chOff x="192" y="3647"/>
            <a:chExt cx="339" cy="145"/>
          </a:xfrm>
        </p:grpSpPr>
        <p:sp>
          <p:nvSpPr>
            <p:cNvPr id="127070" name="Rectangle 94"/>
            <p:cNvSpPr>
              <a:spLocks noChangeArrowheads="1"/>
            </p:cNvSpPr>
            <p:nvPr/>
          </p:nvSpPr>
          <p:spPr bwMode="auto">
            <a:xfrm>
              <a:off x="452" y="3647"/>
              <a:ext cx="79" cy="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27071" name="Line 95"/>
            <p:cNvSpPr>
              <a:spLocks noChangeShapeType="1"/>
            </p:cNvSpPr>
            <p:nvPr/>
          </p:nvSpPr>
          <p:spPr bwMode="auto">
            <a:xfrm>
              <a:off x="432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072" name="Line 96"/>
            <p:cNvSpPr>
              <a:spLocks noChangeShapeType="1"/>
            </p:cNvSpPr>
            <p:nvPr/>
          </p:nvSpPr>
          <p:spPr bwMode="auto">
            <a:xfrm flipH="1">
              <a:off x="38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073" name="Line 97"/>
            <p:cNvSpPr>
              <a:spLocks noChangeShapeType="1"/>
            </p:cNvSpPr>
            <p:nvPr/>
          </p:nvSpPr>
          <p:spPr bwMode="auto">
            <a:xfrm flipH="1">
              <a:off x="288" y="369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074" name="Oval 98"/>
            <p:cNvSpPr>
              <a:spLocks noChangeArrowheads="1"/>
            </p:cNvSpPr>
            <p:nvPr/>
          </p:nvSpPr>
          <p:spPr bwMode="auto">
            <a:xfrm>
              <a:off x="192" y="3744"/>
              <a:ext cx="144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27111" name="Text Box 135"/>
          <p:cNvSpPr txBox="1">
            <a:spLocks noChangeArrowheads="1"/>
          </p:cNvSpPr>
          <p:nvPr/>
        </p:nvSpPr>
        <p:spPr bwMode="auto">
          <a:xfrm>
            <a:off x="144463" y="6634165"/>
            <a:ext cx="1066800" cy="27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i="1" smtClean="0">
                <a:solidFill>
                  <a:srgbClr val="808080"/>
                </a:solidFill>
              </a:rPr>
              <a:t>High Voltage</a:t>
            </a:r>
          </a:p>
        </p:txBody>
      </p:sp>
      <p:sp>
        <p:nvSpPr>
          <p:cNvPr id="127112" name="Text Box 136"/>
          <p:cNvSpPr txBox="1">
            <a:spLocks noChangeArrowheads="1"/>
          </p:cNvSpPr>
          <p:nvPr/>
        </p:nvSpPr>
        <p:spPr bwMode="auto">
          <a:xfrm>
            <a:off x="1443038" y="6629402"/>
            <a:ext cx="1066800" cy="27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i="1" smtClean="0">
                <a:solidFill>
                  <a:srgbClr val="808080"/>
                </a:solidFill>
              </a:rPr>
              <a:t>Low Voltage</a:t>
            </a:r>
          </a:p>
        </p:txBody>
      </p:sp>
      <p:sp>
        <p:nvSpPr>
          <p:cNvPr id="127113" name="Text Box 137"/>
          <p:cNvSpPr txBox="1">
            <a:spLocks noChangeArrowheads="1"/>
          </p:cNvSpPr>
          <p:nvPr/>
        </p:nvSpPr>
        <p:spPr bwMode="auto">
          <a:xfrm>
            <a:off x="4033838" y="6629402"/>
            <a:ext cx="1066800" cy="27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i="1" smtClean="0">
                <a:solidFill>
                  <a:srgbClr val="808080"/>
                </a:solidFill>
              </a:rPr>
              <a:t>FEE</a:t>
            </a:r>
          </a:p>
        </p:txBody>
      </p:sp>
      <p:sp>
        <p:nvSpPr>
          <p:cNvPr id="127114" name="Text Box 138"/>
          <p:cNvSpPr txBox="1">
            <a:spLocks noChangeArrowheads="1"/>
          </p:cNvSpPr>
          <p:nvPr/>
        </p:nvSpPr>
        <p:spPr bwMode="auto">
          <a:xfrm>
            <a:off x="2667000" y="6629402"/>
            <a:ext cx="1219200" cy="27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i="1" smtClean="0">
                <a:solidFill>
                  <a:srgbClr val="808080"/>
                </a:solidFill>
              </a:rPr>
              <a:t>Temp. Monitor</a:t>
            </a:r>
          </a:p>
        </p:txBody>
      </p:sp>
      <p:sp>
        <p:nvSpPr>
          <p:cNvPr id="127115" name="Text Box 139"/>
          <p:cNvSpPr txBox="1">
            <a:spLocks noChangeArrowheads="1"/>
          </p:cNvSpPr>
          <p:nvPr/>
        </p:nvSpPr>
        <p:spPr bwMode="auto">
          <a:xfrm>
            <a:off x="5100638" y="6629402"/>
            <a:ext cx="1524000" cy="27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i="1" smtClean="0">
                <a:solidFill>
                  <a:srgbClr val="808080"/>
                </a:solidFill>
              </a:rPr>
              <a:t>Very High Voltage</a:t>
            </a:r>
          </a:p>
        </p:txBody>
      </p:sp>
      <p:sp>
        <p:nvSpPr>
          <p:cNvPr id="127126" name="Text Box 150"/>
          <p:cNvSpPr txBox="1">
            <a:spLocks noChangeArrowheads="1"/>
          </p:cNvSpPr>
          <p:nvPr/>
        </p:nvSpPr>
        <p:spPr bwMode="auto">
          <a:xfrm>
            <a:off x="228603" y="0"/>
            <a:ext cx="8643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000000"/>
                </a:solidFill>
              </a:rPr>
              <a:t>TPC</a:t>
            </a:r>
            <a:r>
              <a:rPr lang="en-GB" altLang="en-US" sz="1400" smtClean="0">
                <a:solidFill>
                  <a:srgbClr val="808080"/>
                </a:solidFill>
              </a:rPr>
              <a:t>(1)</a:t>
            </a:r>
            <a:endParaRPr lang="en-GB" altLang="en-US" sz="1400" b="1" smtClean="0">
              <a:solidFill>
                <a:srgbClr val="000000"/>
              </a:solidFill>
            </a:endParaRPr>
          </a:p>
        </p:txBody>
      </p:sp>
      <p:sp>
        <p:nvSpPr>
          <p:cNvPr id="127128" name="Text Box 152"/>
          <p:cNvSpPr txBox="1">
            <a:spLocks noChangeArrowheads="1"/>
          </p:cNvSpPr>
          <p:nvPr/>
        </p:nvSpPr>
        <p:spPr bwMode="auto">
          <a:xfrm>
            <a:off x="1905000" y="2589213"/>
            <a:ext cx="26161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 smtClean="0">
                <a:solidFill>
                  <a:srgbClr val="808080"/>
                </a:solidFill>
              </a:rPr>
              <a:t>E</a:t>
            </a:r>
          </a:p>
        </p:txBody>
      </p:sp>
      <p:sp>
        <p:nvSpPr>
          <p:cNvPr id="127129" name="Text Box 153"/>
          <p:cNvSpPr txBox="1">
            <a:spLocks noChangeArrowheads="1"/>
          </p:cNvSpPr>
          <p:nvPr/>
        </p:nvSpPr>
        <p:spPr bwMode="auto">
          <a:xfrm>
            <a:off x="609600" y="5410200"/>
            <a:ext cx="34496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 smtClean="0">
                <a:solidFill>
                  <a:srgbClr val="FF0000"/>
                </a:solidFill>
              </a:rPr>
              <a:t>HV</a:t>
            </a:r>
          </a:p>
        </p:txBody>
      </p:sp>
      <p:sp>
        <p:nvSpPr>
          <p:cNvPr id="127130" name="Text Box 154"/>
          <p:cNvSpPr txBox="1">
            <a:spLocks noChangeArrowheads="1"/>
          </p:cNvSpPr>
          <p:nvPr/>
        </p:nvSpPr>
        <p:spPr bwMode="auto">
          <a:xfrm>
            <a:off x="1905000" y="5410200"/>
            <a:ext cx="33214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 smtClean="0">
                <a:solidFill>
                  <a:srgbClr val="333399"/>
                </a:solidFill>
              </a:rPr>
              <a:t>LV</a:t>
            </a:r>
          </a:p>
        </p:txBody>
      </p:sp>
      <p:sp>
        <p:nvSpPr>
          <p:cNvPr id="127131" name="Text Box 155"/>
          <p:cNvSpPr txBox="1">
            <a:spLocks noChangeArrowheads="1"/>
          </p:cNvSpPr>
          <p:nvPr/>
        </p:nvSpPr>
        <p:spPr bwMode="auto">
          <a:xfrm>
            <a:off x="4491038" y="2208212"/>
            <a:ext cx="26161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 smtClean="0">
                <a:solidFill>
                  <a:srgbClr val="808080"/>
                </a:solidFill>
              </a:rPr>
              <a:t>E</a:t>
            </a:r>
          </a:p>
        </p:txBody>
      </p:sp>
      <p:sp>
        <p:nvSpPr>
          <p:cNvPr id="127133" name="Text Box 157"/>
          <p:cNvSpPr txBox="1">
            <a:spLocks noChangeArrowheads="1"/>
          </p:cNvSpPr>
          <p:nvPr/>
        </p:nvSpPr>
        <p:spPr bwMode="auto">
          <a:xfrm>
            <a:off x="5786438" y="5410200"/>
            <a:ext cx="34496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 smtClean="0">
                <a:solidFill>
                  <a:srgbClr val="FF0000"/>
                </a:solidFill>
              </a:rPr>
              <a:t>HV</a:t>
            </a:r>
          </a:p>
        </p:txBody>
      </p:sp>
      <p:sp>
        <p:nvSpPr>
          <p:cNvPr id="127134" name="Text Box 158"/>
          <p:cNvSpPr txBox="1">
            <a:spLocks noChangeArrowheads="1"/>
          </p:cNvSpPr>
          <p:nvPr/>
        </p:nvSpPr>
        <p:spPr bwMode="auto">
          <a:xfrm>
            <a:off x="5792158" y="3048000"/>
            <a:ext cx="26161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 smtClean="0">
                <a:solidFill>
                  <a:srgbClr val="FF9900"/>
                </a:solidFill>
              </a:rPr>
              <a:t>S</a:t>
            </a:r>
          </a:p>
        </p:txBody>
      </p:sp>
      <p:sp>
        <p:nvSpPr>
          <p:cNvPr id="127136" name="Text Box 160"/>
          <p:cNvSpPr txBox="1">
            <a:spLocks noChangeArrowheads="1"/>
          </p:cNvSpPr>
          <p:nvPr/>
        </p:nvSpPr>
        <p:spPr bwMode="auto">
          <a:xfrm rot="5400000" flipV="1">
            <a:off x="-427831" y="382738"/>
            <a:ext cx="12239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smtClean="0">
                <a:solidFill>
                  <a:srgbClr val="000000"/>
                </a:solidFill>
              </a:rPr>
              <a:t>Control room (ACR)</a:t>
            </a:r>
          </a:p>
        </p:txBody>
      </p:sp>
      <p:sp>
        <p:nvSpPr>
          <p:cNvPr id="127145" name="AutoShape 169"/>
          <p:cNvSpPr>
            <a:spLocks noChangeArrowheads="1"/>
          </p:cNvSpPr>
          <p:nvPr/>
        </p:nvSpPr>
        <p:spPr bwMode="auto">
          <a:xfrm>
            <a:off x="8686800" y="1216027"/>
            <a:ext cx="457200" cy="228600"/>
          </a:xfrm>
          <a:prstGeom prst="leftRightArrow">
            <a:avLst>
              <a:gd name="adj1" fmla="val 50000"/>
              <a:gd name="adj2" fmla="val 52778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sp>
        <p:nvSpPr>
          <p:cNvPr id="127146" name="Text Box 170"/>
          <p:cNvSpPr txBox="1">
            <a:spLocks noChangeArrowheads="1"/>
          </p:cNvSpPr>
          <p:nvPr/>
        </p:nvSpPr>
        <p:spPr bwMode="auto">
          <a:xfrm>
            <a:off x="8534400" y="30163"/>
            <a:ext cx="586058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r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000000"/>
                </a:solidFill>
              </a:rPr>
              <a:t>23/01/07</a:t>
            </a:r>
          </a:p>
        </p:txBody>
      </p:sp>
      <p:cxnSp>
        <p:nvCxnSpPr>
          <p:cNvPr id="127147" name="AutoShape 171"/>
          <p:cNvCxnSpPr>
            <a:cxnSpLocks noChangeShapeType="1"/>
            <a:stCxn id="127278" idx="0"/>
            <a:endCxn id="127148" idx="0"/>
          </p:cNvCxnSpPr>
          <p:nvPr/>
        </p:nvCxnSpPr>
        <p:spPr bwMode="auto">
          <a:xfrm rot="5400000">
            <a:off x="3771106" y="3620294"/>
            <a:ext cx="1601788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148" name="Rectangle 172"/>
          <p:cNvSpPr>
            <a:spLocks noChangeArrowheads="1"/>
          </p:cNvSpPr>
          <p:nvPr/>
        </p:nvSpPr>
        <p:spPr bwMode="auto">
          <a:xfrm>
            <a:off x="4037013" y="4421188"/>
            <a:ext cx="1069975" cy="38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smtClean="0">
                <a:solidFill>
                  <a:srgbClr val="000000"/>
                </a:solidFill>
              </a:rPr>
              <a:t>Ethernet</a:t>
            </a:r>
            <a:br>
              <a:rPr lang="en-GB" altLang="en-US" sz="1200" smtClean="0">
                <a:solidFill>
                  <a:srgbClr val="000000"/>
                </a:solidFill>
              </a:rPr>
            </a:br>
            <a:r>
              <a:rPr lang="en-GB" altLang="en-US" sz="1200" smtClean="0">
                <a:solidFill>
                  <a:srgbClr val="000000"/>
                </a:solidFill>
              </a:rPr>
              <a:t>switch</a:t>
            </a:r>
          </a:p>
        </p:txBody>
      </p:sp>
      <p:cxnSp>
        <p:nvCxnSpPr>
          <p:cNvPr id="127150" name="AutoShape 174"/>
          <p:cNvCxnSpPr>
            <a:cxnSpLocks noChangeShapeType="1"/>
            <a:stCxn id="127278" idx="2"/>
            <a:endCxn id="127284" idx="2"/>
          </p:cNvCxnSpPr>
          <p:nvPr/>
        </p:nvCxnSpPr>
        <p:spPr bwMode="auto">
          <a:xfrm rot="16200000">
            <a:off x="4458496" y="2321719"/>
            <a:ext cx="228600" cy="1588"/>
          </a:xfrm>
          <a:prstGeom prst="bentConnector3">
            <a:avLst>
              <a:gd name="adj1" fmla="val 50694"/>
            </a:avLst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163" name="Text Box 187"/>
          <p:cNvSpPr txBox="1">
            <a:spLocks noChangeArrowheads="1"/>
          </p:cNvSpPr>
          <p:nvPr/>
        </p:nvSpPr>
        <p:spPr bwMode="auto">
          <a:xfrm>
            <a:off x="4495169" y="2817813"/>
            <a:ext cx="26161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 smtClean="0">
                <a:solidFill>
                  <a:srgbClr val="808080"/>
                </a:solidFill>
              </a:rPr>
              <a:t>E</a:t>
            </a:r>
          </a:p>
        </p:txBody>
      </p:sp>
      <p:cxnSp>
        <p:nvCxnSpPr>
          <p:cNvPr id="127164" name="AutoShape 188"/>
          <p:cNvCxnSpPr>
            <a:cxnSpLocks noChangeShapeType="1"/>
            <a:stCxn id="127148" idx="2"/>
            <a:endCxn id="127007" idx="0"/>
          </p:cNvCxnSpPr>
          <p:nvPr/>
        </p:nvCxnSpPr>
        <p:spPr bwMode="auto">
          <a:xfrm rot="16200000" flipH="1">
            <a:off x="3887790" y="5486400"/>
            <a:ext cx="1370012" cy="1588"/>
          </a:xfrm>
          <a:prstGeom prst="bentConnector3">
            <a:avLst>
              <a:gd name="adj1" fmla="val 49940"/>
            </a:avLst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165" name="Text Box 189"/>
          <p:cNvSpPr txBox="1">
            <a:spLocks noChangeArrowheads="1"/>
          </p:cNvSpPr>
          <p:nvPr/>
        </p:nvSpPr>
        <p:spPr bwMode="auto">
          <a:xfrm>
            <a:off x="4495169" y="4879975"/>
            <a:ext cx="26161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 smtClean="0">
                <a:solidFill>
                  <a:srgbClr val="808080"/>
                </a:solidFill>
              </a:rPr>
              <a:t>E</a:t>
            </a:r>
          </a:p>
        </p:txBody>
      </p:sp>
      <p:sp>
        <p:nvSpPr>
          <p:cNvPr id="127193" name="Rectangle 217"/>
          <p:cNvSpPr>
            <a:spLocks noChangeArrowheads="1"/>
          </p:cNvSpPr>
          <p:nvPr/>
        </p:nvSpPr>
        <p:spPr bwMode="auto">
          <a:xfrm>
            <a:off x="4340225" y="6176963"/>
            <a:ext cx="458788" cy="1524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" smtClean="0">
                <a:solidFill>
                  <a:srgbClr val="000000"/>
                </a:solidFill>
              </a:rPr>
              <a:t>DIMsrv</a:t>
            </a:r>
          </a:p>
        </p:txBody>
      </p:sp>
      <p:sp>
        <p:nvSpPr>
          <p:cNvPr id="127196" name="AutoShape 220"/>
          <p:cNvSpPr>
            <a:spLocks noChangeArrowheads="1"/>
          </p:cNvSpPr>
          <p:nvPr/>
        </p:nvSpPr>
        <p:spPr bwMode="auto">
          <a:xfrm rot="5400000">
            <a:off x="3997326" y="5981700"/>
            <a:ext cx="457200" cy="2286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" smtClean="0">
                <a:solidFill>
                  <a:srgbClr val="000000"/>
                </a:solidFill>
              </a:rPr>
              <a:t>DDL</a:t>
            </a:r>
          </a:p>
        </p:txBody>
      </p:sp>
      <p:sp>
        <p:nvSpPr>
          <p:cNvPr id="127201" name="AutoShape 225"/>
          <p:cNvSpPr>
            <a:spLocks noChangeArrowheads="1"/>
          </p:cNvSpPr>
          <p:nvPr/>
        </p:nvSpPr>
        <p:spPr bwMode="auto">
          <a:xfrm>
            <a:off x="6629400" y="6172200"/>
            <a:ext cx="10668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000000"/>
                </a:solidFill>
              </a:rPr>
              <a:t>HVrod</a:t>
            </a:r>
          </a:p>
        </p:txBody>
      </p:sp>
      <p:sp>
        <p:nvSpPr>
          <p:cNvPr id="127202" name="Rectangle 226"/>
          <p:cNvSpPr>
            <a:spLocks noChangeArrowheads="1"/>
          </p:cNvSpPr>
          <p:nvPr/>
        </p:nvSpPr>
        <p:spPr bwMode="auto">
          <a:xfrm>
            <a:off x="6632575" y="5410200"/>
            <a:ext cx="1066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000000"/>
                </a:solidFill>
              </a:rPr>
              <a:t>ELMB</a:t>
            </a:r>
          </a:p>
        </p:txBody>
      </p:sp>
      <p:cxnSp>
        <p:nvCxnSpPr>
          <p:cNvPr id="127203" name="AutoShape 227"/>
          <p:cNvCxnSpPr>
            <a:cxnSpLocks noChangeShapeType="1"/>
            <a:stCxn id="127202" idx="2"/>
            <a:endCxn id="127201" idx="0"/>
          </p:cNvCxnSpPr>
          <p:nvPr/>
        </p:nvCxnSpPr>
        <p:spPr bwMode="auto">
          <a:xfrm flipH="1">
            <a:off x="7162800" y="5791200"/>
            <a:ext cx="3175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7205" name="Group 229"/>
          <p:cNvGrpSpPr>
            <a:grpSpLocks/>
          </p:cNvGrpSpPr>
          <p:nvPr/>
        </p:nvGrpSpPr>
        <p:grpSpPr bwMode="auto">
          <a:xfrm>
            <a:off x="7086601" y="5870579"/>
            <a:ext cx="608029" cy="230188"/>
            <a:chOff x="192" y="3647"/>
            <a:chExt cx="384" cy="145"/>
          </a:xfrm>
        </p:grpSpPr>
        <p:sp>
          <p:nvSpPr>
            <p:cNvPr id="127206" name="Rectangle 230"/>
            <p:cNvSpPr>
              <a:spLocks noChangeArrowheads="1"/>
            </p:cNvSpPr>
            <p:nvPr/>
          </p:nvSpPr>
          <p:spPr bwMode="auto">
            <a:xfrm>
              <a:off x="452" y="3647"/>
              <a:ext cx="124" cy="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smtClean="0">
                  <a:solidFill>
                    <a:srgbClr val="000000"/>
                  </a:solidFill>
                </a:rPr>
                <a:t>16</a:t>
              </a:r>
            </a:p>
          </p:txBody>
        </p:sp>
        <p:sp>
          <p:nvSpPr>
            <p:cNvPr id="127207" name="Line 231"/>
            <p:cNvSpPr>
              <a:spLocks noChangeShapeType="1"/>
            </p:cNvSpPr>
            <p:nvPr/>
          </p:nvSpPr>
          <p:spPr bwMode="auto">
            <a:xfrm>
              <a:off x="432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208" name="Line 232"/>
            <p:cNvSpPr>
              <a:spLocks noChangeShapeType="1"/>
            </p:cNvSpPr>
            <p:nvPr/>
          </p:nvSpPr>
          <p:spPr bwMode="auto">
            <a:xfrm flipH="1">
              <a:off x="38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209" name="Line 233"/>
            <p:cNvSpPr>
              <a:spLocks noChangeShapeType="1"/>
            </p:cNvSpPr>
            <p:nvPr/>
          </p:nvSpPr>
          <p:spPr bwMode="auto">
            <a:xfrm flipH="1">
              <a:off x="288" y="369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210" name="Oval 234"/>
            <p:cNvSpPr>
              <a:spLocks noChangeArrowheads="1"/>
            </p:cNvSpPr>
            <p:nvPr/>
          </p:nvSpPr>
          <p:spPr bwMode="auto">
            <a:xfrm>
              <a:off x="192" y="3744"/>
              <a:ext cx="144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27223" name="Text Box 247"/>
          <p:cNvSpPr txBox="1">
            <a:spLocks noChangeArrowheads="1"/>
          </p:cNvSpPr>
          <p:nvPr/>
        </p:nvSpPr>
        <p:spPr bwMode="auto">
          <a:xfrm>
            <a:off x="6400800" y="6629402"/>
            <a:ext cx="1524000" cy="27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i="1" smtClean="0">
                <a:solidFill>
                  <a:srgbClr val="808080"/>
                </a:solidFill>
              </a:rPr>
              <a:t>VHV Curr. Monitor</a:t>
            </a:r>
          </a:p>
        </p:txBody>
      </p:sp>
      <p:cxnSp>
        <p:nvCxnSpPr>
          <p:cNvPr id="127228" name="AutoShape 252"/>
          <p:cNvCxnSpPr>
            <a:cxnSpLocks noChangeShapeType="1"/>
            <a:stCxn id="127376" idx="3"/>
            <a:endCxn id="127202" idx="0"/>
          </p:cNvCxnSpPr>
          <p:nvPr/>
        </p:nvCxnSpPr>
        <p:spPr bwMode="auto">
          <a:xfrm>
            <a:off x="6249990" y="2895602"/>
            <a:ext cx="915987" cy="2514600"/>
          </a:xfrm>
          <a:prstGeom prst="bentConnector2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229" name="Text Box 253"/>
          <p:cNvSpPr txBox="1">
            <a:spLocks noChangeArrowheads="1"/>
          </p:cNvSpPr>
          <p:nvPr/>
        </p:nvSpPr>
        <p:spPr bwMode="auto">
          <a:xfrm>
            <a:off x="6213475" y="2743200"/>
            <a:ext cx="26802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 smtClean="0">
                <a:solidFill>
                  <a:srgbClr val="006600"/>
                </a:solidFill>
              </a:rPr>
              <a:t>C</a:t>
            </a:r>
          </a:p>
        </p:txBody>
      </p:sp>
      <p:sp>
        <p:nvSpPr>
          <p:cNvPr id="127231" name="Rectangle 255"/>
          <p:cNvSpPr>
            <a:spLocks noChangeArrowheads="1"/>
          </p:cNvSpPr>
          <p:nvPr/>
        </p:nvSpPr>
        <p:spPr bwMode="auto">
          <a:xfrm>
            <a:off x="68263" y="1597025"/>
            <a:ext cx="1219200" cy="839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altLang="en-US" smtClean="0">
              <a:solidFill>
                <a:srgbClr val="000000"/>
              </a:solidFill>
            </a:endParaRPr>
          </a:p>
        </p:txBody>
      </p:sp>
      <p:sp>
        <p:nvSpPr>
          <p:cNvPr id="127233" name="Rectangle 257"/>
          <p:cNvSpPr>
            <a:spLocks noChangeArrowheads="1"/>
          </p:cNvSpPr>
          <p:nvPr/>
        </p:nvSpPr>
        <p:spPr bwMode="auto">
          <a:xfrm>
            <a:off x="144463" y="2206625"/>
            <a:ext cx="1066800" cy="2286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000000"/>
                </a:solidFill>
              </a:rPr>
              <a:t>ISEG OPCserver</a:t>
            </a:r>
          </a:p>
        </p:txBody>
      </p:sp>
      <p:sp>
        <p:nvSpPr>
          <p:cNvPr id="127234" name="Rectangle 258"/>
          <p:cNvSpPr>
            <a:spLocks noChangeArrowheads="1"/>
          </p:cNvSpPr>
          <p:nvPr/>
        </p:nvSpPr>
        <p:spPr bwMode="auto">
          <a:xfrm>
            <a:off x="144463" y="1674815"/>
            <a:ext cx="1066800" cy="45720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FFFFFF"/>
                </a:solidFill>
              </a:rPr>
              <a:t>PVSS II</a:t>
            </a:r>
            <a:endParaRPr lang="en-GB" altLang="en-US" sz="1600" smtClean="0">
              <a:solidFill>
                <a:srgbClr val="000000"/>
              </a:solidFill>
            </a:endParaRPr>
          </a:p>
        </p:txBody>
      </p:sp>
      <p:sp>
        <p:nvSpPr>
          <p:cNvPr id="127235" name="Rectangle 259" descr="Wide upward diagonal"/>
          <p:cNvSpPr>
            <a:spLocks noChangeArrowheads="1"/>
          </p:cNvSpPr>
          <p:nvPr/>
        </p:nvSpPr>
        <p:spPr bwMode="auto">
          <a:xfrm>
            <a:off x="220663" y="1978027"/>
            <a:ext cx="914400" cy="228600"/>
          </a:xfrm>
          <a:prstGeom prst="rect">
            <a:avLst/>
          </a:prstGeom>
          <a:pattFill prst="wdUpDiag">
            <a:fgClr>
              <a:srgbClr val="009999"/>
            </a:fgClr>
            <a:bgClr>
              <a:srgbClr val="66CC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000000"/>
                </a:solidFill>
              </a:rPr>
              <a:t>OPC client</a:t>
            </a:r>
          </a:p>
        </p:txBody>
      </p:sp>
      <p:grpSp>
        <p:nvGrpSpPr>
          <p:cNvPr id="127236" name="Group 260"/>
          <p:cNvGrpSpPr>
            <a:grpSpLocks/>
          </p:cNvGrpSpPr>
          <p:nvPr/>
        </p:nvGrpSpPr>
        <p:grpSpPr bwMode="auto">
          <a:xfrm>
            <a:off x="790574" y="3090866"/>
            <a:ext cx="414338" cy="185737"/>
            <a:chOff x="645" y="1729"/>
            <a:chExt cx="261" cy="117"/>
          </a:xfrm>
        </p:grpSpPr>
        <p:sp>
          <p:nvSpPr>
            <p:cNvPr id="127237" name="Rectangle 261"/>
            <p:cNvSpPr>
              <a:spLocks noChangeArrowheads="1"/>
            </p:cNvSpPr>
            <p:nvPr/>
          </p:nvSpPr>
          <p:spPr bwMode="auto">
            <a:xfrm>
              <a:off x="827" y="1729"/>
              <a:ext cx="79" cy="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27238" name="Line 262"/>
            <p:cNvSpPr>
              <a:spLocks noChangeShapeType="1"/>
            </p:cNvSpPr>
            <p:nvPr/>
          </p:nvSpPr>
          <p:spPr bwMode="auto">
            <a:xfrm>
              <a:off x="807" y="1730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239" name="Line 263"/>
            <p:cNvSpPr>
              <a:spLocks noChangeShapeType="1"/>
            </p:cNvSpPr>
            <p:nvPr/>
          </p:nvSpPr>
          <p:spPr bwMode="auto">
            <a:xfrm flipH="1">
              <a:off x="761" y="1778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240" name="Line 264"/>
            <p:cNvSpPr>
              <a:spLocks noChangeShapeType="1"/>
            </p:cNvSpPr>
            <p:nvPr/>
          </p:nvSpPr>
          <p:spPr bwMode="auto">
            <a:xfrm flipH="1">
              <a:off x="667" y="1778"/>
              <a:ext cx="94" cy="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241" name="Oval 265"/>
            <p:cNvSpPr>
              <a:spLocks noChangeArrowheads="1"/>
            </p:cNvSpPr>
            <p:nvPr/>
          </p:nvSpPr>
          <p:spPr bwMode="auto">
            <a:xfrm>
              <a:off x="645" y="1823"/>
              <a:ext cx="23" cy="2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27252" name="Rectangle 276"/>
          <p:cNvSpPr>
            <a:spLocks noChangeArrowheads="1"/>
          </p:cNvSpPr>
          <p:nvPr/>
        </p:nvSpPr>
        <p:spPr bwMode="auto">
          <a:xfrm>
            <a:off x="1368425" y="1598613"/>
            <a:ext cx="12192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altLang="en-US" smtClean="0">
              <a:solidFill>
                <a:srgbClr val="000000"/>
              </a:solidFill>
            </a:endParaRPr>
          </a:p>
        </p:txBody>
      </p:sp>
      <p:sp>
        <p:nvSpPr>
          <p:cNvPr id="127254" name="Rectangle 278"/>
          <p:cNvSpPr>
            <a:spLocks noChangeArrowheads="1"/>
          </p:cNvSpPr>
          <p:nvPr/>
        </p:nvSpPr>
        <p:spPr bwMode="auto">
          <a:xfrm>
            <a:off x="1444625" y="2208215"/>
            <a:ext cx="1066800" cy="2286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000000"/>
                </a:solidFill>
              </a:rPr>
              <a:t>Wiener OPCserver</a:t>
            </a:r>
          </a:p>
        </p:txBody>
      </p:sp>
      <p:sp>
        <p:nvSpPr>
          <p:cNvPr id="127255" name="Rectangle 279"/>
          <p:cNvSpPr>
            <a:spLocks noChangeArrowheads="1"/>
          </p:cNvSpPr>
          <p:nvPr/>
        </p:nvSpPr>
        <p:spPr bwMode="auto">
          <a:xfrm>
            <a:off x="1444625" y="1676402"/>
            <a:ext cx="1066800" cy="45720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FFFFFF"/>
                </a:solidFill>
              </a:rPr>
              <a:t>PVSS II</a:t>
            </a:r>
            <a:endParaRPr lang="en-GB" altLang="en-US" sz="1600" smtClean="0">
              <a:solidFill>
                <a:srgbClr val="000000"/>
              </a:solidFill>
            </a:endParaRPr>
          </a:p>
        </p:txBody>
      </p:sp>
      <p:sp>
        <p:nvSpPr>
          <p:cNvPr id="127256" name="Rectangle 280" descr="Wide upward diagonal"/>
          <p:cNvSpPr>
            <a:spLocks noChangeArrowheads="1"/>
          </p:cNvSpPr>
          <p:nvPr/>
        </p:nvSpPr>
        <p:spPr bwMode="auto">
          <a:xfrm>
            <a:off x="1520825" y="1979615"/>
            <a:ext cx="914400" cy="228600"/>
          </a:xfrm>
          <a:prstGeom prst="rect">
            <a:avLst/>
          </a:prstGeom>
          <a:pattFill prst="wdUpDiag">
            <a:fgClr>
              <a:srgbClr val="009999"/>
            </a:fgClr>
            <a:bgClr>
              <a:srgbClr val="66CC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000000"/>
                </a:solidFill>
              </a:rPr>
              <a:t>OPC client</a:t>
            </a:r>
          </a:p>
        </p:txBody>
      </p:sp>
      <p:sp>
        <p:nvSpPr>
          <p:cNvPr id="127259" name="Rectangle 283"/>
          <p:cNvSpPr>
            <a:spLocks noChangeArrowheads="1"/>
          </p:cNvSpPr>
          <p:nvPr/>
        </p:nvSpPr>
        <p:spPr bwMode="auto">
          <a:xfrm>
            <a:off x="2665413" y="1597025"/>
            <a:ext cx="1219200" cy="839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altLang="en-US" smtClean="0">
              <a:solidFill>
                <a:srgbClr val="000000"/>
              </a:solidFill>
            </a:endParaRPr>
          </a:p>
        </p:txBody>
      </p:sp>
      <p:sp>
        <p:nvSpPr>
          <p:cNvPr id="127261" name="Rectangle 285"/>
          <p:cNvSpPr>
            <a:spLocks noChangeArrowheads="1"/>
          </p:cNvSpPr>
          <p:nvPr/>
        </p:nvSpPr>
        <p:spPr bwMode="auto">
          <a:xfrm>
            <a:off x="2741613" y="2208215"/>
            <a:ext cx="1066800" cy="2286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000000"/>
                </a:solidFill>
              </a:rPr>
              <a:t>ELMB OPCserver</a:t>
            </a:r>
          </a:p>
        </p:txBody>
      </p:sp>
      <p:sp>
        <p:nvSpPr>
          <p:cNvPr id="127262" name="Rectangle 286"/>
          <p:cNvSpPr>
            <a:spLocks noChangeArrowheads="1"/>
          </p:cNvSpPr>
          <p:nvPr/>
        </p:nvSpPr>
        <p:spPr bwMode="auto">
          <a:xfrm>
            <a:off x="2741613" y="1673227"/>
            <a:ext cx="1066800" cy="45720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FFFFFF"/>
                </a:solidFill>
              </a:rPr>
              <a:t>PVSS II</a:t>
            </a:r>
            <a:endParaRPr lang="en-GB" altLang="en-US" sz="1600" smtClean="0">
              <a:solidFill>
                <a:srgbClr val="000000"/>
              </a:solidFill>
            </a:endParaRPr>
          </a:p>
        </p:txBody>
      </p:sp>
      <p:sp>
        <p:nvSpPr>
          <p:cNvPr id="127263" name="Rectangle 287" descr="Wide upward diagonal"/>
          <p:cNvSpPr>
            <a:spLocks noChangeArrowheads="1"/>
          </p:cNvSpPr>
          <p:nvPr/>
        </p:nvSpPr>
        <p:spPr bwMode="auto">
          <a:xfrm>
            <a:off x="2817813" y="1979615"/>
            <a:ext cx="914400" cy="228600"/>
          </a:xfrm>
          <a:prstGeom prst="rect">
            <a:avLst/>
          </a:prstGeom>
          <a:pattFill prst="wdUpDiag">
            <a:fgClr>
              <a:srgbClr val="009999"/>
            </a:fgClr>
            <a:bgClr>
              <a:srgbClr val="66CC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000000"/>
                </a:solidFill>
              </a:rPr>
              <a:t>OPC client</a:t>
            </a:r>
          </a:p>
        </p:txBody>
      </p:sp>
      <p:grpSp>
        <p:nvGrpSpPr>
          <p:cNvPr id="127265" name="Group 289"/>
          <p:cNvGrpSpPr>
            <a:grpSpLocks/>
          </p:cNvGrpSpPr>
          <p:nvPr/>
        </p:nvGrpSpPr>
        <p:grpSpPr bwMode="auto">
          <a:xfrm>
            <a:off x="2089152" y="4235452"/>
            <a:ext cx="485775" cy="185738"/>
            <a:chOff x="645" y="1729"/>
            <a:chExt cx="306" cy="117"/>
          </a:xfrm>
        </p:grpSpPr>
        <p:sp>
          <p:nvSpPr>
            <p:cNvPr id="127266" name="Rectangle 290"/>
            <p:cNvSpPr>
              <a:spLocks noChangeArrowheads="1"/>
            </p:cNvSpPr>
            <p:nvPr/>
          </p:nvSpPr>
          <p:spPr bwMode="auto">
            <a:xfrm>
              <a:off x="827" y="1729"/>
              <a:ext cx="124" cy="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smtClean="0">
                  <a:solidFill>
                    <a:srgbClr val="000000"/>
                  </a:solidFill>
                </a:rPr>
                <a:t>18</a:t>
              </a:r>
            </a:p>
          </p:txBody>
        </p:sp>
        <p:sp>
          <p:nvSpPr>
            <p:cNvPr id="127267" name="Line 291"/>
            <p:cNvSpPr>
              <a:spLocks noChangeShapeType="1"/>
            </p:cNvSpPr>
            <p:nvPr/>
          </p:nvSpPr>
          <p:spPr bwMode="auto">
            <a:xfrm>
              <a:off x="807" y="1730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268" name="Line 292"/>
            <p:cNvSpPr>
              <a:spLocks noChangeShapeType="1"/>
            </p:cNvSpPr>
            <p:nvPr/>
          </p:nvSpPr>
          <p:spPr bwMode="auto">
            <a:xfrm flipH="1">
              <a:off x="761" y="1778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269" name="Line 293"/>
            <p:cNvSpPr>
              <a:spLocks noChangeShapeType="1"/>
            </p:cNvSpPr>
            <p:nvPr/>
          </p:nvSpPr>
          <p:spPr bwMode="auto">
            <a:xfrm flipH="1">
              <a:off x="667" y="1778"/>
              <a:ext cx="94" cy="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270" name="Oval 294"/>
            <p:cNvSpPr>
              <a:spLocks noChangeArrowheads="1"/>
            </p:cNvSpPr>
            <p:nvPr/>
          </p:nvSpPr>
          <p:spPr bwMode="auto">
            <a:xfrm>
              <a:off x="645" y="1823"/>
              <a:ext cx="23" cy="2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7271" name="Group 295"/>
          <p:cNvGrpSpPr>
            <a:grpSpLocks/>
          </p:cNvGrpSpPr>
          <p:nvPr/>
        </p:nvGrpSpPr>
        <p:grpSpPr bwMode="auto">
          <a:xfrm>
            <a:off x="3392488" y="5227641"/>
            <a:ext cx="485775" cy="185737"/>
            <a:chOff x="645" y="1729"/>
            <a:chExt cx="306" cy="117"/>
          </a:xfrm>
        </p:grpSpPr>
        <p:sp>
          <p:nvSpPr>
            <p:cNvPr id="127272" name="Rectangle 296"/>
            <p:cNvSpPr>
              <a:spLocks noChangeArrowheads="1"/>
            </p:cNvSpPr>
            <p:nvPr/>
          </p:nvSpPr>
          <p:spPr bwMode="auto">
            <a:xfrm>
              <a:off x="827" y="1729"/>
              <a:ext cx="124" cy="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smtClean="0">
                  <a:solidFill>
                    <a:srgbClr val="000000"/>
                  </a:solidFill>
                </a:rPr>
                <a:t>18</a:t>
              </a:r>
            </a:p>
          </p:txBody>
        </p:sp>
        <p:sp>
          <p:nvSpPr>
            <p:cNvPr id="127273" name="Line 297"/>
            <p:cNvSpPr>
              <a:spLocks noChangeShapeType="1"/>
            </p:cNvSpPr>
            <p:nvPr/>
          </p:nvSpPr>
          <p:spPr bwMode="auto">
            <a:xfrm>
              <a:off x="807" y="1730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274" name="Line 298"/>
            <p:cNvSpPr>
              <a:spLocks noChangeShapeType="1"/>
            </p:cNvSpPr>
            <p:nvPr/>
          </p:nvSpPr>
          <p:spPr bwMode="auto">
            <a:xfrm flipH="1">
              <a:off x="761" y="1778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275" name="Line 299"/>
            <p:cNvSpPr>
              <a:spLocks noChangeShapeType="1"/>
            </p:cNvSpPr>
            <p:nvPr/>
          </p:nvSpPr>
          <p:spPr bwMode="auto">
            <a:xfrm flipH="1">
              <a:off x="667" y="1778"/>
              <a:ext cx="94" cy="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276" name="Oval 300"/>
            <p:cNvSpPr>
              <a:spLocks noChangeArrowheads="1"/>
            </p:cNvSpPr>
            <p:nvPr/>
          </p:nvSpPr>
          <p:spPr bwMode="auto">
            <a:xfrm>
              <a:off x="645" y="1823"/>
              <a:ext cx="23" cy="2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27277" name="AutoShape 301"/>
          <p:cNvSpPr>
            <a:spLocks noChangeArrowheads="1"/>
          </p:cNvSpPr>
          <p:nvPr/>
        </p:nvSpPr>
        <p:spPr bwMode="auto">
          <a:xfrm>
            <a:off x="3967165" y="2305052"/>
            <a:ext cx="220662" cy="176213"/>
          </a:xfrm>
          <a:prstGeom prst="roundRect">
            <a:avLst>
              <a:gd name="adj" fmla="val 20833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00" smtClean="0">
                <a:solidFill>
                  <a:srgbClr val="000000"/>
                </a:solidFill>
              </a:rPr>
              <a:t>CR3</a:t>
            </a:r>
          </a:p>
        </p:txBody>
      </p:sp>
      <p:sp>
        <p:nvSpPr>
          <p:cNvPr id="127278" name="Rectangle 302"/>
          <p:cNvSpPr>
            <a:spLocks noChangeArrowheads="1"/>
          </p:cNvSpPr>
          <p:nvPr/>
        </p:nvSpPr>
        <p:spPr bwMode="auto">
          <a:xfrm rot="10800000">
            <a:off x="3960815" y="2435225"/>
            <a:ext cx="1220787" cy="3825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smtClean="0">
                <a:solidFill>
                  <a:srgbClr val="000000"/>
                </a:solidFill>
              </a:rPr>
              <a:t>[FED]</a:t>
            </a:r>
          </a:p>
        </p:txBody>
      </p:sp>
      <p:sp>
        <p:nvSpPr>
          <p:cNvPr id="127279" name="Rectangle 303"/>
          <p:cNvSpPr>
            <a:spLocks noChangeArrowheads="1"/>
          </p:cNvSpPr>
          <p:nvPr/>
        </p:nvSpPr>
        <p:spPr bwMode="auto">
          <a:xfrm>
            <a:off x="4419600" y="2479677"/>
            <a:ext cx="306388" cy="2286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800" smtClean="0">
              <a:solidFill>
                <a:srgbClr val="000000"/>
              </a:solidFill>
            </a:endParaRPr>
          </a:p>
        </p:txBody>
      </p:sp>
      <p:sp>
        <p:nvSpPr>
          <p:cNvPr id="127280" name="Rectangle 304"/>
          <p:cNvSpPr>
            <a:spLocks noChangeArrowheads="1"/>
          </p:cNvSpPr>
          <p:nvPr/>
        </p:nvSpPr>
        <p:spPr bwMode="auto">
          <a:xfrm>
            <a:off x="4267200" y="2436813"/>
            <a:ext cx="611188" cy="1524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" smtClean="0">
                <a:solidFill>
                  <a:srgbClr val="000000"/>
                </a:solidFill>
              </a:rPr>
              <a:t>DIMserver</a:t>
            </a:r>
          </a:p>
        </p:txBody>
      </p:sp>
      <p:sp>
        <p:nvSpPr>
          <p:cNvPr id="127282" name="Rectangle 306"/>
          <p:cNvSpPr>
            <a:spLocks noChangeArrowheads="1"/>
          </p:cNvSpPr>
          <p:nvPr/>
        </p:nvSpPr>
        <p:spPr bwMode="auto">
          <a:xfrm>
            <a:off x="4267200" y="2665413"/>
            <a:ext cx="611188" cy="1524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" smtClean="0">
                <a:solidFill>
                  <a:srgbClr val="000000"/>
                </a:solidFill>
              </a:rPr>
              <a:t>DIMclient</a:t>
            </a:r>
          </a:p>
        </p:txBody>
      </p:sp>
      <p:sp>
        <p:nvSpPr>
          <p:cNvPr id="127284" name="Rectangle 308"/>
          <p:cNvSpPr>
            <a:spLocks noChangeArrowheads="1"/>
          </p:cNvSpPr>
          <p:nvPr/>
        </p:nvSpPr>
        <p:spPr bwMode="auto">
          <a:xfrm>
            <a:off x="3963988" y="1597025"/>
            <a:ext cx="1219200" cy="611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27285" name="Rectangle 309"/>
          <p:cNvSpPr>
            <a:spLocks noChangeArrowheads="1"/>
          </p:cNvSpPr>
          <p:nvPr/>
        </p:nvSpPr>
        <p:spPr bwMode="auto">
          <a:xfrm>
            <a:off x="4038600" y="1674815"/>
            <a:ext cx="1066800" cy="45720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FFFFFF"/>
                </a:solidFill>
              </a:rPr>
              <a:t>PVSS II</a:t>
            </a:r>
            <a:endParaRPr lang="en-GB" altLang="en-US" sz="1600" smtClean="0">
              <a:solidFill>
                <a:srgbClr val="000000"/>
              </a:solidFill>
            </a:endParaRPr>
          </a:p>
        </p:txBody>
      </p:sp>
      <p:sp>
        <p:nvSpPr>
          <p:cNvPr id="127286" name="Rectangle 310" descr="Wide upward diagonal"/>
          <p:cNvSpPr>
            <a:spLocks noChangeArrowheads="1"/>
          </p:cNvSpPr>
          <p:nvPr/>
        </p:nvSpPr>
        <p:spPr bwMode="auto">
          <a:xfrm>
            <a:off x="4114800" y="1979615"/>
            <a:ext cx="915988" cy="228600"/>
          </a:xfrm>
          <a:prstGeom prst="rect">
            <a:avLst/>
          </a:prstGeom>
          <a:pattFill prst="wdUpDiag">
            <a:fgClr>
              <a:srgbClr val="009999"/>
            </a:fgClr>
            <a:bgClr>
              <a:srgbClr val="66CCFF"/>
            </a:bgClr>
          </a:patt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000000"/>
                </a:solidFill>
              </a:rPr>
              <a:t>DIMclient</a:t>
            </a:r>
          </a:p>
        </p:txBody>
      </p:sp>
      <p:grpSp>
        <p:nvGrpSpPr>
          <p:cNvPr id="127287" name="Group 311"/>
          <p:cNvGrpSpPr>
            <a:grpSpLocks/>
          </p:cNvGrpSpPr>
          <p:nvPr/>
        </p:nvGrpSpPr>
        <p:grpSpPr bwMode="auto">
          <a:xfrm>
            <a:off x="4691065" y="4235452"/>
            <a:ext cx="485775" cy="185738"/>
            <a:chOff x="645" y="1729"/>
            <a:chExt cx="306" cy="117"/>
          </a:xfrm>
        </p:grpSpPr>
        <p:sp>
          <p:nvSpPr>
            <p:cNvPr id="127288" name="Rectangle 312"/>
            <p:cNvSpPr>
              <a:spLocks noChangeArrowheads="1"/>
            </p:cNvSpPr>
            <p:nvPr/>
          </p:nvSpPr>
          <p:spPr bwMode="auto">
            <a:xfrm>
              <a:off x="827" y="1729"/>
              <a:ext cx="124" cy="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smtClean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27289" name="Line 313"/>
            <p:cNvSpPr>
              <a:spLocks noChangeShapeType="1"/>
            </p:cNvSpPr>
            <p:nvPr/>
          </p:nvSpPr>
          <p:spPr bwMode="auto">
            <a:xfrm>
              <a:off x="807" y="1730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290" name="Line 314"/>
            <p:cNvSpPr>
              <a:spLocks noChangeShapeType="1"/>
            </p:cNvSpPr>
            <p:nvPr/>
          </p:nvSpPr>
          <p:spPr bwMode="auto">
            <a:xfrm flipH="1">
              <a:off x="761" y="1778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291" name="Line 315"/>
            <p:cNvSpPr>
              <a:spLocks noChangeShapeType="1"/>
            </p:cNvSpPr>
            <p:nvPr/>
          </p:nvSpPr>
          <p:spPr bwMode="auto">
            <a:xfrm flipH="1">
              <a:off x="667" y="1778"/>
              <a:ext cx="94" cy="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292" name="Oval 316"/>
            <p:cNvSpPr>
              <a:spLocks noChangeArrowheads="1"/>
            </p:cNvSpPr>
            <p:nvPr/>
          </p:nvSpPr>
          <p:spPr bwMode="auto">
            <a:xfrm>
              <a:off x="645" y="1823"/>
              <a:ext cx="23" cy="2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7293" name="Group 317"/>
          <p:cNvGrpSpPr>
            <a:grpSpLocks/>
          </p:cNvGrpSpPr>
          <p:nvPr/>
        </p:nvGrpSpPr>
        <p:grpSpPr bwMode="auto">
          <a:xfrm>
            <a:off x="4697418" y="5991228"/>
            <a:ext cx="555627" cy="185738"/>
            <a:chOff x="645" y="1729"/>
            <a:chExt cx="350" cy="117"/>
          </a:xfrm>
        </p:grpSpPr>
        <p:sp>
          <p:nvSpPr>
            <p:cNvPr id="127294" name="Rectangle 318"/>
            <p:cNvSpPr>
              <a:spLocks noChangeArrowheads="1"/>
            </p:cNvSpPr>
            <p:nvPr/>
          </p:nvSpPr>
          <p:spPr bwMode="auto">
            <a:xfrm>
              <a:off x="827" y="1729"/>
              <a:ext cx="168" cy="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smtClean="0">
                  <a:solidFill>
                    <a:srgbClr val="000000"/>
                  </a:solidFill>
                </a:rPr>
                <a:t>216</a:t>
              </a:r>
            </a:p>
          </p:txBody>
        </p:sp>
        <p:sp>
          <p:nvSpPr>
            <p:cNvPr id="127295" name="Line 319"/>
            <p:cNvSpPr>
              <a:spLocks noChangeShapeType="1"/>
            </p:cNvSpPr>
            <p:nvPr/>
          </p:nvSpPr>
          <p:spPr bwMode="auto">
            <a:xfrm>
              <a:off x="807" y="1730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296" name="Line 320"/>
            <p:cNvSpPr>
              <a:spLocks noChangeShapeType="1"/>
            </p:cNvSpPr>
            <p:nvPr/>
          </p:nvSpPr>
          <p:spPr bwMode="auto">
            <a:xfrm flipH="1">
              <a:off x="761" y="1778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297" name="Line 321"/>
            <p:cNvSpPr>
              <a:spLocks noChangeShapeType="1"/>
            </p:cNvSpPr>
            <p:nvPr/>
          </p:nvSpPr>
          <p:spPr bwMode="auto">
            <a:xfrm flipH="1">
              <a:off x="667" y="1778"/>
              <a:ext cx="94" cy="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298" name="Oval 322"/>
            <p:cNvSpPr>
              <a:spLocks noChangeArrowheads="1"/>
            </p:cNvSpPr>
            <p:nvPr/>
          </p:nvSpPr>
          <p:spPr bwMode="auto">
            <a:xfrm>
              <a:off x="645" y="1823"/>
              <a:ext cx="23" cy="2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7309" name="Group 333"/>
          <p:cNvGrpSpPr>
            <a:grpSpLocks/>
          </p:cNvGrpSpPr>
          <p:nvPr/>
        </p:nvGrpSpPr>
        <p:grpSpPr bwMode="auto">
          <a:xfrm>
            <a:off x="5981698" y="3090866"/>
            <a:ext cx="414338" cy="185737"/>
            <a:chOff x="645" y="1729"/>
            <a:chExt cx="261" cy="117"/>
          </a:xfrm>
        </p:grpSpPr>
        <p:sp>
          <p:nvSpPr>
            <p:cNvPr id="127310" name="Rectangle 334"/>
            <p:cNvSpPr>
              <a:spLocks noChangeArrowheads="1"/>
            </p:cNvSpPr>
            <p:nvPr/>
          </p:nvSpPr>
          <p:spPr bwMode="auto">
            <a:xfrm>
              <a:off x="827" y="1729"/>
              <a:ext cx="79" cy="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27311" name="Line 335"/>
            <p:cNvSpPr>
              <a:spLocks noChangeShapeType="1"/>
            </p:cNvSpPr>
            <p:nvPr/>
          </p:nvSpPr>
          <p:spPr bwMode="auto">
            <a:xfrm>
              <a:off x="807" y="1730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312" name="Line 336"/>
            <p:cNvSpPr>
              <a:spLocks noChangeShapeType="1"/>
            </p:cNvSpPr>
            <p:nvPr/>
          </p:nvSpPr>
          <p:spPr bwMode="auto">
            <a:xfrm flipH="1">
              <a:off x="761" y="1778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313" name="Line 337"/>
            <p:cNvSpPr>
              <a:spLocks noChangeShapeType="1"/>
            </p:cNvSpPr>
            <p:nvPr/>
          </p:nvSpPr>
          <p:spPr bwMode="auto">
            <a:xfrm flipH="1">
              <a:off x="667" y="1778"/>
              <a:ext cx="94" cy="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314" name="Oval 338"/>
            <p:cNvSpPr>
              <a:spLocks noChangeArrowheads="1"/>
            </p:cNvSpPr>
            <p:nvPr/>
          </p:nvSpPr>
          <p:spPr bwMode="auto">
            <a:xfrm>
              <a:off x="645" y="1823"/>
              <a:ext cx="23" cy="2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7316" name="Group 340"/>
          <p:cNvGrpSpPr>
            <a:grpSpLocks/>
          </p:cNvGrpSpPr>
          <p:nvPr/>
        </p:nvGrpSpPr>
        <p:grpSpPr bwMode="auto">
          <a:xfrm>
            <a:off x="7091363" y="3127379"/>
            <a:ext cx="538162" cy="230188"/>
            <a:chOff x="192" y="3647"/>
            <a:chExt cx="339" cy="145"/>
          </a:xfrm>
        </p:grpSpPr>
        <p:sp>
          <p:nvSpPr>
            <p:cNvPr id="127317" name="Rectangle 341"/>
            <p:cNvSpPr>
              <a:spLocks noChangeArrowheads="1"/>
            </p:cNvSpPr>
            <p:nvPr/>
          </p:nvSpPr>
          <p:spPr bwMode="auto">
            <a:xfrm>
              <a:off x="452" y="3647"/>
              <a:ext cx="79" cy="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27318" name="Line 342"/>
            <p:cNvSpPr>
              <a:spLocks noChangeShapeType="1"/>
            </p:cNvSpPr>
            <p:nvPr/>
          </p:nvSpPr>
          <p:spPr bwMode="auto">
            <a:xfrm>
              <a:off x="432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319" name="Line 343"/>
            <p:cNvSpPr>
              <a:spLocks noChangeShapeType="1"/>
            </p:cNvSpPr>
            <p:nvPr/>
          </p:nvSpPr>
          <p:spPr bwMode="auto">
            <a:xfrm flipH="1">
              <a:off x="38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320" name="Line 344"/>
            <p:cNvSpPr>
              <a:spLocks noChangeShapeType="1"/>
            </p:cNvSpPr>
            <p:nvPr/>
          </p:nvSpPr>
          <p:spPr bwMode="auto">
            <a:xfrm flipH="1">
              <a:off x="288" y="369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321" name="Oval 345"/>
            <p:cNvSpPr>
              <a:spLocks noChangeArrowheads="1"/>
            </p:cNvSpPr>
            <p:nvPr/>
          </p:nvSpPr>
          <p:spPr bwMode="auto">
            <a:xfrm>
              <a:off x="192" y="3744"/>
              <a:ext cx="144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7323" name="Group 347"/>
          <p:cNvGrpSpPr>
            <a:grpSpLocks/>
          </p:cNvGrpSpPr>
          <p:nvPr/>
        </p:nvGrpSpPr>
        <p:grpSpPr bwMode="auto">
          <a:xfrm>
            <a:off x="7278687" y="5227641"/>
            <a:ext cx="414338" cy="185737"/>
            <a:chOff x="645" y="1729"/>
            <a:chExt cx="261" cy="117"/>
          </a:xfrm>
        </p:grpSpPr>
        <p:sp>
          <p:nvSpPr>
            <p:cNvPr id="127324" name="Rectangle 348"/>
            <p:cNvSpPr>
              <a:spLocks noChangeArrowheads="1"/>
            </p:cNvSpPr>
            <p:nvPr/>
          </p:nvSpPr>
          <p:spPr bwMode="auto">
            <a:xfrm>
              <a:off x="827" y="1729"/>
              <a:ext cx="79" cy="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27325" name="Line 349"/>
            <p:cNvSpPr>
              <a:spLocks noChangeShapeType="1"/>
            </p:cNvSpPr>
            <p:nvPr/>
          </p:nvSpPr>
          <p:spPr bwMode="auto">
            <a:xfrm>
              <a:off x="807" y="1730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326" name="Line 350"/>
            <p:cNvSpPr>
              <a:spLocks noChangeShapeType="1"/>
            </p:cNvSpPr>
            <p:nvPr/>
          </p:nvSpPr>
          <p:spPr bwMode="auto">
            <a:xfrm flipH="1">
              <a:off x="761" y="1778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327" name="Line 351"/>
            <p:cNvSpPr>
              <a:spLocks noChangeShapeType="1"/>
            </p:cNvSpPr>
            <p:nvPr/>
          </p:nvSpPr>
          <p:spPr bwMode="auto">
            <a:xfrm flipH="1">
              <a:off x="667" y="1778"/>
              <a:ext cx="94" cy="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328" name="Oval 352"/>
            <p:cNvSpPr>
              <a:spLocks noChangeArrowheads="1"/>
            </p:cNvSpPr>
            <p:nvPr/>
          </p:nvSpPr>
          <p:spPr bwMode="auto">
            <a:xfrm>
              <a:off x="645" y="1823"/>
              <a:ext cx="23" cy="2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</p:grpSp>
      <p:cxnSp>
        <p:nvCxnSpPr>
          <p:cNvPr id="127331" name="AutoShape 355"/>
          <p:cNvCxnSpPr>
            <a:cxnSpLocks noChangeShapeType="1"/>
            <a:stCxn id="127335" idx="0"/>
            <a:endCxn id="127348" idx="2"/>
          </p:cNvCxnSpPr>
          <p:nvPr/>
        </p:nvCxnSpPr>
        <p:spPr bwMode="auto">
          <a:xfrm rot="5400000" flipH="1">
            <a:off x="8275638" y="4383088"/>
            <a:ext cx="609600" cy="228600"/>
          </a:xfrm>
          <a:prstGeom prst="bentConnector3">
            <a:avLst>
              <a:gd name="adj1" fmla="val 89060"/>
            </a:avLst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333" name="AutoShape 357"/>
          <p:cNvSpPr>
            <a:spLocks noChangeArrowheads="1"/>
          </p:cNvSpPr>
          <p:nvPr/>
        </p:nvSpPr>
        <p:spPr bwMode="auto">
          <a:xfrm>
            <a:off x="7927975" y="6172200"/>
            <a:ext cx="10668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000000"/>
                </a:solidFill>
              </a:rPr>
              <a:t>Chambers</a:t>
            </a:r>
          </a:p>
        </p:txBody>
      </p:sp>
      <p:cxnSp>
        <p:nvCxnSpPr>
          <p:cNvPr id="127334" name="AutoShape 358"/>
          <p:cNvCxnSpPr>
            <a:cxnSpLocks noChangeShapeType="1"/>
            <a:stCxn id="127343" idx="2"/>
            <a:endCxn id="127371" idx="0"/>
          </p:cNvCxnSpPr>
          <p:nvPr/>
        </p:nvCxnSpPr>
        <p:spPr bwMode="auto">
          <a:xfrm rot="5400000">
            <a:off x="7515227" y="5446713"/>
            <a:ext cx="14414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335" name="AutoShape 359"/>
          <p:cNvSpPr>
            <a:spLocks noChangeArrowheads="1"/>
          </p:cNvSpPr>
          <p:nvPr/>
        </p:nvSpPr>
        <p:spPr bwMode="auto">
          <a:xfrm>
            <a:off x="8388350" y="4802188"/>
            <a:ext cx="611188" cy="3794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smtClean="0">
                <a:solidFill>
                  <a:srgbClr val="000000"/>
                </a:solidFill>
              </a:rPr>
              <a:t>Gating</a:t>
            </a:r>
            <a:br>
              <a:rPr lang="en-GB" altLang="en-US" sz="1400" smtClean="0">
                <a:solidFill>
                  <a:srgbClr val="000000"/>
                </a:solidFill>
              </a:rPr>
            </a:br>
            <a:r>
              <a:rPr lang="en-GB" altLang="en-US" sz="1400" smtClean="0">
                <a:solidFill>
                  <a:srgbClr val="000000"/>
                </a:solidFill>
              </a:rPr>
              <a:t>pulser</a:t>
            </a:r>
          </a:p>
        </p:txBody>
      </p:sp>
      <p:cxnSp>
        <p:nvCxnSpPr>
          <p:cNvPr id="127336" name="AutoShape 360"/>
          <p:cNvCxnSpPr>
            <a:cxnSpLocks noChangeShapeType="1"/>
            <a:stCxn id="127335" idx="2"/>
            <a:endCxn id="127375" idx="0"/>
          </p:cNvCxnSpPr>
          <p:nvPr/>
        </p:nvCxnSpPr>
        <p:spPr bwMode="auto">
          <a:xfrm rot="5400000">
            <a:off x="8201025" y="5673725"/>
            <a:ext cx="985838" cy="1588"/>
          </a:xfrm>
          <a:prstGeom prst="bentConnector3">
            <a:avLst>
              <a:gd name="adj1" fmla="val 5040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7337" name="Group 361"/>
          <p:cNvGrpSpPr>
            <a:grpSpLocks/>
          </p:cNvGrpSpPr>
          <p:nvPr/>
        </p:nvGrpSpPr>
        <p:grpSpPr bwMode="auto">
          <a:xfrm flipH="1">
            <a:off x="7773988" y="5718178"/>
            <a:ext cx="614362" cy="230188"/>
            <a:chOff x="192" y="3647"/>
            <a:chExt cx="388" cy="145"/>
          </a:xfrm>
        </p:grpSpPr>
        <p:sp>
          <p:nvSpPr>
            <p:cNvPr id="127338" name="Rectangle 362"/>
            <p:cNvSpPr>
              <a:spLocks noChangeArrowheads="1"/>
            </p:cNvSpPr>
            <p:nvPr/>
          </p:nvSpPr>
          <p:spPr bwMode="auto">
            <a:xfrm>
              <a:off x="456" y="3647"/>
              <a:ext cx="124" cy="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smtClean="0">
                  <a:solidFill>
                    <a:srgbClr val="000000"/>
                  </a:solidFill>
                </a:rPr>
                <a:t>72</a:t>
              </a:r>
            </a:p>
          </p:txBody>
        </p:sp>
        <p:sp>
          <p:nvSpPr>
            <p:cNvPr id="127339" name="Line 363"/>
            <p:cNvSpPr>
              <a:spLocks noChangeShapeType="1"/>
            </p:cNvSpPr>
            <p:nvPr/>
          </p:nvSpPr>
          <p:spPr bwMode="auto">
            <a:xfrm>
              <a:off x="432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340" name="Line 364"/>
            <p:cNvSpPr>
              <a:spLocks noChangeShapeType="1"/>
            </p:cNvSpPr>
            <p:nvPr/>
          </p:nvSpPr>
          <p:spPr bwMode="auto">
            <a:xfrm flipH="1">
              <a:off x="38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341" name="Line 365"/>
            <p:cNvSpPr>
              <a:spLocks noChangeShapeType="1"/>
            </p:cNvSpPr>
            <p:nvPr/>
          </p:nvSpPr>
          <p:spPr bwMode="auto">
            <a:xfrm flipH="1">
              <a:off x="288" y="369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342" name="Oval 366"/>
            <p:cNvSpPr>
              <a:spLocks noChangeArrowheads="1"/>
            </p:cNvSpPr>
            <p:nvPr/>
          </p:nvSpPr>
          <p:spPr bwMode="auto">
            <a:xfrm>
              <a:off x="192" y="3744"/>
              <a:ext cx="144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27343" name="AutoShape 367"/>
          <p:cNvSpPr>
            <a:spLocks noChangeArrowheads="1"/>
          </p:cNvSpPr>
          <p:nvPr/>
        </p:nvSpPr>
        <p:spPr bwMode="auto">
          <a:xfrm>
            <a:off x="7931150" y="4346575"/>
            <a:ext cx="609600" cy="3794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smtClean="0">
                <a:solidFill>
                  <a:srgbClr val="000000"/>
                </a:solidFill>
              </a:rPr>
              <a:t>Calibr.</a:t>
            </a:r>
            <a:br>
              <a:rPr lang="en-GB" altLang="en-US" sz="1400" smtClean="0">
                <a:solidFill>
                  <a:srgbClr val="000000"/>
                </a:solidFill>
              </a:rPr>
            </a:br>
            <a:r>
              <a:rPr lang="en-GB" altLang="en-US" sz="1400" smtClean="0">
                <a:solidFill>
                  <a:srgbClr val="000000"/>
                </a:solidFill>
              </a:rPr>
              <a:t>pulser</a:t>
            </a:r>
          </a:p>
        </p:txBody>
      </p:sp>
      <p:sp>
        <p:nvSpPr>
          <p:cNvPr id="127345" name="Rectangle 369"/>
          <p:cNvSpPr>
            <a:spLocks noChangeArrowheads="1"/>
          </p:cNvSpPr>
          <p:nvPr/>
        </p:nvSpPr>
        <p:spPr bwMode="auto">
          <a:xfrm>
            <a:off x="7856538" y="1597027"/>
            <a:ext cx="1219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27346" name="Rectangle 370"/>
          <p:cNvSpPr>
            <a:spLocks noChangeArrowheads="1"/>
          </p:cNvSpPr>
          <p:nvPr/>
        </p:nvSpPr>
        <p:spPr bwMode="auto">
          <a:xfrm>
            <a:off x="7932738" y="1674815"/>
            <a:ext cx="1066800" cy="45720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FFFFFF"/>
                </a:solidFill>
              </a:rPr>
              <a:t>PVSS II</a:t>
            </a:r>
            <a:endParaRPr lang="en-GB" altLang="en-US" sz="1600" smtClean="0">
              <a:solidFill>
                <a:srgbClr val="000000"/>
              </a:solidFill>
            </a:endParaRPr>
          </a:p>
        </p:txBody>
      </p:sp>
      <p:sp>
        <p:nvSpPr>
          <p:cNvPr id="127347" name="Rectangle 371" descr="Wide upward diagonal"/>
          <p:cNvSpPr>
            <a:spLocks noChangeArrowheads="1"/>
          </p:cNvSpPr>
          <p:nvPr/>
        </p:nvSpPr>
        <p:spPr bwMode="auto">
          <a:xfrm>
            <a:off x="8008938" y="1979615"/>
            <a:ext cx="914400" cy="228600"/>
          </a:xfrm>
          <a:prstGeom prst="rect">
            <a:avLst/>
          </a:prstGeom>
          <a:pattFill prst="wdUpDiag">
            <a:fgClr>
              <a:srgbClr val="009999"/>
            </a:fgClr>
            <a:bgClr>
              <a:srgbClr val="66CC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000000"/>
                </a:solidFill>
              </a:rPr>
              <a:t>Virtual Serial</a:t>
            </a:r>
          </a:p>
        </p:txBody>
      </p:sp>
      <p:sp>
        <p:nvSpPr>
          <p:cNvPr id="127348" name="Rectangle 372"/>
          <p:cNvSpPr>
            <a:spLocks noChangeArrowheads="1"/>
          </p:cNvSpPr>
          <p:nvPr/>
        </p:nvSpPr>
        <p:spPr bwMode="auto">
          <a:xfrm>
            <a:off x="8083552" y="3963988"/>
            <a:ext cx="765175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000000"/>
                </a:solidFill>
              </a:rPr>
              <a:t>Eth.-RS232</a:t>
            </a:r>
          </a:p>
        </p:txBody>
      </p:sp>
      <p:cxnSp>
        <p:nvCxnSpPr>
          <p:cNvPr id="127349" name="AutoShape 373"/>
          <p:cNvCxnSpPr>
            <a:cxnSpLocks noChangeShapeType="1"/>
            <a:stCxn id="127345" idx="2"/>
            <a:endCxn id="127348" idx="0"/>
          </p:cNvCxnSpPr>
          <p:nvPr/>
        </p:nvCxnSpPr>
        <p:spPr bwMode="auto">
          <a:xfrm rot="5400000">
            <a:off x="7587458" y="3085307"/>
            <a:ext cx="1757363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350" name="Text Box 374"/>
          <p:cNvSpPr txBox="1">
            <a:spLocks noChangeArrowheads="1"/>
          </p:cNvSpPr>
          <p:nvPr/>
        </p:nvSpPr>
        <p:spPr bwMode="auto">
          <a:xfrm>
            <a:off x="8386927" y="2208212"/>
            <a:ext cx="26161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 smtClean="0">
                <a:solidFill>
                  <a:srgbClr val="808080"/>
                </a:solidFill>
              </a:rPr>
              <a:t>E</a:t>
            </a:r>
          </a:p>
        </p:txBody>
      </p:sp>
      <p:sp>
        <p:nvSpPr>
          <p:cNvPr id="127351" name="AutoShape 375"/>
          <p:cNvSpPr>
            <a:spLocks noChangeArrowheads="1"/>
          </p:cNvSpPr>
          <p:nvPr/>
        </p:nvSpPr>
        <p:spPr bwMode="auto">
          <a:xfrm>
            <a:off x="8693150" y="4344990"/>
            <a:ext cx="306388" cy="228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smtClean="0">
                <a:solidFill>
                  <a:srgbClr val="000000"/>
                </a:solidFill>
              </a:rPr>
              <a:t>PS</a:t>
            </a:r>
          </a:p>
        </p:txBody>
      </p:sp>
      <p:cxnSp>
        <p:nvCxnSpPr>
          <p:cNvPr id="127352" name="AutoShape 376"/>
          <p:cNvCxnSpPr>
            <a:cxnSpLocks noChangeShapeType="1"/>
            <a:stCxn id="127351" idx="0"/>
            <a:endCxn id="127348" idx="2"/>
          </p:cNvCxnSpPr>
          <p:nvPr/>
        </p:nvCxnSpPr>
        <p:spPr bwMode="auto">
          <a:xfrm rot="5400000" flipH="1">
            <a:off x="8580438" y="4078288"/>
            <a:ext cx="152400" cy="3810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353" name="AutoShape 377"/>
          <p:cNvCxnSpPr>
            <a:cxnSpLocks noChangeShapeType="1"/>
            <a:stCxn id="127343" idx="0"/>
            <a:endCxn id="127348" idx="2"/>
          </p:cNvCxnSpPr>
          <p:nvPr/>
        </p:nvCxnSpPr>
        <p:spPr bwMode="auto">
          <a:xfrm rot="16200000">
            <a:off x="8274050" y="4154488"/>
            <a:ext cx="153987" cy="230188"/>
          </a:xfrm>
          <a:prstGeom prst="bentConnector3">
            <a:avLst>
              <a:gd name="adj1" fmla="val 49486"/>
            </a:avLst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7354" name="Group 378"/>
          <p:cNvGrpSpPr>
            <a:grpSpLocks/>
          </p:cNvGrpSpPr>
          <p:nvPr/>
        </p:nvGrpSpPr>
        <p:grpSpPr bwMode="auto">
          <a:xfrm>
            <a:off x="8577262" y="3778253"/>
            <a:ext cx="414338" cy="185738"/>
            <a:chOff x="645" y="1729"/>
            <a:chExt cx="261" cy="117"/>
          </a:xfrm>
        </p:grpSpPr>
        <p:sp>
          <p:nvSpPr>
            <p:cNvPr id="127355" name="Rectangle 379"/>
            <p:cNvSpPr>
              <a:spLocks noChangeArrowheads="1"/>
            </p:cNvSpPr>
            <p:nvPr/>
          </p:nvSpPr>
          <p:spPr bwMode="auto">
            <a:xfrm>
              <a:off x="827" y="1729"/>
              <a:ext cx="79" cy="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27356" name="Line 380"/>
            <p:cNvSpPr>
              <a:spLocks noChangeShapeType="1"/>
            </p:cNvSpPr>
            <p:nvPr/>
          </p:nvSpPr>
          <p:spPr bwMode="auto">
            <a:xfrm>
              <a:off x="807" y="1730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357" name="Line 381"/>
            <p:cNvSpPr>
              <a:spLocks noChangeShapeType="1"/>
            </p:cNvSpPr>
            <p:nvPr/>
          </p:nvSpPr>
          <p:spPr bwMode="auto">
            <a:xfrm flipH="1">
              <a:off x="761" y="1778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358" name="Line 382"/>
            <p:cNvSpPr>
              <a:spLocks noChangeShapeType="1"/>
            </p:cNvSpPr>
            <p:nvPr/>
          </p:nvSpPr>
          <p:spPr bwMode="auto">
            <a:xfrm flipH="1">
              <a:off x="667" y="1778"/>
              <a:ext cx="94" cy="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359" name="Oval 383"/>
            <p:cNvSpPr>
              <a:spLocks noChangeArrowheads="1"/>
            </p:cNvSpPr>
            <p:nvPr/>
          </p:nvSpPr>
          <p:spPr bwMode="auto">
            <a:xfrm>
              <a:off x="645" y="1823"/>
              <a:ext cx="23" cy="2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27360" name="Text Box 384"/>
          <p:cNvSpPr txBox="1">
            <a:spLocks noChangeArrowheads="1"/>
          </p:cNvSpPr>
          <p:nvPr/>
        </p:nvSpPr>
        <p:spPr bwMode="auto">
          <a:xfrm>
            <a:off x="7853363" y="6629402"/>
            <a:ext cx="1222375" cy="27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i="1" smtClean="0">
                <a:solidFill>
                  <a:srgbClr val="808080"/>
                </a:solidFill>
              </a:rPr>
              <a:t>Pulser system</a:t>
            </a:r>
          </a:p>
        </p:txBody>
      </p:sp>
      <p:cxnSp>
        <p:nvCxnSpPr>
          <p:cNvPr id="127362" name="AutoShape 386"/>
          <p:cNvCxnSpPr>
            <a:cxnSpLocks noChangeShapeType="1"/>
            <a:stCxn id="127345" idx="0"/>
            <a:endCxn id="127436" idx="1"/>
          </p:cNvCxnSpPr>
          <p:nvPr/>
        </p:nvCxnSpPr>
        <p:spPr bwMode="auto">
          <a:xfrm rot="5400000" flipH="1">
            <a:off x="4764884" y="-2104231"/>
            <a:ext cx="531812" cy="6870700"/>
          </a:xfrm>
          <a:prstGeom prst="bentConnector3">
            <a:avLst>
              <a:gd name="adj1" fmla="val 50745"/>
            </a:avLst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7363" name="Group 387"/>
          <p:cNvGrpSpPr>
            <a:grpSpLocks/>
          </p:cNvGrpSpPr>
          <p:nvPr/>
        </p:nvGrpSpPr>
        <p:grpSpPr bwMode="auto">
          <a:xfrm flipH="1">
            <a:off x="8162927" y="5568953"/>
            <a:ext cx="684213" cy="230188"/>
            <a:chOff x="192" y="3647"/>
            <a:chExt cx="432" cy="145"/>
          </a:xfrm>
        </p:grpSpPr>
        <p:sp>
          <p:nvSpPr>
            <p:cNvPr id="127364" name="Rectangle 388"/>
            <p:cNvSpPr>
              <a:spLocks noChangeArrowheads="1"/>
            </p:cNvSpPr>
            <p:nvPr/>
          </p:nvSpPr>
          <p:spPr bwMode="auto">
            <a:xfrm>
              <a:off x="455" y="3647"/>
              <a:ext cx="169" cy="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smtClean="0">
                  <a:solidFill>
                    <a:srgbClr val="000000"/>
                  </a:solidFill>
                </a:rPr>
                <a:t>216</a:t>
              </a:r>
            </a:p>
          </p:txBody>
        </p:sp>
        <p:sp>
          <p:nvSpPr>
            <p:cNvPr id="127365" name="Line 389"/>
            <p:cNvSpPr>
              <a:spLocks noChangeShapeType="1"/>
            </p:cNvSpPr>
            <p:nvPr/>
          </p:nvSpPr>
          <p:spPr bwMode="auto">
            <a:xfrm>
              <a:off x="432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366" name="Line 390"/>
            <p:cNvSpPr>
              <a:spLocks noChangeShapeType="1"/>
            </p:cNvSpPr>
            <p:nvPr/>
          </p:nvSpPr>
          <p:spPr bwMode="auto">
            <a:xfrm flipH="1">
              <a:off x="38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367" name="Line 391"/>
            <p:cNvSpPr>
              <a:spLocks noChangeShapeType="1"/>
            </p:cNvSpPr>
            <p:nvPr/>
          </p:nvSpPr>
          <p:spPr bwMode="auto">
            <a:xfrm flipH="1">
              <a:off x="288" y="369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368" name="Oval 392"/>
            <p:cNvSpPr>
              <a:spLocks noChangeArrowheads="1"/>
            </p:cNvSpPr>
            <p:nvPr/>
          </p:nvSpPr>
          <p:spPr bwMode="auto">
            <a:xfrm>
              <a:off x="192" y="3744"/>
              <a:ext cx="144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27376" name="Rectangle 400"/>
          <p:cNvSpPr>
            <a:spLocks noChangeArrowheads="1"/>
          </p:cNvSpPr>
          <p:nvPr/>
        </p:nvSpPr>
        <p:spPr bwMode="auto">
          <a:xfrm>
            <a:off x="5486400" y="2743200"/>
            <a:ext cx="763588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000000"/>
                </a:solidFill>
              </a:rPr>
              <a:t>PLC</a:t>
            </a:r>
          </a:p>
        </p:txBody>
      </p:sp>
      <p:grpSp>
        <p:nvGrpSpPr>
          <p:cNvPr id="127377" name="Group 401"/>
          <p:cNvGrpSpPr>
            <a:grpSpLocks/>
          </p:cNvGrpSpPr>
          <p:nvPr/>
        </p:nvGrpSpPr>
        <p:grpSpPr bwMode="auto">
          <a:xfrm>
            <a:off x="6099175" y="2592391"/>
            <a:ext cx="414338" cy="185737"/>
            <a:chOff x="645" y="1729"/>
            <a:chExt cx="261" cy="117"/>
          </a:xfrm>
        </p:grpSpPr>
        <p:sp>
          <p:nvSpPr>
            <p:cNvPr id="127378" name="Rectangle 402"/>
            <p:cNvSpPr>
              <a:spLocks noChangeArrowheads="1"/>
            </p:cNvSpPr>
            <p:nvPr/>
          </p:nvSpPr>
          <p:spPr bwMode="auto">
            <a:xfrm>
              <a:off x="827" y="1729"/>
              <a:ext cx="79" cy="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27379" name="Line 403"/>
            <p:cNvSpPr>
              <a:spLocks noChangeShapeType="1"/>
            </p:cNvSpPr>
            <p:nvPr/>
          </p:nvSpPr>
          <p:spPr bwMode="auto">
            <a:xfrm>
              <a:off x="807" y="1730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380" name="Line 404"/>
            <p:cNvSpPr>
              <a:spLocks noChangeShapeType="1"/>
            </p:cNvSpPr>
            <p:nvPr/>
          </p:nvSpPr>
          <p:spPr bwMode="auto">
            <a:xfrm flipH="1">
              <a:off x="761" y="1778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381" name="Line 405"/>
            <p:cNvSpPr>
              <a:spLocks noChangeShapeType="1"/>
            </p:cNvSpPr>
            <p:nvPr/>
          </p:nvSpPr>
          <p:spPr bwMode="auto">
            <a:xfrm flipH="1">
              <a:off x="667" y="1778"/>
              <a:ext cx="94" cy="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382" name="Oval 406"/>
            <p:cNvSpPr>
              <a:spLocks noChangeArrowheads="1"/>
            </p:cNvSpPr>
            <p:nvPr/>
          </p:nvSpPr>
          <p:spPr bwMode="auto">
            <a:xfrm>
              <a:off x="645" y="1823"/>
              <a:ext cx="23" cy="2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27384" name="Rectangle 408" descr="Wide upward diagonal"/>
          <p:cNvSpPr>
            <a:spLocks noChangeArrowheads="1"/>
          </p:cNvSpPr>
          <p:nvPr/>
        </p:nvSpPr>
        <p:spPr bwMode="auto">
          <a:xfrm>
            <a:off x="5411788" y="1978027"/>
            <a:ext cx="914400" cy="228600"/>
          </a:xfrm>
          <a:prstGeom prst="rect">
            <a:avLst/>
          </a:prstGeom>
          <a:pattFill prst="wdUpDiag">
            <a:fgClr>
              <a:srgbClr val="009999"/>
            </a:fgClr>
            <a:bgClr>
              <a:srgbClr val="66CC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000000"/>
                </a:solidFill>
              </a:rPr>
              <a:t>Modbus/TCP</a:t>
            </a:r>
          </a:p>
        </p:txBody>
      </p:sp>
      <p:cxnSp>
        <p:nvCxnSpPr>
          <p:cNvPr id="127385" name="AutoShape 409"/>
          <p:cNvCxnSpPr>
            <a:cxnSpLocks noChangeShapeType="1"/>
            <a:stCxn id="127384" idx="2"/>
            <a:endCxn id="127376" idx="0"/>
          </p:cNvCxnSpPr>
          <p:nvPr/>
        </p:nvCxnSpPr>
        <p:spPr bwMode="auto">
          <a:xfrm rot="5400000">
            <a:off x="5600702" y="2474913"/>
            <a:ext cx="536575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386" name="Text Box 410"/>
          <p:cNvSpPr txBox="1">
            <a:spLocks noChangeArrowheads="1"/>
          </p:cNvSpPr>
          <p:nvPr/>
        </p:nvSpPr>
        <p:spPr bwMode="auto">
          <a:xfrm>
            <a:off x="5792158" y="2208212"/>
            <a:ext cx="26161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 smtClean="0">
                <a:solidFill>
                  <a:srgbClr val="808080"/>
                </a:solidFill>
              </a:rPr>
              <a:t>E</a:t>
            </a:r>
          </a:p>
        </p:txBody>
      </p:sp>
      <p:grpSp>
        <p:nvGrpSpPr>
          <p:cNvPr id="127387" name="Group 411"/>
          <p:cNvGrpSpPr>
            <a:grpSpLocks/>
          </p:cNvGrpSpPr>
          <p:nvPr/>
        </p:nvGrpSpPr>
        <p:grpSpPr bwMode="auto">
          <a:xfrm flipH="1">
            <a:off x="7548565" y="4195766"/>
            <a:ext cx="422275" cy="185737"/>
            <a:chOff x="645" y="1729"/>
            <a:chExt cx="266" cy="117"/>
          </a:xfrm>
        </p:grpSpPr>
        <p:sp>
          <p:nvSpPr>
            <p:cNvPr id="127388" name="Rectangle 412"/>
            <p:cNvSpPr>
              <a:spLocks noChangeArrowheads="1"/>
            </p:cNvSpPr>
            <p:nvPr/>
          </p:nvSpPr>
          <p:spPr bwMode="auto">
            <a:xfrm>
              <a:off x="832" y="1729"/>
              <a:ext cx="79" cy="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27389" name="Line 413"/>
            <p:cNvSpPr>
              <a:spLocks noChangeShapeType="1"/>
            </p:cNvSpPr>
            <p:nvPr/>
          </p:nvSpPr>
          <p:spPr bwMode="auto">
            <a:xfrm>
              <a:off x="807" y="1730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390" name="Line 414"/>
            <p:cNvSpPr>
              <a:spLocks noChangeShapeType="1"/>
            </p:cNvSpPr>
            <p:nvPr/>
          </p:nvSpPr>
          <p:spPr bwMode="auto">
            <a:xfrm flipH="1">
              <a:off x="761" y="1778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391" name="Line 415"/>
            <p:cNvSpPr>
              <a:spLocks noChangeShapeType="1"/>
            </p:cNvSpPr>
            <p:nvPr/>
          </p:nvSpPr>
          <p:spPr bwMode="auto">
            <a:xfrm flipH="1">
              <a:off x="667" y="1778"/>
              <a:ext cx="94" cy="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392" name="Oval 416"/>
            <p:cNvSpPr>
              <a:spLocks noChangeArrowheads="1"/>
            </p:cNvSpPr>
            <p:nvPr/>
          </p:nvSpPr>
          <p:spPr bwMode="auto">
            <a:xfrm>
              <a:off x="645" y="1823"/>
              <a:ext cx="23" cy="2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7393" name="Group 417"/>
          <p:cNvGrpSpPr>
            <a:grpSpLocks/>
          </p:cNvGrpSpPr>
          <p:nvPr/>
        </p:nvGrpSpPr>
        <p:grpSpPr bwMode="auto">
          <a:xfrm>
            <a:off x="8729662" y="4159252"/>
            <a:ext cx="414338" cy="185738"/>
            <a:chOff x="645" y="1729"/>
            <a:chExt cx="261" cy="117"/>
          </a:xfrm>
        </p:grpSpPr>
        <p:sp>
          <p:nvSpPr>
            <p:cNvPr id="127394" name="Rectangle 418"/>
            <p:cNvSpPr>
              <a:spLocks noChangeArrowheads="1"/>
            </p:cNvSpPr>
            <p:nvPr/>
          </p:nvSpPr>
          <p:spPr bwMode="auto">
            <a:xfrm>
              <a:off x="827" y="1729"/>
              <a:ext cx="79" cy="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smtClean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27395" name="Line 419"/>
            <p:cNvSpPr>
              <a:spLocks noChangeShapeType="1"/>
            </p:cNvSpPr>
            <p:nvPr/>
          </p:nvSpPr>
          <p:spPr bwMode="auto">
            <a:xfrm>
              <a:off x="807" y="1730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396" name="Line 420"/>
            <p:cNvSpPr>
              <a:spLocks noChangeShapeType="1"/>
            </p:cNvSpPr>
            <p:nvPr/>
          </p:nvSpPr>
          <p:spPr bwMode="auto">
            <a:xfrm flipH="1">
              <a:off x="761" y="1778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397" name="Line 421"/>
            <p:cNvSpPr>
              <a:spLocks noChangeShapeType="1"/>
            </p:cNvSpPr>
            <p:nvPr/>
          </p:nvSpPr>
          <p:spPr bwMode="auto">
            <a:xfrm flipH="1">
              <a:off x="667" y="1778"/>
              <a:ext cx="94" cy="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398" name="Oval 422"/>
            <p:cNvSpPr>
              <a:spLocks noChangeArrowheads="1"/>
            </p:cNvSpPr>
            <p:nvPr/>
          </p:nvSpPr>
          <p:spPr bwMode="auto">
            <a:xfrm>
              <a:off x="645" y="1823"/>
              <a:ext cx="23" cy="2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7405" name="Group 429"/>
          <p:cNvGrpSpPr>
            <a:grpSpLocks/>
          </p:cNvGrpSpPr>
          <p:nvPr/>
        </p:nvGrpSpPr>
        <p:grpSpPr bwMode="auto">
          <a:xfrm>
            <a:off x="8540752" y="4652966"/>
            <a:ext cx="485775" cy="185737"/>
            <a:chOff x="645" y="1729"/>
            <a:chExt cx="306" cy="117"/>
          </a:xfrm>
        </p:grpSpPr>
        <p:sp>
          <p:nvSpPr>
            <p:cNvPr id="127406" name="Rectangle 430"/>
            <p:cNvSpPr>
              <a:spLocks noChangeArrowheads="1"/>
            </p:cNvSpPr>
            <p:nvPr/>
          </p:nvSpPr>
          <p:spPr bwMode="auto">
            <a:xfrm>
              <a:off x="827" y="1729"/>
              <a:ext cx="124" cy="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smtClean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127407" name="Line 431"/>
            <p:cNvSpPr>
              <a:spLocks noChangeShapeType="1"/>
            </p:cNvSpPr>
            <p:nvPr/>
          </p:nvSpPr>
          <p:spPr bwMode="auto">
            <a:xfrm>
              <a:off x="807" y="1730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408" name="Line 432"/>
            <p:cNvSpPr>
              <a:spLocks noChangeShapeType="1"/>
            </p:cNvSpPr>
            <p:nvPr/>
          </p:nvSpPr>
          <p:spPr bwMode="auto">
            <a:xfrm flipH="1">
              <a:off x="761" y="1778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409" name="Line 433"/>
            <p:cNvSpPr>
              <a:spLocks noChangeShapeType="1"/>
            </p:cNvSpPr>
            <p:nvPr/>
          </p:nvSpPr>
          <p:spPr bwMode="auto">
            <a:xfrm flipH="1">
              <a:off x="667" y="1778"/>
              <a:ext cx="94" cy="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410" name="Oval 434"/>
            <p:cNvSpPr>
              <a:spLocks noChangeArrowheads="1"/>
            </p:cNvSpPr>
            <p:nvPr/>
          </p:nvSpPr>
          <p:spPr bwMode="auto">
            <a:xfrm>
              <a:off x="645" y="1823"/>
              <a:ext cx="23" cy="2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7411" name="Group 435"/>
          <p:cNvGrpSpPr>
            <a:grpSpLocks noChangeAspect="1"/>
          </p:cNvGrpSpPr>
          <p:nvPr/>
        </p:nvGrpSpPr>
        <p:grpSpPr bwMode="auto">
          <a:xfrm flipH="1">
            <a:off x="1423990" y="146050"/>
            <a:ext cx="644525" cy="762000"/>
            <a:chOff x="897" y="96"/>
            <a:chExt cx="406" cy="480"/>
          </a:xfrm>
        </p:grpSpPr>
        <p:sp>
          <p:nvSpPr>
            <p:cNvPr id="127412" name="AutoShape 436"/>
            <p:cNvSpPr>
              <a:spLocks noChangeAspect="1" noChangeArrowheads="1" noTextEdit="1"/>
            </p:cNvSpPr>
            <p:nvPr/>
          </p:nvSpPr>
          <p:spPr bwMode="auto">
            <a:xfrm>
              <a:off x="897" y="96"/>
              <a:ext cx="40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413" name="Freeform 437"/>
            <p:cNvSpPr>
              <a:spLocks/>
            </p:cNvSpPr>
            <p:nvPr/>
          </p:nvSpPr>
          <p:spPr bwMode="auto">
            <a:xfrm>
              <a:off x="1098" y="423"/>
              <a:ext cx="205" cy="153"/>
            </a:xfrm>
            <a:custGeom>
              <a:avLst/>
              <a:gdLst>
                <a:gd name="T0" fmla="*/ 3 w 614"/>
                <a:gd name="T1" fmla="*/ 311 h 460"/>
                <a:gd name="T2" fmla="*/ 214 w 614"/>
                <a:gd name="T3" fmla="*/ 460 h 460"/>
                <a:gd name="T4" fmla="*/ 614 w 614"/>
                <a:gd name="T5" fmla="*/ 126 h 460"/>
                <a:gd name="T6" fmla="*/ 337 w 614"/>
                <a:gd name="T7" fmla="*/ 0 h 460"/>
                <a:gd name="T8" fmla="*/ 335 w 614"/>
                <a:gd name="T9" fmla="*/ 1 h 460"/>
                <a:gd name="T10" fmla="*/ 331 w 614"/>
                <a:gd name="T11" fmla="*/ 4 h 460"/>
                <a:gd name="T12" fmla="*/ 325 w 614"/>
                <a:gd name="T13" fmla="*/ 9 h 460"/>
                <a:gd name="T14" fmla="*/ 316 w 614"/>
                <a:gd name="T15" fmla="*/ 15 h 460"/>
                <a:gd name="T16" fmla="*/ 305 w 614"/>
                <a:gd name="T17" fmla="*/ 22 h 460"/>
                <a:gd name="T18" fmla="*/ 292 w 614"/>
                <a:gd name="T19" fmla="*/ 29 h 460"/>
                <a:gd name="T20" fmla="*/ 277 w 614"/>
                <a:gd name="T21" fmla="*/ 38 h 460"/>
                <a:gd name="T22" fmla="*/ 261 w 614"/>
                <a:gd name="T23" fmla="*/ 45 h 460"/>
                <a:gd name="T24" fmla="*/ 243 w 614"/>
                <a:gd name="T25" fmla="*/ 53 h 460"/>
                <a:gd name="T26" fmla="*/ 225 w 614"/>
                <a:gd name="T27" fmla="*/ 60 h 460"/>
                <a:gd name="T28" fmla="*/ 204 w 614"/>
                <a:gd name="T29" fmla="*/ 66 h 460"/>
                <a:gd name="T30" fmla="*/ 184 w 614"/>
                <a:gd name="T31" fmla="*/ 72 h 460"/>
                <a:gd name="T32" fmla="*/ 162 w 614"/>
                <a:gd name="T33" fmla="*/ 74 h 460"/>
                <a:gd name="T34" fmla="*/ 140 w 614"/>
                <a:gd name="T35" fmla="*/ 76 h 460"/>
                <a:gd name="T36" fmla="*/ 117 w 614"/>
                <a:gd name="T37" fmla="*/ 76 h 460"/>
                <a:gd name="T38" fmla="*/ 95 w 614"/>
                <a:gd name="T39" fmla="*/ 73 h 460"/>
                <a:gd name="T40" fmla="*/ 57 w 614"/>
                <a:gd name="T41" fmla="*/ 77 h 460"/>
                <a:gd name="T42" fmla="*/ 31 w 614"/>
                <a:gd name="T43" fmla="*/ 101 h 460"/>
                <a:gd name="T44" fmla="*/ 13 w 614"/>
                <a:gd name="T45" fmla="*/ 139 h 460"/>
                <a:gd name="T46" fmla="*/ 4 w 614"/>
                <a:gd name="T47" fmla="*/ 184 h 460"/>
                <a:gd name="T48" fmla="*/ 1 w 614"/>
                <a:gd name="T49" fmla="*/ 229 h 460"/>
                <a:gd name="T50" fmla="*/ 0 w 614"/>
                <a:gd name="T51" fmla="*/ 270 h 460"/>
                <a:gd name="T52" fmla="*/ 1 w 614"/>
                <a:gd name="T53" fmla="*/ 299 h 460"/>
                <a:gd name="T54" fmla="*/ 3 w 614"/>
                <a:gd name="T55" fmla="*/ 311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4" h="460">
                  <a:moveTo>
                    <a:pt x="3" y="311"/>
                  </a:moveTo>
                  <a:lnTo>
                    <a:pt x="214" y="460"/>
                  </a:lnTo>
                  <a:lnTo>
                    <a:pt x="614" y="126"/>
                  </a:lnTo>
                  <a:lnTo>
                    <a:pt x="337" y="0"/>
                  </a:lnTo>
                  <a:lnTo>
                    <a:pt x="335" y="1"/>
                  </a:lnTo>
                  <a:lnTo>
                    <a:pt x="331" y="4"/>
                  </a:lnTo>
                  <a:lnTo>
                    <a:pt x="325" y="9"/>
                  </a:lnTo>
                  <a:lnTo>
                    <a:pt x="316" y="15"/>
                  </a:lnTo>
                  <a:lnTo>
                    <a:pt x="305" y="22"/>
                  </a:lnTo>
                  <a:lnTo>
                    <a:pt x="292" y="29"/>
                  </a:lnTo>
                  <a:lnTo>
                    <a:pt x="277" y="38"/>
                  </a:lnTo>
                  <a:lnTo>
                    <a:pt x="261" y="45"/>
                  </a:lnTo>
                  <a:lnTo>
                    <a:pt x="243" y="53"/>
                  </a:lnTo>
                  <a:lnTo>
                    <a:pt x="225" y="60"/>
                  </a:lnTo>
                  <a:lnTo>
                    <a:pt x="204" y="66"/>
                  </a:lnTo>
                  <a:lnTo>
                    <a:pt x="184" y="72"/>
                  </a:lnTo>
                  <a:lnTo>
                    <a:pt x="162" y="74"/>
                  </a:lnTo>
                  <a:lnTo>
                    <a:pt x="140" y="76"/>
                  </a:lnTo>
                  <a:lnTo>
                    <a:pt x="117" y="76"/>
                  </a:lnTo>
                  <a:lnTo>
                    <a:pt x="95" y="73"/>
                  </a:lnTo>
                  <a:lnTo>
                    <a:pt x="57" y="77"/>
                  </a:lnTo>
                  <a:lnTo>
                    <a:pt x="31" y="101"/>
                  </a:lnTo>
                  <a:lnTo>
                    <a:pt x="13" y="139"/>
                  </a:lnTo>
                  <a:lnTo>
                    <a:pt x="4" y="184"/>
                  </a:lnTo>
                  <a:lnTo>
                    <a:pt x="1" y="229"/>
                  </a:lnTo>
                  <a:lnTo>
                    <a:pt x="0" y="270"/>
                  </a:lnTo>
                  <a:lnTo>
                    <a:pt x="1" y="299"/>
                  </a:lnTo>
                  <a:lnTo>
                    <a:pt x="3" y="311"/>
                  </a:lnTo>
                  <a:close/>
                </a:path>
              </a:pathLst>
            </a:custGeom>
            <a:solidFill>
              <a:srgbClr val="8EB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414" name="Freeform 438"/>
            <p:cNvSpPr>
              <a:spLocks/>
            </p:cNvSpPr>
            <p:nvPr/>
          </p:nvSpPr>
          <p:spPr bwMode="auto">
            <a:xfrm>
              <a:off x="897" y="96"/>
              <a:ext cx="305" cy="437"/>
            </a:xfrm>
            <a:custGeom>
              <a:avLst/>
              <a:gdLst>
                <a:gd name="T0" fmla="*/ 193 w 916"/>
                <a:gd name="T1" fmla="*/ 72 h 1310"/>
                <a:gd name="T2" fmla="*/ 39 w 916"/>
                <a:gd name="T3" fmla="*/ 813 h 1310"/>
                <a:gd name="T4" fmla="*/ 168 w 916"/>
                <a:gd name="T5" fmla="*/ 911 h 1310"/>
                <a:gd name="T6" fmla="*/ 181 w 916"/>
                <a:gd name="T7" fmla="*/ 913 h 1310"/>
                <a:gd name="T8" fmla="*/ 214 w 916"/>
                <a:gd name="T9" fmla="*/ 914 h 1310"/>
                <a:gd name="T10" fmla="*/ 264 w 916"/>
                <a:gd name="T11" fmla="*/ 919 h 1310"/>
                <a:gd name="T12" fmla="*/ 322 w 916"/>
                <a:gd name="T13" fmla="*/ 923 h 1310"/>
                <a:gd name="T14" fmla="*/ 382 w 916"/>
                <a:gd name="T15" fmla="*/ 929 h 1310"/>
                <a:gd name="T16" fmla="*/ 441 w 916"/>
                <a:gd name="T17" fmla="*/ 933 h 1310"/>
                <a:gd name="T18" fmla="*/ 490 w 916"/>
                <a:gd name="T19" fmla="*/ 938 h 1310"/>
                <a:gd name="T20" fmla="*/ 524 w 916"/>
                <a:gd name="T21" fmla="*/ 942 h 1310"/>
                <a:gd name="T22" fmla="*/ 525 w 916"/>
                <a:gd name="T23" fmla="*/ 954 h 1310"/>
                <a:gd name="T24" fmla="*/ 524 w 916"/>
                <a:gd name="T25" fmla="*/ 984 h 1310"/>
                <a:gd name="T26" fmla="*/ 515 w 916"/>
                <a:gd name="T27" fmla="*/ 1028 h 1310"/>
                <a:gd name="T28" fmla="*/ 490 w 916"/>
                <a:gd name="T29" fmla="*/ 1081 h 1310"/>
                <a:gd name="T30" fmla="*/ 477 w 916"/>
                <a:gd name="T31" fmla="*/ 1082 h 1310"/>
                <a:gd name="T32" fmla="*/ 443 w 916"/>
                <a:gd name="T33" fmla="*/ 1087 h 1310"/>
                <a:gd name="T34" fmla="*/ 397 w 916"/>
                <a:gd name="T35" fmla="*/ 1092 h 1310"/>
                <a:gd name="T36" fmla="*/ 340 w 916"/>
                <a:gd name="T37" fmla="*/ 1101 h 1310"/>
                <a:gd name="T38" fmla="*/ 282 w 916"/>
                <a:gd name="T39" fmla="*/ 1110 h 1310"/>
                <a:gd name="T40" fmla="*/ 229 w 916"/>
                <a:gd name="T41" fmla="*/ 1120 h 1310"/>
                <a:gd name="T42" fmla="*/ 185 w 916"/>
                <a:gd name="T43" fmla="*/ 1129 h 1310"/>
                <a:gd name="T44" fmla="*/ 160 w 916"/>
                <a:gd name="T45" fmla="*/ 1139 h 1310"/>
                <a:gd name="T46" fmla="*/ 143 w 916"/>
                <a:gd name="T47" fmla="*/ 1158 h 1310"/>
                <a:gd name="T48" fmla="*/ 139 w 916"/>
                <a:gd name="T49" fmla="*/ 1179 h 1310"/>
                <a:gd name="T50" fmla="*/ 149 w 916"/>
                <a:gd name="T51" fmla="*/ 1205 h 1310"/>
                <a:gd name="T52" fmla="*/ 172 w 916"/>
                <a:gd name="T53" fmla="*/ 1221 h 1310"/>
                <a:gd name="T54" fmla="*/ 197 w 916"/>
                <a:gd name="T55" fmla="*/ 1228 h 1310"/>
                <a:gd name="T56" fmla="*/ 241 w 916"/>
                <a:gd name="T57" fmla="*/ 1240 h 1310"/>
                <a:gd name="T58" fmla="*/ 298 w 916"/>
                <a:gd name="T59" fmla="*/ 1255 h 1310"/>
                <a:gd name="T60" fmla="*/ 360 w 916"/>
                <a:gd name="T61" fmla="*/ 1269 h 1310"/>
                <a:gd name="T62" fmla="*/ 424 w 916"/>
                <a:gd name="T63" fmla="*/ 1285 h 1310"/>
                <a:gd name="T64" fmla="*/ 486 w 916"/>
                <a:gd name="T65" fmla="*/ 1298 h 1310"/>
                <a:gd name="T66" fmla="*/ 538 w 916"/>
                <a:gd name="T67" fmla="*/ 1307 h 1310"/>
                <a:gd name="T68" fmla="*/ 576 w 916"/>
                <a:gd name="T69" fmla="*/ 1310 h 1310"/>
                <a:gd name="T70" fmla="*/ 611 w 916"/>
                <a:gd name="T71" fmla="*/ 1306 h 1310"/>
                <a:gd name="T72" fmla="*/ 655 w 916"/>
                <a:gd name="T73" fmla="*/ 1292 h 1310"/>
                <a:gd name="T74" fmla="*/ 703 w 916"/>
                <a:gd name="T75" fmla="*/ 1274 h 1310"/>
                <a:gd name="T76" fmla="*/ 753 w 916"/>
                <a:gd name="T77" fmla="*/ 1252 h 1310"/>
                <a:gd name="T78" fmla="*/ 799 w 916"/>
                <a:gd name="T79" fmla="*/ 1228 h 1310"/>
                <a:gd name="T80" fmla="*/ 840 w 916"/>
                <a:gd name="T81" fmla="*/ 1206 h 1310"/>
                <a:gd name="T82" fmla="*/ 869 w 916"/>
                <a:gd name="T83" fmla="*/ 1186 h 1310"/>
                <a:gd name="T84" fmla="*/ 885 w 916"/>
                <a:gd name="T85" fmla="*/ 1173 h 1310"/>
                <a:gd name="T86" fmla="*/ 885 w 916"/>
                <a:gd name="T87" fmla="*/ 1154 h 1310"/>
                <a:gd name="T88" fmla="*/ 864 w 916"/>
                <a:gd name="T89" fmla="*/ 1141 h 1310"/>
                <a:gd name="T90" fmla="*/ 831 w 916"/>
                <a:gd name="T91" fmla="*/ 1130 h 1310"/>
                <a:gd name="T92" fmla="*/ 802 w 916"/>
                <a:gd name="T93" fmla="*/ 1123 h 1310"/>
                <a:gd name="T94" fmla="*/ 799 w 916"/>
                <a:gd name="T95" fmla="*/ 1091 h 1310"/>
                <a:gd name="T96" fmla="*/ 789 w 916"/>
                <a:gd name="T97" fmla="*/ 1012 h 1310"/>
                <a:gd name="T98" fmla="*/ 773 w 916"/>
                <a:gd name="T99" fmla="*/ 913 h 1310"/>
                <a:gd name="T100" fmla="*/ 750 w 916"/>
                <a:gd name="T101" fmla="*/ 821 h 1310"/>
                <a:gd name="T102" fmla="*/ 883 w 916"/>
                <a:gd name="T103" fmla="*/ 110 h 1310"/>
                <a:gd name="T104" fmla="*/ 814 w 916"/>
                <a:gd name="T105" fmla="*/ 0 h 1310"/>
                <a:gd name="T106" fmla="*/ 226 w 916"/>
                <a:gd name="T107" fmla="*/ 79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6" h="1310">
                  <a:moveTo>
                    <a:pt x="226" y="79"/>
                  </a:moveTo>
                  <a:lnTo>
                    <a:pt x="193" y="72"/>
                  </a:lnTo>
                  <a:lnTo>
                    <a:pt x="0" y="790"/>
                  </a:lnTo>
                  <a:lnTo>
                    <a:pt x="39" y="813"/>
                  </a:lnTo>
                  <a:lnTo>
                    <a:pt x="39" y="850"/>
                  </a:lnTo>
                  <a:lnTo>
                    <a:pt x="168" y="911"/>
                  </a:lnTo>
                  <a:lnTo>
                    <a:pt x="171" y="911"/>
                  </a:lnTo>
                  <a:lnTo>
                    <a:pt x="181" y="913"/>
                  </a:lnTo>
                  <a:lnTo>
                    <a:pt x="195" y="913"/>
                  </a:lnTo>
                  <a:lnTo>
                    <a:pt x="214" y="914"/>
                  </a:lnTo>
                  <a:lnTo>
                    <a:pt x="238" y="917"/>
                  </a:lnTo>
                  <a:lnTo>
                    <a:pt x="264" y="919"/>
                  </a:lnTo>
                  <a:lnTo>
                    <a:pt x="292" y="922"/>
                  </a:lnTo>
                  <a:lnTo>
                    <a:pt x="322" y="923"/>
                  </a:lnTo>
                  <a:lnTo>
                    <a:pt x="352" y="926"/>
                  </a:lnTo>
                  <a:lnTo>
                    <a:pt x="382" y="929"/>
                  </a:lnTo>
                  <a:lnTo>
                    <a:pt x="413" y="930"/>
                  </a:lnTo>
                  <a:lnTo>
                    <a:pt x="441" y="933"/>
                  </a:lnTo>
                  <a:lnTo>
                    <a:pt x="467" y="936"/>
                  </a:lnTo>
                  <a:lnTo>
                    <a:pt x="490" y="938"/>
                  </a:lnTo>
                  <a:lnTo>
                    <a:pt x="509" y="941"/>
                  </a:lnTo>
                  <a:lnTo>
                    <a:pt x="524" y="942"/>
                  </a:lnTo>
                  <a:lnTo>
                    <a:pt x="524" y="945"/>
                  </a:lnTo>
                  <a:lnTo>
                    <a:pt x="525" y="954"/>
                  </a:lnTo>
                  <a:lnTo>
                    <a:pt x="525" y="967"/>
                  </a:lnTo>
                  <a:lnTo>
                    <a:pt x="524" y="984"/>
                  </a:lnTo>
                  <a:lnTo>
                    <a:pt x="521" y="1005"/>
                  </a:lnTo>
                  <a:lnTo>
                    <a:pt x="515" y="1028"/>
                  </a:lnTo>
                  <a:lnTo>
                    <a:pt x="505" y="1054"/>
                  </a:lnTo>
                  <a:lnTo>
                    <a:pt x="490" y="1081"/>
                  </a:lnTo>
                  <a:lnTo>
                    <a:pt x="487" y="1081"/>
                  </a:lnTo>
                  <a:lnTo>
                    <a:pt x="477" y="1082"/>
                  </a:lnTo>
                  <a:lnTo>
                    <a:pt x="462" y="1084"/>
                  </a:lnTo>
                  <a:lnTo>
                    <a:pt x="443" y="1087"/>
                  </a:lnTo>
                  <a:lnTo>
                    <a:pt x="422" y="1089"/>
                  </a:lnTo>
                  <a:lnTo>
                    <a:pt x="397" y="1092"/>
                  </a:lnTo>
                  <a:lnTo>
                    <a:pt x="369" y="1097"/>
                  </a:lnTo>
                  <a:lnTo>
                    <a:pt x="340" y="1101"/>
                  </a:lnTo>
                  <a:lnTo>
                    <a:pt x="311" y="1106"/>
                  </a:lnTo>
                  <a:lnTo>
                    <a:pt x="282" y="1110"/>
                  </a:lnTo>
                  <a:lnTo>
                    <a:pt x="254" y="1114"/>
                  </a:lnTo>
                  <a:lnTo>
                    <a:pt x="229" y="1120"/>
                  </a:lnTo>
                  <a:lnTo>
                    <a:pt x="206" y="1125"/>
                  </a:lnTo>
                  <a:lnTo>
                    <a:pt x="185" y="1129"/>
                  </a:lnTo>
                  <a:lnTo>
                    <a:pt x="171" y="1135"/>
                  </a:lnTo>
                  <a:lnTo>
                    <a:pt x="160" y="1139"/>
                  </a:lnTo>
                  <a:lnTo>
                    <a:pt x="150" y="1148"/>
                  </a:lnTo>
                  <a:lnTo>
                    <a:pt x="143" y="1158"/>
                  </a:lnTo>
                  <a:lnTo>
                    <a:pt x="140" y="1168"/>
                  </a:lnTo>
                  <a:lnTo>
                    <a:pt x="139" y="1179"/>
                  </a:lnTo>
                  <a:lnTo>
                    <a:pt x="141" y="1192"/>
                  </a:lnTo>
                  <a:lnTo>
                    <a:pt x="149" y="1205"/>
                  </a:lnTo>
                  <a:lnTo>
                    <a:pt x="159" y="1215"/>
                  </a:lnTo>
                  <a:lnTo>
                    <a:pt x="172" y="1221"/>
                  </a:lnTo>
                  <a:lnTo>
                    <a:pt x="182" y="1224"/>
                  </a:lnTo>
                  <a:lnTo>
                    <a:pt x="197" y="1228"/>
                  </a:lnTo>
                  <a:lnTo>
                    <a:pt x="217" y="1234"/>
                  </a:lnTo>
                  <a:lnTo>
                    <a:pt x="241" y="1240"/>
                  </a:lnTo>
                  <a:lnTo>
                    <a:pt x="268" y="1247"/>
                  </a:lnTo>
                  <a:lnTo>
                    <a:pt x="298" y="1255"/>
                  </a:lnTo>
                  <a:lnTo>
                    <a:pt x="328" y="1262"/>
                  </a:lnTo>
                  <a:lnTo>
                    <a:pt x="360" y="1269"/>
                  </a:lnTo>
                  <a:lnTo>
                    <a:pt x="392" y="1278"/>
                  </a:lnTo>
                  <a:lnTo>
                    <a:pt x="424" y="1285"/>
                  </a:lnTo>
                  <a:lnTo>
                    <a:pt x="457" y="1291"/>
                  </a:lnTo>
                  <a:lnTo>
                    <a:pt x="486" y="1298"/>
                  </a:lnTo>
                  <a:lnTo>
                    <a:pt x="513" y="1303"/>
                  </a:lnTo>
                  <a:lnTo>
                    <a:pt x="538" y="1307"/>
                  </a:lnTo>
                  <a:lnTo>
                    <a:pt x="559" y="1309"/>
                  </a:lnTo>
                  <a:lnTo>
                    <a:pt x="576" y="1310"/>
                  </a:lnTo>
                  <a:lnTo>
                    <a:pt x="592" y="1309"/>
                  </a:lnTo>
                  <a:lnTo>
                    <a:pt x="611" y="1306"/>
                  </a:lnTo>
                  <a:lnTo>
                    <a:pt x="633" y="1300"/>
                  </a:lnTo>
                  <a:lnTo>
                    <a:pt x="655" y="1292"/>
                  </a:lnTo>
                  <a:lnTo>
                    <a:pt x="678" y="1284"/>
                  </a:lnTo>
                  <a:lnTo>
                    <a:pt x="703" y="1274"/>
                  </a:lnTo>
                  <a:lnTo>
                    <a:pt x="728" y="1263"/>
                  </a:lnTo>
                  <a:lnTo>
                    <a:pt x="753" y="1252"/>
                  </a:lnTo>
                  <a:lnTo>
                    <a:pt x="777" y="1240"/>
                  </a:lnTo>
                  <a:lnTo>
                    <a:pt x="799" y="1228"/>
                  </a:lnTo>
                  <a:lnTo>
                    <a:pt x="821" y="1217"/>
                  </a:lnTo>
                  <a:lnTo>
                    <a:pt x="840" y="1206"/>
                  </a:lnTo>
                  <a:lnTo>
                    <a:pt x="856" y="1196"/>
                  </a:lnTo>
                  <a:lnTo>
                    <a:pt x="869" y="1186"/>
                  </a:lnTo>
                  <a:lnTo>
                    <a:pt x="880" y="1179"/>
                  </a:lnTo>
                  <a:lnTo>
                    <a:pt x="885" y="1173"/>
                  </a:lnTo>
                  <a:lnTo>
                    <a:pt x="888" y="1163"/>
                  </a:lnTo>
                  <a:lnTo>
                    <a:pt x="885" y="1154"/>
                  </a:lnTo>
                  <a:lnTo>
                    <a:pt x="877" y="1146"/>
                  </a:lnTo>
                  <a:lnTo>
                    <a:pt x="864" y="1141"/>
                  </a:lnTo>
                  <a:lnTo>
                    <a:pt x="847" y="1135"/>
                  </a:lnTo>
                  <a:lnTo>
                    <a:pt x="831" y="1130"/>
                  </a:lnTo>
                  <a:lnTo>
                    <a:pt x="815" y="1126"/>
                  </a:lnTo>
                  <a:lnTo>
                    <a:pt x="802" y="1123"/>
                  </a:lnTo>
                  <a:lnTo>
                    <a:pt x="801" y="1114"/>
                  </a:lnTo>
                  <a:lnTo>
                    <a:pt x="799" y="1091"/>
                  </a:lnTo>
                  <a:lnTo>
                    <a:pt x="795" y="1056"/>
                  </a:lnTo>
                  <a:lnTo>
                    <a:pt x="789" y="1012"/>
                  </a:lnTo>
                  <a:lnTo>
                    <a:pt x="782" y="964"/>
                  </a:lnTo>
                  <a:lnTo>
                    <a:pt x="773" y="913"/>
                  </a:lnTo>
                  <a:lnTo>
                    <a:pt x="763" y="865"/>
                  </a:lnTo>
                  <a:lnTo>
                    <a:pt x="750" y="821"/>
                  </a:lnTo>
                  <a:lnTo>
                    <a:pt x="916" y="174"/>
                  </a:lnTo>
                  <a:lnTo>
                    <a:pt x="883" y="110"/>
                  </a:lnTo>
                  <a:lnTo>
                    <a:pt x="901" y="66"/>
                  </a:lnTo>
                  <a:lnTo>
                    <a:pt x="814" y="0"/>
                  </a:lnTo>
                  <a:lnTo>
                    <a:pt x="794" y="12"/>
                  </a:lnTo>
                  <a:lnTo>
                    <a:pt x="226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415" name="Freeform 439"/>
            <p:cNvSpPr>
              <a:spLocks/>
            </p:cNvSpPr>
            <p:nvPr/>
          </p:nvSpPr>
          <p:spPr bwMode="auto">
            <a:xfrm>
              <a:off x="913" y="109"/>
              <a:ext cx="252" cy="254"/>
            </a:xfrm>
            <a:custGeom>
              <a:avLst/>
              <a:gdLst>
                <a:gd name="T0" fmla="*/ 0 w 757"/>
                <a:gd name="T1" fmla="*/ 726 h 763"/>
                <a:gd name="T2" fmla="*/ 552 w 757"/>
                <a:gd name="T3" fmla="*/ 763 h 763"/>
                <a:gd name="T4" fmla="*/ 757 w 757"/>
                <a:gd name="T5" fmla="*/ 0 h 763"/>
                <a:gd name="T6" fmla="*/ 732 w 757"/>
                <a:gd name="T7" fmla="*/ 12 h 763"/>
                <a:gd name="T8" fmla="*/ 187 w 757"/>
                <a:gd name="T9" fmla="*/ 69 h 763"/>
                <a:gd name="T10" fmla="*/ 166 w 757"/>
                <a:gd name="T11" fmla="*/ 65 h 763"/>
                <a:gd name="T12" fmla="*/ 0 w 757"/>
                <a:gd name="T13" fmla="*/ 72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7" h="763">
                  <a:moveTo>
                    <a:pt x="0" y="726"/>
                  </a:moveTo>
                  <a:lnTo>
                    <a:pt x="552" y="763"/>
                  </a:lnTo>
                  <a:lnTo>
                    <a:pt x="757" y="0"/>
                  </a:lnTo>
                  <a:lnTo>
                    <a:pt x="732" y="12"/>
                  </a:lnTo>
                  <a:lnTo>
                    <a:pt x="187" y="69"/>
                  </a:lnTo>
                  <a:lnTo>
                    <a:pt x="166" y="65"/>
                  </a:lnTo>
                  <a:lnTo>
                    <a:pt x="0" y="726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416" name="Freeform 440"/>
            <p:cNvSpPr>
              <a:spLocks/>
            </p:cNvSpPr>
            <p:nvPr/>
          </p:nvSpPr>
          <p:spPr bwMode="auto">
            <a:xfrm>
              <a:off x="1103" y="110"/>
              <a:ext cx="75" cy="261"/>
            </a:xfrm>
            <a:custGeom>
              <a:avLst/>
              <a:gdLst>
                <a:gd name="T0" fmla="*/ 209 w 224"/>
                <a:gd name="T1" fmla="*/ 0 h 782"/>
                <a:gd name="T2" fmla="*/ 224 w 224"/>
                <a:gd name="T3" fmla="*/ 6 h 782"/>
                <a:gd name="T4" fmla="*/ 12 w 224"/>
                <a:gd name="T5" fmla="*/ 782 h 782"/>
                <a:gd name="T6" fmla="*/ 0 w 224"/>
                <a:gd name="T7" fmla="*/ 771 h 782"/>
                <a:gd name="T8" fmla="*/ 209 w 224"/>
                <a:gd name="T9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782">
                  <a:moveTo>
                    <a:pt x="209" y="0"/>
                  </a:moveTo>
                  <a:lnTo>
                    <a:pt x="224" y="6"/>
                  </a:lnTo>
                  <a:lnTo>
                    <a:pt x="12" y="782"/>
                  </a:lnTo>
                  <a:lnTo>
                    <a:pt x="0" y="77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417" name="Freeform 441"/>
            <p:cNvSpPr>
              <a:spLocks/>
            </p:cNvSpPr>
            <p:nvPr/>
          </p:nvSpPr>
          <p:spPr bwMode="auto">
            <a:xfrm>
              <a:off x="1112" y="115"/>
              <a:ext cx="75" cy="263"/>
            </a:xfrm>
            <a:custGeom>
              <a:avLst/>
              <a:gdLst>
                <a:gd name="T0" fmla="*/ 211 w 224"/>
                <a:gd name="T1" fmla="*/ 0 h 788"/>
                <a:gd name="T2" fmla="*/ 224 w 224"/>
                <a:gd name="T3" fmla="*/ 15 h 788"/>
                <a:gd name="T4" fmla="*/ 11 w 224"/>
                <a:gd name="T5" fmla="*/ 788 h 788"/>
                <a:gd name="T6" fmla="*/ 0 w 224"/>
                <a:gd name="T7" fmla="*/ 776 h 788"/>
                <a:gd name="T8" fmla="*/ 211 w 224"/>
                <a:gd name="T9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788">
                  <a:moveTo>
                    <a:pt x="211" y="0"/>
                  </a:moveTo>
                  <a:lnTo>
                    <a:pt x="224" y="15"/>
                  </a:lnTo>
                  <a:lnTo>
                    <a:pt x="11" y="788"/>
                  </a:lnTo>
                  <a:lnTo>
                    <a:pt x="0" y="776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418" name="Freeform 442"/>
            <p:cNvSpPr>
              <a:spLocks/>
            </p:cNvSpPr>
            <p:nvPr/>
          </p:nvSpPr>
          <p:spPr bwMode="auto">
            <a:xfrm>
              <a:off x="1091" y="371"/>
              <a:ext cx="12" cy="9"/>
            </a:xfrm>
            <a:custGeom>
              <a:avLst/>
              <a:gdLst>
                <a:gd name="T0" fmla="*/ 24 w 35"/>
                <a:gd name="T1" fmla="*/ 0 h 27"/>
                <a:gd name="T2" fmla="*/ 0 w 35"/>
                <a:gd name="T3" fmla="*/ 16 h 27"/>
                <a:gd name="T4" fmla="*/ 11 w 35"/>
                <a:gd name="T5" fmla="*/ 27 h 27"/>
                <a:gd name="T6" fmla="*/ 35 w 35"/>
                <a:gd name="T7" fmla="*/ 11 h 27"/>
                <a:gd name="T8" fmla="*/ 24 w 3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24" y="0"/>
                  </a:moveTo>
                  <a:lnTo>
                    <a:pt x="0" y="16"/>
                  </a:lnTo>
                  <a:lnTo>
                    <a:pt x="11" y="27"/>
                  </a:lnTo>
                  <a:lnTo>
                    <a:pt x="35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419" name="Freeform 443"/>
            <p:cNvSpPr>
              <a:spLocks/>
            </p:cNvSpPr>
            <p:nvPr/>
          </p:nvSpPr>
          <p:spPr bwMode="auto">
            <a:xfrm>
              <a:off x="1099" y="377"/>
              <a:ext cx="11" cy="10"/>
            </a:xfrm>
            <a:custGeom>
              <a:avLst/>
              <a:gdLst>
                <a:gd name="T0" fmla="*/ 24 w 35"/>
                <a:gd name="T1" fmla="*/ 0 h 28"/>
                <a:gd name="T2" fmla="*/ 0 w 35"/>
                <a:gd name="T3" fmla="*/ 16 h 28"/>
                <a:gd name="T4" fmla="*/ 11 w 35"/>
                <a:gd name="T5" fmla="*/ 28 h 28"/>
                <a:gd name="T6" fmla="*/ 35 w 35"/>
                <a:gd name="T7" fmla="*/ 10 h 28"/>
                <a:gd name="T8" fmla="*/ 24 w 35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24" y="0"/>
                  </a:moveTo>
                  <a:lnTo>
                    <a:pt x="0" y="16"/>
                  </a:lnTo>
                  <a:lnTo>
                    <a:pt x="11" y="28"/>
                  </a:lnTo>
                  <a:lnTo>
                    <a:pt x="35" y="1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420" name="Freeform 444"/>
            <p:cNvSpPr>
              <a:spLocks/>
            </p:cNvSpPr>
            <p:nvPr/>
          </p:nvSpPr>
          <p:spPr bwMode="auto">
            <a:xfrm>
              <a:off x="926" y="366"/>
              <a:ext cx="154" cy="19"/>
            </a:xfrm>
            <a:custGeom>
              <a:avLst/>
              <a:gdLst>
                <a:gd name="T0" fmla="*/ 464 w 464"/>
                <a:gd name="T1" fmla="*/ 29 h 57"/>
                <a:gd name="T2" fmla="*/ 461 w 464"/>
                <a:gd name="T3" fmla="*/ 57 h 57"/>
                <a:gd name="T4" fmla="*/ 458 w 464"/>
                <a:gd name="T5" fmla="*/ 57 h 57"/>
                <a:gd name="T6" fmla="*/ 451 w 464"/>
                <a:gd name="T7" fmla="*/ 55 h 57"/>
                <a:gd name="T8" fmla="*/ 438 w 464"/>
                <a:gd name="T9" fmla="*/ 52 h 57"/>
                <a:gd name="T10" fmla="*/ 420 w 464"/>
                <a:gd name="T11" fmla="*/ 51 h 57"/>
                <a:gd name="T12" fmla="*/ 400 w 464"/>
                <a:gd name="T13" fmla="*/ 48 h 57"/>
                <a:gd name="T14" fmla="*/ 373 w 464"/>
                <a:gd name="T15" fmla="*/ 45 h 57"/>
                <a:gd name="T16" fmla="*/ 346 w 464"/>
                <a:gd name="T17" fmla="*/ 40 h 57"/>
                <a:gd name="T18" fmla="*/ 314 w 464"/>
                <a:gd name="T19" fmla="*/ 38 h 57"/>
                <a:gd name="T20" fmla="*/ 280 w 464"/>
                <a:gd name="T21" fmla="*/ 35 h 57"/>
                <a:gd name="T22" fmla="*/ 244 w 464"/>
                <a:gd name="T23" fmla="*/ 32 h 57"/>
                <a:gd name="T24" fmla="*/ 206 w 464"/>
                <a:gd name="T25" fmla="*/ 29 h 57"/>
                <a:gd name="T26" fmla="*/ 166 w 464"/>
                <a:gd name="T27" fmla="*/ 27 h 57"/>
                <a:gd name="T28" fmla="*/ 126 w 464"/>
                <a:gd name="T29" fmla="*/ 26 h 57"/>
                <a:gd name="T30" fmla="*/ 85 w 464"/>
                <a:gd name="T31" fmla="*/ 26 h 57"/>
                <a:gd name="T32" fmla="*/ 42 w 464"/>
                <a:gd name="T33" fmla="*/ 26 h 57"/>
                <a:gd name="T34" fmla="*/ 0 w 464"/>
                <a:gd name="T35" fmla="*/ 27 h 57"/>
                <a:gd name="T36" fmla="*/ 6 w 464"/>
                <a:gd name="T37" fmla="*/ 5 h 57"/>
                <a:gd name="T38" fmla="*/ 7 w 464"/>
                <a:gd name="T39" fmla="*/ 5 h 57"/>
                <a:gd name="T40" fmla="*/ 12 w 464"/>
                <a:gd name="T41" fmla="*/ 4 h 57"/>
                <a:gd name="T42" fmla="*/ 19 w 464"/>
                <a:gd name="T43" fmla="*/ 4 h 57"/>
                <a:gd name="T44" fmla="*/ 29 w 464"/>
                <a:gd name="T45" fmla="*/ 2 h 57"/>
                <a:gd name="T46" fmla="*/ 44 w 464"/>
                <a:gd name="T47" fmla="*/ 1 h 57"/>
                <a:gd name="T48" fmla="*/ 61 w 464"/>
                <a:gd name="T49" fmla="*/ 1 h 57"/>
                <a:gd name="T50" fmla="*/ 82 w 464"/>
                <a:gd name="T51" fmla="*/ 0 h 57"/>
                <a:gd name="T52" fmla="*/ 107 w 464"/>
                <a:gd name="T53" fmla="*/ 0 h 57"/>
                <a:gd name="T54" fmla="*/ 136 w 464"/>
                <a:gd name="T55" fmla="*/ 0 h 57"/>
                <a:gd name="T56" fmla="*/ 169 w 464"/>
                <a:gd name="T57" fmla="*/ 1 h 57"/>
                <a:gd name="T58" fmla="*/ 206 w 464"/>
                <a:gd name="T59" fmla="*/ 2 h 57"/>
                <a:gd name="T60" fmla="*/ 248 w 464"/>
                <a:gd name="T61" fmla="*/ 5 h 57"/>
                <a:gd name="T62" fmla="*/ 295 w 464"/>
                <a:gd name="T63" fmla="*/ 10 h 57"/>
                <a:gd name="T64" fmla="*/ 346 w 464"/>
                <a:gd name="T65" fmla="*/ 14 h 57"/>
                <a:gd name="T66" fmla="*/ 403 w 464"/>
                <a:gd name="T67" fmla="*/ 21 h 57"/>
                <a:gd name="T68" fmla="*/ 464 w 464"/>
                <a:gd name="T69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4" h="57">
                  <a:moveTo>
                    <a:pt x="464" y="29"/>
                  </a:moveTo>
                  <a:lnTo>
                    <a:pt x="461" y="57"/>
                  </a:lnTo>
                  <a:lnTo>
                    <a:pt x="458" y="57"/>
                  </a:lnTo>
                  <a:lnTo>
                    <a:pt x="451" y="55"/>
                  </a:lnTo>
                  <a:lnTo>
                    <a:pt x="438" y="52"/>
                  </a:lnTo>
                  <a:lnTo>
                    <a:pt x="420" y="51"/>
                  </a:lnTo>
                  <a:lnTo>
                    <a:pt x="400" y="48"/>
                  </a:lnTo>
                  <a:lnTo>
                    <a:pt x="373" y="45"/>
                  </a:lnTo>
                  <a:lnTo>
                    <a:pt x="346" y="40"/>
                  </a:lnTo>
                  <a:lnTo>
                    <a:pt x="314" y="38"/>
                  </a:lnTo>
                  <a:lnTo>
                    <a:pt x="280" y="35"/>
                  </a:lnTo>
                  <a:lnTo>
                    <a:pt x="244" y="32"/>
                  </a:lnTo>
                  <a:lnTo>
                    <a:pt x="206" y="29"/>
                  </a:lnTo>
                  <a:lnTo>
                    <a:pt x="166" y="27"/>
                  </a:lnTo>
                  <a:lnTo>
                    <a:pt x="126" y="26"/>
                  </a:lnTo>
                  <a:lnTo>
                    <a:pt x="85" y="26"/>
                  </a:lnTo>
                  <a:lnTo>
                    <a:pt x="42" y="26"/>
                  </a:lnTo>
                  <a:lnTo>
                    <a:pt x="0" y="27"/>
                  </a:lnTo>
                  <a:lnTo>
                    <a:pt x="6" y="5"/>
                  </a:lnTo>
                  <a:lnTo>
                    <a:pt x="7" y="5"/>
                  </a:lnTo>
                  <a:lnTo>
                    <a:pt x="12" y="4"/>
                  </a:lnTo>
                  <a:lnTo>
                    <a:pt x="19" y="4"/>
                  </a:lnTo>
                  <a:lnTo>
                    <a:pt x="29" y="2"/>
                  </a:lnTo>
                  <a:lnTo>
                    <a:pt x="44" y="1"/>
                  </a:lnTo>
                  <a:lnTo>
                    <a:pt x="61" y="1"/>
                  </a:lnTo>
                  <a:lnTo>
                    <a:pt x="82" y="0"/>
                  </a:lnTo>
                  <a:lnTo>
                    <a:pt x="107" y="0"/>
                  </a:lnTo>
                  <a:lnTo>
                    <a:pt x="136" y="0"/>
                  </a:lnTo>
                  <a:lnTo>
                    <a:pt x="169" y="1"/>
                  </a:lnTo>
                  <a:lnTo>
                    <a:pt x="206" y="2"/>
                  </a:lnTo>
                  <a:lnTo>
                    <a:pt x="248" y="5"/>
                  </a:lnTo>
                  <a:lnTo>
                    <a:pt x="295" y="10"/>
                  </a:lnTo>
                  <a:lnTo>
                    <a:pt x="346" y="14"/>
                  </a:lnTo>
                  <a:lnTo>
                    <a:pt x="403" y="21"/>
                  </a:lnTo>
                  <a:lnTo>
                    <a:pt x="464" y="29"/>
                  </a:lnTo>
                  <a:close/>
                </a:path>
              </a:pathLst>
            </a:custGeom>
            <a:solidFill>
              <a:srgbClr val="6BA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421" name="Freeform 445"/>
            <p:cNvSpPr>
              <a:spLocks/>
            </p:cNvSpPr>
            <p:nvPr/>
          </p:nvSpPr>
          <p:spPr bwMode="auto">
            <a:xfrm>
              <a:off x="989" y="333"/>
              <a:ext cx="17" cy="16"/>
            </a:xfrm>
            <a:custGeom>
              <a:avLst/>
              <a:gdLst>
                <a:gd name="T0" fmla="*/ 38 w 50"/>
                <a:gd name="T1" fmla="*/ 48 h 48"/>
                <a:gd name="T2" fmla="*/ 23 w 50"/>
                <a:gd name="T3" fmla="*/ 40 h 48"/>
                <a:gd name="T4" fmla="*/ 7 w 50"/>
                <a:gd name="T5" fmla="*/ 47 h 48"/>
                <a:gd name="T6" fmla="*/ 12 w 50"/>
                <a:gd name="T7" fmla="*/ 29 h 48"/>
                <a:gd name="T8" fmla="*/ 0 w 50"/>
                <a:gd name="T9" fmla="*/ 16 h 48"/>
                <a:gd name="T10" fmla="*/ 18 w 50"/>
                <a:gd name="T11" fmla="*/ 16 h 48"/>
                <a:gd name="T12" fmla="*/ 26 w 50"/>
                <a:gd name="T13" fmla="*/ 0 h 48"/>
                <a:gd name="T14" fmla="*/ 32 w 50"/>
                <a:gd name="T15" fmla="*/ 16 h 48"/>
                <a:gd name="T16" fmla="*/ 50 w 50"/>
                <a:gd name="T17" fmla="*/ 21 h 48"/>
                <a:gd name="T18" fmla="*/ 37 w 50"/>
                <a:gd name="T19" fmla="*/ 32 h 48"/>
                <a:gd name="T20" fmla="*/ 38 w 50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lnTo>
                    <a:pt x="23" y="40"/>
                  </a:lnTo>
                  <a:lnTo>
                    <a:pt x="7" y="47"/>
                  </a:lnTo>
                  <a:lnTo>
                    <a:pt x="12" y="29"/>
                  </a:lnTo>
                  <a:lnTo>
                    <a:pt x="0" y="16"/>
                  </a:lnTo>
                  <a:lnTo>
                    <a:pt x="18" y="16"/>
                  </a:lnTo>
                  <a:lnTo>
                    <a:pt x="26" y="0"/>
                  </a:lnTo>
                  <a:lnTo>
                    <a:pt x="32" y="16"/>
                  </a:lnTo>
                  <a:lnTo>
                    <a:pt x="50" y="21"/>
                  </a:lnTo>
                  <a:lnTo>
                    <a:pt x="37" y="32"/>
                  </a:lnTo>
                  <a:lnTo>
                    <a:pt x="38" y="48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422" name="Freeform 446"/>
            <p:cNvSpPr>
              <a:spLocks/>
            </p:cNvSpPr>
            <p:nvPr/>
          </p:nvSpPr>
          <p:spPr bwMode="auto">
            <a:xfrm>
              <a:off x="938" y="134"/>
              <a:ext cx="197" cy="194"/>
            </a:xfrm>
            <a:custGeom>
              <a:avLst/>
              <a:gdLst>
                <a:gd name="T0" fmla="*/ 587 w 590"/>
                <a:gd name="T1" fmla="*/ 9 h 582"/>
                <a:gd name="T2" fmla="*/ 590 w 590"/>
                <a:gd name="T3" fmla="*/ 0 h 582"/>
                <a:gd name="T4" fmla="*/ 137 w 590"/>
                <a:gd name="T5" fmla="*/ 38 h 582"/>
                <a:gd name="T6" fmla="*/ 0 w 590"/>
                <a:gd name="T7" fmla="*/ 582 h 582"/>
                <a:gd name="T8" fmla="*/ 17 w 590"/>
                <a:gd name="T9" fmla="*/ 580 h 582"/>
                <a:gd name="T10" fmla="*/ 150 w 590"/>
                <a:gd name="T11" fmla="*/ 49 h 582"/>
                <a:gd name="T12" fmla="*/ 587 w 590"/>
                <a:gd name="T13" fmla="*/ 9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0" h="582">
                  <a:moveTo>
                    <a:pt x="587" y="9"/>
                  </a:moveTo>
                  <a:lnTo>
                    <a:pt x="590" y="0"/>
                  </a:lnTo>
                  <a:lnTo>
                    <a:pt x="137" y="38"/>
                  </a:lnTo>
                  <a:lnTo>
                    <a:pt x="0" y="582"/>
                  </a:lnTo>
                  <a:lnTo>
                    <a:pt x="17" y="580"/>
                  </a:lnTo>
                  <a:lnTo>
                    <a:pt x="150" y="49"/>
                  </a:lnTo>
                  <a:lnTo>
                    <a:pt x="58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423" name="Freeform 447"/>
            <p:cNvSpPr>
              <a:spLocks/>
            </p:cNvSpPr>
            <p:nvPr/>
          </p:nvSpPr>
          <p:spPr bwMode="auto">
            <a:xfrm>
              <a:off x="943" y="142"/>
              <a:ext cx="190" cy="188"/>
            </a:xfrm>
            <a:custGeom>
              <a:avLst/>
              <a:gdLst>
                <a:gd name="T0" fmla="*/ 563 w 570"/>
                <a:gd name="T1" fmla="*/ 31 h 564"/>
                <a:gd name="T2" fmla="*/ 570 w 570"/>
                <a:gd name="T3" fmla="*/ 0 h 564"/>
                <a:gd name="T4" fmla="*/ 556 w 570"/>
                <a:gd name="T5" fmla="*/ 2 h 564"/>
                <a:gd name="T6" fmla="*/ 537 w 570"/>
                <a:gd name="T7" fmla="*/ 3 h 564"/>
                <a:gd name="T8" fmla="*/ 515 w 570"/>
                <a:gd name="T9" fmla="*/ 8 h 564"/>
                <a:gd name="T10" fmla="*/ 489 w 570"/>
                <a:gd name="T11" fmla="*/ 12 h 564"/>
                <a:gd name="T12" fmla="*/ 460 w 570"/>
                <a:gd name="T13" fmla="*/ 19 h 564"/>
                <a:gd name="T14" fmla="*/ 428 w 570"/>
                <a:gd name="T15" fmla="*/ 28 h 564"/>
                <a:gd name="T16" fmla="*/ 394 w 570"/>
                <a:gd name="T17" fmla="*/ 40 h 564"/>
                <a:gd name="T18" fmla="*/ 359 w 570"/>
                <a:gd name="T19" fmla="*/ 54 h 564"/>
                <a:gd name="T20" fmla="*/ 321 w 570"/>
                <a:gd name="T21" fmla="*/ 72 h 564"/>
                <a:gd name="T22" fmla="*/ 283 w 570"/>
                <a:gd name="T23" fmla="*/ 92 h 564"/>
                <a:gd name="T24" fmla="*/ 245 w 570"/>
                <a:gd name="T25" fmla="*/ 117 h 564"/>
                <a:gd name="T26" fmla="*/ 207 w 570"/>
                <a:gd name="T27" fmla="*/ 146 h 564"/>
                <a:gd name="T28" fmla="*/ 169 w 570"/>
                <a:gd name="T29" fmla="*/ 178 h 564"/>
                <a:gd name="T30" fmla="*/ 133 w 570"/>
                <a:gd name="T31" fmla="*/ 216 h 564"/>
                <a:gd name="T32" fmla="*/ 98 w 570"/>
                <a:gd name="T33" fmla="*/ 259 h 564"/>
                <a:gd name="T34" fmla="*/ 64 w 570"/>
                <a:gd name="T35" fmla="*/ 307 h 564"/>
                <a:gd name="T36" fmla="*/ 0 w 570"/>
                <a:gd name="T37" fmla="*/ 560 h 564"/>
                <a:gd name="T38" fmla="*/ 153 w 570"/>
                <a:gd name="T39" fmla="*/ 564 h 564"/>
                <a:gd name="T40" fmla="*/ 159 w 570"/>
                <a:gd name="T41" fmla="*/ 536 h 564"/>
                <a:gd name="T42" fmla="*/ 165 w 570"/>
                <a:gd name="T43" fmla="*/ 506 h 564"/>
                <a:gd name="T44" fmla="*/ 172 w 570"/>
                <a:gd name="T45" fmla="*/ 473 h 564"/>
                <a:gd name="T46" fmla="*/ 180 w 570"/>
                <a:gd name="T47" fmla="*/ 437 h 564"/>
                <a:gd name="T48" fmla="*/ 188 w 570"/>
                <a:gd name="T49" fmla="*/ 400 h 564"/>
                <a:gd name="T50" fmla="*/ 200 w 570"/>
                <a:gd name="T51" fmla="*/ 362 h 564"/>
                <a:gd name="T52" fmla="*/ 215 w 570"/>
                <a:gd name="T53" fmla="*/ 323 h 564"/>
                <a:gd name="T54" fmla="*/ 232 w 570"/>
                <a:gd name="T55" fmla="*/ 284 h 564"/>
                <a:gd name="T56" fmla="*/ 254 w 570"/>
                <a:gd name="T57" fmla="*/ 246 h 564"/>
                <a:gd name="T58" fmla="*/ 280 w 570"/>
                <a:gd name="T59" fmla="*/ 208 h 564"/>
                <a:gd name="T60" fmla="*/ 311 w 570"/>
                <a:gd name="T61" fmla="*/ 171 h 564"/>
                <a:gd name="T62" fmla="*/ 349 w 570"/>
                <a:gd name="T63" fmla="*/ 138 h 564"/>
                <a:gd name="T64" fmla="*/ 391 w 570"/>
                <a:gd name="T65" fmla="*/ 105 h 564"/>
                <a:gd name="T66" fmla="*/ 441 w 570"/>
                <a:gd name="T67" fmla="*/ 76 h 564"/>
                <a:gd name="T68" fmla="*/ 498 w 570"/>
                <a:gd name="T69" fmla="*/ 51 h 564"/>
                <a:gd name="T70" fmla="*/ 563 w 570"/>
                <a:gd name="T71" fmla="*/ 31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564">
                  <a:moveTo>
                    <a:pt x="563" y="31"/>
                  </a:moveTo>
                  <a:lnTo>
                    <a:pt x="570" y="0"/>
                  </a:lnTo>
                  <a:lnTo>
                    <a:pt x="556" y="2"/>
                  </a:lnTo>
                  <a:lnTo>
                    <a:pt x="537" y="3"/>
                  </a:lnTo>
                  <a:lnTo>
                    <a:pt x="515" y="8"/>
                  </a:lnTo>
                  <a:lnTo>
                    <a:pt x="489" y="12"/>
                  </a:lnTo>
                  <a:lnTo>
                    <a:pt x="460" y="19"/>
                  </a:lnTo>
                  <a:lnTo>
                    <a:pt x="428" y="28"/>
                  </a:lnTo>
                  <a:lnTo>
                    <a:pt x="394" y="40"/>
                  </a:lnTo>
                  <a:lnTo>
                    <a:pt x="359" y="54"/>
                  </a:lnTo>
                  <a:lnTo>
                    <a:pt x="321" y="72"/>
                  </a:lnTo>
                  <a:lnTo>
                    <a:pt x="283" y="92"/>
                  </a:lnTo>
                  <a:lnTo>
                    <a:pt x="245" y="117"/>
                  </a:lnTo>
                  <a:lnTo>
                    <a:pt x="207" y="146"/>
                  </a:lnTo>
                  <a:lnTo>
                    <a:pt x="169" y="178"/>
                  </a:lnTo>
                  <a:lnTo>
                    <a:pt x="133" y="216"/>
                  </a:lnTo>
                  <a:lnTo>
                    <a:pt x="98" y="259"/>
                  </a:lnTo>
                  <a:lnTo>
                    <a:pt x="64" y="307"/>
                  </a:lnTo>
                  <a:lnTo>
                    <a:pt x="0" y="560"/>
                  </a:lnTo>
                  <a:lnTo>
                    <a:pt x="153" y="564"/>
                  </a:lnTo>
                  <a:lnTo>
                    <a:pt x="159" y="536"/>
                  </a:lnTo>
                  <a:lnTo>
                    <a:pt x="165" y="506"/>
                  </a:lnTo>
                  <a:lnTo>
                    <a:pt x="172" y="473"/>
                  </a:lnTo>
                  <a:lnTo>
                    <a:pt x="180" y="437"/>
                  </a:lnTo>
                  <a:lnTo>
                    <a:pt x="188" y="400"/>
                  </a:lnTo>
                  <a:lnTo>
                    <a:pt x="200" y="362"/>
                  </a:lnTo>
                  <a:lnTo>
                    <a:pt x="215" y="323"/>
                  </a:lnTo>
                  <a:lnTo>
                    <a:pt x="232" y="284"/>
                  </a:lnTo>
                  <a:lnTo>
                    <a:pt x="254" y="246"/>
                  </a:lnTo>
                  <a:lnTo>
                    <a:pt x="280" y="208"/>
                  </a:lnTo>
                  <a:lnTo>
                    <a:pt x="311" y="171"/>
                  </a:lnTo>
                  <a:lnTo>
                    <a:pt x="349" y="138"/>
                  </a:lnTo>
                  <a:lnTo>
                    <a:pt x="391" y="105"/>
                  </a:lnTo>
                  <a:lnTo>
                    <a:pt x="441" y="76"/>
                  </a:lnTo>
                  <a:lnTo>
                    <a:pt x="498" y="51"/>
                  </a:lnTo>
                  <a:lnTo>
                    <a:pt x="563" y="31"/>
                  </a:lnTo>
                  <a:close/>
                </a:path>
              </a:pathLst>
            </a:custGeom>
            <a:solidFill>
              <a:srgbClr val="8ED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424" name="Freeform 448"/>
            <p:cNvSpPr>
              <a:spLocks/>
            </p:cNvSpPr>
            <p:nvPr/>
          </p:nvSpPr>
          <p:spPr bwMode="auto">
            <a:xfrm>
              <a:off x="964" y="137"/>
              <a:ext cx="170" cy="107"/>
            </a:xfrm>
            <a:custGeom>
              <a:avLst/>
              <a:gdLst>
                <a:gd name="T0" fmla="*/ 506 w 509"/>
                <a:gd name="T1" fmla="*/ 13 h 320"/>
                <a:gd name="T2" fmla="*/ 509 w 509"/>
                <a:gd name="T3" fmla="*/ 0 h 320"/>
                <a:gd name="T4" fmla="*/ 70 w 509"/>
                <a:gd name="T5" fmla="*/ 41 h 320"/>
                <a:gd name="T6" fmla="*/ 0 w 509"/>
                <a:gd name="T7" fmla="*/ 320 h 320"/>
                <a:gd name="T8" fmla="*/ 34 w 509"/>
                <a:gd name="T9" fmla="*/ 272 h 320"/>
                <a:gd name="T10" fmla="*/ 69 w 509"/>
                <a:gd name="T11" fmla="*/ 229 h 320"/>
                <a:gd name="T12" fmla="*/ 105 w 509"/>
                <a:gd name="T13" fmla="*/ 191 h 320"/>
                <a:gd name="T14" fmla="*/ 143 w 509"/>
                <a:gd name="T15" fmla="*/ 159 h 320"/>
                <a:gd name="T16" fmla="*/ 181 w 509"/>
                <a:gd name="T17" fmla="*/ 130 h 320"/>
                <a:gd name="T18" fmla="*/ 219 w 509"/>
                <a:gd name="T19" fmla="*/ 105 h 320"/>
                <a:gd name="T20" fmla="*/ 257 w 509"/>
                <a:gd name="T21" fmla="*/ 85 h 320"/>
                <a:gd name="T22" fmla="*/ 295 w 509"/>
                <a:gd name="T23" fmla="*/ 67 h 320"/>
                <a:gd name="T24" fmla="*/ 330 w 509"/>
                <a:gd name="T25" fmla="*/ 53 h 320"/>
                <a:gd name="T26" fmla="*/ 364 w 509"/>
                <a:gd name="T27" fmla="*/ 41 h 320"/>
                <a:gd name="T28" fmla="*/ 396 w 509"/>
                <a:gd name="T29" fmla="*/ 32 h 320"/>
                <a:gd name="T30" fmla="*/ 425 w 509"/>
                <a:gd name="T31" fmla="*/ 25 h 320"/>
                <a:gd name="T32" fmla="*/ 451 w 509"/>
                <a:gd name="T33" fmla="*/ 21 h 320"/>
                <a:gd name="T34" fmla="*/ 473 w 509"/>
                <a:gd name="T35" fmla="*/ 16 h 320"/>
                <a:gd name="T36" fmla="*/ 492 w 509"/>
                <a:gd name="T37" fmla="*/ 15 h 320"/>
                <a:gd name="T38" fmla="*/ 506 w 509"/>
                <a:gd name="T39" fmla="*/ 1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9" h="320">
                  <a:moveTo>
                    <a:pt x="506" y="13"/>
                  </a:moveTo>
                  <a:lnTo>
                    <a:pt x="509" y="0"/>
                  </a:lnTo>
                  <a:lnTo>
                    <a:pt x="70" y="41"/>
                  </a:lnTo>
                  <a:lnTo>
                    <a:pt x="0" y="320"/>
                  </a:lnTo>
                  <a:lnTo>
                    <a:pt x="34" y="272"/>
                  </a:lnTo>
                  <a:lnTo>
                    <a:pt x="69" y="229"/>
                  </a:lnTo>
                  <a:lnTo>
                    <a:pt x="105" y="191"/>
                  </a:lnTo>
                  <a:lnTo>
                    <a:pt x="143" y="159"/>
                  </a:lnTo>
                  <a:lnTo>
                    <a:pt x="181" y="130"/>
                  </a:lnTo>
                  <a:lnTo>
                    <a:pt x="219" y="105"/>
                  </a:lnTo>
                  <a:lnTo>
                    <a:pt x="257" y="85"/>
                  </a:lnTo>
                  <a:lnTo>
                    <a:pt x="295" y="67"/>
                  </a:lnTo>
                  <a:lnTo>
                    <a:pt x="330" y="53"/>
                  </a:lnTo>
                  <a:lnTo>
                    <a:pt x="364" y="41"/>
                  </a:lnTo>
                  <a:lnTo>
                    <a:pt x="396" y="32"/>
                  </a:lnTo>
                  <a:lnTo>
                    <a:pt x="425" y="25"/>
                  </a:lnTo>
                  <a:lnTo>
                    <a:pt x="451" y="21"/>
                  </a:lnTo>
                  <a:lnTo>
                    <a:pt x="473" y="16"/>
                  </a:lnTo>
                  <a:lnTo>
                    <a:pt x="492" y="15"/>
                  </a:lnTo>
                  <a:lnTo>
                    <a:pt x="506" y="13"/>
                  </a:lnTo>
                  <a:close/>
                </a:path>
              </a:pathLst>
            </a:custGeom>
            <a:solidFill>
              <a:srgbClr val="005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425" name="Freeform 449"/>
            <p:cNvSpPr>
              <a:spLocks/>
            </p:cNvSpPr>
            <p:nvPr/>
          </p:nvSpPr>
          <p:spPr bwMode="auto">
            <a:xfrm>
              <a:off x="1023" y="178"/>
              <a:ext cx="101" cy="155"/>
            </a:xfrm>
            <a:custGeom>
              <a:avLst/>
              <a:gdLst>
                <a:gd name="T0" fmla="*/ 0 w 302"/>
                <a:gd name="T1" fmla="*/ 457 h 463"/>
                <a:gd name="T2" fmla="*/ 182 w 302"/>
                <a:gd name="T3" fmla="*/ 463 h 463"/>
                <a:gd name="T4" fmla="*/ 302 w 302"/>
                <a:gd name="T5" fmla="*/ 0 h 463"/>
                <a:gd name="T6" fmla="*/ 289 w 302"/>
                <a:gd name="T7" fmla="*/ 10 h 463"/>
                <a:gd name="T8" fmla="*/ 274 w 302"/>
                <a:gd name="T9" fmla="*/ 22 h 463"/>
                <a:gd name="T10" fmla="*/ 257 w 302"/>
                <a:gd name="T11" fmla="*/ 38 h 463"/>
                <a:gd name="T12" fmla="*/ 238 w 302"/>
                <a:gd name="T13" fmla="*/ 54 h 463"/>
                <a:gd name="T14" fmla="*/ 219 w 302"/>
                <a:gd name="T15" fmla="*/ 74 h 463"/>
                <a:gd name="T16" fmla="*/ 198 w 302"/>
                <a:gd name="T17" fmla="*/ 96 h 463"/>
                <a:gd name="T18" fmla="*/ 176 w 302"/>
                <a:gd name="T19" fmla="*/ 121 h 463"/>
                <a:gd name="T20" fmla="*/ 156 w 302"/>
                <a:gd name="T21" fmla="*/ 147 h 463"/>
                <a:gd name="T22" fmla="*/ 134 w 302"/>
                <a:gd name="T23" fmla="*/ 177 h 463"/>
                <a:gd name="T24" fmla="*/ 112 w 302"/>
                <a:gd name="T25" fmla="*/ 209 h 463"/>
                <a:gd name="T26" fmla="*/ 90 w 302"/>
                <a:gd name="T27" fmla="*/ 244 h 463"/>
                <a:gd name="T28" fmla="*/ 70 w 302"/>
                <a:gd name="T29" fmla="*/ 280 h 463"/>
                <a:gd name="T30" fmla="*/ 51 w 302"/>
                <a:gd name="T31" fmla="*/ 321 h 463"/>
                <a:gd name="T32" fmla="*/ 32 w 302"/>
                <a:gd name="T33" fmla="*/ 363 h 463"/>
                <a:gd name="T34" fmla="*/ 14 w 302"/>
                <a:gd name="T35" fmla="*/ 409 h 463"/>
                <a:gd name="T36" fmla="*/ 0 w 302"/>
                <a:gd name="T37" fmla="*/ 457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2" h="463">
                  <a:moveTo>
                    <a:pt x="0" y="457"/>
                  </a:moveTo>
                  <a:lnTo>
                    <a:pt x="182" y="463"/>
                  </a:lnTo>
                  <a:lnTo>
                    <a:pt x="302" y="0"/>
                  </a:lnTo>
                  <a:lnTo>
                    <a:pt x="289" y="10"/>
                  </a:lnTo>
                  <a:lnTo>
                    <a:pt x="274" y="22"/>
                  </a:lnTo>
                  <a:lnTo>
                    <a:pt x="257" y="38"/>
                  </a:lnTo>
                  <a:lnTo>
                    <a:pt x="238" y="54"/>
                  </a:lnTo>
                  <a:lnTo>
                    <a:pt x="219" y="74"/>
                  </a:lnTo>
                  <a:lnTo>
                    <a:pt x="198" y="96"/>
                  </a:lnTo>
                  <a:lnTo>
                    <a:pt x="176" y="121"/>
                  </a:lnTo>
                  <a:lnTo>
                    <a:pt x="156" y="147"/>
                  </a:lnTo>
                  <a:lnTo>
                    <a:pt x="134" y="177"/>
                  </a:lnTo>
                  <a:lnTo>
                    <a:pt x="112" y="209"/>
                  </a:lnTo>
                  <a:lnTo>
                    <a:pt x="90" y="244"/>
                  </a:lnTo>
                  <a:lnTo>
                    <a:pt x="70" y="280"/>
                  </a:lnTo>
                  <a:lnTo>
                    <a:pt x="51" y="321"/>
                  </a:lnTo>
                  <a:lnTo>
                    <a:pt x="32" y="363"/>
                  </a:lnTo>
                  <a:lnTo>
                    <a:pt x="14" y="409"/>
                  </a:lnTo>
                  <a:lnTo>
                    <a:pt x="0" y="457"/>
                  </a:lnTo>
                  <a:close/>
                </a:path>
              </a:pathLst>
            </a:custGeom>
            <a:solidFill>
              <a:srgbClr val="8ED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426" name="Freeform 450"/>
            <p:cNvSpPr>
              <a:spLocks/>
            </p:cNvSpPr>
            <p:nvPr/>
          </p:nvSpPr>
          <p:spPr bwMode="auto">
            <a:xfrm>
              <a:off x="994" y="152"/>
              <a:ext cx="136" cy="179"/>
            </a:xfrm>
            <a:custGeom>
              <a:avLst/>
              <a:gdLst>
                <a:gd name="T0" fmla="*/ 0 w 410"/>
                <a:gd name="T1" fmla="*/ 533 h 536"/>
                <a:gd name="T2" fmla="*/ 88 w 410"/>
                <a:gd name="T3" fmla="*/ 536 h 536"/>
                <a:gd name="T4" fmla="*/ 102 w 410"/>
                <a:gd name="T5" fmla="*/ 488 h 536"/>
                <a:gd name="T6" fmla="*/ 120 w 410"/>
                <a:gd name="T7" fmla="*/ 442 h 536"/>
                <a:gd name="T8" fmla="*/ 139 w 410"/>
                <a:gd name="T9" fmla="*/ 400 h 536"/>
                <a:gd name="T10" fmla="*/ 158 w 410"/>
                <a:gd name="T11" fmla="*/ 359 h 536"/>
                <a:gd name="T12" fmla="*/ 178 w 410"/>
                <a:gd name="T13" fmla="*/ 323 h 536"/>
                <a:gd name="T14" fmla="*/ 200 w 410"/>
                <a:gd name="T15" fmla="*/ 288 h 536"/>
                <a:gd name="T16" fmla="*/ 222 w 410"/>
                <a:gd name="T17" fmla="*/ 256 h 536"/>
                <a:gd name="T18" fmla="*/ 244 w 410"/>
                <a:gd name="T19" fmla="*/ 226 h 536"/>
                <a:gd name="T20" fmla="*/ 264 w 410"/>
                <a:gd name="T21" fmla="*/ 200 h 536"/>
                <a:gd name="T22" fmla="*/ 286 w 410"/>
                <a:gd name="T23" fmla="*/ 175 h 536"/>
                <a:gd name="T24" fmla="*/ 307 w 410"/>
                <a:gd name="T25" fmla="*/ 153 h 536"/>
                <a:gd name="T26" fmla="*/ 326 w 410"/>
                <a:gd name="T27" fmla="*/ 133 h 536"/>
                <a:gd name="T28" fmla="*/ 345 w 410"/>
                <a:gd name="T29" fmla="*/ 117 h 536"/>
                <a:gd name="T30" fmla="*/ 362 w 410"/>
                <a:gd name="T31" fmla="*/ 101 h 536"/>
                <a:gd name="T32" fmla="*/ 377 w 410"/>
                <a:gd name="T33" fmla="*/ 89 h 536"/>
                <a:gd name="T34" fmla="*/ 390 w 410"/>
                <a:gd name="T35" fmla="*/ 79 h 536"/>
                <a:gd name="T36" fmla="*/ 410 w 410"/>
                <a:gd name="T37" fmla="*/ 0 h 536"/>
                <a:gd name="T38" fmla="*/ 345 w 410"/>
                <a:gd name="T39" fmla="*/ 20 h 536"/>
                <a:gd name="T40" fmla="*/ 288 w 410"/>
                <a:gd name="T41" fmla="*/ 45 h 536"/>
                <a:gd name="T42" fmla="*/ 238 w 410"/>
                <a:gd name="T43" fmla="*/ 74 h 536"/>
                <a:gd name="T44" fmla="*/ 196 w 410"/>
                <a:gd name="T45" fmla="*/ 107 h 536"/>
                <a:gd name="T46" fmla="*/ 158 w 410"/>
                <a:gd name="T47" fmla="*/ 140 h 536"/>
                <a:gd name="T48" fmla="*/ 127 w 410"/>
                <a:gd name="T49" fmla="*/ 177 h 536"/>
                <a:gd name="T50" fmla="*/ 101 w 410"/>
                <a:gd name="T51" fmla="*/ 215 h 536"/>
                <a:gd name="T52" fmla="*/ 79 w 410"/>
                <a:gd name="T53" fmla="*/ 253 h 536"/>
                <a:gd name="T54" fmla="*/ 62 w 410"/>
                <a:gd name="T55" fmla="*/ 292 h 536"/>
                <a:gd name="T56" fmla="*/ 47 w 410"/>
                <a:gd name="T57" fmla="*/ 331 h 536"/>
                <a:gd name="T58" fmla="*/ 35 w 410"/>
                <a:gd name="T59" fmla="*/ 369 h 536"/>
                <a:gd name="T60" fmla="*/ 27 w 410"/>
                <a:gd name="T61" fmla="*/ 406 h 536"/>
                <a:gd name="T62" fmla="*/ 19 w 410"/>
                <a:gd name="T63" fmla="*/ 442 h 536"/>
                <a:gd name="T64" fmla="*/ 12 w 410"/>
                <a:gd name="T65" fmla="*/ 475 h 536"/>
                <a:gd name="T66" fmla="*/ 6 w 410"/>
                <a:gd name="T67" fmla="*/ 505 h 536"/>
                <a:gd name="T68" fmla="*/ 0 w 410"/>
                <a:gd name="T69" fmla="*/ 533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0" h="536">
                  <a:moveTo>
                    <a:pt x="0" y="533"/>
                  </a:moveTo>
                  <a:lnTo>
                    <a:pt x="88" y="536"/>
                  </a:lnTo>
                  <a:lnTo>
                    <a:pt x="102" y="488"/>
                  </a:lnTo>
                  <a:lnTo>
                    <a:pt x="120" y="442"/>
                  </a:lnTo>
                  <a:lnTo>
                    <a:pt x="139" y="400"/>
                  </a:lnTo>
                  <a:lnTo>
                    <a:pt x="158" y="359"/>
                  </a:lnTo>
                  <a:lnTo>
                    <a:pt x="178" y="323"/>
                  </a:lnTo>
                  <a:lnTo>
                    <a:pt x="200" y="288"/>
                  </a:lnTo>
                  <a:lnTo>
                    <a:pt x="222" y="256"/>
                  </a:lnTo>
                  <a:lnTo>
                    <a:pt x="244" y="226"/>
                  </a:lnTo>
                  <a:lnTo>
                    <a:pt x="264" y="200"/>
                  </a:lnTo>
                  <a:lnTo>
                    <a:pt x="286" y="175"/>
                  </a:lnTo>
                  <a:lnTo>
                    <a:pt x="307" y="153"/>
                  </a:lnTo>
                  <a:lnTo>
                    <a:pt x="326" y="133"/>
                  </a:lnTo>
                  <a:lnTo>
                    <a:pt x="345" y="117"/>
                  </a:lnTo>
                  <a:lnTo>
                    <a:pt x="362" y="101"/>
                  </a:lnTo>
                  <a:lnTo>
                    <a:pt x="377" y="89"/>
                  </a:lnTo>
                  <a:lnTo>
                    <a:pt x="390" y="79"/>
                  </a:lnTo>
                  <a:lnTo>
                    <a:pt x="410" y="0"/>
                  </a:lnTo>
                  <a:lnTo>
                    <a:pt x="345" y="20"/>
                  </a:lnTo>
                  <a:lnTo>
                    <a:pt x="288" y="45"/>
                  </a:lnTo>
                  <a:lnTo>
                    <a:pt x="238" y="74"/>
                  </a:lnTo>
                  <a:lnTo>
                    <a:pt x="196" y="107"/>
                  </a:lnTo>
                  <a:lnTo>
                    <a:pt x="158" y="140"/>
                  </a:lnTo>
                  <a:lnTo>
                    <a:pt x="127" y="177"/>
                  </a:lnTo>
                  <a:lnTo>
                    <a:pt x="101" y="215"/>
                  </a:lnTo>
                  <a:lnTo>
                    <a:pt x="79" y="253"/>
                  </a:lnTo>
                  <a:lnTo>
                    <a:pt x="62" y="292"/>
                  </a:lnTo>
                  <a:lnTo>
                    <a:pt x="47" y="331"/>
                  </a:lnTo>
                  <a:lnTo>
                    <a:pt x="35" y="369"/>
                  </a:lnTo>
                  <a:lnTo>
                    <a:pt x="27" y="406"/>
                  </a:lnTo>
                  <a:lnTo>
                    <a:pt x="19" y="442"/>
                  </a:lnTo>
                  <a:lnTo>
                    <a:pt x="12" y="475"/>
                  </a:lnTo>
                  <a:lnTo>
                    <a:pt x="6" y="505"/>
                  </a:lnTo>
                  <a:lnTo>
                    <a:pt x="0" y="533"/>
                  </a:lnTo>
                  <a:close/>
                </a:path>
              </a:pathLst>
            </a:custGeom>
            <a:solidFill>
              <a:srgbClr val="009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427" name="Freeform 451"/>
            <p:cNvSpPr>
              <a:spLocks/>
            </p:cNvSpPr>
            <p:nvPr/>
          </p:nvSpPr>
          <p:spPr bwMode="auto">
            <a:xfrm>
              <a:off x="1124" y="140"/>
              <a:ext cx="66" cy="236"/>
            </a:xfrm>
            <a:custGeom>
              <a:avLst/>
              <a:gdLst>
                <a:gd name="T0" fmla="*/ 198 w 198"/>
                <a:gd name="T1" fmla="*/ 19 h 710"/>
                <a:gd name="T2" fmla="*/ 19 w 198"/>
                <a:gd name="T3" fmla="*/ 701 h 710"/>
                <a:gd name="T4" fmla="*/ 0 w 198"/>
                <a:gd name="T5" fmla="*/ 710 h 710"/>
                <a:gd name="T6" fmla="*/ 195 w 198"/>
                <a:gd name="T7" fmla="*/ 0 h 710"/>
                <a:gd name="T8" fmla="*/ 198 w 198"/>
                <a:gd name="T9" fmla="*/ 19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710">
                  <a:moveTo>
                    <a:pt x="198" y="19"/>
                  </a:moveTo>
                  <a:lnTo>
                    <a:pt x="19" y="701"/>
                  </a:lnTo>
                  <a:lnTo>
                    <a:pt x="0" y="710"/>
                  </a:lnTo>
                  <a:lnTo>
                    <a:pt x="195" y="0"/>
                  </a:lnTo>
                  <a:lnTo>
                    <a:pt x="198" y="19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428" name="Freeform 452"/>
            <p:cNvSpPr>
              <a:spLocks/>
            </p:cNvSpPr>
            <p:nvPr/>
          </p:nvSpPr>
          <p:spPr bwMode="auto">
            <a:xfrm>
              <a:off x="953" y="381"/>
              <a:ext cx="121" cy="18"/>
            </a:xfrm>
            <a:custGeom>
              <a:avLst/>
              <a:gdLst>
                <a:gd name="T0" fmla="*/ 24 w 363"/>
                <a:gd name="T1" fmla="*/ 0 h 54"/>
                <a:gd name="T2" fmla="*/ 22 w 363"/>
                <a:gd name="T3" fmla="*/ 0 h 54"/>
                <a:gd name="T4" fmla="*/ 18 w 363"/>
                <a:gd name="T5" fmla="*/ 2 h 54"/>
                <a:gd name="T6" fmla="*/ 10 w 363"/>
                <a:gd name="T7" fmla="*/ 5 h 54"/>
                <a:gd name="T8" fmla="*/ 5 w 363"/>
                <a:gd name="T9" fmla="*/ 9 h 54"/>
                <a:gd name="T10" fmla="*/ 0 w 363"/>
                <a:gd name="T11" fmla="*/ 14 h 54"/>
                <a:gd name="T12" fmla="*/ 0 w 363"/>
                <a:gd name="T13" fmla="*/ 18 h 54"/>
                <a:gd name="T14" fmla="*/ 3 w 363"/>
                <a:gd name="T15" fmla="*/ 24 h 54"/>
                <a:gd name="T16" fmla="*/ 12 w 363"/>
                <a:gd name="T17" fmla="*/ 31 h 54"/>
                <a:gd name="T18" fmla="*/ 21 w 363"/>
                <a:gd name="T19" fmla="*/ 34 h 54"/>
                <a:gd name="T20" fmla="*/ 37 w 363"/>
                <a:gd name="T21" fmla="*/ 38 h 54"/>
                <a:gd name="T22" fmla="*/ 57 w 363"/>
                <a:gd name="T23" fmla="*/ 41 h 54"/>
                <a:gd name="T24" fmla="*/ 80 w 363"/>
                <a:gd name="T25" fmla="*/ 43 h 54"/>
                <a:gd name="T26" fmla="*/ 108 w 363"/>
                <a:gd name="T27" fmla="*/ 46 h 54"/>
                <a:gd name="T28" fmla="*/ 137 w 363"/>
                <a:gd name="T29" fmla="*/ 47 h 54"/>
                <a:gd name="T30" fmla="*/ 169 w 363"/>
                <a:gd name="T31" fmla="*/ 49 h 54"/>
                <a:gd name="T32" fmla="*/ 200 w 363"/>
                <a:gd name="T33" fmla="*/ 50 h 54"/>
                <a:gd name="T34" fmla="*/ 231 w 363"/>
                <a:gd name="T35" fmla="*/ 51 h 54"/>
                <a:gd name="T36" fmla="*/ 261 w 363"/>
                <a:gd name="T37" fmla="*/ 53 h 54"/>
                <a:gd name="T38" fmla="*/ 289 w 363"/>
                <a:gd name="T39" fmla="*/ 53 h 54"/>
                <a:gd name="T40" fmla="*/ 314 w 363"/>
                <a:gd name="T41" fmla="*/ 53 h 54"/>
                <a:gd name="T42" fmla="*/ 334 w 363"/>
                <a:gd name="T43" fmla="*/ 54 h 54"/>
                <a:gd name="T44" fmla="*/ 350 w 363"/>
                <a:gd name="T45" fmla="*/ 54 h 54"/>
                <a:gd name="T46" fmla="*/ 361 w 363"/>
                <a:gd name="T47" fmla="*/ 54 h 54"/>
                <a:gd name="T48" fmla="*/ 363 w 363"/>
                <a:gd name="T49" fmla="*/ 54 h 54"/>
                <a:gd name="T50" fmla="*/ 361 w 363"/>
                <a:gd name="T51" fmla="*/ 54 h 54"/>
                <a:gd name="T52" fmla="*/ 350 w 363"/>
                <a:gd name="T53" fmla="*/ 53 h 54"/>
                <a:gd name="T54" fmla="*/ 337 w 363"/>
                <a:gd name="T55" fmla="*/ 53 h 54"/>
                <a:gd name="T56" fmla="*/ 318 w 363"/>
                <a:gd name="T57" fmla="*/ 50 h 54"/>
                <a:gd name="T58" fmla="*/ 295 w 363"/>
                <a:gd name="T59" fmla="*/ 49 h 54"/>
                <a:gd name="T60" fmla="*/ 270 w 363"/>
                <a:gd name="T61" fmla="*/ 47 h 54"/>
                <a:gd name="T62" fmla="*/ 244 w 363"/>
                <a:gd name="T63" fmla="*/ 44 h 54"/>
                <a:gd name="T64" fmla="*/ 216 w 363"/>
                <a:gd name="T65" fmla="*/ 43 h 54"/>
                <a:gd name="T66" fmla="*/ 187 w 363"/>
                <a:gd name="T67" fmla="*/ 40 h 54"/>
                <a:gd name="T68" fmla="*/ 159 w 363"/>
                <a:gd name="T69" fmla="*/ 37 h 54"/>
                <a:gd name="T70" fmla="*/ 131 w 363"/>
                <a:gd name="T71" fmla="*/ 35 h 54"/>
                <a:gd name="T72" fmla="*/ 108 w 363"/>
                <a:gd name="T73" fmla="*/ 32 h 54"/>
                <a:gd name="T74" fmla="*/ 86 w 363"/>
                <a:gd name="T75" fmla="*/ 31 h 54"/>
                <a:gd name="T76" fmla="*/ 67 w 363"/>
                <a:gd name="T77" fmla="*/ 30 h 54"/>
                <a:gd name="T78" fmla="*/ 54 w 363"/>
                <a:gd name="T79" fmla="*/ 28 h 54"/>
                <a:gd name="T80" fmla="*/ 45 w 363"/>
                <a:gd name="T81" fmla="*/ 27 h 54"/>
                <a:gd name="T82" fmla="*/ 31 w 363"/>
                <a:gd name="T83" fmla="*/ 19 h 54"/>
                <a:gd name="T84" fmla="*/ 24 w 363"/>
                <a:gd name="T85" fmla="*/ 11 h 54"/>
                <a:gd name="T86" fmla="*/ 24 w 363"/>
                <a:gd name="T87" fmla="*/ 3 h 54"/>
                <a:gd name="T88" fmla="*/ 24 w 363"/>
                <a:gd name="T8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3" h="54">
                  <a:moveTo>
                    <a:pt x="24" y="0"/>
                  </a:moveTo>
                  <a:lnTo>
                    <a:pt x="22" y="0"/>
                  </a:lnTo>
                  <a:lnTo>
                    <a:pt x="18" y="2"/>
                  </a:lnTo>
                  <a:lnTo>
                    <a:pt x="10" y="5"/>
                  </a:lnTo>
                  <a:lnTo>
                    <a:pt x="5" y="9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3" y="24"/>
                  </a:lnTo>
                  <a:lnTo>
                    <a:pt x="12" y="31"/>
                  </a:lnTo>
                  <a:lnTo>
                    <a:pt x="21" y="34"/>
                  </a:lnTo>
                  <a:lnTo>
                    <a:pt x="37" y="38"/>
                  </a:lnTo>
                  <a:lnTo>
                    <a:pt x="57" y="41"/>
                  </a:lnTo>
                  <a:lnTo>
                    <a:pt x="80" y="43"/>
                  </a:lnTo>
                  <a:lnTo>
                    <a:pt x="108" y="46"/>
                  </a:lnTo>
                  <a:lnTo>
                    <a:pt x="137" y="47"/>
                  </a:lnTo>
                  <a:lnTo>
                    <a:pt x="169" y="49"/>
                  </a:lnTo>
                  <a:lnTo>
                    <a:pt x="200" y="50"/>
                  </a:lnTo>
                  <a:lnTo>
                    <a:pt x="231" y="51"/>
                  </a:lnTo>
                  <a:lnTo>
                    <a:pt x="261" y="53"/>
                  </a:lnTo>
                  <a:lnTo>
                    <a:pt x="289" y="53"/>
                  </a:lnTo>
                  <a:lnTo>
                    <a:pt x="314" y="53"/>
                  </a:lnTo>
                  <a:lnTo>
                    <a:pt x="334" y="54"/>
                  </a:lnTo>
                  <a:lnTo>
                    <a:pt x="350" y="54"/>
                  </a:lnTo>
                  <a:lnTo>
                    <a:pt x="361" y="54"/>
                  </a:lnTo>
                  <a:lnTo>
                    <a:pt x="363" y="54"/>
                  </a:lnTo>
                  <a:lnTo>
                    <a:pt x="361" y="54"/>
                  </a:lnTo>
                  <a:lnTo>
                    <a:pt x="350" y="53"/>
                  </a:lnTo>
                  <a:lnTo>
                    <a:pt x="337" y="53"/>
                  </a:lnTo>
                  <a:lnTo>
                    <a:pt x="318" y="50"/>
                  </a:lnTo>
                  <a:lnTo>
                    <a:pt x="295" y="49"/>
                  </a:lnTo>
                  <a:lnTo>
                    <a:pt x="270" y="47"/>
                  </a:lnTo>
                  <a:lnTo>
                    <a:pt x="244" y="44"/>
                  </a:lnTo>
                  <a:lnTo>
                    <a:pt x="216" y="43"/>
                  </a:lnTo>
                  <a:lnTo>
                    <a:pt x="187" y="40"/>
                  </a:lnTo>
                  <a:lnTo>
                    <a:pt x="159" y="37"/>
                  </a:lnTo>
                  <a:lnTo>
                    <a:pt x="131" y="35"/>
                  </a:lnTo>
                  <a:lnTo>
                    <a:pt x="108" y="32"/>
                  </a:lnTo>
                  <a:lnTo>
                    <a:pt x="86" y="31"/>
                  </a:lnTo>
                  <a:lnTo>
                    <a:pt x="67" y="30"/>
                  </a:lnTo>
                  <a:lnTo>
                    <a:pt x="54" y="28"/>
                  </a:lnTo>
                  <a:lnTo>
                    <a:pt x="45" y="27"/>
                  </a:lnTo>
                  <a:lnTo>
                    <a:pt x="31" y="19"/>
                  </a:lnTo>
                  <a:lnTo>
                    <a:pt x="24" y="11"/>
                  </a:lnTo>
                  <a:lnTo>
                    <a:pt x="24" y="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429" name="Freeform 453"/>
            <p:cNvSpPr>
              <a:spLocks/>
            </p:cNvSpPr>
            <p:nvPr/>
          </p:nvSpPr>
          <p:spPr bwMode="auto">
            <a:xfrm>
              <a:off x="1082" y="410"/>
              <a:ext cx="44" cy="26"/>
            </a:xfrm>
            <a:custGeom>
              <a:avLst/>
              <a:gdLst>
                <a:gd name="T0" fmla="*/ 120 w 132"/>
                <a:gd name="T1" fmla="*/ 6 h 76"/>
                <a:gd name="T2" fmla="*/ 0 w 132"/>
                <a:gd name="T3" fmla="*/ 0 h 76"/>
                <a:gd name="T4" fmla="*/ 2 w 132"/>
                <a:gd name="T5" fmla="*/ 14 h 76"/>
                <a:gd name="T6" fmla="*/ 2 w 132"/>
                <a:gd name="T7" fmla="*/ 25 h 76"/>
                <a:gd name="T8" fmla="*/ 2 w 132"/>
                <a:gd name="T9" fmla="*/ 37 h 76"/>
                <a:gd name="T10" fmla="*/ 2 w 132"/>
                <a:gd name="T11" fmla="*/ 49 h 76"/>
                <a:gd name="T12" fmla="*/ 132 w 132"/>
                <a:gd name="T13" fmla="*/ 76 h 76"/>
                <a:gd name="T14" fmla="*/ 127 w 132"/>
                <a:gd name="T15" fmla="*/ 47 h 76"/>
                <a:gd name="T16" fmla="*/ 124 w 132"/>
                <a:gd name="T17" fmla="*/ 25 h 76"/>
                <a:gd name="T18" fmla="*/ 121 w 132"/>
                <a:gd name="T19" fmla="*/ 11 h 76"/>
                <a:gd name="T20" fmla="*/ 120 w 132"/>
                <a:gd name="T21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76">
                  <a:moveTo>
                    <a:pt x="120" y="6"/>
                  </a:moveTo>
                  <a:lnTo>
                    <a:pt x="0" y="0"/>
                  </a:lnTo>
                  <a:lnTo>
                    <a:pt x="2" y="14"/>
                  </a:lnTo>
                  <a:lnTo>
                    <a:pt x="2" y="25"/>
                  </a:lnTo>
                  <a:lnTo>
                    <a:pt x="2" y="37"/>
                  </a:lnTo>
                  <a:lnTo>
                    <a:pt x="2" y="49"/>
                  </a:lnTo>
                  <a:lnTo>
                    <a:pt x="132" y="76"/>
                  </a:lnTo>
                  <a:lnTo>
                    <a:pt x="127" y="47"/>
                  </a:lnTo>
                  <a:lnTo>
                    <a:pt x="124" y="25"/>
                  </a:lnTo>
                  <a:lnTo>
                    <a:pt x="121" y="11"/>
                  </a:lnTo>
                  <a:lnTo>
                    <a:pt x="120" y="6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430" name="Freeform 454"/>
            <p:cNvSpPr>
              <a:spLocks/>
            </p:cNvSpPr>
            <p:nvPr/>
          </p:nvSpPr>
          <p:spPr bwMode="auto">
            <a:xfrm>
              <a:off x="1070" y="427"/>
              <a:ext cx="56" cy="54"/>
            </a:xfrm>
            <a:custGeom>
              <a:avLst/>
              <a:gdLst>
                <a:gd name="T0" fmla="*/ 38 w 169"/>
                <a:gd name="T1" fmla="*/ 0 h 163"/>
                <a:gd name="T2" fmla="*/ 30 w 169"/>
                <a:gd name="T3" fmla="*/ 54 h 163"/>
                <a:gd name="T4" fmla="*/ 17 w 169"/>
                <a:gd name="T5" fmla="*/ 92 h 163"/>
                <a:gd name="T6" fmla="*/ 6 w 169"/>
                <a:gd name="T7" fmla="*/ 115 h 163"/>
                <a:gd name="T8" fmla="*/ 0 w 169"/>
                <a:gd name="T9" fmla="*/ 122 h 163"/>
                <a:gd name="T10" fmla="*/ 165 w 169"/>
                <a:gd name="T11" fmla="*/ 163 h 163"/>
                <a:gd name="T12" fmla="*/ 168 w 169"/>
                <a:gd name="T13" fmla="*/ 124 h 163"/>
                <a:gd name="T14" fmla="*/ 169 w 169"/>
                <a:gd name="T15" fmla="*/ 89 h 163"/>
                <a:gd name="T16" fmla="*/ 169 w 169"/>
                <a:gd name="T17" fmla="*/ 55 h 163"/>
                <a:gd name="T18" fmla="*/ 168 w 169"/>
                <a:gd name="T19" fmla="*/ 27 h 163"/>
                <a:gd name="T20" fmla="*/ 38 w 169"/>
                <a:gd name="T2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163">
                  <a:moveTo>
                    <a:pt x="38" y="0"/>
                  </a:moveTo>
                  <a:lnTo>
                    <a:pt x="30" y="54"/>
                  </a:lnTo>
                  <a:lnTo>
                    <a:pt x="17" y="92"/>
                  </a:lnTo>
                  <a:lnTo>
                    <a:pt x="6" y="115"/>
                  </a:lnTo>
                  <a:lnTo>
                    <a:pt x="0" y="122"/>
                  </a:lnTo>
                  <a:lnTo>
                    <a:pt x="165" y="163"/>
                  </a:lnTo>
                  <a:lnTo>
                    <a:pt x="168" y="124"/>
                  </a:lnTo>
                  <a:lnTo>
                    <a:pt x="169" y="89"/>
                  </a:lnTo>
                  <a:lnTo>
                    <a:pt x="169" y="55"/>
                  </a:lnTo>
                  <a:lnTo>
                    <a:pt x="168" y="2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DD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431" name="Freeform 455"/>
            <p:cNvSpPr>
              <a:spLocks/>
            </p:cNvSpPr>
            <p:nvPr/>
          </p:nvSpPr>
          <p:spPr bwMode="auto">
            <a:xfrm>
              <a:off x="1133" y="413"/>
              <a:ext cx="25" cy="68"/>
            </a:xfrm>
            <a:custGeom>
              <a:avLst/>
              <a:gdLst>
                <a:gd name="T0" fmla="*/ 0 w 76"/>
                <a:gd name="T1" fmla="*/ 0 h 202"/>
                <a:gd name="T2" fmla="*/ 3 w 76"/>
                <a:gd name="T3" fmla="*/ 5 h 202"/>
                <a:gd name="T4" fmla="*/ 9 w 76"/>
                <a:gd name="T5" fmla="*/ 18 h 202"/>
                <a:gd name="T6" fmla="*/ 19 w 76"/>
                <a:gd name="T7" fmla="*/ 35 h 202"/>
                <a:gd name="T8" fmla="*/ 31 w 76"/>
                <a:gd name="T9" fmla="*/ 59 h 202"/>
                <a:gd name="T10" fmla="*/ 43 w 76"/>
                <a:gd name="T11" fmla="*/ 86 h 202"/>
                <a:gd name="T12" fmla="*/ 56 w 76"/>
                <a:gd name="T13" fmla="*/ 114 h 202"/>
                <a:gd name="T14" fmla="*/ 68 w 76"/>
                <a:gd name="T15" fmla="*/ 143 h 202"/>
                <a:gd name="T16" fmla="*/ 76 w 76"/>
                <a:gd name="T17" fmla="*/ 171 h 202"/>
                <a:gd name="T18" fmla="*/ 75 w 76"/>
                <a:gd name="T19" fmla="*/ 173 h 202"/>
                <a:gd name="T20" fmla="*/ 69 w 76"/>
                <a:gd name="T21" fmla="*/ 175 h 202"/>
                <a:gd name="T22" fmla="*/ 62 w 76"/>
                <a:gd name="T23" fmla="*/ 180 h 202"/>
                <a:gd name="T24" fmla="*/ 52 w 76"/>
                <a:gd name="T25" fmla="*/ 184 h 202"/>
                <a:gd name="T26" fmla="*/ 41 w 76"/>
                <a:gd name="T27" fmla="*/ 190 h 202"/>
                <a:gd name="T28" fmla="*/ 30 w 76"/>
                <a:gd name="T29" fmla="*/ 194 h 202"/>
                <a:gd name="T30" fmla="*/ 19 w 76"/>
                <a:gd name="T31" fmla="*/ 199 h 202"/>
                <a:gd name="T32" fmla="*/ 9 w 76"/>
                <a:gd name="T33" fmla="*/ 202 h 202"/>
                <a:gd name="T34" fmla="*/ 11 w 76"/>
                <a:gd name="T35" fmla="*/ 183 h 202"/>
                <a:gd name="T36" fmla="*/ 14 w 76"/>
                <a:gd name="T37" fmla="*/ 133 h 202"/>
                <a:gd name="T38" fmla="*/ 12 w 76"/>
                <a:gd name="T39" fmla="*/ 67 h 202"/>
                <a:gd name="T40" fmla="*/ 0 w 76"/>
                <a:gd name="T4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202">
                  <a:moveTo>
                    <a:pt x="0" y="0"/>
                  </a:moveTo>
                  <a:lnTo>
                    <a:pt x="3" y="5"/>
                  </a:lnTo>
                  <a:lnTo>
                    <a:pt x="9" y="18"/>
                  </a:lnTo>
                  <a:lnTo>
                    <a:pt x="19" y="35"/>
                  </a:lnTo>
                  <a:lnTo>
                    <a:pt x="31" y="59"/>
                  </a:lnTo>
                  <a:lnTo>
                    <a:pt x="43" y="86"/>
                  </a:lnTo>
                  <a:lnTo>
                    <a:pt x="56" y="114"/>
                  </a:lnTo>
                  <a:lnTo>
                    <a:pt x="68" y="143"/>
                  </a:lnTo>
                  <a:lnTo>
                    <a:pt x="76" y="171"/>
                  </a:lnTo>
                  <a:lnTo>
                    <a:pt x="75" y="173"/>
                  </a:lnTo>
                  <a:lnTo>
                    <a:pt x="69" y="175"/>
                  </a:lnTo>
                  <a:lnTo>
                    <a:pt x="62" y="180"/>
                  </a:lnTo>
                  <a:lnTo>
                    <a:pt x="52" y="184"/>
                  </a:lnTo>
                  <a:lnTo>
                    <a:pt x="41" y="190"/>
                  </a:lnTo>
                  <a:lnTo>
                    <a:pt x="30" y="194"/>
                  </a:lnTo>
                  <a:lnTo>
                    <a:pt x="19" y="199"/>
                  </a:lnTo>
                  <a:lnTo>
                    <a:pt x="9" y="202"/>
                  </a:lnTo>
                  <a:lnTo>
                    <a:pt x="11" y="183"/>
                  </a:lnTo>
                  <a:lnTo>
                    <a:pt x="14" y="133"/>
                  </a:lnTo>
                  <a:lnTo>
                    <a:pt x="12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432" name="Freeform 456"/>
            <p:cNvSpPr>
              <a:spLocks/>
            </p:cNvSpPr>
            <p:nvPr/>
          </p:nvSpPr>
          <p:spPr bwMode="auto">
            <a:xfrm>
              <a:off x="964" y="470"/>
              <a:ext cx="126" cy="43"/>
            </a:xfrm>
            <a:custGeom>
              <a:avLst/>
              <a:gdLst>
                <a:gd name="T0" fmla="*/ 253 w 377"/>
                <a:gd name="T1" fmla="*/ 9 h 129"/>
                <a:gd name="T2" fmla="*/ 215 w 377"/>
                <a:gd name="T3" fmla="*/ 0 h 129"/>
                <a:gd name="T4" fmla="*/ 206 w 377"/>
                <a:gd name="T5" fmla="*/ 2 h 129"/>
                <a:gd name="T6" fmla="*/ 181 w 377"/>
                <a:gd name="T7" fmla="*/ 4 h 129"/>
                <a:gd name="T8" fmla="*/ 148 w 377"/>
                <a:gd name="T9" fmla="*/ 10 h 129"/>
                <a:gd name="T10" fmla="*/ 108 w 377"/>
                <a:gd name="T11" fmla="*/ 16 h 129"/>
                <a:gd name="T12" fmla="*/ 69 w 377"/>
                <a:gd name="T13" fmla="*/ 23 h 129"/>
                <a:gd name="T14" fmla="*/ 34 w 377"/>
                <a:gd name="T15" fmla="*/ 31 h 129"/>
                <a:gd name="T16" fmla="*/ 11 w 377"/>
                <a:gd name="T17" fmla="*/ 38 h 129"/>
                <a:gd name="T18" fmla="*/ 0 w 377"/>
                <a:gd name="T19" fmla="*/ 44 h 129"/>
                <a:gd name="T20" fmla="*/ 3 w 377"/>
                <a:gd name="T21" fmla="*/ 48 h 129"/>
                <a:gd name="T22" fmla="*/ 12 w 377"/>
                <a:gd name="T23" fmla="*/ 53 h 129"/>
                <a:gd name="T24" fmla="*/ 27 w 377"/>
                <a:gd name="T25" fmla="*/ 59 h 129"/>
                <a:gd name="T26" fmla="*/ 46 w 377"/>
                <a:gd name="T27" fmla="*/ 64 h 129"/>
                <a:gd name="T28" fmla="*/ 67 w 377"/>
                <a:gd name="T29" fmla="*/ 72 h 129"/>
                <a:gd name="T30" fmla="*/ 94 w 377"/>
                <a:gd name="T31" fmla="*/ 77 h 129"/>
                <a:gd name="T32" fmla="*/ 123 w 377"/>
                <a:gd name="T33" fmla="*/ 85 h 129"/>
                <a:gd name="T34" fmla="*/ 153 w 377"/>
                <a:gd name="T35" fmla="*/ 92 h 129"/>
                <a:gd name="T36" fmla="*/ 186 w 377"/>
                <a:gd name="T37" fmla="*/ 98 h 129"/>
                <a:gd name="T38" fmla="*/ 218 w 377"/>
                <a:gd name="T39" fmla="*/ 105 h 129"/>
                <a:gd name="T40" fmla="*/ 248 w 377"/>
                <a:gd name="T41" fmla="*/ 111 h 129"/>
                <a:gd name="T42" fmla="*/ 279 w 377"/>
                <a:gd name="T43" fmla="*/ 115 h 129"/>
                <a:gd name="T44" fmla="*/ 308 w 377"/>
                <a:gd name="T45" fmla="*/ 121 h 129"/>
                <a:gd name="T46" fmla="*/ 334 w 377"/>
                <a:gd name="T47" fmla="*/ 124 h 129"/>
                <a:gd name="T48" fmla="*/ 358 w 377"/>
                <a:gd name="T49" fmla="*/ 127 h 129"/>
                <a:gd name="T50" fmla="*/ 377 w 377"/>
                <a:gd name="T51" fmla="*/ 129 h 129"/>
                <a:gd name="T52" fmla="*/ 225 w 377"/>
                <a:gd name="T53" fmla="*/ 47 h 129"/>
                <a:gd name="T54" fmla="*/ 253 w 377"/>
                <a:gd name="T55" fmla="*/ 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129">
                  <a:moveTo>
                    <a:pt x="253" y="9"/>
                  </a:moveTo>
                  <a:lnTo>
                    <a:pt x="215" y="0"/>
                  </a:lnTo>
                  <a:lnTo>
                    <a:pt x="206" y="2"/>
                  </a:lnTo>
                  <a:lnTo>
                    <a:pt x="181" y="4"/>
                  </a:lnTo>
                  <a:lnTo>
                    <a:pt x="148" y="10"/>
                  </a:lnTo>
                  <a:lnTo>
                    <a:pt x="108" y="16"/>
                  </a:lnTo>
                  <a:lnTo>
                    <a:pt x="69" y="23"/>
                  </a:lnTo>
                  <a:lnTo>
                    <a:pt x="34" y="31"/>
                  </a:lnTo>
                  <a:lnTo>
                    <a:pt x="11" y="38"/>
                  </a:lnTo>
                  <a:lnTo>
                    <a:pt x="0" y="44"/>
                  </a:lnTo>
                  <a:lnTo>
                    <a:pt x="3" y="48"/>
                  </a:lnTo>
                  <a:lnTo>
                    <a:pt x="12" y="53"/>
                  </a:lnTo>
                  <a:lnTo>
                    <a:pt x="27" y="59"/>
                  </a:lnTo>
                  <a:lnTo>
                    <a:pt x="46" y="64"/>
                  </a:lnTo>
                  <a:lnTo>
                    <a:pt x="67" y="72"/>
                  </a:lnTo>
                  <a:lnTo>
                    <a:pt x="94" y="77"/>
                  </a:lnTo>
                  <a:lnTo>
                    <a:pt x="123" y="85"/>
                  </a:lnTo>
                  <a:lnTo>
                    <a:pt x="153" y="92"/>
                  </a:lnTo>
                  <a:lnTo>
                    <a:pt x="186" y="98"/>
                  </a:lnTo>
                  <a:lnTo>
                    <a:pt x="218" y="105"/>
                  </a:lnTo>
                  <a:lnTo>
                    <a:pt x="248" y="111"/>
                  </a:lnTo>
                  <a:lnTo>
                    <a:pt x="279" y="115"/>
                  </a:lnTo>
                  <a:lnTo>
                    <a:pt x="308" y="121"/>
                  </a:lnTo>
                  <a:lnTo>
                    <a:pt x="334" y="124"/>
                  </a:lnTo>
                  <a:lnTo>
                    <a:pt x="358" y="127"/>
                  </a:lnTo>
                  <a:lnTo>
                    <a:pt x="377" y="129"/>
                  </a:lnTo>
                  <a:lnTo>
                    <a:pt x="225" y="47"/>
                  </a:lnTo>
                  <a:lnTo>
                    <a:pt x="253" y="9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433" name="Freeform 457"/>
            <p:cNvSpPr>
              <a:spLocks/>
            </p:cNvSpPr>
            <p:nvPr/>
          </p:nvSpPr>
          <p:spPr bwMode="auto">
            <a:xfrm>
              <a:off x="1039" y="473"/>
              <a:ext cx="141" cy="40"/>
            </a:xfrm>
            <a:custGeom>
              <a:avLst/>
              <a:gdLst>
                <a:gd name="T0" fmla="*/ 163 w 423"/>
                <a:gd name="T1" fmla="*/ 120 h 120"/>
                <a:gd name="T2" fmla="*/ 179 w 423"/>
                <a:gd name="T3" fmla="*/ 118 h 120"/>
                <a:gd name="T4" fmla="*/ 198 w 423"/>
                <a:gd name="T5" fmla="*/ 115 h 120"/>
                <a:gd name="T6" fmla="*/ 217 w 423"/>
                <a:gd name="T7" fmla="*/ 109 h 120"/>
                <a:gd name="T8" fmla="*/ 238 w 423"/>
                <a:gd name="T9" fmla="*/ 104 h 120"/>
                <a:gd name="T10" fmla="*/ 260 w 423"/>
                <a:gd name="T11" fmla="*/ 96 h 120"/>
                <a:gd name="T12" fmla="*/ 281 w 423"/>
                <a:gd name="T13" fmla="*/ 89 h 120"/>
                <a:gd name="T14" fmla="*/ 303 w 423"/>
                <a:gd name="T15" fmla="*/ 80 h 120"/>
                <a:gd name="T16" fmla="*/ 324 w 423"/>
                <a:gd name="T17" fmla="*/ 71 h 120"/>
                <a:gd name="T18" fmla="*/ 344 w 423"/>
                <a:gd name="T19" fmla="*/ 63 h 120"/>
                <a:gd name="T20" fmla="*/ 362 w 423"/>
                <a:gd name="T21" fmla="*/ 55 h 120"/>
                <a:gd name="T22" fmla="*/ 379 w 423"/>
                <a:gd name="T23" fmla="*/ 47 h 120"/>
                <a:gd name="T24" fmla="*/ 394 w 423"/>
                <a:gd name="T25" fmla="*/ 41 h 120"/>
                <a:gd name="T26" fmla="*/ 405 w 423"/>
                <a:gd name="T27" fmla="*/ 35 h 120"/>
                <a:gd name="T28" fmla="*/ 416 w 423"/>
                <a:gd name="T29" fmla="*/ 31 h 120"/>
                <a:gd name="T30" fmla="*/ 421 w 423"/>
                <a:gd name="T31" fmla="*/ 28 h 120"/>
                <a:gd name="T32" fmla="*/ 423 w 423"/>
                <a:gd name="T33" fmla="*/ 26 h 120"/>
                <a:gd name="T34" fmla="*/ 337 w 423"/>
                <a:gd name="T35" fmla="*/ 32 h 120"/>
                <a:gd name="T36" fmla="*/ 265 w 423"/>
                <a:gd name="T37" fmla="*/ 58 h 120"/>
                <a:gd name="T38" fmla="*/ 28 w 423"/>
                <a:gd name="T39" fmla="*/ 0 h 120"/>
                <a:gd name="T40" fmla="*/ 0 w 423"/>
                <a:gd name="T41" fmla="*/ 38 h 120"/>
                <a:gd name="T42" fmla="*/ 152 w 423"/>
                <a:gd name="T43" fmla="*/ 120 h 120"/>
                <a:gd name="T44" fmla="*/ 155 w 423"/>
                <a:gd name="T45" fmla="*/ 120 h 120"/>
                <a:gd name="T46" fmla="*/ 157 w 423"/>
                <a:gd name="T47" fmla="*/ 120 h 120"/>
                <a:gd name="T48" fmla="*/ 160 w 423"/>
                <a:gd name="T49" fmla="*/ 120 h 120"/>
                <a:gd name="T50" fmla="*/ 163 w 423"/>
                <a:gd name="T5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3" h="120">
                  <a:moveTo>
                    <a:pt x="163" y="120"/>
                  </a:moveTo>
                  <a:lnTo>
                    <a:pt x="179" y="118"/>
                  </a:lnTo>
                  <a:lnTo>
                    <a:pt x="198" y="115"/>
                  </a:lnTo>
                  <a:lnTo>
                    <a:pt x="217" y="109"/>
                  </a:lnTo>
                  <a:lnTo>
                    <a:pt x="238" y="104"/>
                  </a:lnTo>
                  <a:lnTo>
                    <a:pt x="260" y="96"/>
                  </a:lnTo>
                  <a:lnTo>
                    <a:pt x="281" y="89"/>
                  </a:lnTo>
                  <a:lnTo>
                    <a:pt x="303" y="80"/>
                  </a:lnTo>
                  <a:lnTo>
                    <a:pt x="324" y="71"/>
                  </a:lnTo>
                  <a:lnTo>
                    <a:pt x="344" y="63"/>
                  </a:lnTo>
                  <a:lnTo>
                    <a:pt x="362" y="55"/>
                  </a:lnTo>
                  <a:lnTo>
                    <a:pt x="379" y="47"/>
                  </a:lnTo>
                  <a:lnTo>
                    <a:pt x="394" y="41"/>
                  </a:lnTo>
                  <a:lnTo>
                    <a:pt x="405" y="35"/>
                  </a:lnTo>
                  <a:lnTo>
                    <a:pt x="416" y="31"/>
                  </a:lnTo>
                  <a:lnTo>
                    <a:pt x="421" y="28"/>
                  </a:lnTo>
                  <a:lnTo>
                    <a:pt x="423" y="26"/>
                  </a:lnTo>
                  <a:lnTo>
                    <a:pt x="337" y="32"/>
                  </a:lnTo>
                  <a:lnTo>
                    <a:pt x="265" y="58"/>
                  </a:lnTo>
                  <a:lnTo>
                    <a:pt x="28" y="0"/>
                  </a:lnTo>
                  <a:lnTo>
                    <a:pt x="0" y="38"/>
                  </a:lnTo>
                  <a:lnTo>
                    <a:pt x="152" y="120"/>
                  </a:lnTo>
                  <a:lnTo>
                    <a:pt x="155" y="120"/>
                  </a:lnTo>
                  <a:lnTo>
                    <a:pt x="157" y="120"/>
                  </a:lnTo>
                  <a:lnTo>
                    <a:pt x="160" y="120"/>
                  </a:lnTo>
                  <a:lnTo>
                    <a:pt x="163" y="120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434" name="Freeform 458"/>
            <p:cNvSpPr>
              <a:spLocks/>
            </p:cNvSpPr>
            <p:nvPr/>
          </p:nvSpPr>
          <p:spPr bwMode="auto">
            <a:xfrm>
              <a:off x="952" y="487"/>
              <a:ext cx="118" cy="35"/>
            </a:xfrm>
            <a:custGeom>
              <a:avLst/>
              <a:gdLst>
                <a:gd name="T0" fmla="*/ 3 w 353"/>
                <a:gd name="T1" fmla="*/ 0 h 105"/>
                <a:gd name="T2" fmla="*/ 1 w 353"/>
                <a:gd name="T3" fmla="*/ 1 h 105"/>
                <a:gd name="T4" fmla="*/ 0 w 353"/>
                <a:gd name="T5" fmla="*/ 7 h 105"/>
                <a:gd name="T6" fmla="*/ 1 w 353"/>
                <a:gd name="T7" fmla="*/ 13 h 105"/>
                <a:gd name="T8" fmla="*/ 9 w 353"/>
                <a:gd name="T9" fmla="*/ 19 h 105"/>
                <a:gd name="T10" fmla="*/ 28 w 353"/>
                <a:gd name="T11" fmla="*/ 27 h 105"/>
                <a:gd name="T12" fmla="*/ 48 w 353"/>
                <a:gd name="T13" fmla="*/ 36 h 105"/>
                <a:gd name="T14" fmla="*/ 70 w 353"/>
                <a:gd name="T15" fmla="*/ 45 h 105"/>
                <a:gd name="T16" fmla="*/ 93 w 353"/>
                <a:gd name="T17" fmla="*/ 54 h 105"/>
                <a:gd name="T18" fmla="*/ 117 w 353"/>
                <a:gd name="T19" fmla="*/ 63 h 105"/>
                <a:gd name="T20" fmla="*/ 141 w 353"/>
                <a:gd name="T21" fmla="*/ 70 h 105"/>
                <a:gd name="T22" fmla="*/ 165 w 353"/>
                <a:gd name="T23" fmla="*/ 77 h 105"/>
                <a:gd name="T24" fmla="*/ 189 w 353"/>
                <a:gd name="T25" fmla="*/ 84 h 105"/>
                <a:gd name="T26" fmla="*/ 213 w 353"/>
                <a:gd name="T27" fmla="*/ 90 h 105"/>
                <a:gd name="T28" fmla="*/ 236 w 353"/>
                <a:gd name="T29" fmla="*/ 95 h 105"/>
                <a:gd name="T30" fmla="*/ 258 w 353"/>
                <a:gd name="T31" fmla="*/ 99 h 105"/>
                <a:gd name="T32" fmla="*/ 280 w 353"/>
                <a:gd name="T33" fmla="*/ 102 h 105"/>
                <a:gd name="T34" fmla="*/ 300 w 353"/>
                <a:gd name="T35" fmla="*/ 105 h 105"/>
                <a:gd name="T36" fmla="*/ 319 w 353"/>
                <a:gd name="T37" fmla="*/ 105 h 105"/>
                <a:gd name="T38" fmla="*/ 337 w 353"/>
                <a:gd name="T39" fmla="*/ 105 h 105"/>
                <a:gd name="T40" fmla="*/ 353 w 353"/>
                <a:gd name="T41" fmla="*/ 103 h 105"/>
                <a:gd name="T42" fmla="*/ 348 w 353"/>
                <a:gd name="T43" fmla="*/ 102 h 105"/>
                <a:gd name="T44" fmla="*/ 338 w 353"/>
                <a:gd name="T45" fmla="*/ 101 h 105"/>
                <a:gd name="T46" fmla="*/ 322 w 353"/>
                <a:gd name="T47" fmla="*/ 98 h 105"/>
                <a:gd name="T48" fmla="*/ 300 w 353"/>
                <a:gd name="T49" fmla="*/ 92 h 105"/>
                <a:gd name="T50" fmla="*/ 276 w 353"/>
                <a:gd name="T51" fmla="*/ 87 h 105"/>
                <a:gd name="T52" fmla="*/ 246 w 353"/>
                <a:gd name="T53" fmla="*/ 80 h 105"/>
                <a:gd name="T54" fmla="*/ 217 w 353"/>
                <a:gd name="T55" fmla="*/ 73 h 105"/>
                <a:gd name="T56" fmla="*/ 185 w 353"/>
                <a:gd name="T57" fmla="*/ 65 h 105"/>
                <a:gd name="T58" fmla="*/ 153 w 353"/>
                <a:gd name="T59" fmla="*/ 57 h 105"/>
                <a:gd name="T60" fmla="*/ 122 w 353"/>
                <a:gd name="T61" fmla="*/ 48 h 105"/>
                <a:gd name="T62" fmla="*/ 92 w 353"/>
                <a:gd name="T63" fmla="*/ 41 h 105"/>
                <a:gd name="T64" fmla="*/ 65 w 353"/>
                <a:gd name="T65" fmla="*/ 32 h 105"/>
                <a:gd name="T66" fmla="*/ 42 w 353"/>
                <a:gd name="T67" fmla="*/ 23 h 105"/>
                <a:gd name="T68" fmla="*/ 23 w 353"/>
                <a:gd name="T69" fmla="*/ 14 h 105"/>
                <a:gd name="T70" fmla="*/ 10 w 353"/>
                <a:gd name="T71" fmla="*/ 7 h 105"/>
                <a:gd name="T72" fmla="*/ 3 w 353"/>
                <a:gd name="T7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3" h="105">
                  <a:moveTo>
                    <a:pt x="3" y="0"/>
                  </a:moveTo>
                  <a:lnTo>
                    <a:pt x="1" y="1"/>
                  </a:lnTo>
                  <a:lnTo>
                    <a:pt x="0" y="7"/>
                  </a:lnTo>
                  <a:lnTo>
                    <a:pt x="1" y="13"/>
                  </a:lnTo>
                  <a:lnTo>
                    <a:pt x="9" y="19"/>
                  </a:lnTo>
                  <a:lnTo>
                    <a:pt x="28" y="27"/>
                  </a:lnTo>
                  <a:lnTo>
                    <a:pt x="48" y="36"/>
                  </a:lnTo>
                  <a:lnTo>
                    <a:pt x="70" y="45"/>
                  </a:lnTo>
                  <a:lnTo>
                    <a:pt x="93" y="54"/>
                  </a:lnTo>
                  <a:lnTo>
                    <a:pt x="117" y="63"/>
                  </a:lnTo>
                  <a:lnTo>
                    <a:pt x="141" y="70"/>
                  </a:lnTo>
                  <a:lnTo>
                    <a:pt x="165" y="77"/>
                  </a:lnTo>
                  <a:lnTo>
                    <a:pt x="189" y="84"/>
                  </a:lnTo>
                  <a:lnTo>
                    <a:pt x="213" y="90"/>
                  </a:lnTo>
                  <a:lnTo>
                    <a:pt x="236" y="95"/>
                  </a:lnTo>
                  <a:lnTo>
                    <a:pt x="258" y="99"/>
                  </a:lnTo>
                  <a:lnTo>
                    <a:pt x="280" y="102"/>
                  </a:lnTo>
                  <a:lnTo>
                    <a:pt x="300" y="105"/>
                  </a:lnTo>
                  <a:lnTo>
                    <a:pt x="319" y="105"/>
                  </a:lnTo>
                  <a:lnTo>
                    <a:pt x="337" y="105"/>
                  </a:lnTo>
                  <a:lnTo>
                    <a:pt x="353" y="103"/>
                  </a:lnTo>
                  <a:lnTo>
                    <a:pt x="348" y="102"/>
                  </a:lnTo>
                  <a:lnTo>
                    <a:pt x="338" y="101"/>
                  </a:lnTo>
                  <a:lnTo>
                    <a:pt x="322" y="98"/>
                  </a:lnTo>
                  <a:lnTo>
                    <a:pt x="300" y="92"/>
                  </a:lnTo>
                  <a:lnTo>
                    <a:pt x="276" y="87"/>
                  </a:lnTo>
                  <a:lnTo>
                    <a:pt x="246" y="80"/>
                  </a:lnTo>
                  <a:lnTo>
                    <a:pt x="217" y="73"/>
                  </a:lnTo>
                  <a:lnTo>
                    <a:pt x="185" y="65"/>
                  </a:lnTo>
                  <a:lnTo>
                    <a:pt x="153" y="57"/>
                  </a:lnTo>
                  <a:lnTo>
                    <a:pt x="122" y="48"/>
                  </a:lnTo>
                  <a:lnTo>
                    <a:pt x="92" y="41"/>
                  </a:lnTo>
                  <a:lnTo>
                    <a:pt x="65" y="32"/>
                  </a:lnTo>
                  <a:lnTo>
                    <a:pt x="42" y="23"/>
                  </a:lnTo>
                  <a:lnTo>
                    <a:pt x="23" y="14"/>
                  </a:lnTo>
                  <a:lnTo>
                    <a:pt x="10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435" name="Freeform 459"/>
            <p:cNvSpPr>
              <a:spLocks/>
            </p:cNvSpPr>
            <p:nvPr/>
          </p:nvSpPr>
          <p:spPr bwMode="auto">
            <a:xfrm>
              <a:off x="1092" y="157"/>
              <a:ext cx="17" cy="15"/>
            </a:xfrm>
            <a:custGeom>
              <a:avLst/>
              <a:gdLst>
                <a:gd name="T0" fmla="*/ 25 w 50"/>
                <a:gd name="T1" fmla="*/ 45 h 45"/>
                <a:gd name="T2" fmla="*/ 34 w 50"/>
                <a:gd name="T3" fmla="*/ 44 h 45"/>
                <a:gd name="T4" fmla="*/ 43 w 50"/>
                <a:gd name="T5" fmla="*/ 38 h 45"/>
                <a:gd name="T6" fmla="*/ 49 w 50"/>
                <a:gd name="T7" fmla="*/ 32 h 45"/>
                <a:gd name="T8" fmla="*/ 50 w 50"/>
                <a:gd name="T9" fmla="*/ 23 h 45"/>
                <a:gd name="T10" fmla="*/ 49 w 50"/>
                <a:gd name="T11" fmla="*/ 15 h 45"/>
                <a:gd name="T12" fmla="*/ 43 w 50"/>
                <a:gd name="T13" fmla="*/ 7 h 45"/>
                <a:gd name="T14" fmla="*/ 34 w 50"/>
                <a:gd name="T15" fmla="*/ 1 h 45"/>
                <a:gd name="T16" fmla="*/ 25 w 50"/>
                <a:gd name="T17" fmla="*/ 0 h 45"/>
                <a:gd name="T18" fmla="*/ 15 w 50"/>
                <a:gd name="T19" fmla="*/ 1 h 45"/>
                <a:gd name="T20" fmla="*/ 8 w 50"/>
                <a:gd name="T21" fmla="*/ 7 h 45"/>
                <a:gd name="T22" fmla="*/ 2 w 50"/>
                <a:gd name="T23" fmla="*/ 15 h 45"/>
                <a:gd name="T24" fmla="*/ 0 w 50"/>
                <a:gd name="T25" fmla="*/ 23 h 45"/>
                <a:gd name="T26" fmla="*/ 2 w 50"/>
                <a:gd name="T27" fmla="*/ 32 h 45"/>
                <a:gd name="T28" fmla="*/ 8 w 50"/>
                <a:gd name="T29" fmla="*/ 38 h 45"/>
                <a:gd name="T30" fmla="*/ 15 w 50"/>
                <a:gd name="T31" fmla="*/ 44 h 45"/>
                <a:gd name="T32" fmla="*/ 25 w 50"/>
                <a:gd name="T3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5">
                  <a:moveTo>
                    <a:pt x="25" y="45"/>
                  </a:moveTo>
                  <a:lnTo>
                    <a:pt x="34" y="44"/>
                  </a:lnTo>
                  <a:lnTo>
                    <a:pt x="43" y="38"/>
                  </a:lnTo>
                  <a:lnTo>
                    <a:pt x="49" y="32"/>
                  </a:lnTo>
                  <a:lnTo>
                    <a:pt x="50" y="23"/>
                  </a:lnTo>
                  <a:lnTo>
                    <a:pt x="49" y="15"/>
                  </a:lnTo>
                  <a:lnTo>
                    <a:pt x="43" y="7"/>
                  </a:lnTo>
                  <a:lnTo>
                    <a:pt x="34" y="1"/>
                  </a:lnTo>
                  <a:lnTo>
                    <a:pt x="25" y="0"/>
                  </a:lnTo>
                  <a:lnTo>
                    <a:pt x="15" y="1"/>
                  </a:lnTo>
                  <a:lnTo>
                    <a:pt x="8" y="7"/>
                  </a:lnTo>
                  <a:lnTo>
                    <a:pt x="2" y="15"/>
                  </a:lnTo>
                  <a:lnTo>
                    <a:pt x="0" y="23"/>
                  </a:lnTo>
                  <a:lnTo>
                    <a:pt x="2" y="32"/>
                  </a:lnTo>
                  <a:lnTo>
                    <a:pt x="8" y="38"/>
                  </a:lnTo>
                  <a:lnTo>
                    <a:pt x="15" y="44"/>
                  </a:lnTo>
                  <a:lnTo>
                    <a:pt x="25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27436" name="Line 460"/>
          <p:cNvSpPr>
            <a:spLocks noChangeShapeType="1"/>
          </p:cNvSpPr>
          <p:nvPr/>
        </p:nvSpPr>
        <p:spPr bwMode="auto">
          <a:xfrm>
            <a:off x="1595438" y="750888"/>
            <a:ext cx="0" cy="304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sp>
        <p:nvSpPr>
          <p:cNvPr id="127437" name="Text Box 461"/>
          <p:cNvSpPr txBox="1">
            <a:spLocks noChangeArrowheads="1"/>
          </p:cNvSpPr>
          <p:nvPr/>
        </p:nvSpPr>
        <p:spPr bwMode="auto">
          <a:xfrm>
            <a:off x="527050" y="476251"/>
            <a:ext cx="114005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smtClean="0">
                <a:solidFill>
                  <a:srgbClr val="000000"/>
                </a:solidFill>
              </a:rPr>
              <a:t>User interface</a:t>
            </a:r>
          </a:p>
        </p:txBody>
      </p:sp>
      <p:sp>
        <p:nvSpPr>
          <p:cNvPr id="127438" name="AutoShape 462"/>
          <p:cNvSpPr>
            <a:spLocks noChangeArrowheads="1"/>
          </p:cNvSpPr>
          <p:nvPr/>
        </p:nvSpPr>
        <p:spPr bwMode="auto">
          <a:xfrm>
            <a:off x="3655015" y="319056"/>
            <a:ext cx="202025" cy="204854"/>
          </a:xfrm>
          <a:prstGeom prst="roundRect">
            <a:avLst>
              <a:gd name="adj" fmla="val 20833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7200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00" smtClean="0">
                <a:solidFill>
                  <a:srgbClr val="000000"/>
                </a:solidFill>
              </a:rPr>
              <a:t>CR3</a:t>
            </a:r>
          </a:p>
        </p:txBody>
      </p:sp>
      <p:sp>
        <p:nvSpPr>
          <p:cNvPr id="127439" name="Rectangle 463"/>
          <p:cNvSpPr>
            <a:spLocks noChangeArrowheads="1"/>
          </p:cNvSpPr>
          <p:nvPr/>
        </p:nvSpPr>
        <p:spPr bwMode="auto">
          <a:xfrm>
            <a:off x="3657600" y="450850"/>
            <a:ext cx="1219200" cy="604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sp>
        <p:nvSpPr>
          <p:cNvPr id="127440" name="Rectangle 464"/>
          <p:cNvSpPr>
            <a:spLocks noChangeArrowheads="1"/>
          </p:cNvSpPr>
          <p:nvPr/>
        </p:nvSpPr>
        <p:spPr bwMode="auto">
          <a:xfrm>
            <a:off x="3732213" y="522290"/>
            <a:ext cx="1066800" cy="45720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FFFFFF"/>
                </a:solidFill>
              </a:rPr>
              <a:t>WTS</a:t>
            </a:r>
            <a:br>
              <a:rPr lang="en-GB" altLang="en-US" sz="1600" smtClean="0">
                <a:solidFill>
                  <a:srgbClr val="FFFFFF"/>
                </a:solidFill>
              </a:rPr>
            </a:br>
            <a:r>
              <a:rPr lang="en-GB" altLang="en-US" sz="1000" smtClean="0">
                <a:solidFill>
                  <a:srgbClr val="FFFFFF"/>
                </a:solidFill>
              </a:rPr>
              <a:t>PVSSII</a:t>
            </a:r>
            <a:endParaRPr lang="en-GB" altLang="en-US" sz="1000" smtClean="0">
              <a:solidFill>
                <a:srgbClr val="000000"/>
              </a:solidFill>
            </a:endParaRPr>
          </a:p>
        </p:txBody>
      </p:sp>
      <p:sp>
        <p:nvSpPr>
          <p:cNvPr id="127441" name="AutoShape 465"/>
          <p:cNvSpPr>
            <a:spLocks noChangeArrowheads="1"/>
          </p:cNvSpPr>
          <p:nvPr/>
        </p:nvSpPr>
        <p:spPr bwMode="auto">
          <a:xfrm>
            <a:off x="6511925" y="522288"/>
            <a:ext cx="685800" cy="381000"/>
          </a:xfrm>
          <a:prstGeom prst="flowChartMagneticDisk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altLang="en-US" smtClean="0">
              <a:solidFill>
                <a:srgbClr val="000000"/>
              </a:solidFill>
            </a:endParaRPr>
          </a:p>
        </p:txBody>
      </p:sp>
      <p:sp>
        <p:nvSpPr>
          <p:cNvPr id="127442" name="Text Box 466"/>
          <p:cNvSpPr txBox="1">
            <a:spLocks noChangeArrowheads="1"/>
          </p:cNvSpPr>
          <p:nvPr/>
        </p:nvSpPr>
        <p:spPr bwMode="auto">
          <a:xfrm>
            <a:off x="6416678" y="293690"/>
            <a:ext cx="10198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smtClean="0">
                <a:solidFill>
                  <a:srgbClr val="000000"/>
                </a:solidFill>
              </a:rPr>
              <a:t>Database(s)</a:t>
            </a:r>
          </a:p>
        </p:txBody>
      </p:sp>
      <p:sp>
        <p:nvSpPr>
          <p:cNvPr id="127443" name="AutoShape 467"/>
          <p:cNvSpPr>
            <a:spLocks noChangeArrowheads="1"/>
          </p:cNvSpPr>
          <p:nvPr/>
        </p:nvSpPr>
        <p:spPr bwMode="auto">
          <a:xfrm rot="10800000">
            <a:off x="5792790" y="598490"/>
            <a:ext cx="719137" cy="719137"/>
          </a:xfrm>
          <a:custGeom>
            <a:avLst/>
            <a:gdLst>
              <a:gd name="G0" fmla="+- 16879 0 0"/>
              <a:gd name="G1" fmla="+- 20407 0 0"/>
              <a:gd name="G2" fmla="+- 2336 0 0"/>
              <a:gd name="G3" fmla="*/ 16879 1 2"/>
              <a:gd name="G4" fmla="+- G3 10800 0"/>
              <a:gd name="G5" fmla="+- 21600 16879 20407"/>
              <a:gd name="G6" fmla="+- 20407 2336 0"/>
              <a:gd name="G7" fmla="*/ G6 1 2"/>
              <a:gd name="G8" fmla="*/ 20407 2 1"/>
              <a:gd name="G9" fmla="+- G8 0 21600"/>
              <a:gd name="G10" fmla="+- G5 0 G4"/>
              <a:gd name="G11" fmla="+- 16879 0 G4"/>
              <a:gd name="G12" fmla="*/ G2 G10 G11"/>
              <a:gd name="T0" fmla="*/ 19240 w 21600"/>
              <a:gd name="T1" fmla="*/ 0 h 21600"/>
              <a:gd name="T2" fmla="*/ 16879 w 21600"/>
              <a:gd name="T3" fmla="*/ 2336 h 21600"/>
              <a:gd name="T4" fmla="*/ 2336 w 21600"/>
              <a:gd name="T5" fmla="*/ 16879 h 21600"/>
              <a:gd name="T6" fmla="*/ 0 w 21600"/>
              <a:gd name="T7" fmla="*/ 19240 h 21600"/>
              <a:gd name="T8" fmla="*/ 2336 w 21600"/>
              <a:gd name="T9" fmla="*/ 21600 h 21600"/>
              <a:gd name="T10" fmla="*/ 11372 w 21600"/>
              <a:gd name="T11" fmla="*/ 20407 h 21600"/>
              <a:gd name="T12" fmla="*/ 20407 w 21600"/>
              <a:gd name="T13" fmla="*/ 11372 h 21600"/>
              <a:gd name="T14" fmla="*/ 21600 w 21600"/>
              <a:gd name="T15" fmla="*/ 2336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9240" y="0"/>
                </a:moveTo>
                <a:lnTo>
                  <a:pt x="16879" y="2336"/>
                </a:lnTo>
                <a:lnTo>
                  <a:pt x="18072" y="2336"/>
                </a:lnTo>
                <a:lnTo>
                  <a:pt x="18072" y="18072"/>
                </a:lnTo>
                <a:lnTo>
                  <a:pt x="2336" y="18072"/>
                </a:lnTo>
                <a:lnTo>
                  <a:pt x="2336" y="16879"/>
                </a:lnTo>
                <a:lnTo>
                  <a:pt x="0" y="19240"/>
                </a:lnTo>
                <a:lnTo>
                  <a:pt x="2336" y="21600"/>
                </a:lnTo>
                <a:lnTo>
                  <a:pt x="2336" y="20407"/>
                </a:lnTo>
                <a:lnTo>
                  <a:pt x="20407" y="20407"/>
                </a:lnTo>
                <a:lnTo>
                  <a:pt x="20407" y="2336"/>
                </a:lnTo>
                <a:lnTo>
                  <a:pt x="21600" y="233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sp>
        <p:nvSpPr>
          <p:cNvPr id="127444" name="AutoShape 468"/>
          <p:cNvSpPr>
            <a:spLocks noChangeArrowheads="1"/>
          </p:cNvSpPr>
          <p:nvPr/>
        </p:nvSpPr>
        <p:spPr bwMode="auto">
          <a:xfrm>
            <a:off x="4724400" y="446088"/>
            <a:ext cx="152400" cy="152400"/>
          </a:xfrm>
          <a:prstGeom prst="diamond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27445" name="Line 469"/>
          <p:cNvSpPr>
            <a:spLocks noChangeShapeType="1"/>
          </p:cNvSpPr>
          <p:nvPr/>
        </p:nvSpPr>
        <p:spPr bwMode="auto">
          <a:xfrm>
            <a:off x="1595438" y="979488"/>
            <a:ext cx="0" cy="1524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cxnSp>
        <p:nvCxnSpPr>
          <p:cNvPr id="127446" name="AutoShape 470"/>
          <p:cNvCxnSpPr>
            <a:cxnSpLocks noChangeShapeType="1"/>
            <a:stCxn id="127252" idx="0"/>
            <a:endCxn id="127439" idx="2"/>
          </p:cNvCxnSpPr>
          <p:nvPr/>
        </p:nvCxnSpPr>
        <p:spPr bwMode="auto">
          <a:xfrm rot="16200000">
            <a:off x="2851152" y="182563"/>
            <a:ext cx="542925" cy="228917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451" name="AutoShape 475"/>
          <p:cNvSpPr>
            <a:spLocks noChangeArrowheads="1"/>
          </p:cNvSpPr>
          <p:nvPr/>
        </p:nvSpPr>
        <p:spPr bwMode="auto">
          <a:xfrm>
            <a:off x="1136650" y="1597025"/>
            <a:ext cx="152400" cy="152400"/>
          </a:xfrm>
          <a:prstGeom prst="diamond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27452" name="AutoShape 476"/>
          <p:cNvSpPr>
            <a:spLocks noChangeArrowheads="1"/>
          </p:cNvSpPr>
          <p:nvPr/>
        </p:nvSpPr>
        <p:spPr bwMode="auto">
          <a:xfrm>
            <a:off x="2435225" y="1597025"/>
            <a:ext cx="152400" cy="152400"/>
          </a:xfrm>
          <a:prstGeom prst="diamond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27453" name="AutoShape 477"/>
          <p:cNvSpPr>
            <a:spLocks noChangeArrowheads="1"/>
          </p:cNvSpPr>
          <p:nvPr/>
        </p:nvSpPr>
        <p:spPr bwMode="auto">
          <a:xfrm>
            <a:off x="3732213" y="1597025"/>
            <a:ext cx="152400" cy="152400"/>
          </a:xfrm>
          <a:prstGeom prst="diamond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27454" name="AutoShape 478"/>
          <p:cNvSpPr>
            <a:spLocks noChangeArrowheads="1"/>
          </p:cNvSpPr>
          <p:nvPr/>
        </p:nvSpPr>
        <p:spPr bwMode="auto">
          <a:xfrm>
            <a:off x="5029200" y="1597025"/>
            <a:ext cx="152400" cy="152400"/>
          </a:xfrm>
          <a:prstGeom prst="diamond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27455" name="Text Box 479"/>
          <p:cNvSpPr txBox="1">
            <a:spLocks noChangeArrowheads="1"/>
          </p:cNvSpPr>
          <p:nvPr/>
        </p:nvSpPr>
        <p:spPr bwMode="auto">
          <a:xfrm>
            <a:off x="609600" y="2819400"/>
            <a:ext cx="26802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 smtClean="0">
                <a:solidFill>
                  <a:srgbClr val="006600"/>
                </a:solidFill>
              </a:rPr>
              <a:t>C</a:t>
            </a:r>
          </a:p>
        </p:txBody>
      </p:sp>
      <p:sp>
        <p:nvSpPr>
          <p:cNvPr id="127456" name="Rectangle 480"/>
          <p:cNvSpPr>
            <a:spLocks noChangeArrowheads="1"/>
          </p:cNvSpPr>
          <p:nvPr/>
        </p:nvSpPr>
        <p:spPr bwMode="auto">
          <a:xfrm>
            <a:off x="144463" y="2667000"/>
            <a:ext cx="1066800" cy="1508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000000"/>
                </a:solidFill>
              </a:rPr>
              <a:t>PEAK USB-CAN</a:t>
            </a:r>
          </a:p>
        </p:txBody>
      </p:sp>
      <p:sp>
        <p:nvSpPr>
          <p:cNvPr id="127457" name="AutoShape 481"/>
          <p:cNvSpPr>
            <a:spLocks noChangeArrowheads="1"/>
          </p:cNvSpPr>
          <p:nvPr/>
        </p:nvSpPr>
        <p:spPr bwMode="auto">
          <a:xfrm>
            <a:off x="1144590" y="2898650"/>
            <a:ext cx="217487" cy="105029"/>
          </a:xfrm>
          <a:prstGeom prst="roundRect">
            <a:avLst>
              <a:gd name="adj" fmla="val 20833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600" smtClean="0">
                <a:solidFill>
                  <a:srgbClr val="000000"/>
                </a:solidFill>
              </a:rPr>
              <a:t>ACC</a:t>
            </a:r>
          </a:p>
        </p:txBody>
      </p:sp>
      <p:grpSp>
        <p:nvGrpSpPr>
          <p:cNvPr id="127458" name="Group 482"/>
          <p:cNvGrpSpPr>
            <a:grpSpLocks/>
          </p:cNvGrpSpPr>
          <p:nvPr/>
        </p:nvGrpSpPr>
        <p:grpSpPr bwMode="auto">
          <a:xfrm>
            <a:off x="603252" y="2897193"/>
            <a:ext cx="538180" cy="230187"/>
            <a:chOff x="192" y="3647"/>
            <a:chExt cx="340" cy="145"/>
          </a:xfrm>
        </p:grpSpPr>
        <p:sp>
          <p:nvSpPr>
            <p:cNvPr id="127459" name="Rectangle 483"/>
            <p:cNvSpPr>
              <a:spLocks noChangeArrowheads="1"/>
            </p:cNvSpPr>
            <p:nvPr/>
          </p:nvSpPr>
          <p:spPr bwMode="auto">
            <a:xfrm>
              <a:off x="452" y="3647"/>
              <a:ext cx="80" cy="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27460" name="Line 484"/>
            <p:cNvSpPr>
              <a:spLocks noChangeShapeType="1"/>
            </p:cNvSpPr>
            <p:nvPr/>
          </p:nvSpPr>
          <p:spPr bwMode="auto">
            <a:xfrm>
              <a:off x="432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461" name="Line 485"/>
            <p:cNvSpPr>
              <a:spLocks noChangeShapeType="1"/>
            </p:cNvSpPr>
            <p:nvPr/>
          </p:nvSpPr>
          <p:spPr bwMode="auto">
            <a:xfrm flipH="1">
              <a:off x="38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462" name="Line 486"/>
            <p:cNvSpPr>
              <a:spLocks noChangeShapeType="1"/>
            </p:cNvSpPr>
            <p:nvPr/>
          </p:nvSpPr>
          <p:spPr bwMode="auto">
            <a:xfrm flipH="1">
              <a:off x="288" y="369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7463" name="Oval 487"/>
            <p:cNvSpPr>
              <a:spLocks noChangeArrowheads="1"/>
            </p:cNvSpPr>
            <p:nvPr/>
          </p:nvSpPr>
          <p:spPr bwMode="auto">
            <a:xfrm>
              <a:off x="192" y="3744"/>
              <a:ext cx="144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</p:grpSp>
      <p:cxnSp>
        <p:nvCxnSpPr>
          <p:cNvPr id="127464" name="AutoShape 488"/>
          <p:cNvCxnSpPr>
            <a:cxnSpLocks noChangeShapeType="1"/>
            <a:stCxn id="127233" idx="2"/>
            <a:endCxn id="127456" idx="0"/>
          </p:cNvCxnSpPr>
          <p:nvPr/>
        </p:nvCxnSpPr>
        <p:spPr bwMode="auto">
          <a:xfrm rot="5400000">
            <a:off x="561977" y="2551113"/>
            <a:ext cx="231775" cy="0"/>
          </a:xfrm>
          <a:prstGeom prst="straightConnector1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465" name="Text Box 489"/>
          <p:cNvSpPr txBox="1">
            <a:spLocks noChangeArrowheads="1"/>
          </p:cNvSpPr>
          <p:nvPr/>
        </p:nvSpPr>
        <p:spPr bwMode="auto">
          <a:xfrm>
            <a:off x="602589" y="2436813"/>
            <a:ext cx="26802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 smtClean="0">
                <a:solidFill>
                  <a:srgbClr val="FF9900"/>
                </a:solidFill>
              </a:rPr>
              <a:t>U</a:t>
            </a:r>
          </a:p>
        </p:txBody>
      </p:sp>
      <p:sp>
        <p:nvSpPr>
          <p:cNvPr id="127467" name="AutoShape 491"/>
          <p:cNvSpPr>
            <a:spLocks noChangeArrowheads="1"/>
          </p:cNvSpPr>
          <p:nvPr/>
        </p:nvSpPr>
        <p:spPr bwMode="auto">
          <a:xfrm>
            <a:off x="3656015" y="3471737"/>
            <a:ext cx="217487" cy="105029"/>
          </a:xfrm>
          <a:prstGeom prst="roundRect">
            <a:avLst>
              <a:gd name="adj" fmla="val 20833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600" smtClean="0">
                <a:solidFill>
                  <a:srgbClr val="000000"/>
                </a:solidFill>
              </a:rPr>
              <a:t>ACC</a:t>
            </a:r>
          </a:p>
        </p:txBody>
      </p:sp>
      <p:sp>
        <p:nvSpPr>
          <p:cNvPr id="127468" name="Text Box 492"/>
          <p:cNvSpPr txBox="1">
            <a:spLocks noChangeArrowheads="1"/>
          </p:cNvSpPr>
          <p:nvPr/>
        </p:nvSpPr>
        <p:spPr bwMode="auto">
          <a:xfrm>
            <a:off x="3195638" y="2819400"/>
            <a:ext cx="26802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 smtClean="0">
                <a:solidFill>
                  <a:srgbClr val="006600"/>
                </a:solidFill>
              </a:rPr>
              <a:t>C</a:t>
            </a:r>
          </a:p>
        </p:txBody>
      </p:sp>
      <p:sp>
        <p:nvSpPr>
          <p:cNvPr id="127469" name="Rectangle 493"/>
          <p:cNvSpPr>
            <a:spLocks noChangeArrowheads="1"/>
          </p:cNvSpPr>
          <p:nvPr/>
        </p:nvSpPr>
        <p:spPr bwMode="auto">
          <a:xfrm>
            <a:off x="2740025" y="2665415"/>
            <a:ext cx="1066800" cy="15081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000000"/>
                </a:solidFill>
              </a:rPr>
              <a:t>Systec USB-CAN</a:t>
            </a:r>
          </a:p>
        </p:txBody>
      </p:sp>
      <p:cxnSp>
        <p:nvCxnSpPr>
          <p:cNvPr id="127470" name="AutoShape 494"/>
          <p:cNvCxnSpPr>
            <a:cxnSpLocks noChangeShapeType="1"/>
            <a:stCxn id="127261" idx="2"/>
            <a:endCxn id="127469" idx="0"/>
          </p:cNvCxnSpPr>
          <p:nvPr/>
        </p:nvCxnSpPr>
        <p:spPr bwMode="auto">
          <a:xfrm rot="5400000">
            <a:off x="3159919" y="2550319"/>
            <a:ext cx="228600" cy="158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471" name="Text Box 495"/>
          <p:cNvSpPr txBox="1">
            <a:spLocks noChangeArrowheads="1"/>
          </p:cNvSpPr>
          <p:nvPr/>
        </p:nvSpPr>
        <p:spPr bwMode="auto">
          <a:xfrm>
            <a:off x="3198152" y="2436813"/>
            <a:ext cx="26802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 smtClean="0">
                <a:solidFill>
                  <a:srgbClr val="FF9900"/>
                </a:solidFill>
              </a:rPr>
              <a:t>U</a:t>
            </a:r>
          </a:p>
        </p:txBody>
      </p:sp>
      <p:sp>
        <p:nvSpPr>
          <p:cNvPr id="127475" name="AutoShape 499"/>
          <p:cNvSpPr>
            <a:spLocks noChangeArrowheads="1"/>
          </p:cNvSpPr>
          <p:nvPr/>
        </p:nvSpPr>
        <p:spPr bwMode="auto">
          <a:xfrm>
            <a:off x="8923338" y="1597025"/>
            <a:ext cx="152400" cy="152400"/>
          </a:xfrm>
          <a:prstGeom prst="diamond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" smtClean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27476" name="AutoShape 500"/>
          <p:cNvSpPr>
            <a:spLocks noChangeArrowheads="1"/>
          </p:cNvSpPr>
          <p:nvPr/>
        </p:nvSpPr>
        <p:spPr bwMode="auto">
          <a:xfrm>
            <a:off x="7472365" y="3281236"/>
            <a:ext cx="217487" cy="105029"/>
          </a:xfrm>
          <a:prstGeom prst="roundRect">
            <a:avLst>
              <a:gd name="adj" fmla="val 20833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600" smtClean="0">
                <a:solidFill>
                  <a:srgbClr val="000000"/>
                </a:solidFill>
              </a:rPr>
              <a:t>ACC</a:t>
            </a:r>
          </a:p>
        </p:txBody>
      </p:sp>
      <p:sp>
        <p:nvSpPr>
          <p:cNvPr id="127477" name="AutoShape 501"/>
          <p:cNvSpPr>
            <a:spLocks noChangeArrowheads="1"/>
          </p:cNvSpPr>
          <p:nvPr/>
        </p:nvSpPr>
        <p:spPr bwMode="auto">
          <a:xfrm>
            <a:off x="4876800" y="2436813"/>
            <a:ext cx="152400" cy="152400"/>
          </a:xfrm>
          <a:prstGeom prst="diamond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" smtClean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27478" name="AutoShape 502"/>
          <p:cNvSpPr>
            <a:spLocks noChangeArrowheads="1"/>
          </p:cNvSpPr>
          <p:nvPr/>
        </p:nvSpPr>
        <p:spPr bwMode="auto">
          <a:xfrm>
            <a:off x="5029200" y="2436813"/>
            <a:ext cx="152400" cy="152400"/>
          </a:xfrm>
          <a:prstGeom prst="diamond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" smtClean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27481" name="AutoShape 505"/>
          <p:cNvSpPr>
            <a:spLocks noChangeArrowheads="1"/>
          </p:cNvSpPr>
          <p:nvPr/>
        </p:nvSpPr>
        <p:spPr bwMode="auto">
          <a:xfrm>
            <a:off x="6327775" y="1597025"/>
            <a:ext cx="152400" cy="152400"/>
          </a:xfrm>
          <a:prstGeom prst="diamond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" smtClean="0">
                <a:solidFill>
                  <a:srgbClr val="00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10704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02" name="AutoShape 278"/>
          <p:cNvSpPr>
            <a:spLocks noChangeArrowheads="1"/>
          </p:cNvSpPr>
          <p:nvPr/>
        </p:nvSpPr>
        <p:spPr bwMode="auto">
          <a:xfrm>
            <a:off x="679452" y="3940177"/>
            <a:ext cx="227013" cy="176213"/>
          </a:xfrm>
          <a:prstGeom prst="roundRect">
            <a:avLst>
              <a:gd name="adj" fmla="val 20833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00" smtClean="0">
                <a:solidFill>
                  <a:srgbClr val="000000"/>
                </a:solidFill>
              </a:rPr>
              <a:t>LHut</a:t>
            </a:r>
          </a:p>
        </p:txBody>
      </p:sp>
      <p:sp>
        <p:nvSpPr>
          <p:cNvPr id="129300" name="AutoShape 276"/>
          <p:cNvSpPr>
            <a:spLocks noChangeArrowheads="1"/>
          </p:cNvSpPr>
          <p:nvPr/>
        </p:nvSpPr>
        <p:spPr bwMode="auto">
          <a:xfrm>
            <a:off x="2280123" y="3073367"/>
            <a:ext cx="203845" cy="204854"/>
          </a:xfrm>
          <a:prstGeom prst="roundRect">
            <a:avLst>
              <a:gd name="adj" fmla="val 20833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7200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00" smtClean="0">
                <a:solidFill>
                  <a:srgbClr val="000000"/>
                </a:solidFill>
              </a:rPr>
              <a:t>SG2</a:t>
            </a:r>
          </a:p>
        </p:txBody>
      </p:sp>
      <p:sp>
        <p:nvSpPr>
          <p:cNvPr id="129287" name="AutoShape 263"/>
          <p:cNvSpPr>
            <a:spLocks noChangeArrowheads="1"/>
          </p:cNvSpPr>
          <p:nvPr/>
        </p:nvSpPr>
        <p:spPr bwMode="auto">
          <a:xfrm>
            <a:off x="7623765" y="1469994"/>
            <a:ext cx="202025" cy="204854"/>
          </a:xfrm>
          <a:prstGeom prst="roundRect">
            <a:avLst>
              <a:gd name="adj" fmla="val 20833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7200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00" smtClean="0">
                <a:solidFill>
                  <a:srgbClr val="000000"/>
                </a:solidFill>
              </a:rPr>
              <a:t>CR3</a:t>
            </a:r>
          </a:p>
        </p:txBody>
      </p:sp>
      <p:sp>
        <p:nvSpPr>
          <p:cNvPr id="129286" name="AutoShape 262"/>
          <p:cNvSpPr>
            <a:spLocks noChangeArrowheads="1"/>
          </p:cNvSpPr>
          <p:nvPr/>
        </p:nvSpPr>
        <p:spPr bwMode="auto">
          <a:xfrm>
            <a:off x="3731215" y="1469994"/>
            <a:ext cx="202025" cy="204854"/>
          </a:xfrm>
          <a:prstGeom prst="roundRect">
            <a:avLst>
              <a:gd name="adj" fmla="val 20833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7200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00" smtClean="0">
                <a:solidFill>
                  <a:srgbClr val="000000"/>
                </a:solidFill>
              </a:rPr>
              <a:t>CR3</a:t>
            </a:r>
          </a:p>
        </p:txBody>
      </p:sp>
      <p:sp>
        <p:nvSpPr>
          <p:cNvPr id="129285" name="AutoShape 261"/>
          <p:cNvSpPr>
            <a:spLocks noChangeArrowheads="1"/>
          </p:cNvSpPr>
          <p:nvPr/>
        </p:nvSpPr>
        <p:spPr bwMode="auto">
          <a:xfrm>
            <a:off x="2127840" y="1469994"/>
            <a:ext cx="202025" cy="204854"/>
          </a:xfrm>
          <a:prstGeom prst="roundRect">
            <a:avLst>
              <a:gd name="adj" fmla="val 20833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7200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00" smtClean="0">
                <a:solidFill>
                  <a:srgbClr val="000000"/>
                </a:solidFill>
              </a:rPr>
              <a:t>CR3</a:t>
            </a:r>
          </a:p>
        </p:txBody>
      </p:sp>
      <p:sp>
        <p:nvSpPr>
          <p:cNvPr id="129280" name="AutoShape 256"/>
          <p:cNvSpPr>
            <a:spLocks noChangeArrowheads="1"/>
          </p:cNvSpPr>
          <p:nvPr/>
        </p:nvSpPr>
        <p:spPr bwMode="auto">
          <a:xfrm>
            <a:off x="1137240" y="2312956"/>
            <a:ext cx="202025" cy="204854"/>
          </a:xfrm>
          <a:prstGeom prst="roundRect">
            <a:avLst>
              <a:gd name="adj" fmla="val 20833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7200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00" smtClean="0">
                <a:solidFill>
                  <a:srgbClr val="000000"/>
                </a:solidFill>
              </a:rPr>
              <a:t>CR3</a:t>
            </a:r>
          </a:p>
        </p:txBody>
      </p:sp>
      <p:sp>
        <p:nvSpPr>
          <p:cNvPr id="129279" name="AutoShape 255"/>
          <p:cNvSpPr>
            <a:spLocks noChangeArrowheads="1"/>
          </p:cNvSpPr>
          <p:nvPr/>
        </p:nvSpPr>
        <p:spPr bwMode="auto">
          <a:xfrm>
            <a:off x="67265" y="2314544"/>
            <a:ext cx="202025" cy="204854"/>
          </a:xfrm>
          <a:prstGeom prst="roundRect">
            <a:avLst>
              <a:gd name="adj" fmla="val 20833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7200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00" smtClean="0">
                <a:solidFill>
                  <a:srgbClr val="000000"/>
                </a:solidFill>
              </a:rPr>
              <a:t>CR3</a:t>
            </a:r>
          </a:p>
        </p:txBody>
      </p:sp>
      <p:sp>
        <p:nvSpPr>
          <p:cNvPr id="129278" name="AutoShape 254"/>
          <p:cNvSpPr>
            <a:spLocks noChangeArrowheads="1"/>
          </p:cNvSpPr>
          <p:nvPr/>
        </p:nvSpPr>
        <p:spPr bwMode="auto">
          <a:xfrm>
            <a:off x="67265" y="1469994"/>
            <a:ext cx="202025" cy="204854"/>
          </a:xfrm>
          <a:prstGeom prst="roundRect">
            <a:avLst>
              <a:gd name="adj" fmla="val 20833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7200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00" smtClean="0">
                <a:solidFill>
                  <a:srgbClr val="000000"/>
                </a:solidFill>
              </a:rPr>
              <a:t>CR3</a:t>
            </a:r>
          </a:p>
        </p:txBody>
      </p:sp>
      <p:sp>
        <p:nvSpPr>
          <p:cNvPr id="129253" name="AutoShape 229"/>
          <p:cNvSpPr>
            <a:spLocks noChangeArrowheads="1"/>
          </p:cNvSpPr>
          <p:nvPr/>
        </p:nvSpPr>
        <p:spPr bwMode="auto">
          <a:xfrm>
            <a:off x="1978027" y="4311652"/>
            <a:ext cx="227013" cy="176213"/>
          </a:xfrm>
          <a:prstGeom prst="roundRect">
            <a:avLst>
              <a:gd name="adj" fmla="val 20833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00" smtClean="0">
                <a:solidFill>
                  <a:srgbClr val="000000"/>
                </a:solidFill>
              </a:rPr>
              <a:t>LHut</a:t>
            </a:r>
          </a:p>
        </p:txBody>
      </p:sp>
      <p:sp>
        <p:nvSpPr>
          <p:cNvPr id="129252" name="AutoShape 228"/>
          <p:cNvSpPr>
            <a:spLocks noChangeArrowheads="1"/>
          </p:cNvSpPr>
          <p:nvPr/>
        </p:nvSpPr>
        <p:spPr bwMode="auto">
          <a:xfrm>
            <a:off x="1139827" y="4616452"/>
            <a:ext cx="227013" cy="176213"/>
          </a:xfrm>
          <a:prstGeom prst="roundRect">
            <a:avLst>
              <a:gd name="adj" fmla="val 20833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00" smtClean="0">
                <a:solidFill>
                  <a:srgbClr val="000000"/>
                </a:solidFill>
              </a:rPr>
              <a:t>LHut</a:t>
            </a:r>
          </a:p>
        </p:txBody>
      </p:sp>
      <p:sp>
        <p:nvSpPr>
          <p:cNvPr id="129251" name="AutoShape 227"/>
          <p:cNvSpPr>
            <a:spLocks noChangeArrowheads="1"/>
          </p:cNvSpPr>
          <p:nvPr/>
        </p:nvSpPr>
        <p:spPr bwMode="auto">
          <a:xfrm>
            <a:off x="1366838" y="3854452"/>
            <a:ext cx="227012" cy="176213"/>
          </a:xfrm>
          <a:prstGeom prst="roundRect">
            <a:avLst>
              <a:gd name="adj" fmla="val 20833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00" smtClean="0">
                <a:solidFill>
                  <a:srgbClr val="000000"/>
                </a:solidFill>
              </a:rPr>
              <a:t>LHut</a:t>
            </a:r>
          </a:p>
        </p:txBody>
      </p:sp>
      <p:sp>
        <p:nvSpPr>
          <p:cNvPr id="129234" name="Rectangle 210"/>
          <p:cNvSpPr>
            <a:spLocks noChangeArrowheads="1"/>
          </p:cNvSpPr>
          <p:nvPr/>
        </p:nvSpPr>
        <p:spPr bwMode="auto">
          <a:xfrm rot="10800000">
            <a:off x="1138240" y="2435225"/>
            <a:ext cx="915987" cy="3825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" smtClean="0">
                <a:solidFill>
                  <a:srgbClr val="000000"/>
                </a:solidFill>
              </a:rPr>
              <a:t>[Motion]</a:t>
            </a:r>
            <a:br>
              <a:rPr lang="en-US" altLang="en-US" sz="800" smtClean="0">
                <a:solidFill>
                  <a:srgbClr val="000000"/>
                </a:solidFill>
              </a:rPr>
            </a:br>
            <a:r>
              <a:rPr lang="en-US" altLang="en-US" sz="800" smtClean="0">
                <a:solidFill>
                  <a:srgbClr val="000000"/>
                </a:solidFill>
              </a:rPr>
              <a:t/>
            </a:r>
            <a:br>
              <a:rPr lang="en-US" altLang="en-US" sz="800" smtClean="0">
                <a:solidFill>
                  <a:srgbClr val="000000"/>
                </a:solidFill>
              </a:rPr>
            </a:br>
            <a:r>
              <a:rPr lang="en-US" altLang="en-US" sz="1000" smtClean="0">
                <a:solidFill>
                  <a:srgbClr val="000000"/>
                </a:solidFill>
              </a:rPr>
              <a:t>   </a:t>
            </a:r>
            <a:br>
              <a:rPr lang="en-US" altLang="en-US" sz="1000" smtClean="0">
                <a:solidFill>
                  <a:srgbClr val="000000"/>
                </a:solidFill>
              </a:rPr>
            </a:br>
            <a:r>
              <a:rPr lang="en-US" altLang="en-US" sz="800" smtClean="0">
                <a:solidFill>
                  <a:srgbClr val="000000"/>
                </a:solidFill>
              </a:rPr>
              <a:t/>
            </a:r>
            <a:br>
              <a:rPr lang="en-US" altLang="en-US" sz="800" smtClean="0">
                <a:solidFill>
                  <a:srgbClr val="000000"/>
                </a:solidFill>
              </a:rPr>
            </a:br>
            <a:r>
              <a:rPr lang="en-US" altLang="en-US" sz="800" smtClean="0">
                <a:solidFill>
                  <a:srgbClr val="000000"/>
                </a:solidFill>
              </a:rPr>
              <a:t/>
            </a:r>
            <a:br>
              <a:rPr lang="en-US" altLang="en-US" sz="800" smtClean="0">
                <a:solidFill>
                  <a:srgbClr val="000000"/>
                </a:solidFill>
              </a:rPr>
            </a:br>
            <a:r>
              <a:rPr lang="en-US" altLang="en-US" sz="800" smtClean="0">
                <a:solidFill>
                  <a:srgbClr val="000000"/>
                </a:solidFill>
              </a:rPr>
              <a:t/>
            </a:r>
            <a:br>
              <a:rPr lang="en-US" altLang="en-US" sz="800" smtClean="0">
                <a:solidFill>
                  <a:srgbClr val="000000"/>
                </a:solidFill>
              </a:rPr>
            </a:br>
            <a:r>
              <a:rPr lang="en-US" altLang="en-US" sz="800" smtClean="0">
                <a:solidFill>
                  <a:srgbClr val="000000"/>
                </a:solidFill>
              </a:rPr>
              <a:t>[Laser]</a:t>
            </a:r>
          </a:p>
        </p:txBody>
      </p:sp>
      <p:sp>
        <p:nvSpPr>
          <p:cNvPr id="129237" name="Rectangle 213"/>
          <p:cNvSpPr>
            <a:spLocks noChangeArrowheads="1"/>
          </p:cNvSpPr>
          <p:nvPr/>
        </p:nvSpPr>
        <p:spPr bwMode="auto">
          <a:xfrm>
            <a:off x="1443040" y="2511425"/>
            <a:ext cx="306387" cy="2286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800" smtClean="0">
              <a:solidFill>
                <a:srgbClr val="000000"/>
              </a:solidFill>
            </a:endParaRPr>
          </a:p>
        </p:txBody>
      </p:sp>
      <p:sp>
        <p:nvSpPr>
          <p:cNvPr id="129218" name="AutoShape 194"/>
          <p:cNvSpPr>
            <a:spLocks noChangeArrowheads="1"/>
          </p:cNvSpPr>
          <p:nvPr/>
        </p:nvSpPr>
        <p:spPr bwMode="auto">
          <a:xfrm>
            <a:off x="7624763" y="3389313"/>
            <a:ext cx="304800" cy="195262"/>
          </a:xfrm>
          <a:prstGeom prst="roundRect">
            <a:avLst>
              <a:gd name="adj" fmla="val 20833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" smtClean="0">
                <a:solidFill>
                  <a:srgbClr val="000000"/>
                </a:solidFill>
              </a:rPr>
              <a:t>SG2</a:t>
            </a:r>
          </a:p>
        </p:txBody>
      </p:sp>
      <p:sp>
        <p:nvSpPr>
          <p:cNvPr id="129217" name="AutoShape 193"/>
          <p:cNvSpPr>
            <a:spLocks noChangeArrowheads="1"/>
          </p:cNvSpPr>
          <p:nvPr/>
        </p:nvSpPr>
        <p:spPr bwMode="auto">
          <a:xfrm>
            <a:off x="8235951" y="4454527"/>
            <a:ext cx="301625" cy="195263"/>
          </a:xfrm>
          <a:prstGeom prst="roundRect">
            <a:avLst>
              <a:gd name="adj" fmla="val 20833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" smtClean="0">
                <a:solidFill>
                  <a:srgbClr val="000000"/>
                </a:solidFill>
              </a:rPr>
              <a:t>CR5</a:t>
            </a:r>
          </a:p>
        </p:txBody>
      </p:sp>
      <p:sp>
        <p:nvSpPr>
          <p:cNvPr id="129212" name="AutoShape 188"/>
          <p:cNvSpPr>
            <a:spLocks noChangeArrowheads="1"/>
          </p:cNvSpPr>
          <p:nvPr/>
        </p:nvSpPr>
        <p:spPr bwMode="auto">
          <a:xfrm>
            <a:off x="7700963" y="2852738"/>
            <a:ext cx="460375" cy="195262"/>
          </a:xfrm>
          <a:prstGeom prst="roundRect">
            <a:avLst>
              <a:gd name="adj" fmla="val 20833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" smtClean="0">
                <a:solidFill>
                  <a:srgbClr val="000000"/>
                </a:solidFill>
              </a:rPr>
              <a:t>SG2</a:t>
            </a:r>
          </a:p>
        </p:txBody>
      </p:sp>
      <p:sp>
        <p:nvSpPr>
          <p:cNvPr id="129201" name="AutoShape 177"/>
          <p:cNvSpPr>
            <a:spLocks noChangeArrowheads="1"/>
          </p:cNvSpPr>
          <p:nvPr/>
        </p:nvSpPr>
        <p:spPr bwMode="auto">
          <a:xfrm>
            <a:off x="6403977" y="3921127"/>
            <a:ext cx="460375" cy="195263"/>
          </a:xfrm>
          <a:prstGeom prst="roundRect">
            <a:avLst>
              <a:gd name="adj" fmla="val 20833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" smtClean="0">
                <a:solidFill>
                  <a:srgbClr val="000000"/>
                </a:solidFill>
              </a:rPr>
              <a:t>UX-C</a:t>
            </a:r>
          </a:p>
        </p:txBody>
      </p:sp>
      <p:sp>
        <p:nvSpPr>
          <p:cNvPr id="129194" name="AutoShape 170"/>
          <p:cNvSpPr>
            <a:spLocks noChangeArrowheads="1"/>
          </p:cNvSpPr>
          <p:nvPr/>
        </p:nvSpPr>
        <p:spPr bwMode="auto">
          <a:xfrm>
            <a:off x="3808413" y="3921127"/>
            <a:ext cx="460375" cy="195263"/>
          </a:xfrm>
          <a:prstGeom prst="roundRect">
            <a:avLst>
              <a:gd name="adj" fmla="val 20833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" smtClean="0">
                <a:solidFill>
                  <a:srgbClr val="000000"/>
                </a:solidFill>
              </a:rPr>
              <a:t>UX-C</a:t>
            </a:r>
          </a:p>
        </p:txBody>
      </p:sp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7545390" y="1093790"/>
            <a:ext cx="7649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smtClean="0">
                <a:solidFill>
                  <a:srgbClr val="000000"/>
                </a:solidFill>
              </a:rPr>
              <a:t>Ethernet</a:t>
            </a:r>
          </a:p>
        </p:txBody>
      </p:sp>
      <p:cxnSp>
        <p:nvCxnSpPr>
          <p:cNvPr id="129027" name="AutoShape 3"/>
          <p:cNvCxnSpPr>
            <a:cxnSpLocks noChangeShapeType="1"/>
            <a:stCxn id="129124" idx="7"/>
            <a:endCxn id="129229" idx="0"/>
          </p:cNvCxnSpPr>
          <p:nvPr/>
        </p:nvCxnSpPr>
        <p:spPr bwMode="auto">
          <a:xfrm>
            <a:off x="457201" y="1331915"/>
            <a:ext cx="222250" cy="265112"/>
          </a:xfrm>
          <a:prstGeom prst="bentConnector2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228603" y="0"/>
            <a:ext cx="8643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000000"/>
                </a:solidFill>
              </a:rPr>
              <a:t>TPC</a:t>
            </a:r>
            <a:r>
              <a:rPr lang="en-GB" altLang="en-US" sz="1400" smtClean="0">
                <a:solidFill>
                  <a:srgbClr val="808080"/>
                </a:solidFill>
              </a:rPr>
              <a:t>(2)</a:t>
            </a:r>
            <a:endParaRPr lang="en-GB" altLang="en-US" sz="1400" b="1" smtClean="0">
              <a:solidFill>
                <a:srgbClr val="000000"/>
              </a:solidFill>
            </a:endParaRP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4957763" y="6629402"/>
            <a:ext cx="1371600" cy="27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i="1" smtClean="0">
                <a:solidFill>
                  <a:srgbClr val="808080"/>
                </a:solidFill>
              </a:rPr>
              <a:t>VHV rod Cooling</a:t>
            </a:r>
          </a:p>
        </p:txBody>
      </p:sp>
      <p:sp>
        <p:nvSpPr>
          <p:cNvPr id="129031" name="AutoShape 7"/>
          <p:cNvSpPr>
            <a:spLocks noChangeArrowheads="1"/>
          </p:cNvSpPr>
          <p:nvPr/>
        </p:nvSpPr>
        <p:spPr bwMode="auto">
          <a:xfrm>
            <a:off x="6405563" y="6172200"/>
            <a:ext cx="10668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808080"/>
                </a:solidFill>
              </a:rPr>
              <a:t>Thermal</a:t>
            </a:r>
            <a:br>
              <a:rPr lang="en-GB" altLang="en-US" sz="1600" smtClean="0">
                <a:solidFill>
                  <a:srgbClr val="808080"/>
                </a:solidFill>
              </a:rPr>
            </a:br>
            <a:r>
              <a:rPr lang="en-GB" altLang="en-US" sz="1600" smtClean="0">
                <a:solidFill>
                  <a:srgbClr val="808080"/>
                </a:solidFill>
              </a:rPr>
              <a:t>Screen(s)</a:t>
            </a:r>
          </a:p>
        </p:txBody>
      </p:sp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6405563" y="4040188"/>
            <a:ext cx="1066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000000"/>
                </a:solidFill>
              </a:rPr>
              <a:t>PLC</a:t>
            </a:r>
          </a:p>
        </p:txBody>
      </p:sp>
      <p:cxnSp>
        <p:nvCxnSpPr>
          <p:cNvPr id="129033" name="AutoShape 9"/>
          <p:cNvCxnSpPr>
            <a:cxnSpLocks noChangeShapeType="1"/>
            <a:stCxn id="129032" idx="2"/>
            <a:endCxn id="129101" idx="0"/>
          </p:cNvCxnSpPr>
          <p:nvPr/>
        </p:nvCxnSpPr>
        <p:spPr bwMode="auto">
          <a:xfrm rot="5400000">
            <a:off x="6787357" y="4572794"/>
            <a:ext cx="3032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034" name="AutoShape 10"/>
          <p:cNvCxnSpPr>
            <a:cxnSpLocks noChangeShapeType="1"/>
            <a:stCxn id="129140" idx="2"/>
            <a:endCxn id="129032" idx="0"/>
          </p:cNvCxnSpPr>
          <p:nvPr/>
        </p:nvCxnSpPr>
        <p:spPr bwMode="auto">
          <a:xfrm rot="16200000" flipH="1">
            <a:off x="4724400" y="1825628"/>
            <a:ext cx="1831975" cy="2597150"/>
          </a:xfrm>
          <a:prstGeom prst="bentConnector3">
            <a:avLst>
              <a:gd name="adj1" fmla="val 49912"/>
            </a:avLst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9035" name="Group 11"/>
          <p:cNvGrpSpPr>
            <a:grpSpLocks/>
          </p:cNvGrpSpPr>
          <p:nvPr/>
        </p:nvGrpSpPr>
        <p:grpSpPr bwMode="auto">
          <a:xfrm>
            <a:off x="6862763" y="5641978"/>
            <a:ext cx="679452" cy="230188"/>
            <a:chOff x="192" y="3647"/>
            <a:chExt cx="428" cy="145"/>
          </a:xfrm>
        </p:grpSpPr>
        <p:sp>
          <p:nvSpPr>
            <p:cNvPr id="129036" name="Rectangle 12"/>
            <p:cNvSpPr>
              <a:spLocks noChangeArrowheads="1"/>
            </p:cNvSpPr>
            <p:nvPr/>
          </p:nvSpPr>
          <p:spPr bwMode="auto">
            <a:xfrm>
              <a:off x="452" y="3647"/>
              <a:ext cx="168" cy="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smtClean="0">
                  <a:solidFill>
                    <a:srgbClr val="808080"/>
                  </a:solidFill>
                </a:rPr>
                <a:t>18?</a:t>
              </a:r>
            </a:p>
          </p:txBody>
        </p:sp>
        <p:sp>
          <p:nvSpPr>
            <p:cNvPr id="129037" name="Line 13"/>
            <p:cNvSpPr>
              <a:spLocks noChangeShapeType="1"/>
            </p:cNvSpPr>
            <p:nvPr/>
          </p:nvSpPr>
          <p:spPr bwMode="auto">
            <a:xfrm>
              <a:off x="432" y="3648"/>
              <a:ext cx="0" cy="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9038" name="Line 14"/>
            <p:cNvSpPr>
              <a:spLocks noChangeShapeType="1"/>
            </p:cNvSpPr>
            <p:nvPr/>
          </p:nvSpPr>
          <p:spPr bwMode="auto">
            <a:xfrm flipH="1">
              <a:off x="384" y="3696"/>
              <a:ext cx="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9039" name="Line 15"/>
            <p:cNvSpPr>
              <a:spLocks noChangeShapeType="1"/>
            </p:cNvSpPr>
            <p:nvPr/>
          </p:nvSpPr>
          <p:spPr bwMode="auto">
            <a:xfrm flipH="1">
              <a:off x="288" y="3696"/>
              <a:ext cx="96" cy="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9040" name="Oval 16"/>
            <p:cNvSpPr>
              <a:spLocks noChangeArrowheads="1"/>
            </p:cNvSpPr>
            <p:nvPr/>
          </p:nvSpPr>
          <p:spPr bwMode="auto">
            <a:xfrm>
              <a:off x="192" y="3744"/>
              <a:ext cx="144" cy="48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29047" name="Text Box 23"/>
          <p:cNvSpPr txBox="1">
            <a:spLocks noChangeArrowheads="1"/>
          </p:cNvSpPr>
          <p:nvPr/>
        </p:nvSpPr>
        <p:spPr bwMode="auto">
          <a:xfrm>
            <a:off x="6176963" y="6629402"/>
            <a:ext cx="1524000" cy="27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i="1" smtClean="0">
                <a:solidFill>
                  <a:srgbClr val="808080"/>
                </a:solidFill>
              </a:rPr>
              <a:t>Thermal Screen(s)</a:t>
            </a:r>
          </a:p>
        </p:txBody>
      </p:sp>
      <p:sp>
        <p:nvSpPr>
          <p:cNvPr id="129057" name="Text Box 33"/>
          <p:cNvSpPr txBox="1">
            <a:spLocks noChangeArrowheads="1"/>
          </p:cNvSpPr>
          <p:nvPr/>
        </p:nvSpPr>
        <p:spPr bwMode="auto">
          <a:xfrm>
            <a:off x="-84138" y="6629402"/>
            <a:ext cx="2289176" cy="27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i="1" smtClean="0">
                <a:solidFill>
                  <a:srgbClr val="808080"/>
                </a:solidFill>
              </a:rPr>
              <a:t>Laser calibration system.</a:t>
            </a:r>
          </a:p>
        </p:txBody>
      </p:sp>
      <p:sp>
        <p:nvSpPr>
          <p:cNvPr id="129069" name="AutoShape 45"/>
          <p:cNvSpPr>
            <a:spLocks noChangeArrowheads="1"/>
          </p:cNvSpPr>
          <p:nvPr/>
        </p:nvSpPr>
        <p:spPr bwMode="auto">
          <a:xfrm>
            <a:off x="1900240" y="4421190"/>
            <a:ext cx="763587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000000"/>
                </a:solidFill>
              </a:rPr>
              <a:t>Mirror</a:t>
            </a:r>
            <a:br>
              <a:rPr lang="en-GB" altLang="en-US" sz="1600" smtClean="0">
                <a:solidFill>
                  <a:srgbClr val="000000"/>
                </a:solidFill>
              </a:rPr>
            </a:br>
            <a:r>
              <a:rPr lang="en-GB" altLang="en-US" sz="1600" smtClean="0">
                <a:solidFill>
                  <a:srgbClr val="000000"/>
                </a:solidFill>
              </a:rPr>
              <a:t>control</a:t>
            </a:r>
          </a:p>
        </p:txBody>
      </p:sp>
      <p:sp>
        <p:nvSpPr>
          <p:cNvPr id="129071" name="AutoShape 47"/>
          <p:cNvSpPr>
            <a:spLocks noChangeArrowheads="1"/>
          </p:cNvSpPr>
          <p:nvPr/>
        </p:nvSpPr>
        <p:spPr bwMode="auto">
          <a:xfrm>
            <a:off x="144465" y="6172200"/>
            <a:ext cx="763587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smtClean="0">
                <a:solidFill>
                  <a:srgbClr val="000000"/>
                </a:solidFill>
              </a:rPr>
              <a:t>Video</a:t>
            </a:r>
            <a:br>
              <a:rPr lang="en-GB" altLang="en-US" sz="1400" smtClean="0">
                <a:solidFill>
                  <a:srgbClr val="000000"/>
                </a:solidFill>
              </a:rPr>
            </a:br>
            <a:r>
              <a:rPr lang="en-GB" altLang="en-US" sz="1400" smtClean="0">
                <a:solidFill>
                  <a:srgbClr val="000000"/>
                </a:solidFill>
              </a:rPr>
              <a:t>cameras</a:t>
            </a:r>
          </a:p>
        </p:txBody>
      </p:sp>
      <p:sp>
        <p:nvSpPr>
          <p:cNvPr id="129081" name="Rectangle 57"/>
          <p:cNvSpPr>
            <a:spLocks noChangeArrowheads="1"/>
          </p:cNvSpPr>
          <p:nvPr/>
        </p:nvSpPr>
        <p:spPr bwMode="auto">
          <a:xfrm>
            <a:off x="7621588" y="1598615"/>
            <a:ext cx="1219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29082" name="Text Box 58"/>
          <p:cNvSpPr txBox="1">
            <a:spLocks noChangeArrowheads="1"/>
          </p:cNvSpPr>
          <p:nvPr/>
        </p:nvSpPr>
        <p:spPr bwMode="auto">
          <a:xfrm>
            <a:off x="7500938" y="6629402"/>
            <a:ext cx="1524000" cy="27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i="1" smtClean="0">
                <a:solidFill>
                  <a:srgbClr val="808080"/>
                </a:solidFill>
              </a:rPr>
              <a:t>Gas system</a:t>
            </a:r>
          </a:p>
        </p:txBody>
      </p:sp>
      <p:sp>
        <p:nvSpPr>
          <p:cNvPr id="129083" name="Rectangle 59"/>
          <p:cNvSpPr>
            <a:spLocks noChangeArrowheads="1"/>
          </p:cNvSpPr>
          <p:nvPr/>
        </p:nvSpPr>
        <p:spPr bwMode="auto">
          <a:xfrm>
            <a:off x="7700963" y="2971800"/>
            <a:ext cx="1066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000000"/>
                </a:solidFill>
              </a:rPr>
              <a:t>PLC</a:t>
            </a:r>
          </a:p>
        </p:txBody>
      </p:sp>
      <p:cxnSp>
        <p:nvCxnSpPr>
          <p:cNvPr id="129084" name="AutoShape 60"/>
          <p:cNvCxnSpPr>
            <a:cxnSpLocks noChangeShapeType="1"/>
            <a:stCxn id="129083" idx="0"/>
            <a:endCxn id="129081" idx="2"/>
          </p:cNvCxnSpPr>
          <p:nvPr/>
        </p:nvCxnSpPr>
        <p:spPr bwMode="auto">
          <a:xfrm rot="5400000" flipH="1">
            <a:off x="7850984" y="2588421"/>
            <a:ext cx="763587" cy="3175"/>
          </a:xfrm>
          <a:prstGeom prst="bentConnector3">
            <a:avLst>
              <a:gd name="adj1" fmla="val 49898"/>
            </a:avLst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086" name="AutoShape 62"/>
          <p:cNvSpPr>
            <a:spLocks noChangeArrowheads="1"/>
          </p:cNvSpPr>
          <p:nvPr/>
        </p:nvSpPr>
        <p:spPr bwMode="auto">
          <a:xfrm>
            <a:off x="7624765" y="3506788"/>
            <a:ext cx="611187" cy="3032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000000"/>
                </a:solidFill>
              </a:rPr>
              <a:t>Gas</a:t>
            </a:r>
          </a:p>
        </p:txBody>
      </p:sp>
      <p:sp>
        <p:nvSpPr>
          <p:cNvPr id="129089" name="Text Box 65"/>
          <p:cNvSpPr txBox="1">
            <a:spLocks noChangeArrowheads="1"/>
          </p:cNvSpPr>
          <p:nvPr/>
        </p:nvSpPr>
        <p:spPr bwMode="auto">
          <a:xfrm>
            <a:off x="8155152" y="2208212"/>
            <a:ext cx="26161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 smtClean="0">
                <a:solidFill>
                  <a:srgbClr val="808080"/>
                </a:solidFill>
              </a:rPr>
              <a:t>E</a:t>
            </a:r>
          </a:p>
        </p:txBody>
      </p:sp>
      <p:cxnSp>
        <p:nvCxnSpPr>
          <p:cNvPr id="129092" name="AutoShape 68"/>
          <p:cNvCxnSpPr>
            <a:cxnSpLocks noChangeShapeType="1"/>
            <a:stCxn id="129124" idx="7"/>
            <a:endCxn id="129081" idx="0"/>
          </p:cNvCxnSpPr>
          <p:nvPr/>
        </p:nvCxnSpPr>
        <p:spPr bwMode="auto">
          <a:xfrm>
            <a:off x="457200" y="1331913"/>
            <a:ext cx="7773988" cy="266700"/>
          </a:xfrm>
          <a:prstGeom prst="bentConnector2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093" name="AutoShape 69"/>
          <p:cNvSpPr>
            <a:spLocks noChangeArrowheads="1"/>
          </p:cNvSpPr>
          <p:nvPr/>
        </p:nvSpPr>
        <p:spPr bwMode="auto">
          <a:xfrm>
            <a:off x="5110163" y="6172200"/>
            <a:ext cx="10668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808080"/>
                </a:solidFill>
              </a:rPr>
              <a:t>HVrod</a:t>
            </a:r>
          </a:p>
        </p:txBody>
      </p:sp>
      <p:cxnSp>
        <p:nvCxnSpPr>
          <p:cNvPr id="129094" name="AutoShape 70"/>
          <p:cNvCxnSpPr>
            <a:cxnSpLocks noChangeShapeType="1"/>
            <a:stCxn id="129141" idx="2"/>
            <a:endCxn id="129093" idx="0"/>
          </p:cNvCxnSpPr>
          <p:nvPr/>
        </p:nvCxnSpPr>
        <p:spPr bwMode="auto">
          <a:xfrm rot="16200000" flipH="1">
            <a:off x="4497388" y="5026027"/>
            <a:ext cx="990600" cy="130175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66FFFF"/>
            </a:solidFill>
            <a:prstDash val="lg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9095" name="Group 71"/>
          <p:cNvGrpSpPr>
            <a:grpSpLocks/>
          </p:cNvGrpSpPr>
          <p:nvPr/>
        </p:nvGrpSpPr>
        <p:grpSpPr bwMode="auto">
          <a:xfrm>
            <a:off x="5561013" y="5641978"/>
            <a:ext cx="538162" cy="230188"/>
            <a:chOff x="192" y="3647"/>
            <a:chExt cx="339" cy="145"/>
          </a:xfrm>
        </p:grpSpPr>
        <p:sp>
          <p:nvSpPr>
            <p:cNvPr id="129096" name="Rectangle 72"/>
            <p:cNvSpPr>
              <a:spLocks noChangeArrowheads="1"/>
            </p:cNvSpPr>
            <p:nvPr/>
          </p:nvSpPr>
          <p:spPr bwMode="auto">
            <a:xfrm>
              <a:off x="452" y="3647"/>
              <a:ext cx="79" cy="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smtClean="0">
                  <a:solidFill>
                    <a:srgbClr val="808080"/>
                  </a:solidFill>
                </a:rPr>
                <a:t>4</a:t>
              </a:r>
            </a:p>
          </p:txBody>
        </p:sp>
        <p:sp>
          <p:nvSpPr>
            <p:cNvPr id="129097" name="Line 73"/>
            <p:cNvSpPr>
              <a:spLocks noChangeShapeType="1"/>
            </p:cNvSpPr>
            <p:nvPr/>
          </p:nvSpPr>
          <p:spPr bwMode="auto">
            <a:xfrm>
              <a:off x="432" y="3648"/>
              <a:ext cx="0" cy="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9098" name="Line 74"/>
            <p:cNvSpPr>
              <a:spLocks noChangeShapeType="1"/>
            </p:cNvSpPr>
            <p:nvPr/>
          </p:nvSpPr>
          <p:spPr bwMode="auto">
            <a:xfrm flipH="1">
              <a:off x="384" y="3696"/>
              <a:ext cx="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9099" name="Line 75"/>
            <p:cNvSpPr>
              <a:spLocks noChangeShapeType="1"/>
            </p:cNvSpPr>
            <p:nvPr/>
          </p:nvSpPr>
          <p:spPr bwMode="auto">
            <a:xfrm flipH="1">
              <a:off x="288" y="3696"/>
              <a:ext cx="96" cy="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9100" name="Oval 76"/>
            <p:cNvSpPr>
              <a:spLocks noChangeArrowheads="1"/>
            </p:cNvSpPr>
            <p:nvPr/>
          </p:nvSpPr>
          <p:spPr bwMode="auto">
            <a:xfrm>
              <a:off x="192" y="3744"/>
              <a:ext cx="144" cy="48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29101" name="AutoShape 77"/>
          <p:cNvSpPr>
            <a:spLocks noChangeArrowheads="1"/>
          </p:cNvSpPr>
          <p:nvPr/>
        </p:nvSpPr>
        <p:spPr bwMode="auto">
          <a:xfrm>
            <a:off x="6405563" y="4724400"/>
            <a:ext cx="10668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000000"/>
                </a:solidFill>
              </a:rPr>
              <a:t>Cooling</a:t>
            </a:r>
            <a:br>
              <a:rPr lang="en-GB" altLang="en-US" sz="1600" smtClean="0">
                <a:solidFill>
                  <a:srgbClr val="000000"/>
                </a:solidFill>
              </a:rPr>
            </a:br>
            <a:r>
              <a:rPr lang="en-GB" altLang="en-US" sz="1600" smtClean="0">
                <a:solidFill>
                  <a:srgbClr val="000000"/>
                </a:solidFill>
              </a:rPr>
              <a:t>Plant (TS)</a:t>
            </a:r>
          </a:p>
        </p:txBody>
      </p:sp>
      <p:cxnSp>
        <p:nvCxnSpPr>
          <p:cNvPr id="129102" name="AutoShape 78"/>
          <p:cNvCxnSpPr>
            <a:cxnSpLocks noChangeShapeType="1"/>
            <a:stCxn id="129101" idx="2"/>
            <a:endCxn id="129031" idx="0"/>
          </p:cNvCxnSpPr>
          <p:nvPr/>
        </p:nvCxnSpPr>
        <p:spPr bwMode="auto">
          <a:xfrm rot="5400000">
            <a:off x="6443663" y="5676900"/>
            <a:ext cx="990600" cy="0"/>
          </a:xfrm>
          <a:prstGeom prst="straightConnector1">
            <a:avLst/>
          </a:prstGeom>
          <a:noFill/>
          <a:ln w="19050">
            <a:solidFill>
              <a:srgbClr val="66FFFF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103" name="AutoShape 79"/>
          <p:cNvSpPr>
            <a:spLocks noChangeArrowheads="1"/>
          </p:cNvSpPr>
          <p:nvPr/>
        </p:nvSpPr>
        <p:spPr bwMode="auto">
          <a:xfrm>
            <a:off x="7697788" y="6172200"/>
            <a:ext cx="10668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808080"/>
                </a:solidFill>
              </a:rPr>
              <a:t>Detector</a:t>
            </a:r>
          </a:p>
        </p:txBody>
      </p:sp>
      <p:cxnSp>
        <p:nvCxnSpPr>
          <p:cNvPr id="129104" name="AutoShape 80"/>
          <p:cNvCxnSpPr>
            <a:cxnSpLocks noChangeShapeType="1"/>
            <a:stCxn id="129086" idx="2"/>
            <a:endCxn id="129215" idx="1"/>
          </p:cNvCxnSpPr>
          <p:nvPr/>
        </p:nvCxnSpPr>
        <p:spPr bwMode="auto">
          <a:xfrm rot="16200000" flipH="1">
            <a:off x="7623969" y="4117183"/>
            <a:ext cx="917575" cy="303213"/>
          </a:xfrm>
          <a:prstGeom prst="bentConnector2">
            <a:avLst/>
          </a:prstGeom>
          <a:noFill/>
          <a:ln w="19050">
            <a:solidFill>
              <a:srgbClr val="66FFFF"/>
            </a:solidFill>
            <a:prstDash val="lg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124" name="AutoShape 100"/>
          <p:cNvSpPr>
            <a:spLocks noChangeArrowheads="1"/>
          </p:cNvSpPr>
          <p:nvPr/>
        </p:nvSpPr>
        <p:spPr bwMode="auto">
          <a:xfrm>
            <a:off x="0" y="1216025"/>
            <a:ext cx="457200" cy="231775"/>
          </a:xfrm>
          <a:prstGeom prst="leftRightArrow">
            <a:avLst>
              <a:gd name="adj1" fmla="val 50000"/>
              <a:gd name="adj2" fmla="val 52055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sp>
        <p:nvSpPr>
          <p:cNvPr id="129132" name="Rectangle 108"/>
          <p:cNvSpPr>
            <a:spLocks noChangeArrowheads="1"/>
          </p:cNvSpPr>
          <p:nvPr/>
        </p:nvSpPr>
        <p:spPr bwMode="auto">
          <a:xfrm>
            <a:off x="7697788" y="1673227"/>
            <a:ext cx="1066800" cy="45720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FFFFFF"/>
                </a:solidFill>
              </a:rPr>
              <a:t>PVSS II</a:t>
            </a:r>
            <a:endParaRPr lang="en-GB" altLang="en-US" sz="1600" smtClean="0">
              <a:solidFill>
                <a:srgbClr val="000000"/>
              </a:solidFill>
            </a:endParaRPr>
          </a:p>
        </p:txBody>
      </p:sp>
      <p:sp>
        <p:nvSpPr>
          <p:cNvPr id="129133" name="Rectangle 109" descr="Wide upward diagonal"/>
          <p:cNvSpPr>
            <a:spLocks noChangeArrowheads="1"/>
          </p:cNvSpPr>
          <p:nvPr/>
        </p:nvSpPr>
        <p:spPr bwMode="auto">
          <a:xfrm>
            <a:off x="7773988" y="1979615"/>
            <a:ext cx="914400" cy="228600"/>
          </a:xfrm>
          <a:prstGeom prst="rect">
            <a:avLst/>
          </a:prstGeom>
          <a:pattFill prst="wdUpDiag">
            <a:fgClr>
              <a:srgbClr val="009999"/>
            </a:fgClr>
            <a:bgClr>
              <a:srgbClr val="66CC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000000"/>
                </a:solidFill>
              </a:rPr>
              <a:t>DIP</a:t>
            </a:r>
          </a:p>
        </p:txBody>
      </p:sp>
      <p:sp>
        <p:nvSpPr>
          <p:cNvPr id="129134" name="Rectangle 110"/>
          <p:cNvSpPr>
            <a:spLocks noChangeArrowheads="1"/>
          </p:cNvSpPr>
          <p:nvPr/>
        </p:nvSpPr>
        <p:spPr bwMode="auto">
          <a:xfrm>
            <a:off x="6784975" y="2665415"/>
            <a:ext cx="74090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 smtClean="0">
                <a:solidFill>
                  <a:srgbClr val="FF0000"/>
                </a:solidFill>
              </a:rPr>
              <a:t>[TS/CV]</a:t>
            </a:r>
          </a:p>
        </p:txBody>
      </p:sp>
      <p:sp>
        <p:nvSpPr>
          <p:cNvPr id="129135" name="Rectangle 111"/>
          <p:cNvSpPr>
            <a:spLocks noChangeArrowheads="1"/>
          </p:cNvSpPr>
          <p:nvPr/>
        </p:nvSpPr>
        <p:spPr bwMode="auto">
          <a:xfrm>
            <a:off x="7491414" y="2466977"/>
            <a:ext cx="6735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 smtClean="0">
                <a:solidFill>
                  <a:srgbClr val="FF0000"/>
                </a:solidFill>
              </a:rPr>
              <a:t>[GWG]</a:t>
            </a:r>
          </a:p>
        </p:txBody>
      </p:sp>
      <p:sp>
        <p:nvSpPr>
          <p:cNvPr id="129140" name="Rectangle 116"/>
          <p:cNvSpPr>
            <a:spLocks noChangeArrowheads="1"/>
          </p:cNvSpPr>
          <p:nvPr/>
        </p:nvSpPr>
        <p:spPr bwMode="auto">
          <a:xfrm>
            <a:off x="3732213" y="1597025"/>
            <a:ext cx="1219200" cy="611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29141" name="AutoShape 117"/>
          <p:cNvSpPr>
            <a:spLocks noChangeArrowheads="1"/>
          </p:cNvSpPr>
          <p:nvPr/>
        </p:nvSpPr>
        <p:spPr bwMode="auto">
          <a:xfrm>
            <a:off x="3808413" y="4724400"/>
            <a:ext cx="10668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000000"/>
                </a:solidFill>
              </a:rPr>
              <a:t>Cooling</a:t>
            </a:r>
            <a:br>
              <a:rPr lang="en-GB" altLang="en-US" sz="1600" smtClean="0">
                <a:solidFill>
                  <a:srgbClr val="000000"/>
                </a:solidFill>
              </a:rPr>
            </a:br>
            <a:r>
              <a:rPr lang="en-GB" altLang="en-US" sz="1600" smtClean="0">
                <a:solidFill>
                  <a:srgbClr val="000000"/>
                </a:solidFill>
              </a:rPr>
              <a:t>Plant (ch)</a:t>
            </a:r>
          </a:p>
        </p:txBody>
      </p:sp>
      <p:sp>
        <p:nvSpPr>
          <p:cNvPr id="129142" name="Rectangle 118"/>
          <p:cNvSpPr>
            <a:spLocks noChangeArrowheads="1"/>
          </p:cNvSpPr>
          <p:nvPr/>
        </p:nvSpPr>
        <p:spPr bwMode="auto">
          <a:xfrm>
            <a:off x="3808413" y="4038600"/>
            <a:ext cx="1066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000000"/>
                </a:solidFill>
              </a:rPr>
              <a:t>PLC</a:t>
            </a:r>
          </a:p>
        </p:txBody>
      </p:sp>
      <p:cxnSp>
        <p:nvCxnSpPr>
          <p:cNvPr id="129143" name="AutoShape 119"/>
          <p:cNvCxnSpPr>
            <a:cxnSpLocks noChangeShapeType="1"/>
            <a:stCxn id="129142" idx="2"/>
            <a:endCxn id="129141" idx="0"/>
          </p:cNvCxnSpPr>
          <p:nvPr/>
        </p:nvCxnSpPr>
        <p:spPr bwMode="auto">
          <a:xfrm rot="5400000">
            <a:off x="4189413" y="4572000"/>
            <a:ext cx="3048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144" name="AutoShape 120"/>
          <p:cNvCxnSpPr>
            <a:cxnSpLocks noChangeShapeType="1"/>
            <a:stCxn id="129140" idx="2"/>
            <a:endCxn id="129142" idx="0"/>
          </p:cNvCxnSpPr>
          <p:nvPr/>
        </p:nvCxnSpPr>
        <p:spPr bwMode="auto">
          <a:xfrm rot="5400000">
            <a:off x="3426621" y="3123407"/>
            <a:ext cx="1830387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151" name="Text Box 127"/>
          <p:cNvSpPr txBox="1">
            <a:spLocks noChangeArrowheads="1"/>
          </p:cNvSpPr>
          <p:nvPr/>
        </p:nvSpPr>
        <p:spPr bwMode="auto">
          <a:xfrm>
            <a:off x="3656013" y="6629402"/>
            <a:ext cx="1371600" cy="27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i="1" smtClean="0">
                <a:solidFill>
                  <a:srgbClr val="808080"/>
                </a:solidFill>
              </a:rPr>
              <a:t>Chamber Cooling</a:t>
            </a:r>
          </a:p>
        </p:txBody>
      </p:sp>
      <p:sp>
        <p:nvSpPr>
          <p:cNvPr id="129152" name="Text Box 128"/>
          <p:cNvSpPr txBox="1">
            <a:spLocks noChangeArrowheads="1"/>
          </p:cNvSpPr>
          <p:nvPr/>
        </p:nvSpPr>
        <p:spPr bwMode="auto">
          <a:xfrm>
            <a:off x="4268952" y="2208212"/>
            <a:ext cx="26161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 smtClean="0">
                <a:solidFill>
                  <a:srgbClr val="808080"/>
                </a:solidFill>
              </a:rPr>
              <a:t>E</a:t>
            </a:r>
          </a:p>
        </p:txBody>
      </p:sp>
      <p:sp>
        <p:nvSpPr>
          <p:cNvPr id="129153" name="AutoShape 129"/>
          <p:cNvSpPr>
            <a:spLocks noChangeArrowheads="1"/>
          </p:cNvSpPr>
          <p:nvPr/>
        </p:nvSpPr>
        <p:spPr bwMode="auto">
          <a:xfrm>
            <a:off x="3808413" y="6172200"/>
            <a:ext cx="10668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808080"/>
                </a:solidFill>
              </a:rPr>
              <a:t>Chambers,</a:t>
            </a:r>
            <a:br>
              <a:rPr lang="en-GB" altLang="en-US" sz="1600" smtClean="0">
                <a:solidFill>
                  <a:srgbClr val="808080"/>
                </a:solidFill>
              </a:rPr>
            </a:br>
            <a:r>
              <a:rPr lang="en-GB" altLang="en-US" sz="1600" smtClean="0">
                <a:solidFill>
                  <a:srgbClr val="808080"/>
                </a:solidFill>
              </a:rPr>
              <a:t>detector</a:t>
            </a:r>
          </a:p>
        </p:txBody>
      </p:sp>
      <p:cxnSp>
        <p:nvCxnSpPr>
          <p:cNvPr id="129154" name="AutoShape 130"/>
          <p:cNvCxnSpPr>
            <a:cxnSpLocks noChangeShapeType="1"/>
            <a:stCxn id="129141" idx="2"/>
            <a:endCxn id="129153" idx="0"/>
          </p:cNvCxnSpPr>
          <p:nvPr/>
        </p:nvCxnSpPr>
        <p:spPr bwMode="auto">
          <a:xfrm rot="5400000">
            <a:off x="3846513" y="5676900"/>
            <a:ext cx="990600" cy="0"/>
          </a:xfrm>
          <a:prstGeom prst="straightConnector1">
            <a:avLst/>
          </a:prstGeom>
          <a:noFill/>
          <a:ln w="19050">
            <a:solidFill>
              <a:srgbClr val="66FFFF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9155" name="Group 131"/>
          <p:cNvGrpSpPr>
            <a:grpSpLocks/>
          </p:cNvGrpSpPr>
          <p:nvPr/>
        </p:nvGrpSpPr>
        <p:grpSpPr bwMode="auto">
          <a:xfrm>
            <a:off x="4259263" y="5794378"/>
            <a:ext cx="609600" cy="230188"/>
            <a:chOff x="192" y="3647"/>
            <a:chExt cx="384" cy="145"/>
          </a:xfrm>
        </p:grpSpPr>
        <p:sp>
          <p:nvSpPr>
            <p:cNvPr id="129156" name="Rectangle 132"/>
            <p:cNvSpPr>
              <a:spLocks noChangeArrowheads="1"/>
            </p:cNvSpPr>
            <p:nvPr/>
          </p:nvSpPr>
          <p:spPr bwMode="auto">
            <a:xfrm>
              <a:off x="452" y="3647"/>
              <a:ext cx="124" cy="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smtClean="0">
                  <a:solidFill>
                    <a:srgbClr val="808080"/>
                  </a:solidFill>
                </a:rPr>
                <a:t>40</a:t>
              </a:r>
            </a:p>
          </p:txBody>
        </p:sp>
        <p:sp>
          <p:nvSpPr>
            <p:cNvPr id="129157" name="Line 133"/>
            <p:cNvSpPr>
              <a:spLocks noChangeShapeType="1"/>
            </p:cNvSpPr>
            <p:nvPr/>
          </p:nvSpPr>
          <p:spPr bwMode="auto">
            <a:xfrm>
              <a:off x="432" y="3648"/>
              <a:ext cx="0" cy="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9158" name="Line 134"/>
            <p:cNvSpPr>
              <a:spLocks noChangeShapeType="1"/>
            </p:cNvSpPr>
            <p:nvPr/>
          </p:nvSpPr>
          <p:spPr bwMode="auto">
            <a:xfrm flipH="1">
              <a:off x="384" y="3696"/>
              <a:ext cx="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9159" name="Line 135"/>
            <p:cNvSpPr>
              <a:spLocks noChangeShapeType="1"/>
            </p:cNvSpPr>
            <p:nvPr/>
          </p:nvSpPr>
          <p:spPr bwMode="auto">
            <a:xfrm flipH="1">
              <a:off x="288" y="3696"/>
              <a:ext cx="96" cy="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9160" name="Oval 136"/>
            <p:cNvSpPr>
              <a:spLocks noChangeArrowheads="1"/>
            </p:cNvSpPr>
            <p:nvPr/>
          </p:nvSpPr>
          <p:spPr bwMode="auto">
            <a:xfrm>
              <a:off x="192" y="3744"/>
              <a:ext cx="144" cy="48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</p:grpSp>
      <p:cxnSp>
        <p:nvCxnSpPr>
          <p:cNvPr id="129161" name="AutoShape 137"/>
          <p:cNvCxnSpPr>
            <a:cxnSpLocks noChangeShapeType="1"/>
            <a:stCxn id="129124" idx="7"/>
            <a:endCxn id="129140" idx="0"/>
          </p:cNvCxnSpPr>
          <p:nvPr/>
        </p:nvCxnSpPr>
        <p:spPr bwMode="auto">
          <a:xfrm>
            <a:off x="457202" y="1331915"/>
            <a:ext cx="3884613" cy="265112"/>
          </a:xfrm>
          <a:prstGeom prst="bentConnector2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162" name="Rectangle 138"/>
          <p:cNvSpPr>
            <a:spLocks noChangeArrowheads="1"/>
          </p:cNvSpPr>
          <p:nvPr/>
        </p:nvSpPr>
        <p:spPr bwMode="auto">
          <a:xfrm>
            <a:off x="3808413" y="1674815"/>
            <a:ext cx="1066800" cy="45720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FFFFFF"/>
                </a:solidFill>
              </a:rPr>
              <a:t>PVSS II</a:t>
            </a:r>
            <a:endParaRPr lang="en-GB" altLang="en-US" sz="1600" smtClean="0">
              <a:solidFill>
                <a:srgbClr val="000000"/>
              </a:solidFill>
            </a:endParaRPr>
          </a:p>
        </p:txBody>
      </p:sp>
      <p:sp>
        <p:nvSpPr>
          <p:cNvPr id="129163" name="Rectangle 139" descr="Wide upward diagonal"/>
          <p:cNvSpPr>
            <a:spLocks noChangeArrowheads="1"/>
          </p:cNvSpPr>
          <p:nvPr/>
        </p:nvSpPr>
        <p:spPr bwMode="auto">
          <a:xfrm>
            <a:off x="3886200" y="1978027"/>
            <a:ext cx="914400" cy="228600"/>
          </a:xfrm>
          <a:prstGeom prst="rect">
            <a:avLst/>
          </a:prstGeom>
          <a:pattFill prst="wdUpDiag">
            <a:fgClr>
              <a:srgbClr val="009999"/>
            </a:fgClr>
            <a:bgClr>
              <a:srgbClr val="66CC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000000"/>
                </a:solidFill>
              </a:rPr>
              <a:t>Modbus/TCP</a:t>
            </a:r>
          </a:p>
        </p:txBody>
      </p:sp>
      <p:cxnSp>
        <p:nvCxnSpPr>
          <p:cNvPr id="129166" name="AutoShape 142"/>
          <p:cNvCxnSpPr>
            <a:cxnSpLocks noChangeShapeType="1"/>
            <a:stCxn id="129140" idx="2"/>
            <a:endCxn id="129167" idx="1"/>
          </p:cNvCxnSpPr>
          <p:nvPr/>
        </p:nvCxnSpPr>
        <p:spPr bwMode="auto">
          <a:xfrm rot="16200000" flipH="1">
            <a:off x="4220372" y="2329656"/>
            <a:ext cx="1160462" cy="917575"/>
          </a:xfrm>
          <a:prstGeom prst="bentConnector2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167" name="Text Box 143"/>
          <p:cNvSpPr txBox="1">
            <a:spLocks noChangeArrowheads="1"/>
          </p:cNvSpPr>
          <p:nvPr/>
        </p:nvSpPr>
        <p:spPr bwMode="auto">
          <a:xfrm>
            <a:off x="5259388" y="32004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smtClean="0">
                <a:solidFill>
                  <a:srgbClr val="000000"/>
                </a:solidFill>
              </a:rPr>
              <a:t>TS/CV</a:t>
            </a:r>
            <a:br>
              <a:rPr lang="en-GB" altLang="en-US" sz="800" b="1" smtClean="0">
                <a:solidFill>
                  <a:srgbClr val="000000"/>
                </a:solidFill>
              </a:rPr>
            </a:br>
            <a:r>
              <a:rPr lang="en-GB" altLang="en-US" sz="800" b="1" smtClean="0">
                <a:solidFill>
                  <a:srgbClr val="000000"/>
                </a:solidFill>
              </a:rPr>
              <a:t>SCADA</a:t>
            </a:r>
          </a:p>
        </p:txBody>
      </p:sp>
      <p:pic>
        <p:nvPicPr>
          <p:cNvPr id="129165" name="Picture 141" descr="j0295053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2" y="3209925"/>
            <a:ext cx="3968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9213" name="AutoShape 189"/>
          <p:cNvCxnSpPr>
            <a:cxnSpLocks noChangeShapeType="1"/>
            <a:stCxn id="129083" idx="2"/>
            <a:endCxn id="129086" idx="0"/>
          </p:cNvCxnSpPr>
          <p:nvPr/>
        </p:nvCxnSpPr>
        <p:spPr bwMode="auto">
          <a:xfrm rot="5400000">
            <a:off x="8005765" y="3278189"/>
            <a:ext cx="153988" cy="303213"/>
          </a:xfrm>
          <a:prstGeom prst="bentConnector3">
            <a:avLst>
              <a:gd name="adj1" fmla="val 494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215" name="AutoShape 191"/>
          <p:cNvSpPr>
            <a:spLocks noChangeArrowheads="1"/>
          </p:cNvSpPr>
          <p:nvPr/>
        </p:nvSpPr>
        <p:spPr bwMode="auto">
          <a:xfrm>
            <a:off x="8234365" y="4573590"/>
            <a:ext cx="611187" cy="3063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000000"/>
                </a:solidFill>
              </a:rPr>
              <a:t>Gas</a:t>
            </a:r>
          </a:p>
        </p:txBody>
      </p:sp>
      <p:cxnSp>
        <p:nvCxnSpPr>
          <p:cNvPr id="129219" name="AutoShape 195"/>
          <p:cNvCxnSpPr>
            <a:cxnSpLocks noChangeShapeType="1"/>
            <a:stCxn id="129215" idx="2"/>
            <a:endCxn id="129103" idx="0"/>
          </p:cNvCxnSpPr>
          <p:nvPr/>
        </p:nvCxnSpPr>
        <p:spPr bwMode="auto">
          <a:xfrm rot="5400000">
            <a:off x="7739858" y="5371307"/>
            <a:ext cx="1292225" cy="309562"/>
          </a:xfrm>
          <a:prstGeom prst="bentConnector3">
            <a:avLst>
              <a:gd name="adj1" fmla="val 49875"/>
            </a:avLst>
          </a:prstGeom>
          <a:noFill/>
          <a:ln w="19050">
            <a:solidFill>
              <a:srgbClr val="66FFFF"/>
            </a:solidFill>
            <a:prstDash val="lg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223" name="Rectangle 199"/>
          <p:cNvSpPr>
            <a:spLocks noChangeArrowheads="1"/>
          </p:cNvSpPr>
          <p:nvPr/>
        </p:nvSpPr>
        <p:spPr bwMode="auto">
          <a:xfrm rot="10800000">
            <a:off x="68265" y="2435225"/>
            <a:ext cx="915987" cy="3825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" smtClean="0">
                <a:solidFill>
                  <a:srgbClr val="000000"/>
                </a:solidFill>
              </a:rPr>
              <a:t>[Vision]</a:t>
            </a:r>
          </a:p>
        </p:txBody>
      </p:sp>
      <p:sp>
        <p:nvSpPr>
          <p:cNvPr id="129225" name="Rectangle 201"/>
          <p:cNvSpPr>
            <a:spLocks noChangeArrowheads="1"/>
          </p:cNvSpPr>
          <p:nvPr/>
        </p:nvSpPr>
        <p:spPr bwMode="auto">
          <a:xfrm>
            <a:off x="220665" y="2435225"/>
            <a:ext cx="611187" cy="2286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" smtClean="0">
                <a:solidFill>
                  <a:srgbClr val="000000"/>
                </a:solidFill>
              </a:rPr>
              <a:t>DIMserver/</a:t>
            </a:r>
            <a:br>
              <a:rPr lang="en-GB" altLang="en-US" sz="800" smtClean="0">
                <a:solidFill>
                  <a:srgbClr val="000000"/>
                </a:solidFill>
              </a:rPr>
            </a:br>
            <a:r>
              <a:rPr lang="en-GB" altLang="en-US" sz="800" smtClean="0">
                <a:solidFill>
                  <a:srgbClr val="000000"/>
                </a:solidFill>
              </a:rPr>
              <a:t>filesystem</a:t>
            </a:r>
          </a:p>
        </p:txBody>
      </p:sp>
      <p:sp>
        <p:nvSpPr>
          <p:cNvPr id="129227" name="Rectangle 203"/>
          <p:cNvSpPr>
            <a:spLocks noChangeArrowheads="1"/>
          </p:cNvSpPr>
          <p:nvPr/>
        </p:nvSpPr>
        <p:spPr bwMode="auto">
          <a:xfrm>
            <a:off x="220665" y="2665413"/>
            <a:ext cx="611187" cy="152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" smtClean="0">
                <a:solidFill>
                  <a:srgbClr val="000000"/>
                </a:solidFill>
              </a:rPr>
              <a:t>FrameGrab</a:t>
            </a:r>
          </a:p>
        </p:txBody>
      </p:sp>
      <p:sp>
        <p:nvSpPr>
          <p:cNvPr id="129229" name="Rectangle 205"/>
          <p:cNvSpPr>
            <a:spLocks noChangeArrowheads="1"/>
          </p:cNvSpPr>
          <p:nvPr/>
        </p:nvSpPr>
        <p:spPr bwMode="auto">
          <a:xfrm>
            <a:off x="69850" y="1597025"/>
            <a:ext cx="1219200" cy="611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29230" name="Rectangle 206"/>
          <p:cNvSpPr>
            <a:spLocks noChangeArrowheads="1"/>
          </p:cNvSpPr>
          <p:nvPr/>
        </p:nvSpPr>
        <p:spPr bwMode="auto">
          <a:xfrm>
            <a:off x="144463" y="1674815"/>
            <a:ext cx="1066800" cy="45720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FFFFFF"/>
                </a:solidFill>
              </a:rPr>
              <a:t>PVSS II</a:t>
            </a:r>
            <a:endParaRPr lang="en-GB" altLang="en-US" sz="1600" smtClean="0">
              <a:solidFill>
                <a:srgbClr val="000000"/>
              </a:solidFill>
            </a:endParaRPr>
          </a:p>
        </p:txBody>
      </p:sp>
      <p:sp>
        <p:nvSpPr>
          <p:cNvPr id="129231" name="Rectangle 207" descr="Wide upward diagonal"/>
          <p:cNvSpPr>
            <a:spLocks noChangeArrowheads="1"/>
          </p:cNvSpPr>
          <p:nvPr/>
        </p:nvSpPr>
        <p:spPr bwMode="auto">
          <a:xfrm>
            <a:off x="220665" y="1979615"/>
            <a:ext cx="915987" cy="228600"/>
          </a:xfrm>
          <a:prstGeom prst="rect">
            <a:avLst/>
          </a:prstGeom>
          <a:pattFill prst="wdUpDiag">
            <a:fgClr>
              <a:srgbClr val="009999"/>
            </a:fgClr>
            <a:bgClr>
              <a:srgbClr val="66CCFF"/>
            </a:bgClr>
          </a:patt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000000"/>
                </a:solidFill>
              </a:rPr>
              <a:t>DIMclient</a:t>
            </a:r>
          </a:p>
        </p:txBody>
      </p:sp>
      <p:sp>
        <p:nvSpPr>
          <p:cNvPr id="129232" name="Rectangle 208"/>
          <p:cNvSpPr>
            <a:spLocks noChangeArrowheads="1"/>
          </p:cNvSpPr>
          <p:nvPr/>
        </p:nvSpPr>
        <p:spPr bwMode="auto">
          <a:xfrm>
            <a:off x="1365250" y="3963988"/>
            <a:ext cx="763588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000000"/>
                </a:solidFill>
              </a:rPr>
              <a:t>Eth.-RS232</a:t>
            </a:r>
          </a:p>
        </p:txBody>
      </p:sp>
      <p:sp>
        <p:nvSpPr>
          <p:cNvPr id="129235" name="Rectangle 211"/>
          <p:cNvSpPr>
            <a:spLocks noChangeArrowheads="1"/>
          </p:cNvSpPr>
          <p:nvPr/>
        </p:nvSpPr>
        <p:spPr bwMode="auto">
          <a:xfrm>
            <a:off x="1290640" y="2435225"/>
            <a:ext cx="611187" cy="1524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" smtClean="0">
                <a:solidFill>
                  <a:srgbClr val="000000"/>
                </a:solidFill>
              </a:rPr>
              <a:t>DIMserver</a:t>
            </a:r>
          </a:p>
        </p:txBody>
      </p:sp>
      <p:sp>
        <p:nvSpPr>
          <p:cNvPr id="129238" name="Rectangle 214"/>
          <p:cNvSpPr>
            <a:spLocks noChangeArrowheads="1"/>
          </p:cNvSpPr>
          <p:nvPr/>
        </p:nvSpPr>
        <p:spPr bwMode="auto">
          <a:xfrm>
            <a:off x="2359025" y="5032377"/>
            <a:ext cx="6096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000000"/>
                </a:solidFill>
              </a:rPr>
              <a:t>PicoMotor</a:t>
            </a:r>
          </a:p>
        </p:txBody>
      </p:sp>
      <p:sp>
        <p:nvSpPr>
          <p:cNvPr id="129239" name="Rectangle 215"/>
          <p:cNvSpPr>
            <a:spLocks noChangeArrowheads="1"/>
          </p:cNvSpPr>
          <p:nvPr/>
        </p:nvSpPr>
        <p:spPr bwMode="auto">
          <a:xfrm>
            <a:off x="1978025" y="5872163"/>
            <a:ext cx="6096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000000"/>
                </a:solidFill>
              </a:rPr>
              <a:t>PicoMotor</a:t>
            </a:r>
          </a:p>
        </p:txBody>
      </p:sp>
      <p:cxnSp>
        <p:nvCxnSpPr>
          <p:cNvPr id="129240" name="AutoShape 216"/>
          <p:cNvCxnSpPr>
            <a:cxnSpLocks noChangeShapeType="1"/>
            <a:stCxn id="129070" idx="0"/>
            <a:endCxn id="129232" idx="2"/>
          </p:cNvCxnSpPr>
          <p:nvPr/>
        </p:nvCxnSpPr>
        <p:spPr bwMode="auto">
          <a:xfrm rot="16200000">
            <a:off x="1328738" y="4306888"/>
            <a:ext cx="533400" cy="3048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241" name="AutoShape 217"/>
          <p:cNvCxnSpPr>
            <a:cxnSpLocks noChangeShapeType="1"/>
            <a:stCxn id="129307" idx="2"/>
            <a:endCxn id="129232" idx="0"/>
          </p:cNvCxnSpPr>
          <p:nvPr/>
        </p:nvCxnSpPr>
        <p:spPr bwMode="auto">
          <a:xfrm rot="5400000">
            <a:off x="1175544" y="3390109"/>
            <a:ext cx="1146175" cy="1587"/>
          </a:xfrm>
          <a:prstGeom prst="bentConnector3">
            <a:avLst>
              <a:gd name="adj1" fmla="val 49861"/>
            </a:avLst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242" name="AutoShape 218"/>
          <p:cNvCxnSpPr>
            <a:cxnSpLocks noChangeShapeType="1"/>
            <a:stCxn id="129229" idx="2"/>
            <a:endCxn id="129223" idx="2"/>
          </p:cNvCxnSpPr>
          <p:nvPr/>
        </p:nvCxnSpPr>
        <p:spPr bwMode="auto">
          <a:xfrm rot="5400000">
            <a:off x="488950" y="2246313"/>
            <a:ext cx="228600" cy="152400"/>
          </a:xfrm>
          <a:prstGeom prst="bentConnector3">
            <a:avLst>
              <a:gd name="adj1" fmla="val 49306"/>
            </a:avLst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243" name="AutoShape 219"/>
          <p:cNvCxnSpPr>
            <a:cxnSpLocks noChangeShapeType="1"/>
            <a:stCxn id="129069" idx="0"/>
            <a:endCxn id="129232" idx="2"/>
          </p:cNvCxnSpPr>
          <p:nvPr/>
        </p:nvCxnSpPr>
        <p:spPr bwMode="auto">
          <a:xfrm rot="5400000" flipH="1">
            <a:off x="1901034" y="4039396"/>
            <a:ext cx="228600" cy="534987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244" name="AutoShape 220"/>
          <p:cNvCxnSpPr>
            <a:cxnSpLocks noChangeShapeType="1"/>
            <a:stCxn id="129069" idx="2"/>
            <a:endCxn id="129238" idx="0"/>
          </p:cNvCxnSpPr>
          <p:nvPr/>
        </p:nvCxnSpPr>
        <p:spPr bwMode="auto">
          <a:xfrm rot="16200000" flipH="1">
            <a:off x="2396331" y="4764882"/>
            <a:ext cx="153987" cy="381000"/>
          </a:xfrm>
          <a:prstGeom prst="bentConnector3">
            <a:avLst>
              <a:gd name="adj1" fmla="val 494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245" name="AutoShape 221"/>
          <p:cNvCxnSpPr>
            <a:cxnSpLocks noChangeShapeType="1"/>
            <a:stCxn id="129069" idx="2"/>
            <a:endCxn id="129239" idx="0"/>
          </p:cNvCxnSpPr>
          <p:nvPr/>
        </p:nvCxnSpPr>
        <p:spPr bwMode="auto">
          <a:xfrm rot="5400000">
            <a:off x="1785939" y="5375276"/>
            <a:ext cx="9937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246" name="AutoShape 222"/>
          <p:cNvCxnSpPr>
            <a:cxnSpLocks noChangeShapeType="1"/>
            <a:stCxn id="129223" idx="0"/>
            <a:endCxn id="129071" idx="0"/>
          </p:cNvCxnSpPr>
          <p:nvPr/>
        </p:nvCxnSpPr>
        <p:spPr bwMode="auto">
          <a:xfrm rot="5400000">
            <a:off x="-1149350" y="4495800"/>
            <a:ext cx="33528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070" name="AutoShape 46"/>
          <p:cNvSpPr>
            <a:spLocks noChangeArrowheads="1"/>
          </p:cNvSpPr>
          <p:nvPr/>
        </p:nvSpPr>
        <p:spPr bwMode="auto">
          <a:xfrm>
            <a:off x="1136650" y="4725988"/>
            <a:ext cx="611188" cy="3063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smtClean="0">
                <a:solidFill>
                  <a:srgbClr val="000000"/>
                </a:solidFill>
              </a:rPr>
              <a:t>Laser</a:t>
            </a:r>
          </a:p>
        </p:txBody>
      </p:sp>
      <p:cxnSp>
        <p:nvCxnSpPr>
          <p:cNvPr id="129247" name="AutoShape 223"/>
          <p:cNvCxnSpPr>
            <a:cxnSpLocks noChangeShapeType="1"/>
            <a:stCxn id="129229" idx="2"/>
            <a:endCxn id="129234" idx="2"/>
          </p:cNvCxnSpPr>
          <p:nvPr/>
        </p:nvCxnSpPr>
        <p:spPr bwMode="auto">
          <a:xfrm rot="16200000" flipH="1">
            <a:off x="1023940" y="1863725"/>
            <a:ext cx="228600" cy="917575"/>
          </a:xfrm>
          <a:prstGeom prst="bentConnector3">
            <a:avLst>
              <a:gd name="adj1" fmla="val 49306"/>
            </a:avLst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249" name="Text Box 225"/>
          <p:cNvSpPr txBox="1">
            <a:spLocks noChangeArrowheads="1"/>
          </p:cNvSpPr>
          <p:nvPr/>
        </p:nvSpPr>
        <p:spPr bwMode="auto">
          <a:xfrm>
            <a:off x="445897" y="3429000"/>
            <a:ext cx="49885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 smtClean="0">
                <a:solidFill>
                  <a:srgbClr val="000000"/>
                </a:solidFill>
              </a:rPr>
              <a:t>Video</a:t>
            </a:r>
          </a:p>
        </p:txBody>
      </p:sp>
      <p:sp>
        <p:nvSpPr>
          <p:cNvPr id="129164" name="Rectangle 140"/>
          <p:cNvSpPr>
            <a:spLocks noChangeArrowheads="1"/>
          </p:cNvSpPr>
          <p:nvPr/>
        </p:nvSpPr>
        <p:spPr bwMode="auto">
          <a:xfrm>
            <a:off x="3656015" y="2665415"/>
            <a:ext cx="3816350" cy="4198937"/>
          </a:xfrm>
          <a:prstGeom prst="rect">
            <a:avLst/>
          </a:prstGeom>
          <a:pattFill prst="wdUpDiag">
            <a:fgClr>
              <a:schemeClr val="tx1">
                <a:alpha val="10001"/>
              </a:schemeClr>
            </a:fgClr>
            <a:bgClr>
              <a:srgbClr val="FFFFFF">
                <a:alpha val="10001"/>
              </a:srgb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sp>
        <p:nvSpPr>
          <p:cNvPr id="129254" name="Text Box 230"/>
          <p:cNvSpPr txBox="1">
            <a:spLocks noChangeArrowheads="1"/>
          </p:cNvSpPr>
          <p:nvPr/>
        </p:nvSpPr>
        <p:spPr bwMode="auto">
          <a:xfrm>
            <a:off x="1747840" y="6634165"/>
            <a:ext cx="2289175" cy="27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i="1" smtClean="0">
                <a:solidFill>
                  <a:srgbClr val="808080"/>
                </a:solidFill>
              </a:rPr>
              <a:t>Drift velocity mon.</a:t>
            </a:r>
          </a:p>
        </p:txBody>
      </p:sp>
      <p:sp>
        <p:nvSpPr>
          <p:cNvPr id="129256" name="Rectangle 232"/>
          <p:cNvSpPr>
            <a:spLocks noChangeArrowheads="1"/>
          </p:cNvSpPr>
          <p:nvPr/>
        </p:nvSpPr>
        <p:spPr bwMode="auto">
          <a:xfrm>
            <a:off x="2130425" y="1597025"/>
            <a:ext cx="1219200" cy="611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29257" name="Rectangle 233"/>
          <p:cNvSpPr>
            <a:spLocks noChangeArrowheads="1"/>
          </p:cNvSpPr>
          <p:nvPr/>
        </p:nvSpPr>
        <p:spPr bwMode="auto">
          <a:xfrm>
            <a:off x="2205038" y="1674815"/>
            <a:ext cx="1066800" cy="45720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FFFFFF"/>
                </a:solidFill>
              </a:rPr>
              <a:t>PVSS II</a:t>
            </a:r>
            <a:endParaRPr lang="en-GB" altLang="en-US" sz="1600" smtClean="0">
              <a:solidFill>
                <a:srgbClr val="000000"/>
              </a:solidFill>
            </a:endParaRPr>
          </a:p>
        </p:txBody>
      </p:sp>
      <p:cxnSp>
        <p:nvCxnSpPr>
          <p:cNvPr id="129273" name="AutoShape 249"/>
          <p:cNvCxnSpPr>
            <a:cxnSpLocks noChangeShapeType="1"/>
            <a:stCxn id="129290" idx="2"/>
            <a:endCxn id="129295" idx="0"/>
          </p:cNvCxnSpPr>
          <p:nvPr/>
        </p:nvCxnSpPr>
        <p:spPr bwMode="auto">
          <a:xfrm rot="5400000">
            <a:off x="2626519" y="2321719"/>
            <a:ext cx="230188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274" name="AutoShape 250"/>
          <p:cNvCxnSpPr>
            <a:cxnSpLocks noChangeShapeType="1"/>
            <a:stCxn id="129081" idx="2"/>
            <a:endCxn id="129210" idx="1"/>
          </p:cNvCxnSpPr>
          <p:nvPr/>
        </p:nvCxnSpPr>
        <p:spPr bwMode="auto">
          <a:xfrm rot="16200000" flipH="1">
            <a:off x="8149433" y="2289972"/>
            <a:ext cx="549275" cy="385762"/>
          </a:xfrm>
          <a:prstGeom prst="bentConnector2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210" name="Text Box 186"/>
          <p:cNvSpPr txBox="1">
            <a:spLocks noChangeArrowheads="1"/>
          </p:cNvSpPr>
          <p:nvPr/>
        </p:nvSpPr>
        <p:spPr bwMode="auto">
          <a:xfrm>
            <a:off x="8616950" y="2589213"/>
            <a:ext cx="458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smtClean="0">
                <a:solidFill>
                  <a:srgbClr val="000000"/>
                </a:solidFill>
              </a:rPr>
              <a:t>Gas</a:t>
            </a:r>
            <a:br>
              <a:rPr lang="en-GB" altLang="en-US" sz="800" b="1" smtClean="0">
                <a:solidFill>
                  <a:srgbClr val="000000"/>
                </a:solidFill>
              </a:rPr>
            </a:br>
            <a:r>
              <a:rPr lang="en-GB" altLang="en-US" sz="800" b="1" smtClean="0">
                <a:solidFill>
                  <a:srgbClr val="000000"/>
                </a:solidFill>
              </a:rPr>
              <a:t>PVSS</a:t>
            </a:r>
          </a:p>
        </p:txBody>
      </p:sp>
      <p:pic>
        <p:nvPicPr>
          <p:cNvPr id="129211" name="Picture 187" descr="j0295053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2" y="2513015"/>
            <a:ext cx="3968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136" name="Rectangle 112"/>
          <p:cNvSpPr>
            <a:spLocks noChangeArrowheads="1"/>
          </p:cNvSpPr>
          <p:nvPr/>
        </p:nvSpPr>
        <p:spPr bwMode="auto">
          <a:xfrm>
            <a:off x="7548563" y="2513015"/>
            <a:ext cx="1371600" cy="4344987"/>
          </a:xfrm>
          <a:prstGeom prst="rect">
            <a:avLst/>
          </a:prstGeom>
          <a:pattFill prst="wdUpDiag">
            <a:fgClr>
              <a:schemeClr val="tx1">
                <a:alpha val="10001"/>
              </a:schemeClr>
            </a:fgClr>
            <a:bgClr>
              <a:srgbClr val="FFFFFF">
                <a:alpha val="10001"/>
              </a:srgb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sp>
        <p:nvSpPr>
          <p:cNvPr id="129277" name="Text Box 253"/>
          <p:cNvSpPr txBox="1">
            <a:spLocks noChangeArrowheads="1"/>
          </p:cNvSpPr>
          <p:nvPr/>
        </p:nvSpPr>
        <p:spPr bwMode="auto">
          <a:xfrm>
            <a:off x="8534400" y="30163"/>
            <a:ext cx="586058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r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000000"/>
                </a:solidFill>
              </a:rPr>
              <a:t>29/01/07</a:t>
            </a:r>
          </a:p>
        </p:txBody>
      </p:sp>
      <p:sp>
        <p:nvSpPr>
          <p:cNvPr id="129281" name="AutoShape 257"/>
          <p:cNvSpPr>
            <a:spLocks noChangeArrowheads="1"/>
          </p:cNvSpPr>
          <p:nvPr/>
        </p:nvSpPr>
        <p:spPr bwMode="auto">
          <a:xfrm>
            <a:off x="1136650" y="1597025"/>
            <a:ext cx="152400" cy="152400"/>
          </a:xfrm>
          <a:prstGeom prst="diamond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" smtClean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29282" name="AutoShape 258"/>
          <p:cNvSpPr>
            <a:spLocks noChangeArrowheads="1"/>
          </p:cNvSpPr>
          <p:nvPr/>
        </p:nvSpPr>
        <p:spPr bwMode="auto">
          <a:xfrm>
            <a:off x="831850" y="2468563"/>
            <a:ext cx="152400" cy="152400"/>
          </a:xfrm>
          <a:prstGeom prst="diamond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" smtClean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129283" name="AutoShape 259"/>
          <p:cNvSpPr>
            <a:spLocks noChangeArrowheads="1"/>
          </p:cNvSpPr>
          <p:nvPr/>
        </p:nvSpPr>
        <p:spPr bwMode="auto">
          <a:xfrm>
            <a:off x="1900238" y="2360613"/>
            <a:ext cx="152400" cy="152400"/>
          </a:xfrm>
          <a:prstGeom prst="diamond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" smtClean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129284" name="AutoShape 260"/>
          <p:cNvSpPr>
            <a:spLocks noChangeArrowheads="1"/>
          </p:cNvSpPr>
          <p:nvPr/>
        </p:nvSpPr>
        <p:spPr bwMode="auto">
          <a:xfrm>
            <a:off x="3198813" y="1597025"/>
            <a:ext cx="152400" cy="152400"/>
          </a:xfrm>
          <a:prstGeom prst="diamond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" smtClean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29288" name="AutoShape 264"/>
          <p:cNvSpPr>
            <a:spLocks noChangeArrowheads="1"/>
          </p:cNvSpPr>
          <p:nvPr/>
        </p:nvSpPr>
        <p:spPr bwMode="auto">
          <a:xfrm>
            <a:off x="679450" y="4040188"/>
            <a:ext cx="6096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10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000000"/>
                </a:solidFill>
              </a:rPr>
              <a:t>DCS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000000"/>
                </a:solidFill>
              </a:rPr>
              <a:t>board</a:t>
            </a:r>
          </a:p>
        </p:txBody>
      </p:sp>
      <p:sp>
        <p:nvSpPr>
          <p:cNvPr id="129289" name="Rectangle 265"/>
          <p:cNvSpPr>
            <a:spLocks noChangeArrowheads="1"/>
          </p:cNvSpPr>
          <p:nvPr/>
        </p:nvSpPr>
        <p:spPr bwMode="auto">
          <a:xfrm>
            <a:off x="755650" y="4041775"/>
            <a:ext cx="458788" cy="1524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" smtClean="0">
                <a:solidFill>
                  <a:srgbClr val="000000"/>
                </a:solidFill>
              </a:rPr>
              <a:t>DIMsrv</a:t>
            </a:r>
          </a:p>
        </p:txBody>
      </p:sp>
      <p:sp>
        <p:nvSpPr>
          <p:cNvPr id="129290" name="Rectangle 266" descr="Wide upward diagonal"/>
          <p:cNvSpPr>
            <a:spLocks noChangeArrowheads="1"/>
          </p:cNvSpPr>
          <p:nvPr/>
        </p:nvSpPr>
        <p:spPr bwMode="auto">
          <a:xfrm>
            <a:off x="2282825" y="1978027"/>
            <a:ext cx="915988" cy="228600"/>
          </a:xfrm>
          <a:prstGeom prst="rect">
            <a:avLst/>
          </a:prstGeom>
          <a:pattFill prst="wdUpDiag">
            <a:fgClr>
              <a:srgbClr val="009999"/>
            </a:fgClr>
            <a:bgClr>
              <a:srgbClr val="66CCFF"/>
            </a:bgClr>
          </a:patt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000000"/>
                </a:solidFill>
              </a:rPr>
              <a:t>DIMclient</a:t>
            </a:r>
          </a:p>
        </p:txBody>
      </p:sp>
      <p:sp>
        <p:nvSpPr>
          <p:cNvPr id="129291" name="Text Box 267"/>
          <p:cNvSpPr txBox="1">
            <a:spLocks noChangeArrowheads="1"/>
          </p:cNvSpPr>
          <p:nvPr/>
        </p:nvSpPr>
        <p:spPr bwMode="auto">
          <a:xfrm>
            <a:off x="2662402" y="2208212"/>
            <a:ext cx="26161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 smtClean="0">
                <a:solidFill>
                  <a:srgbClr val="808080"/>
                </a:solidFill>
              </a:rPr>
              <a:t>E</a:t>
            </a:r>
          </a:p>
        </p:txBody>
      </p:sp>
      <p:sp>
        <p:nvSpPr>
          <p:cNvPr id="129292" name="AutoShape 268"/>
          <p:cNvSpPr>
            <a:spLocks noChangeArrowheads="1"/>
          </p:cNvSpPr>
          <p:nvPr/>
        </p:nvSpPr>
        <p:spPr bwMode="auto">
          <a:xfrm>
            <a:off x="2127723" y="2309780"/>
            <a:ext cx="203845" cy="204854"/>
          </a:xfrm>
          <a:prstGeom prst="roundRect">
            <a:avLst>
              <a:gd name="adj" fmla="val 20833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7200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00" smtClean="0">
                <a:solidFill>
                  <a:srgbClr val="000000"/>
                </a:solidFill>
              </a:rPr>
              <a:t>SG2</a:t>
            </a:r>
          </a:p>
        </p:txBody>
      </p:sp>
      <p:sp>
        <p:nvSpPr>
          <p:cNvPr id="129293" name="Rectangle 269"/>
          <p:cNvSpPr>
            <a:spLocks noChangeArrowheads="1"/>
          </p:cNvSpPr>
          <p:nvPr/>
        </p:nvSpPr>
        <p:spPr bwMode="auto">
          <a:xfrm rot="10800000">
            <a:off x="2128840" y="2435225"/>
            <a:ext cx="1222375" cy="3825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" smtClean="0">
                <a:solidFill>
                  <a:srgbClr val="000000"/>
                </a:solidFill>
              </a:rPr>
              <a:t>[Goofie]</a:t>
            </a:r>
          </a:p>
        </p:txBody>
      </p:sp>
      <p:sp>
        <p:nvSpPr>
          <p:cNvPr id="129295" name="Rectangle 271"/>
          <p:cNvSpPr>
            <a:spLocks noChangeArrowheads="1"/>
          </p:cNvSpPr>
          <p:nvPr/>
        </p:nvSpPr>
        <p:spPr bwMode="auto">
          <a:xfrm>
            <a:off x="2435225" y="2436813"/>
            <a:ext cx="611188" cy="1524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" smtClean="0">
                <a:solidFill>
                  <a:srgbClr val="000000"/>
                </a:solidFill>
              </a:rPr>
              <a:t>DIMserver</a:t>
            </a:r>
          </a:p>
        </p:txBody>
      </p:sp>
      <p:sp>
        <p:nvSpPr>
          <p:cNvPr id="129297" name="AutoShape 273"/>
          <p:cNvSpPr>
            <a:spLocks noChangeArrowheads="1"/>
          </p:cNvSpPr>
          <p:nvPr/>
        </p:nvSpPr>
        <p:spPr bwMode="auto">
          <a:xfrm>
            <a:off x="3198813" y="2436813"/>
            <a:ext cx="152400" cy="152400"/>
          </a:xfrm>
          <a:prstGeom prst="diamond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" smtClean="0">
                <a:solidFill>
                  <a:srgbClr val="000000"/>
                </a:solidFill>
              </a:rPr>
              <a:t>13</a:t>
            </a:r>
          </a:p>
        </p:txBody>
      </p:sp>
      <p:cxnSp>
        <p:nvCxnSpPr>
          <p:cNvPr id="129298" name="AutoShape 274"/>
          <p:cNvCxnSpPr>
            <a:cxnSpLocks noChangeShapeType="1"/>
            <a:stCxn id="129293" idx="0"/>
            <a:endCxn id="129299" idx="0"/>
          </p:cNvCxnSpPr>
          <p:nvPr/>
        </p:nvCxnSpPr>
        <p:spPr bwMode="auto">
          <a:xfrm rot="5400000">
            <a:off x="2549525" y="3009900"/>
            <a:ext cx="381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299" name="AutoShape 275"/>
          <p:cNvSpPr>
            <a:spLocks noChangeArrowheads="1"/>
          </p:cNvSpPr>
          <p:nvPr/>
        </p:nvSpPr>
        <p:spPr bwMode="auto">
          <a:xfrm>
            <a:off x="2205040" y="3200400"/>
            <a:ext cx="1069975" cy="4587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smtClean="0">
                <a:solidFill>
                  <a:srgbClr val="000000"/>
                </a:solidFill>
              </a:rPr>
              <a:t>Drift velocity</a:t>
            </a:r>
            <a:br>
              <a:rPr lang="en-GB" altLang="en-US" sz="1400" smtClean="0">
                <a:solidFill>
                  <a:srgbClr val="000000"/>
                </a:solidFill>
              </a:rPr>
            </a:br>
            <a:r>
              <a:rPr lang="en-GB" altLang="en-US" sz="1400" smtClean="0">
                <a:solidFill>
                  <a:srgbClr val="000000"/>
                </a:solidFill>
              </a:rPr>
              <a:t>analysis</a:t>
            </a:r>
          </a:p>
        </p:txBody>
      </p:sp>
      <p:cxnSp>
        <p:nvCxnSpPr>
          <p:cNvPr id="129303" name="AutoShape 279"/>
          <p:cNvCxnSpPr>
            <a:cxnSpLocks noChangeShapeType="1"/>
            <a:stCxn id="129288" idx="2"/>
            <a:endCxn id="129070" idx="1"/>
          </p:cNvCxnSpPr>
          <p:nvPr/>
        </p:nvCxnSpPr>
        <p:spPr bwMode="auto">
          <a:xfrm rot="16200000" flipH="1">
            <a:off x="869158" y="4612482"/>
            <a:ext cx="382587" cy="15240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304" name="AutoShape 280"/>
          <p:cNvCxnSpPr>
            <a:cxnSpLocks noChangeShapeType="1"/>
            <a:stCxn id="129070" idx="1"/>
            <a:endCxn id="129071" idx="3"/>
          </p:cNvCxnSpPr>
          <p:nvPr/>
        </p:nvCxnSpPr>
        <p:spPr bwMode="auto">
          <a:xfrm rot="10800000" flipV="1">
            <a:off x="908050" y="4879977"/>
            <a:ext cx="228600" cy="152082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305" name="AutoShape 281"/>
          <p:cNvCxnSpPr>
            <a:cxnSpLocks noChangeShapeType="1"/>
            <a:stCxn id="129306" idx="2"/>
            <a:endCxn id="129289" idx="0"/>
          </p:cNvCxnSpPr>
          <p:nvPr/>
        </p:nvCxnSpPr>
        <p:spPr bwMode="auto">
          <a:xfrm rot="5400000">
            <a:off x="602459" y="3201194"/>
            <a:ext cx="1223962" cy="457200"/>
          </a:xfrm>
          <a:prstGeom prst="bentConnector3">
            <a:avLst>
              <a:gd name="adj1" fmla="val 49935"/>
            </a:avLst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306" name="Rectangle 282"/>
          <p:cNvSpPr>
            <a:spLocks noChangeArrowheads="1"/>
          </p:cNvSpPr>
          <p:nvPr/>
        </p:nvSpPr>
        <p:spPr bwMode="auto">
          <a:xfrm>
            <a:off x="1289050" y="2663827"/>
            <a:ext cx="306388" cy="153988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" smtClean="0">
                <a:solidFill>
                  <a:srgbClr val="000000"/>
                </a:solidFill>
              </a:rPr>
              <a:t>DIMcl</a:t>
            </a:r>
          </a:p>
        </p:txBody>
      </p:sp>
      <p:sp>
        <p:nvSpPr>
          <p:cNvPr id="129307" name="Rectangle 283"/>
          <p:cNvSpPr>
            <a:spLocks noChangeArrowheads="1"/>
          </p:cNvSpPr>
          <p:nvPr/>
        </p:nvSpPr>
        <p:spPr bwMode="auto">
          <a:xfrm>
            <a:off x="1595440" y="2663827"/>
            <a:ext cx="306387" cy="153988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" smtClean="0">
                <a:solidFill>
                  <a:srgbClr val="000000"/>
                </a:solidFill>
              </a:rPr>
              <a:t>V.Ser.</a:t>
            </a:r>
          </a:p>
        </p:txBody>
      </p:sp>
      <p:sp>
        <p:nvSpPr>
          <p:cNvPr id="129308" name="Text Box 284"/>
          <p:cNvSpPr txBox="1">
            <a:spLocks noChangeArrowheads="1"/>
          </p:cNvSpPr>
          <p:nvPr/>
        </p:nvSpPr>
        <p:spPr bwMode="auto">
          <a:xfrm>
            <a:off x="1670213" y="2819400"/>
            <a:ext cx="26161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 smtClean="0">
                <a:solidFill>
                  <a:srgbClr val="808080"/>
                </a:solidFill>
              </a:rPr>
              <a:t>E</a:t>
            </a:r>
          </a:p>
        </p:txBody>
      </p:sp>
      <p:sp>
        <p:nvSpPr>
          <p:cNvPr id="129309" name="Text Box 285"/>
          <p:cNvSpPr txBox="1">
            <a:spLocks noChangeArrowheads="1"/>
          </p:cNvSpPr>
          <p:nvPr/>
        </p:nvSpPr>
        <p:spPr bwMode="auto">
          <a:xfrm>
            <a:off x="1365413" y="2817813"/>
            <a:ext cx="26161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 smtClean="0">
                <a:solidFill>
                  <a:srgbClr val="808080"/>
                </a:solidFill>
              </a:rPr>
              <a:t>E</a:t>
            </a:r>
          </a:p>
        </p:txBody>
      </p:sp>
      <p:sp>
        <p:nvSpPr>
          <p:cNvPr id="129310" name="Text Box 286"/>
          <p:cNvSpPr txBox="1">
            <a:spLocks noChangeArrowheads="1"/>
          </p:cNvSpPr>
          <p:nvPr/>
        </p:nvSpPr>
        <p:spPr bwMode="auto">
          <a:xfrm>
            <a:off x="601825" y="2132013"/>
            <a:ext cx="26161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 smtClean="0">
                <a:solidFill>
                  <a:srgbClr val="808080"/>
                </a:solidFill>
              </a:rPr>
              <a:t>E</a:t>
            </a:r>
          </a:p>
        </p:txBody>
      </p:sp>
      <p:grpSp>
        <p:nvGrpSpPr>
          <p:cNvPr id="129311" name="Group 287"/>
          <p:cNvGrpSpPr>
            <a:grpSpLocks/>
          </p:cNvGrpSpPr>
          <p:nvPr/>
        </p:nvGrpSpPr>
        <p:grpSpPr bwMode="auto">
          <a:xfrm>
            <a:off x="2128837" y="3889378"/>
            <a:ext cx="414338" cy="185738"/>
            <a:chOff x="645" y="1729"/>
            <a:chExt cx="261" cy="117"/>
          </a:xfrm>
        </p:grpSpPr>
        <p:sp>
          <p:nvSpPr>
            <p:cNvPr id="129312" name="Rectangle 288"/>
            <p:cNvSpPr>
              <a:spLocks noChangeArrowheads="1"/>
            </p:cNvSpPr>
            <p:nvPr/>
          </p:nvSpPr>
          <p:spPr bwMode="auto">
            <a:xfrm>
              <a:off x="827" y="1729"/>
              <a:ext cx="79" cy="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29313" name="Line 289"/>
            <p:cNvSpPr>
              <a:spLocks noChangeShapeType="1"/>
            </p:cNvSpPr>
            <p:nvPr/>
          </p:nvSpPr>
          <p:spPr bwMode="auto">
            <a:xfrm>
              <a:off x="807" y="1730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9314" name="Line 290"/>
            <p:cNvSpPr>
              <a:spLocks noChangeShapeType="1"/>
            </p:cNvSpPr>
            <p:nvPr/>
          </p:nvSpPr>
          <p:spPr bwMode="auto">
            <a:xfrm flipH="1">
              <a:off x="761" y="1778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9315" name="Line 291"/>
            <p:cNvSpPr>
              <a:spLocks noChangeShapeType="1"/>
            </p:cNvSpPr>
            <p:nvPr/>
          </p:nvSpPr>
          <p:spPr bwMode="auto">
            <a:xfrm flipH="1">
              <a:off x="667" y="1778"/>
              <a:ext cx="94" cy="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9316" name="Oval 292"/>
            <p:cNvSpPr>
              <a:spLocks noChangeArrowheads="1"/>
            </p:cNvSpPr>
            <p:nvPr/>
          </p:nvSpPr>
          <p:spPr bwMode="auto">
            <a:xfrm>
              <a:off x="645" y="1823"/>
              <a:ext cx="23" cy="2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9317" name="Group 293"/>
          <p:cNvGrpSpPr>
            <a:grpSpLocks/>
          </p:cNvGrpSpPr>
          <p:nvPr/>
        </p:nvGrpSpPr>
        <p:grpSpPr bwMode="auto">
          <a:xfrm>
            <a:off x="1443036" y="4576766"/>
            <a:ext cx="414338" cy="185737"/>
            <a:chOff x="645" y="1729"/>
            <a:chExt cx="261" cy="117"/>
          </a:xfrm>
        </p:grpSpPr>
        <p:sp>
          <p:nvSpPr>
            <p:cNvPr id="129318" name="Rectangle 294"/>
            <p:cNvSpPr>
              <a:spLocks noChangeArrowheads="1"/>
            </p:cNvSpPr>
            <p:nvPr/>
          </p:nvSpPr>
          <p:spPr bwMode="auto">
            <a:xfrm>
              <a:off x="827" y="1729"/>
              <a:ext cx="79" cy="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29319" name="Line 295"/>
            <p:cNvSpPr>
              <a:spLocks noChangeShapeType="1"/>
            </p:cNvSpPr>
            <p:nvPr/>
          </p:nvSpPr>
          <p:spPr bwMode="auto">
            <a:xfrm>
              <a:off x="807" y="1730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9320" name="Line 296"/>
            <p:cNvSpPr>
              <a:spLocks noChangeShapeType="1"/>
            </p:cNvSpPr>
            <p:nvPr/>
          </p:nvSpPr>
          <p:spPr bwMode="auto">
            <a:xfrm flipH="1">
              <a:off x="761" y="1778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9321" name="Line 297"/>
            <p:cNvSpPr>
              <a:spLocks noChangeShapeType="1"/>
            </p:cNvSpPr>
            <p:nvPr/>
          </p:nvSpPr>
          <p:spPr bwMode="auto">
            <a:xfrm flipH="1">
              <a:off x="667" y="1778"/>
              <a:ext cx="94" cy="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9322" name="Oval 298"/>
            <p:cNvSpPr>
              <a:spLocks noChangeArrowheads="1"/>
            </p:cNvSpPr>
            <p:nvPr/>
          </p:nvSpPr>
          <p:spPr bwMode="auto">
            <a:xfrm>
              <a:off x="645" y="1823"/>
              <a:ext cx="23" cy="2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9323" name="Group 299"/>
          <p:cNvGrpSpPr>
            <a:grpSpLocks/>
          </p:cNvGrpSpPr>
          <p:nvPr/>
        </p:nvGrpSpPr>
        <p:grpSpPr bwMode="auto">
          <a:xfrm>
            <a:off x="1096963" y="4235452"/>
            <a:ext cx="414338" cy="185738"/>
            <a:chOff x="645" y="1729"/>
            <a:chExt cx="261" cy="117"/>
          </a:xfrm>
        </p:grpSpPr>
        <p:sp>
          <p:nvSpPr>
            <p:cNvPr id="129324" name="Rectangle 300"/>
            <p:cNvSpPr>
              <a:spLocks noChangeArrowheads="1"/>
            </p:cNvSpPr>
            <p:nvPr/>
          </p:nvSpPr>
          <p:spPr bwMode="auto">
            <a:xfrm>
              <a:off x="827" y="1729"/>
              <a:ext cx="79" cy="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29325" name="Line 301"/>
            <p:cNvSpPr>
              <a:spLocks noChangeShapeType="1"/>
            </p:cNvSpPr>
            <p:nvPr/>
          </p:nvSpPr>
          <p:spPr bwMode="auto">
            <a:xfrm>
              <a:off x="807" y="1730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9326" name="Line 302"/>
            <p:cNvSpPr>
              <a:spLocks noChangeShapeType="1"/>
            </p:cNvSpPr>
            <p:nvPr/>
          </p:nvSpPr>
          <p:spPr bwMode="auto">
            <a:xfrm flipH="1">
              <a:off x="761" y="1778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9327" name="Line 303"/>
            <p:cNvSpPr>
              <a:spLocks noChangeShapeType="1"/>
            </p:cNvSpPr>
            <p:nvPr/>
          </p:nvSpPr>
          <p:spPr bwMode="auto">
            <a:xfrm flipH="1">
              <a:off x="667" y="1778"/>
              <a:ext cx="94" cy="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9328" name="Oval 304"/>
            <p:cNvSpPr>
              <a:spLocks noChangeArrowheads="1"/>
            </p:cNvSpPr>
            <p:nvPr/>
          </p:nvSpPr>
          <p:spPr bwMode="auto">
            <a:xfrm>
              <a:off x="645" y="1823"/>
              <a:ext cx="23" cy="2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9329" name="Group 305"/>
          <p:cNvGrpSpPr>
            <a:grpSpLocks/>
          </p:cNvGrpSpPr>
          <p:nvPr/>
        </p:nvGrpSpPr>
        <p:grpSpPr bwMode="auto">
          <a:xfrm flipH="1">
            <a:off x="34927" y="5991228"/>
            <a:ext cx="492125" cy="185738"/>
            <a:chOff x="645" y="1729"/>
            <a:chExt cx="310" cy="117"/>
          </a:xfrm>
        </p:grpSpPr>
        <p:sp>
          <p:nvSpPr>
            <p:cNvPr id="129330" name="Rectangle 306"/>
            <p:cNvSpPr>
              <a:spLocks noChangeArrowheads="1"/>
            </p:cNvSpPr>
            <p:nvPr/>
          </p:nvSpPr>
          <p:spPr bwMode="auto">
            <a:xfrm>
              <a:off x="831" y="1729"/>
              <a:ext cx="124" cy="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smtClean="0">
                  <a:solidFill>
                    <a:srgbClr val="000000"/>
                  </a:solidFill>
                </a:rPr>
                <a:t>16</a:t>
              </a:r>
            </a:p>
          </p:txBody>
        </p:sp>
        <p:sp>
          <p:nvSpPr>
            <p:cNvPr id="129331" name="Line 307"/>
            <p:cNvSpPr>
              <a:spLocks noChangeShapeType="1"/>
            </p:cNvSpPr>
            <p:nvPr/>
          </p:nvSpPr>
          <p:spPr bwMode="auto">
            <a:xfrm>
              <a:off x="807" y="1730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9332" name="Line 308"/>
            <p:cNvSpPr>
              <a:spLocks noChangeShapeType="1"/>
            </p:cNvSpPr>
            <p:nvPr/>
          </p:nvSpPr>
          <p:spPr bwMode="auto">
            <a:xfrm flipH="1">
              <a:off x="761" y="1778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9333" name="Line 309"/>
            <p:cNvSpPr>
              <a:spLocks noChangeShapeType="1"/>
            </p:cNvSpPr>
            <p:nvPr/>
          </p:nvSpPr>
          <p:spPr bwMode="auto">
            <a:xfrm flipH="1">
              <a:off x="667" y="1778"/>
              <a:ext cx="94" cy="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9334" name="Oval 310"/>
            <p:cNvSpPr>
              <a:spLocks noChangeArrowheads="1"/>
            </p:cNvSpPr>
            <p:nvPr/>
          </p:nvSpPr>
          <p:spPr bwMode="auto">
            <a:xfrm>
              <a:off x="645" y="1823"/>
              <a:ext cx="23" cy="2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9335" name="Group 311"/>
          <p:cNvGrpSpPr>
            <a:grpSpLocks/>
          </p:cNvGrpSpPr>
          <p:nvPr/>
        </p:nvGrpSpPr>
        <p:grpSpPr bwMode="auto">
          <a:xfrm>
            <a:off x="2435225" y="4271967"/>
            <a:ext cx="414338" cy="185737"/>
            <a:chOff x="645" y="1729"/>
            <a:chExt cx="261" cy="117"/>
          </a:xfrm>
        </p:grpSpPr>
        <p:sp>
          <p:nvSpPr>
            <p:cNvPr id="129336" name="Rectangle 312"/>
            <p:cNvSpPr>
              <a:spLocks noChangeArrowheads="1"/>
            </p:cNvSpPr>
            <p:nvPr/>
          </p:nvSpPr>
          <p:spPr bwMode="auto">
            <a:xfrm>
              <a:off x="827" y="1729"/>
              <a:ext cx="79" cy="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smtClean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29337" name="Line 313"/>
            <p:cNvSpPr>
              <a:spLocks noChangeShapeType="1"/>
            </p:cNvSpPr>
            <p:nvPr/>
          </p:nvSpPr>
          <p:spPr bwMode="auto">
            <a:xfrm>
              <a:off x="807" y="1730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9338" name="Line 314"/>
            <p:cNvSpPr>
              <a:spLocks noChangeShapeType="1"/>
            </p:cNvSpPr>
            <p:nvPr/>
          </p:nvSpPr>
          <p:spPr bwMode="auto">
            <a:xfrm flipH="1">
              <a:off x="761" y="1778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9339" name="Line 315"/>
            <p:cNvSpPr>
              <a:spLocks noChangeShapeType="1"/>
            </p:cNvSpPr>
            <p:nvPr/>
          </p:nvSpPr>
          <p:spPr bwMode="auto">
            <a:xfrm flipH="1">
              <a:off x="667" y="1778"/>
              <a:ext cx="94" cy="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29340" name="Oval 316"/>
            <p:cNvSpPr>
              <a:spLocks noChangeArrowheads="1"/>
            </p:cNvSpPr>
            <p:nvPr/>
          </p:nvSpPr>
          <p:spPr bwMode="auto">
            <a:xfrm>
              <a:off x="645" y="1823"/>
              <a:ext cx="23" cy="2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89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2791" y="898276"/>
            <a:ext cx="5054409" cy="55399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5" dirty="0"/>
              <a:t>ALICE</a:t>
            </a:r>
            <a:r>
              <a:rPr spc="-50" dirty="0"/>
              <a:t> </a:t>
            </a:r>
            <a:r>
              <a:rPr spc="10" dirty="0"/>
              <a:t>underground</a:t>
            </a:r>
          </a:p>
        </p:txBody>
      </p:sp>
      <p:sp>
        <p:nvSpPr>
          <p:cNvPr id="3" name="object 3"/>
          <p:cNvSpPr/>
          <p:nvPr/>
        </p:nvSpPr>
        <p:spPr>
          <a:xfrm>
            <a:off x="1421657" y="993280"/>
            <a:ext cx="771612" cy="96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48082" y="5566304"/>
            <a:ext cx="1131863" cy="0"/>
          </a:xfrm>
          <a:custGeom>
            <a:avLst/>
            <a:gdLst/>
            <a:ahLst/>
            <a:cxnLst/>
            <a:rect l="l" t="t" r="r" b="b"/>
            <a:pathLst>
              <a:path w="1226184">
                <a:moveTo>
                  <a:pt x="0" y="0"/>
                </a:moveTo>
                <a:lnTo>
                  <a:pt x="1226057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78421" y="5538821"/>
            <a:ext cx="51582" cy="55984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55625" y="27432"/>
                </a:moveTo>
                <a:lnTo>
                  <a:pt x="0" y="0"/>
                </a:lnTo>
                <a:lnTo>
                  <a:pt x="0" y="55625"/>
                </a:lnTo>
                <a:lnTo>
                  <a:pt x="55625" y="27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66170" y="5566304"/>
            <a:ext cx="1131863" cy="0"/>
          </a:xfrm>
          <a:custGeom>
            <a:avLst/>
            <a:gdLst/>
            <a:ahLst/>
            <a:cxnLst/>
            <a:rect l="l" t="t" r="r" b="b"/>
            <a:pathLst>
              <a:path w="1226185">
                <a:moveTo>
                  <a:pt x="1226058" y="0"/>
                </a:moveTo>
                <a:lnTo>
                  <a:pt x="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16230" y="5538821"/>
            <a:ext cx="52168" cy="55984"/>
          </a:xfrm>
          <a:custGeom>
            <a:avLst/>
            <a:gdLst/>
            <a:ahLst/>
            <a:cxnLst/>
            <a:rect l="l" t="t" r="r" b="b"/>
            <a:pathLst>
              <a:path w="56514" h="55879">
                <a:moveTo>
                  <a:pt x="56387" y="55625"/>
                </a:moveTo>
                <a:lnTo>
                  <a:pt x="56387" y="0"/>
                </a:lnTo>
                <a:lnTo>
                  <a:pt x="0" y="27432"/>
                </a:lnTo>
                <a:lnTo>
                  <a:pt x="56387" y="55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99468" y="4894500"/>
            <a:ext cx="59787" cy="610731"/>
          </a:xfrm>
          <a:custGeom>
            <a:avLst/>
            <a:gdLst/>
            <a:ahLst/>
            <a:cxnLst/>
            <a:rect l="l" t="t" r="r" b="b"/>
            <a:pathLst>
              <a:path w="64770" h="609600">
                <a:moveTo>
                  <a:pt x="64769" y="609600"/>
                </a:moveTo>
                <a:lnTo>
                  <a:pt x="60959" y="0"/>
                </a:lnTo>
                <a:lnTo>
                  <a:pt x="0" y="0"/>
                </a:lnTo>
                <a:lnTo>
                  <a:pt x="3809" y="609600"/>
                </a:lnTo>
                <a:lnTo>
                  <a:pt x="64769" y="609600"/>
                </a:lnTo>
                <a:close/>
              </a:path>
            </a:pathLst>
          </a:custGeom>
          <a:solidFill>
            <a:srgbClr val="CC9A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99468" y="4894500"/>
            <a:ext cx="59787" cy="610731"/>
          </a:xfrm>
          <a:custGeom>
            <a:avLst/>
            <a:gdLst/>
            <a:ahLst/>
            <a:cxnLst/>
            <a:rect l="l" t="t" r="r" b="b"/>
            <a:pathLst>
              <a:path w="64770" h="609600">
                <a:moveTo>
                  <a:pt x="64769" y="609600"/>
                </a:moveTo>
                <a:lnTo>
                  <a:pt x="3809" y="609600"/>
                </a:lnTo>
                <a:lnTo>
                  <a:pt x="0" y="0"/>
                </a:lnTo>
                <a:lnTo>
                  <a:pt x="60959" y="0"/>
                </a:lnTo>
                <a:lnTo>
                  <a:pt x="64769" y="60960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15896" y="4863962"/>
            <a:ext cx="844062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60960">
            <a:solidFill>
              <a:srgbClr val="CC9AFF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15896" y="4833428"/>
            <a:ext cx="844062" cy="61073"/>
          </a:xfrm>
          <a:custGeom>
            <a:avLst/>
            <a:gdLst/>
            <a:ahLst/>
            <a:cxnLst/>
            <a:rect l="l" t="t" r="r" b="b"/>
            <a:pathLst>
              <a:path w="914400" h="60960">
                <a:moveTo>
                  <a:pt x="0" y="0"/>
                </a:moveTo>
                <a:lnTo>
                  <a:pt x="0" y="60960"/>
                </a:lnTo>
                <a:lnTo>
                  <a:pt x="914400" y="60960"/>
                </a:lnTo>
                <a:lnTo>
                  <a:pt x="91440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60944" y="4863962"/>
            <a:ext cx="1350498" cy="0"/>
          </a:xfrm>
          <a:custGeom>
            <a:avLst/>
            <a:gdLst/>
            <a:ahLst/>
            <a:cxnLst/>
            <a:rect l="l" t="t" r="r" b="b"/>
            <a:pathLst>
              <a:path w="1463040">
                <a:moveTo>
                  <a:pt x="0" y="0"/>
                </a:moveTo>
                <a:lnTo>
                  <a:pt x="1463040" y="0"/>
                </a:lnTo>
              </a:path>
            </a:pathLst>
          </a:custGeom>
          <a:ln w="60960">
            <a:solidFill>
              <a:srgbClr val="CC9AFF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60944" y="4833428"/>
            <a:ext cx="1350498" cy="61073"/>
          </a:xfrm>
          <a:custGeom>
            <a:avLst/>
            <a:gdLst/>
            <a:ahLst/>
            <a:cxnLst/>
            <a:rect l="l" t="t" r="r" b="b"/>
            <a:pathLst>
              <a:path w="1463040" h="60960">
                <a:moveTo>
                  <a:pt x="0" y="0"/>
                </a:moveTo>
                <a:lnTo>
                  <a:pt x="0" y="60960"/>
                </a:lnTo>
                <a:lnTo>
                  <a:pt x="1463040" y="60960"/>
                </a:lnTo>
                <a:lnTo>
                  <a:pt x="1463040" y="0"/>
                </a:lnTo>
                <a:lnTo>
                  <a:pt x="0" y="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22001" y="2146210"/>
            <a:ext cx="0" cy="122146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0"/>
                </a:moveTo>
                <a:lnTo>
                  <a:pt x="0" y="121919"/>
                </a:lnTo>
              </a:path>
            </a:pathLst>
          </a:custGeom>
          <a:ln w="22860">
            <a:solidFill>
              <a:srgbClr val="9A6533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34542" y="2146210"/>
            <a:ext cx="0" cy="122146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0"/>
                </a:moveTo>
                <a:lnTo>
                  <a:pt x="0" y="121920"/>
                </a:lnTo>
              </a:path>
            </a:pathLst>
          </a:custGeom>
          <a:ln w="22860">
            <a:solidFill>
              <a:srgbClr val="9A6533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72797" y="2075213"/>
            <a:ext cx="120748" cy="111967"/>
          </a:xfrm>
          <a:custGeom>
            <a:avLst/>
            <a:gdLst/>
            <a:ahLst/>
            <a:cxnLst/>
            <a:rect l="l" t="t" r="r" b="b"/>
            <a:pathLst>
              <a:path w="130810" h="111760">
                <a:moveTo>
                  <a:pt x="130302" y="45029"/>
                </a:moveTo>
                <a:lnTo>
                  <a:pt x="124170" y="9905"/>
                </a:lnTo>
                <a:lnTo>
                  <a:pt x="112716" y="1821"/>
                </a:lnTo>
                <a:lnTo>
                  <a:pt x="97119" y="95"/>
                </a:lnTo>
                <a:lnTo>
                  <a:pt x="79807" y="797"/>
                </a:lnTo>
                <a:lnTo>
                  <a:pt x="63210" y="0"/>
                </a:lnTo>
                <a:lnTo>
                  <a:pt x="50530" y="1762"/>
                </a:lnTo>
                <a:lnTo>
                  <a:pt x="37207" y="2666"/>
                </a:lnTo>
                <a:lnTo>
                  <a:pt x="24312" y="4714"/>
                </a:lnTo>
                <a:lnTo>
                  <a:pt x="12918" y="9905"/>
                </a:lnTo>
                <a:lnTo>
                  <a:pt x="0" y="34420"/>
                </a:lnTo>
                <a:lnTo>
                  <a:pt x="9584" y="64865"/>
                </a:lnTo>
                <a:lnTo>
                  <a:pt x="28455" y="93166"/>
                </a:lnTo>
                <a:lnTo>
                  <a:pt x="43398" y="111251"/>
                </a:lnTo>
                <a:lnTo>
                  <a:pt x="74556" y="101846"/>
                </a:lnTo>
                <a:lnTo>
                  <a:pt x="108644" y="77723"/>
                </a:lnTo>
                <a:lnTo>
                  <a:pt x="130302" y="45029"/>
                </a:lnTo>
                <a:close/>
              </a:path>
            </a:pathLst>
          </a:custGeom>
          <a:solidFill>
            <a:srgbClr val="33CC33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72797" y="2075213"/>
            <a:ext cx="120748" cy="111967"/>
          </a:xfrm>
          <a:custGeom>
            <a:avLst/>
            <a:gdLst/>
            <a:ahLst/>
            <a:cxnLst/>
            <a:rect l="l" t="t" r="r" b="b"/>
            <a:pathLst>
              <a:path w="130810" h="111760">
                <a:moveTo>
                  <a:pt x="43398" y="111251"/>
                </a:moveTo>
                <a:lnTo>
                  <a:pt x="28455" y="93166"/>
                </a:lnTo>
                <a:lnTo>
                  <a:pt x="9584" y="64865"/>
                </a:lnTo>
                <a:lnTo>
                  <a:pt x="0" y="34420"/>
                </a:lnTo>
                <a:lnTo>
                  <a:pt x="12918" y="9905"/>
                </a:lnTo>
                <a:lnTo>
                  <a:pt x="24312" y="4714"/>
                </a:lnTo>
                <a:lnTo>
                  <a:pt x="37207" y="2666"/>
                </a:lnTo>
                <a:lnTo>
                  <a:pt x="50530" y="1762"/>
                </a:lnTo>
                <a:lnTo>
                  <a:pt x="63210" y="0"/>
                </a:lnTo>
                <a:lnTo>
                  <a:pt x="79807" y="797"/>
                </a:lnTo>
                <a:lnTo>
                  <a:pt x="97119" y="95"/>
                </a:lnTo>
                <a:lnTo>
                  <a:pt x="112716" y="1821"/>
                </a:lnTo>
                <a:lnTo>
                  <a:pt x="124170" y="9905"/>
                </a:lnTo>
                <a:lnTo>
                  <a:pt x="130302" y="45029"/>
                </a:lnTo>
                <a:lnTo>
                  <a:pt x="108644" y="77723"/>
                </a:lnTo>
                <a:lnTo>
                  <a:pt x="74556" y="101846"/>
                </a:lnTo>
                <a:lnTo>
                  <a:pt x="43398" y="111251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810789" y="4589897"/>
            <a:ext cx="282526" cy="305365"/>
          </a:xfrm>
          <a:custGeom>
            <a:avLst/>
            <a:gdLst/>
            <a:ahLst/>
            <a:cxnLst/>
            <a:rect l="l" t="t" r="r" b="b"/>
            <a:pathLst>
              <a:path w="306070" h="304800">
                <a:moveTo>
                  <a:pt x="305549" y="0"/>
                </a:moveTo>
                <a:lnTo>
                  <a:pt x="0" y="74675"/>
                </a:lnTo>
                <a:lnTo>
                  <a:pt x="0" y="227075"/>
                </a:lnTo>
                <a:lnTo>
                  <a:pt x="304025" y="304800"/>
                </a:lnTo>
                <a:lnTo>
                  <a:pt x="305549" y="0"/>
                </a:lnTo>
                <a:close/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40648" y="2298892"/>
            <a:ext cx="1519311" cy="0"/>
          </a:xfrm>
          <a:custGeom>
            <a:avLst/>
            <a:gdLst/>
            <a:ahLst/>
            <a:cxnLst/>
            <a:rect l="l" t="t" r="r" b="b"/>
            <a:pathLst>
              <a:path w="1645920">
                <a:moveTo>
                  <a:pt x="0" y="0"/>
                </a:moveTo>
                <a:lnTo>
                  <a:pt x="1645920" y="0"/>
                </a:lnTo>
              </a:path>
            </a:pathLst>
          </a:custGeom>
          <a:ln w="60960">
            <a:solidFill>
              <a:srgbClr val="CC9AFF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040648" y="2268357"/>
            <a:ext cx="1519311" cy="61073"/>
          </a:xfrm>
          <a:custGeom>
            <a:avLst/>
            <a:gdLst/>
            <a:ahLst/>
            <a:cxnLst/>
            <a:rect l="l" t="t" r="r" b="b"/>
            <a:pathLst>
              <a:path w="1645920" h="60960">
                <a:moveTo>
                  <a:pt x="0" y="0"/>
                </a:moveTo>
                <a:lnTo>
                  <a:pt x="0" y="60960"/>
                </a:lnTo>
                <a:lnTo>
                  <a:pt x="1645920" y="60960"/>
                </a:lnTo>
                <a:lnTo>
                  <a:pt x="164592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797916" y="2298892"/>
            <a:ext cx="506437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39" y="0"/>
                </a:lnTo>
              </a:path>
            </a:pathLst>
          </a:custGeom>
          <a:ln w="60960">
            <a:solidFill>
              <a:srgbClr val="CC9AFF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97916" y="2268357"/>
            <a:ext cx="506437" cy="61073"/>
          </a:xfrm>
          <a:custGeom>
            <a:avLst/>
            <a:gdLst/>
            <a:ahLst/>
            <a:cxnLst/>
            <a:rect l="l" t="t" r="r" b="b"/>
            <a:pathLst>
              <a:path w="548639" h="60960">
                <a:moveTo>
                  <a:pt x="0" y="0"/>
                </a:moveTo>
                <a:lnTo>
                  <a:pt x="0" y="60960"/>
                </a:lnTo>
                <a:lnTo>
                  <a:pt x="548639" y="60960"/>
                </a:lnTo>
                <a:lnTo>
                  <a:pt x="548639" y="0"/>
                </a:lnTo>
                <a:lnTo>
                  <a:pt x="0" y="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500171" y="2268356"/>
            <a:ext cx="63305" cy="1221462"/>
          </a:xfrm>
          <a:custGeom>
            <a:avLst/>
            <a:gdLst/>
            <a:ahLst/>
            <a:cxnLst/>
            <a:rect l="l" t="t" r="r" b="b"/>
            <a:pathLst>
              <a:path w="68579" h="1219200">
                <a:moveTo>
                  <a:pt x="68579" y="1219200"/>
                </a:moveTo>
                <a:lnTo>
                  <a:pt x="60959" y="0"/>
                </a:lnTo>
                <a:lnTo>
                  <a:pt x="0" y="0"/>
                </a:lnTo>
                <a:lnTo>
                  <a:pt x="7619" y="1219200"/>
                </a:lnTo>
                <a:lnTo>
                  <a:pt x="68579" y="1219200"/>
                </a:lnTo>
                <a:close/>
              </a:path>
            </a:pathLst>
          </a:custGeom>
          <a:solidFill>
            <a:srgbClr val="CC9A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500171" y="2268356"/>
            <a:ext cx="63305" cy="1221462"/>
          </a:xfrm>
          <a:custGeom>
            <a:avLst/>
            <a:gdLst/>
            <a:ahLst/>
            <a:cxnLst/>
            <a:rect l="l" t="t" r="r" b="b"/>
            <a:pathLst>
              <a:path w="68579" h="1219200">
                <a:moveTo>
                  <a:pt x="60959" y="0"/>
                </a:moveTo>
                <a:lnTo>
                  <a:pt x="0" y="0"/>
                </a:lnTo>
                <a:lnTo>
                  <a:pt x="7619" y="1219200"/>
                </a:lnTo>
                <a:lnTo>
                  <a:pt x="68579" y="1219200"/>
                </a:lnTo>
                <a:lnTo>
                  <a:pt x="60959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500874" y="3673037"/>
            <a:ext cx="60960" cy="977170"/>
          </a:xfrm>
          <a:custGeom>
            <a:avLst/>
            <a:gdLst/>
            <a:ahLst/>
            <a:cxnLst/>
            <a:rect l="l" t="t" r="r" b="b"/>
            <a:pathLst>
              <a:path w="66039" h="975360">
                <a:moveTo>
                  <a:pt x="65532" y="975360"/>
                </a:moveTo>
                <a:lnTo>
                  <a:pt x="59436" y="0"/>
                </a:lnTo>
                <a:lnTo>
                  <a:pt x="0" y="0"/>
                </a:lnTo>
                <a:lnTo>
                  <a:pt x="6096" y="975360"/>
                </a:lnTo>
                <a:lnTo>
                  <a:pt x="65532" y="975360"/>
                </a:lnTo>
                <a:close/>
              </a:path>
            </a:pathLst>
          </a:custGeom>
          <a:solidFill>
            <a:srgbClr val="CC9A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500874" y="3673037"/>
            <a:ext cx="60960" cy="977170"/>
          </a:xfrm>
          <a:custGeom>
            <a:avLst/>
            <a:gdLst/>
            <a:ahLst/>
            <a:cxnLst/>
            <a:rect l="l" t="t" r="r" b="b"/>
            <a:pathLst>
              <a:path w="66039" h="975360">
                <a:moveTo>
                  <a:pt x="65532" y="975360"/>
                </a:moveTo>
                <a:lnTo>
                  <a:pt x="6096" y="975360"/>
                </a:lnTo>
                <a:lnTo>
                  <a:pt x="0" y="0"/>
                </a:lnTo>
                <a:lnTo>
                  <a:pt x="59436" y="0"/>
                </a:lnTo>
                <a:lnTo>
                  <a:pt x="65532" y="97536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792993" y="2266831"/>
            <a:ext cx="66235" cy="1650245"/>
          </a:xfrm>
          <a:custGeom>
            <a:avLst/>
            <a:gdLst/>
            <a:ahLst/>
            <a:cxnLst/>
            <a:rect l="l" t="t" r="r" b="b"/>
            <a:pathLst>
              <a:path w="71754" h="1647189">
                <a:moveTo>
                  <a:pt x="71627" y="1645920"/>
                </a:moveTo>
                <a:lnTo>
                  <a:pt x="60960" y="0"/>
                </a:lnTo>
                <a:lnTo>
                  <a:pt x="0" y="762"/>
                </a:lnTo>
                <a:lnTo>
                  <a:pt x="10667" y="1646682"/>
                </a:lnTo>
                <a:lnTo>
                  <a:pt x="71627" y="1645920"/>
                </a:lnTo>
                <a:close/>
              </a:path>
            </a:pathLst>
          </a:custGeom>
          <a:solidFill>
            <a:srgbClr val="CC9A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792993" y="2266831"/>
            <a:ext cx="66235" cy="1650245"/>
          </a:xfrm>
          <a:custGeom>
            <a:avLst/>
            <a:gdLst/>
            <a:ahLst/>
            <a:cxnLst/>
            <a:rect l="l" t="t" r="r" b="b"/>
            <a:pathLst>
              <a:path w="71754" h="1647189">
                <a:moveTo>
                  <a:pt x="71627" y="1645920"/>
                </a:moveTo>
                <a:lnTo>
                  <a:pt x="10667" y="1646682"/>
                </a:lnTo>
                <a:lnTo>
                  <a:pt x="0" y="762"/>
                </a:lnTo>
                <a:lnTo>
                  <a:pt x="60960" y="0"/>
                </a:lnTo>
                <a:lnTo>
                  <a:pt x="71627" y="164592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503687" y="3489819"/>
            <a:ext cx="281354" cy="183219"/>
          </a:xfrm>
          <a:custGeom>
            <a:avLst/>
            <a:gdLst/>
            <a:ahLst/>
            <a:cxnLst/>
            <a:rect l="l" t="t" r="r" b="b"/>
            <a:pathLst>
              <a:path w="304800" h="182879">
                <a:moveTo>
                  <a:pt x="0" y="0"/>
                </a:moveTo>
                <a:lnTo>
                  <a:pt x="0" y="182879"/>
                </a:lnTo>
                <a:lnTo>
                  <a:pt x="304800" y="182879"/>
                </a:lnTo>
                <a:lnTo>
                  <a:pt x="30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9A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503687" y="3489819"/>
            <a:ext cx="281354" cy="183219"/>
          </a:xfrm>
          <a:custGeom>
            <a:avLst/>
            <a:gdLst/>
            <a:ahLst/>
            <a:cxnLst/>
            <a:rect l="l" t="t" r="r" b="b"/>
            <a:pathLst>
              <a:path w="304800" h="182879">
                <a:moveTo>
                  <a:pt x="0" y="0"/>
                </a:moveTo>
                <a:lnTo>
                  <a:pt x="0" y="182879"/>
                </a:lnTo>
                <a:lnTo>
                  <a:pt x="304800" y="182879"/>
                </a:lnTo>
                <a:lnTo>
                  <a:pt x="30480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590481" y="4772353"/>
            <a:ext cx="5739618" cy="0"/>
          </a:xfrm>
          <a:custGeom>
            <a:avLst/>
            <a:gdLst/>
            <a:ahLst/>
            <a:cxnLst/>
            <a:rect l="l" t="t" r="r" b="b"/>
            <a:pathLst>
              <a:path w="6217920">
                <a:moveTo>
                  <a:pt x="0" y="0"/>
                </a:moveTo>
                <a:lnTo>
                  <a:pt x="6217919" y="0"/>
                </a:lnTo>
              </a:path>
            </a:pathLst>
          </a:custGeom>
          <a:ln w="9906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797916" y="3886794"/>
            <a:ext cx="1519311" cy="0"/>
          </a:xfrm>
          <a:custGeom>
            <a:avLst/>
            <a:gdLst/>
            <a:ahLst/>
            <a:cxnLst/>
            <a:rect l="l" t="t" r="r" b="b"/>
            <a:pathLst>
              <a:path w="1645920">
                <a:moveTo>
                  <a:pt x="0" y="0"/>
                </a:moveTo>
                <a:lnTo>
                  <a:pt x="1645919" y="0"/>
                </a:lnTo>
              </a:path>
            </a:pathLst>
          </a:custGeom>
          <a:ln w="60960">
            <a:solidFill>
              <a:srgbClr val="CC9AFF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797916" y="3856256"/>
            <a:ext cx="1519311" cy="61073"/>
          </a:xfrm>
          <a:custGeom>
            <a:avLst/>
            <a:gdLst/>
            <a:ahLst/>
            <a:cxnLst/>
            <a:rect l="l" t="t" r="r" b="b"/>
            <a:pathLst>
              <a:path w="1645920" h="60960">
                <a:moveTo>
                  <a:pt x="0" y="0"/>
                </a:moveTo>
                <a:lnTo>
                  <a:pt x="0" y="60960"/>
                </a:lnTo>
                <a:lnTo>
                  <a:pt x="1645919" y="60960"/>
                </a:lnTo>
                <a:lnTo>
                  <a:pt x="1645919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259548" y="4894500"/>
            <a:ext cx="59202" cy="610731"/>
          </a:xfrm>
          <a:custGeom>
            <a:avLst/>
            <a:gdLst/>
            <a:ahLst/>
            <a:cxnLst/>
            <a:rect l="l" t="t" r="r" b="b"/>
            <a:pathLst>
              <a:path w="64134" h="609600">
                <a:moveTo>
                  <a:pt x="63995" y="609600"/>
                </a:moveTo>
                <a:lnTo>
                  <a:pt x="60947" y="0"/>
                </a:lnTo>
                <a:lnTo>
                  <a:pt x="0" y="0"/>
                </a:lnTo>
                <a:lnTo>
                  <a:pt x="3035" y="609600"/>
                </a:lnTo>
                <a:lnTo>
                  <a:pt x="63995" y="609600"/>
                </a:lnTo>
                <a:close/>
              </a:path>
            </a:pathLst>
          </a:custGeom>
          <a:solidFill>
            <a:srgbClr val="CC9A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259548" y="4894500"/>
            <a:ext cx="59202" cy="610731"/>
          </a:xfrm>
          <a:custGeom>
            <a:avLst/>
            <a:gdLst/>
            <a:ahLst/>
            <a:cxnLst/>
            <a:rect l="l" t="t" r="r" b="b"/>
            <a:pathLst>
              <a:path w="64134" h="609600">
                <a:moveTo>
                  <a:pt x="63995" y="609600"/>
                </a:moveTo>
                <a:lnTo>
                  <a:pt x="3035" y="609600"/>
                </a:lnTo>
                <a:lnTo>
                  <a:pt x="0" y="0"/>
                </a:lnTo>
                <a:lnTo>
                  <a:pt x="60947" y="0"/>
                </a:lnTo>
                <a:lnTo>
                  <a:pt x="63995" y="60960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258845" y="3856256"/>
            <a:ext cx="60960" cy="732877"/>
          </a:xfrm>
          <a:custGeom>
            <a:avLst/>
            <a:gdLst/>
            <a:ahLst/>
            <a:cxnLst/>
            <a:rect l="l" t="t" r="r" b="b"/>
            <a:pathLst>
              <a:path w="66040" h="731520">
                <a:moveTo>
                  <a:pt x="65532" y="731520"/>
                </a:moveTo>
                <a:lnTo>
                  <a:pt x="60947" y="0"/>
                </a:lnTo>
                <a:lnTo>
                  <a:pt x="0" y="0"/>
                </a:lnTo>
                <a:lnTo>
                  <a:pt x="4559" y="731520"/>
                </a:lnTo>
                <a:lnTo>
                  <a:pt x="65532" y="731520"/>
                </a:lnTo>
                <a:close/>
              </a:path>
            </a:pathLst>
          </a:custGeom>
          <a:solidFill>
            <a:srgbClr val="CC9A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258845" y="3856256"/>
            <a:ext cx="60960" cy="732877"/>
          </a:xfrm>
          <a:custGeom>
            <a:avLst/>
            <a:gdLst/>
            <a:ahLst/>
            <a:cxnLst/>
            <a:rect l="l" t="t" r="r" b="b"/>
            <a:pathLst>
              <a:path w="66040" h="731520">
                <a:moveTo>
                  <a:pt x="65532" y="731520"/>
                </a:moveTo>
                <a:lnTo>
                  <a:pt x="4559" y="731520"/>
                </a:lnTo>
                <a:lnTo>
                  <a:pt x="0" y="0"/>
                </a:lnTo>
                <a:lnTo>
                  <a:pt x="60947" y="0"/>
                </a:lnTo>
                <a:lnTo>
                  <a:pt x="65532" y="73152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715896" y="4619670"/>
            <a:ext cx="844062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60960">
            <a:solidFill>
              <a:srgbClr val="CC9AFF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715896" y="4589133"/>
            <a:ext cx="844062" cy="61073"/>
          </a:xfrm>
          <a:custGeom>
            <a:avLst/>
            <a:gdLst/>
            <a:ahLst/>
            <a:cxnLst/>
            <a:rect l="l" t="t" r="r" b="b"/>
            <a:pathLst>
              <a:path w="914400" h="60960">
                <a:moveTo>
                  <a:pt x="0" y="0"/>
                </a:moveTo>
                <a:lnTo>
                  <a:pt x="0" y="60960"/>
                </a:lnTo>
                <a:lnTo>
                  <a:pt x="914400" y="60960"/>
                </a:lnTo>
                <a:lnTo>
                  <a:pt x="91440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260944" y="4619670"/>
            <a:ext cx="1350498" cy="0"/>
          </a:xfrm>
          <a:custGeom>
            <a:avLst/>
            <a:gdLst/>
            <a:ahLst/>
            <a:cxnLst/>
            <a:rect l="l" t="t" r="r" b="b"/>
            <a:pathLst>
              <a:path w="1463040">
                <a:moveTo>
                  <a:pt x="0" y="0"/>
                </a:moveTo>
                <a:lnTo>
                  <a:pt x="1463040" y="0"/>
                </a:lnTo>
              </a:path>
            </a:pathLst>
          </a:custGeom>
          <a:ln w="60960">
            <a:solidFill>
              <a:srgbClr val="CC9AFF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260944" y="4589133"/>
            <a:ext cx="1350498" cy="61073"/>
          </a:xfrm>
          <a:custGeom>
            <a:avLst/>
            <a:gdLst/>
            <a:ahLst/>
            <a:cxnLst/>
            <a:rect l="l" t="t" r="r" b="b"/>
            <a:pathLst>
              <a:path w="1463040" h="60960">
                <a:moveTo>
                  <a:pt x="0" y="0"/>
                </a:moveTo>
                <a:lnTo>
                  <a:pt x="0" y="60960"/>
                </a:lnTo>
                <a:lnTo>
                  <a:pt x="1463040" y="60960"/>
                </a:lnTo>
                <a:lnTo>
                  <a:pt x="1463040" y="0"/>
                </a:lnTo>
                <a:lnTo>
                  <a:pt x="0" y="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559958" y="5199866"/>
            <a:ext cx="2757268" cy="305365"/>
          </a:xfrm>
          <a:custGeom>
            <a:avLst/>
            <a:gdLst/>
            <a:ahLst/>
            <a:cxnLst/>
            <a:rect l="l" t="t" r="r" b="b"/>
            <a:pathLst>
              <a:path w="2987040" h="304800">
                <a:moveTo>
                  <a:pt x="0" y="0"/>
                </a:moveTo>
                <a:lnTo>
                  <a:pt x="0" y="304800"/>
                </a:lnTo>
                <a:lnTo>
                  <a:pt x="2987040" y="304800"/>
                </a:lnTo>
                <a:lnTo>
                  <a:pt x="298704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9A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559958" y="5199866"/>
            <a:ext cx="2757268" cy="305365"/>
          </a:xfrm>
          <a:custGeom>
            <a:avLst/>
            <a:gdLst/>
            <a:ahLst/>
            <a:cxnLst/>
            <a:rect l="l" t="t" r="r" b="b"/>
            <a:pathLst>
              <a:path w="2987040" h="304800">
                <a:moveTo>
                  <a:pt x="0" y="0"/>
                </a:moveTo>
                <a:lnTo>
                  <a:pt x="0" y="304800"/>
                </a:lnTo>
                <a:lnTo>
                  <a:pt x="2987040" y="304800"/>
                </a:lnTo>
                <a:lnTo>
                  <a:pt x="298704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785042" y="3489819"/>
            <a:ext cx="844062" cy="183219"/>
          </a:xfrm>
          <a:custGeom>
            <a:avLst/>
            <a:gdLst/>
            <a:ahLst/>
            <a:cxnLst/>
            <a:rect l="l" t="t" r="r" b="b"/>
            <a:pathLst>
              <a:path w="914400" h="182879">
                <a:moveTo>
                  <a:pt x="0" y="0"/>
                </a:moveTo>
                <a:lnTo>
                  <a:pt x="0" y="182879"/>
                </a:lnTo>
                <a:lnTo>
                  <a:pt x="914400" y="182879"/>
                </a:lnTo>
                <a:lnTo>
                  <a:pt x="914400" y="0"/>
                </a:lnTo>
                <a:lnTo>
                  <a:pt x="0" y="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956187" y="3448086"/>
            <a:ext cx="672916" cy="23339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spcBef>
                <a:spcPts val="140"/>
              </a:spcBef>
            </a:pPr>
            <a:r>
              <a:rPr sz="1400" b="1" spc="45" dirty="0">
                <a:solidFill>
                  <a:prstClr val="black"/>
                </a:solidFill>
                <a:latin typeface="Times New Roman"/>
                <a:cs typeface="Times New Roman"/>
              </a:rPr>
              <a:t>PLUG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629103" y="3489819"/>
            <a:ext cx="168812" cy="183219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0" y="0"/>
                </a:moveTo>
                <a:lnTo>
                  <a:pt x="0" y="182879"/>
                </a:lnTo>
                <a:lnTo>
                  <a:pt x="182879" y="182879"/>
                </a:lnTo>
                <a:lnTo>
                  <a:pt x="1828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C9A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629103" y="3489819"/>
            <a:ext cx="168812" cy="183219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0" y="0"/>
                </a:moveTo>
                <a:lnTo>
                  <a:pt x="0" y="182879"/>
                </a:lnTo>
                <a:lnTo>
                  <a:pt x="182879" y="182879"/>
                </a:lnTo>
                <a:lnTo>
                  <a:pt x="182879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022999" y="4344842"/>
            <a:ext cx="787791" cy="855023"/>
          </a:xfrm>
          <a:custGeom>
            <a:avLst/>
            <a:gdLst/>
            <a:ahLst/>
            <a:cxnLst/>
            <a:rect l="l" t="t" r="r" b="b"/>
            <a:pathLst>
              <a:path w="853439" h="853439">
                <a:moveTo>
                  <a:pt x="0" y="0"/>
                </a:moveTo>
                <a:lnTo>
                  <a:pt x="0" y="853440"/>
                </a:lnTo>
                <a:lnTo>
                  <a:pt x="853440" y="853439"/>
                </a:lnTo>
                <a:lnTo>
                  <a:pt x="853440" y="0"/>
                </a:lnTo>
                <a:lnTo>
                  <a:pt x="0" y="0"/>
                </a:lnTo>
                <a:close/>
              </a:path>
            </a:pathLst>
          </a:custGeom>
          <a:ln w="609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201176" y="4578701"/>
            <a:ext cx="584055" cy="18466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1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ALICE</a:t>
            </a:r>
            <a:endParaRPr sz="11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033777" y="4748940"/>
            <a:ext cx="918275" cy="18466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100" b="1" spc="15" dirty="0">
                <a:solidFill>
                  <a:prstClr val="black"/>
                </a:solidFill>
                <a:latin typeface="Times New Roman"/>
                <a:cs typeface="Times New Roman"/>
              </a:rPr>
              <a:t>DETECTOR</a:t>
            </a:r>
            <a:endParaRPr sz="11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997250" y="2024064"/>
            <a:ext cx="450166" cy="244292"/>
          </a:xfrm>
          <a:custGeom>
            <a:avLst/>
            <a:gdLst/>
            <a:ahLst/>
            <a:cxnLst/>
            <a:rect l="l" t="t" r="r" b="b"/>
            <a:pathLst>
              <a:path w="487679" h="243839">
                <a:moveTo>
                  <a:pt x="0" y="0"/>
                </a:moveTo>
                <a:lnTo>
                  <a:pt x="0" y="243839"/>
                </a:lnTo>
                <a:lnTo>
                  <a:pt x="487679" y="243839"/>
                </a:lnTo>
                <a:lnTo>
                  <a:pt x="487679" y="0"/>
                </a:lnTo>
                <a:lnTo>
                  <a:pt x="0" y="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graphicFrame>
        <p:nvGraphicFramePr>
          <p:cNvPr id="52" name="object 52"/>
          <p:cNvGraphicFramePr>
            <a:graphicFrameLocks noGrp="1"/>
          </p:cNvGraphicFramePr>
          <p:nvPr/>
        </p:nvGraphicFramePr>
        <p:xfrm>
          <a:off x="4286906" y="2273320"/>
          <a:ext cx="450166" cy="965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01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4292">
                <a:tc>
                  <a:txBody>
                    <a:bodyPr/>
                    <a:lstStyle/>
                    <a:p>
                      <a:pPr marL="9525" algn="ctr">
                        <a:lnSpc>
                          <a:spcPts val="1630"/>
                        </a:lnSpc>
                      </a:pPr>
                      <a:r>
                        <a:rPr sz="1400" u="sng" spc="50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u="sng" spc="70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CR1</a:t>
                      </a:r>
                      <a:r>
                        <a:rPr sz="1400" u="sng" spc="75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 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655">
                <a:tc>
                  <a:txBody>
                    <a:bodyPr/>
                    <a:lstStyle/>
                    <a:p>
                      <a:pPr marL="9525" algn="ctr">
                        <a:lnSpc>
                          <a:spcPts val="1630"/>
                        </a:lnSpc>
                      </a:pPr>
                      <a:r>
                        <a:rPr sz="1400" u="sng" spc="50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CR2</a:t>
                      </a:r>
                      <a:r>
                        <a:rPr sz="1400" u="sng" spc="75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 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3655">
                <a:tc>
                  <a:txBody>
                    <a:bodyPr/>
                    <a:lstStyle/>
                    <a:p>
                      <a:pPr marL="9525" algn="ctr">
                        <a:lnSpc>
                          <a:spcPts val="1630"/>
                        </a:lnSpc>
                      </a:pPr>
                      <a:r>
                        <a:rPr sz="1400" u="sng" spc="50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CR3</a:t>
                      </a:r>
                      <a:r>
                        <a:rPr sz="1400" u="sng" spc="75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 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4113">
                <a:tc>
                  <a:txBody>
                    <a:bodyPr/>
                    <a:lstStyle/>
                    <a:p>
                      <a:pPr marL="9525" algn="ctr">
                        <a:lnSpc>
                          <a:spcPts val="1630"/>
                        </a:lnSpc>
                      </a:pPr>
                      <a:r>
                        <a:rPr sz="1400" u="sng" spc="50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CR4</a:t>
                      </a:r>
                      <a:r>
                        <a:rPr sz="1400" u="sng" spc="75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 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3" name="object 53"/>
          <p:cNvSpPr/>
          <p:nvPr/>
        </p:nvSpPr>
        <p:spPr>
          <a:xfrm>
            <a:off x="3015538" y="2043912"/>
            <a:ext cx="413824" cy="204849"/>
          </a:xfrm>
          <a:custGeom>
            <a:avLst/>
            <a:gdLst/>
            <a:ahLst/>
            <a:cxnLst/>
            <a:rect l="l" t="t" r="r" b="b"/>
            <a:pathLst>
              <a:path w="448310" h="204469">
                <a:moveTo>
                  <a:pt x="0" y="0"/>
                </a:moveTo>
                <a:lnTo>
                  <a:pt x="0" y="204215"/>
                </a:lnTo>
                <a:lnTo>
                  <a:pt x="448055" y="204215"/>
                </a:lnTo>
                <a:lnTo>
                  <a:pt x="448055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029127" y="2009814"/>
            <a:ext cx="500234" cy="23339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spcBef>
                <a:spcPts val="140"/>
              </a:spcBef>
            </a:pPr>
            <a:r>
              <a:rPr sz="1400" spc="90" dirty="0">
                <a:solidFill>
                  <a:prstClr val="black"/>
                </a:solidFill>
                <a:latin typeface="Georgia"/>
                <a:cs typeface="Georgia"/>
              </a:rPr>
              <a:t>ACR</a:t>
            </a:r>
            <a:endParaRPr sz="1400" dirty="0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092142" y="4711280"/>
            <a:ext cx="337625" cy="122146"/>
          </a:xfrm>
          <a:custGeom>
            <a:avLst/>
            <a:gdLst/>
            <a:ahLst/>
            <a:cxnLst/>
            <a:rect l="l" t="t" r="r" b="b"/>
            <a:pathLst>
              <a:path w="365759" h="121920">
                <a:moveTo>
                  <a:pt x="91427" y="121920"/>
                </a:moveTo>
                <a:lnTo>
                  <a:pt x="91427" y="0"/>
                </a:lnTo>
                <a:lnTo>
                  <a:pt x="0" y="60960"/>
                </a:lnTo>
                <a:lnTo>
                  <a:pt x="91427" y="121920"/>
                </a:lnTo>
                <a:close/>
              </a:path>
              <a:path w="365759" h="121920">
                <a:moveTo>
                  <a:pt x="365759" y="91440"/>
                </a:moveTo>
                <a:lnTo>
                  <a:pt x="365759" y="30480"/>
                </a:lnTo>
                <a:lnTo>
                  <a:pt x="91427" y="30480"/>
                </a:lnTo>
                <a:lnTo>
                  <a:pt x="91427" y="91440"/>
                </a:lnTo>
                <a:lnTo>
                  <a:pt x="365759" y="91440"/>
                </a:lnTo>
                <a:close/>
              </a:path>
            </a:pathLst>
          </a:custGeom>
          <a:solidFill>
            <a:srgbClr val="33CC33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092142" y="4711280"/>
            <a:ext cx="337625" cy="122146"/>
          </a:xfrm>
          <a:custGeom>
            <a:avLst/>
            <a:gdLst/>
            <a:ahLst/>
            <a:cxnLst/>
            <a:rect l="l" t="t" r="r" b="b"/>
            <a:pathLst>
              <a:path w="365759" h="121920">
                <a:moveTo>
                  <a:pt x="91427" y="0"/>
                </a:moveTo>
                <a:lnTo>
                  <a:pt x="91427" y="30480"/>
                </a:lnTo>
                <a:lnTo>
                  <a:pt x="365759" y="30480"/>
                </a:lnTo>
                <a:lnTo>
                  <a:pt x="365759" y="91440"/>
                </a:lnTo>
                <a:lnTo>
                  <a:pt x="91427" y="91440"/>
                </a:lnTo>
                <a:lnTo>
                  <a:pt x="91427" y="121920"/>
                </a:lnTo>
                <a:lnTo>
                  <a:pt x="0" y="60960"/>
                </a:lnTo>
                <a:lnTo>
                  <a:pt x="91427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598803" y="4664203"/>
            <a:ext cx="686750" cy="208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250" b="1" spc="35" dirty="0">
                <a:solidFill>
                  <a:prstClr val="black"/>
                </a:solidFill>
                <a:latin typeface="Times New Roman"/>
                <a:cs typeface="Times New Roman"/>
              </a:rPr>
              <a:t>BEAM</a:t>
            </a:r>
            <a:endParaRPr sz="12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332422" y="2044675"/>
            <a:ext cx="233653" cy="130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332424" y="2044677"/>
            <a:ext cx="233875" cy="130417"/>
          </a:xfrm>
          <a:custGeom>
            <a:avLst/>
            <a:gdLst/>
            <a:ahLst/>
            <a:cxnLst/>
            <a:rect l="l" t="t" r="r" b="b"/>
            <a:pathLst>
              <a:path w="253364" h="130175">
                <a:moveTo>
                  <a:pt x="110630" y="121920"/>
                </a:moveTo>
                <a:lnTo>
                  <a:pt x="146182" y="111204"/>
                </a:lnTo>
                <a:lnTo>
                  <a:pt x="181877" y="101346"/>
                </a:lnTo>
                <a:lnTo>
                  <a:pt x="217572" y="91487"/>
                </a:lnTo>
                <a:lnTo>
                  <a:pt x="253124" y="80772"/>
                </a:lnTo>
                <a:lnTo>
                  <a:pt x="244337" y="52387"/>
                </a:lnTo>
                <a:lnTo>
                  <a:pt x="242837" y="50863"/>
                </a:lnTo>
                <a:lnTo>
                  <a:pt x="236193" y="54197"/>
                </a:lnTo>
                <a:lnTo>
                  <a:pt x="211976" y="40386"/>
                </a:lnTo>
                <a:lnTo>
                  <a:pt x="192016" y="20990"/>
                </a:lnTo>
                <a:lnTo>
                  <a:pt x="189708" y="11966"/>
                </a:lnTo>
                <a:lnTo>
                  <a:pt x="194259" y="9334"/>
                </a:lnTo>
                <a:lnTo>
                  <a:pt x="194873" y="9115"/>
                </a:lnTo>
                <a:lnTo>
                  <a:pt x="180755" y="7330"/>
                </a:lnTo>
                <a:lnTo>
                  <a:pt x="141110" y="0"/>
                </a:lnTo>
                <a:lnTo>
                  <a:pt x="122965" y="1869"/>
                </a:lnTo>
                <a:lnTo>
                  <a:pt x="105105" y="2952"/>
                </a:lnTo>
                <a:lnTo>
                  <a:pt x="51075" y="20073"/>
                </a:lnTo>
                <a:lnTo>
                  <a:pt x="15594" y="45267"/>
                </a:lnTo>
                <a:lnTo>
                  <a:pt x="0" y="97316"/>
                </a:lnTo>
                <a:lnTo>
                  <a:pt x="9625" y="121810"/>
                </a:lnTo>
                <a:lnTo>
                  <a:pt x="34027" y="129954"/>
                </a:lnTo>
                <a:lnTo>
                  <a:pt x="69073" y="127930"/>
                </a:lnTo>
                <a:lnTo>
                  <a:pt x="110630" y="12192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516562" y="4650208"/>
            <a:ext cx="506437" cy="244292"/>
          </a:xfrm>
          <a:custGeom>
            <a:avLst/>
            <a:gdLst/>
            <a:ahLst/>
            <a:cxnLst/>
            <a:rect l="l" t="t" r="r" b="b"/>
            <a:pathLst>
              <a:path w="548639" h="243839">
                <a:moveTo>
                  <a:pt x="0" y="0"/>
                </a:moveTo>
                <a:lnTo>
                  <a:pt x="0" y="243839"/>
                </a:lnTo>
                <a:lnTo>
                  <a:pt x="548639" y="243839"/>
                </a:lnTo>
                <a:lnTo>
                  <a:pt x="548639" y="0"/>
                </a:lnTo>
                <a:lnTo>
                  <a:pt x="0" y="0"/>
                </a:lnTo>
                <a:close/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559958" y="4589133"/>
            <a:ext cx="956602" cy="366439"/>
          </a:xfrm>
          <a:custGeom>
            <a:avLst/>
            <a:gdLst/>
            <a:ahLst/>
            <a:cxnLst/>
            <a:rect l="l" t="t" r="r" b="b"/>
            <a:pathLst>
              <a:path w="1036320" h="365760">
                <a:moveTo>
                  <a:pt x="0" y="0"/>
                </a:moveTo>
                <a:lnTo>
                  <a:pt x="0" y="365760"/>
                </a:lnTo>
                <a:lnTo>
                  <a:pt x="1036319" y="365760"/>
                </a:lnTo>
                <a:lnTo>
                  <a:pt x="1036319" y="0"/>
                </a:lnTo>
                <a:lnTo>
                  <a:pt x="0" y="0"/>
                </a:lnTo>
                <a:close/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815786" y="3809180"/>
            <a:ext cx="457011" cy="18466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100" b="1" spc="50" dirty="0">
                <a:solidFill>
                  <a:prstClr val="black"/>
                </a:solidFill>
                <a:latin typeface="Times New Roman"/>
                <a:cs typeface="Times New Roman"/>
              </a:rPr>
              <a:t>~50m</a:t>
            </a:r>
            <a:endParaRPr sz="11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192041" y="4114540"/>
            <a:ext cx="453160" cy="18466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100" b="1" spc="50" dirty="0">
                <a:solidFill>
                  <a:prstClr val="black"/>
                </a:solidFill>
                <a:latin typeface="Times New Roman"/>
                <a:cs typeface="Times New Roman"/>
              </a:rPr>
              <a:t>~15m</a:t>
            </a:r>
            <a:endParaRPr sz="11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984376" y="2322560"/>
            <a:ext cx="0" cy="1472752"/>
          </a:xfrm>
          <a:custGeom>
            <a:avLst/>
            <a:gdLst/>
            <a:ahLst/>
            <a:cxnLst/>
            <a:rect l="l" t="t" r="r" b="b"/>
            <a:pathLst>
              <a:path h="1470025">
                <a:moveTo>
                  <a:pt x="0" y="1469898"/>
                </a:moveTo>
                <a:lnTo>
                  <a:pt x="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959054" y="2268356"/>
            <a:ext cx="51582" cy="56620"/>
          </a:xfrm>
          <a:custGeom>
            <a:avLst/>
            <a:gdLst/>
            <a:ahLst/>
            <a:cxnLst/>
            <a:rect l="l" t="t" r="r" b="b"/>
            <a:pathLst>
              <a:path w="55880" h="56514">
                <a:moveTo>
                  <a:pt x="55626" y="56388"/>
                </a:moveTo>
                <a:lnTo>
                  <a:pt x="27431" y="0"/>
                </a:lnTo>
                <a:lnTo>
                  <a:pt x="0" y="56388"/>
                </a:lnTo>
                <a:lnTo>
                  <a:pt x="55626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984376" y="3978404"/>
            <a:ext cx="0" cy="1350606"/>
          </a:xfrm>
          <a:custGeom>
            <a:avLst/>
            <a:gdLst/>
            <a:ahLst/>
            <a:cxnLst/>
            <a:rect l="l" t="t" r="r" b="b"/>
            <a:pathLst>
              <a:path h="1348104">
                <a:moveTo>
                  <a:pt x="0" y="0"/>
                </a:moveTo>
                <a:lnTo>
                  <a:pt x="0" y="1347977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959054" y="5327355"/>
            <a:ext cx="51582" cy="55984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626" y="0"/>
                </a:moveTo>
                <a:lnTo>
                  <a:pt x="0" y="0"/>
                </a:lnTo>
                <a:lnTo>
                  <a:pt x="27431" y="55625"/>
                </a:lnTo>
                <a:lnTo>
                  <a:pt x="556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5529436" y="4222696"/>
            <a:ext cx="231531" cy="0"/>
          </a:xfrm>
          <a:custGeom>
            <a:avLst/>
            <a:gdLst/>
            <a:ahLst/>
            <a:cxnLst/>
            <a:rect l="l" t="t" r="r" b="b"/>
            <a:pathLst>
              <a:path w="250825">
                <a:moveTo>
                  <a:pt x="0" y="0"/>
                </a:moveTo>
                <a:lnTo>
                  <a:pt x="250697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5759441" y="4195213"/>
            <a:ext cx="51582" cy="55984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55625" y="27431"/>
                </a:moveTo>
                <a:lnTo>
                  <a:pt x="0" y="0"/>
                </a:lnTo>
                <a:lnTo>
                  <a:pt x="0" y="55625"/>
                </a:lnTo>
                <a:lnTo>
                  <a:pt x="55625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016669" y="4222696"/>
            <a:ext cx="175260" cy="0"/>
          </a:xfrm>
          <a:custGeom>
            <a:avLst/>
            <a:gdLst/>
            <a:ahLst/>
            <a:cxnLst/>
            <a:rect l="l" t="t" r="r" b="b"/>
            <a:pathLst>
              <a:path w="189864">
                <a:moveTo>
                  <a:pt x="189737" y="0"/>
                </a:moveTo>
                <a:lnTo>
                  <a:pt x="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966727" y="4195213"/>
            <a:ext cx="52168" cy="55984"/>
          </a:xfrm>
          <a:custGeom>
            <a:avLst/>
            <a:gdLst/>
            <a:ahLst/>
            <a:cxnLst/>
            <a:rect l="l" t="t" r="r" b="b"/>
            <a:pathLst>
              <a:path w="56514" h="55879">
                <a:moveTo>
                  <a:pt x="56387" y="55625"/>
                </a:moveTo>
                <a:lnTo>
                  <a:pt x="56387" y="0"/>
                </a:lnTo>
                <a:lnTo>
                  <a:pt x="0" y="27431"/>
                </a:lnTo>
                <a:lnTo>
                  <a:pt x="56387" y="55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854409" y="5469098"/>
            <a:ext cx="562485" cy="173766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spcBef>
                <a:spcPts val="35"/>
              </a:spcBef>
            </a:pPr>
            <a:r>
              <a:rPr sz="1100" b="1" spc="50" dirty="0">
                <a:solidFill>
                  <a:prstClr val="black"/>
                </a:solidFill>
                <a:latin typeface="Times New Roman"/>
                <a:cs typeface="Times New Roman"/>
              </a:rPr>
              <a:t>~55m</a:t>
            </a:r>
            <a:endParaRPr sz="11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285553" y="5784408"/>
            <a:ext cx="113128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z="1100" spc="10" dirty="0">
                <a:solidFill>
                  <a:prstClr val="black"/>
                </a:solidFill>
                <a:latin typeface="Times New Roman"/>
                <a:cs typeface="Times New Roman"/>
              </a:rPr>
              <a:pPr marL="25400"/>
              <a:t>2</a:t>
            </a:fld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4" name="Footer Placeholder 7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5.6.02 L.Jirdén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1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7F9-51AA-4A5E-AE62-6B3A3E685001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5715000" cy="990600"/>
          </a:xfr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304800" y="0"/>
            <a:ext cx="5410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1pPr>
            <a:lvl2pPr algn="ctr"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altLang="en-US" sz="3600">
                <a:solidFill>
                  <a:schemeClr val="accent2"/>
                </a:solidFill>
              </a:rPr>
              <a:t>Prototyping status</a:t>
            </a: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381000" y="1981202"/>
            <a:ext cx="8610600" cy="9144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1" name="Oval 5"/>
          <p:cNvSpPr>
            <a:spLocks noChangeArrowheads="1"/>
          </p:cNvSpPr>
          <p:nvPr/>
        </p:nvSpPr>
        <p:spPr bwMode="auto">
          <a:xfrm>
            <a:off x="4114800" y="1143000"/>
            <a:ext cx="5334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DCS</a:t>
            </a: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 rot="-5433842">
            <a:off x="-419100" y="2246413"/>
            <a:ext cx="1295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>
                <a:latin typeface="Verdana" pitchFamily="34" charset="0"/>
              </a:rPr>
              <a:t>Detectors</a:t>
            </a:r>
          </a:p>
        </p:txBody>
      </p:sp>
      <p:sp>
        <p:nvSpPr>
          <p:cNvPr id="126983" name="Line 7"/>
          <p:cNvSpPr>
            <a:spLocks noChangeShapeType="1"/>
          </p:cNvSpPr>
          <p:nvPr/>
        </p:nvSpPr>
        <p:spPr bwMode="auto">
          <a:xfrm flipV="1">
            <a:off x="1143000" y="1524002"/>
            <a:ext cx="3124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4" name="Line 8"/>
          <p:cNvSpPr>
            <a:spLocks noChangeShapeType="1"/>
          </p:cNvSpPr>
          <p:nvPr/>
        </p:nvSpPr>
        <p:spPr bwMode="auto">
          <a:xfrm flipV="1">
            <a:off x="2362200" y="1524002"/>
            <a:ext cx="1905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5" name="Line 9"/>
          <p:cNvSpPr>
            <a:spLocks noChangeShapeType="1"/>
          </p:cNvSpPr>
          <p:nvPr/>
        </p:nvSpPr>
        <p:spPr bwMode="auto">
          <a:xfrm>
            <a:off x="4419600" y="1524002"/>
            <a:ext cx="426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6" name="Line 10"/>
          <p:cNvSpPr>
            <a:spLocks noChangeShapeType="1"/>
          </p:cNvSpPr>
          <p:nvPr/>
        </p:nvSpPr>
        <p:spPr bwMode="auto">
          <a:xfrm flipH="1">
            <a:off x="2819400" y="1524002"/>
            <a:ext cx="1447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7" name="Text Box 11"/>
          <p:cNvSpPr txBox="1">
            <a:spLocks noChangeArrowheads="1"/>
          </p:cNvSpPr>
          <p:nvPr/>
        </p:nvSpPr>
        <p:spPr bwMode="auto">
          <a:xfrm>
            <a:off x="4191000" y="1828802"/>
            <a:ext cx="34657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>
                <a:latin typeface="Verdana" pitchFamily="34" charset="0"/>
              </a:rPr>
              <a:t>…</a:t>
            </a:r>
          </a:p>
        </p:txBody>
      </p:sp>
      <p:sp>
        <p:nvSpPr>
          <p:cNvPr id="126989" name="Oval 13"/>
          <p:cNvSpPr>
            <a:spLocks noChangeArrowheads="1"/>
          </p:cNvSpPr>
          <p:nvPr/>
        </p:nvSpPr>
        <p:spPr bwMode="auto">
          <a:xfrm>
            <a:off x="3124200" y="1981200"/>
            <a:ext cx="4572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TOF</a:t>
            </a:r>
          </a:p>
        </p:txBody>
      </p:sp>
      <p:sp>
        <p:nvSpPr>
          <p:cNvPr id="126990" name="Oval 14"/>
          <p:cNvSpPr>
            <a:spLocks noChangeArrowheads="1"/>
          </p:cNvSpPr>
          <p:nvPr/>
        </p:nvSpPr>
        <p:spPr bwMode="auto">
          <a:xfrm>
            <a:off x="381000" y="2514600"/>
            <a:ext cx="4572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SPD</a:t>
            </a:r>
          </a:p>
        </p:txBody>
      </p:sp>
      <p:sp>
        <p:nvSpPr>
          <p:cNvPr id="126991" name="Oval 15"/>
          <p:cNvSpPr>
            <a:spLocks noChangeArrowheads="1"/>
          </p:cNvSpPr>
          <p:nvPr/>
        </p:nvSpPr>
        <p:spPr bwMode="auto">
          <a:xfrm>
            <a:off x="838200" y="2514600"/>
            <a:ext cx="4572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SDD</a:t>
            </a:r>
          </a:p>
        </p:txBody>
      </p:sp>
      <p:sp>
        <p:nvSpPr>
          <p:cNvPr id="126992" name="Oval 16"/>
          <p:cNvSpPr>
            <a:spLocks noChangeArrowheads="1"/>
          </p:cNvSpPr>
          <p:nvPr/>
        </p:nvSpPr>
        <p:spPr bwMode="auto">
          <a:xfrm>
            <a:off x="1295400" y="2514600"/>
            <a:ext cx="4572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SSD</a:t>
            </a:r>
          </a:p>
        </p:txBody>
      </p:sp>
      <p:sp>
        <p:nvSpPr>
          <p:cNvPr id="126993" name="Oval 17"/>
          <p:cNvSpPr>
            <a:spLocks noChangeArrowheads="1"/>
          </p:cNvSpPr>
          <p:nvPr/>
        </p:nvSpPr>
        <p:spPr bwMode="auto">
          <a:xfrm>
            <a:off x="2057400" y="1981200"/>
            <a:ext cx="457200" cy="3810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TPC</a:t>
            </a:r>
          </a:p>
        </p:txBody>
      </p:sp>
      <p:sp>
        <p:nvSpPr>
          <p:cNvPr id="126994" name="Oval 18"/>
          <p:cNvSpPr>
            <a:spLocks noChangeArrowheads="1"/>
          </p:cNvSpPr>
          <p:nvPr/>
        </p:nvSpPr>
        <p:spPr bwMode="auto">
          <a:xfrm>
            <a:off x="2590800" y="1981200"/>
            <a:ext cx="4572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TRD</a:t>
            </a:r>
          </a:p>
        </p:txBody>
      </p:sp>
      <p:sp>
        <p:nvSpPr>
          <p:cNvPr id="126995" name="Oval 19"/>
          <p:cNvSpPr>
            <a:spLocks noChangeArrowheads="1"/>
          </p:cNvSpPr>
          <p:nvPr/>
        </p:nvSpPr>
        <p:spPr bwMode="auto">
          <a:xfrm>
            <a:off x="4876800" y="1981200"/>
            <a:ext cx="4572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ZDC</a:t>
            </a:r>
          </a:p>
        </p:txBody>
      </p:sp>
      <p:sp>
        <p:nvSpPr>
          <p:cNvPr id="126996" name="Oval 20"/>
          <p:cNvSpPr>
            <a:spLocks noChangeArrowheads="1"/>
          </p:cNvSpPr>
          <p:nvPr/>
        </p:nvSpPr>
        <p:spPr bwMode="auto">
          <a:xfrm>
            <a:off x="6705600" y="1981200"/>
            <a:ext cx="4572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PMD</a:t>
            </a:r>
          </a:p>
        </p:txBody>
      </p:sp>
      <p:sp>
        <p:nvSpPr>
          <p:cNvPr id="126997" name="Oval 21"/>
          <p:cNvSpPr>
            <a:spLocks noChangeArrowheads="1"/>
          </p:cNvSpPr>
          <p:nvPr/>
        </p:nvSpPr>
        <p:spPr bwMode="auto">
          <a:xfrm>
            <a:off x="3657600" y="1981200"/>
            <a:ext cx="457200" cy="3810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HMP</a:t>
            </a:r>
          </a:p>
        </p:txBody>
      </p:sp>
      <p:sp>
        <p:nvSpPr>
          <p:cNvPr id="126999" name="Oval 23"/>
          <p:cNvSpPr>
            <a:spLocks noChangeArrowheads="1"/>
          </p:cNvSpPr>
          <p:nvPr/>
        </p:nvSpPr>
        <p:spPr bwMode="auto">
          <a:xfrm>
            <a:off x="838200" y="1981200"/>
            <a:ext cx="4572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ITS</a:t>
            </a:r>
          </a:p>
        </p:txBody>
      </p:sp>
      <p:sp>
        <p:nvSpPr>
          <p:cNvPr id="127000" name="Line 24"/>
          <p:cNvSpPr>
            <a:spLocks noChangeShapeType="1"/>
          </p:cNvSpPr>
          <p:nvPr/>
        </p:nvSpPr>
        <p:spPr bwMode="auto">
          <a:xfrm flipH="1">
            <a:off x="609600" y="2362200"/>
            <a:ext cx="457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01" name="Line 25"/>
          <p:cNvSpPr>
            <a:spLocks noChangeShapeType="1"/>
          </p:cNvSpPr>
          <p:nvPr/>
        </p:nvSpPr>
        <p:spPr bwMode="auto">
          <a:xfrm>
            <a:off x="1066800" y="23622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02" name="Line 26"/>
          <p:cNvSpPr>
            <a:spLocks noChangeShapeType="1"/>
          </p:cNvSpPr>
          <p:nvPr/>
        </p:nvSpPr>
        <p:spPr bwMode="auto">
          <a:xfrm>
            <a:off x="1066800" y="2362200"/>
            <a:ext cx="457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03" name="Line 27"/>
          <p:cNvSpPr>
            <a:spLocks noChangeShapeType="1"/>
          </p:cNvSpPr>
          <p:nvPr/>
        </p:nvSpPr>
        <p:spPr bwMode="auto">
          <a:xfrm flipH="1">
            <a:off x="2057400" y="2362202"/>
            <a:ext cx="228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04" name="Line 28"/>
          <p:cNvSpPr>
            <a:spLocks noChangeShapeType="1"/>
          </p:cNvSpPr>
          <p:nvPr/>
        </p:nvSpPr>
        <p:spPr bwMode="auto">
          <a:xfrm>
            <a:off x="2286000" y="2362202"/>
            <a:ext cx="228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7005" name="Group 29"/>
          <p:cNvGrpSpPr>
            <a:grpSpLocks/>
          </p:cNvGrpSpPr>
          <p:nvPr/>
        </p:nvGrpSpPr>
        <p:grpSpPr bwMode="auto">
          <a:xfrm>
            <a:off x="4038600" y="1981202"/>
            <a:ext cx="914400" cy="914400"/>
            <a:chOff x="2544" y="1680"/>
            <a:chExt cx="576" cy="576"/>
          </a:xfrm>
        </p:grpSpPr>
        <p:sp>
          <p:nvSpPr>
            <p:cNvPr id="127006" name="Oval 30"/>
            <p:cNvSpPr>
              <a:spLocks noChangeArrowheads="1"/>
            </p:cNvSpPr>
            <p:nvPr/>
          </p:nvSpPr>
          <p:spPr bwMode="auto">
            <a:xfrm>
              <a:off x="2688" y="1680"/>
              <a:ext cx="288" cy="240"/>
            </a:xfrm>
            <a:prstGeom prst="ellipse">
              <a:avLst/>
            </a:prstGeom>
            <a:solidFill>
              <a:srgbClr val="FF00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Verdana" pitchFamily="34" charset="0"/>
                </a:rPr>
                <a:t>PHO</a:t>
              </a:r>
            </a:p>
          </p:txBody>
        </p:sp>
        <p:sp>
          <p:nvSpPr>
            <p:cNvPr id="127007" name="Oval 31"/>
            <p:cNvSpPr>
              <a:spLocks noChangeArrowheads="1"/>
            </p:cNvSpPr>
            <p:nvPr/>
          </p:nvSpPr>
          <p:spPr bwMode="auto">
            <a:xfrm>
              <a:off x="2832" y="2016"/>
              <a:ext cx="288" cy="240"/>
            </a:xfrm>
            <a:prstGeom prst="ellipse">
              <a:avLst/>
            </a:prstGeom>
            <a:solidFill>
              <a:srgbClr val="FF00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Verdana" pitchFamily="34" charset="0"/>
                </a:rPr>
                <a:t>CPV</a:t>
              </a:r>
            </a:p>
          </p:txBody>
        </p:sp>
        <p:sp>
          <p:nvSpPr>
            <p:cNvPr id="127008" name="Oval 32"/>
            <p:cNvSpPr>
              <a:spLocks noChangeArrowheads="1"/>
            </p:cNvSpPr>
            <p:nvPr/>
          </p:nvSpPr>
          <p:spPr bwMode="auto">
            <a:xfrm>
              <a:off x="2544" y="2016"/>
              <a:ext cx="288" cy="240"/>
            </a:xfrm>
            <a:prstGeom prst="ellipse">
              <a:avLst/>
            </a:prstGeom>
            <a:solidFill>
              <a:srgbClr val="FF00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Verdana" pitchFamily="34" charset="0"/>
                </a:rPr>
                <a:t>CAL</a:t>
              </a:r>
            </a:p>
          </p:txBody>
        </p:sp>
        <p:sp>
          <p:nvSpPr>
            <p:cNvPr id="127009" name="Line 33"/>
            <p:cNvSpPr>
              <a:spLocks noChangeShapeType="1"/>
            </p:cNvSpPr>
            <p:nvPr/>
          </p:nvSpPr>
          <p:spPr bwMode="auto">
            <a:xfrm flipH="1">
              <a:off x="2688" y="1920"/>
              <a:ext cx="144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10" name="Line 34"/>
            <p:cNvSpPr>
              <a:spLocks noChangeShapeType="1"/>
            </p:cNvSpPr>
            <p:nvPr/>
          </p:nvSpPr>
          <p:spPr bwMode="auto">
            <a:xfrm>
              <a:off x="2832" y="1920"/>
              <a:ext cx="9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7011" name="Oval 35"/>
          <p:cNvSpPr>
            <a:spLocks noChangeArrowheads="1"/>
          </p:cNvSpPr>
          <p:nvPr/>
        </p:nvSpPr>
        <p:spPr bwMode="auto">
          <a:xfrm>
            <a:off x="5334000" y="1981200"/>
            <a:ext cx="4572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FMD</a:t>
            </a:r>
          </a:p>
        </p:txBody>
      </p:sp>
      <p:sp>
        <p:nvSpPr>
          <p:cNvPr id="127012" name="Oval 36"/>
          <p:cNvSpPr>
            <a:spLocks noChangeArrowheads="1"/>
          </p:cNvSpPr>
          <p:nvPr/>
        </p:nvSpPr>
        <p:spPr bwMode="auto">
          <a:xfrm>
            <a:off x="6248400" y="1981200"/>
            <a:ext cx="4572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V0</a:t>
            </a:r>
          </a:p>
        </p:txBody>
      </p:sp>
      <p:sp>
        <p:nvSpPr>
          <p:cNvPr id="127013" name="Oval 37"/>
          <p:cNvSpPr>
            <a:spLocks noChangeArrowheads="1"/>
          </p:cNvSpPr>
          <p:nvPr/>
        </p:nvSpPr>
        <p:spPr bwMode="auto">
          <a:xfrm>
            <a:off x="5791200" y="1981200"/>
            <a:ext cx="4572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T0</a:t>
            </a:r>
          </a:p>
        </p:txBody>
      </p:sp>
      <p:grpSp>
        <p:nvGrpSpPr>
          <p:cNvPr id="127014" name="Group 38"/>
          <p:cNvGrpSpPr>
            <a:grpSpLocks/>
          </p:cNvGrpSpPr>
          <p:nvPr/>
        </p:nvGrpSpPr>
        <p:grpSpPr bwMode="auto">
          <a:xfrm>
            <a:off x="7239000" y="1981202"/>
            <a:ext cx="914400" cy="914400"/>
            <a:chOff x="4272" y="1680"/>
            <a:chExt cx="576" cy="576"/>
          </a:xfrm>
        </p:grpSpPr>
        <p:sp>
          <p:nvSpPr>
            <p:cNvPr id="127015" name="Oval 39"/>
            <p:cNvSpPr>
              <a:spLocks noChangeArrowheads="1"/>
            </p:cNvSpPr>
            <p:nvPr/>
          </p:nvSpPr>
          <p:spPr bwMode="auto">
            <a:xfrm>
              <a:off x="4560" y="2016"/>
              <a:ext cx="288" cy="240"/>
            </a:xfrm>
            <a:prstGeom prst="ellipse">
              <a:avLst/>
            </a:prstGeom>
            <a:solidFill>
              <a:srgbClr val="FF00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Verdana" pitchFamily="34" charset="0"/>
                </a:rPr>
                <a:t>TRA</a:t>
              </a:r>
            </a:p>
          </p:txBody>
        </p:sp>
        <p:sp>
          <p:nvSpPr>
            <p:cNvPr id="127016" name="Oval 40"/>
            <p:cNvSpPr>
              <a:spLocks noChangeArrowheads="1"/>
            </p:cNvSpPr>
            <p:nvPr/>
          </p:nvSpPr>
          <p:spPr bwMode="auto">
            <a:xfrm>
              <a:off x="4272" y="2016"/>
              <a:ext cx="288" cy="240"/>
            </a:xfrm>
            <a:prstGeom prst="ellipse">
              <a:avLst/>
            </a:prstGeom>
            <a:solidFill>
              <a:srgbClr val="FF00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Verdana" pitchFamily="34" charset="0"/>
                </a:rPr>
                <a:t>TRG</a:t>
              </a:r>
            </a:p>
          </p:txBody>
        </p:sp>
        <p:sp>
          <p:nvSpPr>
            <p:cNvPr id="127017" name="Oval 41"/>
            <p:cNvSpPr>
              <a:spLocks noChangeArrowheads="1"/>
            </p:cNvSpPr>
            <p:nvPr/>
          </p:nvSpPr>
          <p:spPr bwMode="auto">
            <a:xfrm>
              <a:off x="4368" y="1680"/>
              <a:ext cx="288" cy="240"/>
            </a:xfrm>
            <a:prstGeom prst="ellipse">
              <a:avLst/>
            </a:prstGeom>
            <a:solidFill>
              <a:srgbClr val="FF00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Verdana" pitchFamily="34" charset="0"/>
                </a:rPr>
                <a:t>MU</a:t>
              </a:r>
            </a:p>
          </p:txBody>
        </p:sp>
        <p:sp>
          <p:nvSpPr>
            <p:cNvPr id="127018" name="Line 42"/>
            <p:cNvSpPr>
              <a:spLocks noChangeShapeType="1"/>
            </p:cNvSpPr>
            <p:nvPr/>
          </p:nvSpPr>
          <p:spPr bwMode="auto">
            <a:xfrm flipH="1">
              <a:off x="4416" y="1920"/>
              <a:ext cx="9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19" name="Line 43"/>
            <p:cNvSpPr>
              <a:spLocks noChangeShapeType="1"/>
            </p:cNvSpPr>
            <p:nvPr/>
          </p:nvSpPr>
          <p:spPr bwMode="auto">
            <a:xfrm>
              <a:off x="4512" y="1920"/>
              <a:ext cx="144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7020" name="Oval 44"/>
          <p:cNvSpPr>
            <a:spLocks noChangeArrowheads="1"/>
          </p:cNvSpPr>
          <p:nvPr/>
        </p:nvSpPr>
        <p:spPr bwMode="auto">
          <a:xfrm>
            <a:off x="8534400" y="1981200"/>
            <a:ext cx="4572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COS</a:t>
            </a:r>
          </a:p>
        </p:txBody>
      </p:sp>
      <p:sp>
        <p:nvSpPr>
          <p:cNvPr id="127021" name="Line 45"/>
          <p:cNvSpPr>
            <a:spLocks noChangeShapeType="1"/>
          </p:cNvSpPr>
          <p:nvPr/>
        </p:nvSpPr>
        <p:spPr bwMode="auto">
          <a:xfrm>
            <a:off x="2819400" y="236220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22" name="Line 46"/>
          <p:cNvSpPr>
            <a:spLocks noChangeShapeType="1"/>
          </p:cNvSpPr>
          <p:nvPr/>
        </p:nvSpPr>
        <p:spPr bwMode="auto">
          <a:xfrm>
            <a:off x="3352800" y="236220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23" name="Line 47"/>
          <p:cNvSpPr>
            <a:spLocks noChangeShapeType="1"/>
          </p:cNvSpPr>
          <p:nvPr/>
        </p:nvSpPr>
        <p:spPr bwMode="auto">
          <a:xfrm flipH="1">
            <a:off x="3733800" y="2362202"/>
            <a:ext cx="152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24" name="Line 48"/>
          <p:cNvSpPr>
            <a:spLocks noChangeShapeType="1"/>
          </p:cNvSpPr>
          <p:nvPr/>
        </p:nvSpPr>
        <p:spPr bwMode="auto">
          <a:xfrm>
            <a:off x="5105400" y="236220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25" name="Line 49"/>
          <p:cNvSpPr>
            <a:spLocks noChangeShapeType="1"/>
          </p:cNvSpPr>
          <p:nvPr/>
        </p:nvSpPr>
        <p:spPr bwMode="auto">
          <a:xfrm>
            <a:off x="6934200" y="236220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26" name="Line 50"/>
          <p:cNvSpPr>
            <a:spLocks noChangeShapeType="1"/>
          </p:cNvSpPr>
          <p:nvPr/>
        </p:nvSpPr>
        <p:spPr bwMode="auto">
          <a:xfrm>
            <a:off x="8763000" y="236220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27" name="Line 51"/>
          <p:cNvSpPr>
            <a:spLocks noChangeShapeType="1"/>
          </p:cNvSpPr>
          <p:nvPr/>
        </p:nvSpPr>
        <p:spPr bwMode="auto">
          <a:xfrm>
            <a:off x="609600" y="2895602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28" name="Line 52"/>
          <p:cNvSpPr>
            <a:spLocks noChangeShapeType="1"/>
          </p:cNvSpPr>
          <p:nvPr/>
        </p:nvSpPr>
        <p:spPr bwMode="auto">
          <a:xfrm>
            <a:off x="1066800" y="2895602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29" name="Line 53"/>
          <p:cNvSpPr>
            <a:spLocks noChangeShapeType="1"/>
          </p:cNvSpPr>
          <p:nvPr/>
        </p:nvSpPr>
        <p:spPr bwMode="auto">
          <a:xfrm>
            <a:off x="1524000" y="2895602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30" name="Line 54"/>
          <p:cNvSpPr>
            <a:spLocks noChangeShapeType="1"/>
          </p:cNvSpPr>
          <p:nvPr/>
        </p:nvSpPr>
        <p:spPr bwMode="auto">
          <a:xfrm flipH="1">
            <a:off x="1981200" y="2895602"/>
            <a:ext cx="762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31" name="Line 55"/>
          <p:cNvSpPr>
            <a:spLocks noChangeShapeType="1"/>
          </p:cNvSpPr>
          <p:nvPr/>
        </p:nvSpPr>
        <p:spPr bwMode="auto">
          <a:xfrm flipH="1">
            <a:off x="2438400" y="2895602"/>
            <a:ext cx="762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32" name="Line 56"/>
          <p:cNvSpPr>
            <a:spLocks noChangeShapeType="1"/>
          </p:cNvSpPr>
          <p:nvPr/>
        </p:nvSpPr>
        <p:spPr bwMode="auto">
          <a:xfrm>
            <a:off x="4267200" y="2895602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33" name="Line 57"/>
          <p:cNvSpPr>
            <a:spLocks noChangeShapeType="1"/>
          </p:cNvSpPr>
          <p:nvPr/>
        </p:nvSpPr>
        <p:spPr bwMode="auto">
          <a:xfrm flipH="1">
            <a:off x="4724400" y="2895602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34" name="Line 58"/>
          <p:cNvSpPr>
            <a:spLocks noChangeShapeType="1"/>
          </p:cNvSpPr>
          <p:nvPr/>
        </p:nvSpPr>
        <p:spPr bwMode="auto">
          <a:xfrm>
            <a:off x="5562600" y="236220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35" name="Line 59"/>
          <p:cNvSpPr>
            <a:spLocks noChangeShapeType="1"/>
          </p:cNvSpPr>
          <p:nvPr/>
        </p:nvSpPr>
        <p:spPr bwMode="auto">
          <a:xfrm flipH="1">
            <a:off x="6019800" y="236220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36" name="Line 60"/>
          <p:cNvSpPr>
            <a:spLocks noChangeShapeType="1"/>
          </p:cNvSpPr>
          <p:nvPr/>
        </p:nvSpPr>
        <p:spPr bwMode="auto">
          <a:xfrm>
            <a:off x="6477000" y="236220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37" name="Line 61"/>
          <p:cNvSpPr>
            <a:spLocks noChangeShapeType="1"/>
          </p:cNvSpPr>
          <p:nvPr/>
        </p:nvSpPr>
        <p:spPr bwMode="auto">
          <a:xfrm>
            <a:off x="7467600" y="2895602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38" name="Oval 62"/>
          <p:cNvSpPr>
            <a:spLocks noChangeArrowheads="1"/>
          </p:cNvSpPr>
          <p:nvPr/>
        </p:nvSpPr>
        <p:spPr bwMode="auto">
          <a:xfrm>
            <a:off x="8001000" y="1981200"/>
            <a:ext cx="457200" cy="381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EMC</a:t>
            </a:r>
          </a:p>
        </p:txBody>
      </p:sp>
      <p:sp>
        <p:nvSpPr>
          <p:cNvPr id="127039" name="Line 63"/>
          <p:cNvSpPr>
            <a:spLocks noChangeShapeType="1"/>
          </p:cNvSpPr>
          <p:nvPr/>
        </p:nvSpPr>
        <p:spPr bwMode="auto">
          <a:xfrm>
            <a:off x="8305800" y="236220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40" name="Line 64"/>
          <p:cNvSpPr>
            <a:spLocks noChangeShapeType="1"/>
          </p:cNvSpPr>
          <p:nvPr/>
        </p:nvSpPr>
        <p:spPr bwMode="auto">
          <a:xfrm>
            <a:off x="7924800" y="2895602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41" name="Oval 65"/>
          <p:cNvSpPr>
            <a:spLocks noChangeArrowheads="1"/>
          </p:cNvSpPr>
          <p:nvPr/>
        </p:nvSpPr>
        <p:spPr bwMode="auto">
          <a:xfrm>
            <a:off x="8153400" y="2971800"/>
            <a:ext cx="381000" cy="381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HV</a:t>
            </a:r>
          </a:p>
        </p:txBody>
      </p:sp>
      <p:sp>
        <p:nvSpPr>
          <p:cNvPr id="127042" name="Oval 66"/>
          <p:cNvSpPr>
            <a:spLocks noChangeArrowheads="1"/>
          </p:cNvSpPr>
          <p:nvPr/>
        </p:nvSpPr>
        <p:spPr bwMode="auto">
          <a:xfrm>
            <a:off x="8153400" y="3429000"/>
            <a:ext cx="381000" cy="381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LV</a:t>
            </a:r>
          </a:p>
        </p:txBody>
      </p:sp>
      <p:sp>
        <p:nvSpPr>
          <p:cNvPr id="127043" name="Oval 67"/>
          <p:cNvSpPr>
            <a:spLocks noChangeArrowheads="1"/>
          </p:cNvSpPr>
          <p:nvPr/>
        </p:nvSpPr>
        <p:spPr bwMode="auto">
          <a:xfrm>
            <a:off x="8153400" y="3886200"/>
            <a:ext cx="381000" cy="381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FEE</a:t>
            </a:r>
          </a:p>
        </p:txBody>
      </p:sp>
      <p:sp>
        <p:nvSpPr>
          <p:cNvPr id="127044" name="Oval 68"/>
          <p:cNvSpPr>
            <a:spLocks noChangeArrowheads="1"/>
          </p:cNvSpPr>
          <p:nvPr/>
        </p:nvSpPr>
        <p:spPr bwMode="auto">
          <a:xfrm>
            <a:off x="8153400" y="5257800"/>
            <a:ext cx="381000" cy="381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GAS</a:t>
            </a:r>
          </a:p>
        </p:txBody>
      </p:sp>
      <p:sp>
        <p:nvSpPr>
          <p:cNvPr id="127045" name="Oval 69"/>
          <p:cNvSpPr>
            <a:spLocks noChangeArrowheads="1"/>
          </p:cNvSpPr>
          <p:nvPr/>
        </p:nvSpPr>
        <p:spPr bwMode="auto">
          <a:xfrm>
            <a:off x="8153400" y="4343400"/>
            <a:ext cx="381000" cy="381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MON</a:t>
            </a:r>
          </a:p>
        </p:txBody>
      </p:sp>
      <p:sp>
        <p:nvSpPr>
          <p:cNvPr id="127046" name="Oval 70"/>
          <p:cNvSpPr>
            <a:spLocks noChangeArrowheads="1"/>
          </p:cNvSpPr>
          <p:nvPr/>
        </p:nvSpPr>
        <p:spPr bwMode="auto">
          <a:xfrm>
            <a:off x="8153400" y="4800600"/>
            <a:ext cx="381000" cy="381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COO</a:t>
            </a:r>
          </a:p>
        </p:txBody>
      </p:sp>
      <p:sp>
        <p:nvSpPr>
          <p:cNvPr id="127047" name="Text Box 71"/>
          <p:cNvSpPr txBox="1">
            <a:spLocks noChangeArrowheads="1"/>
          </p:cNvSpPr>
          <p:nvPr/>
        </p:nvSpPr>
        <p:spPr bwMode="auto">
          <a:xfrm rot="-5379315">
            <a:off x="-609600" y="3884714"/>
            <a:ext cx="1524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>
                <a:latin typeface="Verdana" pitchFamily="34" charset="0"/>
              </a:rPr>
              <a:t>subsystems</a:t>
            </a:r>
          </a:p>
        </p:txBody>
      </p:sp>
      <p:sp>
        <p:nvSpPr>
          <p:cNvPr id="127048" name="Oval 72"/>
          <p:cNvSpPr>
            <a:spLocks noChangeArrowheads="1"/>
          </p:cNvSpPr>
          <p:nvPr/>
        </p:nvSpPr>
        <p:spPr bwMode="auto">
          <a:xfrm>
            <a:off x="1752600" y="5715000"/>
            <a:ext cx="3810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LSR</a:t>
            </a:r>
          </a:p>
        </p:txBody>
      </p:sp>
      <p:sp>
        <p:nvSpPr>
          <p:cNvPr id="127049" name="Oval 73"/>
          <p:cNvSpPr>
            <a:spLocks noChangeArrowheads="1"/>
          </p:cNvSpPr>
          <p:nvPr/>
        </p:nvSpPr>
        <p:spPr bwMode="auto">
          <a:xfrm>
            <a:off x="1752600" y="2971800"/>
            <a:ext cx="381000" cy="3810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HV</a:t>
            </a:r>
          </a:p>
        </p:txBody>
      </p:sp>
      <p:sp>
        <p:nvSpPr>
          <p:cNvPr id="127050" name="Oval 74"/>
          <p:cNvSpPr>
            <a:spLocks noChangeArrowheads="1"/>
          </p:cNvSpPr>
          <p:nvPr/>
        </p:nvSpPr>
        <p:spPr bwMode="auto">
          <a:xfrm>
            <a:off x="1752600" y="3429000"/>
            <a:ext cx="381000" cy="3810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LV</a:t>
            </a:r>
          </a:p>
        </p:txBody>
      </p:sp>
      <p:sp>
        <p:nvSpPr>
          <p:cNvPr id="127051" name="Oval 75"/>
          <p:cNvSpPr>
            <a:spLocks noChangeArrowheads="1"/>
          </p:cNvSpPr>
          <p:nvPr/>
        </p:nvSpPr>
        <p:spPr bwMode="auto">
          <a:xfrm>
            <a:off x="1752600" y="3886200"/>
            <a:ext cx="381000" cy="381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FEE</a:t>
            </a:r>
          </a:p>
        </p:txBody>
      </p:sp>
      <p:sp>
        <p:nvSpPr>
          <p:cNvPr id="127052" name="Oval 76"/>
          <p:cNvSpPr>
            <a:spLocks noChangeArrowheads="1"/>
          </p:cNvSpPr>
          <p:nvPr/>
        </p:nvSpPr>
        <p:spPr bwMode="auto">
          <a:xfrm>
            <a:off x="1752600" y="5257800"/>
            <a:ext cx="381000" cy="3810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GAS</a:t>
            </a:r>
          </a:p>
        </p:txBody>
      </p:sp>
      <p:sp>
        <p:nvSpPr>
          <p:cNvPr id="127053" name="Oval 77"/>
          <p:cNvSpPr>
            <a:spLocks noChangeArrowheads="1"/>
          </p:cNvSpPr>
          <p:nvPr/>
        </p:nvSpPr>
        <p:spPr bwMode="auto">
          <a:xfrm>
            <a:off x="1752600" y="4343400"/>
            <a:ext cx="381000" cy="3810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MON</a:t>
            </a:r>
          </a:p>
        </p:txBody>
      </p:sp>
      <p:sp>
        <p:nvSpPr>
          <p:cNvPr id="127055" name="Oval 79"/>
          <p:cNvSpPr>
            <a:spLocks noChangeArrowheads="1"/>
          </p:cNvSpPr>
          <p:nvPr/>
        </p:nvSpPr>
        <p:spPr bwMode="auto">
          <a:xfrm>
            <a:off x="381000" y="2971800"/>
            <a:ext cx="381000" cy="3810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HV</a:t>
            </a:r>
          </a:p>
        </p:txBody>
      </p:sp>
      <p:sp>
        <p:nvSpPr>
          <p:cNvPr id="127056" name="Oval 80"/>
          <p:cNvSpPr>
            <a:spLocks noChangeArrowheads="1"/>
          </p:cNvSpPr>
          <p:nvPr/>
        </p:nvSpPr>
        <p:spPr bwMode="auto">
          <a:xfrm>
            <a:off x="381000" y="3429000"/>
            <a:ext cx="3810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LV</a:t>
            </a:r>
          </a:p>
        </p:txBody>
      </p:sp>
      <p:sp>
        <p:nvSpPr>
          <p:cNvPr id="127057" name="Oval 81"/>
          <p:cNvSpPr>
            <a:spLocks noChangeArrowheads="1"/>
          </p:cNvSpPr>
          <p:nvPr/>
        </p:nvSpPr>
        <p:spPr bwMode="auto">
          <a:xfrm>
            <a:off x="381000" y="3886200"/>
            <a:ext cx="381000" cy="381000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FEE</a:t>
            </a:r>
          </a:p>
        </p:txBody>
      </p:sp>
      <p:sp>
        <p:nvSpPr>
          <p:cNvPr id="127058" name="Oval 82"/>
          <p:cNvSpPr>
            <a:spLocks noChangeArrowheads="1"/>
          </p:cNvSpPr>
          <p:nvPr/>
        </p:nvSpPr>
        <p:spPr bwMode="auto">
          <a:xfrm>
            <a:off x="2667000" y="2971800"/>
            <a:ext cx="3810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HV</a:t>
            </a:r>
          </a:p>
        </p:txBody>
      </p:sp>
      <p:sp>
        <p:nvSpPr>
          <p:cNvPr id="127059" name="Oval 83"/>
          <p:cNvSpPr>
            <a:spLocks noChangeArrowheads="1"/>
          </p:cNvSpPr>
          <p:nvPr/>
        </p:nvSpPr>
        <p:spPr bwMode="auto">
          <a:xfrm>
            <a:off x="2667000" y="3429000"/>
            <a:ext cx="3810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LV</a:t>
            </a:r>
          </a:p>
        </p:txBody>
      </p:sp>
      <p:sp>
        <p:nvSpPr>
          <p:cNvPr id="127060" name="Oval 84"/>
          <p:cNvSpPr>
            <a:spLocks noChangeArrowheads="1"/>
          </p:cNvSpPr>
          <p:nvPr/>
        </p:nvSpPr>
        <p:spPr bwMode="auto">
          <a:xfrm>
            <a:off x="2667000" y="3886200"/>
            <a:ext cx="381000" cy="381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FEE</a:t>
            </a:r>
          </a:p>
        </p:txBody>
      </p:sp>
      <p:sp>
        <p:nvSpPr>
          <p:cNvPr id="127061" name="Oval 85"/>
          <p:cNvSpPr>
            <a:spLocks noChangeArrowheads="1"/>
          </p:cNvSpPr>
          <p:nvPr/>
        </p:nvSpPr>
        <p:spPr bwMode="auto">
          <a:xfrm>
            <a:off x="2667000" y="5257800"/>
            <a:ext cx="3810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GAS</a:t>
            </a:r>
          </a:p>
        </p:txBody>
      </p:sp>
      <p:sp>
        <p:nvSpPr>
          <p:cNvPr id="127062" name="Oval 86"/>
          <p:cNvSpPr>
            <a:spLocks noChangeArrowheads="1"/>
          </p:cNvSpPr>
          <p:nvPr/>
        </p:nvSpPr>
        <p:spPr bwMode="auto">
          <a:xfrm>
            <a:off x="3124200" y="2971800"/>
            <a:ext cx="381000" cy="3810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HV</a:t>
            </a:r>
          </a:p>
        </p:txBody>
      </p:sp>
      <p:sp>
        <p:nvSpPr>
          <p:cNvPr id="127063" name="Oval 87"/>
          <p:cNvSpPr>
            <a:spLocks noChangeArrowheads="1"/>
          </p:cNvSpPr>
          <p:nvPr/>
        </p:nvSpPr>
        <p:spPr bwMode="auto">
          <a:xfrm>
            <a:off x="3124200" y="3429000"/>
            <a:ext cx="381000" cy="3810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LV</a:t>
            </a:r>
          </a:p>
        </p:txBody>
      </p:sp>
      <p:sp>
        <p:nvSpPr>
          <p:cNvPr id="127064" name="Oval 88"/>
          <p:cNvSpPr>
            <a:spLocks noChangeArrowheads="1"/>
          </p:cNvSpPr>
          <p:nvPr/>
        </p:nvSpPr>
        <p:spPr bwMode="auto">
          <a:xfrm>
            <a:off x="3124200" y="3886200"/>
            <a:ext cx="3810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FEE</a:t>
            </a:r>
          </a:p>
        </p:txBody>
      </p:sp>
      <p:sp>
        <p:nvSpPr>
          <p:cNvPr id="127065" name="Oval 89"/>
          <p:cNvSpPr>
            <a:spLocks noChangeArrowheads="1"/>
          </p:cNvSpPr>
          <p:nvPr/>
        </p:nvSpPr>
        <p:spPr bwMode="auto">
          <a:xfrm>
            <a:off x="3124200" y="5257800"/>
            <a:ext cx="3810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GAS</a:t>
            </a:r>
          </a:p>
        </p:txBody>
      </p:sp>
      <p:sp>
        <p:nvSpPr>
          <p:cNvPr id="127066" name="Oval 90"/>
          <p:cNvSpPr>
            <a:spLocks noChangeArrowheads="1"/>
          </p:cNvSpPr>
          <p:nvPr/>
        </p:nvSpPr>
        <p:spPr bwMode="auto">
          <a:xfrm>
            <a:off x="3124200" y="4343400"/>
            <a:ext cx="3810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MON</a:t>
            </a:r>
          </a:p>
        </p:txBody>
      </p:sp>
      <p:sp>
        <p:nvSpPr>
          <p:cNvPr id="127067" name="Oval 91"/>
          <p:cNvSpPr>
            <a:spLocks noChangeArrowheads="1"/>
          </p:cNvSpPr>
          <p:nvPr/>
        </p:nvSpPr>
        <p:spPr bwMode="auto">
          <a:xfrm>
            <a:off x="838200" y="2971800"/>
            <a:ext cx="3810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HV</a:t>
            </a:r>
          </a:p>
        </p:txBody>
      </p:sp>
      <p:sp>
        <p:nvSpPr>
          <p:cNvPr id="127068" name="Oval 92"/>
          <p:cNvSpPr>
            <a:spLocks noChangeArrowheads="1"/>
          </p:cNvSpPr>
          <p:nvPr/>
        </p:nvSpPr>
        <p:spPr bwMode="auto">
          <a:xfrm>
            <a:off x="838200" y="3429000"/>
            <a:ext cx="381000" cy="381000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LV</a:t>
            </a:r>
          </a:p>
        </p:txBody>
      </p:sp>
      <p:sp>
        <p:nvSpPr>
          <p:cNvPr id="127069" name="Oval 93"/>
          <p:cNvSpPr>
            <a:spLocks noChangeArrowheads="1"/>
          </p:cNvSpPr>
          <p:nvPr/>
        </p:nvSpPr>
        <p:spPr bwMode="auto">
          <a:xfrm>
            <a:off x="838200" y="3886200"/>
            <a:ext cx="3810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FEE</a:t>
            </a:r>
          </a:p>
        </p:txBody>
      </p:sp>
      <p:sp>
        <p:nvSpPr>
          <p:cNvPr id="127070" name="Oval 94"/>
          <p:cNvSpPr>
            <a:spLocks noChangeArrowheads="1"/>
          </p:cNvSpPr>
          <p:nvPr/>
        </p:nvSpPr>
        <p:spPr bwMode="auto">
          <a:xfrm>
            <a:off x="838200" y="4343400"/>
            <a:ext cx="3810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MON</a:t>
            </a:r>
          </a:p>
        </p:txBody>
      </p:sp>
      <p:sp>
        <p:nvSpPr>
          <p:cNvPr id="127071" name="Oval 95"/>
          <p:cNvSpPr>
            <a:spLocks noChangeArrowheads="1"/>
          </p:cNvSpPr>
          <p:nvPr/>
        </p:nvSpPr>
        <p:spPr bwMode="auto">
          <a:xfrm>
            <a:off x="1295400" y="2971800"/>
            <a:ext cx="3810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HV</a:t>
            </a:r>
          </a:p>
        </p:txBody>
      </p:sp>
      <p:sp>
        <p:nvSpPr>
          <p:cNvPr id="127072" name="Oval 96"/>
          <p:cNvSpPr>
            <a:spLocks noChangeArrowheads="1"/>
          </p:cNvSpPr>
          <p:nvPr/>
        </p:nvSpPr>
        <p:spPr bwMode="auto">
          <a:xfrm>
            <a:off x="1295400" y="3429000"/>
            <a:ext cx="381000" cy="381000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LV</a:t>
            </a:r>
          </a:p>
        </p:txBody>
      </p:sp>
      <p:sp>
        <p:nvSpPr>
          <p:cNvPr id="127073" name="Oval 97"/>
          <p:cNvSpPr>
            <a:spLocks noChangeArrowheads="1"/>
          </p:cNvSpPr>
          <p:nvPr/>
        </p:nvSpPr>
        <p:spPr bwMode="auto">
          <a:xfrm>
            <a:off x="1295400" y="3886200"/>
            <a:ext cx="3810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FEE</a:t>
            </a:r>
          </a:p>
        </p:txBody>
      </p:sp>
      <p:sp>
        <p:nvSpPr>
          <p:cNvPr id="127074" name="Oval 98"/>
          <p:cNvSpPr>
            <a:spLocks noChangeArrowheads="1"/>
          </p:cNvSpPr>
          <p:nvPr/>
        </p:nvSpPr>
        <p:spPr bwMode="auto">
          <a:xfrm>
            <a:off x="1295400" y="4343400"/>
            <a:ext cx="3810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MON</a:t>
            </a:r>
          </a:p>
        </p:txBody>
      </p:sp>
      <p:sp>
        <p:nvSpPr>
          <p:cNvPr id="127076" name="Oval 100"/>
          <p:cNvSpPr>
            <a:spLocks noChangeArrowheads="1"/>
          </p:cNvSpPr>
          <p:nvPr/>
        </p:nvSpPr>
        <p:spPr bwMode="auto">
          <a:xfrm>
            <a:off x="2209800" y="5715000"/>
            <a:ext cx="381000" cy="381000"/>
          </a:xfrm>
          <a:prstGeom prst="ellipse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ROD</a:t>
            </a:r>
          </a:p>
        </p:txBody>
      </p:sp>
      <p:sp>
        <p:nvSpPr>
          <p:cNvPr id="127077" name="Oval 101"/>
          <p:cNvSpPr>
            <a:spLocks noChangeArrowheads="1"/>
          </p:cNvSpPr>
          <p:nvPr/>
        </p:nvSpPr>
        <p:spPr bwMode="auto">
          <a:xfrm>
            <a:off x="2209800" y="2971800"/>
            <a:ext cx="381000" cy="381000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VHV</a:t>
            </a:r>
          </a:p>
        </p:txBody>
      </p:sp>
      <p:sp>
        <p:nvSpPr>
          <p:cNvPr id="127078" name="Oval 102"/>
          <p:cNvSpPr>
            <a:spLocks noChangeArrowheads="1"/>
          </p:cNvSpPr>
          <p:nvPr/>
        </p:nvSpPr>
        <p:spPr bwMode="auto">
          <a:xfrm>
            <a:off x="3581400" y="2971800"/>
            <a:ext cx="381000" cy="3810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HV</a:t>
            </a:r>
          </a:p>
        </p:txBody>
      </p:sp>
      <p:sp>
        <p:nvSpPr>
          <p:cNvPr id="127079" name="Oval 103"/>
          <p:cNvSpPr>
            <a:spLocks noChangeArrowheads="1"/>
          </p:cNvSpPr>
          <p:nvPr/>
        </p:nvSpPr>
        <p:spPr bwMode="auto">
          <a:xfrm>
            <a:off x="3581400" y="3429000"/>
            <a:ext cx="381000" cy="3810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LV</a:t>
            </a:r>
          </a:p>
        </p:txBody>
      </p:sp>
      <p:sp>
        <p:nvSpPr>
          <p:cNvPr id="127080" name="Oval 104"/>
          <p:cNvSpPr>
            <a:spLocks noChangeArrowheads="1"/>
          </p:cNvSpPr>
          <p:nvPr/>
        </p:nvSpPr>
        <p:spPr bwMode="auto">
          <a:xfrm>
            <a:off x="3581400" y="5257800"/>
            <a:ext cx="3810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GAS</a:t>
            </a:r>
          </a:p>
        </p:txBody>
      </p:sp>
      <p:sp>
        <p:nvSpPr>
          <p:cNvPr id="127081" name="Oval 105"/>
          <p:cNvSpPr>
            <a:spLocks noChangeArrowheads="1"/>
          </p:cNvSpPr>
          <p:nvPr/>
        </p:nvSpPr>
        <p:spPr bwMode="auto">
          <a:xfrm>
            <a:off x="3581400" y="4343400"/>
            <a:ext cx="381000" cy="3810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MON</a:t>
            </a:r>
          </a:p>
        </p:txBody>
      </p:sp>
      <p:sp>
        <p:nvSpPr>
          <p:cNvPr id="127082" name="Oval 106"/>
          <p:cNvSpPr>
            <a:spLocks noChangeArrowheads="1"/>
          </p:cNvSpPr>
          <p:nvPr/>
        </p:nvSpPr>
        <p:spPr bwMode="auto">
          <a:xfrm>
            <a:off x="4038600" y="2971800"/>
            <a:ext cx="3810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HV</a:t>
            </a:r>
          </a:p>
        </p:txBody>
      </p:sp>
      <p:sp>
        <p:nvSpPr>
          <p:cNvPr id="127083" name="Oval 107"/>
          <p:cNvSpPr>
            <a:spLocks noChangeArrowheads="1"/>
          </p:cNvSpPr>
          <p:nvPr/>
        </p:nvSpPr>
        <p:spPr bwMode="auto">
          <a:xfrm>
            <a:off x="4038600" y="3429000"/>
            <a:ext cx="3810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LV</a:t>
            </a:r>
          </a:p>
        </p:txBody>
      </p:sp>
      <p:sp>
        <p:nvSpPr>
          <p:cNvPr id="127084" name="Oval 108"/>
          <p:cNvSpPr>
            <a:spLocks noChangeArrowheads="1"/>
          </p:cNvSpPr>
          <p:nvPr/>
        </p:nvSpPr>
        <p:spPr bwMode="auto">
          <a:xfrm>
            <a:off x="4038600" y="3886200"/>
            <a:ext cx="3810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FEE</a:t>
            </a:r>
          </a:p>
        </p:txBody>
      </p:sp>
      <p:sp>
        <p:nvSpPr>
          <p:cNvPr id="127085" name="Oval 109"/>
          <p:cNvSpPr>
            <a:spLocks noChangeArrowheads="1"/>
          </p:cNvSpPr>
          <p:nvPr/>
        </p:nvSpPr>
        <p:spPr bwMode="auto">
          <a:xfrm>
            <a:off x="4038600" y="4343400"/>
            <a:ext cx="3810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MON</a:t>
            </a:r>
          </a:p>
        </p:txBody>
      </p:sp>
      <p:sp>
        <p:nvSpPr>
          <p:cNvPr id="127086" name="Oval 110"/>
          <p:cNvSpPr>
            <a:spLocks noChangeArrowheads="1"/>
          </p:cNvSpPr>
          <p:nvPr/>
        </p:nvSpPr>
        <p:spPr bwMode="auto">
          <a:xfrm>
            <a:off x="4495800" y="2971800"/>
            <a:ext cx="3810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HV</a:t>
            </a:r>
          </a:p>
        </p:txBody>
      </p:sp>
      <p:sp>
        <p:nvSpPr>
          <p:cNvPr id="127087" name="Oval 111"/>
          <p:cNvSpPr>
            <a:spLocks noChangeArrowheads="1"/>
          </p:cNvSpPr>
          <p:nvPr/>
        </p:nvSpPr>
        <p:spPr bwMode="auto">
          <a:xfrm>
            <a:off x="4495800" y="3429000"/>
            <a:ext cx="3810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LV</a:t>
            </a:r>
          </a:p>
        </p:txBody>
      </p:sp>
      <p:sp>
        <p:nvSpPr>
          <p:cNvPr id="127088" name="Oval 112"/>
          <p:cNvSpPr>
            <a:spLocks noChangeArrowheads="1"/>
          </p:cNvSpPr>
          <p:nvPr/>
        </p:nvSpPr>
        <p:spPr bwMode="auto">
          <a:xfrm>
            <a:off x="4495800" y="4343400"/>
            <a:ext cx="3810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MON</a:t>
            </a:r>
          </a:p>
        </p:txBody>
      </p:sp>
      <p:sp>
        <p:nvSpPr>
          <p:cNvPr id="127089" name="Oval 113"/>
          <p:cNvSpPr>
            <a:spLocks noChangeArrowheads="1"/>
          </p:cNvSpPr>
          <p:nvPr/>
        </p:nvSpPr>
        <p:spPr bwMode="auto">
          <a:xfrm>
            <a:off x="4953000" y="2971800"/>
            <a:ext cx="3810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HV</a:t>
            </a:r>
          </a:p>
        </p:txBody>
      </p:sp>
      <p:sp>
        <p:nvSpPr>
          <p:cNvPr id="127090" name="Oval 114"/>
          <p:cNvSpPr>
            <a:spLocks noChangeArrowheads="1"/>
          </p:cNvSpPr>
          <p:nvPr/>
        </p:nvSpPr>
        <p:spPr bwMode="auto">
          <a:xfrm>
            <a:off x="4953000" y="3429000"/>
            <a:ext cx="3810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LV</a:t>
            </a:r>
          </a:p>
        </p:txBody>
      </p:sp>
      <p:sp>
        <p:nvSpPr>
          <p:cNvPr id="127091" name="Oval 115"/>
          <p:cNvSpPr>
            <a:spLocks noChangeArrowheads="1"/>
          </p:cNvSpPr>
          <p:nvPr/>
        </p:nvSpPr>
        <p:spPr bwMode="auto">
          <a:xfrm>
            <a:off x="4953000" y="3886200"/>
            <a:ext cx="3810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FEE</a:t>
            </a:r>
          </a:p>
        </p:txBody>
      </p:sp>
      <p:sp>
        <p:nvSpPr>
          <p:cNvPr id="127092" name="Oval 116"/>
          <p:cNvSpPr>
            <a:spLocks noChangeArrowheads="1"/>
          </p:cNvSpPr>
          <p:nvPr/>
        </p:nvSpPr>
        <p:spPr bwMode="auto">
          <a:xfrm>
            <a:off x="4953000" y="4343400"/>
            <a:ext cx="3810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MON</a:t>
            </a:r>
          </a:p>
        </p:txBody>
      </p:sp>
      <p:sp>
        <p:nvSpPr>
          <p:cNvPr id="127093" name="Oval 117"/>
          <p:cNvSpPr>
            <a:spLocks noChangeArrowheads="1"/>
          </p:cNvSpPr>
          <p:nvPr/>
        </p:nvSpPr>
        <p:spPr bwMode="auto">
          <a:xfrm>
            <a:off x="6781800" y="2971800"/>
            <a:ext cx="3810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HV</a:t>
            </a:r>
          </a:p>
        </p:txBody>
      </p:sp>
      <p:sp>
        <p:nvSpPr>
          <p:cNvPr id="127094" name="Oval 118"/>
          <p:cNvSpPr>
            <a:spLocks noChangeArrowheads="1"/>
          </p:cNvSpPr>
          <p:nvPr/>
        </p:nvSpPr>
        <p:spPr bwMode="auto">
          <a:xfrm>
            <a:off x="6781800" y="3429000"/>
            <a:ext cx="3810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LV</a:t>
            </a:r>
          </a:p>
        </p:txBody>
      </p:sp>
      <p:sp>
        <p:nvSpPr>
          <p:cNvPr id="127095" name="Oval 119"/>
          <p:cNvSpPr>
            <a:spLocks noChangeArrowheads="1"/>
          </p:cNvSpPr>
          <p:nvPr/>
        </p:nvSpPr>
        <p:spPr bwMode="auto">
          <a:xfrm>
            <a:off x="6781800" y="5257800"/>
            <a:ext cx="3810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GAS</a:t>
            </a:r>
          </a:p>
        </p:txBody>
      </p:sp>
      <p:sp>
        <p:nvSpPr>
          <p:cNvPr id="127096" name="Oval 120"/>
          <p:cNvSpPr>
            <a:spLocks noChangeArrowheads="1"/>
          </p:cNvSpPr>
          <p:nvPr/>
        </p:nvSpPr>
        <p:spPr bwMode="auto">
          <a:xfrm>
            <a:off x="6781800" y="4343400"/>
            <a:ext cx="3810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MON</a:t>
            </a:r>
          </a:p>
        </p:txBody>
      </p:sp>
      <p:sp>
        <p:nvSpPr>
          <p:cNvPr id="127097" name="Oval 121"/>
          <p:cNvSpPr>
            <a:spLocks noChangeArrowheads="1"/>
          </p:cNvSpPr>
          <p:nvPr/>
        </p:nvSpPr>
        <p:spPr bwMode="auto">
          <a:xfrm>
            <a:off x="5410200" y="2971800"/>
            <a:ext cx="3810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HV</a:t>
            </a:r>
          </a:p>
        </p:txBody>
      </p:sp>
      <p:sp>
        <p:nvSpPr>
          <p:cNvPr id="127098" name="Oval 122"/>
          <p:cNvSpPr>
            <a:spLocks noChangeArrowheads="1"/>
          </p:cNvSpPr>
          <p:nvPr/>
        </p:nvSpPr>
        <p:spPr bwMode="auto">
          <a:xfrm>
            <a:off x="5410200" y="3429000"/>
            <a:ext cx="3810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LV</a:t>
            </a:r>
          </a:p>
        </p:txBody>
      </p:sp>
      <p:sp>
        <p:nvSpPr>
          <p:cNvPr id="127099" name="Oval 123"/>
          <p:cNvSpPr>
            <a:spLocks noChangeArrowheads="1"/>
          </p:cNvSpPr>
          <p:nvPr/>
        </p:nvSpPr>
        <p:spPr bwMode="auto">
          <a:xfrm>
            <a:off x="5410200" y="3886200"/>
            <a:ext cx="3810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FEE</a:t>
            </a:r>
          </a:p>
        </p:txBody>
      </p:sp>
      <p:sp>
        <p:nvSpPr>
          <p:cNvPr id="127100" name="Oval 124"/>
          <p:cNvSpPr>
            <a:spLocks noChangeArrowheads="1"/>
          </p:cNvSpPr>
          <p:nvPr/>
        </p:nvSpPr>
        <p:spPr bwMode="auto">
          <a:xfrm>
            <a:off x="7696200" y="2971800"/>
            <a:ext cx="3810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HV</a:t>
            </a:r>
          </a:p>
        </p:txBody>
      </p:sp>
      <p:sp>
        <p:nvSpPr>
          <p:cNvPr id="127101" name="Oval 125"/>
          <p:cNvSpPr>
            <a:spLocks noChangeArrowheads="1"/>
          </p:cNvSpPr>
          <p:nvPr/>
        </p:nvSpPr>
        <p:spPr bwMode="auto">
          <a:xfrm>
            <a:off x="7696200" y="3429000"/>
            <a:ext cx="3810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LV</a:t>
            </a:r>
          </a:p>
        </p:txBody>
      </p:sp>
      <p:sp>
        <p:nvSpPr>
          <p:cNvPr id="127102" name="Oval 126"/>
          <p:cNvSpPr>
            <a:spLocks noChangeArrowheads="1"/>
          </p:cNvSpPr>
          <p:nvPr/>
        </p:nvSpPr>
        <p:spPr bwMode="auto">
          <a:xfrm>
            <a:off x="7696200" y="5257800"/>
            <a:ext cx="3810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GAS</a:t>
            </a:r>
          </a:p>
        </p:txBody>
      </p:sp>
      <p:sp>
        <p:nvSpPr>
          <p:cNvPr id="127103" name="Oval 127"/>
          <p:cNvSpPr>
            <a:spLocks noChangeArrowheads="1"/>
          </p:cNvSpPr>
          <p:nvPr/>
        </p:nvSpPr>
        <p:spPr bwMode="auto">
          <a:xfrm>
            <a:off x="7696200" y="4343400"/>
            <a:ext cx="3810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MON</a:t>
            </a:r>
          </a:p>
        </p:txBody>
      </p:sp>
      <p:sp>
        <p:nvSpPr>
          <p:cNvPr id="127104" name="Oval 128"/>
          <p:cNvSpPr>
            <a:spLocks noChangeArrowheads="1"/>
          </p:cNvSpPr>
          <p:nvPr/>
        </p:nvSpPr>
        <p:spPr bwMode="auto">
          <a:xfrm>
            <a:off x="5867400" y="2971800"/>
            <a:ext cx="3810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HV</a:t>
            </a:r>
          </a:p>
        </p:txBody>
      </p:sp>
      <p:sp>
        <p:nvSpPr>
          <p:cNvPr id="127105" name="Oval 129"/>
          <p:cNvSpPr>
            <a:spLocks noChangeArrowheads="1"/>
          </p:cNvSpPr>
          <p:nvPr/>
        </p:nvSpPr>
        <p:spPr bwMode="auto">
          <a:xfrm>
            <a:off x="5867400" y="3429000"/>
            <a:ext cx="3810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LV</a:t>
            </a:r>
          </a:p>
        </p:txBody>
      </p:sp>
      <p:sp>
        <p:nvSpPr>
          <p:cNvPr id="127106" name="Oval 130"/>
          <p:cNvSpPr>
            <a:spLocks noChangeArrowheads="1"/>
          </p:cNvSpPr>
          <p:nvPr/>
        </p:nvSpPr>
        <p:spPr bwMode="auto">
          <a:xfrm>
            <a:off x="5867400" y="3886200"/>
            <a:ext cx="3810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FEE</a:t>
            </a:r>
          </a:p>
        </p:txBody>
      </p:sp>
      <p:sp>
        <p:nvSpPr>
          <p:cNvPr id="127107" name="Oval 131"/>
          <p:cNvSpPr>
            <a:spLocks noChangeArrowheads="1"/>
          </p:cNvSpPr>
          <p:nvPr/>
        </p:nvSpPr>
        <p:spPr bwMode="auto">
          <a:xfrm>
            <a:off x="6324600" y="2971800"/>
            <a:ext cx="3810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HV</a:t>
            </a:r>
          </a:p>
        </p:txBody>
      </p:sp>
      <p:sp>
        <p:nvSpPr>
          <p:cNvPr id="127108" name="Oval 132"/>
          <p:cNvSpPr>
            <a:spLocks noChangeArrowheads="1"/>
          </p:cNvSpPr>
          <p:nvPr/>
        </p:nvSpPr>
        <p:spPr bwMode="auto">
          <a:xfrm>
            <a:off x="6324600" y="3429000"/>
            <a:ext cx="3810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LV</a:t>
            </a:r>
          </a:p>
        </p:txBody>
      </p:sp>
      <p:sp>
        <p:nvSpPr>
          <p:cNvPr id="127109" name="Oval 133"/>
          <p:cNvSpPr>
            <a:spLocks noChangeArrowheads="1"/>
          </p:cNvSpPr>
          <p:nvPr/>
        </p:nvSpPr>
        <p:spPr bwMode="auto">
          <a:xfrm>
            <a:off x="6324600" y="3886200"/>
            <a:ext cx="3810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FEE</a:t>
            </a:r>
          </a:p>
        </p:txBody>
      </p:sp>
      <p:sp>
        <p:nvSpPr>
          <p:cNvPr id="127110" name="Oval 134"/>
          <p:cNvSpPr>
            <a:spLocks noChangeArrowheads="1"/>
          </p:cNvSpPr>
          <p:nvPr/>
        </p:nvSpPr>
        <p:spPr bwMode="auto">
          <a:xfrm>
            <a:off x="8610600" y="2971800"/>
            <a:ext cx="3810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HV</a:t>
            </a:r>
          </a:p>
        </p:txBody>
      </p:sp>
      <p:sp>
        <p:nvSpPr>
          <p:cNvPr id="127111" name="Oval 135"/>
          <p:cNvSpPr>
            <a:spLocks noChangeArrowheads="1"/>
          </p:cNvSpPr>
          <p:nvPr/>
        </p:nvSpPr>
        <p:spPr bwMode="auto">
          <a:xfrm>
            <a:off x="8610600" y="3429000"/>
            <a:ext cx="3810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LV</a:t>
            </a:r>
          </a:p>
        </p:txBody>
      </p:sp>
      <p:sp>
        <p:nvSpPr>
          <p:cNvPr id="127112" name="Oval 136"/>
          <p:cNvSpPr>
            <a:spLocks noChangeArrowheads="1"/>
          </p:cNvSpPr>
          <p:nvPr/>
        </p:nvSpPr>
        <p:spPr bwMode="auto">
          <a:xfrm>
            <a:off x="8610600" y="3886200"/>
            <a:ext cx="3810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FEE</a:t>
            </a:r>
          </a:p>
        </p:txBody>
      </p:sp>
      <p:sp>
        <p:nvSpPr>
          <p:cNvPr id="127113" name="Oval 137"/>
          <p:cNvSpPr>
            <a:spLocks noChangeArrowheads="1"/>
          </p:cNvSpPr>
          <p:nvPr/>
        </p:nvSpPr>
        <p:spPr bwMode="auto">
          <a:xfrm>
            <a:off x="3581400" y="5715000"/>
            <a:ext cx="381000" cy="3810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LIQ</a:t>
            </a:r>
          </a:p>
        </p:txBody>
      </p:sp>
      <p:sp>
        <p:nvSpPr>
          <p:cNvPr id="127114" name="Oval 138"/>
          <p:cNvSpPr>
            <a:spLocks noChangeArrowheads="1"/>
          </p:cNvSpPr>
          <p:nvPr/>
        </p:nvSpPr>
        <p:spPr bwMode="auto">
          <a:xfrm>
            <a:off x="4495800" y="5257800"/>
            <a:ext cx="3810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GAS</a:t>
            </a:r>
          </a:p>
        </p:txBody>
      </p:sp>
      <p:sp>
        <p:nvSpPr>
          <p:cNvPr id="127115" name="Oval 139"/>
          <p:cNvSpPr>
            <a:spLocks noChangeArrowheads="1"/>
          </p:cNvSpPr>
          <p:nvPr/>
        </p:nvSpPr>
        <p:spPr bwMode="auto">
          <a:xfrm>
            <a:off x="7239000" y="2971800"/>
            <a:ext cx="3810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HV</a:t>
            </a:r>
          </a:p>
        </p:txBody>
      </p:sp>
      <p:sp>
        <p:nvSpPr>
          <p:cNvPr id="127116" name="Oval 140"/>
          <p:cNvSpPr>
            <a:spLocks noChangeArrowheads="1"/>
          </p:cNvSpPr>
          <p:nvPr/>
        </p:nvSpPr>
        <p:spPr bwMode="auto">
          <a:xfrm>
            <a:off x="7239000" y="3429000"/>
            <a:ext cx="381000" cy="3810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LV</a:t>
            </a:r>
          </a:p>
        </p:txBody>
      </p:sp>
      <p:sp>
        <p:nvSpPr>
          <p:cNvPr id="127117" name="Oval 141"/>
          <p:cNvSpPr>
            <a:spLocks noChangeArrowheads="1"/>
          </p:cNvSpPr>
          <p:nvPr/>
        </p:nvSpPr>
        <p:spPr bwMode="auto">
          <a:xfrm>
            <a:off x="7239000" y="5257800"/>
            <a:ext cx="3810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GAS</a:t>
            </a:r>
          </a:p>
        </p:txBody>
      </p:sp>
      <p:sp>
        <p:nvSpPr>
          <p:cNvPr id="127118" name="Oval 142"/>
          <p:cNvSpPr>
            <a:spLocks noChangeArrowheads="1"/>
          </p:cNvSpPr>
          <p:nvPr/>
        </p:nvSpPr>
        <p:spPr bwMode="auto">
          <a:xfrm>
            <a:off x="7239000" y="4343400"/>
            <a:ext cx="3810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MON</a:t>
            </a:r>
          </a:p>
        </p:txBody>
      </p:sp>
      <p:sp>
        <p:nvSpPr>
          <p:cNvPr id="127119" name="Oval 143"/>
          <p:cNvSpPr>
            <a:spLocks noChangeArrowheads="1"/>
          </p:cNvSpPr>
          <p:nvPr/>
        </p:nvSpPr>
        <p:spPr bwMode="auto">
          <a:xfrm>
            <a:off x="7696200" y="5715000"/>
            <a:ext cx="381000" cy="381000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ALI</a:t>
            </a:r>
          </a:p>
        </p:txBody>
      </p:sp>
      <p:sp>
        <p:nvSpPr>
          <p:cNvPr id="127120" name="Oval 144"/>
          <p:cNvSpPr>
            <a:spLocks noChangeArrowheads="1"/>
          </p:cNvSpPr>
          <p:nvPr/>
        </p:nvSpPr>
        <p:spPr bwMode="auto">
          <a:xfrm>
            <a:off x="2209800" y="4800600"/>
            <a:ext cx="3810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TS</a:t>
            </a:r>
          </a:p>
        </p:txBody>
      </p:sp>
      <p:sp>
        <p:nvSpPr>
          <p:cNvPr id="127121" name="Rectangle 145"/>
          <p:cNvSpPr>
            <a:spLocks noChangeArrowheads="1"/>
          </p:cNvSpPr>
          <p:nvPr/>
        </p:nvSpPr>
        <p:spPr bwMode="auto">
          <a:xfrm>
            <a:off x="381000" y="2971800"/>
            <a:ext cx="8610600" cy="3733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122" name="Oval 146"/>
          <p:cNvSpPr>
            <a:spLocks noChangeArrowheads="1"/>
          </p:cNvSpPr>
          <p:nvPr/>
        </p:nvSpPr>
        <p:spPr bwMode="auto">
          <a:xfrm>
            <a:off x="1752600" y="4800600"/>
            <a:ext cx="3810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COO</a:t>
            </a:r>
          </a:p>
        </p:txBody>
      </p:sp>
      <p:sp>
        <p:nvSpPr>
          <p:cNvPr id="127123" name="Oval 147"/>
          <p:cNvSpPr>
            <a:spLocks noChangeArrowheads="1"/>
          </p:cNvSpPr>
          <p:nvPr/>
        </p:nvSpPr>
        <p:spPr bwMode="auto">
          <a:xfrm>
            <a:off x="381000" y="4800600"/>
            <a:ext cx="3810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COO</a:t>
            </a:r>
          </a:p>
        </p:txBody>
      </p:sp>
      <p:sp>
        <p:nvSpPr>
          <p:cNvPr id="127124" name="Oval 148"/>
          <p:cNvSpPr>
            <a:spLocks noChangeArrowheads="1"/>
          </p:cNvSpPr>
          <p:nvPr/>
        </p:nvSpPr>
        <p:spPr bwMode="auto">
          <a:xfrm>
            <a:off x="2667000" y="4800600"/>
            <a:ext cx="3810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COO</a:t>
            </a:r>
          </a:p>
        </p:txBody>
      </p:sp>
      <p:sp>
        <p:nvSpPr>
          <p:cNvPr id="127125" name="Oval 149"/>
          <p:cNvSpPr>
            <a:spLocks noChangeArrowheads="1"/>
          </p:cNvSpPr>
          <p:nvPr/>
        </p:nvSpPr>
        <p:spPr bwMode="auto">
          <a:xfrm>
            <a:off x="3124200" y="4800600"/>
            <a:ext cx="3810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COO</a:t>
            </a:r>
          </a:p>
        </p:txBody>
      </p:sp>
      <p:sp>
        <p:nvSpPr>
          <p:cNvPr id="127126" name="Oval 150"/>
          <p:cNvSpPr>
            <a:spLocks noChangeArrowheads="1"/>
          </p:cNvSpPr>
          <p:nvPr/>
        </p:nvSpPr>
        <p:spPr bwMode="auto">
          <a:xfrm>
            <a:off x="838200" y="4800600"/>
            <a:ext cx="3810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COO</a:t>
            </a:r>
          </a:p>
        </p:txBody>
      </p:sp>
      <p:sp>
        <p:nvSpPr>
          <p:cNvPr id="127127" name="Oval 151"/>
          <p:cNvSpPr>
            <a:spLocks noChangeArrowheads="1"/>
          </p:cNvSpPr>
          <p:nvPr/>
        </p:nvSpPr>
        <p:spPr bwMode="auto">
          <a:xfrm>
            <a:off x="1295400" y="4800600"/>
            <a:ext cx="3810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COO</a:t>
            </a:r>
          </a:p>
        </p:txBody>
      </p:sp>
      <p:sp>
        <p:nvSpPr>
          <p:cNvPr id="127129" name="Oval 153"/>
          <p:cNvSpPr>
            <a:spLocks noChangeArrowheads="1"/>
          </p:cNvSpPr>
          <p:nvPr/>
        </p:nvSpPr>
        <p:spPr bwMode="auto">
          <a:xfrm>
            <a:off x="3581400" y="4800600"/>
            <a:ext cx="3810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COO</a:t>
            </a:r>
          </a:p>
        </p:txBody>
      </p:sp>
      <p:sp>
        <p:nvSpPr>
          <p:cNvPr id="127130" name="Oval 154"/>
          <p:cNvSpPr>
            <a:spLocks noChangeArrowheads="1"/>
          </p:cNvSpPr>
          <p:nvPr/>
        </p:nvSpPr>
        <p:spPr bwMode="auto">
          <a:xfrm>
            <a:off x="4038600" y="4800600"/>
            <a:ext cx="381000" cy="381000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COO</a:t>
            </a:r>
          </a:p>
        </p:txBody>
      </p:sp>
      <p:sp>
        <p:nvSpPr>
          <p:cNvPr id="127132" name="Oval 156"/>
          <p:cNvSpPr>
            <a:spLocks noChangeArrowheads="1"/>
          </p:cNvSpPr>
          <p:nvPr/>
        </p:nvSpPr>
        <p:spPr bwMode="auto">
          <a:xfrm>
            <a:off x="6781800" y="4800600"/>
            <a:ext cx="3810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COO</a:t>
            </a:r>
          </a:p>
        </p:txBody>
      </p:sp>
      <p:sp>
        <p:nvSpPr>
          <p:cNvPr id="127133" name="Oval 157"/>
          <p:cNvSpPr>
            <a:spLocks noChangeArrowheads="1"/>
          </p:cNvSpPr>
          <p:nvPr/>
        </p:nvSpPr>
        <p:spPr bwMode="auto">
          <a:xfrm>
            <a:off x="7696200" y="4800600"/>
            <a:ext cx="3810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COO</a:t>
            </a:r>
          </a:p>
        </p:txBody>
      </p:sp>
      <p:sp>
        <p:nvSpPr>
          <p:cNvPr id="127134" name="Oval 158"/>
          <p:cNvSpPr>
            <a:spLocks noChangeArrowheads="1"/>
          </p:cNvSpPr>
          <p:nvPr/>
        </p:nvSpPr>
        <p:spPr bwMode="auto">
          <a:xfrm>
            <a:off x="5410200" y="4343400"/>
            <a:ext cx="3810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MON</a:t>
            </a:r>
          </a:p>
        </p:txBody>
      </p:sp>
      <p:sp>
        <p:nvSpPr>
          <p:cNvPr id="127135" name="Oval 159"/>
          <p:cNvSpPr>
            <a:spLocks noChangeArrowheads="1"/>
          </p:cNvSpPr>
          <p:nvPr/>
        </p:nvSpPr>
        <p:spPr bwMode="auto">
          <a:xfrm>
            <a:off x="5867400" y="4343400"/>
            <a:ext cx="3810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MON</a:t>
            </a:r>
          </a:p>
        </p:txBody>
      </p:sp>
      <p:sp>
        <p:nvSpPr>
          <p:cNvPr id="127136" name="Oval 160"/>
          <p:cNvSpPr>
            <a:spLocks noChangeArrowheads="1"/>
          </p:cNvSpPr>
          <p:nvPr/>
        </p:nvSpPr>
        <p:spPr bwMode="auto">
          <a:xfrm>
            <a:off x="6324600" y="4343400"/>
            <a:ext cx="3810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MON</a:t>
            </a:r>
          </a:p>
        </p:txBody>
      </p:sp>
      <p:sp>
        <p:nvSpPr>
          <p:cNvPr id="127137" name="Oval 161"/>
          <p:cNvSpPr>
            <a:spLocks noChangeArrowheads="1"/>
          </p:cNvSpPr>
          <p:nvPr/>
        </p:nvSpPr>
        <p:spPr bwMode="auto">
          <a:xfrm>
            <a:off x="8610600" y="4343400"/>
            <a:ext cx="381000" cy="3810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MON</a:t>
            </a:r>
          </a:p>
        </p:txBody>
      </p:sp>
      <p:sp>
        <p:nvSpPr>
          <p:cNvPr id="127138" name="Oval 162"/>
          <p:cNvSpPr>
            <a:spLocks noChangeArrowheads="1"/>
          </p:cNvSpPr>
          <p:nvPr/>
        </p:nvSpPr>
        <p:spPr bwMode="auto">
          <a:xfrm>
            <a:off x="381000" y="4343400"/>
            <a:ext cx="381000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MON</a:t>
            </a:r>
          </a:p>
        </p:txBody>
      </p:sp>
      <p:sp>
        <p:nvSpPr>
          <p:cNvPr id="127139" name="Oval 163"/>
          <p:cNvSpPr>
            <a:spLocks noChangeArrowheads="1"/>
          </p:cNvSpPr>
          <p:nvPr/>
        </p:nvSpPr>
        <p:spPr bwMode="auto">
          <a:xfrm>
            <a:off x="1752600" y="6172200"/>
            <a:ext cx="381000" cy="381000"/>
          </a:xfrm>
          <a:prstGeom prst="ellipse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Verdana" pitchFamily="34" charset="0"/>
              </a:rPr>
              <a:t>PLS</a:t>
            </a:r>
          </a:p>
        </p:txBody>
      </p:sp>
      <p:sp>
        <p:nvSpPr>
          <p:cNvPr id="127141" name="Oval 165"/>
          <p:cNvSpPr>
            <a:spLocks noChangeArrowheads="1"/>
          </p:cNvSpPr>
          <p:nvPr/>
        </p:nvSpPr>
        <p:spPr bwMode="auto">
          <a:xfrm>
            <a:off x="5181602" y="990600"/>
            <a:ext cx="303213" cy="3048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200" b="1">
              <a:latin typeface="Verdana" pitchFamily="34" charset="0"/>
            </a:endParaRPr>
          </a:p>
        </p:txBody>
      </p:sp>
      <p:sp>
        <p:nvSpPr>
          <p:cNvPr id="127142" name="Oval 166"/>
          <p:cNvSpPr>
            <a:spLocks noChangeArrowheads="1"/>
          </p:cNvSpPr>
          <p:nvPr/>
        </p:nvSpPr>
        <p:spPr bwMode="auto">
          <a:xfrm>
            <a:off x="5181602" y="457200"/>
            <a:ext cx="303213" cy="304800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200" b="1">
              <a:latin typeface="Verdana" pitchFamily="34" charset="0"/>
            </a:endParaRPr>
          </a:p>
        </p:txBody>
      </p:sp>
      <p:sp>
        <p:nvSpPr>
          <p:cNvPr id="127143" name="Text Box 167"/>
          <p:cNvSpPr txBox="1">
            <a:spLocks noChangeArrowheads="1"/>
          </p:cNvSpPr>
          <p:nvPr/>
        </p:nvSpPr>
        <p:spPr bwMode="auto">
          <a:xfrm>
            <a:off x="5562602" y="0"/>
            <a:ext cx="3787775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>
                <a:latin typeface="Verdana" pitchFamily="34" charset="0"/>
              </a:rPr>
              <a:t>1st version implemented</a:t>
            </a:r>
          </a:p>
          <a:p>
            <a:pPr>
              <a:spcBef>
                <a:spcPct val="50000"/>
              </a:spcBef>
            </a:pPr>
            <a:r>
              <a:rPr lang="en-US" altLang="en-US" sz="1800" b="1" dirty="0">
                <a:latin typeface="Verdana" pitchFamily="34" charset="0"/>
              </a:rPr>
              <a:t>started</a:t>
            </a:r>
          </a:p>
          <a:p>
            <a:pPr>
              <a:spcBef>
                <a:spcPct val="50000"/>
              </a:spcBef>
            </a:pPr>
            <a:r>
              <a:rPr lang="en-US" altLang="en-US" sz="1800" b="1" dirty="0">
                <a:latin typeface="Verdana" pitchFamily="34" charset="0"/>
              </a:rPr>
              <a:t>not started but common solution exists</a:t>
            </a:r>
          </a:p>
          <a:p>
            <a:pPr>
              <a:spcBef>
                <a:spcPct val="50000"/>
              </a:spcBef>
            </a:pPr>
            <a:r>
              <a:rPr lang="en-US" altLang="en-US" sz="1800" b="1" dirty="0">
                <a:latin typeface="Verdana" pitchFamily="34" charset="0"/>
              </a:rPr>
              <a:t>Unknown or not started</a:t>
            </a:r>
          </a:p>
        </p:txBody>
      </p:sp>
      <p:sp>
        <p:nvSpPr>
          <p:cNvPr id="127144" name="Oval 168"/>
          <p:cNvSpPr>
            <a:spLocks noChangeArrowheads="1"/>
          </p:cNvSpPr>
          <p:nvPr/>
        </p:nvSpPr>
        <p:spPr bwMode="auto">
          <a:xfrm>
            <a:off x="5181602" y="1524000"/>
            <a:ext cx="303213" cy="3048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200" b="1">
              <a:latin typeface="Verdana" pitchFamily="34" charset="0"/>
            </a:endParaRPr>
          </a:p>
        </p:txBody>
      </p:sp>
      <p:sp>
        <p:nvSpPr>
          <p:cNvPr id="127145" name="Oval 169"/>
          <p:cNvSpPr>
            <a:spLocks noChangeArrowheads="1"/>
          </p:cNvSpPr>
          <p:nvPr/>
        </p:nvSpPr>
        <p:spPr bwMode="auto">
          <a:xfrm>
            <a:off x="5181602" y="76200"/>
            <a:ext cx="303213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200" b="1">
              <a:latin typeface="Verdan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L.Jirden 10.03.2004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3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E6F7-1DC0-4657-9BC1-3A0B6F16E59D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1148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1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04800" y="2"/>
            <a:ext cx="24208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1600" b="1">
                <a:latin typeface="Arial" charset="0"/>
              </a:rPr>
              <a:t>DCS configuration for</a:t>
            </a:r>
          </a:p>
          <a:p>
            <a:pPr eaLnBrk="1" hangingPunct="1"/>
            <a:r>
              <a:rPr lang="en-GB" altLang="en-US" sz="1600" b="1">
                <a:latin typeface="Arial" charset="0"/>
              </a:rPr>
              <a:t> TPC test-beam May 04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 rot="10800000" flipV="1">
            <a:off x="0" y="835541"/>
            <a:ext cx="1220788" cy="462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sz="1200" b="1">
                <a:latin typeface="Arial" charset="0"/>
              </a:rPr>
              <a:t>T10 Control</a:t>
            </a:r>
          </a:p>
          <a:p>
            <a:pPr eaLnBrk="1" hangingPunct="1"/>
            <a:r>
              <a:rPr lang="en-GB" altLang="en-US" sz="1200" b="1">
                <a:latin typeface="Arial" charset="0"/>
              </a:rPr>
              <a:t> room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 rot="10800000" flipV="1">
            <a:off x="2" y="4721739"/>
            <a:ext cx="1141413" cy="462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sz="1200" b="1">
                <a:latin typeface="Arial" charset="0"/>
              </a:rPr>
              <a:t>T10 beam</a:t>
            </a:r>
          </a:p>
          <a:p>
            <a:pPr eaLnBrk="1" hangingPunct="1"/>
            <a:r>
              <a:rPr lang="en-GB" altLang="en-US" sz="1200" b="1">
                <a:latin typeface="Arial" charset="0"/>
              </a:rPr>
              <a:t>area</a:t>
            </a:r>
          </a:p>
        </p:txBody>
      </p:sp>
      <p:grpSp>
        <p:nvGrpSpPr>
          <p:cNvPr id="41990" name="Group 6"/>
          <p:cNvGrpSpPr>
            <a:grpSpLocks/>
          </p:cNvGrpSpPr>
          <p:nvPr/>
        </p:nvGrpSpPr>
        <p:grpSpPr bwMode="auto">
          <a:xfrm>
            <a:off x="228600" y="1295400"/>
            <a:ext cx="8686800" cy="381000"/>
            <a:chOff x="144" y="816"/>
            <a:chExt cx="5472" cy="240"/>
          </a:xfrm>
        </p:grpSpPr>
        <p:sp>
          <p:nvSpPr>
            <p:cNvPr id="41991" name="Text Box 7"/>
            <p:cNvSpPr txBox="1">
              <a:spLocks noChangeArrowheads="1"/>
            </p:cNvSpPr>
            <p:nvPr/>
          </p:nvSpPr>
          <p:spPr bwMode="auto">
            <a:xfrm>
              <a:off x="1056" y="816"/>
              <a:ext cx="482" cy="1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altLang="en-US" sz="1200">
                  <a:latin typeface="Arial" charset="0"/>
                </a:rPr>
                <a:t>Ethernet</a:t>
              </a:r>
            </a:p>
          </p:txBody>
        </p:sp>
        <p:sp>
          <p:nvSpPr>
            <p:cNvPr id="41992" name="Line 8"/>
            <p:cNvSpPr>
              <a:spLocks noChangeShapeType="1"/>
            </p:cNvSpPr>
            <p:nvPr/>
          </p:nvSpPr>
          <p:spPr bwMode="auto">
            <a:xfrm>
              <a:off x="144" y="960"/>
              <a:ext cx="5472" cy="0"/>
            </a:xfrm>
            <a:prstGeom prst="line">
              <a:avLst/>
            </a:prstGeom>
            <a:noFill/>
            <a:ln w="12700">
              <a:solidFill>
                <a:srgbClr val="003399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3" name="Line 9"/>
            <p:cNvSpPr>
              <a:spLocks noChangeShapeType="1"/>
            </p:cNvSpPr>
            <p:nvPr/>
          </p:nvSpPr>
          <p:spPr bwMode="auto">
            <a:xfrm flipV="1">
              <a:off x="768" y="960"/>
              <a:ext cx="0" cy="96"/>
            </a:xfrm>
            <a:prstGeom prst="line">
              <a:avLst/>
            </a:prstGeom>
            <a:noFill/>
            <a:ln w="12700">
              <a:solidFill>
                <a:srgbClr val="003399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4" name="Line 10"/>
            <p:cNvSpPr>
              <a:spLocks noChangeShapeType="1"/>
            </p:cNvSpPr>
            <p:nvPr/>
          </p:nvSpPr>
          <p:spPr bwMode="auto">
            <a:xfrm flipV="1">
              <a:off x="4800" y="960"/>
              <a:ext cx="0" cy="96"/>
            </a:xfrm>
            <a:prstGeom prst="line">
              <a:avLst/>
            </a:prstGeom>
            <a:noFill/>
            <a:ln w="12700">
              <a:solidFill>
                <a:srgbClr val="003399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5" name="Line 11"/>
            <p:cNvSpPr>
              <a:spLocks noChangeShapeType="1"/>
            </p:cNvSpPr>
            <p:nvPr/>
          </p:nvSpPr>
          <p:spPr bwMode="auto">
            <a:xfrm flipV="1">
              <a:off x="3456" y="960"/>
              <a:ext cx="0" cy="96"/>
            </a:xfrm>
            <a:prstGeom prst="line">
              <a:avLst/>
            </a:prstGeom>
            <a:noFill/>
            <a:ln w="12700">
              <a:solidFill>
                <a:srgbClr val="003399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6" name="Line 12"/>
            <p:cNvSpPr>
              <a:spLocks noChangeShapeType="1"/>
            </p:cNvSpPr>
            <p:nvPr/>
          </p:nvSpPr>
          <p:spPr bwMode="auto">
            <a:xfrm flipV="1">
              <a:off x="2592" y="864"/>
              <a:ext cx="0" cy="96"/>
            </a:xfrm>
            <a:prstGeom prst="line">
              <a:avLst/>
            </a:prstGeom>
            <a:noFill/>
            <a:ln w="12700">
              <a:solidFill>
                <a:srgbClr val="003399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7" name="Line 13"/>
            <p:cNvSpPr>
              <a:spLocks noChangeShapeType="1"/>
            </p:cNvSpPr>
            <p:nvPr/>
          </p:nvSpPr>
          <p:spPr bwMode="auto">
            <a:xfrm flipV="1">
              <a:off x="2112" y="960"/>
              <a:ext cx="0" cy="96"/>
            </a:xfrm>
            <a:prstGeom prst="line">
              <a:avLst/>
            </a:prstGeom>
            <a:noFill/>
            <a:ln w="12700">
              <a:solidFill>
                <a:srgbClr val="003399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3276600" y="152400"/>
            <a:ext cx="15240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1800">
              <a:latin typeface="Arial" charset="0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3352800" y="533400"/>
            <a:ext cx="1371600" cy="76200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1" hangingPunct="1"/>
            <a:r>
              <a:rPr lang="en-GB" altLang="en-US" sz="1200" b="1">
                <a:solidFill>
                  <a:schemeClr val="bg1"/>
                </a:solidFill>
                <a:latin typeface="Arial" charset="0"/>
              </a:rPr>
              <a:t>WXP, PVSS 3.0</a:t>
            </a:r>
            <a:endParaRPr lang="en-GB" altLang="en-US" sz="1200" b="1">
              <a:latin typeface="Arial" charset="0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3352800" y="228601"/>
            <a:ext cx="1371600" cy="228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altLang="en-US" sz="1200" b="1">
                <a:latin typeface="Arial" charset="0"/>
              </a:rPr>
              <a:t>FSM application</a:t>
            </a:r>
          </a:p>
        </p:txBody>
      </p:sp>
      <p:sp>
        <p:nvSpPr>
          <p:cNvPr id="42001" name="AutoShape 17"/>
          <p:cNvSpPr>
            <a:spLocks noChangeArrowheads="1"/>
          </p:cNvSpPr>
          <p:nvPr/>
        </p:nvSpPr>
        <p:spPr bwMode="auto">
          <a:xfrm>
            <a:off x="7086600" y="5791202"/>
            <a:ext cx="10668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altLang="en-US" sz="1600">
                <a:latin typeface="Arial" charset="0"/>
              </a:rPr>
              <a:t>RCU</a:t>
            </a: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7086600" y="6370639"/>
            <a:ext cx="1066800" cy="30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GB" altLang="en-US" sz="1400" b="1">
                <a:latin typeface="Arial" charset="0"/>
              </a:rPr>
              <a:t>FEE</a:t>
            </a:r>
          </a:p>
        </p:txBody>
      </p:sp>
      <p:grpSp>
        <p:nvGrpSpPr>
          <p:cNvPr id="42003" name="Group 19"/>
          <p:cNvGrpSpPr>
            <a:grpSpLocks/>
          </p:cNvGrpSpPr>
          <p:nvPr/>
        </p:nvGrpSpPr>
        <p:grpSpPr bwMode="auto">
          <a:xfrm>
            <a:off x="7543800" y="3127379"/>
            <a:ext cx="538162" cy="230188"/>
            <a:chOff x="192" y="3647"/>
            <a:chExt cx="339" cy="145"/>
          </a:xfrm>
        </p:grpSpPr>
        <p:sp>
          <p:nvSpPr>
            <p:cNvPr id="42004" name="Rectangle 20"/>
            <p:cNvSpPr>
              <a:spLocks noChangeArrowheads="1"/>
            </p:cNvSpPr>
            <p:nvPr/>
          </p:nvSpPr>
          <p:spPr bwMode="auto">
            <a:xfrm>
              <a:off x="452" y="3647"/>
              <a:ext cx="79" cy="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eaLnBrk="1" hangingPunct="1"/>
              <a:r>
                <a:rPr lang="en-GB" altLang="en-US" sz="1000">
                  <a:latin typeface="Arial" charset="0"/>
                </a:rPr>
                <a:t>2</a:t>
              </a:r>
            </a:p>
          </p:txBody>
        </p:sp>
        <p:sp>
          <p:nvSpPr>
            <p:cNvPr id="42005" name="Line 21"/>
            <p:cNvSpPr>
              <a:spLocks noChangeShapeType="1"/>
            </p:cNvSpPr>
            <p:nvPr/>
          </p:nvSpPr>
          <p:spPr bwMode="auto">
            <a:xfrm>
              <a:off x="432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6" name="Line 22"/>
            <p:cNvSpPr>
              <a:spLocks noChangeShapeType="1"/>
            </p:cNvSpPr>
            <p:nvPr/>
          </p:nvSpPr>
          <p:spPr bwMode="auto">
            <a:xfrm flipH="1">
              <a:off x="38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7" name="Line 23"/>
            <p:cNvSpPr>
              <a:spLocks noChangeShapeType="1"/>
            </p:cNvSpPr>
            <p:nvPr/>
          </p:nvSpPr>
          <p:spPr bwMode="auto">
            <a:xfrm flipH="1">
              <a:off x="288" y="369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Oval 24"/>
            <p:cNvSpPr>
              <a:spLocks noChangeArrowheads="1"/>
            </p:cNvSpPr>
            <p:nvPr/>
          </p:nvSpPr>
          <p:spPr bwMode="auto">
            <a:xfrm>
              <a:off x="192" y="3744"/>
              <a:ext cx="144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09" name="Line 25"/>
          <p:cNvSpPr>
            <a:spLocks noChangeShapeType="1"/>
          </p:cNvSpPr>
          <p:nvPr/>
        </p:nvSpPr>
        <p:spPr bwMode="auto">
          <a:xfrm>
            <a:off x="7620000" y="2971800"/>
            <a:ext cx="0" cy="2362200"/>
          </a:xfrm>
          <a:prstGeom prst="line">
            <a:avLst/>
          </a:prstGeom>
          <a:noFill/>
          <a:ln w="12700">
            <a:solidFill>
              <a:srgbClr val="0033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0" name="AutoShape 26"/>
          <p:cNvSpPr>
            <a:spLocks noChangeArrowheads="1"/>
          </p:cNvSpPr>
          <p:nvPr/>
        </p:nvSpPr>
        <p:spPr bwMode="auto">
          <a:xfrm>
            <a:off x="7086600" y="5334000"/>
            <a:ext cx="10668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altLang="en-US" sz="1600">
                <a:latin typeface="Arial" charset="0"/>
              </a:rPr>
              <a:t>DCS Ctrl</a:t>
            </a:r>
            <a:endParaRPr lang="en-GB" altLang="en-US" sz="1200" i="1">
              <a:latin typeface="Arial" charset="0"/>
            </a:endParaRPr>
          </a:p>
        </p:txBody>
      </p:sp>
      <p:sp>
        <p:nvSpPr>
          <p:cNvPr id="42011" name="AutoShape 27"/>
          <p:cNvSpPr>
            <a:spLocks noChangeArrowheads="1"/>
          </p:cNvSpPr>
          <p:nvPr/>
        </p:nvSpPr>
        <p:spPr bwMode="auto">
          <a:xfrm>
            <a:off x="8153400" y="5638802"/>
            <a:ext cx="381000" cy="457200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99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/>
              <a:t>DDL</a:t>
            </a:r>
          </a:p>
        </p:txBody>
      </p:sp>
      <p:sp>
        <p:nvSpPr>
          <p:cNvPr id="42012" name="AutoShape 28"/>
          <p:cNvSpPr>
            <a:spLocks noChangeArrowheads="1"/>
          </p:cNvSpPr>
          <p:nvPr/>
        </p:nvSpPr>
        <p:spPr bwMode="auto">
          <a:xfrm>
            <a:off x="685800" y="5791202"/>
            <a:ext cx="10668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altLang="en-US" sz="1600">
                <a:latin typeface="Arial" charset="0"/>
              </a:rPr>
              <a:t>Chambers</a:t>
            </a: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685800" y="3657600"/>
            <a:ext cx="1066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altLang="en-US" sz="1600">
                <a:latin typeface="Arial" charset="0"/>
              </a:rPr>
              <a:t>ISEG </a:t>
            </a:r>
            <a:endParaRPr lang="en-GB" altLang="en-US" sz="1200" i="1">
              <a:latin typeface="Arial" charset="0"/>
            </a:endParaRPr>
          </a:p>
        </p:txBody>
      </p:sp>
      <p:grpSp>
        <p:nvGrpSpPr>
          <p:cNvPr id="42014" name="Group 30"/>
          <p:cNvGrpSpPr>
            <a:grpSpLocks/>
          </p:cNvGrpSpPr>
          <p:nvPr/>
        </p:nvGrpSpPr>
        <p:grpSpPr bwMode="auto">
          <a:xfrm>
            <a:off x="1066800" y="5337179"/>
            <a:ext cx="538162" cy="230188"/>
            <a:chOff x="192" y="3647"/>
            <a:chExt cx="339" cy="145"/>
          </a:xfrm>
        </p:grpSpPr>
        <p:sp>
          <p:nvSpPr>
            <p:cNvPr id="42015" name="Rectangle 31"/>
            <p:cNvSpPr>
              <a:spLocks noChangeArrowheads="1"/>
            </p:cNvSpPr>
            <p:nvPr/>
          </p:nvSpPr>
          <p:spPr bwMode="auto">
            <a:xfrm>
              <a:off x="452" y="3647"/>
              <a:ext cx="79" cy="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eaLnBrk="1" hangingPunct="1"/>
              <a:r>
                <a:rPr lang="en-GB" altLang="en-US" sz="1000">
                  <a:latin typeface="Arial" charset="0"/>
                </a:rPr>
                <a:t>2</a:t>
              </a:r>
            </a:p>
          </p:txBody>
        </p:sp>
        <p:sp>
          <p:nvSpPr>
            <p:cNvPr id="42016" name="Line 32"/>
            <p:cNvSpPr>
              <a:spLocks noChangeShapeType="1"/>
            </p:cNvSpPr>
            <p:nvPr/>
          </p:nvSpPr>
          <p:spPr bwMode="auto">
            <a:xfrm>
              <a:off x="432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7" name="Line 33"/>
            <p:cNvSpPr>
              <a:spLocks noChangeShapeType="1"/>
            </p:cNvSpPr>
            <p:nvPr/>
          </p:nvSpPr>
          <p:spPr bwMode="auto">
            <a:xfrm flipH="1">
              <a:off x="38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8" name="Line 34"/>
            <p:cNvSpPr>
              <a:spLocks noChangeShapeType="1"/>
            </p:cNvSpPr>
            <p:nvPr/>
          </p:nvSpPr>
          <p:spPr bwMode="auto">
            <a:xfrm flipH="1">
              <a:off x="288" y="369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9" name="Oval 35"/>
            <p:cNvSpPr>
              <a:spLocks noChangeArrowheads="1"/>
            </p:cNvSpPr>
            <p:nvPr/>
          </p:nvSpPr>
          <p:spPr bwMode="auto">
            <a:xfrm>
              <a:off x="192" y="3744"/>
              <a:ext cx="144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20" name="Text Box 36"/>
          <p:cNvSpPr txBox="1">
            <a:spLocks noChangeArrowheads="1"/>
          </p:cNvSpPr>
          <p:nvPr/>
        </p:nvSpPr>
        <p:spPr bwMode="auto">
          <a:xfrm>
            <a:off x="609600" y="6340475"/>
            <a:ext cx="1066800" cy="52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GB" altLang="en-US" sz="1400" b="1">
                <a:latin typeface="Arial" charset="0"/>
              </a:rPr>
              <a:t>High Voltage</a:t>
            </a:r>
          </a:p>
        </p:txBody>
      </p:sp>
      <p:sp>
        <p:nvSpPr>
          <p:cNvPr id="42021" name="Line 37"/>
          <p:cNvSpPr>
            <a:spLocks noChangeShapeType="1"/>
          </p:cNvSpPr>
          <p:nvPr/>
        </p:nvSpPr>
        <p:spPr bwMode="auto">
          <a:xfrm>
            <a:off x="1219200" y="4038600"/>
            <a:ext cx="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2" name="Line 38"/>
          <p:cNvSpPr>
            <a:spLocks noChangeShapeType="1"/>
          </p:cNvSpPr>
          <p:nvPr/>
        </p:nvSpPr>
        <p:spPr bwMode="auto">
          <a:xfrm>
            <a:off x="1219200" y="2971800"/>
            <a:ext cx="0" cy="6858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2023" name="Group 39"/>
          <p:cNvGrpSpPr>
            <a:grpSpLocks/>
          </p:cNvGrpSpPr>
          <p:nvPr/>
        </p:nvGrpSpPr>
        <p:grpSpPr bwMode="auto">
          <a:xfrm>
            <a:off x="1143002" y="3279779"/>
            <a:ext cx="538180" cy="230188"/>
            <a:chOff x="192" y="3647"/>
            <a:chExt cx="340" cy="145"/>
          </a:xfrm>
        </p:grpSpPr>
        <p:sp>
          <p:nvSpPr>
            <p:cNvPr id="42024" name="Rectangle 40"/>
            <p:cNvSpPr>
              <a:spLocks noChangeArrowheads="1"/>
            </p:cNvSpPr>
            <p:nvPr/>
          </p:nvSpPr>
          <p:spPr bwMode="auto">
            <a:xfrm>
              <a:off x="452" y="3647"/>
              <a:ext cx="80" cy="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eaLnBrk="1" hangingPunct="1"/>
              <a:r>
                <a:rPr lang="en-GB" altLang="en-US" sz="1000">
                  <a:latin typeface="Arial" charset="0"/>
                </a:rPr>
                <a:t>1</a:t>
              </a:r>
            </a:p>
          </p:txBody>
        </p:sp>
        <p:sp>
          <p:nvSpPr>
            <p:cNvPr id="42025" name="Line 41"/>
            <p:cNvSpPr>
              <a:spLocks noChangeShapeType="1"/>
            </p:cNvSpPr>
            <p:nvPr/>
          </p:nvSpPr>
          <p:spPr bwMode="auto">
            <a:xfrm>
              <a:off x="432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6" name="Line 42"/>
            <p:cNvSpPr>
              <a:spLocks noChangeShapeType="1"/>
            </p:cNvSpPr>
            <p:nvPr/>
          </p:nvSpPr>
          <p:spPr bwMode="auto">
            <a:xfrm flipH="1">
              <a:off x="38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7" name="Line 43"/>
            <p:cNvSpPr>
              <a:spLocks noChangeShapeType="1"/>
            </p:cNvSpPr>
            <p:nvPr/>
          </p:nvSpPr>
          <p:spPr bwMode="auto">
            <a:xfrm flipH="1">
              <a:off x="288" y="369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8" name="Oval 44"/>
            <p:cNvSpPr>
              <a:spLocks noChangeArrowheads="1"/>
            </p:cNvSpPr>
            <p:nvPr/>
          </p:nvSpPr>
          <p:spPr bwMode="auto">
            <a:xfrm>
              <a:off x="192" y="3744"/>
              <a:ext cx="144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29" name="AutoShape 45"/>
          <p:cNvSpPr>
            <a:spLocks noChangeArrowheads="1"/>
          </p:cNvSpPr>
          <p:nvPr/>
        </p:nvSpPr>
        <p:spPr bwMode="auto">
          <a:xfrm>
            <a:off x="2819400" y="5791202"/>
            <a:ext cx="10668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altLang="en-US" sz="1600">
                <a:latin typeface="Arial" charset="0"/>
              </a:rPr>
              <a:t>Chambers</a:t>
            </a:r>
          </a:p>
        </p:txBody>
      </p:sp>
      <p:sp>
        <p:nvSpPr>
          <p:cNvPr id="42030" name="Rectangle 46"/>
          <p:cNvSpPr>
            <a:spLocks noChangeArrowheads="1"/>
          </p:cNvSpPr>
          <p:nvPr/>
        </p:nvSpPr>
        <p:spPr bwMode="auto">
          <a:xfrm>
            <a:off x="2819400" y="4724400"/>
            <a:ext cx="1066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altLang="en-US" sz="1600">
                <a:latin typeface="Arial" charset="0"/>
              </a:rPr>
              <a:t>Wiener</a:t>
            </a:r>
          </a:p>
        </p:txBody>
      </p:sp>
      <p:grpSp>
        <p:nvGrpSpPr>
          <p:cNvPr id="42031" name="Group 47"/>
          <p:cNvGrpSpPr>
            <a:grpSpLocks/>
          </p:cNvGrpSpPr>
          <p:nvPr/>
        </p:nvGrpSpPr>
        <p:grpSpPr bwMode="auto">
          <a:xfrm>
            <a:off x="3276600" y="5337179"/>
            <a:ext cx="538162" cy="230188"/>
            <a:chOff x="192" y="3647"/>
            <a:chExt cx="339" cy="145"/>
          </a:xfrm>
        </p:grpSpPr>
        <p:sp>
          <p:nvSpPr>
            <p:cNvPr id="42032" name="Rectangle 48"/>
            <p:cNvSpPr>
              <a:spLocks noChangeArrowheads="1"/>
            </p:cNvSpPr>
            <p:nvPr/>
          </p:nvSpPr>
          <p:spPr bwMode="auto">
            <a:xfrm>
              <a:off x="452" y="3647"/>
              <a:ext cx="79" cy="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eaLnBrk="1" hangingPunct="1"/>
              <a:r>
                <a:rPr lang="en-GB" altLang="en-US" sz="1000">
                  <a:latin typeface="Arial" charset="0"/>
                </a:rPr>
                <a:t>2</a:t>
              </a:r>
            </a:p>
          </p:txBody>
        </p:sp>
        <p:sp>
          <p:nvSpPr>
            <p:cNvPr id="42033" name="Line 49"/>
            <p:cNvSpPr>
              <a:spLocks noChangeShapeType="1"/>
            </p:cNvSpPr>
            <p:nvPr/>
          </p:nvSpPr>
          <p:spPr bwMode="auto">
            <a:xfrm>
              <a:off x="432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4" name="Line 50"/>
            <p:cNvSpPr>
              <a:spLocks noChangeShapeType="1"/>
            </p:cNvSpPr>
            <p:nvPr/>
          </p:nvSpPr>
          <p:spPr bwMode="auto">
            <a:xfrm flipH="1">
              <a:off x="38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5" name="Line 51"/>
            <p:cNvSpPr>
              <a:spLocks noChangeShapeType="1"/>
            </p:cNvSpPr>
            <p:nvPr/>
          </p:nvSpPr>
          <p:spPr bwMode="auto">
            <a:xfrm flipH="1">
              <a:off x="288" y="369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6" name="Oval 52"/>
            <p:cNvSpPr>
              <a:spLocks noChangeArrowheads="1"/>
            </p:cNvSpPr>
            <p:nvPr/>
          </p:nvSpPr>
          <p:spPr bwMode="auto">
            <a:xfrm>
              <a:off x="192" y="3744"/>
              <a:ext cx="144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037" name="Group 53"/>
          <p:cNvGrpSpPr>
            <a:grpSpLocks/>
          </p:cNvGrpSpPr>
          <p:nvPr/>
        </p:nvGrpSpPr>
        <p:grpSpPr bwMode="auto">
          <a:xfrm>
            <a:off x="3276602" y="3355979"/>
            <a:ext cx="538180" cy="230188"/>
            <a:chOff x="192" y="3647"/>
            <a:chExt cx="340" cy="145"/>
          </a:xfrm>
        </p:grpSpPr>
        <p:sp>
          <p:nvSpPr>
            <p:cNvPr id="42038" name="Rectangle 54"/>
            <p:cNvSpPr>
              <a:spLocks noChangeArrowheads="1"/>
            </p:cNvSpPr>
            <p:nvPr/>
          </p:nvSpPr>
          <p:spPr bwMode="auto">
            <a:xfrm>
              <a:off x="452" y="3647"/>
              <a:ext cx="80" cy="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eaLnBrk="1" hangingPunct="1"/>
              <a:r>
                <a:rPr lang="en-GB" altLang="en-US" sz="1000">
                  <a:latin typeface="Arial" charset="0"/>
                </a:rPr>
                <a:t>1</a:t>
              </a:r>
            </a:p>
          </p:txBody>
        </p:sp>
        <p:sp>
          <p:nvSpPr>
            <p:cNvPr id="42039" name="Line 55"/>
            <p:cNvSpPr>
              <a:spLocks noChangeShapeType="1"/>
            </p:cNvSpPr>
            <p:nvPr/>
          </p:nvSpPr>
          <p:spPr bwMode="auto">
            <a:xfrm>
              <a:off x="432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0" name="Line 56"/>
            <p:cNvSpPr>
              <a:spLocks noChangeShapeType="1"/>
            </p:cNvSpPr>
            <p:nvPr/>
          </p:nvSpPr>
          <p:spPr bwMode="auto">
            <a:xfrm flipH="1">
              <a:off x="38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1" name="Line 57"/>
            <p:cNvSpPr>
              <a:spLocks noChangeShapeType="1"/>
            </p:cNvSpPr>
            <p:nvPr/>
          </p:nvSpPr>
          <p:spPr bwMode="auto">
            <a:xfrm flipH="1">
              <a:off x="288" y="369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2" name="Oval 58"/>
            <p:cNvSpPr>
              <a:spLocks noChangeArrowheads="1"/>
            </p:cNvSpPr>
            <p:nvPr/>
          </p:nvSpPr>
          <p:spPr bwMode="auto">
            <a:xfrm>
              <a:off x="192" y="3744"/>
              <a:ext cx="144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43" name="Text Box 59"/>
          <p:cNvSpPr txBox="1">
            <a:spLocks noChangeArrowheads="1"/>
          </p:cNvSpPr>
          <p:nvPr/>
        </p:nvSpPr>
        <p:spPr bwMode="auto">
          <a:xfrm>
            <a:off x="2895600" y="6340475"/>
            <a:ext cx="1066800" cy="52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GB" altLang="en-US" sz="1400" b="1">
                <a:latin typeface="Arial" charset="0"/>
              </a:rPr>
              <a:t>Low Voltage</a:t>
            </a:r>
          </a:p>
        </p:txBody>
      </p:sp>
      <p:sp>
        <p:nvSpPr>
          <p:cNvPr id="42044" name="Line 60"/>
          <p:cNvSpPr>
            <a:spLocks noChangeShapeType="1"/>
          </p:cNvSpPr>
          <p:nvPr/>
        </p:nvSpPr>
        <p:spPr bwMode="auto">
          <a:xfrm>
            <a:off x="3352800" y="3200400"/>
            <a:ext cx="0" cy="15240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45" name="Line 61"/>
          <p:cNvSpPr>
            <a:spLocks noChangeShapeType="1"/>
          </p:cNvSpPr>
          <p:nvPr/>
        </p:nvSpPr>
        <p:spPr bwMode="auto">
          <a:xfrm>
            <a:off x="3352800" y="51054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46" name="Line 62"/>
          <p:cNvSpPr>
            <a:spLocks noChangeShapeType="1"/>
          </p:cNvSpPr>
          <p:nvPr/>
        </p:nvSpPr>
        <p:spPr bwMode="auto">
          <a:xfrm>
            <a:off x="3352800" y="2971801"/>
            <a:ext cx="0" cy="228600"/>
          </a:xfrm>
          <a:prstGeom prst="line">
            <a:avLst/>
          </a:prstGeom>
          <a:noFill/>
          <a:ln w="76200" cmpd="tri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47" name="Text Box 63"/>
          <p:cNvSpPr txBox="1">
            <a:spLocks noChangeArrowheads="1"/>
          </p:cNvSpPr>
          <p:nvPr/>
        </p:nvSpPr>
        <p:spPr bwMode="auto">
          <a:xfrm>
            <a:off x="5257800" y="2697163"/>
            <a:ext cx="26802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900" b="1">
                <a:solidFill>
                  <a:srgbClr val="006600"/>
                </a:solidFill>
                <a:latin typeface="Arial" charset="0"/>
              </a:rPr>
              <a:t>C</a:t>
            </a:r>
          </a:p>
        </p:txBody>
      </p:sp>
      <p:sp>
        <p:nvSpPr>
          <p:cNvPr id="42048" name="AutoShape 64"/>
          <p:cNvSpPr>
            <a:spLocks noChangeArrowheads="1"/>
          </p:cNvSpPr>
          <p:nvPr/>
        </p:nvSpPr>
        <p:spPr bwMode="auto">
          <a:xfrm>
            <a:off x="4953000" y="5791202"/>
            <a:ext cx="11430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 eaLnBrk="1" hangingPunct="1"/>
            <a:r>
              <a:rPr lang="en-GB" altLang="en-US" sz="1600">
                <a:latin typeface="Arial" charset="0"/>
              </a:rPr>
              <a:t>PT1000</a:t>
            </a:r>
            <a:endParaRPr lang="en-GB" altLang="en-US" sz="1200" i="1">
              <a:latin typeface="Arial" charset="0"/>
            </a:endParaRPr>
          </a:p>
        </p:txBody>
      </p:sp>
      <p:sp>
        <p:nvSpPr>
          <p:cNvPr id="42049" name="Rectangle 65"/>
          <p:cNvSpPr>
            <a:spLocks noChangeArrowheads="1"/>
          </p:cNvSpPr>
          <p:nvPr/>
        </p:nvSpPr>
        <p:spPr bwMode="auto">
          <a:xfrm>
            <a:off x="4953000" y="4724400"/>
            <a:ext cx="1066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altLang="en-US" sz="1600">
                <a:latin typeface="Arial" charset="0"/>
              </a:rPr>
              <a:t>ELMB</a:t>
            </a:r>
            <a:endParaRPr lang="en-GB" altLang="en-US" sz="1200" i="1">
              <a:latin typeface="Arial" charset="0"/>
            </a:endParaRPr>
          </a:p>
        </p:txBody>
      </p:sp>
      <p:grpSp>
        <p:nvGrpSpPr>
          <p:cNvPr id="42050" name="Group 66"/>
          <p:cNvGrpSpPr>
            <a:grpSpLocks/>
          </p:cNvGrpSpPr>
          <p:nvPr/>
        </p:nvGrpSpPr>
        <p:grpSpPr bwMode="auto">
          <a:xfrm>
            <a:off x="5410200" y="3279779"/>
            <a:ext cx="538162" cy="230188"/>
            <a:chOff x="192" y="3647"/>
            <a:chExt cx="339" cy="145"/>
          </a:xfrm>
        </p:grpSpPr>
        <p:sp>
          <p:nvSpPr>
            <p:cNvPr id="42051" name="Rectangle 67"/>
            <p:cNvSpPr>
              <a:spLocks noChangeArrowheads="1"/>
            </p:cNvSpPr>
            <p:nvPr/>
          </p:nvSpPr>
          <p:spPr bwMode="auto">
            <a:xfrm>
              <a:off x="452" y="3647"/>
              <a:ext cx="79" cy="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eaLnBrk="1" hangingPunct="1"/>
              <a:r>
                <a:rPr lang="en-GB" altLang="en-US" sz="1000">
                  <a:latin typeface="Arial" charset="0"/>
                </a:rPr>
                <a:t>1</a:t>
              </a:r>
            </a:p>
          </p:txBody>
        </p:sp>
        <p:sp>
          <p:nvSpPr>
            <p:cNvPr id="42052" name="Line 68"/>
            <p:cNvSpPr>
              <a:spLocks noChangeShapeType="1"/>
            </p:cNvSpPr>
            <p:nvPr/>
          </p:nvSpPr>
          <p:spPr bwMode="auto">
            <a:xfrm>
              <a:off x="432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3" name="Line 69"/>
            <p:cNvSpPr>
              <a:spLocks noChangeShapeType="1"/>
            </p:cNvSpPr>
            <p:nvPr/>
          </p:nvSpPr>
          <p:spPr bwMode="auto">
            <a:xfrm flipH="1">
              <a:off x="38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4" name="Line 70"/>
            <p:cNvSpPr>
              <a:spLocks noChangeShapeType="1"/>
            </p:cNvSpPr>
            <p:nvPr/>
          </p:nvSpPr>
          <p:spPr bwMode="auto">
            <a:xfrm flipH="1">
              <a:off x="288" y="369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5" name="Oval 71"/>
            <p:cNvSpPr>
              <a:spLocks noChangeArrowheads="1"/>
            </p:cNvSpPr>
            <p:nvPr/>
          </p:nvSpPr>
          <p:spPr bwMode="auto">
            <a:xfrm>
              <a:off x="192" y="3744"/>
              <a:ext cx="144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056" name="Group 72"/>
          <p:cNvGrpSpPr>
            <a:grpSpLocks/>
          </p:cNvGrpSpPr>
          <p:nvPr/>
        </p:nvGrpSpPr>
        <p:grpSpPr bwMode="auto">
          <a:xfrm>
            <a:off x="5410200" y="5260979"/>
            <a:ext cx="538162" cy="230188"/>
            <a:chOff x="192" y="3647"/>
            <a:chExt cx="339" cy="145"/>
          </a:xfrm>
        </p:grpSpPr>
        <p:sp>
          <p:nvSpPr>
            <p:cNvPr id="42057" name="Rectangle 73"/>
            <p:cNvSpPr>
              <a:spLocks noChangeArrowheads="1"/>
            </p:cNvSpPr>
            <p:nvPr/>
          </p:nvSpPr>
          <p:spPr bwMode="auto">
            <a:xfrm>
              <a:off x="452" y="3647"/>
              <a:ext cx="79" cy="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eaLnBrk="1" hangingPunct="1"/>
              <a:r>
                <a:rPr lang="en-GB" altLang="en-US" sz="1000">
                  <a:latin typeface="Arial" charset="0"/>
                </a:rPr>
                <a:t>5</a:t>
              </a:r>
            </a:p>
          </p:txBody>
        </p:sp>
        <p:sp>
          <p:nvSpPr>
            <p:cNvPr id="42058" name="Line 74"/>
            <p:cNvSpPr>
              <a:spLocks noChangeShapeType="1"/>
            </p:cNvSpPr>
            <p:nvPr/>
          </p:nvSpPr>
          <p:spPr bwMode="auto">
            <a:xfrm>
              <a:off x="432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9" name="Line 75"/>
            <p:cNvSpPr>
              <a:spLocks noChangeShapeType="1"/>
            </p:cNvSpPr>
            <p:nvPr/>
          </p:nvSpPr>
          <p:spPr bwMode="auto">
            <a:xfrm flipH="1">
              <a:off x="38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0" name="Line 76"/>
            <p:cNvSpPr>
              <a:spLocks noChangeShapeType="1"/>
            </p:cNvSpPr>
            <p:nvPr/>
          </p:nvSpPr>
          <p:spPr bwMode="auto">
            <a:xfrm flipH="1">
              <a:off x="288" y="369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1" name="Oval 77"/>
            <p:cNvSpPr>
              <a:spLocks noChangeArrowheads="1"/>
            </p:cNvSpPr>
            <p:nvPr/>
          </p:nvSpPr>
          <p:spPr bwMode="auto">
            <a:xfrm>
              <a:off x="192" y="3744"/>
              <a:ext cx="144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62" name="Text Box 78"/>
          <p:cNvSpPr txBox="1">
            <a:spLocks noChangeArrowheads="1"/>
          </p:cNvSpPr>
          <p:nvPr/>
        </p:nvSpPr>
        <p:spPr bwMode="auto">
          <a:xfrm>
            <a:off x="4876800" y="6340475"/>
            <a:ext cx="1219200" cy="52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GB" altLang="en-US" sz="1400" b="1">
                <a:latin typeface="Arial" charset="0"/>
              </a:rPr>
              <a:t>Temp. Monitor</a:t>
            </a:r>
          </a:p>
        </p:txBody>
      </p:sp>
      <p:sp>
        <p:nvSpPr>
          <p:cNvPr id="42063" name="Line 79"/>
          <p:cNvSpPr>
            <a:spLocks noChangeShapeType="1"/>
          </p:cNvSpPr>
          <p:nvPr/>
        </p:nvSpPr>
        <p:spPr bwMode="auto">
          <a:xfrm>
            <a:off x="5486400" y="51054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64" name="Line 80"/>
          <p:cNvSpPr>
            <a:spLocks noChangeShapeType="1"/>
          </p:cNvSpPr>
          <p:nvPr/>
        </p:nvSpPr>
        <p:spPr bwMode="auto">
          <a:xfrm>
            <a:off x="5486400" y="2971801"/>
            <a:ext cx="0" cy="228600"/>
          </a:xfrm>
          <a:prstGeom prst="line">
            <a:avLst/>
          </a:prstGeom>
          <a:noFill/>
          <a:ln w="76200" cmpd="tri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65" name="Line 81"/>
          <p:cNvSpPr>
            <a:spLocks noChangeShapeType="1"/>
          </p:cNvSpPr>
          <p:nvPr/>
        </p:nvSpPr>
        <p:spPr bwMode="auto">
          <a:xfrm>
            <a:off x="5486400" y="3200400"/>
            <a:ext cx="0" cy="15240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2066" name="Group 82"/>
          <p:cNvGrpSpPr>
            <a:grpSpLocks/>
          </p:cNvGrpSpPr>
          <p:nvPr/>
        </p:nvGrpSpPr>
        <p:grpSpPr bwMode="auto">
          <a:xfrm>
            <a:off x="1371600" y="3124202"/>
            <a:ext cx="1981200" cy="1452563"/>
            <a:chOff x="864" y="1968"/>
            <a:chExt cx="1248" cy="915"/>
          </a:xfrm>
        </p:grpSpPr>
        <p:sp>
          <p:nvSpPr>
            <p:cNvPr id="42067" name="Text Box 83"/>
            <p:cNvSpPr txBox="1">
              <a:spLocks noChangeArrowheads="1"/>
            </p:cNvSpPr>
            <p:nvPr/>
          </p:nvSpPr>
          <p:spPr bwMode="auto">
            <a:xfrm>
              <a:off x="864" y="2592"/>
              <a:ext cx="1200" cy="29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/>
                <a:t>PCI adaptors and CAN cables: from ACC</a:t>
              </a:r>
            </a:p>
          </p:txBody>
        </p:sp>
        <p:sp>
          <p:nvSpPr>
            <p:cNvPr id="42068" name="Line 84"/>
            <p:cNvSpPr>
              <a:spLocks noChangeShapeType="1"/>
            </p:cNvSpPr>
            <p:nvPr/>
          </p:nvSpPr>
          <p:spPr bwMode="auto">
            <a:xfrm flipV="1">
              <a:off x="1488" y="1968"/>
              <a:ext cx="624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9" name="Line 85"/>
            <p:cNvSpPr>
              <a:spLocks noChangeShapeType="1"/>
            </p:cNvSpPr>
            <p:nvPr/>
          </p:nvSpPr>
          <p:spPr bwMode="auto">
            <a:xfrm flipV="1">
              <a:off x="1536" y="2304"/>
              <a:ext cx="576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70" name="Group 86"/>
          <p:cNvGrpSpPr>
            <a:grpSpLocks/>
          </p:cNvGrpSpPr>
          <p:nvPr/>
        </p:nvGrpSpPr>
        <p:grpSpPr bwMode="auto">
          <a:xfrm>
            <a:off x="1295400" y="4038602"/>
            <a:ext cx="1524000" cy="1223963"/>
            <a:chOff x="816" y="2544"/>
            <a:chExt cx="960" cy="771"/>
          </a:xfrm>
        </p:grpSpPr>
        <p:sp>
          <p:nvSpPr>
            <p:cNvPr id="42071" name="Text Box 87"/>
            <p:cNvSpPr txBox="1">
              <a:spLocks noChangeArrowheads="1"/>
            </p:cNvSpPr>
            <p:nvPr/>
          </p:nvSpPr>
          <p:spPr bwMode="auto">
            <a:xfrm>
              <a:off x="816" y="3024"/>
              <a:ext cx="672" cy="29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/>
                <a:t>Supplies: from B167</a:t>
              </a:r>
            </a:p>
          </p:txBody>
        </p:sp>
        <p:sp>
          <p:nvSpPr>
            <p:cNvPr id="42072" name="Line 88"/>
            <p:cNvSpPr>
              <a:spLocks noChangeShapeType="1"/>
            </p:cNvSpPr>
            <p:nvPr/>
          </p:nvSpPr>
          <p:spPr bwMode="auto">
            <a:xfrm flipV="1">
              <a:off x="1488" y="3072"/>
              <a:ext cx="28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3" name="Line 89"/>
            <p:cNvSpPr>
              <a:spLocks noChangeShapeType="1"/>
            </p:cNvSpPr>
            <p:nvPr/>
          </p:nvSpPr>
          <p:spPr bwMode="auto">
            <a:xfrm flipH="1" flipV="1">
              <a:off x="816" y="2544"/>
              <a:ext cx="96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74" name="Group 90"/>
          <p:cNvGrpSpPr>
            <a:grpSpLocks/>
          </p:cNvGrpSpPr>
          <p:nvPr/>
        </p:nvGrpSpPr>
        <p:grpSpPr bwMode="auto">
          <a:xfrm>
            <a:off x="5791200" y="4191000"/>
            <a:ext cx="1600200" cy="533400"/>
            <a:chOff x="3648" y="2640"/>
            <a:chExt cx="1008" cy="336"/>
          </a:xfrm>
        </p:grpSpPr>
        <p:sp>
          <p:nvSpPr>
            <p:cNvPr id="42075" name="Text Box 91"/>
            <p:cNvSpPr txBox="1">
              <a:spLocks noChangeArrowheads="1"/>
            </p:cNvSpPr>
            <p:nvPr/>
          </p:nvSpPr>
          <p:spPr bwMode="auto">
            <a:xfrm>
              <a:off x="3792" y="2640"/>
              <a:ext cx="864" cy="17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/>
                <a:t>ELMB: from ACC</a:t>
              </a:r>
            </a:p>
          </p:txBody>
        </p:sp>
        <p:sp>
          <p:nvSpPr>
            <p:cNvPr id="42076" name="Line 92"/>
            <p:cNvSpPr>
              <a:spLocks noChangeShapeType="1"/>
            </p:cNvSpPr>
            <p:nvPr/>
          </p:nvSpPr>
          <p:spPr bwMode="auto">
            <a:xfrm flipH="1">
              <a:off x="3648" y="2784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77" name="Group 93"/>
          <p:cNvGrpSpPr>
            <a:grpSpLocks/>
          </p:cNvGrpSpPr>
          <p:nvPr/>
        </p:nvGrpSpPr>
        <p:grpSpPr bwMode="auto">
          <a:xfrm>
            <a:off x="5486400" y="4800600"/>
            <a:ext cx="2057400" cy="1066800"/>
            <a:chOff x="3456" y="3024"/>
            <a:chExt cx="1296" cy="672"/>
          </a:xfrm>
        </p:grpSpPr>
        <p:sp>
          <p:nvSpPr>
            <p:cNvPr id="42078" name="Text Box 94"/>
            <p:cNvSpPr txBox="1">
              <a:spLocks noChangeArrowheads="1"/>
            </p:cNvSpPr>
            <p:nvPr/>
          </p:nvSpPr>
          <p:spPr bwMode="auto">
            <a:xfrm>
              <a:off x="3888" y="3024"/>
              <a:ext cx="864" cy="29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/>
                <a:t>Cables, sensors:from GSI</a:t>
              </a:r>
            </a:p>
          </p:txBody>
        </p:sp>
        <p:sp>
          <p:nvSpPr>
            <p:cNvPr id="42079" name="Line 95"/>
            <p:cNvSpPr>
              <a:spLocks noChangeShapeType="1"/>
            </p:cNvSpPr>
            <p:nvPr/>
          </p:nvSpPr>
          <p:spPr bwMode="auto">
            <a:xfrm flipH="1">
              <a:off x="3456" y="3264"/>
              <a:ext cx="48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0" name="Line 96"/>
            <p:cNvSpPr>
              <a:spLocks noChangeShapeType="1"/>
            </p:cNvSpPr>
            <p:nvPr/>
          </p:nvSpPr>
          <p:spPr bwMode="auto">
            <a:xfrm flipH="1">
              <a:off x="3696" y="3312"/>
              <a:ext cx="288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81" name="Group 97"/>
          <p:cNvGrpSpPr>
            <a:grpSpLocks/>
          </p:cNvGrpSpPr>
          <p:nvPr/>
        </p:nvGrpSpPr>
        <p:grpSpPr bwMode="auto">
          <a:xfrm>
            <a:off x="7772400" y="4724400"/>
            <a:ext cx="914400" cy="685800"/>
            <a:chOff x="4896" y="2976"/>
            <a:chExt cx="576" cy="432"/>
          </a:xfrm>
        </p:grpSpPr>
        <p:sp>
          <p:nvSpPr>
            <p:cNvPr id="42082" name="Text Box 98"/>
            <p:cNvSpPr txBox="1">
              <a:spLocks noChangeArrowheads="1"/>
            </p:cNvSpPr>
            <p:nvPr/>
          </p:nvSpPr>
          <p:spPr bwMode="auto">
            <a:xfrm>
              <a:off x="4896" y="2976"/>
              <a:ext cx="576" cy="17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/>
                <a:t>From KIP</a:t>
              </a:r>
            </a:p>
          </p:txBody>
        </p:sp>
        <p:sp>
          <p:nvSpPr>
            <p:cNvPr id="42083" name="Line 99"/>
            <p:cNvSpPr>
              <a:spLocks noChangeShapeType="1"/>
            </p:cNvSpPr>
            <p:nvPr/>
          </p:nvSpPr>
          <p:spPr bwMode="auto">
            <a:xfrm flipH="1">
              <a:off x="4944" y="3120"/>
              <a:ext cx="96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84" name="Group 100"/>
          <p:cNvGrpSpPr>
            <a:grpSpLocks/>
          </p:cNvGrpSpPr>
          <p:nvPr/>
        </p:nvGrpSpPr>
        <p:grpSpPr bwMode="auto">
          <a:xfrm>
            <a:off x="4419600" y="0"/>
            <a:ext cx="3048000" cy="685800"/>
            <a:chOff x="2784" y="0"/>
            <a:chExt cx="1920" cy="432"/>
          </a:xfrm>
        </p:grpSpPr>
        <p:sp>
          <p:nvSpPr>
            <p:cNvPr id="42085" name="Text Box 101"/>
            <p:cNvSpPr txBox="1">
              <a:spLocks noChangeArrowheads="1"/>
            </p:cNvSpPr>
            <p:nvPr/>
          </p:nvSpPr>
          <p:spPr bwMode="auto">
            <a:xfrm>
              <a:off x="3792" y="0"/>
              <a:ext cx="912" cy="29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/>
                <a:t>FSM application: from GSI</a:t>
              </a:r>
            </a:p>
          </p:txBody>
        </p:sp>
        <p:sp>
          <p:nvSpPr>
            <p:cNvPr id="42086" name="Line 102"/>
            <p:cNvSpPr>
              <a:spLocks noChangeShapeType="1"/>
            </p:cNvSpPr>
            <p:nvPr/>
          </p:nvSpPr>
          <p:spPr bwMode="auto">
            <a:xfrm flipH="1">
              <a:off x="2784" y="144"/>
              <a:ext cx="100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87" name="Group 103"/>
          <p:cNvGrpSpPr>
            <a:grpSpLocks/>
          </p:cNvGrpSpPr>
          <p:nvPr/>
        </p:nvGrpSpPr>
        <p:grpSpPr bwMode="auto">
          <a:xfrm>
            <a:off x="5257800" y="914400"/>
            <a:ext cx="3657600" cy="685800"/>
            <a:chOff x="3312" y="576"/>
            <a:chExt cx="2304" cy="432"/>
          </a:xfrm>
        </p:grpSpPr>
        <p:sp>
          <p:nvSpPr>
            <p:cNvPr id="42088" name="Text Box 104"/>
            <p:cNvSpPr txBox="1">
              <a:spLocks noChangeArrowheads="1"/>
            </p:cNvSpPr>
            <p:nvPr/>
          </p:nvSpPr>
          <p:spPr bwMode="auto">
            <a:xfrm>
              <a:off x="4704" y="576"/>
              <a:ext cx="912" cy="17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/>
                <a:t>4 PC’s: from GSI</a:t>
              </a:r>
            </a:p>
          </p:txBody>
        </p:sp>
        <p:sp>
          <p:nvSpPr>
            <p:cNvPr id="42089" name="Line 105"/>
            <p:cNvSpPr>
              <a:spLocks noChangeShapeType="1"/>
            </p:cNvSpPr>
            <p:nvPr/>
          </p:nvSpPr>
          <p:spPr bwMode="auto">
            <a:xfrm flipH="1">
              <a:off x="3312" y="672"/>
              <a:ext cx="134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0" name="Line 106"/>
            <p:cNvSpPr>
              <a:spLocks noChangeShapeType="1"/>
            </p:cNvSpPr>
            <p:nvPr/>
          </p:nvSpPr>
          <p:spPr bwMode="auto">
            <a:xfrm flipH="1">
              <a:off x="3360" y="672"/>
              <a:ext cx="129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1" name="Line 107"/>
            <p:cNvSpPr>
              <a:spLocks noChangeShapeType="1"/>
            </p:cNvSpPr>
            <p:nvPr/>
          </p:nvSpPr>
          <p:spPr bwMode="auto">
            <a:xfrm flipH="1">
              <a:off x="3744" y="720"/>
              <a:ext cx="912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2" name="Line 108"/>
            <p:cNvSpPr>
              <a:spLocks noChangeShapeType="1"/>
            </p:cNvSpPr>
            <p:nvPr/>
          </p:nvSpPr>
          <p:spPr bwMode="auto">
            <a:xfrm flipH="1">
              <a:off x="3312" y="672"/>
              <a:ext cx="13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93" name="Text Box 109"/>
          <p:cNvSpPr txBox="1">
            <a:spLocks noChangeArrowheads="1"/>
          </p:cNvSpPr>
          <p:nvPr/>
        </p:nvSpPr>
        <p:spPr bwMode="auto">
          <a:xfrm>
            <a:off x="1600200" y="3048000"/>
            <a:ext cx="1676400" cy="185009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/>
              <a:t>FW trending tool: ACC</a:t>
            </a:r>
          </a:p>
        </p:txBody>
      </p:sp>
      <p:sp>
        <p:nvSpPr>
          <p:cNvPr id="42094" name="Line 110"/>
          <p:cNvSpPr>
            <a:spLocks noChangeShapeType="1"/>
          </p:cNvSpPr>
          <p:nvPr/>
        </p:nvSpPr>
        <p:spPr bwMode="auto">
          <a:xfrm flipH="1" flipV="1">
            <a:off x="2286000" y="2667000"/>
            <a:ext cx="152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2095" name="Group 111"/>
          <p:cNvGrpSpPr>
            <a:grpSpLocks/>
          </p:cNvGrpSpPr>
          <p:nvPr/>
        </p:nvGrpSpPr>
        <p:grpSpPr bwMode="auto">
          <a:xfrm>
            <a:off x="7848600" y="1524002"/>
            <a:ext cx="1143000" cy="2519362"/>
            <a:chOff x="4944" y="960"/>
            <a:chExt cx="720" cy="1587"/>
          </a:xfrm>
        </p:grpSpPr>
        <p:sp>
          <p:nvSpPr>
            <p:cNvPr id="42096" name="Text Box 112"/>
            <p:cNvSpPr txBox="1">
              <a:spLocks noChangeArrowheads="1"/>
            </p:cNvSpPr>
            <p:nvPr/>
          </p:nvSpPr>
          <p:spPr bwMode="auto">
            <a:xfrm>
              <a:off x="4944" y="2256"/>
              <a:ext cx="720" cy="29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/>
                <a:t>Network: from AIT/FC</a:t>
              </a:r>
            </a:p>
          </p:txBody>
        </p:sp>
        <p:sp>
          <p:nvSpPr>
            <p:cNvPr id="42097" name="Line 113"/>
            <p:cNvSpPr>
              <a:spLocks noChangeShapeType="1"/>
            </p:cNvSpPr>
            <p:nvPr/>
          </p:nvSpPr>
          <p:spPr bwMode="auto">
            <a:xfrm flipH="1" flipV="1">
              <a:off x="5040" y="2112"/>
              <a:ext cx="14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8" name="Line 114"/>
            <p:cNvSpPr>
              <a:spLocks noChangeShapeType="1"/>
            </p:cNvSpPr>
            <p:nvPr/>
          </p:nvSpPr>
          <p:spPr bwMode="auto">
            <a:xfrm flipV="1">
              <a:off x="5280" y="960"/>
              <a:ext cx="192" cy="1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99" name="Group 115"/>
          <p:cNvGrpSpPr>
            <a:grpSpLocks/>
          </p:cNvGrpSpPr>
          <p:nvPr/>
        </p:nvGrpSpPr>
        <p:grpSpPr bwMode="auto">
          <a:xfrm>
            <a:off x="1600200" y="5562598"/>
            <a:ext cx="1600200" cy="277812"/>
            <a:chOff x="1056" y="3408"/>
            <a:chExt cx="1008" cy="175"/>
          </a:xfrm>
        </p:grpSpPr>
        <p:sp>
          <p:nvSpPr>
            <p:cNvPr id="42100" name="Text Box 116"/>
            <p:cNvSpPr txBox="1">
              <a:spLocks noChangeArrowheads="1"/>
            </p:cNvSpPr>
            <p:nvPr/>
          </p:nvSpPr>
          <p:spPr bwMode="auto">
            <a:xfrm>
              <a:off x="1152" y="3408"/>
              <a:ext cx="816" cy="17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/>
                <a:t>Cables: from ?</a:t>
              </a:r>
            </a:p>
          </p:txBody>
        </p:sp>
        <p:sp>
          <p:nvSpPr>
            <p:cNvPr id="42101" name="Line 117"/>
            <p:cNvSpPr>
              <a:spLocks noChangeShapeType="1"/>
            </p:cNvSpPr>
            <p:nvPr/>
          </p:nvSpPr>
          <p:spPr bwMode="auto">
            <a:xfrm flipH="1" flipV="1">
              <a:off x="1056" y="3408"/>
              <a:ext cx="96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2" name="Line 118"/>
            <p:cNvSpPr>
              <a:spLocks noChangeShapeType="1"/>
            </p:cNvSpPr>
            <p:nvPr/>
          </p:nvSpPr>
          <p:spPr bwMode="auto">
            <a:xfrm flipV="1">
              <a:off x="1920" y="3408"/>
              <a:ext cx="14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103" name="Rectangle 119"/>
          <p:cNvSpPr>
            <a:spLocks noChangeArrowheads="1"/>
          </p:cNvSpPr>
          <p:nvPr/>
        </p:nvSpPr>
        <p:spPr bwMode="auto">
          <a:xfrm>
            <a:off x="457200" y="1676400"/>
            <a:ext cx="1524000" cy="1325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1800">
              <a:latin typeface="Arial" charset="0"/>
            </a:endParaRPr>
          </a:p>
        </p:txBody>
      </p:sp>
      <p:sp>
        <p:nvSpPr>
          <p:cNvPr id="42104" name="Rectangle 120"/>
          <p:cNvSpPr>
            <a:spLocks noChangeArrowheads="1"/>
          </p:cNvSpPr>
          <p:nvPr/>
        </p:nvSpPr>
        <p:spPr bwMode="auto">
          <a:xfrm>
            <a:off x="533400" y="2743202"/>
            <a:ext cx="1371600" cy="1984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altLang="en-US" sz="1200" b="1">
                <a:latin typeface="Arial" charset="0"/>
              </a:rPr>
              <a:t>PCI-CAN: Peak</a:t>
            </a:r>
          </a:p>
        </p:txBody>
      </p:sp>
      <p:sp>
        <p:nvSpPr>
          <p:cNvPr id="42105" name="Rectangle 121"/>
          <p:cNvSpPr>
            <a:spLocks noChangeArrowheads="1"/>
          </p:cNvSpPr>
          <p:nvPr/>
        </p:nvSpPr>
        <p:spPr bwMode="auto">
          <a:xfrm>
            <a:off x="533400" y="2514602"/>
            <a:ext cx="1371600" cy="182563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altLang="en-US" sz="1200" b="1">
                <a:latin typeface="Arial" charset="0"/>
              </a:rPr>
              <a:t>ISEG OPC 2.09</a:t>
            </a:r>
          </a:p>
        </p:txBody>
      </p:sp>
      <p:sp>
        <p:nvSpPr>
          <p:cNvPr id="42106" name="Rectangle 122"/>
          <p:cNvSpPr>
            <a:spLocks noChangeArrowheads="1"/>
          </p:cNvSpPr>
          <p:nvPr/>
        </p:nvSpPr>
        <p:spPr bwMode="auto">
          <a:xfrm>
            <a:off x="533400" y="1981200"/>
            <a:ext cx="1371600" cy="45720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1" hangingPunct="1"/>
            <a:r>
              <a:rPr lang="en-GB" altLang="en-US" sz="1200" b="1">
                <a:solidFill>
                  <a:schemeClr val="bg1"/>
                </a:solidFill>
                <a:latin typeface="Arial" charset="0"/>
              </a:rPr>
              <a:t>WXP, PVSS 3.0</a:t>
            </a:r>
            <a:endParaRPr lang="en-GB" altLang="en-US" sz="1200" b="1">
              <a:latin typeface="Arial" charset="0"/>
            </a:endParaRPr>
          </a:p>
        </p:txBody>
      </p:sp>
      <p:sp>
        <p:nvSpPr>
          <p:cNvPr id="42107" name="Rectangle 123"/>
          <p:cNvSpPr>
            <a:spLocks noChangeArrowheads="1"/>
          </p:cNvSpPr>
          <p:nvPr/>
        </p:nvSpPr>
        <p:spPr bwMode="auto">
          <a:xfrm>
            <a:off x="533400" y="2286000"/>
            <a:ext cx="13716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altLang="en-US" sz="1200" b="1">
                <a:latin typeface="Arial" charset="0"/>
              </a:rPr>
              <a:t>OPC client</a:t>
            </a:r>
          </a:p>
        </p:txBody>
      </p:sp>
      <p:grpSp>
        <p:nvGrpSpPr>
          <p:cNvPr id="42108" name="Group 124"/>
          <p:cNvGrpSpPr>
            <a:grpSpLocks/>
          </p:cNvGrpSpPr>
          <p:nvPr/>
        </p:nvGrpSpPr>
        <p:grpSpPr bwMode="auto">
          <a:xfrm>
            <a:off x="1905000" y="1676400"/>
            <a:ext cx="762000" cy="914400"/>
            <a:chOff x="3888" y="2256"/>
            <a:chExt cx="480" cy="576"/>
          </a:xfrm>
        </p:grpSpPr>
        <p:sp>
          <p:nvSpPr>
            <p:cNvPr id="42109" name="AutoShape 125"/>
            <p:cNvSpPr>
              <a:spLocks noChangeArrowheads="1"/>
            </p:cNvSpPr>
            <p:nvPr/>
          </p:nvSpPr>
          <p:spPr bwMode="auto">
            <a:xfrm>
              <a:off x="4032" y="2448"/>
              <a:ext cx="240" cy="192"/>
            </a:xfrm>
            <a:prstGeom prst="flowChartMagneticDisk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1800">
                <a:latin typeface="Arial" charset="0"/>
              </a:endParaRPr>
            </a:p>
          </p:txBody>
        </p:sp>
        <p:sp>
          <p:nvSpPr>
            <p:cNvPr id="42110" name="AutoShape 126"/>
            <p:cNvSpPr>
              <a:spLocks noChangeArrowheads="1"/>
            </p:cNvSpPr>
            <p:nvPr/>
          </p:nvSpPr>
          <p:spPr bwMode="auto">
            <a:xfrm>
              <a:off x="3936" y="2640"/>
              <a:ext cx="297" cy="192"/>
            </a:xfrm>
            <a:custGeom>
              <a:avLst/>
              <a:gdLst>
                <a:gd name="G0" fmla="+- 9257 0 0"/>
                <a:gd name="G1" fmla="+- 16582 0 0"/>
                <a:gd name="G2" fmla="+- 8167 0 0"/>
                <a:gd name="G3" fmla="*/ 9257 1 2"/>
                <a:gd name="G4" fmla="+- G3 10800 0"/>
                <a:gd name="G5" fmla="+- 21600 9257 16582"/>
                <a:gd name="G6" fmla="+- 16582 8167 0"/>
                <a:gd name="G7" fmla="*/ G6 1 2"/>
                <a:gd name="G8" fmla="*/ 16582 2 1"/>
                <a:gd name="G9" fmla="+- G8 0 21600"/>
                <a:gd name="G10" fmla="+- G5 0 G4"/>
                <a:gd name="G11" fmla="+- 9257 0 G4"/>
                <a:gd name="G12" fmla="*/ G2 G10 G11"/>
                <a:gd name="T0" fmla="*/ 15429 w 21600"/>
                <a:gd name="T1" fmla="*/ 0 h 21600"/>
                <a:gd name="T2" fmla="*/ 9257 w 21600"/>
                <a:gd name="T3" fmla="*/ 8167 h 21600"/>
                <a:gd name="T4" fmla="*/ 8167 w 21600"/>
                <a:gd name="T5" fmla="*/ 9257 h 21600"/>
                <a:gd name="T6" fmla="*/ 0 w 21600"/>
                <a:gd name="T7" fmla="*/ 15429 h 21600"/>
                <a:gd name="T8" fmla="*/ 8167 w 21600"/>
                <a:gd name="T9" fmla="*/ 21600 h 21600"/>
                <a:gd name="T10" fmla="*/ 12375 w 21600"/>
                <a:gd name="T11" fmla="*/ 16582 h 21600"/>
                <a:gd name="T12" fmla="*/ 16582 w 21600"/>
                <a:gd name="T13" fmla="*/ 12375 h 21600"/>
                <a:gd name="T14" fmla="*/ 21600 w 21600"/>
                <a:gd name="T15" fmla="*/ 8167 h 21600"/>
                <a:gd name="T16" fmla="*/ 17694720 60000 65536"/>
                <a:gd name="T17" fmla="*/ 11796480 60000 65536"/>
                <a:gd name="T18" fmla="*/ 17694720 60000 65536"/>
                <a:gd name="T19" fmla="*/ 11796480 60000 65536"/>
                <a:gd name="T20" fmla="*/ 5898240 60000 65536"/>
                <a:gd name="T21" fmla="*/ 5898240 60000 65536"/>
                <a:gd name="T22" fmla="*/ 0 60000 65536"/>
                <a:gd name="T23" fmla="*/ 0 60000 65536"/>
                <a:gd name="T24" fmla="*/ G12 w 21600"/>
                <a:gd name="T25" fmla="*/ G5 h 21600"/>
                <a:gd name="T26" fmla="*/ G1 w 21600"/>
                <a:gd name="T27" fmla="*/ G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5429" y="0"/>
                  </a:moveTo>
                  <a:lnTo>
                    <a:pt x="9257" y="8167"/>
                  </a:lnTo>
                  <a:lnTo>
                    <a:pt x="14275" y="8167"/>
                  </a:lnTo>
                  <a:lnTo>
                    <a:pt x="14275" y="14275"/>
                  </a:lnTo>
                  <a:lnTo>
                    <a:pt x="8167" y="14275"/>
                  </a:lnTo>
                  <a:lnTo>
                    <a:pt x="8167" y="9257"/>
                  </a:lnTo>
                  <a:lnTo>
                    <a:pt x="0" y="15429"/>
                  </a:lnTo>
                  <a:lnTo>
                    <a:pt x="8167" y="21600"/>
                  </a:lnTo>
                  <a:lnTo>
                    <a:pt x="8167" y="16582"/>
                  </a:lnTo>
                  <a:lnTo>
                    <a:pt x="16582" y="16582"/>
                  </a:lnTo>
                  <a:lnTo>
                    <a:pt x="16582" y="8167"/>
                  </a:lnTo>
                  <a:lnTo>
                    <a:pt x="21600" y="8167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1" name="Text Box 127"/>
            <p:cNvSpPr txBox="1">
              <a:spLocks noChangeArrowheads="1"/>
            </p:cNvSpPr>
            <p:nvPr/>
          </p:nvSpPr>
          <p:spPr bwMode="auto">
            <a:xfrm>
              <a:off x="3888" y="2256"/>
              <a:ext cx="480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GB" altLang="en-US" sz="1200" b="1">
                  <a:latin typeface="Arial" charset="0"/>
                </a:rPr>
                <a:t>Archive</a:t>
              </a:r>
            </a:p>
          </p:txBody>
        </p:sp>
      </p:grpSp>
      <p:sp>
        <p:nvSpPr>
          <p:cNvPr id="42112" name="Rectangle 128"/>
          <p:cNvSpPr>
            <a:spLocks noChangeArrowheads="1"/>
          </p:cNvSpPr>
          <p:nvPr/>
        </p:nvSpPr>
        <p:spPr bwMode="auto">
          <a:xfrm>
            <a:off x="533400" y="1752600"/>
            <a:ext cx="1371600" cy="152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altLang="en-US" sz="1200" b="1">
                <a:latin typeface="Arial" charset="0"/>
              </a:rPr>
              <a:t>FSM application</a:t>
            </a:r>
          </a:p>
        </p:txBody>
      </p:sp>
      <p:sp>
        <p:nvSpPr>
          <p:cNvPr id="42113" name="Rectangle 129"/>
          <p:cNvSpPr>
            <a:spLocks noChangeArrowheads="1"/>
          </p:cNvSpPr>
          <p:nvPr/>
        </p:nvSpPr>
        <p:spPr bwMode="auto">
          <a:xfrm>
            <a:off x="2590800" y="1676400"/>
            <a:ext cx="1524000" cy="1325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1800">
              <a:latin typeface="Arial" charset="0"/>
            </a:endParaRPr>
          </a:p>
        </p:txBody>
      </p:sp>
      <p:sp>
        <p:nvSpPr>
          <p:cNvPr id="42114" name="Rectangle 130"/>
          <p:cNvSpPr>
            <a:spLocks noChangeArrowheads="1"/>
          </p:cNvSpPr>
          <p:nvPr/>
        </p:nvSpPr>
        <p:spPr bwMode="auto">
          <a:xfrm>
            <a:off x="2667000" y="2743202"/>
            <a:ext cx="1371600" cy="1984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altLang="en-US" sz="1200" b="1">
                <a:latin typeface="Arial" charset="0"/>
              </a:rPr>
              <a:t>PCI-CAN: Kvaser</a:t>
            </a:r>
          </a:p>
        </p:txBody>
      </p:sp>
      <p:sp>
        <p:nvSpPr>
          <p:cNvPr id="42115" name="Rectangle 131"/>
          <p:cNvSpPr>
            <a:spLocks noChangeArrowheads="1"/>
          </p:cNvSpPr>
          <p:nvPr/>
        </p:nvSpPr>
        <p:spPr bwMode="auto">
          <a:xfrm>
            <a:off x="2667000" y="2514602"/>
            <a:ext cx="1371600" cy="182563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altLang="en-US" sz="1200" b="1">
                <a:latin typeface="Arial" charset="0"/>
              </a:rPr>
              <a:t>WIENER OPC 1.06</a:t>
            </a:r>
          </a:p>
        </p:txBody>
      </p:sp>
      <p:sp>
        <p:nvSpPr>
          <p:cNvPr id="42116" name="Rectangle 132"/>
          <p:cNvSpPr>
            <a:spLocks noChangeArrowheads="1"/>
          </p:cNvSpPr>
          <p:nvPr/>
        </p:nvSpPr>
        <p:spPr bwMode="auto">
          <a:xfrm>
            <a:off x="2667000" y="1981200"/>
            <a:ext cx="1371600" cy="45720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1" hangingPunct="1"/>
            <a:r>
              <a:rPr lang="en-GB" altLang="en-US" sz="1200" b="1">
                <a:solidFill>
                  <a:schemeClr val="bg1"/>
                </a:solidFill>
                <a:latin typeface="Arial" charset="0"/>
              </a:rPr>
              <a:t>WXP, PVSS 3.0</a:t>
            </a:r>
            <a:endParaRPr lang="en-GB" altLang="en-US" sz="1200" b="1">
              <a:latin typeface="Arial" charset="0"/>
            </a:endParaRPr>
          </a:p>
        </p:txBody>
      </p:sp>
      <p:sp>
        <p:nvSpPr>
          <p:cNvPr id="42117" name="Rectangle 133"/>
          <p:cNvSpPr>
            <a:spLocks noChangeArrowheads="1"/>
          </p:cNvSpPr>
          <p:nvPr/>
        </p:nvSpPr>
        <p:spPr bwMode="auto">
          <a:xfrm>
            <a:off x="2667000" y="2286000"/>
            <a:ext cx="13716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altLang="en-US" sz="1200" b="1">
                <a:latin typeface="Arial" charset="0"/>
              </a:rPr>
              <a:t>OPC client</a:t>
            </a:r>
          </a:p>
        </p:txBody>
      </p:sp>
      <p:grpSp>
        <p:nvGrpSpPr>
          <p:cNvPr id="42118" name="Group 134"/>
          <p:cNvGrpSpPr>
            <a:grpSpLocks/>
          </p:cNvGrpSpPr>
          <p:nvPr/>
        </p:nvGrpSpPr>
        <p:grpSpPr bwMode="auto">
          <a:xfrm>
            <a:off x="4038600" y="1676400"/>
            <a:ext cx="762000" cy="914400"/>
            <a:chOff x="3888" y="2256"/>
            <a:chExt cx="480" cy="576"/>
          </a:xfrm>
        </p:grpSpPr>
        <p:sp>
          <p:nvSpPr>
            <p:cNvPr id="42119" name="AutoShape 135"/>
            <p:cNvSpPr>
              <a:spLocks noChangeArrowheads="1"/>
            </p:cNvSpPr>
            <p:nvPr/>
          </p:nvSpPr>
          <p:spPr bwMode="auto">
            <a:xfrm>
              <a:off x="4032" y="2448"/>
              <a:ext cx="240" cy="192"/>
            </a:xfrm>
            <a:prstGeom prst="flowChartMagneticDisk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1800">
                <a:latin typeface="Arial" charset="0"/>
              </a:endParaRPr>
            </a:p>
          </p:txBody>
        </p:sp>
        <p:sp>
          <p:nvSpPr>
            <p:cNvPr id="42120" name="AutoShape 136"/>
            <p:cNvSpPr>
              <a:spLocks noChangeArrowheads="1"/>
            </p:cNvSpPr>
            <p:nvPr/>
          </p:nvSpPr>
          <p:spPr bwMode="auto">
            <a:xfrm>
              <a:off x="3936" y="2640"/>
              <a:ext cx="297" cy="192"/>
            </a:xfrm>
            <a:custGeom>
              <a:avLst/>
              <a:gdLst>
                <a:gd name="G0" fmla="+- 9257 0 0"/>
                <a:gd name="G1" fmla="+- 16582 0 0"/>
                <a:gd name="G2" fmla="+- 8167 0 0"/>
                <a:gd name="G3" fmla="*/ 9257 1 2"/>
                <a:gd name="G4" fmla="+- G3 10800 0"/>
                <a:gd name="G5" fmla="+- 21600 9257 16582"/>
                <a:gd name="G6" fmla="+- 16582 8167 0"/>
                <a:gd name="G7" fmla="*/ G6 1 2"/>
                <a:gd name="G8" fmla="*/ 16582 2 1"/>
                <a:gd name="G9" fmla="+- G8 0 21600"/>
                <a:gd name="G10" fmla="+- G5 0 G4"/>
                <a:gd name="G11" fmla="+- 9257 0 G4"/>
                <a:gd name="G12" fmla="*/ G2 G10 G11"/>
                <a:gd name="T0" fmla="*/ 15429 w 21600"/>
                <a:gd name="T1" fmla="*/ 0 h 21600"/>
                <a:gd name="T2" fmla="*/ 9257 w 21600"/>
                <a:gd name="T3" fmla="*/ 8167 h 21600"/>
                <a:gd name="T4" fmla="*/ 8167 w 21600"/>
                <a:gd name="T5" fmla="*/ 9257 h 21600"/>
                <a:gd name="T6" fmla="*/ 0 w 21600"/>
                <a:gd name="T7" fmla="*/ 15429 h 21600"/>
                <a:gd name="T8" fmla="*/ 8167 w 21600"/>
                <a:gd name="T9" fmla="*/ 21600 h 21600"/>
                <a:gd name="T10" fmla="*/ 12375 w 21600"/>
                <a:gd name="T11" fmla="*/ 16582 h 21600"/>
                <a:gd name="T12" fmla="*/ 16582 w 21600"/>
                <a:gd name="T13" fmla="*/ 12375 h 21600"/>
                <a:gd name="T14" fmla="*/ 21600 w 21600"/>
                <a:gd name="T15" fmla="*/ 8167 h 21600"/>
                <a:gd name="T16" fmla="*/ 17694720 60000 65536"/>
                <a:gd name="T17" fmla="*/ 11796480 60000 65536"/>
                <a:gd name="T18" fmla="*/ 17694720 60000 65536"/>
                <a:gd name="T19" fmla="*/ 11796480 60000 65536"/>
                <a:gd name="T20" fmla="*/ 5898240 60000 65536"/>
                <a:gd name="T21" fmla="*/ 5898240 60000 65536"/>
                <a:gd name="T22" fmla="*/ 0 60000 65536"/>
                <a:gd name="T23" fmla="*/ 0 60000 65536"/>
                <a:gd name="T24" fmla="*/ G12 w 21600"/>
                <a:gd name="T25" fmla="*/ G5 h 21600"/>
                <a:gd name="T26" fmla="*/ G1 w 21600"/>
                <a:gd name="T27" fmla="*/ G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5429" y="0"/>
                  </a:moveTo>
                  <a:lnTo>
                    <a:pt x="9257" y="8167"/>
                  </a:lnTo>
                  <a:lnTo>
                    <a:pt x="14275" y="8167"/>
                  </a:lnTo>
                  <a:lnTo>
                    <a:pt x="14275" y="14275"/>
                  </a:lnTo>
                  <a:lnTo>
                    <a:pt x="8167" y="14275"/>
                  </a:lnTo>
                  <a:lnTo>
                    <a:pt x="8167" y="9257"/>
                  </a:lnTo>
                  <a:lnTo>
                    <a:pt x="0" y="15429"/>
                  </a:lnTo>
                  <a:lnTo>
                    <a:pt x="8167" y="21600"/>
                  </a:lnTo>
                  <a:lnTo>
                    <a:pt x="8167" y="16582"/>
                  </a:lnTo>
                  <a:lnTo>
                    <a:pt x="16582" y="16582"/>
                  </a:lnTo>
                  <a:lnTo>
                    <a:pt x="16582" y="8167"/>
                  </a:lnTo>
                  <a:lnTo>
                    <a:pt x="21600" y="8167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21" name="Text Box 137"/>
            <p:cNvSpPr txBox="1">
              <a:spLocks noChangeArrowheads="1"/>
            </p:cNvSpPr>
            <p:nvPr/>
          </p:nvSpPr>
          <p:spPr bwMode="auto">
            <a:xfrm>
              <a:off x="3888" y="2256"/>
              <a:ext cx="480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GB" altLang="en-US" sz="1200" b="1">
                  <a:latin typeface="Arial" charset="0"/>
                </a:rPr>
                <a:t>Archive</a:t>
              </a:r>
            </a:p>
          </p:txBody>
        </p:sp>
      </p:grpSp>
      <p:sp>
        <p:nvSpPr>
          <p:cNvPr id="42122" name="Rectangle 138"/>
          <p:cNvSpPr>
            <a:spLocks noChangeArrowheads="1"/>
          </p:cNvSpPr>
          <p:nvPr/>
        </p:nvSpPr>
        <p:spPr bwMode="auto">
          <a:xfrm>
            <a:off x="2667000" y="1752600"/>
            <a:ext cx="1371600" cy="152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altLang="en-US" sz="1200" b="1">
                <a:latin typeface="Arial" charset="0"/>
              </a:rPr>
              <a:t>FSM application</a:t>
            </a:r>
          </a:p>
        </p:txBody>
      </p:sp>
      <p:sp>
        <p:nvSpPr>
          <p:cNvPr id="42123" name="Rectangle 139"/>
          <p:cNvSpPr>
            <a:spLocks noChangeArrowheads="1"/>
          </p:cNvSpPr>
          <p:nvPr/>
        </p:nvSpPr>
        <p:spPr bwMode="auto">
          <a:xfrm>
            <a:off x="4724400" y="1676400"/>
            <a:ext cx="1524000" cy="1325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1800">
              <a:latin typeface="Arial" charset="0"/>
            </a:endParaRPr>
          </a:p>
        </p:txBody>
      </p:sp>
      <p:sp>
        <p:nvSpPr>
          <p:cNvPr id="42124" name="Rectangle 140"/>
          <p:cNvSpPr>
            <a:spLocks noChangeArrowheads="1"/>
          </p:cNvSpPr>
          <p:nvPr/>
        </p:nvSpPr>
        <p:spPr bwMode="auto">
          <a:xfrm>
            <a:off x="4800600" y="2743202"/>
            <a:ext cx="1371600" cy="1984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altLang="en-US" sz="1200" b="1">
                <a:latin typeface="Arial" charset="0"/>
              </a:rPr>
              <a:t>PCI-CAN: Kvaser</a:t>
            </a:r>
          </a:p>
        </p:txBody>
      </p:sp>
      <p:sp>
        <p:nvSpPr>
          <p:cNvPr id="42125" name="Rectangle 141"/>
          <p:cNvSpPr>
            <a:spLocks noChangeArrowheads="1"/>
          </p:cNvSpPr>
          <p:nvPr/>
        </p:nvSpPr>
        <p:spPr bwMode="auto">
          <a:xfrm>
            <a:off x="4800600" y="2514602"/>
            <a:ext cx="1371600" cy="182563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altLang="en-US" sz="1200" b="1">
                <a:latin typeface="Arial" charset="0"/>
              </a:rPr>
              <a:t>ELMB OPC: 2.04</a:t>
            </a:r>
          </a:p>
        </p:txBody>
      </p:sp>
      <p:sp>
        <p:nvSpPr>
          <p:cNvPr id="42126" name="Rectangle 142"/>
          <p:cNvSpPr>
            <a:spLocks noChangeArrowheads="1"/>
          </p:cNvSpPr>
          <p:nvPr/>
        </p:nvSpPr>
        <p:spPr bwMode="auto">
          <a:xfrm>
            <a:off x="4800600" y="1981200"/>
            <a:ext cx="1371600" cy="45720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1" hangingPunct="1"/>
            <a:r>
              <a:rPr lang="en-GB" altLang="en-US" sz="1200" b="1">
                <a:solidFill>
                  <a:schemeClr val="bg1"/>
                </a:solidFill>
                <a:latin typeface="Arial" charset="0"/>
              </a:rPr>
              <a:t>WXP, PVSS 3.0</a:t>
            </a:r>
            <a:endParaRPr lang="en-GB" altLang="en-US" sz="1200" b="1">
              <a:latin typeface="Arial" charset="0"/>
            </a:endParaRPr>
          </a:p>
        </p:txBody>
      </p:sp>
      <p:sp>
        <p:nvSpPr>
          <p:cNvPr id="42127" name="Rectangle 143"/>
          <p:cNvSpPr>
            <a:spLocks noChangeArrowheads="1"/>
          </p:cNvSpPr>
          <p:nvPr/>
        </p:nvSpPr>
        <p:spPr bwMode="auto">
          <a:xfrm>
            <a:off x="4800600" y="2286000"/>
            <a:ext cx="13716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altLang="en-US" sz="1200" b="1">
                <a:latin typeface="Arial" charset="0"/>
              </a:rPr>
              <a:t>OPC client</a:t>
            </a:r>
          </a:p>
        </p:txBody>
      </p:sp>
      <p:grpSp>
        <p:nvGrpSpPr>
          <p:cNvPr id="42128" name="Group 144"/>
          <p:cNvGrpSpPr>
            <a:grpSpLocks/>
          </p:cNvGrpSpPr>
          <p:nvPr/>
        </p:nvGrpSpPr>
        <p:grpSpPr bwMode="auto">
          <a:xfrm>
            <a:off x="6172200" y="1676400"/>
            <a:ext cx="762000" cy="914400"/>
            <a:chOff x="3888" y="2256"/>
            <a:chExt cx="480" cy="576"/>
          </a:xfrm>
        </p:grpSpPr>
        <p:sp>
          <p:nvSpPr>
            <p:cNvPr id="42129" name="AutoShape 145"/>
            <p:cNvSpPr>
              <a:spLocks noChangeArrowheads="1"/>
            </p:cNvSpPr>
            <p:nvPr/>
          </p:nvSpPr>
          <p:spPr bwMode="auto">
            <a:xfrm>
              <a:off x="4032" y="2448"/>
              <a:ext cx="240" cy="192"/>
            </a:xfrm>
            <a:prstGeom prst="flowChartMagneticDisk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1800">
                <a:latin typeface="Arial" charset="0"/>
              </a:endParaRPr>
            </a:p>
          </p:txBody>
        </p:sp>
        <p:sp>
          <p:nvSpPr>
            <p:cNvPr id="42130" name="AutoShape 146"/>
            <p:cNvSpPr>
              <a:spLocks noChangeArrowheads="1"/>
            </p:cNvSpPr>
            <p:nvPr/>
          </p:nvSpPr>
          <p:spPr bwMode="auto">
            <a:xfrm>
              <a:off x="3936" y="2640"/>
              <a:ext cx="297" cy="192"/>
            </a:xfrm>
            <a:custGeom>
              <a:avLst/>
              <a:gdLst>
                <a:gd name="G0" fmla="+- 9257 0 0"/>
                <a:gd name="G1" fmla="+- 16582 0 0"/>
                <a:gd name="G2" fmla="+- 8167 0 0"/>
                <a:gd name="G3" fmla="*/ 9257 1 2"/>
                <a:gd name="G4" fmla="+- G3 10800 0"/>
                <a:gd name="G5" fmla="+- 21600 9257 16582"/>
                <a:gd name="G6" fmla="+- 16582 8167 0"/>
                <a:gd name="G7" fmla="*/ G6 1 2"/>
                <a:gd name="G8" fmla="*/ 16582 2 1"/>
                <a:gd name="G9" fmla="+- G8 0 21600"/>
                <a:gd name="G10" fmla="+- G5 0 G4"/>
                <a:gd name="G11" fmla="+- 9257 0 G4"/>
                <a:gd name="G12" fmla="*/ G2 G10 G11"/>
                <a:gd name="T0" fmla="*/ 15429 w 21600"/>
                <a:gd name="T1" fmla="*/ 0 h 21600"/>
                <a:gd name="T2" fmla="*/ 9257 w 21600"/>
                <a:gd name="T3" fmla="*/ 8167 h 21600"/>
                <a:gd name="T4" fmla="*/ 8167 w 21600"/>
                <a:gd name="T5" fmla="*/ 9257 h 21600"/>
                <a:gd name="T6" fmla="*/ 0 w 21600"/>
                <a:gd name="T7" fmla="*/ 15429 h 21600"/>
                <a:gd name="T8" fmla="*/ 8167 w 21600"/>
                <a:gd name="T9" fmla="*/ 21600 h 21600"/>
                <a:gd name="T10" fmla="*/ 12375 w 21600"/>
                <a:gd name="T11" fmla="*/ 16582 h 21600"/>
                <a:gd name="T12" fmla="*/ 16582 w 21600"/>
                <a:gd name="T13" fmla="*/ 12375 h 21600"/>
                <a:gd name="T14" fmla="*/ 21600 w 21600"/>
                <a:gd name="T15" fmla="*/ 8167 h 21600"/>
                <a:gd name="T16" fmla="*/ 17694720 60000 65536"/>
                <a:gd name="T17" fmla="*/ 11796480 60000 65536"/>
                <a:gd name="T18" fmla="*/ 17694720 60000 65536"/>
                <a:gd name="T19" fmla="*/ 11796480 60000 65536"/>
                <a:gd name="T20" fmla="*/ 5898240 60000 65536"/>
                <a:gd name="T21" fmla="*/ 5898240 60000 65536"/>
                <a:gd name="T22" fmla="*/ 0 60000 65536"/>
                <a:gd name="T23" fmla="*/ 0 60000 65536"/>
                <a:gd name="T24" fmla="*/ G12 w 21600"/>
                <a:gd name="T25" fmla="*/ G5 h 21600"/>
                <a:gd name="T26" fmla="*/ G1 w 21600"/>
                <a:gd name="T27" fmla="*/ G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5429" y="0"/>
                  </a:moveTo>
                  <a:lnTo>
                    <a:pt x="9257" y="8167"/>
                  </a:lnTo>
                  <a:lnTo>
                    <a:pt x="14275" y="8167"/>
                  </a:lnTo>
                  <a:lnTo>
                    <a:pt x="14275" y="14275"/>
                  </a:lnTo>
                  <a:lnTo>
                    <a:pt x="8167" y="14275"/>
                  </a:lnTo>
                  <a:lnTo>
                    <a:pt x="8167" y="9257"/>
                  </a:lnTo>
                  <a:lnTo>
                    <a:pt x="0" y="15429"/>
                  </a:lnTo>
                  <a:lnTo>
                    <a:pt x="8167" y="21600"/>
                  </a:lnTo>
                  <a:lnTo>
                    <a:pt x="8167" y="16582"/>
                  </a:lnTo>
                  <a:lnTo>
                    <a:pt x="16582" y="16582"/>
                  </a:lnTo>
                  <a:lnTo>
                    <a:pt x="16582" y="8167"/>
                  </a:lnTo>
                  <a:lnTo>
                    <a:pt x="21600" y="8167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31" name="Text Box 147"/>
            <p:cNvSpPr txBox="1">
              <a:spLocks noChangeArrowheads="1"/>
            </p:cNvSpPr>
            <p:nvPr/>
          </p:nvSpPr>
          <p:spPr bwMode="auto">
            <a:xfrm>
              <a:off x="3888" y="2256"/>
              <a:ext cx="480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GB" altLang="en-US" sz="1200" b="1">
                  <a:latin typeface="Arial" charset="0"/>
                </a:rPr>
                <a:t>Archive</a:t>
              </a:r>
            </a:p>
          </p:txBody>
        </p:sp>
      </p:grpSp>
      <p:sp>
        <p:nvSpPr>
          <p:cNvPr id="42132" name="Rectangle 148"/>
          <p:cNvSpPr>
            <a:spLocks noChangeArrowheads="1"/>
          </p:cNvSpPr>
          <p:nvPr/>
        </p:nvSpPr>
        <p:spPr bwMode="auto">
          <a:xfrm>
            <a:off x="4800600" y="1752600"/>
            <a:ext cx="1371600" cy="152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altLang="en-US" sz="1200" b="1">
                <a:latin typeface="Arial" charset="0"/>
              </a:rPr>
              <a:t>FSM application</a:t>
            </a:r>
          </a:p>
        </p:txBody>
      </p:sp>
      <p:grpSp>
        <p:nvGrpSpPr>
          <p:cNvPr id="42133" name="Group 149"/>
          <p:cNvGrpSpPr>
            <a:grpSpLocks/>
          </p:cNvGrpSpPr>
          <p:nvPr/>
        </p:nvGrpSpPr>
        <p:grpSpPr bwMode="auto">
          <a:xfrm>
            <a:off x="6858000" y="1676400"/>
            <a:ext cx="1524000" cy="1325563"/>
            <a:chOff x="4320" y="1056"/>
            <a:chExt cx="960" cy="835"/>
          </a:xfrm>
        </p:grpSpPr>
        <p:sp>
          <p:nvSpPr>
            <p:cNvPr id="42134" name="Rectangle 150"/>
            <p:cNvSpPr>
              <a:spLocks noChangeArrowheads="1"/>
            </p:cNvSpPr>
            <p:nvPr/>
          </p:nvSpPr>
          <p:spPr bwMode="auto">
            <a:xfrm>
              <a:off x="4320" y="1056"/>
              <a:ext cx="960" cy="8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1800">
                <a:latin typeface="Arial" charset="0"/>
              </a:endParaRPr>
            </a:p>
          </p:txBody>
        </p:sp>
        <p:sp>
          <p:nvSpPr>
            <p:cNvPr id="42135" name="Rectangle 151"/>
            <p:cNvSpPr>
              <a:spLocks noChangeArrowheads="1"/>
            </p:cNvSpPr>
            <p:nvPr/>
          </p:nvSpPr>
          <p:spPr bwMode="auto">
            <a:xfrm>
              <a:off x="4368" y="1536"/>
              <a:ext cx="864" cy="163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GB" altLang="en-US" sz="1200" b="1">
                  <a:latin typeface="Arial" charset="0"/>
                </a:rPr>
                <a:t>TPC-FED DIM: v?</a:t>
              </a:r>
            </a:p>
          </p:txBody>
        </p:sp>
        <p:sp>
          <p:nvSpPr>
            <p:cNvPr id="42136" name="Rectangle 152"/>
            <p:cNvSpPr>
              <a:spLocks noChangeArrowheads="1"/>
            </p:cNvSpPr>
            <p:nvPr/>
          </p:nvSpPr>
          <p:spPr bwMode="auto">
            <a:xfrm>
              <a:off x="4368" y="1104"/>
              <a:ext cx="864" cy="240"/>
            </a:xfrm>
            <a:prstGeom prst="rect">
              <a:avLst/>
            </a:prstGeom>
            <a:solidFill>
              <a:srgbClr val="00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1" hangingPunct="1"/>
              <a:r>
                <a:rPr lang="en-GB" altLang="en-US" sz="1600" b="1">
                  <a:solidFill>
                    <a:schemeClr val="bg1"/>
                  </a:solidFill>
                  <a:latin typeface="Arial" charset="0"/>
                </a:rPr>
                <a:t>Temp panels</a:t>
              </a:r>
              <a:endParaRPr lang="en-GB" altLang="en-US" sz="1600" b="1">
                <a:latin typeface="Arial" charset="0"/>
              </a:endParaRPr>
            </a:p>
          </p:txBody>
        </p:sp>
        <p:sp>
          <p:nvSpPr>
            <p:cNvPr id="42137" name="Rectangle 153"/>
            <p:cNvSpPr>
              <a:spLocks noChangeArrowheads="1"/>
            </p:cNvSpPr>
            <p:nvPr/>
          </p:nvSpPr>
          <p:spPr bwMode="auto">
            <a:xfrm>
              <a:off x="4368" y="1344"/>
              <a:ext cx="864" cy="14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GB" altLang="en-US" sz="1200" b="1">
                  <a:latin typeface="Arial" charset="0"/>
                </a:rPr>
                <a:t>DIM client</a:t>
              </a:r>
            </a:p>
          </p:txBody>
        </p:sp>
      </p:grpSp>
      <p:grpSp>
        <p:nvGrpSpPr>
          <p:cNvPr id="42138" name="Group 154"/>
          <p:cNvGrpSpPr>
            <a:grpSpLocks/>
          </p:cNvGrpSpPr>
          <p:nvPr/>
        </p:nvGrpSpPr>
        <p:grpSpPr bwMode="auto">
          <a:xfrm>
            <a:off x="8305800" y="5489578"/>
            <a:ext cx="538162" cy="230188"/>
            <a:chOff x="192" y="3647"/>
            <a:chExt cx="339" cy="145"/>
          </a:xfrm>
        </p:grpSpPr>
        <p:sp>
          <p:nvSpPr>
            <p:cNvPr id="42139" name="Rectangle 155"/>
            <p:cNvSpPr>
              <a:spLocks noChangeArrowheads="1"/>
            </p:cNvSpPr>
            <p:nvPr/>
          </p:nvSpPr>
          <p:spPr bwMode="auto">
            <a:xfrm>
              <a:off x="452" y="3647"/>
              <a:ext cx="79" cy="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eaLnBrk="1" hangingPunct="1"/>
              <a:r>
                <a:rPr lang="en-GB" altLang="en-US" sz="1000">
                  <a:latin typeface="Arial" charset="0"/>
                </a:rPr>
                <a:t>2</a:t>
              </a:r>
            </a:p>
          </p:txBody>
        </p:sp>
        <p:sp>
          <p:nvSpPr>
            <p:cNvPr id="42140" name="Line 156"/>
            <p:cNvSpPr>
              <a:spLocks noChangeShapeType="1"/>
            </p:cNvSpPr>
            <p:nvPr/>
          </p:nvSpPr>
          <p:spPr bwMode="auto">
            <a:xfrm>
              <a:off x="432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41" name="Line 157"/>
            <p:cNvSpPr>
              <a:spLocks noChangeShapeType="1"/>
            </p:cNvSpPr>
            <p:nvPr/>
          </p:nvSpPr>
          <p:spPr bwMode="auto">
            <a:xfrm flipH="1">
              <a:off x="38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42" name="Line 158"/>
            <p:cNvSpPr>
              <a:spLocks noChangeShapeType="1"/>
            </p:cNvSpPr>
            <p:nvPr/>
          </p:nvSpPr>
          <p:spPr bwMode="auto">
            <a:xfrm flipH="1">
              <a:off x="288" y="369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43" name="Oval 159"/>
            <p:cNvSpPr>
              <a:spLocks noChangeArrowheads="1"/>
            </p:cNvSpPr>
            <p:nvPr/>
          </p:nvSpPr>
          <p:spPr bwMode="auto">
            <a:xfrm>
              <a:off x="192" y="3744"/>
              <a:ext cx="144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144" name="AutoShape 160"/>
          <p:cNvSpPr>
            <a:spLocks/>
          </p:cNvSpPr>
          <p:nvPr/>
        </p:nvSpPr>
        <p:spPr bwMode="auto">
          <a:xfrm>
            <a:off x="457200" y="3124200"/>
            <a:ext cx="381000" cy="228600"/>
          </a:xfrm>
          <a:prstGeom prst="borderCallout2">
            <a:avLst>
              <a:gd name="adj1" fmla="val 50000"/>
              <a:gd name="adj2" fmla="val 120000"/>
              <a:gd name="adj3" fmla="val 50000"/>
              <a:gd name="adj4" fmla="val 158333"/>
              <a:gd name="adj5" fmla="val 83333"/>
              <a:gd name="adj6" fmla="val 196667"/>
            </a:avLst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altLang="en-US" sz="1200"/>
              <a:t>20m</a:t>
            </a:r>
          </a:p>
        </p:txBody>
      </p:sp>
      <p:sp>
        <p:nvSpPr>
          <p:cNvPr id="42145" name="AutoShape 161"/>
          <p:cNvSpPr>
            <a:spLocks/>
          </p:cNvSpPr>
          <p:nvPr/>
        </p:nvSpPr>
        <p:spPr bwMode="auto">
          <a:xfrm>
            <a:off x="457200" y="4495800"/>
            <a:ext cx="381000" cy="228600"/>
          </a:xfrm>
          <a:prstGeom prst="borderCallout2">
            <a:avLst>
              <a:gd name="adj1" fmla="val 50000"/>
              <a:gd name="adj2" fmla="val 120000"/>
              <a:gd name="adj3" fmla="val 50000"/>
              <a:gd name="adj4" fmla="val 158333"/>
              <a:gd name="adj5" fmla="val 83333"/>
              <a:gd name="adj6" fmla="val 196667"/>
            </a:avLst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altLang="en-US" sz="1200"/>
              <a:t>130m</a:t>
            </a:r>
          </a:p>
        </p:txBody>
      </p:sp>
      <p:sp>
        <p:nvSpPr>
          <p:cNvPr id="42146" name="AutoShape 162"/>
          <p:cNvSpPr>
            <a:spLocks/>
          </p:cNvSpPr>
          <p:nvPr/>
        </p:nvSpPr>
        <p:spPr bwMode="auto">
          <a:xfrm>
            <a:off x="4724400" y="5181600"/>
            <a:ext cx="381000" cy="228600"/>
          </a:xfrm>
          <a:prstGeom prst="borderCallout2">
            <a:avLst>
              <a:gd name="adj1" fmla="val 50000"/>
              <a:gd name="adj2" fmla="val 120000"/>
              <a:gd name="adj3" fmla="val 50000"/>
              <a:gd name="adj4" fmla="val 158333"/>
              <a:gd name="adj5" fmla="val 88889"/>
              <a:gd name="adj6" fmla="val 196667"/>
            </a:avLst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altLang="en-US" sz="1200"/>
              <a:t>5m</a:t>
            </a:r>
          </a:p>
        </p:txBody>
      </p:sp>
      <p:sp>
        <p:nvSpPr>
          <p:cNvPr id="42147" name="AutoShape 163"/>
          <p:cNvSpPr>
            <a:spLocks/>
          </p:cNvSpPr>
          <p:nvPr/>
        </p:nvSpPr>
        <p:spPr bwMode="auto">
          <a:xfrm>
            <a:off x="3733800" y="3886200"/>
            <a:ext cx="381000" cy="228600"/>
          </a:xfrm>
          <a:prstGeom prst="borderCallout2">
            <a:avLst>
              <a:gd name="adj1" fmla="val 50000"/>
              <a:gd name="adj2" fmla="val -20000"/>
              <a:gd name="adj3" fmla="val 50000"/>
              <a:gd name="adj4" fmla="val -60000"/>
              <a:gd name="adj5" fmla="val 133333"/>
              <a:gd name="adj6" fmla="val -100000"/>
            </a:avLst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altLang="en-US" sz="1200"/>
              <a:t>40m</a:t>
            </a:r>
          </a:p>
        </p:txBody>
      </p:sp>
      <p:sp>
        <p:nvSpPr>
          <p:cNvPr id="42148" name="AutoShape 164"/>
          <p:cNvSpPr>
            <a:spLocks/>
          </p:cNvSpPr>
          <p:nvPr/>
        </p:nvSpPr>
        <p:spPr bwMode="auto">
          <a:xfrm>
            <a:off x="2667000" y="5181600"/>
            <a:ext cx="381000" cy="228600"/>
          </a:xfrm>
          <a:prstGeom prst="borderCallout2">
            <a:avLst>
              <a:gd name="adj1" fmla="val 50000"/>
              <a:gd name="adj2" fmla="val 120000"/>
              <a:gd name="adj3" fmla="val 50000"/>
              <a:gd name="adj4" fmla="val 150000"/>
              <a:gd name="adj5" fmla="val 94444"/>
              <a:gd name="adj6" fmla="val 180000"/>
            </a:avLst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altLang="en-US" sz="1200"/>
              <a:t>40m</a:t>
            </a:r>
          </a:p>
        </p:txBody>
      </p:sp>
      <p:sp>
        <p:nvSpPr>
          <p:cNvPr id="42149" name="AutoShape 165"/>
          <p:cNvSpPr>
            <a:spLocks/>
          </p:cNvSpPr>
          <p:nvPr/>
        </p:nvSpPr>
        <p:spPr bwMode="auto">
          <a:xfrm>
            <a:off x="4724400" y="3733800"/>
            <a:ext cx="381000" cy="228600"/>
          </a:xfrm>
          <a:prstGeom prst="borderCallout2">
            <a:avLst>
              <a:gd name="adj1" fmla="val 50000"/>
              <a:gd name="adj2" fmla="val 120000"/>
              <a:gd name="adj3" fmla="val 50000"/>
              <a:gd name="adj4" fmla="val 160000"/>
              <a:gd name="adj5" fmla="val 105556"/>
              <a:gd name="adj6" fmla="val 200000"/>
            </a:avLst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altLang="en-US" sz="1200"/>
              <a:t>40m</a:t>
            </a:r>
          </a:p>
        </p:txBody>
      </p:sp>
      <p:sp>
        <p:nvSpPr>
          <p:cNvPr id="42150" name="AutoShape 166"/>
          <p:cNvSpPr>
            <a:spLocks/>
          </p:cNvSpPr>
          <p:nvPr/>
        </p:nvSpPr>
        <p:spPr bwMode="auto">
          <a:xfrm>
            <a:off x="6858000" y="3810000"/>
            <a:ext cx="381000" cy="228600"/>
          </a:xfrm>
          <a:prstGeom prst="borderCallout2">
            <a:avLst>
              <a:gd name="adj1" fmla="val 50000"/>
              <a:gd name="adj2" fmla="val 120000"/>
              <a:gd name="adj3" fmla="val 50000"/>
              <a:gd name="adj4" fmla="val 160000"/>
              <a:gd name="adj5" fmla="val 116667"/>
              <a:gd name="adj6" fmla="val 200000"/>
            </a:avLst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altLang="en-US" sz="1200"/>
              <a:t>30m</a:t>
            </a:r>
          </a:p>
        </p:txBody>
      </p:sp>
      <p:grpSp>
        <p:nvGrpSpPr>
          <p:cNvPr id="42151" name="Group 167"/>
          <p:cNvGrpSpPr>
            <a:grpSpLocks/>
          </p:cNvGrpSpPr>
          <p:nvPr/>
        </p:nvGrpSpPr>
        <p:grpSpPr bwMode="auto">
          <a:xfrm>
            <a:off x="6172200" y="2667001"/>
            <a:ext cx="1219200" cy="1071562"/>
            <a:chOff x="3888" y="1680"/>
            <a:chExt cx="768" cy="675"/>
          </a:xfrm>
        </p:grpSpPr>
        <p:sp>
          <p:nvSpPr>
            <p:cNvPr id="42152" name="Text Box 168"/>
            <p:cNvSpPr txBox="1">
              <a:spLocks noChangeArrowheads="1"/>
            </p:cNvSpPr>
            <p:nvPr/>
          </p:nvSpPr>
          <p:spPr bwMode="auto">
            <a:xfrm>
              <a:off x="3888" y="2064"/>
              <a:ext cx="672" cy="29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/>
                <a:t>DIM server: from GSI</a:t>
              </a:r>
            </a:p>
          </p:txBody>
        </p:sp>
        <p:sp>
          <p:nvSpPr>
            <p:cNvPr id="42153" name="Line 169"/>
            <p:cNvSpPr>
              <a:spLocks noChangeShapeType="1"/>
            </p:cNvSpPr>
            <p:nvPr/>
          </p:nvSpPr>
          <p:spPr bwMode="auto">
            <a:xfrm flipV="1">
              <a:off x="4272" y="1680"/>
              <a:ext cx="384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154" name="Group 170"/>
          <p:cNvGrpSpPr>
            <a:grpSpLocks/>
          </p:cNvGrpSpPr>
          <p:nvPr/>
        </p:nvGrpSpPr>
        <p:grpSpPr bwMode="auto">
          <a:xfrm>
            <a:off x="990600" y="685800"/>
            <a:ext cx="3962400" cy="1143000"/>
            <a:chOff x="624" y="432"/>
            <a:chExt cx="2496" cy="720"/>
          </a:xfrm>
        </p:grpSpPr>
        <p:sp>
          <p:nvSpPr>
            <p:cNvPr id="42155" name="Text Box 171"/>
            <p:cNvSpPr txBox="1">
              <a:spLocks noChangeArrowheads="1"/>
            </p:cNvSpPr>
            <p:nvPr/>
          </p:nvSpPr>
          <p:spPr bwMode="auto">
            <a:xfrm>
              <a:off x="624" y="432"/>
              <a:ext cx="1344" cy="23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/>
                <a:t>PVSS, OPC’s: ACC </a:t>
              </a:r>
              <a:br>
                <a:rPr lang="en-US" altLang="en-US" sz="1200"/>
              </a:br>
              <a:r>
                <a:rPr lang="en-US" altLang="en-US" sz="1200"/>
                <a:t>FSM application &amp; panels: GSI</a:t>
              </a:r>
            </a:p>
          </p:txBody>
        </p:sp>
        <p:sp>
          <p:nvSpPr>
            <p:cNvPr id="42156" name="Line 172"/>
            <p:cNvSpPr>
              <a:spLocks noChangeShapeType="1"/>
            </p:cNvSpPr>
            <p:nvPr/>
          </p:nvSpPr>
          <p:spPr bwMode="auto">
            <a:xfrm flipH="1">
              <a:off x="960" y="720"/>
              <a:ext cx="96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7" name="Line 173"/>
            <p:cNvSpPr>
              <a:spLocks noChangeShapeType="1"/>
            </p:cNvSpPr>
            <p:nvPr/>
          </p:nvSpPr>
          <p:spPr bwMode="auto">
            <a:xfrm>
              <a:off x="1248" y="720"/>
              <a:ext cx="72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8" name="Line 174"/>
            <p:cNvSpPr>
              <a:spLocks noChangeShapeType="1"/>
            </p:cNvSpPr>
            <p:nvPr/>
          </p:nvSpPr>
          <p:spPr bwMode="auto">
            <a:xfrm>
              <a:off x="1488" y="720"/>
              <a:ext cx="1632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385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TPC pre-installation 2006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991" y="1600202"/>
            <a:ext cx="6554018" cy="4525963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2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</a:t>
            </a:r>
            <a:r>
              <a:rPr lang="en-US" dirty="0" err="1" smtClean="0"/>
              <a:t>comissioning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5" y="1600202"/>
            <a:ext cx="3621631" cy="452596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817"/>
            <a:ext cx="4038600" cy="3028728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9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4C5C8-77BE-4CD8-8DC7-C70EFFE7C560}" type="slidenum">
              <a:rPr lang="en-US" altLang="en-US">
                <a:solidFill>
                  <a:srgbClr val="000000"/>
                </a:solidFill>
              </a:rPr>
              <a:pPr/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6629400" cy="1276350"/>
          </a:xfrm>
        </p:spPr>
        <p:txBody>
          <a:bodyPr/>
          <a:lstStyle/>
          <a:p>
            <a:r>
              <a:rPr lang="en-US" altLang="en-US"/>
              <a:t>Responsibilities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ACC (and its CERN partners) will provide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DCS H/W Infrastructure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Back-End System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Common Services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Interface to TRG, DAQ, HLT, LHC via ECS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S/W Infrastructure for Detector Applications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Detectors will provide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Detector Sub-System Devices and Cabling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Detector Specific Networking (Ethernet switches)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Detector Applications for each Sub-System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Detector Specific Services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Integration of all Detector Sub-Systems to a full Detector Control System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Interface to the Alice Detector Control System layer</a:t>
            </a:r>
          </a:p>
          <a:p>
            <a:pPr lvl="1">
              <a:lnSpc>
                <a:spcPct val="80000"/>
              </a:lnSpc>
            </a:pPr>
            <a:endParaRPr lang="en-US" altLang="en-US" sz="1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000000"/>
                </a:solidFill>
              </a:rPr>
              <a:t>13.06.05 L.Jirdén</a:t>
            </a:r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4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2582-B3E1-43B9-B31F-1A94A8EA394F}" type="slidenum">
              <a:rPr lang="en-US" altLang="en-US">
                <a:solidFill>
                  <a:srgbClr val="000000"/>
                </a:solidFill>
              </a:rPr>
              <a:pPr/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6629400" cy="1276350"/>
          </a:xfrm>
        </p:spPr>
        <p:txBody>
          <a:bodyPr/>
          <a:lstStyle/>
          <a:p>
            <a:r>
              <a:rPr lang="en-US" altLang="en-US" sz="4000">
                <a:solidFill>
                  <a:srgbClr val="3333CC"/>
                </a:solidFill>
              </a:rPr>
              <a:t>ACC will provide:</a:t>
            </a:r>
            <a:br>
              <a:rPr lang="en-US" altLang="en-US" sz="4000">
                <a:solidFill>
                  <a:srgbClr val="3333CC"/>
                </a:solidFill>
              </a:rPr>
            </a:br>
            <a:r>
              <a:rPr lang="en-US" altLang="en-US" sz="3200">
                <a:solidFill>
                  <a:srgbClr val="336600"/>
                </a:solidFill>
              </a:rPr>
              <a:t>DCS H/W infrastructure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7630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DCS Racks in CR3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1 for Back-end PC’s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1 for ELMB power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6 for Front-end (detector) PC’s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Network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DCS network ports in all racks with DCS computers &amp; devices</a:t>
            </a:r>
          </a:p>
          <a:p>
            <a:pPr lvl="2">
              <a:lnSpc>
                <a:spcPct val="80000"/>
              </a:lnSpc>
            </a:pPr>
            <a:r>
              <a:rPr lang="en-US" altLang="en-US" sz="1800" b="1">
                <a:solidFill>
                  <a:srgbClr val="CC0000"/>
                </a:solidFill>
              </a:rPr>
              <a:t>detectors to specify requirements: </a:t>
            </a:r>
            <a:r>
              <a:rPr lang="en-US" altLang="en-US" sz="1800" b="1">
                <a:solidFill>
                  <a:srgbClr val="336600"/>
                </a:solidFill>
              </a:rPr>
              <a:t>“rack content meetings”</a:t>
            </a:r>
            <a:endParaRPr lang="en-US" altLang="en-US" sz="1800">
              <a:solidFill>
                <a:srgbClr val="33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400"/>
              <a:t>Computers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Back-end: </a:t>
            </a:r>
            <a:r>
              <a:rPr lang="en-US" altLang="en-US" sz="1800">
                <a:solidFill>
                  <a:srgbClr val="336600"/>
                </a:solidFill>
              </a:rPr>
              <a:t>prototype installation exists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Front-end: </a:t>
            </a:r>
            <a:r>
              <a:rPr lang="en-US" altLang="en-US" sz="1800">
                <a:solidFill>
                  <a:srgbClr val="CC0000"/>
                </a:solidFill>
              </a:rPr>
              <a:t>detectors to specify requirements: </a:t>
            </a:r>
            <a:r>
              <a:rPr lang="en-US" altLang="en-US" sz="1800">
                <a:solidFill>
                  <a:srgbClr val="336600"/>
                </a:solidFill>
              </a:rPr>
              <a:t>ACC will propose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PCI interfaces:</a:t>
            </a:r>
            <a:r>
              <a:rPr lang="en-US" altLang="en-US" sz="1800">
                <a:solidFill>
                  <a:srgbClr val="CC0000"/>
                </a:solidFill>
              </a:rPr>
              <a:t> detectors to specify requirements: </a:t>
            </a:r>
            <a:r>
              <a:rPr lang="en-US" altLang="en-US" sz="1800">
                <a:solidFill>
                  <a:srgbClr val="336600"/>
                </a:solidFill>
              </a:rPr>
              <a:t>ACC will propose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Peripherals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Printers, displays, etc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000000"/>
                </a:solidFill>
              </a:rPr>
              <a:t>13.06.05 L.Jirdén</a:t>
            </a:r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7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4AF8-9A05-4E6B-8738-46784074BE7D}" type="slidenum">
              <a:rPr lang="en-US" altLang="en-US">
                <a:solidFill>
                  <a:srgbClr val="000000"/>
                </a:solidFill>
              </a:rPr>
              <a:pPr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1202" name="Picture 2" descr="Overview_TPC_1_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 rot="10800000">
            <a:off x="4111625" y="2971800"/>
            <a:ext cx="915988" cy="3825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[FED]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76200"/>
            <a:ext cx="35814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76200"/>
            <a:ext cx="3505200" cy="11430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152400" y="6172200"/>
            <a:ext cx="10668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Chambers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152400" y="3276600"/>
            <a:ext cx="1066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000000"/>
                </a:solidFill>
                <a:latin typeface="Arial" panose="020B0604020202020204" pitchFamily="34" charset="0"/>
              </a:rPr>
              <a:t>ISEG</a:t>
            </a:r>
          </a:p>
        </p:txBody>
      </p:sp>
      <p:cxnSp>
        <p:nvCxnSpPr>
          <p:cNvPr id="51208" name="AutoShape 8"/>
          <p:cNvCxnSpPr>
            <a:cxnSpLocks noChangeShapeType="1"/>
            <a:stCxn id="51207" idx="2"/>
            <a:endCxn id="51206" idx="0"/>
          </p:cNvCxnSpPr>
          <p:nvPr/>
        </p:nvCxnSpPr>
        <p:spPr bwMode="auto">
          <a:xfrm>
            <a:off x="742950" y="3657600"/>
            <a:ext cx="0" cy="251460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76200" y="1676400"/>
            <a:ext cx="1219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152400" y="2514600"/>
            <a:ext cx="10668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PCI-CAN</a:t>
            </a:r>
          </a:p>
        </p:txBody>
      </p:sp>
      <p:cxnSp>
        <p:nvCxnSpPr>
          <p:cNvPr id="51211" name="AutoShape 11"/>
          <p:cNvCxnSpPr>
            <a:cxnSpLocks noChangeShapeType="1"/>
            <a:stCxn id="51209" idx="2"/>
            <a:endCxn id="51207" idx="0"/>
          </p:cNvCxnSpPr>
          <p:nvPr/>
        </p:nvCxnSpPr>
        <p:spPr bwMode="auto">
          <a:xfrm rot="5400000">
            <a:off x="476250" y="3009900"/>
            <a:ext cx="533400" cy="0"/>
          </a:xfrm>
          <a:prstGeom prst="straightConnector1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152400" y="2286000"/>
            <a:ext cx="1066800" cy="2286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000000"/>
                </a:solidFill>
                <a:latin typeface="Arial" panose="020B0604020202020204" pitchFamily="34" charset="0"/>
              </a:rPr>
              <a:t>ISEG OPCserver</a:t>
            </a: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3657600" y="228600"/>
            <a:ext cx="12192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3733800" y="304800"/>
            <a:ext cx="1066800" cy="60960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FFFFFF"/>
                </a:solidFill>
                <a:latin typeface="Arial" panose="020B0604020202020204" pitchFamily="34" charset="0"/>
              </a:rPr>
              <a:t>PVSS II</a:t>
            </a:r>
            <a:endParaRPr lang="en-GB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51215" name="AutoShape 15"/>
          <p:cNvCxnSpPr>
            <a:cxnSpLocks noChangeShapeType="1"/>
            <a:stCxn id="51213" idx="2"/>
            <a:endCxn id="51209" idx="0"/>
          </p:cNvCxnSpPr>
          <p:nvPr/>
        </p:nvCxnSpPr>
        <p:spPr bwMode="auto">
          <a:xfrm rot="5400000">
            <a:off x="2378075" y="-568325"/>
            <a:ext cx="609600" cy="387985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5181600" y="304800"/>
            <a:ext cx="1219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5257800" y="381000"/>
            <a:ext cx="1066800" cy="60960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FFFFFF"/>
                </a:solidFill>
                <a:latin typeface="Arial" panose="020B0604020202020204" pitchFamily="34" charset="0"/>
              </a:rPr>
              <a:t>PVSS II</a:t>
            </a:r>
            <a:endParaRPr lang="en-GB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51218" name="AutoShape 18"/>
          <p:cNvCxnSpPr>
            <a:cxnSpLocks noChangeShapeType="1"/>
            <a:stCxn id="51287" idx="0"/>
            <a:endCxn id="51267" idx="2"/>
          </p:cNvCxnSpPr>
          <p:nvPr/>
        </p:nvCxnSpPr>
        <p:spPr bwMode="auto">
          <a:xfrm rot="5400000" flipH="1">
            <a:off x="4356894" y="-318294"/>
            <a:ext cx="609600" cy="337978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19" name="AutoShape 19"/>
          <p:cNvSpPr>
            <a:spLocks noChangeArrowheads="1"/>
          </p:cNvSpPr>
          <p:nvPr/>
        </p:nvSpPr>
        <p:spPr bwMode="auto">
          <a:xfrm>
            <a:off x="6781800" y="457200"/>
            <a:ext cx="685800" cy="381000"/>
          </a:xfrm>
          <a:prstGeom prst="flowChartMagneticDisk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20" name="AutoShape 20"/>
          <p:cNvSpPr>
            <a:spLocks noChangeArrowheads="1"/>
          </p:cNvSpPr>
          <p:nvPr/>
        </p:nvSpPr>
        <p:spPr bwMode="auto">
          <a:xfrm>
            <a:off x="6400800" y="609600"/>
            <a:ext cx="381000" cy="1524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1221" name="AutoShape 21"/>
          <p:cNvSpPr>
            <a:spLocks noChangeArrowheads="1"/>
          </p:cNvSpPr>
          <p:nvPr/>
        </p:nvSpPr>
        <p:spPr bwMode="auto">
          <a:xfrm>
            <a:off x="1447800" y="6172200"/>
            <a:ext cx="10668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Chambers</a:t>
            </a:r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1447800" y="4419600"/>
            <a:ext cx="1066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000000"/>
                </a:solidFill>
                <a:latin typeface="Arial" panose="020B0604020202020204" pitchFamily="34" charset="0"/>
              </a:rPr>
              <a:t>Wiener</a:t>
            </a:r>
          </a:p>
        </p:txBody>
      </p:sp>
      <p:cxnSp>
        <p:nvCxnSpPr>
          <p:cNvPr id="51223" name="AutoShape 23"/>
          <p:cNvCxnSpPr>
            <a:cxnSpLocks noChangeShapeType="1"/>
          </p:cNvCxnSpPr>
          <p:nvPr/>
        </p:nvCxnSpPr>
        <p:spPr bwMode="auto">
          <a:xfrm>
            <a:off x="1981200" y="4800600"/>
            <a:ext cx="0" cy="137160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1371600" y="1676400"/>
            <a:ext cx="1219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25" name="Rectangle 25"/>
          <p:cNvSpPr>
            <a:spLocks noChangeArrowheads="1"/>
          </p:cNvSpPr>
          <p:nvPr/>
        </p:nvSpPr>
        <p:spPr bwMode="auto">
          <a:xfrm>
            <a:off x="1447800" y="2514600"/>
            <a:ext cx="10668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PCI-CAN</a:t>
            </a:r>
          </a:p>
        </p:txBody>
      </p:sp>
      <p:cxnSp>
        <p:nvCxnSpPr>
          <p:cNvPr id="51226" name="AutoShape 26"/>
          <p:cNvCxnSpPr>
            <a:cxnSpLocks noChangeShapeType="1"/>
          </p:cNvCxnSpPr>
          <p:nvPr/>
        </p:nvCxnSpPr>
        <p:spPr bwMode="auto">
          <a:xfrm rot="5400000">
            <a:off x="1219200" y="3581400"/>
            <a:ext cx="1676400" cy="0"/>
          </a:xfrm>
          <a:prstGeom prst="straightConnector1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27" name="Rectangle 27"/>
          <p:cNvSpPr>
            <a:spLocks noChangeArrowheads="1"/>
          </p:cNvSpPr>
          <p:nvPr/>
        </p:nvSpPr>
        <p:spPr bwMode="auto">
          <a:xfrm>
            <a:off x="1447800" y="2286000"/>
            <a:ext cx="1066800" cy="2286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000000"/>
                </a:solidFill>
                <a:latin typeface="Arial" panose="020B0604020202020204" pitchFamily="34" charset="0"/>
              </a:rPr>
              <a:t>Wiener OPCserver</a:t>
            </a:r>
          </a:p>
        </p:txBody>
      </p:sp>
      <p:cxnSp>
        <p:nvCxnSpPr>
          <p:cNvPr id="51228" name="AutoShape 28"/>
          <p:cNvCxnSpPr>
            <a:cxnSpLocks noChangeShapeType="1"/>
            <a:stCxn id="51224" idx="0"/>
            <a:endCxn id="51216" idx="2"/>
          </p:cNvCxnSpPr>
          <p:nvPr/>
        </p:nvCxnSpPr>
        <p:spPr bwMode="auto">
          <a:xfrm rot="16200000">
            <a:off x="3905250" y="-692150"/>
            <a:ext cx="609600" cy="41275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609600" y="1325563"/>
            <a:ext cx="7000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Ethernet</a:t>
            </a:r>
          </a:p>
        </p:txBody>
      </p:sp>
      <p:sp>
        <p:nvSpPr>
          <p:cNvPr id="51230" name="Text Box 30"/>
          <p:cNvSpPr txBox="1">
            <a:spLocks noChangeArrowheads="1"/>
          </p:cNvSpPr>
          <p:nvPr/>
        </p:nvSpPr>
        <p:spPr bwMode="auto">
          <a:xfrm>
            <a:off x="1066800" y="914400"/>
            <a:ext cx="10429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User interface</a:t>
            </a: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6684963" y="160338"/>
            <a:ext cx="1187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Database(s)</a:t>
            </a:r>
          </a:p>
        </p:txBody>
      </p:sp>
      <p:sp>
        <p:nvSpPr>
          <p:cNvPr id="51232" name="AutoShape 32"/>
          <p:cNvSpPr>
            <a:spLocks noChangeArrowheads="1"/>
          </p:cNvSpPr>
          <p:nvPr/>
        </p:nvSpPr>
        <p:spPr bwMode="auto">
          <a:xfrm>
            <a:off x="4033838" y="6172200"/>
            <a:ext cx="10668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000000"/>
                </a:solidFill>
                <a:latin typeface="Arial" panose="020B0604020202020204" pitchFamily="34" charset="0"/>
              </a:rPr>
              <a:t>RCU</a:t>
            </a:r>
          </a:p>
        </p:txBody>
      </p:sp>
      <p:sp>
        <p:nvSpPr>
          <p:cNvPr id="51233" name="Rectangle 33"/>
          <p:cNvSpPr>
            <a:spLocks noChangeArrowheads="1"/>
          </p:cNvSpPr>
          <p:nvPr/>
        </p:nvSpPr>
        <p:spPr bwMode="auto">
          <a:xfrm>
            <a:off x="3960813" y="1676400"/>
            <a:ext cx="1219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34" name="Rectangle 34" descr="Wide upward diagonal"/>
          <p:cNvSpPr>
            <a:spLocks noChangeArrowheads="1"/>
          </p:cNvSpPr>
          <p:nvPr/>
        </p:nvSpPr>
        <p:spPr bwMode="auto">
          <a:xfrm>
            <a:off x="3810000" y="685800"/>
            <a:ext cx="457200" cy="304800"/>
          </a:xfrm>
          <a:prstGeom prst="rect">
            <a:avLst/>
          </a:prstGeom>
          <a:pattFill prst="wdUpDiag">
            <a:fgClr>
              <a:srgbClr val="009999"/>
            </a:fgClr>
            <a:bgClr>
              <a:srgbClr val="66CC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000000"/>
                </a:solidFill>
                <a:latin typeface="Arial" panose="020B0604020202020204" pitchFamily="34" charset="0"/>
              </a:rPr>
              <a:t>OPC</a:t>
            </a:r>
            <a:br>
              <a:rPr lang="en-GB" altLang="en-US" sz="10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altLang="en-US" sz="1000">
                <a:solidFill>
                  <a:srgbClr val="000000"/>
                </a:solidFill>
                <a:latin typeface="Arial" panose="020B0604020202020204" pitchFamily="34" charset="0"/>
              </a:rPr>
              <a:t>client</a:t>
            </a:r>
          </a:p>
        </p:txBody>
      </p:sp>
      <p:sp>
        <p:nvSpPr>
          <p:cNvPr id="51235" name="Rectangle 35" descr="Wide upward diagonal"/>
          <p:cNvSpPr>
            <a:spLocks noChangeArrowheads="1"/>
          </p:cNvSpPr>
          <p:nvPr/>
        </p:nvSpPr>
        <p:spPr bwMode="auto">
          <a:xfrm>
            <a:off x="4267200" y="685800"/>
            <a:ext cx="457200" cy="304800"/>
          </a:xfrm>
          <a:prstGeom prst="rect">
            <a:avLst/>
          </a:prstGeom>
          <a:pattFill prst="wdUpDiag">
            <a:fgClr>
              <a:srgbClr val="009999"/>
            </a:fgClr>
            <a:bgClr>
              <a:srgbClr val="66CC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000000"/>
                </a:solidFill>
                <a:latin typeface="Arial" panose="020B0604020202020204" pitchFamily="34" charset="0"/>
              </a:rPr>
              <a:t>DIM</a:t>
            </a:r>
            <a:br>
              <a:rPr lang="en-GB" altLang="en-US" sz="10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altLang="en-US" sz="1000">
                <a:solidFill>
                  <a:srgbClr val="000000"/>
                </a:solidFill>
                <a:latin typeface="Arial" panose="020B0604020202020204" pitchFamily="34" charset="0"/>
              </a:rPr>
              <a:t>client</a:t>
            </a:r>
          </a:p>
        </p:txBody>
      </p:sp>
      <p:cxnSp>
        <p:nvCxnSpPr>
          <p:cNvPr id="51236" name="AutoShape 36"/>
          <p:cNvCxnSpPr>
            <a:cxnSpLocks noChangeShapeType="1"/>
            <a:stCxn id="51233" idx="0"/>
            <a:endCxn id="51213" idx="2"/>
          </p:cNvCxnSpPr>
          <p:nvPr/>
        </p:nvCxnSpPr>
        <p:spPr bwMode="auto">
          <a:xfrm rot="5400000" flipH="1">
            <a:off x="4482307" y="1207293"/>
            <a:ext cx="609600" cy="328613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1237" name="Group 37"/>
          <p:cNvGrpSpPr>
            <a:grpSpLocks/>
          </p:cNvGrpSpPr>
          <p:nvPr/>
        </p:nvGrpSpPr>
        <p:grpSpPr bwMode="auto">
          <a:xfrm>
            <a:off x="1905000" y="5486400"/>
            <a:ext cx="665163" cy="233363"/>
            <a:chOff x="192" y="3645"/>
            <a:chExt cx="419" cy="147"/>
          </a:xfrm>
        </p:grpSpPr>
        <p:sp>
          <p:nvSpPr>
            <p:cNvPr id="51238" name="Rectangle 38"/>
            <p:cNvSpPr>
              <a:spLocks noChangeArrowheads="1"/>
            </p:cNvSpPr>
            <p:nvPr/>
          </p:nvSpPr>
          <p:spPr bwMode="auto">
            <a:xfrm>
              <a:off x="452" y="3645"/>
              <a:ext cx="159" cy="1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108</a:t>
              </a:r>
            </a:p>
          </p:txBody>
        </p:sp>
        <p:sp>
          <p:nvSpPr>
            <p:cNvPr id="51239" name="Line 39"/>
            <p:cNvSpPr>
              <a:spLocks noChangeShapeType="1"/>
            </p:cNvSpPr>
            <p:nvPr/>
          </p:nvSpPr>
          <p:spPr bwMode="auto">
            <a:xfrm>
              <a:off x="432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240" name="Line 40"/>
            <p:cNvSpPr>
              <a:spLocks noChangeShapeType="1"/>
            </p:cNvSpPr>
            <p:nvPr/>
          </p:nvSpPr>
          <p:spPr bwMode="auto">
            <a:xfrm flipH="1">
              <a:off x="38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241" name="Line 41"/>
            <p:cNvSpPr>
              <a:spLocks noChangeShapeType="1"/>
            </p:cNvSpPr>
            <p:nvPr/>
          </p:nvSpPr>
          <p:spPr bwMode="auto">
            <a:xfrm flipH="1">
              <a:off x="288" y="369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242" name="Oval 42"/>
            <p:cNvSpPr>
              <a:spLocks noChangeArrowheads="1"/>
            </p:cNvSpPr>
            <p:nvPr/>
          </p:nvSpPr>
          <p:spPr bwMode="auto">
            <a:xfrm>
              <a:off x="192" y="3744"/>
              <a:ext cx="144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51243" name="Group 43"/>
          <p:cNvGrpSpPr>
            <a:grpSpLocks/>
          </p:cNvGrpSpPr>
          <p:nvPr/>
        </p:nvGrpSpPr>
        <p:grpSpPr bwMode="auto">
          <a:xfrm>
            <a:off x="609600" y="5486400"/>
            <a:ext cx="665163" cy="233363"/>
            <a:chOff x="192" y="3645"/>
            <a:chExt cx="419" cy="147"/>
          </a:xfrm>
        </p:grpSpPr>
        <p:sp>
          <p:nvSpPr>
            <p:cNvPr id="51244" name="Rectangle 44"/>
            <p:cNvSpPr>
              <a:spLocks noChangeArrowheads="1"/>
            </p:cNvSpPr>
            <p:nvPr/>
          </p:nvSpPr>
          <p:spPr bwMode="auto">
            <a:xfrm>
              <a:off x="452" y="3645"/>
              <a:ext cx="159" cy="1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288</a:t>
              </a:r>
            </a:p>
          </p:txBody>
        </p:sp>
        <p:sp>
          <p:nvSpPr>
            <p:cNvPr id="51245" name="Line 45"/>
            <p:cNvSpPr>
              <a:spLocks noChangeShapeType="1"/>
            </p:cNvSpPr>
            <p:nvPr/>
          </p:nvSpPr>
          <p:spPr bwMode="auto">
            <a:xfrm>
              <a:off x="432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246" name="Line 46"/>
            <p:cNvSpPr>
              <a:spLocks noChangeShapeType="1"/>
            </p:cNvSpPr>
            <p:nvPr/>
          </p:nvSpPr>
          <p:spPr bwMode="auto">
            <a:xfrm flipH="1">
              <a:off x="38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247" name="Line 47"/>
            <p:cNvSpPr>
              <a:spLocks noChangeShapeType="1"/>
            </p:cNvSpPr>
            <p:nvPr/>
          </p:nvSpPr>
          <p:spPr bwMode="auto">
            <a:xfrm flipH="1">
              <a:off x="288" y="369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248" name="Oval 48"/>
            <p:cNvSpPr>
              <a:spLocks noChangeArrowheads="1"/>
            </p:cNvSpPr>
            <p:nvPr/>
          </p:nvSpPr>
          <p:spPr bwMode="auto">
            <a:xfrm>
              <a:off x="192" y="3744"/>
              <a:ext cx="144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51249" name="Group 49"/>
          <p:cNvGrpSpPr>
            <a:grpSpLocks/>
          </p:cNvGrpSpPr>
          <p:nvPr/>
        </p:nvGrpSpPr>
        <p:grpSpPr bwMode="auto">
          <a:xfrm>
            <a:off x="598488" y="2895600"/>
            <a:ext cx="663575" cy="233363"/>
            <a:chOff x="192" y="3645"/>
            <a:chExt cx="419" cy="147"/>
          </a:xfrm>
        </p:grpSpPr>
        <p:sp>
          <p:nvSpPr>
            <p:cNvPr id="51250" name="Rectangle 50"/>
            <p:cNvSpPr>
              <a:spLocks noChangeArrowheads="1"/>
            </p:cNvSpPr>
            <p:nvPr/>
          </p:nvSpPr>
          <p:spPr bwMode="auto">
            <a:xfrm>
              <a:off x="452" y="3645"/>
              <a:ext cx="159" cy="1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1..3</a:t>
              </a:r>
            </a:p>
          </p:txBody>
        </p:sp>
        <p:sp>
          <p:nvSpPr>
            <p:cNvPr id="51251" name="Line 51"/>
            <p:cNvSpPr>
              <a:spLocks noChangeShapeType="1"/>
            </p:cNvSpPr>
            <p:nvPr/>
          </p:nvSpPr>
          <p:spPr bwMode="auto">
            <a:xfrm>
              <a:off x="432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252" name="Line 52"/>
            <p:cNvSpPr>
              <a:spLocks noChangeShapeType="1"/>
            </p:cNvSpPr>
            <p:nvPr/>
          </p:nvSpPr>
          <p:spPr bwMode="auto">
            <a:xfrm flipH="1">
              <a:off x="38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253" name="Line 53"/>
            <p:cNvSpPr>
              <a:spLocks noChangeShapeType="1"/>
            </p:cNvSpPr>
            <p:nvPr/>
          </p:nvSpPr>
          <p:spPr bwMode="auto">
            <a:xfrm flipH="1">
              <a:off x="288" y="369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254" name="Oval 54"/>
            <p:cNvSpPr>
              <a:spLocks noChangeArrowheads="1"/>
            </p:cNvSpPr>
            <p:nvPr/>
          </p:nvSpPr>
          <p:spPr bwMode="auto">
            <a:xfrm>
              <a:off x="192" y="3744"/>
              <a:ext cx="144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51255" name="Group 55"/>
          <p:cNvGrpSpPr>
            <a:grpSpLocks/>
          </p:cNvGrpSpPr>
          <p:nvPr/>
        </p:nvGrpSpPr>
        <p:grpSpPr bwMode="auto">
          <a:xfrm>
            <a:off x="1905000" y="2895600"/>
            <a:ext cx="728663" cy="233363"/>
            <a:chOff x="192" y="3645"/>
            <a:chExt cx="459" cy="147"/>
          </a:xfrm>
        </p:grpSpPr>
        <p:sp>
          <p:nvSpPr>
            <p:cNvPr id="51256" name="Rectangle 56"/>
            <p:cNvSpPr>
              <a:spLocks noChangeArrowheads="1"/>
            </p:cNvSpPr>
            <p:nvPr/>
          </p:nvSpPr>
          <p:spPr bwMode="auto">
            <a:xfrm>
              <a:off x="452" y="3645"/>
              <a:ext cx="199" cy="1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1..22</a:t>
              </a:r>
            </a:p>
          </p:txBody>
        </p:sp>
        <p:sp>
          <p:nvSpPr>
            <p:cNvPr id="51257" name="Line 57"/>
            <p:cNvSpPr>
              <a:spLocks noChangeShapeType="1"/>
            </p:cNvSpPr>
            <p:nvPr/>
          </p:nvSpPr>
          <p:spPr bwMode="auto">
            <a:xfrm>
              <a:off x="432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258" name="Line 58"/>
            <p:cNvSpPr>
              <a:spLocks noChangeShapeType="1"/>
            </p:cNvSpPr>
            <p:nvPr/>
          </p:nvSpPr>
          <p:spPr bwMode="auto">
            <a:xfrm flipH="1">
              <a:off x="38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259" name="Line 59"/>
            <p:cNvSpPr>
              <a:spLocks noChangeShapeType="1"/>
            </p:cNvSpPr>
            <p:nvPr/>
          </p:nvSpPr>
          <p:spPr bwMode="auto">
            <a:xfrm flipH="1">
              <a:off x="288" y="369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260" name="Oval 60"/>
            <p:cNvSpPr>
              <a:spLocks noChangeArrowheads="1"/>
            </p:cNvSpPr>
            <p:nvPr/>
          </p:nvSpPr>
          <p:spPr bwMode="auto">
            <a:xfrm>
              <a:off x="192" y="3744"/>
              <a:ext cx="144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51261" name="Group 61"/>
          <p:cNvGrpSpPr>
            <a:grpSpLocks/>
          </p:cNvGrpSpPr>
          <p:nvPr/>
        </p:nvGrpSpPr>
        <p:grpSpPr bwMode="auto">
          <a:xfrm>
            <a:off x="4492625" y="4040188"/>
            <a:ext cx="534988" cy="233362"/>
            <a:chOff x="192" y="3645"/>
            <a:chExt cx="338" cy="147"/>
          </a:xfrm>
        </p:grpSpPr>
        <p:sp>
          <p:nvSpPr>
            <p:cNvPr id="51262" name="Rectangle 62"/>
            <p:cNvSpPr>
              <a:spLocks noChangeArrowheads="1"/>
            </p:cNvSpPr>
            <p:nvPr/>
          </p:nvSpPr>
          <p:spPr bwMode="auto">
            <a:xfrm>
              <a:off x="452" y="3645"/>
              <a:ext cx="78" cy="1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?</a:t>
              </a:r>
            </a:p>
          </p:txBody>
        </p:sp>
        <p:sp>
          <p:nvSpPr>
            <p:cNvPr id="51263" name="Line 63"/>
            <p:cNvSpPr>
              <a:spLocks noChangeShapeType="1"/>
            </p:cNvSpPr>
            <p:nvPr/>
          </p:nvSpPr>
          <p:spPr bwMode="auto">
            <a:xfrm>
              <a:off x="432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264" name="Line 64"/>
            <p:cNvSpPr>
              <a:spLocks noChangeShapeType="1"/>
            </p:cNvSpPr>
            <p:nvPr/>
          </p:nvSpPr>
          <p:spPr bwMode="auto">
            <a:xfrm flipH="1">
              <a:off x="38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265" name="Line 65"/>
            <p:cNvSpPr>
              <a:spLocks noChangeShapeType="1"/>
            </p:cNvSpPr>
            <p:nvPr/>
          </p:nvSpPr>
          <p:spPr bwMode="auto">
            <a:xfrm flipH="1">
              <a:off x="288" y="369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266" name="Oval 66"/>
            <p:cNvSpPr>
              <a:spLocks noChangeArrowheads="1"/>
            </p:cNvSpPr>
            <p:nvPr/>
          </p:nvSpPr>
          <p:spPr bwMode="auto">
            <a:xfrm>
              <a:off x="192" y="3744"/>
              <a:ext cx="144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51267" name="Rectangle 67"/>
          <p:cNvSpPr>
            <a:spLocks noChangeArrowheads="1"/>
          </p:cNvSpPr>
          <p:nvPr/>
        </p:nvSpPr>
        <p:spPr bwMode="auto">
          <a:xfrm>
            <a:off x="2133600" y="304800"/>
            <a:ext cx="1219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1268" name="Rectangle 68"/>
          <p:cNvSpPr>
            <a:spLocks noChangeArrowheads="1"/>
          </p:cNvSpPr>
          <p:nvPr/>
        </p:nvSpPr>
        <p:spPr bwMode="auto">
          <a:xfrm>
            <a:off x="2209800" y="381000"/>
            <a:ext cx="1066800" cy="60960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FFFFFF"/>
                </a:solidFill>
                <a:latin typeface="Arial" panose="020B0604020202020204" pitchFamily="34" charset="0"/>
              </a:rPr>
              <a:t>PVSS II</a:t>
            </a:r>
            <a:endParaRPr lang="en-GB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51269" name="AutoShape 69"/>
          <p:cNvCxnSpPr>
            <a:cxnSpLocks noChangeShapeType="1"/>
            <a:stCxn id="51370" idx="3"/>
            <a:endCxn id="51209" idx="0"/>
          </p:cNvCxnSpPr>
          <p:nvPr/>
        </p:nvCxnSpPr>
        <p:spPr bwMode="auto">
          <a:xfrm rot="10800000" flipV="1">
            <a:off x="742950" y="1371600"/>
            <a:ext cx="8667750" cy="304800"/>
          </a:xfrm>
          <a:prstGeom prst="bentConnector2">
            <a:avLst/>
          </a:prstGeom>
          <a:noFill/>
          <a:ln w="1905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70" name="AutoShape 70"/>
          <p:cNvSpPr>
            <a:spLocks noChangeArrowheads="1"/>
          </p:cNvSpPr>
          <p:nvPr/>
        </p:nvSpPr>
        <p:spPr bwMode="auto">
          <a:xfrm>
            <a:off x="2743200" y="6172200"/>
            <a:ext cx="10668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Chambers,</a:t>
            </a:r>
            <a:br>
              <a:rPr lang="en-GB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altLang="en-US" sz="1600">
                <a:solidFill>
                  <a:srgbClr val="000000"/>
                </a:solidFill>
                <a:latin typeface="Arial" panose="020B0604020202020204" pitchFamily="34" charset="0"/>
              </a:rPr>
              <a:t>detector</a:t>
            </a:r>
          </a:p>
        </p:txBody>
      </p:sp>
      <p:sp>
        <p:nvSpPr>
          <p:cNvPr id="51271" name="Rectangle 71"/>
          <p:cNvSpPr>
            <a:spLocks noChangeArrowheads="1"/>
          </p:cNvSpPr>
          <p:nvPr/>
        </p:nvSpPr>
        <p:spPr bwMode="auto">
          <a:xfrm>
            <a:off x="2743200" y="5410200"/>
            <a:ext cx="1066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000000"/>
                </a:solidFill>
                <a:latin typeface="Arial" panose="020B0604020202020204" pitchFamily="34" charset="0"/>
              </a:rPr>
              <a:t>ELMB</a:t>
            </a:r>
          </a:p>
        </p:txBody>
      </p:sp>
      <p:cxnSp>
        <p:nvCxnSpPr>
          <p:cNvPr id="51272" name="AutoShape 72"/>
          <p:cNvCxnSpPr>
            <a:cxnSpLocks noChangeShapeType="1"/>
            <a:stCxn id="51271" idx="2"/>
            <a:endCxn id="51270" idx="0"/>
          </p:cNvCxnSpPr>
          <p:nvPr/>
        </p:nvCxnSpPr>
        <p:spPr bwMode="auto">
          <a:xfrm>
            <a:off x="3549650" y="5791200"/>
            <a:ext cx="0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273" name="AutoShape 73"/>
          <p:cNvCxnSpPr>
            <a:cxnSpLocks noChangeShapeType="1"/>
          </p:cNvCxnSpPr>
          <p:nvPr/>
        </p:nvCxnSpPr>
        <p:spPr bwMode="auto">
          <a:xfrm rot="5400000">
            <a:off x="2019300" y="4076700"/>
            <a:ext cx="2667000" cy="0"/>
          </a:xfrm>
          <a:prstGeom prst="straightConnector1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1274" name="Group 74"/>
          <p:cNvGrpSpPr>
            <a:grpSpLocks/>
          </p:cNvGrpSpPr>
          <p:nvPr/>
        </p:nvGrpSpPr>
        <p:grpSpPr bwMode="auto">
          <a:xfrm>
            <a:off x="3200400" y="2895600"/>
            <a:ext cx="730250" cy="233363"/>
            <a:chOff x="192" y="3645"/>
            <a:chExt cx="459" cy="147"/>
          </a:xfrm>
        </p:grpSpPr>
        <p:sp>
          <p:nvSpPr>
            <p:cNvPr id="51275" name="Rectangle 75"/>
            <p:cNvSpPr>
              <a:spLocks noChangeArrowheads="1"/>
            </p:cNvSpPr>
            <p:nvPr/>
          </p:nvSpPr>
          <p:spPr bwMode="auto">
            <a:xfrm>
              <a:off x="452" y="3645"/>
              <a:ext cx="199" cy="1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1..18</a:t>
              </a:r>
            </a:p>
          </p:txBody>
        </p:sp>
        <p:sp>
          <p:nvSpPr>
            <p:cNvPr id="51276" name="Line 76"/>
            <p:cNvSpPr>
              <a:spLocks noChangeShapeType="1"/>
            </p:cNvSpPr>
            <p:nvPr/>
          </p:nvSpPr>
          <p:spPr bwMode="auto">
            <a:xfrm>
              <a:off x="432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277" name="Line 77"/>
            <p:cNvSpPr>
              <a:spLocks noChangeShapeType="1"/>
            </p:cNvSpPr>
            <p:nvPr/>
          </p:nvSpPr>
          <p:spPr bwMode="auto">
            <a:xfrm flipH="1">
              <a:off x="38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278" name="Line 78"/>
            <p:cNvSpPr>
              <a:spLocks noChangeShapeType="1"/>
            </p:cNvSpPr>
            <p:nvPr/>
          </p:nvSpPr>
          <p:spPr bwMode="auto">
            <a:xfrm flipH="1">
              <a:off x="288" y="369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279" name="Oval 79"/>
            <p:cNvSpPr>
              <a:spLocks noChangeArrowheads="1"/>
            </p:cNvSpPr>
            <p:nvPr/>
          </p:nvSpPr>
          <p:spPr bwMode="auto">
            <a:xfrm>
              <a:off x="192" y="3744"/>
              <a:ext cx="144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</p:grpSp>
      <p:cxnSp>
        <p:nvCxnSpPr>
          <p:cNvPr id="51280" name="AutoShape 80"/>
          <p:cNvCxnSpPr>
            <a:cxnSpLocks noChangeShapeType="1"/>
          </p:cNvCxnSpPr>
          <p:nvPr/>
        </p:nvCxnSpPr>
        <p:spPr bwMode="auto">
          <a:xfrm rot="5400000">
            <a:off x="3813175" y="835025"/>
            <a:ext cx="609600" cy="107315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1281" name="Group 81"/>
          <p:cNvGrpSpPr>
            <a:grpSpLocks/>
          </p:cNvGrpSpPr>
          <p:nvPr/>
        </p:nvGrpSpPr>
        <p:grpSpPr bwMode="auto">
          <a:xfrm>
            <a:off x="3200400" y="5862638"/>
            <a:ext cx="798513" cy="233362"/>
            <a:chOff x="192" y="3645"/>
            <a:chExt cx="503" cy="147"/>
          </a:xfrm>
        </p:grpSpPr>
        <p:sp>
          <p:nvSpPr>
            <p:cNvPr id="51282" name="Rectangle 82"/>
            <p:cNvSpPr>
              <a:spLocks noChangeArrowheads="1"/>
            </p:cNvSpPr>
            <p:nvPr/>
          </p:nvSpPr>
          <p:spPr bwMode="auto">
            <a:xfrm>
              <a:off x="452" y="3645"/>
              <a:ext cx="243" cy="1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~400?</a:t>
              </a:r>
            </a:p>
          </p:txBody>
        </p:sp>
        <p:sp>
          <p:nvSpPr>
            <p:cNvPr id="51283" name="Line 83"/>
            <p:cNvSpPr>
              <a:spLocks noChangeShapeType="1"/>
            </p:cNvSpPr>
            <p:nvPr/>
          </p:nvSpPr>
          <p:spPr bwMode="auto">
            <a:xfrm>
              <a:off x="432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284" name="Line 84"/>
            <p:cNvSpPr>
              <a:spLocks noChangeShapeType="1"/>
            </p:cNvSpPr>
            <p:nvPr/>
          </p:nvSpPr>
          <p:spPr bwMode="auto">
            <a:xfrm flipH="1">
              <a:off x="38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285" name="Line 85"/>
            <p:cNvSpPr>
              <a:spLocks noChangeShapeType="1"/>
            </p:cNvSpPr>
            <p:nvPr/>
          </p:nvSpPr>
          <p:spPr bwMode="auto">
            <a:xfrm flipH="1">
              <a:off x="288" y="369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286" name="Oval 86"/>
            <p:cNvSpPr>
              <a:spLocks noChangeArrowheads="1"/>
            </p:cNvSpPr>
            <p:nvPr/>
          </p:nvSpPr>
          <p:spPr bwMode="auto">
            <a:xfrm>
              <a:off x="192" y="3744"/>
              <a:ext cx="144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51287" name="Rectangle 87"/>
          <p:cNvSpPr>
            <a:spLocks noChangeArrowheads="1"/>
          </p:cNvSpPr>
          <p:nvPr/>
        </p:nvSpPr>
        <p:spPr bwMode="auto">
          <a:xfrm>
            <a:off x="5253038" y="1676400"/>
            <a:ext cx="1219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88" name="Rectangle 88"/>
          <p:cNvSpPr>
            <a:spLocks noChangeArrowheads="1"/>
          </p:cNvSpPr>
          <p:nvPr/>
        </p:nvSpPr>
        <p:spPr bwMode="auto">
          <a:xfrm>
            <a:off x="5329238" y="2209800"/>
            <a:ext cx="1066800" cy="45720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FFFFFF"/>
                </a:solidFill>
                <a:latin typeface="Arial" panose="020B0604020202020204" pitchFamily="34" charset="0"/>
              </a:rPr>
              <a:t>PVSS II</a:t>
            </a:r>
            <a:endParaRPr lang="en-GB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89" name="Rectangle 89"/>
          <p:cNvSpPr>
            <a:spLocks noChangeArrowheads="1"/>
          </p:cNvSpPr>
          <p:nvPr/>
        </p:nvSpPr>
        <p:spPr bwMode="auto">
          <a:xfrm>
            <a:off x="5405438" y="2514600"/>
            <a:ext cx="9144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RS232</a:t>
            </a:r>
          </a:p>
        </p:txBody>
      </p:sp>
      <p:sp>
        <p:nvSpPr>
          <p:cNvPr id="51290" name="AutoShape 90"/>
          <p:cNvSpPr>
            <a:spLocks noChangeArrowheads="1"/>
          </p:cNvSpPr>
          <p:nvPr/>
        </p:nvSpPr>
        <p:spPr bwMode="auto">
          <a:xfrm>
            <a:off x="5329238" y="6172200"/>
            <a:ext cx="10668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000000"/>
                </a:solidFill>
                <a:latin typeface="Arial" panose="020B0604020202020204" pitchFamily="34" charset="0"/>
              </a:rPr>
              <a:t>HVrod</a:t>
            </a:r>
          </a:p>
        </p:txBody>
      </p:sp>
      <p:sp>
        <p:nvSpPr>
          <p:cNvPr id="51291" name="Rectangle 91"/>
          <p:cNvSpPr>
            <a:spLocks noChangeArrowheads="1"/>
          </p:cNvSpPr>
          <p:nvPr/>
        </p:nvSpPr>
        <p:spPr bwMode="auto">
          <a:xfrm>
            <a:off x="5329238" y="3276600"/>
            <a:ext cx="1066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000000"/>
                </a:solidFill>
                <a:latin typeface="Arial" panose="020B0604020202020204" pitchFamily="34" charset="0"/>
              </a:rPr>
              <a:t>Heinzinger</a:t>
            </a:r>
          </a:p>
        </p:txBody>
      </p:sp>
      <p:cxnSp>
        <p:nvCxnSpPr>
          <p:cNvPr id="51292" name="AutoShape 92"/>
          <p:cNvCxnSpPr>
            <a:cxnSpLocks noChangeShapeType="1"/>
          </p:cNvCxnSpPr>
          <p:nvPr/>
        </p:nvCxnSpPr>
        <p:spPr bwMode="auto">
          <a:xfrm>
            <a:off x="5867400" y="3733800"/>
            <a:ext cx="0" cy="251460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293" name="AutoShape 93"/>
          <p:cNvCxnSpPr>
            <a:cxnSpLocks noChangeShapeType="1"/>
          </p:cNvCxnSpPr>
          <p:nvPr/>
        </p:nvCxnSpPr>
        <p:spPr bwMode="auto">
          <a:xfrm rot="5400000">
            <a:off x="5600700" y="3009900"/>
            <a:ext cx="533400" cy="0"/>
          </a:xfrm>
          <a:prstGeom prst="straightConnector1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1294" name="Group 94"/>
          <p:cNvGrpSpPr>
            <a:grpSpLocks/>
          </p:cNvGrpSpPr>
          <p:nvPr/>
        </p:nvGrpSpPr>
        <p:grpSpPr bwMode="auto">
          <a:xfrm>
            <a:off x="5786438" y="5486400"/>
            <a:ext cx="536575" cy="233363"/>
            <a:chOff x="192" y="3645"/>
            <a:chExt cx="338" cy="147"/>
          </a:xfrm>
        </p:grpSpPr>
        <p:sp>
          <p:nvSpPr>
            <p:cNvPr id="51295" name="Rectangle 95"/>
            <p:cNvSpPr>
              <a:spLocks noChangeArrowheads="1"/>
            </p:cNvSpPr>
            <p:nvPr/>
          </p:nvSpPr>
          <p:spPr bwMode="auto">
            <a:xfrm>
              <a:off x="452" y="3645"/>
              <a:ext cx="78" cy="1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51296" name="Line 96"/>
            <p:cNvSpPr>
              <a:spLocks noChangeShapeType="1"/>
            </p:cNvSpPr>
            <p:nvPr/>
          </p:nvSpPr>
          <p:spPr bwMode="auto">
            <a:xfrm>
              <a:off x="432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297" name="Line 97"/>
            <p:cNvSpPr>
              <a:spLocks noChangeShapeType="1"/>
            </p:cNvSpPr>
            <p:nvPr/>
          </p:nvSpPr>
          <p:spPr bwMode="auto">
            <a:xfrm flipH="1">
              <a:off x="38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298" name="Line 98"/>
            <p:cNvSpPr>
              <a:spLocks noChangeShapeType="1"/>
            </p:cNvSpPr>
            <p:nvPr/>
          </p:nvSpPr>
          <p:spPr bwMode="auto">
            <a:xfrm flipH="1">
              <a:off x="288" y="369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299" name="Oval 99"/>
            <p:cNvSpPr>
              <a:spLocks noChangeArrowheads="1"/>
            </p:cNvSpPr>
            <p:nvPr/>
          </p:nvSpPr>
          <p:spPr bwMode="auto">
            <a:xfrm>
              <a:off x="192" y="3744"/>
              <a:ext cx="144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51300" name="Group 100"/>
          <p:cNvGrpSpPr>
            <a:grpSpLocks/>
          </p:cNvGrpSpPr>
          <p:nvPr/>
        </p:nvGrpSpPr>
        <p:grpSpPr bwMode="auto">
          <a:xfrm>
            <a:off x="5786438" y="2895600"/>
            <a:ext cx="534987" cy="233363"/>
            <a:chOff x="192" y="3645"/>
            <a:chExt cx="338" cy="147"/>
          </a:xfrm>
        </p:grpSpPr>
        <p:sp>
          <p:nvSpPr>
            <p:cNvPr id="51301" name="Rectangle 101"/>
            <p:cNvSpPr>
              <a:spLocks noChangeArrowheads="1"/>
            </p:cNvSpPr>
            <p:nvPr/>
          </p:nvSpPr>
          <p:spPr bwMode="auto">
            <a:xfrm>
              <a:off x="452" y="3645"/>
              <a:ext cx="78" cy="1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51302" name="Line 102"/>
            <p:cNvSpPr>
              <a:spLocks noChangeShapeType="1"/>
            </p:cNvSpPr>
            <p:nvPr/>
          </p:nvSpPr>
          <p:spPr bwMode="auto">
            <a:xfrm>
              <a:off x="432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303" name="Line 103"/>
            <p:cNvSpPr>
              <a:spLocks noChangeShapeType="1"/>
            </p:cNvSpPr>
            <p:nvPr/>
          </p:nvSpPr>
          <p:spPr bwMode="auto">
            <a:xfrm flipH="1">
              <a:off x="38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304" name="Line 104"/>
            <p:cNvSpPr>
              <a:spLocks noChangeShapeType="1"/>
            </p:cNvSpPr>
            <p:nvPr/>
          </p:nvSpPr>
          <p:spPr bwMode="auto">
            <a:xfrm flipH="1">
              <a:off x="288" y="369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305" name="Oval 105"/>
            <p:cNvSpPr>
              <a:spLocks noChangeArrowheads="1"/>
            </p:cNvSpPr>
            <p:nvPr/>
          </p:nvSpPr>
          <p:spPr bwMode="auto">
            <a:xfrm>
              <a:off x="192" y="3744"/>
              <a:ext cx="144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51306" name="Group 106"/>
          <p:cNvGrpSpPr>
            <a:grpSpLocks/>
          </p:cNvGrpSpPr>
          <p:nvPr/>
        </p:nvGrpSpPr>
        <p:grpSpPr bwMode="auto">
          <a:xfrm>
            <a:off x="3581400" y="5257800"/>
            <a:ext cx="588963" cy="228600"/>
            <a:chOff x="2688" y="3408"/>
            <a:chExt cx="371" cy="144"/>
          </a:xfrm>
        </p:grpSpPr>
        <p:sp>
          <p:nvSpPr>
            <p:cNvPr id="51307" name="Rectangle 107"/>
            <p:cNvSpPr>
              <a:spLocks noChangeArrowheads="1"/>
            </p:cNvSpPr>
            <p:nvPr/>
          </p:nvSpPr>
          <p:spPr bwMode="auto">
            <a:xfrm>
              <a:off x="2900" y="3408"/>
              <a:ext cx="159" cy="1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18?</a:t>
              </a:r>
            </a:p>
          </p:txBody>
        </p:sp>
        <p:sp>
          <p:nvSpPr>
            <p:cNvPr id="51308" name="Line 108"/>
            <p:cNvSpPr>
              <a:spLocks noChangeShapeType="1"/>
            </p:cNvSpPr>
            <p:nvPr/>
          </p:nvSpPr>
          <p:spPr bwMode="auto">
            <a:xfrm>
              <a:off x="2880" y="3411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309" name="Line 109"/>
            <p:cNvSpPr>
              <a:spLocks noChangeShapeType="1"/>
            </p:cNvSpPr>
            <p:nvPr/>
          </p:nvSpPr>
          <p:spPr bwMode="auto">
            <a:xfrm flipH="1">
              <a:off x="2832" y="3459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310" name="Line 110"/>
            <p:cNvSpPr>
              <a:spLocks noChangeShapeType="1"/>
            </p:cNvSpPr>
            <p:nvPr/>
          </p:nvSpPr>
          <p:spPr bwMode="auto">
            <a:xfrm flipH="1">
              <a:off x="2736" y="3459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311" name="Oval 111"/>
            <p:cNvSpPr>
              <a:spLocks noChangeArrowheads="1"/>
            </p:cNvSpPr>
            <p:nvPr/>
          </p:nvSpPr>
          <p:spPr bwMode="auto">
            <a:xfrm>
              <a:off x="2688" y="3504"/>
              <a:ext cx="48" cy="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51312" name="Group 112"/>
          <p:cNvGrpSpPr>
            <a:grpSpLocks/>
          </p:cNvGrpSpPr>
          <p:nvPr/>
        </p:nvGrpSpPr>
        <p:grpSpPr bwMode="auto">
          <a:xfrm>
            <a:off x="979488" y="3124200"/>
            <a:ext cx="458787" cy="228600"/>
            <a:chOff x="2688" y="3408"/>
            <a:chExt cx="290" cy="144"/>
          </a:xfrm>
        </p:grpSpPr>
        <p:sp>
          <p:nvSpPr>
            <p:cNvPr id="51313" name="Rectangle 113"/>
            <p:cNvSpPr>
              <a:spLocks noChangeArrowheads="1"/>
            </p:cNvSpPr>
            <p:nvPr/>
          </p:nvSpPr>
          <p:spPr bwMode="auto">
            <a:xfrm>
              <a:off x="2900" y="3408"/>
              <a:ext cx="78" cy="1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51314" name="Line 114"/>
            <p:cNvSpPr>
              <a:spLocks noChangeShapeType="1"/>
            </p:cNvSpPr>
            <p:nvPr/>
          </p:nvSpPr>
          <p:spPr bwMode="auto">
            <a:xfrm>
              <a:off x="2880" y="3411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315" name="Line 115"/>
            <p:cNvSpPr>
              <a:spLocks noChangeShapeType="1"/>
            </p:cNvSpPr>
            <p:nvPr/>
          </p:nvSpPr>
          <p:spPr bwMode="auto">
            <a:xfrm flipH="1">
              <a:off x="2832" y="3459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316" name="Line 116"/>
            <p:cNvSpPr>
              <a:spLocks noChangeShapeType="1"/>
            </p:cNvSpPr>
            <p:nvPr/>
          </p:nvSpPr>
          <p:spPr bwMode="auto">
            <a:xfrm flipH="1">
              <a:off x="2736" y="3459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317" name="Oval 117"/>
            <p:cNvSpPr>
              <a:spLocks noChangeArrowheads="1"/>
            </p:cNvSpPr>
            <p:nvPr/>
          </p:nvSpPr>
          <p:spPr bwMode="auto">
            <a:xfrm>
              <a:off x="2688" y="3504"/>
              <a:ext cx="48" cy="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51318" name="Group 118"/>
          <p:cNvGrpSpPr>
            <a:grpSpLocks/>
          </p:cNvGrpSpPr>
          <p:nvPr/>
        </p:nvGrpSpPr>
        <p:grpSpPr bwMode="auto">
          <a:xfrm>
            <a:off x="2279650" y="4267200"/>
            <a:ext cx="523875" cy="228600"/>
            <a:chOff x="2688" y="3408"/>
            <a:chExt cx="330" cy="144"/>
          </a:xfrm>
        </p:grpSpPr>
        <p:sp>
          <p:nvSpPr>
            <p:cNvPr id="51319" name="Rectangle 119"/>
            <p:cNvSpPr>
              <a:spLocks noChangeArrowheads="1"/>
            </p:cNvSpPr>
            <p:nvPr/>
          </p:nvSpPr>
          <p:spPr bwMode="auto">
            <a:xfrm>
              <a:off x="2900" y="3408"/>
              <a:ext cx="118" cy="1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22</a:t>
              </a:r>
            </a:p>
          </p:txBody>
        </p:sp>
        <p:sp>
          <p:nvSpPr>
            <p:cNvPr id="51320" name="Line 120"/>
            <p:cNvSpPr>
              <a:spLocks noChangeShapeType="1"/>
            </p:cNvSpPr>
            <p:nvPr/>
          </p:nvSpPr>
          <p:spPr bwMode="auto">
            <a:xfrm>
              <a:off x="2880" y="3411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321" name="Line 121"/>
            <p:cNvSpPr>
              <a:spLocks noChangeShapeType="1"/>
            </p:cNvSpPr>
            <p:nvPr/>
          </p:nvSpPr>
          <p:spPr bwMode="auto">
            <a:xfrm flipH="1">
              <a:off x="2832" y="3459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322" name="Line 122"/>
            <p:cNvSpPr>
              <a:spLocks noChangeShapeType="1"/>
            </p:cNvSpPr>
            <p:nvPr/>
          </p:nvSpPr>
          <p:spPr bwMode="auto">
            <a:xfrm flipH="1">
              <a:off x="2736" y="3459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323" name="Oval 123"/>
            <p:cNvSpPr>
              <a:spLocks noChangeArrowheads="1"/>
            </p:cNvSpPr>
            <p:nvPr/>
          </p:nvSpPr>
          <p:spPr bwMode="auto">
            <a:xfrm>
              <a:off x="2688" y="3504"/>
              <a:ext cx="48" cy="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51324" name="Group 124"/>
          <p:cNvGrpSpPr>
            <a:grpSpLocks/>
          </p:cNvGrpSpPr>
          <p:nvPr/>
        </p:nvGrpSpPr>
        <p:grpSpPr bwMode="auto">
          <a:xfrm>
            <a:off x="6156325" y="3124200"/>
            <a:ext cx="460375" cy="228600"/>
            <a:chOff x="2688" y="3408"/>
            <a:chExt cx="290" cy="144"/>
          </a:xfrm>
        </p:grpSpPr>
        <p:sp>
          <p:nvSpPr>
            <p:cNvPr id="51325" name="Rectangle 125"/>
            <p:cNvSpPr>
              <a:spLocks noChangeArrowheads="1"/>
            </p:cNvSpPr>
            <p:nvPr/>
          </p:nvSpPr>
          <p:spPr bwMode="auto">
            <a:xfrm>
              <a:off x="2900" y="3408"/>
              <a:ext cx="78" cy="1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51326" name="Line 126"/>
            <p:cNvSpPr>
              <a:spLocks noChangeShapeType="1"/>
            </p:cNvSpPr>
            <p:nvPr/>
          </p:nvSpPr>
          <p:spPr bwMode="auto">
            <a:xfrm>
              <a:off x="2880" y="3411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327" name="Line 127"/>
            <p:cNvSpPr>
              <a:spLocks noChangeShapeType="1"/>
            </p:cNvSpPr>
            <p:nvPr/>
          </p:nvSpPr>
          <p:spPr bwMode="auto">
            <a:xfrm flipH="1">
              <a:off x="2832" y="3459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328" name="Line 128"/>
            <p:cNvSpPr>
              <a:spLocks noChangeShapeType="1"/>
            </p:cNvSpPr>
            <p:nvPr/>
          </p:nvSpPr>
          <p:spPr bwMode="auto">
            <a:xfrm flipH="1">
              <a:off x="2736" y="3459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329" name="Oval 129"/>
            <p:cNvSpPr>
              <a:spLocks noChangeArrowheads="1"/>
            </p:cNvSpPr>
            <p:nvPr/>
          </p:nvSpPr>
          <p:spPr bwMode="auto">
            <a:xfrm>
              <a:off x="2688" y="3504"/>
              <a:ext cx="48" cy="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51330" name="Group 130"/>
          <p:cNvGrpSpPr>
            <a:grpSpLocks/>
          </p:cNvGrpSpPr>
          <p:nvPr/>
        </p:nvGrpSpPr>
        <p:grpSpPr bwMode="auto">
          <a:xfrm>
            <a:off x="4951413" y="6024563"/>
            <a:ext cx="588962" cy="228600"/>
            <a:chOff x="2688" y="3408"/>
            <a:chExt cx="371" cy="144"/>
          </a:xfrm>
        </p:grpSpPr>
        <p:sp>
          <p:nvSpPr>
            <p:cNvPr id="51331" name="Rectangle 131"/>
            <p:cNvSpPr>
              <a:spLocks noChangeArrowheads="1"/>
            </p:cNvSpPr>
            <p:nvPr/>
          </p:nvSpPr>
          <p:spPr bwMode="auto">
            <a:xfrm>
              <a:off x="2900" y="3408"/>
              <a:ext cx="159" cy="1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216</a:t>
              </a:r>
            </a:p>
          </p:txBody>
        </p:sp>
        <p:sp>
          <p:nvSpPr>
            <p:cNvPr id="51332" name="Line 132"/>
            <p:cNvSpPr>
              <a:spLocks noChangeShapeType="1"/>
            </p:cNvSpPr>
            <p:nvPr/>
          </p:nvSpPr>
          <p:spPr bwMode="auto">
            <a:xfrm>
              <a:off x="2880" y="3411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333" name="Line 133"/>
            <p:cNvSpPr>
              <a:spLocks noChangeShapeType="1"/>
            </p:cNvSpPr>
            <p:nvPr/>
          </p:nvSpPr>
          <p:spPr bwMode="auto">
            <a:xfrm flipH="1">
              <a:off x="2832" y="3459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334" name="Line 134"/>
            <p:cNvSpPr>
              <a:spLocks noChangeShapeType="1"/>
            </p:cNvSpPr>
            <p:nvPr/>
          </p:nvSpPr>
          <p:spPr bwMode="auto">
            <a:xfrm flipH="1">
              <a:off x="2736" y="3459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335" name="Oval 135"/>
            <p:cNvSpPr>
              <a:spLocks noChangeArrowheads="1"/>
            </p:cNvSpPr>
            <p:nvPr/>
          </p:nvSpPr>
          <p:spPr bwMode="auto">
            <a:xfrm>
              <a:off x="2688" y="3504"/>
              <a:ext cx="48" cy="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51336" name="Text Box 136"/>
          <p:cNvSpPr txBox="1">
            <a:spLocks noChangeArrowheads="1"/>
          </p:cNvSpPr>
          <p:nvPr/>
        </p:nvSpPr>
        <p:spPr bwMode="auto">
          <a:xfrm>
            <a:off x="0" y="6629400"/>
            <a:ext cx="10668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 i="1">
                <a:solidFill>
                  <a:srgbClr val="000000"/>
                </a:solidFill>
                <a:latin typeface="Arial" panose="020B0604020202020204" pitchFamily="34" charset="0"/>
              </a:rPr>
              <a:t>High Voltage</a:t>
            </a:r>
          </a:p>
        </p:txBody>
      </p:sp>
      <p:sp>
        <p:nvSpPr>
          <p:cNvPr id="51337" name="Text Box 137"/>
          <p:cNvSpPr txBox="1">
            <a:spLocks noChangeArrowheads="1"/>
          </p:cNvSpPr>
          <p:nvPr/>
        </p:nvSpPr>
        <p:spPr bwMode="auto">
          <a:xfrm>
            <a:off x="1295400" y="6629400"/>
            <a:ext cx="1066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Low Voltage</a:t>
            </a:r>
          </a:p>
        </p:txBody>
      </p:sp>
      <p:sp>
        <p:nvSpPr>
          <p:cNvPr id="51338" name="Text Box 138"/>
          <p:cNvSpPr txBox="1">
            <a:spLocks noChangeArrowheads="1"/>
          </p:cNvSpPr>
          <p:nvPr/>
        </p:nvSpPr>
        <p:spPr bwMode="auto">
          <a:xfrm>
            <a:off x="3881438" y="6629400"/>
            <a:ext cx="1066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FEE</a:t>
            </a:r>
          </a:p>
        </p:txBody>
      </p:sp>
      <p:sp>
        <p:nvSpPr>
          <p:cNvPr id="51339" name="Text Box 139"/>
          <p:cNvSpPr txBox="1">
            <a:spLocks noChangeArrowheads="1"/>
          </p:cNvSpPr>
          <p:nvPr/>
        </p:nvSpPr>
        <p:spPr bwMode="auto">
          <a:xfrm>
            <a:off x="2514600" y="6629400"/>
            <a:ext cx="1371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Temp. Monitor</a:t>
            </a:r>
          </a:p>
        </p:txBody>
      </p:sp>
      <p:sp>
        <p:nvSpPr>
          <p:cNvPr id="51340" name="Text Box 140"/>
          <p:cNvSpPr txBox="1">
            <a:spLocks noChangeArrowheads="1"/>
          </p:cNvSpPr>
          <p:nvPr/>
        </p:nvSpPr>
        <p:spPr bwMode="auto">
          <a:xfrm>
            <a:off x="4948238" y="6629400"/>
            <a:ext cx="15240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Very High Voltage</a:t>
            </a:r>
          </a:p>
        </p:txBody>
      </p:sp>
      <p:cxnSp>
        <p:nvCxnSpPr>
          <p:cNvPr id="51341" name="AutoShape 141"/>
          <p:cNvCxnSpPr>
            <a:cxnSpLocks noChangeShapeType="1"/>
            <a:stCxn id="51213" idx="2"/>
          </p:cNvCxnSpPr>
          <p:nvPr/>
        </p:nvCxnSpPr>
        <p:spPr bwMode="auto">
          <a:xfrm rot="16200000" flipH="1">
            <a:off x="4470400" y="1219200"/>
            <a:ext cx="609600" cy="3048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342" name="Rectangle 142"/>
          <p:cNvSpPr>
            <a:spLocks noChangeArrowheads="1"/>
          </p:cNvSpPr>
          <p:nvPr/>
        </p:nvSpPr>
        <p:spPr bwMode="auto">
          <a:xfrm>
            <a:off x="152400" y="1752600"/>
            <a:ext cx="1066800" cy="45720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FFFFFF"/>
                </a:solidFill>
                <a:latin typeface="Arial" panose="020B0604020202020204" pitchFamily="34" charset="0"/>
              </a:rPr>
              <a:t>PVSS II</a:t>
            </a:r>
            <a:endParaRPr lang="en-GB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43" name="Rectangle 143" descr="Wide upward diagonal"/>
          <p:cNvSpPr>
            <a:spLocks noChangeArrowheads="1"/>
          </p:cNvSpPr>
          <p:nvPr/>
        </p:nvSpPr>
        <p:spPr bwMode="auto">
          <a:xfrm>
            <a:off x="228600" y="2057400"/>
            <a:ext cx="914400" cy="228600"/>
          </a:xfrm>
          <a:prstGeom prst="rect">
            <a:avLst/>
          </a:prstGeom>
          <a:pattFill prst="wdUpDiag">
            <a:fgClr>
              <a:srgbClr val="009999"/>
            </a:fgClr>
            <a:bgClr>
              <a:srgbClr val="66CC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000000"/>
                </a:solidFill>
                <a:latin typeface="Arial" panose="020B0604020202020204" pitchFamily="34" charset="0"/>
              </a:rPr>
              <a:t>OPC client</a:t>
            </a:r>
          </a:p>
        </p:txBody>
      </p:sp>
      <p:sp>
        <p:nvSpPr>
          <p:cNvPr id="51344" name="Rectangle 144"/>
          <p:cNvSpPr>
            <a:spLocks noChangeArrowheads="1"/>
          </p:cNvSpPr>
          <p:nvPr/>
        </p:nvSpPr>
        <p:spPr bwMode="auto">
          <a:xfrm>
            <a:off x="1447800" y="1752600"/>
            <a:ext cx="1066800" cy="45720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FFFFFF"/>
                </a:solidFill>
                <a:latin typeface="Arial" panose="020B0604020202020204" pitchFamily="34" charset="0"/>
              </a:rPr>
              <a:t>PVSS II</a:t>
            </a:r>
            <a:endParaRPr lang="en-GB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45" name="Rectangle 145" descr="Wide upward diagonal"/>
          <p:cNvSpPr>
            <a:spLocks noChangeArrowheads="1"/>
          </p:cNvSpPr>
          <p:nvPr/>
        </p:nvSpPr>
        <p:spPr bwMode="auto">
          <a:xfrm>
            <a:off x="1524000" y="2057400"/>
            <a:ext cx="914400" cy="228600"/>
          </a:xfrm>
          <a:prstGeom prst="rect">
            <a:avLst/>
          </a:prstGeom>
          <a:pattFill prst="wdUpDiag">
            <a:fgClr>
              <a:srgbClr val="009999"/>
            </a:fgClr>
            <a:bgClr>
              <a:srgbClr val="66CC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000000"/>
                </a:solidFill>
                <a:latin typeface="Arial" panose="020B0604020202020204" pitchFamily="34" charset="0"/>
              </a:rPr>
              <a:t>OPC client</a:t>
            </a:r>
          </a:p>
        </p:txBody>
      </p:sp>
      <p:sp>
        <p:nvSpPr>
          <p:cNvPr id="51346" name="Rectangle 146"/>
          <p:cNvSpPr>
            <a:spLocks noChangeArrowheads="1"/>
          </p:cNvSpPr>
          <p:nvPr/>
        </p:nvSpPr>
        <p:spPr bwMode="auto">
          <a:xfrm>
            <a:off x="2667000" y="1676400"/>
            <a:ext cx="1219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47" name="Rectangle 147"/>
          <p:cNvSpPr>
            <a:spLocks noChangeArrowheads="1"/>
          </p:cNvSpPr>
          <p:nvPr/>
        </p:nvSpPr>
        <p:spPr bwMode="auto">
          <a:xfrm>
            <a:off x="2743200" y="2514600"/>
            <a:ext cx="10668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PCI-CAN</a:t>
            </a:r>
          </a:p>
        </p:txBody>
      </p:sp>
      <p:sp>
        <p:nvSpPr>
          <p:cNvPr id="51348" name="Rectangle 148"/>
          <p:cNvSpPr>
            <a:spLocks noChangeArrowheads="1"/>
          </p:cNvSpPr>
          <p:nvPr/>
        </p:nvSpPr>
        <p:spPr bwMode="auto">
          <a:xfrm>
            <a:off x="2743200" y="2286000"/>
            <a:ext cx="1066800" cy="2286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000000"/>
                </a:solidFill>
                <a:latin typeface="Arial" panose="020B0604020202020204" pitchFamily="34" charset="0"/>
              </a:rPr>
              <a:t>ELMB OPCserver</a:t>
            </a:r>
          </a:p>
        </p:txBody>
      </p:sp>
      <p:sp>
        <p:nvSpPr>
          <p:cNvPr id="51349" name="Rectangle 149"/>
          <p:cNvSpPr>
            <a:spLocks noChangeArrowheads="1"/>
          </p:cNvSpPr>
          <p:nvPr/>
        </p:nvSpPr>
        <p:spPr bwMode="auto">
          <a:xfrm>
            <a:off x="2743200" y="1752600"/>
            <a:ext cx="1066800" cy="45720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FFFFFF"/>
                </a:solidFill>
                <a:latin typeface="Arial" panose="020B0604020202020204" pitchFamily="34" charset="0"/>
              </a:rPr>
              <a:t>PVSS II</a:t>
            </a:r>
            <a:endParaRPr lang="en-GB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50" name="Rectangle 150" descr="Wide upward diagonal"/>
          <p:cNvSpPr>
            <a:spLocks noChangeArrowheads="1"/>
          </p:cNvSpPr>
          <p:nvPr/>
        </p:nvSpPr>
        <p:spPr bwMode="auto">
          <a:xfrm>
            <a:off x="2819400" y="2057400"/>
            <a:ext cx="914400" cy="228600"/>
          </a:xfrm>
          <a:prstGeom prst="rect">
            <a:avLst/>
          </a:prstGeom>
          <a:pattFill prst="wdUpDiag">
            <a:fgClr>
              <a:srgbClr val="009999"/>
            </a:fgClr>
            <a:bgClr>
              <a:srgbClr val="66CC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000000"/>
                </a:solidFill>
                <a:latin typeface="Arial" panose="020B0604020202020204" pitchFamily="34" charset="0"/>
              </a:rPr>
              <a:t>OPC client</a:t>
            </a:r>
          </a:p>
        </p:txBody>
      </p:sp>
      <p:sp>
        <p:nvSpPr>
          <p:cNvPr id="51351" name="Text Box 151"/>
          <p:cNvSpPr txBox="1">
            <a:spLocks noChangeArrowheads="1"/>
          </p:cNvSpPr>
          <p:nvPr/>
        </p:nvSpPr>
        <p:spPr bwMode="auto">
          <a:xfrm>
            <a:off x="228600" y="0"/>
            <a:ext cx="790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000000"/>
                </a:solidFill>
                <a:latin typeface="Arial" panose="020B0604020202020204" pitchFamily="34" charset="0"/>
              </a:rPr>
              <a:t>TPC</a:t>
            </a:r>
            <a:r>
              <a:rPr lang="en-GB" altLang="en-US" sz="1400">
                <a:solidFill>
                  <a:srgbClr val="CCECFF"/>
                </a:solidFill>
                <a:latin typeface="Arial" panose="020B0604020202020204" pitchFamily="34" charset="0"/>
              </a:rPr>
              <a:t>(1)</a:t>
            </a:r>
            <a:endParaRPr lang="en-GB" altLang="en-US" sz="1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52" name="Text Box 152"/>
          <p:cNvSpPr txBox="1">
            <a:spLocks noChangeArrowheads="1"/>
          </p:cNvSpPr>
          <p:nvPr/>
        </p:nvSpPr>
        <p:spPr bwMode="auto">
          <a:xfrm>
            <a:off x="609600" y="2743200"/>
            <a:ext cx="2460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>
                <a:solidFill>
                  <a:srgbClr val="0066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51353" name="Text Box 153"/>
          <p:cNvSpPr txBox="1">
            <a:spLocks noChangeArrowheads="1"/>
          </p:cNvSpPr>
          <p:nvPr/>
        </p:nvSpPr>
        <p:spPr bwMode="auto">
          <a:xfrm>
            <a:off x="1905000" y="2743200"/>
            <a:ext cx="2460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>
                <a:solidFill>
                  <a:srgbClr val="0066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51354" name="Text Box 154"/>
          <p:cNvSpPr txBox="1">
            <a:spLocks noChangeArrowheads="1"/>
          </p:cNvSpPr>
          <p:nvPr/>
        </p:nvSpPr>
        <p:spPr bwMode="auto">
          <a:xfrm>
            <a:off x="609600" y="5410200"/>
            <a:ext cx="3159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>
                <a:solidFill>
                  <a:srgbClr val="FF0000"/>
                </a:solidFill>
                <a:latin typeface="Arial" panose="020B0604020202020204" pitchFamily="34" charset="0"/>
              </a:rPr>
              <a:t>HV</a:t>
            </a:r>
          </a:p>
        </p:txBody>
      </p:sp>
      <p:sp>
        <p:nvSpPr>
          <p:cNvPr id="51355" name="Text Box 155"/>
          <p:cNvSpPr txBox="1">
            <a:spLocks noChangeArrowheads="1"/>
          </p:cNvSpPr>
          <p:nvPr/>
        </p:nvSpPr>
        <p:spPr bwMode="auto">
          <a:xfrm>
            <a:off x="1905000" y="5410200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>
                <a:solidFill>
                  <a:srgbClr val="3366FF"/>
                </a:solidFill>
                <a:latin typeface="Arial" panose="020B0604020202020204" pitchFamily="34" charset="0"/>
              </a:rPr>
              <a:t>LV</a:t>
            </a:r>
          </a:p>
        </p:txBody>
      </p:sp>
      <p:sp>
        <p:nvSpPr>
          <p:cNvPr id="51356" name="Text Box 156"/>
          <p:cNvSpPr txBox="1">
            <a:spLocks noChangeArrowheads="1"/>
          </p:cNvSpPr>
          <p:nvPr/>
        </p:nvSpPr>
        <p:spPr bwMode="auto">
          <a:xfrm>
            <a:off x="4491038" y="2743200"/>
            <a:ext cx="241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>
                <a:solidFill>
                  <a:srgbClr val="CCECFF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51357" name="Text Box 157"/>
          <p:cNvSpPr txBox="1">
            <a:spLocks noChangeArrowheads="1"/>
          </p:cNvSpPr>
          <p:nvPr/>
        </p:nvSpPr>
        <p:spPr bwMode="auto">
          <a:xfrm>
            <a:off x="3200400" y="2743200"/>
            <a:ext cx="2460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>
                <a:solidFill>
                  <a:srgbClr val="0066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51358" name="Text Box 158"/>
          <p:cNvSpPr txBox="1">
            <a:spLocks noChangeArrowheads="1"/>
          </p:cNvSpPr>
          <p:nvPr/>
        </p:nvSpPr>
        <p:spPr bwMode="auto">
          <a:xfrm>
            <a:off x="5786438" y="5410200"/>
            <a:ext cx="317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>
                <a:solidFill>
                  <a:srgbClr val="FF0000"/>
                </a:solidFill>
                <a:latin typeface="Arial" panose="020B0604020202020204" pitchFamily="34" charset="0"/>
              </a:rPr>
              <a:t>HV</a:t>
            </a:r>
          </a:p>
        </p:txBody>
      </p:sp>
      <p:sp>
        <p:nvSpPr>
          <p:cNvPr id="51359" name="Text Box 159"/>
          <p:cNvSpPr txBox="1">
            <a:spLocks noChangeArrowheads="1"/>
          </p:cNvSpPr>
          <p:nvPr/>
        </p:nvSpPr>
        <p:spPr bwMode="auto">
          <a:xfrm>
            <a:off x="5795963" y="2743200"/>
            <a:ext cx="2397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>
                <a:solidFill>
                  <a:srgbClr val="FF9900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51360" name="Text Box 160"/>
          <p:cNvSpPr txBox="1">
            <a:spLocks noChangeArrowheads="1"/>
          </p:cNvSpPr>
          <p:nvPr/>
        </p:nvSpPr>
        <p:spPr bwMode="auto">
          <a:xfrm>
            <a:off x="3563938" y="76200"/>
            <a:ext cx="5095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>
                <a:solidFill>
                  <a:srgbClr val="000000"/>
                </a:solidFill>
                <a:latin typeface="Arial" panose="020B0604020202020204" pitchFamily="34" charset="0"/>
              </a:rPr>
              <a:t>[FSM?]</a:t>
            </a:r>
          </a:p>
        </p:txBody>
      </p:sp>
      <p:sp>
        <p:nvSpPr>
          <p:cNvPr id="51361" name="Text Box 161"/>
          <p:cNvSpPr txBox="1">
            <a:spLocks noChangeArrowheads="1"/>
          </p:cNvSpPr>
          <p:nvPr/>
        </p:nvSpPr>
        <p:spPr bwMode="auto">
          <a:xfrm rot="5400000" flipV="1">
            <a:off x="-446087" y="403225"/>
            <a:ext cx="12255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Control room (ACR)</a:t>
            </a:r>
          </a:p>
        </p:txBody>
      </p:sp>
      <p:cxnSp>
        <p:nvCxnSpPr>
          <p:cNvPr id="51362" name="AutoShape 162"/>
          <p:cNvCxnSpPr>
            <a:cxnSpLocks noChangeShapeType="1"/>
            <a:stCxn id="51417" idx="4"/>
            <a:endCxn id="51363" idx="6"/>
          </p:cNvCxnSpPr>
          <p:nvPr/>
        </p:nvCxnSpPr>
        <p:spPr bwMode="auto">
          <a:xfrm rot="5400000">
            <a:off x="2780506" y="5276057"/>
            <a:ext cx="115887" cy="121920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363" name="Oval 163"/>
          <p:cNvSpPr>
            <a:spLocks noChangeArrowheads="1"/>
          </p:cNvSpPr>
          <p:nvPr/>
        </p:nvSpPr>
        <p:spPr bwMode="auto">
          <a:xfrm>
            <a:off x="1905000" y="5867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51364" name="Group 164"/>
          <p:cNvGrpSpPr>
            <a:grpSpLocks/>
          </p:cNvGrpSpPr>
          <p:nvPr/>
        </p:nvGrpSpPr>
        <p:grpSpPr bwMode="auto">
          <a:xfrm>
            <a:off x="2279650" y="5715000"/>
            <a:ext cx="652463" cy="309563"/>
            <a:chOff x="1056" y="288"/>
            <a:chExt cx="411" cy="195"/>
          </a:xfrm>
        </p:grpSpPr>
        <p:sp>
          <p:nvSpPr>
            <p:cNvPr id="51365" name="Rectangle 165"/>
            <p:cNvSpPr>
              <a:spLocks noChangeArrowheads="1"/>
            </p:cNvSpPr>
            <p:nvPr/>
          </p:nvSpPr>
          <p:spPr bwMode="auto">
            <a:xfrm>
              <a:off x="1268" y="288"/>
              <a:ext cx="199" cy="1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108?</a:t>
              </a:r>
            </a:p>
          </p:txBody>
        </p:sp>
        <p:sp>
          <p:nvSpPr>
            <p:cNvPr id="51366" name="Line 166"/>
            <p:cNvSpPr>
              <a:spLocks noChangeShapeType="1"/>
            </p:cNvSpPr>
            <p:nvPr/>
          </p:nvSpPr>
          <p:spPr bwMode="auto">
            <a:xfrm>
              <a:off x="1248" y="291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367" name="Line 167"/>
            <p:cNvSpPr>
              <a:spLocks noChangeShapeType="1"/>
            </p:cNvSpPr>
            <p:nvPr/>
          </p:nvSpPr>
          <p:spPr bwMode="auto">
            <a:xfrm flipH="1">
              <a:off x="1200" y="339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368" name="Line 168"/>
            <p:cNvSpPr>
              <a:spLocks noChangeShapeType="1"/>
            </p:cNvSpPr>
            <p:nvPr/>
          </p:nvSpPr>
          <p:spPr bwMode="auto">
            <a:xfrm flipH="1">
              <a:off x="1104" y="339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369" name="Oval 169"/>
            <p:cNvSpPr>
              <a:spLocks noChangeArrowheads="1"/>
            </p:cNvSpPr>
            <p:nvPr/>
          </p:nvSpPr>
          <p:spPr bwMode="auto">
            <a:xfrm rot="5400000">
              <a:off x="1008" y="387"/>
              <a:ext cx="144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51370" name="AutoShape 170"/>
          <p:cNvSpPr>
            <a:spLocks noChangeArrowheads="1"/>
          </p:cNvSpPr>
          <p:nvPr/>
        </p:nvSpPr>
        <p:spPr bwMode="auto">
          <a:xfrm>
            <a:off x="8686800" y="1295400"/>
            <a:ext cx="457200" cy="152400"/>
          </a:xfrm>
          <a:prstGeom prst="leftRightArrow">
            <a:avLst>
              <a:gd name="adj1" fmla="val 50000"/>
              <a:gd name="adj2" fmla="val 79167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1371" name="Text Box 171"/>
          <p:cNvSpPr txBox="1">
            <a:spLocks noChangeArrowheads="1"/>
          </p:cNvSpPr>
          <p:nvPr/>
        </p:nvSpPr>
        <p:spPr bwMode="auto">
          <a:xfrm>
            <a:off x="8534400" y="30163"/>
            <a:ext cx="536575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r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000000"/>
                </a:solidFill>
                <a:latin typeface="Arial" panose="020B0604020202020204" pitchFamily="34" charset="0"/>
              </a:rPr>
              <a:t>26/11/04</a:t>
            </a:r>
          </a:p>
        </p:txBody>
      </p:sp>
      <p:cxnSp>
        <p:nvCxnSpPr>
          <p:cNvPr id="51372" name="AutoShape 172"/>
          <p:cNvCxnSpPr>
            <a:cxnSpLocks noChangeShapeType="1"/>
          </p:cNvCxnSpPr>
          <p:nvPr/>
        </p:nvCxnSpPr>
        <p:spPr bwMode="auto">
          <a:xfrm rot="5400000">
            <a:off x="3998912" y="4306888"/>
            <a:ext cx="1146175" cy="0"/>
          </a:xfrm>
          <a:prstGeom prst="straightConnector1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373" name="Rectangle 173"/>
          <p:cNvSpPr>
            <a:spLocks noChangeArrowheads="1"/>
          </p:cNvSpPr>
          <p:nvPr/>
        </p:nvSpPr>
        <p:spPr bwMode="auto">
          <a:xfrm>
            <a:off x="4064000" y="4879975"/>
            <a:ext cx="1008063" cy="1492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Eth. Switch</a:t>
            </a:r>
          </a:p>
        </p:txBody>
      </p:sp>
      <p:sp>
        <p:nvSpPr>
          <p:cNvPr id="51374" name="Rectangle 174"/>
          <p:cNvSpPr>
            <a:spLocks noChangeArrowheads="1"/>
          </p:cNvSpPr>
          <p:nvPr/>
        </p:nvSpPr>
        <p:spPr bwMode="auto">
          <a:xfrm>
            <a:off x="4064000" y="3581400"/>
            <a:ext cx="1008063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Eth. Switch</a:t>
            </a:r>
          </a:p>
        </p:txBody>
      </p:sp>
      <p:cxnSp>
        <p:nvCxnSpPr>
          <p:cNvPr id="51375" name="AutoShape 175"/>
          <p:cNvCxnSpPr>
            <a:cxnSpLocks noChangeShapeType="1"/>
          </p:cNvCxnSpPr>
          <p:nvPr/>
        </p:nvCxnSpPr>
        <p:spPr bwMode="auto">
          <a:xfrm rot="16200000">
            <a:off x="4456906" y="2858294"/>
            <a:ext cx="230188" cy="0"/>
          </a:xfrm>
          <a:prstGeom prst="straightConnector1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1376" name="Group 176"/>
          <p:cNvGrpSpPr>
            <a:grpSpLocks/>
          </p:cNvGrpSpPr>
          <p:nvPr/>
        </p:nvGrpSpPr>
        <p:grpSpPr bwMode="auto">
          <a:xfrm>
            <a:off x="4962525" y="4727575"/>
            <a:ext cx="460375" cy="228600"/>
            <a:chOff x="2688" y="3408"/>
            <a:chExt cx="290" cy="144"/>
          </a:xfrm>
        </p:grpSpPr>
        <p:sp>
          <p:nvSpPr>
            <p:cNvPr id="51377" name="Rectangle 177"/>
            <p:cNvSpPr>
              <a:spLocks noChangeArrowheads="1"/>
            </p:cNvSpPr>
            <p:nvPr/>
          </p:nvSpPr>
          <p:spPr bwMode="auto">
            <a:xfrm>
              <a:off x="2900" y="3408"/>
              <a:ext cx="78" cy="1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?</a:t>
              </a:r>
            </a:p>
          </p:txBody>
        </p:sp>
        <p:sp>
          <p:nvSpPr>
            <p:cNvPr id="51378" name="Line 178"/>
            <p:cNvSpPr>
              <a:spLocks noChangeShapeType="1"/>
            </p:cNvSpPr>
            <p:nvPr/>
          </p:nvSpPr>
          <p:spPr bwMode="auto">
            <a:xfrm>
              <a:off x="2880" y="3411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379" name="Line 179"/>
            <p:cNvSpPr>
              <a:spLocks noChangeShapeType="1"/>
            </p:cNvSpPr>
            <p:nvPr/>
          </p:nvSpPr>
          <p:spPr bwMode="auto">
            <a:xfrm flipH="1">
              <a:off x="2832" y="3459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380" name="Line 180"/>
            <p:cNvSpPr>
              <a:spLocks noChangeShapeType="1"/>
            </p:cNvSpPr>
            <p:nvPr/>
          </p:nvSpPr>
          <p:spPr bwMode="auto">
            <a:xfrm flipH="1">
              <a:off x="2736" y="3459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381" name="Oval 181"/>
            <p:cNvSpPr>
              <a:spLocks noChangeArrowheads="1"/>
            </p:cNvSpPr>
            <p:nvPr/>
          </p:nvSpPr>
          <p:spPr bwMode="auto">
            <a:xfrm>
              <a:off x="2688" y="3504"/>
              <a:ext cx="48" cy="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51382" name="Group 182"/>
          <p:cNvGrpSpPr>
            <a:grpSpLocks/>
          </p:cNvGrpSpPr>
          <p:nvPr/>
        </p:nvGrpSpPr>
        <p:grpSpPr bwMode="auto">
          <a:xfrm>
            <a:off x="4951413" y="3429000"/>
            <a:ext cx="460375" cy="228600"/>
            <a:chOff x="2688" y="3408"/>
            <a:chExt cx="290" cy="144"/>
          </a:xfrm>
        </p:grpSpPr>
        <p:sp>
          <p:nvSpPr>
            <p:cNvPr id="51383" name="Rectangle 183"/>
            <p:cNvSpPr>
              <a:spLocks noChangeArrowheads="1"/>
            </p:cNvSpPr>
            <p:nvPr/>
          </p:nvSpPr>
          <p:spPr bwMode="auto">
            <a:xfrm>
              <a:off x="2900" y="3408"/>
              <a:ext cx="78" cy="1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?</a:t>
              </a:r>
            </a:p>
          </p:txBody>
        </p:sp>
        <p:sp>
          <p:nvSpPr>
            <p:cNvPr id="51384" name="Line 184"/>
            <p:cNvSpPr>
              <a:spLocks noChangeShapeType="1"/>
            </p:cNvSpPr>
            <p:nvPr/>
          </p:nvSpPr>
          <p:spPr bwMode="auto">
            <a:xfrm>
              <a:off x="2880" y="3411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385" name="Line 185"/>
            <p:cNvSpPr>
              <a:spLocks noChangeShapeType="1"/>
            </p:cNvSpPr>
            <p:nvPr/>
          </p:nvSpPr>
          <p:spPr bwMode="auto">
            <a:xfrm flipH="1">
              <a:off x="2832" y="3459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386" name="Line 186"/>
            <p:cNvSpPr>
              <a:spLocks noChangeShapeType="1"/>
            </p:cNvSpPr>
            <p:nvPr/>
          </p:nvSpPr>
          <p:spPr bwMode="auto">
            <a:xfrm flipH="1">
              <a:off x="2736" y="3459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387" name="Oval 187"/>
            <p:cNvSpPr>
              <a:spLocks noChangeArrowheads="1"/>
            </p:cNvSpPr>
            <p:nvPr/>
          </p:nvSpPr>
          <p:spPr bwMode="auto">
            <a:xfrm>
              <a:off x="2688" y="3504"/>
              <a:ext cx="48" cy="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51388" name="Text Box 188"/>
          <p:cNvSpPr txBox="1">
            <a:spLocks noChangeArrowheads="1"/>
          </p:cNvSpPr>
          <p:nvPr/>
        </p:nvSpPr>
        <p:spPr bwMode="auto">
          <a:xfrm>
            <a:off x="4505325" y="3733800"/>
            <a:ext cx="241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>
                <a:solidFill>
                  <a:srgbClr val="CCECFF"/>
                </a:solidFill>
                <a:latin typeface="Arial" panose="020B0604020202020204" pitchFamily="34" charset="0"/>
              </a:rPr>
              <a:t>E</a:t>
            </a:r>
          </a:p>
        </p:txBody>
      </p:sp>
      <p:cxnSp>
        <p:nvCxnSpPr>
          <p:cNvPr id="51389" name="AutoShape 189"/>
          <p:cNvCxnSpPr>
            <a:cxnSpLocks noChangeShapeType="1"/>
          </p:cNvCxnSpPr>
          <p:nvPr/>
        </p:nvCxnSpPr>
        <p:spPr bwMode="auto">
          <a:xfrm rot="5400000">
            <a:off x="4000500" y="5600700"/>
            <a:ext cx="1143000" cy="0"/>
          </a:xfrm>
          <a:prstGeom prst="straightConnector1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390" name="Text Box 190"/>
          <p:cNvSpPr txBox="1">
            <a:spLocks noChangeArrowheads="1"/>
          </p:cNvSpPr>
          <p:nvPr/>
        </p:nvSpPr>
        <p:spPr bwMode="auto">
          <a:xfrm>
            <a:off x="4505325" y="5013325"/>
            <a:ext cx="241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>
                <a:solidFill>
                  <a:srgbClr val="CCECFF"/>
                </a:solidFill>
                <a:latin typeface="Arial" panose="020B0604020202020204" pitchFamily="34" charset="0"/>
              </a:rPr>
              <a:t>E</a:t>
            </a:r>
          </a:p>
        </p:txBody>
      </p:sp>
      <p:grpSp>
        <p:nvGrpSpPr>
          <p:cNvPr id="51391" name="Group 191"/>
          <p:cNvGrpSpPr>
            <a:grpSpLocks noChangeAspect="1"/>
          </p:cNvGrpSpPr>
          <p:nvPr/>
        </p:nvGrpSpPr>
        <p:grpSpPr bwMode="auto">
          <a:xfrm flipH="1">
            <a:off x="1423988" y="152400"/>
            <a:ext cx="644525" cy="762000"/>
            <a:chOff x="897" y="96"/>
            <a:chExt cx="406" cy="480"/>
          </a:xfrm>
        </p:grpSpPr>
        <p:sp>
          <p:nvSpPr>
            <p:cNvPr id="51392" name="AutoShape 192"/>
            <p:cNvSpPr>
              <a:spLocks noChangeAspect="1" noChangeArrowheads="1" noTextEdit="1"/>
            </p:cNvSpPr>
            <p:nvPr/>
          </p:nvSpPr>
          <p:spPr bwMode="auto">
            <a:xfrm>
              <a:off x="897" y="96"/>
              <a:ext cx="40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393" name="Freeform 193"/>
            <p:cNvSpPr>
              <a:spLocks/>
            </p:cNvSpPr>
            <p:nvPr/>
          </p:nvSpPr>
          <p:spPr bwMode="auto">
            <a:xfrm>
              <a:off x="1098" y="423"/>
              <a:ext cx="205" cy="153"/>
            </a:xfrm>
            <a:custGeom>
              <a:avLst/>
              <a:gdLst>
                <a:gd name="T0" fmla="*/ 3 w 614"/>
                <a:gd name="T1" fmla="*/ 311 h 460"/>
                <a:gd name="T2" fmla="*/ 214 w 614"/>
                <a:gd name="T3" fmla="*/ 460 h 460"/>
                <a:gd name="T4" fmla="*/ 614 w 614"/>
                <a:gd name="T5" fmla="*/ 126 h 460"/>
                <a:gd name="T6" fmla="*/ 337 w 614"/>
                <a:gd name="T7" fmla="*/ 0 h 460"/>
                <a:gd name="T8" fmla="*/ 335 w 614"/>
                <a:gd name="T9" fmla="*/ 1 h 460"/>
                <a:gd name="T10" fmla="*/ 331 w 614"/>
                <a:gd name="T11" fmla="*/ 4 h 460"/>
                <a:gd name="T12" fmla="*/ 325 w 614"/>
                <a:gd name="T13" fmla="*/ 9 h 460"/>
                <a:gd name="T14" fmla="*/ 316 w 614"/>
                <a:gd name="T15" fmla="*/ 15 h 460"/>
                <a:gd name="T16" fmla="*/ 305 w 614"/>
                <a:gd name="T17" fmla="*/ 22 h 460"/>
                <a:gd name="T18" fmla="*/ 292 w 614"/>
                <a:gd name="T19" fmla="*/ 29 h 460"/>
                <a:gd name="T20" fmla="*/ 277 w 614"/>
                <a:gd name="T21" fmla="*/ 38 h 460"/>
                <a:gd name="T22" fmla="*/ 261 w 614"/>
                <a:gd name="T23" fmla="*/ 45 h 460"/>
                <a:gd name="T24" fmla="*/ 243 w 614"/>
                <a:gd name="T25" fmla="*/ 53 h 460"/>
                <a:gd name="T26" fmla="*/ 225 w 614"/>
                <a:gd name="T27" fmla="*/ 60 h 460"/>
                <a:gd name="T28" fmla="*/ 204 w 614"/>
                <a:gd name="T29" fmla="*/ 66 h 460"/>
                <a:gd name="T30" fmla="*/ 184 w 614"/>
                <a:gd name="T31" fmla="*/ 72 h 460"/>
                <a:gd name="T32" fmla="*/ 162 w 614"/>
                <a:gd name="T33" fmla="*/ 74 h 460"/>
                <a:gd name="T34" fmla="*/ 140 w 614"/>
                <a:gd name="T35" fmla="*/ 76 h 460"/>
                <a:gd name="T36" fmla="*/ 117 w 614"/>
                <a:gd name="T37" fmla="*/ 76 h 460"/>
                <a:gd name="T38" fmla="*/ 95 w 614"/>
                <a:gd name="T39" fmla="*/ 73 h 460"/>
                <a:gd name="T40" fmla="*/ 57 w 614"/>
                <a:gd name="T41" fmla="*/ 77 h 460"/>
                <a:gd name="T42" fmla="*/ 31 w 614"/>
                <a:gd name="T43" fmla="*/ 101 h 460"/>
                <a:gd name="T44" fmla="*/ 13 w 614"/>
                <a:gd name="T45" fmla="*/ 139 h 460"/>
                <a:gd name="T46" fmla="*/ 4 w 614"/>
                <a:gd name="T47" fmla="*/ 184 h 460"/>
                <a:gd name="T48" fmla="*/ 1 w 614"/>
                <a:gd name="T49" fmla="*/ 229 h 460"/>
                <a:gd name="T50" fmla="*/ 0 w 614"/>
                <a:gd name="T51" fmla="*/ 270 h 460"/>
                <a:gd name="T52" fmla="*/ 1 w 614"/>
                <a:gd name="T53" fmla="*/ 299 h 460"/>
                <a:gd name="T54" fmla="*/ 3 w 614"/>
                <a:gd name="T55" fmla="*/ 311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4" h="460">
                  <a:moveTo>
                    <a:pt x="3" y="311"/>
                  </a:moveTo>
                  <a:lnTo>
                    <a:pt x="214" y="460"/>
                  </a:lnTo>
                  <a:lnTo>
                    <a:pt x="614" y="126"/>
                  </a:lnTo>
                  <a:lnTo>
                    <a:pt x="337" y="0"/>
                  </a:lnTo>
                  <a:lnTo>
                    <a:pt x="335" y="1"/>
                  </a:lnTo>
                  <a:lnTo>
                    <a:pt x="331" y="4"/>
                  </a:lnTo>
                  <a:lnTo>
                    <a:pt x="325" y="9"/>
                  </a:lnTo>
                  <a:lnTo>
                    <a:pt x="316" y="15"/>
                  </a:lnTo>
                  <a:lnTo>
                    <a:pt x="305" y="22"/>
                  </a:lnTo>
                  <a:lnTo>
                    <a:pt x="292" y="29"/>
                  </a:lnTo>
                  <a:lnTo>
                    <a:pt x="277" y="38"/>
                  </a:lnTo>
                  <a:lnTo>
                    <a:pt x="261" y="45"/>
                  </a:lnTo>
                  <a:lnTo>
                    <a:pt x="243" y="53"/>
                  </a:lnTo>
                  <a:lnTo>
                    <a:pt x="225" y="60"/>
                  </a:lnTo>
                  <a:lnTo>
                    <a:pt x="204" y="66"/>
                  </a:lnTo>
                  <a:lnTo>
                    <a:pt x="184" y="72"/>
                  </a:lnTo>
                  <a:lnTo>
                    <a:pt x="162" y="74"/>
                  </a:lnTo>
                  <a:lnTo>
                    <a:pt x="140" y="76"/>
                  </a:lnTo>
                  <a:lnTo>
                    <a:pt x="117" y="76"/>
                  </a:lnTo>
                  <a:lnTo>
                    <a:pt x="95" y="73"/>
                  </a:lnTo>
                  <a:lnTo>
                    <a:pt x="57" y="77"/>
                  </a:lnTo>
                  <a:lnTo>
                    <a:pt x="31" y="101"/>
                  </a:lnTo>
                  <a:lnTo>
                    <a:pt x="13" y="139"/>
                  </a:lnTo>
                  <a:lnTo>
                    <a:pt x="4" y="184"/>
                  </a:lnTo>
                  <a:lnTo>
                    <a:pt x="1" y="229"/>
                  </a:lnTo>
                  <a:lnTo>
                    <a:pt x="0" y="270"/>
                  </a:lnTo>
                  <a:lnTo>
                    <a:pt x="1" y="299"/>
                  </a:lnTo>
                  <a:lnTo>
                    <a:pt x="3" y="311"/>
                  </a:lnTo>
                  <a:close/>
                </a:path>
              </a:pathLst>
            </a:custGeom>
            <a:solidFill>
              <a:srgbClr val="8EB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394" name="Freeform 194"/>
            <p:cNvSpPr>
              <a:spLocks/>
            </p:cNvSpPr>
            <p:nvPr/>
          </p:nvSpPr>
          <p:spPr bwMode="auto">
            <a:xfrm>
              <a:off x="897" y="96"/>
              <a:ext cx="305" cy="437"/>
            </a:xfrm>
            <a:custGeom>
              <a:avLst/>
              <a:gdLst>
                <a:gd name="T0" fmla="*/ 193 w 916"/>
                <a:gd name="T1" fmla="*/ 72 h 1310"/>
                <a:gd name="T2" fmla="*/ 39 w 916"/>
                <a:gd name="T3" fmla="*/ 813 h 1310"/>
                <a:gd name="T4" fmla="*/ 168 w 916"/>
                <a:gd name="T5" fmla="*/ 911 h 1310"/>
                <a:gd name="T6" fmla="*/ 181 w 916"/>
                <a:gd name="T7" fmla="*/ 913 h 1310"/>
                <a:gd name="T8" fmla="*/ 214 w 916"/>
                <a:gd name="T9" fmla="*/ 914 h 1310"/>
                <a:gd name="T10" fmla="*/ 264 w 916"/>
                <a:gd name="T11" fmla="*/ 919 h 1310"/>
                <a:gd name="T12" fmla="*/ 322 w 916"/>
                <a:gd name="T13" fmla="*/ 923 h 1310"/>
                <a:gd name="T14" fmla="*/ 382 w 916"/>
                <a:gd name="T15" fmla="*/ 929 h 1310"/>
                <a:gd name="T16" fmla="*/ 441 w 916"/>
                <a:gd name="T17" fmla="*/ 933 h 1310"/>
                <a:gd name="T18" fmla="*/ 490 w 916"/>
                <a:gd name="T19" fmla="*/ 938 h 1310"/>
                <a:gd name="T20" fmla="*/ 524 w 916"/>
                <a:gd name="T21" fmla="*/ 942 h 1310"/>
                <a:gd name="T22" fmla="*/ 525 w 916"/>
                <a:gd name="T23" fmla="*/ 954 h 1310"/>
                <a:gd name="T24" fmla="*/ 524 w 916"/>
                <a:gd name="T25" fmla="*/ 984 h 1310"/>
                <a:gd name="T26" fmla="*/ 515 w 916"/>
                <a:gd name="T27" fmla="*/ 1028 h 1310"/>
                <a:gd name="T28" fmla="*/ 490 w 916"/>
                <a:gd name="T29" fmla="*/ 1081 h 1310"/>
                <a:gd name="T30" fmla="*/ 477 w 916"/>
                <a:gd name="T31" fmla="*/ 1082 h 1310"/>
                <a:gd name="T32" fmla="*/ 443 w 916"/>
                <a:gd name="T33" fmla="*/ 1087 h 1310"/>
                <a:gd name="T34" fmla="*/ 397 w 916"/>
                <a:gd name="T35" fmla="*/ 1092 h 1310"/>
                <a:gd name="T36" fmla="*/ 340 w 916"/>
                <a:gd name="T37" fmla="*/ 1101 h 1310"/>
                <a:gd name="T38" fmla="*/ 282 w 916"/>
                <a:gd name="T39" fmla="*/ 1110 h 1310"/>
                <a:gd name="T40" fmla="*/ 229 w 916"/>
                <a:gd name="T41" fmla="*/ 1120 h 1310"/>
                <a:gd name="T42" fmla="*/ 185 w 916"/>
                <a:gd name="T43" fmla="*/ 1129 h 1310"/>
                <a:gd name="T44" fmla="*/ 160 w 916"/>
                <a:gd name="T45" fmla="*/ 1139 h 1310"/>
                <a:gd name="T46" fmla="*/ 143 w 916"/>
                <a:gd name="T47" fmla="*/ 1158 h 1310"/>
                <a:gd name="T48" fmla="*/ 139 w 916"/>
                <a:gd name="T49" fmla="*/ 1179 h 1310"/>
                <a:gd name="T50" fmla="*/ 149 w 916"/>
                <a:gd name="T51" fmla="*/ 1205 h 1310"/>
                <a:gd name="T52" fmla="*/ 172 w 916"/>
                <a:gd name="T53" fmla="*/ 1221 h 1310"/>
                <a:gd name="T54" fmla="*/ 197 w 916"/>
                <a:gd name="T55" fmla="*/ 1228 h 1310"/>
                <a:gd name="T56" fmla="*/ 241 w 916"/>
                <a:gd name="T57" fmla="*/ 1240 h 1310"/>
                <a:gd name="T58" fmla="*/ 298 w 916"/>
                <a:gd name="T59" fmla="*/ 1255 h 1310"/>
                <a:gd name="T60" fmla="*/ 360 w 916"/>
                <a:gd name="T61" fmla="*/ 1269 h 1310"/>
                <a:gd name="T62" fmla="*/ 424 w 916"/>
                <a:gd name="T63" fmla="*/ 1285 h 1310"/>
                <a:gd name="T64" fmla="*/ 486 w 916"/>
                <a:gd name="T65" fmla="*/ 1298 h 1310"/>
                <a:gd name="T66" fmla="*/ 538 w 916"/>
                <a:gd name="T67" fmla="*/ 1307 h 1310"/>
                <a:gd name="T68" fmla="*/ 576 w 916"/>
                <a:gd name="T69" fmla="*/ 1310 h 1310"/>
                <a:gd name="T70" fmla="*/ 611 w 916"/>
                <a:gd name="T71" fmla="*/ 1306 h 1310"/>
                <a:gd name="T72" fmla="*/ 655 w 916"/>
                <a:gd name="T73" fmla="*/ 1292 h 1310"/>
                <a:gd name="T74" fmla="*/ 703 w 916"/>
                <a:gd name="T75" fmla="*/ 1274 h 1310"/>
                <a:gd name="T76" fmla="*/ 753 w 916"/>
                <a:gd name="T77" fmla="*/ 1252 h 1310"/>
                <a:gd name="T78" fmla="*/ 799 w 916"/>
                <a:gd name="T79" fmla="*/ 1228 h 1310"/>
                <a:gd name="T80" fmla="*/ 840 w 916"/>
                <a:gd name="T81" fmla="*/ 1206 h 1310"/>
                <a:gd name="T82" fmla="*/ 869 w 916"/>
                <a:gd name="T83" fmla="*/ 1186 h 1310"/>
                <a:gd name="T84" fmla="*/ 885 w 916"/>
                <a:gd name="T85" fmla="*/ 1173 h 1310"/>
                <a:gd name="T86" fmla="*/ 885 w 916"/>
                <a:gd name="T87" fmla="*/ 1154 h 1310"/>
                <a:gd name="T88" fmla="*/ 864 w 916"/>
                <a:gd name="T89" fmla="*/ 1141 h 1310"/>
                <a:gd name="T90" fmla="*/ 831 w 916"/>
                <a:gd name="T91" fmla="*/ 1130 h 1310"/>
                <a:gd name="T92" fmla="*/ 802 w 916"/>
                <a:gd name="T93" fmla="*/ 1123 h 1310"/>
                <a:gd name="T94" fmla="*/ 799 w 916"/>
                <a:gd name="T95" fmla="*/ 1091 h 1310"/>
                <a:gd name="T96" fmla="*/ 789 w 916"/>
                <a:gd name="T97" fmla="*/ 1012 h 1310"/>
                <a:gd name="T98" fmla="*/ 773 w 916"/>
                <a:gd name="T99" fmla="*/ 913 h 1310"/>
                <a:gd name="T100" fmla="*/ 750 w 916"/>
                <a:gd name="T101" fmla="*/ 821 h 1310"/>
                <a:gd name="T102" fmla="*/ 883 w 916"/>
                <a:gd name="T103" fmla="*/ 110 h 1310"/>
                <a:gd name="T104" fmla="*/ 814 w 916"/>
                <a:gd name="T105" fmla="*/ 0 h 1310"/>
                <a:gd name="T106" fmla="*/ 226 w 916"/>
                <a:gd name="T107" fmla="*/ 79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6" h="1310">
                  <a:moveTo>
                    <a:pt x="226" y="79"/>
                  </a:moveTo>
                  <a:lnTo>
                    <a:pt x="193" y="72"/>
                  </a:lnTo>
                  <a:lnTo>
                    <a:pt x="0" y="790"/>
                  </a:lnTo>
                  <a:lnTo>
                    <a:pt x="39" y="813"/>
                  </a:lnTo>
                  <a:lnTo>
                    <a:pt x="39" y="850"/>
                  </a:lnTo>
                  <a:lnTo>
                    <a:pt x="168" y="911"/>
                  </a:lnTo>
                  <a:lnTo>
                    <a:pt x="171" y="911"/>
                  </a:lnTo>
                  <a:lnTo>
                    <a:pt x="181" y="913"/>
                  </a:lnTo>
                  <a:lnTo>
                    <a:pt x="195" y="913"/>
                  </a:lnTo>
                  <a:lnTo>
                    <a:pt x="214" y="914"/>
                  </a:lnTo>
                  <a:lnTo>
                    <a:pt x="238" y="917"/>
                  </a:lnTo>
                  <a:lnTo>
                    <a:pt x="264" y="919"/>
                  </a:lnTo>
                  <a:lnTo>
                    <a:pt x="292" y="922"/>
                  </a:lnTo>
                  <a:lnTo>
                    <a:pt x="322" y="923"/>
                  </a:lnTo>
                  <a:lnTo>
                    <a:pt x="352" y="926"/>
                  </a:lnTo>
                  <a:lnTo>
                    <a:pt x="382" y="929"/>
                  </a:lnTo>
                  <a:lnTo>
                    <a:pt x="413" y="930"/>
                  </a:lnTo>
                  <a:lnTo>
                    <a:pt x="441" y="933"/>
                  </a:lnTo>
                  <a:lnTo>
                    <a:pt x="467" y="936"/>
                  </a:lnTo>
                  <a:lnTo>
                    <a:pt x="490" y="938"/>
                  </a:lnTo>
                  <a:lnTo>
                    <a:pt x="509" y="941"/>
                  </a:lnTo>
                  <a:lnTo>
                    <a:pt x="524" y="942"/>
                  </a:lnTo>
                  <a:lnTo>
                    <a:pt x="524" y="945"/>
                  </a:lnTo>
                  <a:lnTo>
                    <a:pt x="525" y="954"/>
                  </a:lnTo>
                  <a:lnTo>
                    <a:pt x="525" y="967"/>
                  </a:lnTo>
                  <a:lnTo>
                    <a:pt x="524" y="984"/>
                  </a:lnTo>
                  <a:lnTo>
                    <a:pt x="521" y="1005"/>
                  </a:lnTo>
                  <a:lnTo>
                    <a:pt x="515" y="1028"/>
                  </a:lnTo>
                  <a:lnTo>
                    <a:pt x="505" y="1054"/>
                  </a:lnTo>
                  <a:lnTo>
                    <a:pt x="490" y="1081"/>
                  </a:lnTo>
                  <a:lnTo>
                    <a:pt x="487" y="1081"/>
                  </a:lnTo>
                  <a:lnTo>
                    <a:pt x="477" y="1082"/>
                  </a:lnTo>
                  <a:lnTo>
                    <a:pt x="462" y="1084"/>
                  </a:lnTo>
                  <a:lnTo>
                    <a:pt x="443" y="1087"/>
                  </a:lnTo>
                  <a:lnTo>
                    <a:pt x="422" y="1089"/>
                  </a:lnTo>
                  <a:lnTo>
                    <a:pt x="397" y="1092"/>
                  </a:lnTo>
                  <a:lnTo>
                    <a:pt x="369" y="1097"/>
                  </a:lnTo>
                  <a:lnTo>
                    <a:pt x="340" y="1101"/>
                  </a:lnTo>
                  <a:lnTo>
                    <a:pt x="311" y="1106"/>
                  </a:lnTo>
                  <a:lnTo>
                    <a:pt x="282" y="1110"/>
                  </a:lnTo>
                  <a:lnTo>
                    <a:pt x="254" y="1114"/>
                  </a:lnTo>
                  <a:lnTo>
                    <a:pt x="229" y="1120"/>
                  </a:lnTo>
                  <a:lnTo>
                    <a:pt x="206" y="1125"/>
                  </a:lnTo>
                  <a:lnTo>
                    <a:pt x="185" y="1129"/>
                  </a:lnTo>
                  <a:lnTo>
                    <a:pt x="171" y="1135"/>
                  </a:lnTo>
                  <a:lnTo>
                    <a:pt x="160" y="1139"/>
                  </a:lnTo>
                  <a:lnTo>
                    <a:pt x="150" y="1148"/>
                  </a:lnTo>
                  <a:lnTo>
                    <a:pt x="143" y="1158"/>
                  </a:lnTo>
                  <a:lnTo>
                    <a:pt x="140" y="1168"/>
                  </a:lnTo>
                  <a:lnTo>
                    <a:pt x="139" y="1179"/>
                  </a:lnTo>
                  <a:lnTo>
                    <a:pt x="141" y="1192"/>
                  </a:lnTo>
                  <a:lnTo>
                    <a:pt x="149" y="1205"/>
                  </a:lnTo>
                  <a:lnTo>
                    <a:pt x="159" y="1215"/>
                  </a:lnTo>
                  <a:lnTo>
                    <a:pt x="172" y="1221"/>
                  </a:lnTo>
                  <a:lnTo>
                    <a:pt x="182" y="1224"/>
                  </a:lnTo>
                  <a:lnTo>
                    <a:pt x="197" y="1228"/>
                  </a:lnTo>
                  <a:lnTo>
                    <a:pt x="217" y="1234"/>
                  </a:lnTo>
                  <a:lnTo>
                    <a:pt x="241" y="1240"/>
                  </a:lnTo>
                  <a:lnTo>
                    <a:pt x="268" y="1247"/>
                  </a:lnTo>
                  <a:lnTo>
                    <a:pt x="298" y="1255"/>
                  </a:lnTo>
                  <a:lnTo>
                    <a:pt x="328" y="1262"/>
                  </a:lnTo>
                  <a:lnTo>
                    <a:pt x="360" y="1269"/>
                  </a:lnTo>
                  <a:lnTo>
                    <a:pt x="392" y="1278"/>
                  </a:lnTo>
                  <a:lnTo>
                    <a:pt x="424" y="1285"/>
                  </a:lnTo>
                  <a:lnTo>
                    <a:pt x="457" y="1291"/>
                  </a:lnTo>
                  <a:lnTo>
                    <a:pt x="486" y="1298"/>
                  </a:lnTo>
                  <a:lnTo>
                    <a:pt x="513" y="1303"/>
                  </a:lnTo>
                  <a:lnTo>
                    <a:pt x="538" y="1307"/>
                  </a:lnTo>
                  <a:lnTo>
                    <a:pt x="559" y="1309"/>
                  </a:lnTo>
                  <a:lnTo>
                    <a:pt x="576" y="1310"/>
                  </a:lnTo>
                  <a:lnTo>
                    <a:pt x="592" y="1309"/>
                  </a:lnTo>
                  <a:lnTo>
                    <a:pt x="611" y="1306"/>
                  </a:lnTo>
                  <a:lnTo>
                    <a:pt x="633" y="1300"/>
                  </a:lnTo>
                  <a:lnTo>
                    <a:pt x="655" y="1292"/>
                  </a:lnTo>
                  <a:lnTo>
                    <a:pt x="678" y="1284"/>
                  </a:lnTo>
                  <a:lnTo>
                    <a:pt x="703" y="1274"/>
                  </a:lnTo>
                  <a:lnTo>
                    <a:pt x="728" y="1263"/>
                  </a:lnTo>
                  <a:lnTo>
                    <a:pt x="753" y="1252"/>
                  </a:lnTo>
                  <a:lnTo>
                    <a:pt x="777" y="1240"/>
                  </a:lnTo>
                  <a:lnTo>
                    <a:pt x="799" y="1228"/>
                  </a:lnTo>
                  <a:lnTo>
                    <a:pt x="821" y="1217"/>
                  </a:lnTo>
                  <a:lnTo>
                    <a:pt x="840" y="1206"/>
                  </a:lnTo>
                  <a:lnTo>
                    <a:pt x="856" y="1196"/>
                  </a:lnTo>
                  <a:lnTo>
                    <a:pt x="869" y="1186"/>
                  </a:lnTo>
                  <a:lnTo>
                    <a:pt x="880" y="1179"/>
                  </a:lnTo>
                  <a:lnTo>
                    <a:pt x="885" y="1173"/>
                  </a:lnTo>
                  <a:lnTo>
                    <a:pt x="888" y="1163"/>
                  </a:lnTo>
                  <a:lnTo>
                    <a:pt x="885" y="1154"/>
                  </a:lnTo>
                  <a:lnTo>
                    <a:pt x="877" y="1146"/>
                  </a:lnTo>
                  <a:lnTo>
                    <a:pt x="864" y="1141"/>
                  </a:lnTo>
                  <a:lnTo>
                    <a:pt x="847" y="1135"/>
                  </a:lnTo>
                  <a:lnTo>
                    <a:pt x="831" y="1130"/>
                  </a:lnTo>
                  <a:lnTo>
                    <a:pt x="815" y="1126"/>
                  </a:lnTo>
                  <a:lnTo>
                    <a:pt x="802" y="1123"/>
                  </a:lnTo>
                  <a:lnTo>
                    <a:pt x="801" y="1114"/>
                  </a:lnTo>
                  <a:lnTo>
                    <a:pt x="799" y="1091"/>
                  </a:lnTo>
                  <a:lnTo>
                    <a:pt x="795" y="1056"/>
                  </a:lnTo>
                  <a:lnTo>
                    <a:pt x="789" y="1012"/>
                  </a:lnTo>
                  <a:lnTo>
                    <a:pt x="782" y="964"/>
                  </a:lnTo>
                  <a:lnTo>
                    <a:pt x="773" y="913"/>
                  </a:lnTo>
                  <a:lnTo>
                    <a:pt x="763" y="865"/>
                  </a:lnTo>
                  <a:lnTo>
                    <a:pt x="750" y="821"/>
                  </a:lnTo>
                  <a:lnTo>
                    <a:pt x="916" y="174"/>
                  </a:lnTo>
                  <a:lnTo>
                    <a:pt x="883" y="110"/>
                  </a:lnTo>
                  <a:lnTo>
                    <a:pt x="901" y="66"/>
                  </a:lnTo>
                  <a:lnTo>
                    <a:pt x="814" y="0"/>
                  </a:lnTo>
                  <a:lnTo>
                    <a:pt x="794" y="12"/>
                  </a:lnTo>
                  <a:lnTo>
                    <a:pt x="226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395" name="Freeform 195"/>
            <p:cNvSpPr>
              <a:spLocks/>
            </p:cNvSpPr>
            <p:nvPr/>
          </p:nvSpPr>
          <p:spPr bwMode="auto">
            <a:xfrm>
              <a:off x="913" y="109"/>
              <a:ext cx="252" cy="254"/>
            </a:xfrm>
            <a:custGeom>
              <a:avLst/>
              <a:gdLst>
                <a:gd name="T0" fmla="*/ 0 w 757"/>
                <a:gd name="T1" fmla="*/ 726 h 763"/>
                <a:gd name="T2" fmla="*/ 552 w 757"/>
                <a:gd name="T3" fmla="*/ 763 h 763"/>
                <a:gd name="T4" fmla="*/ 757 w 757"/>
                <a:gd name="T5" fmla="*/ 0 h 763"/>
                <a:gd name="T6" fmla="*/ 732 w 757"/>
                <a:gd name="T7" fmla="*/ 12 h 763"/>
                <a:gd name="T8" fmla="*/ 187 w 757"/>
                <a:gd name="T9" fmla="*/ 69 h 763"/>
                <a:gd name="T10" fmla="*/ 166 w 757"/>
                <a:gd name="T11" fmla="*/ 65 h 763"/>
                <a:gd name="T12" fmla="*/ 0 w 757"/>
                <a:gd name="T13" fmla="*/ 72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7" h="763">
                  <a:moveTo>
                    <a:pt x="0" y="726"/>
                  </a:moveTo>
                  <a:lnTo>
                    <a:pt x="552" y="763"/>
                  </a:lnTo>
                  <a:lnTo>
                    <a:pt x="757" y="0"/>
                  </a:lnTo>
                  <a:lnTo>
                    <a:pt x="732" y="12"/>
                  </a:lnTo>
                  <a:lnTo>
                    <a:pt x="187" y="69"/>
                  </a:lnTo>
                  <a:lnTo>
                    <a:pt x="166" y="65"/>
                  </a:lnTo>
                  <a:lnTo>
                    <a:pt x="0" y="726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396" name="Freeform 196"/>
            <p:cNvSpPr>
              <a:spLocks/>
            </p:cNvSpPr>
            <p:nvPr/>
          </p:nvSpPr>
          <p:spPr bwMode="auto">
            <a:xfrm>
              <a:off x="1103" y="110"/>
              <a:ext cx="75" cy="261"/>
            </a:xfrm>
            <a:custGeom>
              <a:avLst/>
              <a:gdLst>
                <a:gd name="T0" fmla="*/ 209 w 224"/>
                <a:gd name="T1" fmla="*/ 0 h 782"/>
                <a:gd name="T2" fmla="*/ 224 w 224"/>
                <a:gd name="T3" fmla="*/ 6 h 782"/>
                <a:gd name="T4" fmla="*/ 12 w 224"/>
                <a:gd name="T5" fmla="*/ 782 h 782"/>
                <a:gd name="T6" fmla="*/ 0 w 224"/>
                <a:gd name="T7" fmla="*/ 771 h 782"/>
                <a:gd name="T8" fmla="*/ 209 w 224"/>
                <a:gd name="T9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782">
                  <a:moveTo>
                    <a:pt x="209" y="0"/>
                  </a:moveTo>
                  <a:lnTo>
                    <a:pt x="224" y="6"/>
                  </a:lnTo>
                  <a:lnTo>
                    <a:pt x="12" y="782"/>
                  </a:lnTo>
                  <a:lnTo>
                    <a:pt x="0" y="77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397" name="Freeform 197"/>
            <p:cNvSpPr>
              <a:spLocks/>
            </p:cNvSpPr>
            <p:nvPr/>
          </p:nvSpPr>
          <p:spPr bwMode="auto">
            <a:xfrm>
              <a:off x="1112" y="115"/>
              <a:ext cx="75" cy="263"/>
            </a:xfrm>
            <a:custGeom>
              <a:avLst/>
              <a:gdLst>
                <a:gd name="T0" fmla="*/ 211 w 224"/>
                <a:gd name="T1" fmla="*/ 0 h 788"/>
                <a:gd name="T2" fmla="*/ 224 w 224"/>
                <a:gd name="T3" fmla="*/ 15 h 788"/>
                <a:gd name="T4" fmla="*/ 11 w 224"/>
                <a:gd name="T5" fmla="*/ 788 h 788"/>
                <a:gd name="T6" fmla="*/ 0 w 224"/>
                <a:gd name="T7" fmla="*/ 776 h 788"/>
                <a:gd name="T8" fmla="*/ 211 w 224"/>
                <a:gd name="T9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788">
                  <a:moveTo>
                    <a:pt x="211" y="0"/>
                  </a:moveTo>
                  <a:lnTo>
                    <a:pt x="224" y="15"/>
                  </a:lnTo>
                  <a:lnTo>
                    <a:pt x="11" y="788"/>
                  </a:lnTo>
                  <a:lnTo>
                    <a:pt x="0" y="776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398" name="Freeform 198"/>
            <p:cNvSpPr>
              <a:spLocks/>
            </p:cNvSpPr>
            <p:nvPr/>
          </p:nvSpPr>
          <p:spPr bwMode="auto">
            <a:xfrm>
              <a:off x="1091" y="371"/>
              <a:ext cx="12" cy="9"/>
            </a:xfrm>
            <a:custGeom>
              <a:avLst/>
              <a:gdLst>
                <a:gd name="T0" fmla="*/ 24 w 35"/>
                <a:gd name="T1" fmla="*/ 0 h 27"/>
                <a:gd name="T2" fmla="*/ 0 w 35"/>
                <a:gd name="T3" fmla="*/ 16 h 27"/>
                <a:gd name="T4" fmla="*/ 11 w 35"/>
                <a:gd name="T5" fmla="*/ 27 h 27"/>
                <a:gd name="T6" fmla="*/ 35 w 35"/>
                <a:gd name="T7" fmla="*/ 11 h 27"/>
                <a:gd name="T8" fmla="*/ 24 w 3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24" y="0"/>
                  </a:moveTo>
                  <a:lnTo>
                    <a:pt x="0" y="16"/>
                  </a:lnTo>
                  <a:lnTo>
                    <a:pt x="11" y="27"/>
                  </a:lnTo>
                  <a:lnTo>
                    <a:pt x="35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399" name="Freeform 199"/>
            <p:cNvSpPr>
              <a:spLocks/>
            </p:cNvSpPr>
            <p:nvPr/>
          </p:nvSpPr>
          <p:spPr bwMode="auto">
            <a:xfrm>
              <a:off x="1099" y="377"/>
              <a:ext cx="11" cy="10"/>
            </a:xfrm>
            <a:custGeom>
              <a:avLst/>
              <a:gdLst>
                <a:gd name="T0" fmla="*/ 24 w 35"/>
                <a:gd name="T1" fmla="*/ 0 h 28"/>
                <a:gd name="T2" fmla="*/ 0 w 35"/>
                <a:gd name="T3" fmla="*/ 16 h 28"/>
                <a:gd name="T4" fmla="*/ 11 w 35"/>
                <a:gd name="T5" fmla="*/ 28 h 28"/>
                <a:gd name="T6" fmla="*/ 35 w 35"/>
                <a:gd name="T7" fmla="*/ 10 h 28"/>
                <a:gd name="T8" fmla="*/ 24 w 35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24" y="0"/>
                  </a:moveTo>
                  <a:lnTo>
                    <a:pt x="0" y="16"/>
                  </a:lnTo>
                  <a:lnTo>
                    <a:pt x="11" y="28"/>
                  </a:lnTo>
                  <a:lnTo>
                    <a:pt x="35" y="1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400" name="Freeform 200"/>
            <p:cNvSpPr>
              <a:spLocks/>
            </p:cNvSpPr>
            <p:nvPr/>
          </p:nvSpPr>
          <p:spPr bwMode="auto">
            <a:xfrm>
              <a:off x="926" y="366"/>
              <a:ext cx="154" cy="19"/>
            </a:xfrm>
            <a:custGeom>
              <a:avLst/>
              <a:gdLst>
                <a:gd name="T0" fmla="*/ 464 w 464"/>
                <a:gd name="T1" fmla="*/ 29 h 57"/>
                <a:gd name="T2" fmla="*/ 461 w 464"/>
                <a:gd name="T3" fmla="*/ 57 h 57"/>
                <a:gd name="T4" fmla="*/ 458 w 464"/>
                <a:gd name="T5" fmla="*/ 57 h 57"/>
                <a:gd name="T6" fmla="*/ 451 w 464"/>
                <a:gd name="T7" fmla="*/ 55 h 57"/>
                <a:gd name="T8" fmla="*/ 438 w 464"/>
                <a:gd name="T9" fmla="*/ 52 h 57"/>
                <a:gd name="T10" fmla="*/ 420 w 464"/>
                <a:gd name="T11" fmla="*/ 51 h 57"/>
                <a:gd name="T12" fmla="*/ 400 w 464"/>
                <a:gd name="T13" fmla="*/ 48 h 57"/>
                <a:gd name="T14" fmla="*/ 373 w 464"/>
                <a:gd name="T15" fmla="*/ 45 h 57"/>
                <a:gd name="T16" fmla="*/ 346 w 464"/>
                <a:gd name="T17" fmla="*/ 40 h 57"/>
                <a:gd name="T18" fmla="*/ 314 w 464"/>
                <a:gd name="T19" fmla="*/ 38 h 57"/>
                <a:gd name="T20" fmla="*/ 280 w 464"/>
                <a:gd name="T21" fmla="*/ 35 h 57"/>
                <a:gd name="T22" fmla="*/ 244 w 464"/>
                <a:gd name="T23" fmla="*/ 32 h 57"/>
                <a:gd name="T24" fmla="*/ 206 w 464"/>
                <a:gd name="T25" fmla="*/ 29 h 57"/>
                <a:gd name="T26" fmla="*/ 166 w 464"/>
                <a:gd name="T27" fmla="*/ 27 h 57"/>
                <a:gd name="T28" fmla="*/ 126 w 464"/>
                <a:gd name="T29" fmla="*/ 26 h 57"/>
                <a:gd name="T30" fmla="*/ 85 w 464"/>
                <a:gd name="T31" fmla="*/ 26 h 57"/>
                <a:gd name="T32" fmla="*/ 42 w 464"/>
                <a:gd name="T33" fmla="*/ 26 h 57"/>
                <a:gd name="T34" fmla="*/ 0 w 464"/>
                <a:gd name="T35" fmla="*/ 27 h 57"/>
                <a:gd name="T36" fmla="*/ 6 w 464"/>
                <a:gd name="T37" fmla="*/ 5 h 57"/>
                <a:gd name="T38" fmla="*/ 7 w 464"/>
                <a:gd name="T39" fmla="*/ 5 h 57"/>
                <a:gd name="T40" fmla="*/ 12 w 464"/>
                <a:gd name="T41" fmla="*/ 4 h 57"/>
                <a:gd name="T42" fmla="*/ 19 w 464"/>
                <a:gd name="T43" fmla="*/ 4 h 57"/>
                <a:gd name="T44" fmla="*/ 29 w 464"/>
                <a:gd name="T45" fmla="*/ 2 h 57"/>
                <a:gd name="T46" fmla="*/ 44 w 464"/>
                <a:gd name="T47" fmla="*/ 1 h 57"/>
                <a:gd name="T48" fmla="*/ 61 w 464"/>
                <a:gd name="T49" fmla="*/ 1 h 57"/>
                <a:gd name="T50" fmla="*/ 82 w 464"/>
                <a:gd name="T51" fmla="*/ 0 h 57"/>
                <a:gd name="T52" fmla="*/ 107 w 464"/>
                <a:gd name="T53" fmla="*/ 0 h 57"/>
                <a:gd name="T54" fmla="*/ 136 w 464"/>
                <a:gd name="T55" fmla="*/ 0 h 57"/>
                <a:gd name="T56" fmla="*/ 169 w 464"/>
                <a:gd name="T57" fmla="*/ 1 h 57"/>
                <a:gd name="T58" fmla="*/ 206 w 464"/>
                <a:gd name="T59" fmla="*/ 2 h 57"/>
                <a:gd name="T60" fmla="*/ 248 w 464"/>
                <a:gd name="T61" fmla="*/ 5 h 57"/>
                <a:gd name="T62" fmla="*/ 295 w 464"/>
                <a:gd name="T63" fmla="*/ 10 h 57"/>
                <a:gd name="T64" fmla="*/ 346 w 464"/>
                <a:gd name="T65" fmla="*/ 14 h 57"/>
                <a:gd name="T66" fmla="*/ 403 w 464"/>
                <a:gd name="T67" fmla="*/ 21 h 57"/>
                <a:gd name="T68" fmla="*/ 464 w 464"/>
                <a:gd name="T69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4" h="57">
                  <a:moveTo>
                    <a:pt x="464" y="29"/>
                  </a:moveTo>
                  <a:lnTo>
                    <a:pt x="461" y="57"/>
                  </a:lnTo>
                  <a:lnTo>
                    <a:pt x="458" y="57"/>
                  </a:lnTo>
                  <a:lnTo>
                    <a:pt x="451" y="55"/>
                  </a:lnTo>
                  <a:lnTo>
                    <a:pt x="438" y="52"/>
                  </a:lnTo>
                  <a:lnTo>
                    <a:pt x="420" y="51"/>
                  </a:lnTo>
                  <a:lnTo>
                    <a:pt x="400" y="48"/>
                  </a:lnTo>
                  <a:lnTo>
                    <a:pt x="373" y="45"/>
                  </a:lnTo>
                  <a:lnTo>
                    <a:pt x="346" y="40"/>
                  </a:lnTo>
                  <a:lnTo>
                    <a:pt x="314" y="38"/>
                  </a:lnTo>
                  <a:lnTo>
                    <a:pt x="280" y="35"/>
                  </a:lnTo>
                  <a:lnTo>
                    <a:pt x="244" y="32"/>
                  </a:lnTo>
                  <a:lnTo>
                    <a:pt x="206" y="29"/>
                  </a:lnTo>
                  <a:lnTo>
                    <a:pt x="166" y="27"/>
                  </a:lnTo>
                  <a:lnTo>
                    <a:pt x="126" y="26"/>
                  </a:lnTo>
                  <a:lnTo>
                    <a:pt x="85" y="26"/>
                  </a:lnTo>
                  <a:lnTo>
                    <a:pt x="42" y="26"/>
                  </a:lnTo>
                  <a:lnTo>
                    <a:pt x="0" y="27"/>
                  </a:lnTo>
                  <a:lnTo>
                    <a:pt x="6" y="5"/>
                  </a:lnTo>
                  <a:lnTo>
                    <a:pt x="7" y="5"/>
                  </a:lnTo>
                  <a:lnTo>
                    <a:pt x="12" y="4"/>
                  </a:lnTo>
                  <a:lnTo>
                    <a:pt x="19" y="4"/>
                  </a:lnTo>
                  <a:lnTo>
                    <a:pt x="29" y="2"/>
                  </a:lnTo>
                  <a:lnTo>
                    <a:pt x="44" y="1"/>
                  </a:lnTo>
                  <a:lnTo>
                    <a:pt x="61" y="1"/>
                  </a:lnTo>
                  <a:lnTo>
                    <a:pt x="82" y="0"/>
                  </a:lnTo>
                  <a:lnTo>
                    <a:pt x="107" y="0"/>
                  </a:lnTo>
                  <a:lnTo>
                    <a:pt x="136" y="0"/>
                  </a:lnTo>
                  <a:lnTo>
                    <a:pt x="169" y="1"/>
                  </a:lnTo>
                  <a:lnTo>
                    <a:pt x="206" y="2"/>
                  </a:lnTo>
                  <a:lnTo>
                    <a:pt x="248" y="5"/>
                  </a:lnTo>
                  <a:lnTo>
                    <a:pt x="295" y="10"/>
                  </a:lnTo>
                  <a:lnTo>
                    <a:pt x="346" y="14"/>
                  </a:lnTo>
                  <a:lnTo>
                    <a:pt x="403" y="21"/>
                  </a:lnTo>
                  <a:lnTo>
                    <a:pt x="464" y="29"/>
                  </a:lnTo>
                  <a:close/>
                </a:path>
              </a:pathLst>
            </a:custGeom>
            <a:solidFill>
              <a:srgbClr val="6BA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401" name="Freeform 201"/>
            <p:cNvSpPr>
              <a:spLocks/>
            </p:cNvSpPr>
            <p:nvPr/>
          </p:nvSpPr>
          <p:spPr bwMode="auto">
            <a:xfrm>
              <a:off x="989" y="333"/>
              <a:ext cx="17" cy="16"/>
            </a:xfrm>
            <a:custGeom>
              <a:avLst/>
              <a:gdLst>
                <a:gd name="T0" fmla="*/ 38 w 50"/>
                <a:gd name="T1" fmla="*/ 48 h 48"/>
                <a:gd name="T2" fmla="*/ 23 w 50"/>
                <a:gd name="T3" fmla="*/ 40 h 48"/>
                <a:gd name="T4" fmla="*/ 7 w 50"/>
                <a:gd name="T5" fmla="*/ 47 h 48"/>
                <a:gd name="T6" fmla="*/ 12 w 50"/>
                <a:gd name="T7" fmla="*/ 29 h 48"/>
                <a:gd name="T8" fmla="*/ 0 w 50"/>
                <a:gd name="T9" fmla="*/ 16 h 48"/>
                <a:gd name="T10" fmla="*/ 18 w 50"/>
                <a:gd name="T11" fmla="*/ 16 h 48"/>
                <a:gd name="T12" fmla="*/ 26 w 50"/>
                <a:gd name="T13" fmla="*/ 0 h 48"/>
                <a:gd name="T14" fmla="*/ 32 w 50"/>
                <a:gd name="T15" fmla="*/ 16 h 48"/>
                <a:gd name="T16" fmla="*/ 50 w 50"/>
                <a:gd name="T17" fmla="*/ 21 h 48"/>
                <a:gd name="T18" fmla="*/ 37 w 50"/>
                <a:gd name="T19" fmla="*/ 32 h 48"/>
                <a:gd name="T20" fmla="*/ 38 w 50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lnTo>
                    <a:pt x="23" y="40"/>
                  </a:lnTo>
                  <a:lnTo>
                    <a:pt x="7" y="47"/>
                  </a:lnTo>
                  <a:lnTo>
                    <a:pt x="12" y="29"/>
                  </a:lnTo>
                  <a:lnTo>
                    <a:pt x="0" y="16"/>
                  </a:lnTo>
                  <a:lnTo>
                    <a:pt x="18" y="16"/>
                  </a:lnTo>
                  <a:lnTo>
                    <a:pt x="26" y="0"/>
                  </a:lnTo>
                  <a:lnTo>
                    <a:pt x="32" y="16"/>
                  </a:lnTo>
                  <a:lnTo>
                    <a:pt x="50" y="21"/>
                  </a:lnTo>
                  <a:lnTo>
                    <a:pt x="37" y="32"/>
                  </a:lnTo>
                  <a:lnTo>
                    <a:pt x="38" y="48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402" name="Freeform 202"/>
            <p:cNvSpPr>
              <a:spLocks/>
            </p:cNvSpPr>
            <p:nvPr/>
          </p:nvSpPr>
          <p:spPr bwMode="auto">
            <a:xfrm>
              <a:off x="938" y="134"/>
              <a:ext cx="197" cy="194"/>
            </a:xfrm>
            <a:custGeom>
              <a:avLst/>
              <a:gdLst>
                <a:gd name="T0" fmla="*/ 587 w 590"/>
                <a:gd name="T1" fmla="*/ 9 h 582"/>
                <a:gd name="T2" fmla="*/ 590 w 590"/>
                <a:gd name="T3" fmla="*/ 0 h 582"/>
                <a:gd name="T4" fmla="*/ 137 w 590"/>
                <a:gd name="T5" fmla="*/ 38 h 582"/>
                <a:gd name="T6" fmla="*/ 0 w 590"/>
                <a:gd name="T7" fmla="*/ 582 h 582"/>
                <a:gd name="T8" fmla="*/ 17 w 590"/>
                <a:gd name="T9" fmla="*/ 580 h 582"/>
                <a:gd name="T10" fmla="*/ 150 w 590"/>
                <a:gd name="T11" fmla="*/ 49 h 582"/>
                <a:gd name="T12" fmla="*/ 587 w 590"/>
                <a:gd name="T13" fmla="*/ 9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0" h="582">
                  <a:moveTo>
                    <a:pt x="587" y="9"/>
                  </a:moveTo>
                  <a:lnTo>
                    <a:pt x="590" y="0"/>
                  </a:lnTo>
                  <a:lnTo>
                    <a:pt x="137" y="38"/>
                  </a:lnTo>
                  <a:lnTo>
                    <a:pt x="0" y="582"/>
                  </a:lnTo>
                  <a:lnTo>
                    <a:pt x="17" y="580"/>
                  </a:lnTo>
                  <a:lnTo>
                    <a:pt x="150" y="49"/>
                  </a:lnTo>
                  <a:lnTo>
                    <a:pt x="58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403" name="Freeform 203"/>
            <p:cNvSpPr>
              <a:spLocks/>
            </p:cNvSpPr>
            <p:nvPr/>
          </p:nvSpPr>
          <p:spPr bwMode="auto">
            <a:xfrm>
              <a:off x="943" y="142"/>
              <a:ext cx="190" cy="188"/>
            </a:xfrm>
            <a:custGeom>
              <a:avLst/>
              <a:gdLst>
                <a:gd name="T0" fmla="*/ 563 w 570"/>
                <a:gd name="T1" fmla="*/ 31 h 564"/>
                <a:gd name="T2" fmla="*/ 570 w 570"/>
                <a:gd name="T3" fmla="*/ 0 h 564"/>
                <a:gd name="T4" fmla="*/ 556 w 570"/>
                <a:gd name="T5" fmla="*/ 2 h 564"/>
                <a:gd name="T6" fmla="*/ 537 w 570"/>
                <a:gd name="T7" fmla="*/ 3 h 564"/>
                <a:gd name="T8" fmla="*/ 515 w 570"/>
                <a:gd name="T9" fmla="*/ 8 h 564"/>
                <a:gd name="T10" fmla="*/ 489 w 570"/>
                <a:gd name="T11" fmla="*/ 12 h 564"/>
                <a:gd name="T12" fmla="*/ 460 w 570"/>
                <a:gd name="T13" fmla="*/ 19 h 564"/>
                <a:gd name="T14" fmla="*/ 428 w 570"/>
                <a:gd name="T15" fmla="*/ 28 h 564"/>
                <a:gd name="T16" fmla="*/ 394 w 570"/>
                <a:gd name="T17" fmla="*/ 40 h 564"/>
                <a:gd name="T18" fmla="*/ 359 w 570"/>
                <a:gd name="T19" fmla="*/ 54 h 564"/>
                <a:gd name="T20" fmla="*/ 321 w 570"/>
                <a:gd name="T21" fmla="*/ 72 h 564"/>
                <a:gd name="T22" fmla="*/ 283 w 570"/>
                <a:gd name="T23" fmla="*/ 92 h 564"/>
                <a:gd name="T24" fmla="*/ 245 w 570"/>
                <a:gd name="T25" fmla="*/ 117 h 564"/>
                <a:gd name="T26" fmla="*/ 207 w 570"/>
                <a:gd name="T27" fmla="*/ 146 h 564"/>
                <a:gd name="T28" fmla="*/ 169 w 570"/>
                <a:gd name="T29" fmla="*/ 178 h 564"/>
                <a:gd name="T30" fmla="*/ 133 w 570"/>
                <a:gd name="T31" fmla="*/ 216 h 564"/>
                <a:gd name="T32" fmla="*/ 98 w 570"/>
                <a:gd name="T33" fmla="*/ 259 h 564"/>
                <a:gd name="T34" fmla="*/ 64 w 570"/>
                <a:gd name="T35" fmla="*/ 307 h 564"/>
                <a:gd name="T36" fmla="*/ 0 w 570"/>
                <a:gd name="T37" fmla="*/ 560 h 564"/>
                <a:gd name="T38" fmla="*/ 153 w 570"/>
                <a:gd name="T39" fmla="*/ 564 h 564"/>
                <a:gd name="T40" fmla="*/ 159 w 570"/>
                <a:gd name="T41" fmla="*/ 536 h 564"/>
                <a:gd name="T42" fmla="*/ 165 w 570"/>
                <a:gd name="T43" fmla="*/ 506 h 564"/>
                <a:gd name="T44" fmla="*/ 172 w 570"/>
                <a:gd name="T45" fmla="*/ 473 h 564"/>
                <a:gd name="T46" fmla="*/ 180 w 570"/>
                <a:gd name="T47" fmla="*/ 437 h 564"/>
                <a:gd name="T48" fmla="*/ 188 w 570"/>
                <a:gd name="T49" fmla="*/ 400 h 564"/>
                <a:gd name="T50" fmla="*/ 200 w 570"/>
                <a:gd name="T51" fmla="*/ 362 h 564"/>
                <a:gd name="T52" fmla="*/ 215 w 570"/>
                <a:gd name="T53" fmla="*/ 323 h 564"/>
                <a:gd name="T54" fmla="*/ 232 w 570"/>
                <a:gd name="T55" fmla="*/ 284 h 564"/>
                <a:gd name="T56" fmla="*/ 254 w 570"/>
                <a:gd name="T57" fmla="*/ 246 h 564"/>
                <a:gd name="T58" fmla="*/ 280 w 570"/>
                <a:gd name="T59" fmla="*/ 208 h 564"/>
                <a:gd name="T60" fmla="*/ 311 w 570"/>
                <a:gd name="T61" fmla="*/ 171 h 564"/>
                <a:gd name="T62" fmla="*/ 349 w 570"/>
                <a:gd name="T63" fmla="*/ 138 h 564"/>
                <a:gd name="T64" fmla="*/ 391 w 570"/>
                <a:gd name="T65" fmla="*/ 105 h 564"/>
                <a:gd name="T66" fmla="*/ 441 w 570"/>
                <a:gd name="T67" fmla="*/ 76 h 564"/>
                <a:gd name="T68" fmla="*/ 498 w 570"/>
                <a:gd name="T69" fmla="*/ 51 h 564"/>
                <a:gd name="T70" fmla="*/ 563 w 570"/>
                <a:gd name="T71" fmla="*/ 31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564">
                  <a:moveTo>
                    <a:pt x="563" y="31"/>
                  </a:moveTo>
                  <a:lnTo>
                    <a:pt x="570" y="0"/>
                  </a:lnTo>
                  <a:lnTo>
                    <a:pt x="556" y="2"/>
                  </a:lnTo>
                  <a:lnTo>
                    <a:pt x="537" y="3"/>
                  </a:lnTo>
                  <a:lnTo>
                    <a:pt x="515" y="8"/>
                  </a:lnTo>
                  <a:lnTo>
                    <a:pt x="489" y="12"/>
                  </a:lnTo>
                  <a:lnTo>
                    <a:pt x="460" y="19"/>
                  </a:lnTo>
                  <a:lnTo>
                    <a:pt x="428" y="28"/>
                  </a:lnTo>
                  <a:lnTo>
                    <a:pt x="394" y="40"/>
                  </a:lnTo>
                  <a:lnTo>
                    <a:pt x="359" y="54"/>
                  </a:lnTo>
                  <a:lnTo>
                    <a:pt x="321" y="72"/>
                  </a:lnTo>
                  <a:lnTo>
                    <a:pt x="283" y="92"/>
                  </a:lnTo>
                  <a:lnTo>
                    <a:pt x="245" y="117"/>
                  </a:lnTo>
                  <a:lnTo>
                    <a:pt x="207" y="146"/>
                  </a:lnTo>
                  <a:lnTo>
                    <a:pt x="169" y="178"/>
                  </a:lnTo>
                  <a:lnTo>
                    <a:pt x="133" y="216"/>
                  </a:lnTo>
                  <a:lnTo>
                    <a:pt x="98" y="259"/>
                  </a:lnTo>
                  <a:lnTo>
                    <a:pt x="64" y="307"/>
                  </a:lnTo>
                  <a:lnTo>
                    <a:pt x="0" y="560"/>
                  </a:lnTo>
                  <a:lnTo>
                    <a:pt x="153" y="564"/>
                  </a:lnTo>
                  <a:lnTo>
                    <a:pt x="159" y="536"/>
                  </a:lnTo>
                  <a:lnTo>
                    <a:pt x="165" y="506"/>
                  </a:lnTo>
                  <a:lnTo>
                    <a:pt x="172" y="473"/>
                  </a:lnTo>
                  <a:lnTo>
                    <a:pt x="180" y="437"/>
                  </a:lnTo>
                  <a:lnTo>
                    <a:pt x="188" y="400"/>
                  </a:lnTo>
                  <a:lnTo>
                    <a:pt x="200" y="362"/>
                  </a:lnTo>
                  <a:lnTo>
                    <a:pt x="215" y="323"/>
                  </a:lnTo>
                  <a:lnTo>
                    <a:pt x="232" y="284"/>
                  </a:lnTo>
                  <a:lnTo>
                    <a:pt x="254" y="246"/>
                  </a:lnTo>
                  <a:lnTo>
                    <a:pt x="280" y="208"/>
                  </a:lnTo>
                  <a:lnTo>
                    <a:pt x="311" y="171"/>
                  </a:lnTo>
                  <a:lnTo>
                    <a:pt x="349" y="138"/>
                  </a:lnTo>
                  <a:lnTo>
                    <a:pt x="391" y="105"/>
                  </a:lnTo>
                  <a:lnTo>
                    <a:pt x="441" y="76"/>
                  </a:lnTo>
                  <a:lnTo>
                    <a:pt x="498" y="51"/>
                  </a:lnTo>
                  <a:lnTo>
                    <a:pt x="563" y="31"/>
                  </a:lnTo>
                  <a:close/>
                </a:path>
              </a:pathLst>
            </a:custGeom>
            <a:solidFill>
              <a:srgbClr val="8ED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404" name="Freeform 204"/>
            <p:cNvSpPr>
              <a:spLocks/>
            </p:cNvSpPr>
            <p:nvPr/>
          </p:nvSpPr>
          <p:spPr bwMode="auto">
            <a:xfrm>
              <a:off x="964" y="137"/>
              <a:ext cx="170" cy="107"/>
            </a:xfrm>
            <a:custGeom>
              <a:avLst/>
              <a:gdLst>
                <a:gd name="T0" fmla="*/ 506 w 509"/>
                <a:gd name="T1" fmla="*/ 13 h 320"/>
                <a:gd name="T2" fmla="*/ 509 w 509"/>
                <a:gd name="T3" fmla="*/ 0 h 320"/>
                <a:gd name="T4" fmla="*/ 70 w 509"/>
                <a:gd name="T5" fmla="*/ 41 h 320"/>
                <a:gd name="T6" fmla="*/ 0 w 509"/>
                <a:gd name="T7" fmla="*/ 320 h 320"/>
                <a:gd name="T8" fmla="*/ 34 w 509"/>
                <a:gd name="T9" fmla="*/ 272 h 320"/>
                <a:gd name="T10" fmla="*/ 69 w 509"/>
                <a:gd name="T11" fmla="*/ 229 h 320"/>
                <a:gd name="T12" fmla="*/ 105 w 509"/>
                <a:gd name="T13" fmla="*/ 191 h 320"/>
                <a:gd name="T14" fmla="*/ 143 w 509"/>
                <a:gd name="T15" fmla="*/ 159 h 320"/>
                <a:gd name="T16" fmla="*/ 181 w 509"/>
                <a:gd name="T17" fmla="*/ 130 h 320"/>
                <a:gd name="T18" fmla="*/ 219 w 509"/>
                <a:gd name="T19" fmla="*/ 105 h 320"/>
                <a:gd name="T20" fmla="*/ 257 w 509"/>
                <a:gd name="T21" fmla="*/ 85 h 320"/>
                <a:gd name="T22" fmla="*/ 295 w 509"/>
                <a:gd name="T23" fmla="*/ 67 h 320"/>
                <a:gd name="T24" fmla="*/ 330 w 509"/>
                <a:gd name="T25" fmla="*/ 53 h 320"/>
                <a:gd name="T26" fmla="*/ 364 w 509"/>
                <a:gd name="T27" fmla="*/ 41 h 320"/>
                <a:gd name="T28" fmla="*/ 396 w 509"/>
                <a:gd name="T29" fmla="*/ 32 h 320"/>
                <a:gd name="T30" fmla="*/ 425 w 509"/>
                <a:gd name="T31" fmla="*/ 25 h 320"/>
                <a:gd name="T32" fmla="*/ 451 w 509"/>
                <a:gd name="T33" fmla="*/ 21 h 320"/>
                <a:gd name="T34" fmla="*/ 473 w 509"/>
                <a:gd name="T35" fmla="*/ 16 h 320"/>
                <a:gd name="T36" fmla="*/ 492 w 509"/>
                <a:gd name="T37" fmla="*/ 15 h 320"/>
                <a:gd name="T38" fmla="*/ 506 w 509"/>
                <a:gd name="T39" fmla="*/ 1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9" h="320">
                  <a:moveTo>
                    <a:pt x="506" y="13"/>
                  </a:moveTo>
                  <a:lnTo>
                    <a:pt x="509" y="0"/>
                  </a:lnTo>
                  <a:lnTo>
                    <a:pt x="70" y="41"/>
                  </a:lnTo>
                  <a:lnTo>
                    <a:pt x="0" y="320"/>
                  </a:lnTo>
                  <a:lnTo>
                    <a:pt x="34" y="272"/>
                  </a:lnTo>
                  <a:lnTo>
                    <a:pt x="69" y="229"/>
                  </a:lnTo>
                  <a:lnTo>
                    <a:pt x="105" y="191"/>
                  </a:lnTo>
                  <a:lnTo>
                    <a:pt x="143" y="159"/>
                  </a:lnTo>
                  <a:lnTo>
                    <a:pt x="181" y="130"/>
                  </a:lnTo>
                  <a:lnTo>
                    <a:pt x="219" y="105"/>
                  </a:lnTo>
                  <a:lnTo>
                    <a:pt x="257" y="85"/>
                  </a:lnTo>
                  <a:lnTo>
                    <a:pt x="295" y="67"/>
                  </a:lnTo>
                  <a:lnTo>
                    <a:pt x="330" y="53"/>
                  </a:lnTo>
                  <a:lnTo>
                    <a:pt x="364" y="41"/>
                  </a:lnTo>
                  <a:lnTo>
                    <a:pt x="396" y="32"/>
                  </a:lnTo>
                  <a:lnTo>
                    <a:pt x="425" y="25"/>
                  </a:lnTo>
                  <a:lnTo>
                    <a:pt x="451" y="21"/>
                  </a:lnTo>
                  <a:lnTo>
                    <a:pt x="473" y="16"/>
                  </a:lnTo>
                  <a:lnTo>
                    <a:pt x="492" y="15"/>
                  </a:lnTo>
                  <a:lnTo>
                    <a:pt x="506" y="13"/>
                  </a:lnTo>
                  <a:close/>
                </a:path>
              </a:pathLst>
            </a:custGeom>
            <a:solidFill>
              <a:srgbClr val="005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405" name="Freeform 205"/>
            <p:cNvSpPr>
              <a:spLocks/>
            </p:cNvSpPr>
            <p:nvPr/>
          </p:nvSpPr>
          <p:spPr bwMode="auto">
            <a:xfrm>
              <a:off x="1023" y="178"/>
              <a:ext cx="101" cy="155"/>
            </a:xfrm>
            <a:custGeom>
              <a:avLst/>
              <a:gdLst>
                <a:gd name="T0" fmla="*/ 0 w 302"/>
                <a:gd name="T1" fmla="*/ 457 h 463"/>
                <a:gd name="T2" fmla="*/ 182 w 302"/>
                <a:gd name="T3" fmla="*/ 463 h 463"/>
                <a:gd name="T4" fmla="*/ 302 w 302"/>
                <a:gd name="T5" fmla="*/ 0 h 463"/>
                <a:gd name="T6" fmla="*/ 289 w 302"/>
                <a:gd name="T7" fmla="*/ 10 h 463"/>
                <a:gd name="T8" fmla="*/ 274 w 302"/>
                <a:gd name="T9" fmla="*/ 22 h 463"/>
                <a:gd name="T10" fmla="*/ 257 w 302"/>
                <a:gd name="T11" fmla="*/ 38 h 463"/>
                <a:gd name="T12" fmla="*/ 238 w 302"/>
                <a:gd name="T13" fmla="*/ 54 h 463"/>
                <a:gd name="T14" fmla="*/ 219 w 302"/>
                <a:gd name="T15" fmla="*/ 74 h 463"/>
                <a:gd name="T16" fmla="*/ 198 w 302"/>
                <a:gd name="T17" fmla="*/ 96 h 463"/>
                <a:gd name="T18" fmla="*/ 176 w 302"/>
                <a:gd name="T19" fmla="*/ 121 h 463"/>
                <a:gd name="T20" fmla="*/ 156 w 302"/>
                <a:gd name="T21" fmla="*/ 147 h 463"/>
                <a:gd name="T22" fmla="*/ 134 w 302"/>
                <a:gd name="T23" fmla="*/ 177 h 463"/>
                <a:gd name="T24" fmla="*/ 112 w 302"/>
                <a:gd name="T25" fmla="*/ 209 h 463"/>
                <a:gd name="T26" fmla="*/ 90 w 302"/>
                <a:gd name="T27" fmla="*/ 244 h 463"/>
                <a:gd name="T28" fmla="*/ 70 w 302"/>
                <a:gd name="T29" fmla="*/ 280 h 463"/>
                <a:gd name="T30" fmla="*/ 51 w 302"/>
                <a:gd name="T31" fmla="*/ 321 h 463"/>
                <a:gd name="T32" fmla="*/ 32 w 302"/>
                <a:gd name="T33" fmla="*/ 363 h 463"/>
                <a:gd name="T34" fmla="*/ 14 w 302"/>
                <a:gd name="T35" fmla="*/ 409 h 463"/>
                <a:gd name="T36" fmla="*/ 0 w 302"/>
                <a:gd name="T37" fmla="*/ 457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2" h="463">
                  <a:moveTo>
                    <a:pt x="0" y="457"/>
                  </a:moveTo>
                  <a:lnTo>
                    <a:pt x="182" y="463"/>
                  </a:lnTo>
                  <a:lnTo>
                    <a:pt x="302" y="0"/>
                  </a:lnTo>
                  <a:lnTo>
                    <a:pt x="289" y="10"/>
                  </a:lnTo>
                  <a:lnTo>
                    <a:pt x="274" y="22"/>
                  </a:lnTo>
                  <a:lnTo>
                    <a:pt x="257" y="38"/>
                  </a:lnTo>
                  <a:lnTo>
                    <a:pt x="238" y="54"/>
                  </a:lnTo>
                  <a:lnTo>
                    <a:pt x="219" y="74"/>
                  </a:lnTo>
                  <a:lnTo>
                    <a:pt x="198" y="96"/>
                  </a:lnTo>
                  <a:lnTo>
                    <a:pt x="176" y="121"/>
                  </a:lnTo>
                  <a:lnTo>
                    <a:pt x="156" y="147"/>
                  </a:lnTo>
                  <a:lnTo>
                    <a:pt x="134" y="177"/>
                  </a:lnTo>
                  <a:lnTo>
                    <a:pt x="112" y="209"/>
                  </a:lnTo>
                  <a:lnTo>
                    <a:pt x="90" y="244"/>
                  </a:lnTo>
                  <a:lnTo>
                    <a:pt x="70" y="280"/>
                  </a:lnTo>
                  <a:lnTo>
                    <a:pt x="51" y="321"/>
                  </a:lnTo>
                  <a:lnTo>
                    <a:pt x="32" y="363"/>
                  </a:lnTo>
                  <a:lnTo>
                    <a:pt x="14" y="409"/>
                  </a:lnTo>
                  <a:lnTo>
                    <a:pt x="0" y="457"/>
                  </a:lnTo>
                  <a:close/>
                </a:path>
              </a:pathLst>
            </a:custGeom>
            <a:solidFill>
              <a:srgbClr val="8ED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406" name="Freeform 206"/>
            <p:cNvSpPr>
              <a:spLocks/>
            </p:cNvSpPr>
            <p:nvPr/>
          </p:nvSpPr>
          <p:spPr bwMode="auto">
            <a:xfrm>
              <a:off x="994" y="152"/>
              <a:ext cx="136" cy="179"/>
            </a:xfrm>
            <a:custGeom>
              <a:avLst/>
              <a:gdLst>
                <a:gd name="T0" fmla="*/ 0 w 410"/>
                <a:gd name="T1" fmla="*/ 533 h 536"/>
                <a:gd name="T2" fmla="*/ 88 w 410"/>
                <a:gd name="T3" fmla="*/ 536 h 536"/>
                <a:gd name="T4" fmla="*/ 102 w 410"/>
                <a:gd name="T5" fmla="*/ 488 h 536"/>
                <a:gd name="T6" fmla="*/ 120 w 410"/>
                <a:gd name="T7" fmla="*/ 442 h 536"/>
                <a:gd name="T8" fmla="*/ 139 w 410"/>
                <a:gd name="T9" fmla="*/ 400 h 536"/>
                <a:gd name="T10" fmla="*/ 158 w 410"/>
                <a:gd name="T11" fmla="*/ 359 h 536"/>
                <a:gd name="T12" fmla="*/ 178 w 410"/>
                <a:gd name="T13" fmla="*/ 323 h 536"/>
                <a:gd name="T14" fmla="*/ 200 w 410"/>
                <a:gd name="T15" fmla="*/ 288 h 536"/>
                <a:gd name="T16" fmla="*/ 222 w 410"/>
                <a:gd name="T17" fmla="*/ 256 h 536"/>
                <a:gd name="T18" fmla="*/ 244 w 410"/>
                <a:gd name="T19" fmla="*/ 226 h 536"/>
                <a:gd name="T20" fmla="*/ 264 w 410"/>
                <a:gd name="T21" fmla="*/ 200 h 536"/>
                <a:gd name="T22" fmla="*/ 286 w 410"/>
                <a:gd name="T23" fmla="*/ 175 h 536"/>
                <a:gd name="T24" fmla="*/ 307 w 410"/>
                <a:gd name="T25" fmla="*/ 153 h 536"/>
                <a:gd name="T26" fmla="*/ 326 w 410"/>
                <a:gd name="T27" fmla="*/ 133 h 536"/>
                <a:gd name="T28" fmla="*/ 345 w 410"/>
                <a:gd name="T29" fmla="*/ 117 h 536"/>
                <a:gd name="T30" fmla="*/ 362 w 410"/>
                <a:gd name="T31" fmla="*/ 101 h 536"/>
                <a:gd name="T32" fmla="*/ 377 w 410"/>
                <a:gd name="T33" fmla="*/ 89 h 536"/>
                <a:gd name="T34" fmla="*/ 390 w 410"/>
                <a:gd name="T35" fmla="*/ 79 h 536"/>
                <a:gd name="T36" fmla="*/ 410 w 410"/>
                <a:gd name="T37" fmla="*/ 0 h 536"/>
                <a:gd name="T38" fmla="*/ 345 w 410"/>
                <a:gd name="T39" fmla="*/ 20 h 536"/>
                <a:gd name="T40" fmla="*/ 288 w 410"/>
                <a:gd name="T41" fmla="*/ 45 h 536"/>
                <a:gd name="T42" fmla="*/ 238 w 410"/>
                <a:gd name="T43" fmla="*/ 74 h 536"/>
                <a:gd name="T44" fmla="*/ 196 w 410"/>
                <a:gd name="T45" fmla="*/ 107 h 536"/>
                <a:gd name="T46" fmla="*/ 158 w 410"/>
                <a:gd name="T47" fmla="*/ 140 h 536"/>
                <a:gd name="T48" fmla="*/ 127 w 410"/>
                <a:gd name="T49" fmla="*/ 177 h 536"/>
                <a:gd name="T50" fmla="*/ 101 w 410"/>
                <a:gd name="T51" fmla="*/ 215 h 536"/>
                <a:gd name="T52" fmla="*/ 79 w 410"/>
                <a:gd name="T53" fmla="*/ 253 h 536"/>
                <a:gd name="T54" fmla="*/ 62 w 410"/>
                <a:gd name="T55" fmla="*/ 292 h 536"/>
                <a:gd name="T56" fmla="*/ 47 w 410"/>
                <a:gd name="T57" fmla="*/ 331 h 536"/>
                <a:gd name="T58" fmla="*/ 35 w 410"/>
                <a:gd name="T59" fmla="*/ 369 h 536"/>
                <a:gd name="T60" fmla="*/ 27 w 410"/>
                <a:gd name="T61" fmla="*/ 406 h 536"/>
                <a:gd name="T62" fmla="*/ 19 w 410"/>
                <a:gd name="T63" fmla="*/ 442 h 536"/>
                <a:gd name="T64" fmla="*/ 12 w 410"/>
                <a:gd name="T65" fmla="*/ 475 h 536"/>
                <a:gd name="T66" fmla="*/ 6 w 410"/>
                <a:gd name="T67" fmla="*/ 505 h 536"/>
                <a:gd name="T68" fmla="*/ 0 w 410"/>
                <a:gd name="T69" fmla="*/ 533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0" h="536">
                  <a:moveTo>
                    <a:pt x="0" y="533"/>
                  </a:moveTo>
                  <a:lnTo>
                    <a:pt x="88" y="536"/>
                  </a:lnTo>
                  <a:lnTo>
                    <a:pt x="102" y="488"/>
                  </a:lnTo>
                  <a:lnTo>
                    <a:pt x="120" y="442"/>
                  </a:lnTo>
                  <a:lnTo>
                    <a:pt x="139" y="400"/>
                  </a:lnTo>
                  <a:lnTo>
                    <a:pt x="158" y="359"/>
                  </a:lnTo>
                  <a:lnTo>
                    <a:pt x="178" y="323"/>
                  </a:lnTo>
                  <a:lnTo>
                    <a:pt x="200" y="288"/>
                  </a:lnTo>
                  <a:lnTo>
                    <a:pt x="222" y="256"/>
                  </a:lnTo>
                  <a:lnTo>
                    <a:pt x="244" y="226"/>
                  </a:lnTo>
                  <a:lnTo>
                    <a:pt x="264" y="200"/>
                  </a:lnTo>
                  <a:lnTo>
                    <a:pt x="286" y="175"/>
                  </a:lnTo>
                  <a:lnTo>
                    <a:pt x="307" y="153"/>
                  </a:lnTo>
                  <a:lnTo>
                    <a:pt x="326" y="133"/>
                  </a:lnTo>
                  <a:lnTo>
                    <a:pt x="345" y="117"/>
                  </a:lnTo>
                  <a:lnTo>
                    <a:pt x="362" y="101"/>
                  </a:lnTo>
                  <a:lnTo>
                    <a:pt x="377" y="89"/>
                  </a:lnTo>
                  <a:lnTo>
                    <a:pt x="390" y="79"/>
                  </a:lnTo>
                  <a:lnTo>
                    <a:pt x="410" y="0"/>
                  </a:lnTo>
                  <a:lnTo>
                    <a:pt x="345" y="20"/>
                  </a:lnTo>
                  <a:lnTo>
                    <a:pt x="288" y="45"/>
                  </a:lnTo>
                  <a:lnTo>
                    <a:pt x="238" y="74"/>
                  </a:lnTo>
                  <a:lnTo>
                    <a:pt x="196" y="107"/>
                  </a:lnTo>
                  <a:lnTo>
                    <a:pt x="158" y="140"/>
                  </a:lnTo>
                  <a:lnTo>
                    <a:pt x="127" y="177"/>
                  </a:lnTo>
                  <a:lnTo>
                    <a:pt x="101" y="215"/>
                  </a:lnTo>
                  <a:lnTo>
                    <a:pt x="79" y="253"/>
                  </a:lnTo>
                  <a:lnTo>
                    <a:pt x="62" y="292"/>
                  </a:lnTo>
                  <a:lnTo>
                    <a:pt x="47" y="331"/>
                  </a:lnTo>
                  <a:lnTo>
                    <a:pt x="35" y="369"/>
                  </a:lnTo>
                  <a:lnTo>
                    <a:pt x="27" y="406"/>
                  </a:lnTo>
                  <a:lnTo>
                    <a:pt x="19" y="442"/>
                  </a:lnTo>
                  <a:lnTo>
                    <a:pt x="12" y="475"/>
                  </a:lnTo>
                  <a:lnTo>
                    <a:pt x="6" y="505"/>
                  </a:lnTo>
                  <a:lnTo>
                    <a:pt x="0" y="533"/>
                  </a:lnTo>
                  <a:close/>
                </a:path>
              </a:pathLst>
            </a:custGeom>
            <a:solidFill>
              <a:srgbClr val="009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407" name="Freeform 207"/>
            <p:cNvSpPr>
              <a:spLocks/>
            </p:cNvSpPr>
            <p:nvPr/>
          </p:nvSpPr>
          <p:spPr bwMode="auto">
            <a:xfrm>
              <a:off x="1124" y="140"/>
              <a:ext cx="66" cy="236"/>
            </a:xfrm>
            <a:custGeom>
              <a:avLst/>
              <a:gdLst>
                <a:gd name="T0" fmla="*/ 198 w 198"/>
                <a:gd name="T1" fmla="*/ 19 h 710"/>
                <a:gd name="T2" fmla="*/ 19 w 198"/>
                <a:gd name="T3" fmla="*/ 701 h 710"/>
                <a:gd name="T4" fmla="*/ 0 w 198"/>
                <a:gd name="T5" fmla="*/ 710 h 710"/>
                <a:gd name="T6" fmla="*/ 195 w 198"/>
                <a:gd name="T7" fmla="*/ 0 h 710"/>
                <a:gd name="T8" fmla="*/ 198 w 198"/>
                <a:gd name="T9" fmla="*/ 19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710">
                  <a:moveTo>
                    <a:pt x="198" y="19"/>
                  </a:moveTo>
                  <a:lnTo>
                    <a:pt x="19" y="701"/>
                  </a:lnTo>
                  <a:lnTo>
                    <a:pt x="0" y="710"/>
                  </a:lnTo>
                  <a:lnTo>
                    <a:pt x="195" y="0"/>
                  </a:lnTo>
                  <a:lnTo>
                    <a:pt x="198" y="19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408" name="Freeform 208"/>
            <p:cNvSpPr>
              <a:spLocks/>
            </p:cNvSpPr>
            <p:nvPr/>
          </p:nvSpPr>
          <p:spPr bwMode="auto">
            <a:xfrm>
              <a:off x="953" y="381"/>
              <a:ext cx="121" cy="18"/>
            </a:xfrm>
            <a:custGeom>
              <a:avLst/>
              <a:gdLst>
                <a:gd name="T0" fmla="*/ 24 w 363"/>
                <a:gd name="T1" fmla="*/ 0 h 54"/>
                <a:gd name="T2" fmla="*/ 22 w 363"/>
                <a:gd name="T3" fmla="*/ 0 h 54"/>
                <a:gd name="T4" fmla="*/ 18 w 363"/>
                <a:gd name="T5" fmla="*/ 2 h 54"/>
                <a:gd name="T6" fmla="*/ 10 w 363"/>
                <a:gd name="T7" fmla="*/ 5 h 54"/>
                <a:gd name="T8" fmla="*/ 5 w 363"/>
                <a:gd name="T9" fmla="*/ 9 h 54"/>
                <a:gd name="T10" fmla="*/ 0 w 363"/>
                <a:gd name="T11" fmla="*/ 14 h 54"/>
                <a:gd name="T12" fmla="*/ 0 w 363"/>
                <a:gd name="T13" fmla="*/ 18 h 54"/>
                <a:gd name="T14" fmla="*/ 3 w 363"/>
                <a:gd name="T15" fmla="*/ 24 h 54"/>
                <a:gd name="T16" fmla="*/ 12 w 363"/>
                <a:gd name="T17" fmla="*/ 31 h 54"/>
                <a:gd name="T18" fmla="*/ 21 w 363"/>
                <a:gd name="T19" fmla="*/ 34 h 54"/>
                <a:gd name="T20" fmla="*/ 37 w 363"/>
                <a:gd name="T21" fmla="*/ 38 h 54"/>
                <a:gd name="T22" fmla="*/ 57 w 363"/>
                <a:gd name="T23" fmla="*/ 41 h 54"/>
                <a:gd name="T24" fmla="*/ 80 w 363"/>
                <a:gd name="T25" fmla="*/ 43 h 54"/>
                <a:gd name="T26" fmla="*/ 108 w 363"/>
                <a:gd name="T27" fmla="*/ 46 h 54"/>
                <a:gd name="T28" fmla="*/ 137 w 363"/>
                <a:gd name="T29" fmla="*/ 47 h 54"/>
                <a:gd name="T30" fmla="*/ 169 w 363"/>
                <a:gd name="T31" fmla="*/ 49 h 54"/>
                <a:gd name="T32" fmla="*/ 200 w 363"/>
                <a:gd name="T33" fmla="*/ 50 h 54"/>
                <a:gd name="T34" fmla="*/ 231 w 363"/>
                <a:gd name="T35" fmla="*/ 51 h 54"/>
                <a:gd name="T36" fmla="*/ 261 w 363"/>
                <a:gd name="T37" fmla="*/ 53 h 54"/>
                <a:gd name="T38" fmla="*/ 289 w 363"/>
                <a:gd name="T39" fmla="*/ 53 h 54"/>
                <a:gd name="T40" fmla="*/ 314 w 363"/>
                <a:gd name="T41" fmla="*/ 53 h 54"/>
                <a:gd name="T42" fmla="*/ 334 w 363"/>
                <a:gd name="T43" fmla="*/ 54 h 54"/>
                <a:gd name="T44" fmla="*/ 350 w 363"/>
                <a:gd name="T45" fmla="*/ 54 h 54"/>
                <a:gd name="T46" fmla="*/ 361 w 363"/>
                <a:gd name="T47" fmla="*/ 54 h 54"/>
                <a:gd name="T48" fmla="*/ 363 w 363"/>
                <a:gd name="T49" fmla="*/ 54 h 54"/>
                <a:gd name="T50" fmla="*/ 361 w 363"/>
                <a:gd name="T51" fmla="*/ 54 h 54"/>
                <a:gd name="T52" fmla="*/ 350 w 363"/>
                <a:gd name="T53" fmla="*/ 53 h 54"/>
                <a:gd name="T54" fmla="*/ 337 w 363"/>
                <a:gd name="T55" fmla="*/ 53 h 54"/>
                <a:gd name="T56" fmla="*/ 318 w 363"/>
                <a:gd name="T57" fmla="*/ 50 h 54"/>
                <a:gd name="T58" fmla="*/ 295 w 363"/>
                <a:gd name="T59" fmla="*/ 49 h 54"/>
                <a:gd name="T60" fmla="*/ 270 w 363"/>
                <a:gd name="T61" fmla="*/ 47 h 54"/>
                <a:gd name="T62" fmla="*/ 244 w 363"/>
                <a:gd name="T63" fmla="*/ 44 h 54"/>
                <a:gd name="T64" fmla="*/ 216 w 363"/>
                <a:gd name="T65" fmla="*/ 43 h 54"/>
                <a:gd name="T66" fmla="*/ 187 w 363"/>
                <a:gd name="T67" fmla="*/ 40 h 54"/>
                <a:gd name="T68" fmla="*/ 159 w 363"/>
                <a:gd name="T69" fmla="*/ 37 h 54"/>
                <a:gd name="T70" fmla="*/ 131 w 363"/>
                <a:gd name="T71" fmla="*/ 35 h 54"/>
                <a:gd name="T72" fmla="*/ 108 w 363"/>
                <a:gd name="T73" fmla="*/ 32 h 54"/>
                <a:gd name="T74" fmla="*/ 86 w 363"/>
                <a:gd name="T75" fmla="*/ 31 h 54"/>
                <a:gd name="T76" fmla="*/ 67 w 363"/>
                <a:gd name="T77" fmla="*/ 30 h 54"/>
                <a:gd name="T78" fmla="*/ 54 w 363"/>
                <a:gd name="T79" fmla="*/ 28 h 54"/>
                <a:gd name="T80" fmla="*/ 45 w 363"/>
                <a:gd name="T81" fmla="*/ 27 h 54"/>
                <a:gd name="T82" fmla="*/ 31 w 363"/>
                <a:gd name="T83" fmla="*/ 19 h 54"/>
                <a:gd name="T84" fmla="*/ 24 w 363"/>
                <a:gd name="T85" fmla="*/ 11 h 54"/>
                <a:gd name="T86" fmla="*/ 24 w 363"/>
                <a:gd name="T87" fmla="*/ 3 h 54"/>
                <a:gd name="T88" fmla="*/ 24 w 363"/>
                <a:gd name="T8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3" h="54">
                  <a:moveTo>
                    <a:pt x="24" y="0"/>
                  </a:moveTo>
                  <a:lnTo>
                    <a:pt x="22" y="0"/>
                  </a:lnTo>
                  <a:lnTo>
                    <a:pt x="18" y="2"/>
                  </a:lnTo>
                  <a:lnTo>
                    <a:pt x="10" y="5"/>
                  </a:lnTo>
                  <a:lnTo>
                    <a:pt x="5" y="9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3" y="24"/>
                  </a:lnTo>
                  <a:lnTo>
                    <a:pt x="12" y="31"/>
                  </a:lnTo>
                  <a:lnTo>
                    <a:pt x="21" y="34"/>
                  </a:lnTo>
                  <a:lnTo>
                    <a:pt x="37" y="38"/>
                  </a:lnTo>
                  <a:lnTo>
                    <a:pt x="57" y="41"/>
                  </a:lnTo>
                  <a:lnTo>
                    <a:pt x="80" y="43"/>
                  </a:lnTo>
                  <a:lnTo>
                    <a:pt x="108" y="46"/>
                  </a:lnTo>
                  <a:lnTo>
                    <a:pt x="137" y="47"/>
                  </a:lnTo>
                  <a:lnTo>
                    <a:pt x="169" y="49"/>
                  </a:lnTo>
                  <a:lnTo>
                    <a:pt x="200" y="50"/>
                  </a:lnTo>
                  <a:lnTo>
                    <a:pt x="231" y="51"/>
                  </a:lnTo>
                  <a:lnTo>
                    <a:pt x="261" y="53"/>
                  </a:lnTo>
                  <a:lnTo>
                    <a:pt x="289" y="53"/>
                  </a:lnTo>
                  <a:lnTo>
                    <a:pt x="314" y="53"/>
                  </a:lnTo>
                  <a:lnTo>
                    <a:pt x="334" y="54"/>
                  </a:lnTo>
                  <a:lnTo>
                    <a:pt x="350" y="54"/>
                  </a:lnTo>
                  <a:lnTo>
                    <a:pt x="361" y="54"/>
                  </a:lnTo>
                  <a:lnTo>
                    <a:pt x="363" y="54"/>
                  </a:lnTo>
                  <a:lnTo>
                    <a:pt x="361" y="54"/>
                  </a:lnTo>
                  <a:lnTo>
                    <a:pt x="350" y="53"/>
                  </a:lnTo>
                  <a:lnTo>
                    <a:pt x="337" y="53"/>
                  </a:lnTo>
                  <a:lnTo>
                    <a:pt x="318" y="50"/>
                  </a:lnTo>
                  <a:lnTo>
                    <a:pt x="295" y="49"/>
                  </a:lnTo>
                  <a:lnTo>
                    <a:pt x="270" y="47"/>
                  </a:lnTo>
                  <a:lnTo>
                    <a:pt x="244" y="44"/>
                  </a:lnTo>
                  <a:lnTo>
                    <a:pt x="216" y="43"/>
                  </a:lnTo>
                  <a:lnTo>
                    <a:pt x="187" y="40"/>
                  </a:lnTo>
                  <a:lnTo>
                    <a:pt x="159" y="37"/>
                  </a:lnTo>
                  <a:lnTo>
                    <a:pt x="131" y="35"/>
                  </a:lnTo>
                  <a:lnTo>
                    <a:pt x="108" y="32"/>
                  </a:lnTo>
                  <a:lnTo>
                    <a:pt x="86" y="31"/>
                  </a:lnTo>
                  <a:lnTo>
                    <a:pt x="67" y="30"/>
                  </a:lnTo>
                  <a:lnTo>
                    <a:pt x="54" y="28"/>
                  </a:lnTo>
                  <a:lnTo>
                    <a:pt x="45" y="27"/>
                  </a:lnTo>
                  <a:lnTo>
                    <a:pt x="31" y="19"/>
                  </a:lnTo>
                  <a:lnTo>
                    <a:pt x="24" y="11"/>
                  </a:lnTo>
                  <a:lnTo>
                    <a:pt x="24" y="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409" name="Freeform 209"/>
            <p:cNvSpPr>
              <a:spLocks/>
            </p:cNvSpPr>
            <p:nvPr/>
          </p:nvSpPr>
          <p:spPr bwMode="auto">
            <a:xfrm>
              <a:off x="1082" y="410"/>
              <a:ext cx="44" cy="26"/>
            </a:xfrm>
            <a:custGeom>
              <a:avLst/>
              <a:gdLst>
                <a:gd name="T0" fmla="*/ 120 w 132"/>
                <a:gd name="T1" fmla="*/ 6 h 76"/>
                <a:gd name="T2" fmla="*/ 0 w 132"/>
                <a:gd name="T3" fmla="*/ 0 h 76"/>
                <a:gd name="T4" fmla="*/ 2 w 132"/>
                <a:gd name="T5" fmla="*/ 14 h 76"/>
                <a:gd name="T6" fmla="*/ 2 w 132"/>
                <a:gd name="T7" fmla="*/ 25 h 76"/>
                <a:gd name="T8" fmla="*/ 2 w 132"/>
                <a:gd name="T9" fmla="*/ 37 h 76"/>
                <a:gd name="T10" fmla="*/ 2 w 132"/>
                <a:gd name="T11" fmla="*/ 49 h 76"/>
                <a:gd name="T12" fmla="*/ 132 w 132"/>
                <a:gd name="T13" fmla="*/ 76 h 76"/>
                <a:gd name="T14" fmla="*/ 127 w 132"/>
                <a:gd name="T15" fmla="*/ 47 h 76"/>
                <a:gd name="T16" fmla="*/ 124 w 132"/>
                <a:gd name="T17" fmla="*/ 25 h 76"/>
                <a:gd name="T18" fmla="*/ 121 w 132"/>
                <a:gd name="T19" fmla="*/ 11 h 76"/>
                <a:gd name="T20" fmla="*/ 120 w 132"/>
                <a:gd name="T21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76">
                  <a:moveTo>
                    <a:pt x="120" y="6"/>
                  </a:moveTo>
                  <a:lnTo>
                    <a:pt x="0" y="0"/>
                  </a:lnTo>
                  <a:lnTo>
                    <a:pt x="2" y="14"/>
                  </a:lnTo>
                  <a:lnTo>
                    <a:pt x="2" y="25"/>
                  </a:lnTo>
                  <a:lnTo>
                    <a:pt x="2" y="37"/>
                  </a:lnTo>
                  <a:lnTo>
                    <a:pt x="2" y="49"/>
                  </a:lnTo>
                  <a:lnTo>
                    <a:pt x="132" y="76"/>
                  </a:lnTo>
                  <a:lnTo>
                    <a:pt x="127" y="47"/>
                  </a:lnTo>
                  <a:lnTo>
                    <a:pt x="124" y="25"/>
                  </a:lnTo>
                  <a:lnTo>
                    <a:pt x="121" y="11"/>
                  </a:lnTo>
                  <a:lnTo>
                    <a:pt x="120" y="6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410" name="Freeform 210"/>
            <p:cNvSpPr>
              <a:spLocks/>
            </p:cNvSpPr>
            <p:nvPr/>
          </p:nvSpPr>
          <p:spPr bwMode="auto">
            <a:xfrm>
              <a:off x="1070" y="427"/>
              <a:ext cx="56" cy="54"/>
            </a:xfrm>
            <a:custGeom>
              <a:avLst/>
              <a:gdLst>
                <a:gd name="T0" fmla="*/ 38 w 169"/>
                <a:gd name="T1" fmla="*/ 0 h 163"/>
                <a:gd name="T2" fmla="*/ 30 w 169"/>
                <a:gd name="T3" fmla="*/ 54 h 163"/>
                <a:gd name="T4" fmla="*/ 17 w 169"/>
                <a:gd name="T5" fmla="*/ 92 h 163"/>
                <a:gd name="T6" fmla="*/ 6 w 169"/>
                <a:gd name="T7" fmla="*/ 115 h 163"/>
                <a:gd name="T8" fmla="*/ 0 w 169"/>
                <a:gd name="T9" fmla="*/ 122 h 163"/>
                <a:gd name="T10" fmla="*/ 165 w 169"/>
                <a:gd name="T11" fmla="*/ 163 h 163"/>
                <a:gd name="T12" fmla="*/ 168 w 169"/>
                <a:gd name="T13" fmla="*/ 124 h 163"/>
                <a:gd name="T14" fmla="*/ 169 w 169"/>
                <a:gd name="T15" fmla="*/ 89 h 163"/>
                <a:gd name="T16" fmla="*/ 169 w 169"/>
                <a:gd name="T17" fmla="*/ 55 h 163"/>
                <a:gd name="T18" fmla="*/ 168 w 169"/>
                <a:gd name="T19" fmla="*/ 27 h 163"/>
                <a:gd name="T20" fmla="*/ 38 w 169"/>
                <a:gd name="T2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163">
                  <a:moveTo>
                    <a:pt x="38" y="0"/>
                  </a:moveTo>
                  <a:lnTo>
                    <a:pt x="30" y="54"/>
                  </a:lnTo>
                  <a:lnTo>
                    <a:pt x="17" y="92"/>
                  </a:lnTo>
                  <a:lnTo>
                    <a:pt x="6" y="115"/>
                  </a:lnTo>
                  <a:lnTo>
                    <a:pt x="0" y="122"/>
                  </a:lnTo>
                  <a:lnTo>
                    <a:pt x="165" y="163"/>
                  </a:lnTo>
                  <a:lnTo>
                    <a:pt x="168" y="124"/>
                  </a:lnTo>
                  <a:lnTo>
                    <a:pt x="169" y="89"/>
                  </a:lnTo>
                  <a:lnTo>
                    <a:pt x="169" y="55"/>
                  </a:lnTo>
                  <a:lnTo>
                    <a:pt x="168" y="2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DD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411" name="Freeform 211"/>
            <p:cNvSpPr>
              <a:spLocks/>
            </p:cNvSpPr>
            <p:nvPr/>
          </p:nvSpPr>
          <p:spPr bwMode="auto">
            <a:xfrm>
              <a:off x="1133" y="413"/>
              <a:ext cx="25" cy="68"/>
            </a:xfrm>
            <a:custGeom>
              <a:avLst/>
              <a:gdLst>
                <a:gd name="T0" fmla="*/ 0 w 76"/>
                <a:gd name="T1" fmla="*/ 0 h 202"/>
                <a:gd name="T2" fmla="*/ 3 w 76"/>
                <a:gd name="T3" fmla="*/ 5 h 202"/>
                <a:gd name="T4" fmla="*/ 9 w 76"/>
                <a:gd name="T5" fmla="*/ 18 h 202"/>
                <a:gd name="T6" fmla="*/ 19 w 76"/>
                <a:gd name="T7" fmla="*/ 35 h 202"/>
                <a:gd name="T8" fmla="*/ 31 w 76"/>
                <a:gd name="T9" fmla="*/ 59 h 202"/>
                <a:gd name="T10" fmla="*/ 43 w 76"/>
                <a:gd name="T11" fmla="*/ 86 h 202"/>
                <a:gd name="T12" fmla="*/ 56 w 76"/>
                <a:gd name="T13" fmla="*/ 114 h 202"/>
                <a:gd name="T14" fmla="*/ 68 w 76"/>
                <a:gd name="T15" fmla="*/ 143 h 202"/>
                <a:gd name="T16" fmla="*/ 76 w 76"/>
                <a:gd name="T17" fmla="*/ 171 h 202"/>
                <a:gd name="T18" fmla="*/ 75 w 76"/>
                <a:gd name="T19" fmla="*/ 173 h 202"/>
                <a:gd name="T20" fmla="*/ 69 w 76"/>
                <a:gd name="T21" fmla="*/ 175 h 202"/>
                <a:gd name="T22" fmla="*/ 62 w 76"/>
                <a:gd name="T23" fmla="*/ 180 h 202"/>
                <a:gd name="T24" fmla="*/ 52 w 76"/>
                <a:gd name="T25" fmla="*/ 184 h 202"/>
                <a:gd name="T26" fmla="*/ 41 w 76"/>
                <a:gd name="T27" fmla="*/ 190 h 202"/>
                <a:gd name="T28" fmla="*/ 30 w 76"/>
                <a:gd name="T29" fmla="*/ 194 h 202"/>
                <a:gd name="T30" fmla="*/ 19 w 76"/>
                <a:gd name="T31" fmla="*/ 199 h 202"/>
                <a:gd name="T32" fmla="*/ 9 w 76"/>
                <a:gd name="T33" fmla="*/ 202 h 202"/>
                <a:gd name="T34" fmla="*/ 11 w 76"/>
                <a:gd name="T35" fmla="*/ 183 h 202"/>
                <a:gd name="T36" fmla="*/ 14 w 76"/>
                <a:gd name="T37" fmla="*/ 133 h 202"/>
                <a:gd name="T38" fmla="*/ 12 w 76"/>
                <a:gd name="T39" fmla="*/ 67 h 202"/>
                <a:gd name="T40" fmla="*/ 0 w 76"/>
                <a:gd name="T4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202">
                  <a:moveTo>
                    <a:pt x="0" y="0"/>
                  </a:moveTo>
                  <a:lnTo>
                    <a:pt x="3" y="5"/>
                  </a:lnTo>
                  <a:lnTo>
                    <a:pt x="9" y="18"/>
                  </a:lnTo>
                  <a:lnTo>
                    <a:pt x="19" y="35"/>
                  </a:lnTo>
                  <a:lnTo>
                    <a:pt x="31" y="59"/>
                  </a:lnTo>
                  <a:lnTo>
                    <a:pt x="43" y="86"/>
                  </a:lnTo>
                  <a:lnTo>
                    <a:pt x="56" y="114"/>
                  </a:lnTo>
                  <a:lnTo>
                    <a:pt x="68" y="143"/>
                  </a:lnTo>
                  <a:lnTo>
                    <a:pt x="76" y="171"/>
                  </a:lnTo>
                  <a:lnTo>
                    <a:pt x="75" y="173"/>
                  </a:lnTo>
                  <a:lnTo>
                    <a:pt x="69" y="175"/>
                  </a:lnTo>
                  <a:lnTo>
                    <a:pt x="62" y="180"/>
                  </a:lnTo>
                  <a:lnTo>
                    <a:pt x="52" y="184"/>
                  </a:lnTo>
                  <a:lnTo>
                    <a:pt x="41" y="190"/>
                  </a:lnTo>
                  <a:lnTo>
                    <a:pt x="30" y="194"/>
                  </a:lnTo>
                  <a:lnTo>
                    <a:pt x="19" y="199"/>
                  </a:lnTo>
                  <a:lnTo>
                    <a:pt x="9" y="202"/>
                  </a:lnTo>
                  <a:lnTo>
                    <a:pt x="11" y="183"/>
                  </a:lnTo>
                  <a:lnTo>
                    <a:pt x="14" y="133"/>
                  </a:lnTo>
                  <a:lnTo>
                    <a:pt x="12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412" name="Freeform 212"/>
            <p:cNvSpPr>
              <a:spLocks/>
            </p:cNvSpPr>
            <p:nvPr/>
          </p:nvSpPr>
          <p:spPr bwMode="auto">
            <a:xfrm>
              <a:off x="964" y="470"/>
              <a:ext cx="126" cy="43"/>
            </a:xfrm>
            <a:custGeom>
              <a:avLst/>
              <a:gdLst>
                <a:gd name="T0" fmla="*/ 253 w 377"/>
                <a:gd name="T1" fmla="*/ 9 h 129"/>
                <a:gd name="T2" fmla="*/ 215 w 377"/>
                <a:gd name="T3" fmla="*/ 0 h 129"/>
                <a:gd name="T4" fmla="*/ 206 w 377"/>
                <a:gd name="T5" fmla="*/ 2 h 129"/>
                <a:gd name="T6" fmla="*/ 181 w 377"/>
                <a:gd name="T7" fmla="*/ 4 h 129"/>
                <a:gd name="T8" fmla="*/ 148 w 377"/>
                <a:gd name="T9" fmla="*/ 10 h 129"/>
                <a:gd name="T10" fmla="*/ 108 w 377"/>
                <a:gd name="T11" fmla="*/ 16 h 129"/>
                <a:gd name="T12" fmla="*/ 69 w 377"/>
                <a:gd name="T13" fmla="*/ 23 h 129"/>
                <a:gd name="T14" fmla="*/ 34 w 377"/>
                <a:gd name="T15" fmla="*/ 31 h 129"/>
                <a:gd name="T16" fmla="*/ 11 w 377"/>
                <a:gd name="T17" fmla="*/ 38 h 129"/>
                <a:gd name="T18" fmla="*/ 0 w 377"/>
                <a:gd name="T19" fmla="*/ 44 h 129"/>
                <a:gd name="T20" fmla="*/ 3 w 377"/>
                <a:gd name="T21" fmla="*/ 48 h 129"/>
                <a:gd name="T22" fmla="*/ 12 w 377"/>
                <a:gd name="T23" fmla="*/ 53 h 129"/>
                <a:gd name="T24" fmla="*/ 27 w 377"/>
                <a:gd name="T25" fmla="*/ 59 h 129"/>
                <a:gd name="T26" fmla="*/ 46 w 377"/>
                <a:gd name="T27" fmla="*/ 64 h 129"/>
                <a:gd name="T28" fmla="*/ 67 w 377"/>
                <a:gd name="T29" fmla="*/ 72 h 129"/>
                <a:gd name="T30" fmla="*/ 94 w 377"/>
                <a:gd name="T31" fmla="*/ 77 h 129"/>
                <a:gd name="T32" fmla="*/ 123 w 377"/>
                <a:gd name="T33" fmla="*/ 85 h 129"/>
                <a:gd name="T34" fmla="*/ 153 w 377"/>
                <a:gd name="T35" fmla="*/ 92 h 129"/>
                <a:gd name="T36" fmla="*/ 186 w 377"/>
                <a:gd name="T37" fmla="*/ 98 h 129"/>
                <a:gd name="T38" fmla="*/ 218 w 377"/>
                <a:gd name="T39" fmla="*/ 105 h 129"/>
                <a:gd name="T40" fmla="*/ 248 w 377"/>
                <a:gd name="T41" fmla="*/ 111 h 129"/>
                <a:gd name="T42" fmla="*/ 279 w 377"/>
                <a:gd name="T43" fmla="*/ 115 h 129"/>
                <a:gd name="T44" fmla="*/ 308 w 377"/>
                <a:gd name="T45" fmla="*/ 121 h 129"/>
                <a:gd name="T46" fmla="*/ 334 w 377"/>
                <a:gd name="T47" fmla="*/ 124 h 129"/>
                <a:gd name="T48" fmla="*/ 358 w 377"/>
                <a:gd name="T49" fmla="*/ 127 h 129"/>
                <a:gd name="T50" fmla="*/ 377 w 377"/>
                <a:gd name="T51" fmla="*/ 129 h 129"/>
                <a:gd name="T52" fmla="*/ 225 w 377"/>
                <a:gd name="T53" fmla="*/ 47 h 129"/>
                <a:gd name="T54" fmla="*/ 253 w 377"/>
                <a:gd name="T55" fmla="*/ 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129">
                  <a:moveTo>
                    <a:pt x="253" y="9"/>
                  </a:moveTo>
                  <a:lnTo>
                    <a:pt x="215" y="0"/>
                  </a:lnTo>
                  <a:lnTo>
                    <a:pt x="206" y="2"/>
                  </a:lnTo>
                  <a:lnTo>
                    <a:pt x="181" y="4"/>
                  </a:lnTo>
                  <a:lnTo>
                    <a:pt x="148" y="10"/>
                  </a:lnTo>
                  <a:lnTo>
                    <a:pt x="108" y="16"/>
                  </a:lnTo>
                  <a:lnTo>
                    <a:pt x="69" y="23"/>
                  </a:lnTo>
                  <a:lnTo>
                    <a:pt x="34" y="31"/>
                  </a:lnTo>
                  <a:lnTo>
                    <a:pt x="11" y="38"/>
                  </a:lnTo>
                  <a:lnTo>
                    <a:pt x="0" y="44"/>
                  </a:lnTo>
                  <a:lnTo>
                    <a:pt x="3" y="48"/>
                  </a:lnTo>
                  <a:lnTo>
                    <a:pt x="12" y="53"/>
                  </a:lnTo>
                  <a:lnTo>
                    <a:pt x="27" y="59"/>
                  </a:lnTo>
                  <a:lnTo>
                    <a:pt x="46" y="64"/>
                  </a:lnTo>
                  <a:lnTo>
                    <a:pt x="67" y="72"/>
                  </a:lnTo>
                  <a:lnTo>
                    <a:pt x="94" y="77"/>
                  </a:lnTo>
                  <a:lnTo>
                    <a:pt x="123" y="85"/>
                  </a:lnTo>
                  <a:lnTo>
                    <a:pt x="153" y="92"/>
                  </a:lnTo>
                  <a:lnTo>
                    <a:pt x="186" y="98"/>
                  </a:lnTo>
                  <a:lnTo>
                    <a:pt x="218" y="105"/>
                  </a:lnTo>
                  <a:lnTo>
                    <a:pt x="248" y="111"/>
                  </a:lnTo>
                  <a:lnTo>
                    <a:pt x="279" y="115"/>
                  </a:lnTo>
                  <a:lnTo>
                    <a:pt x="308" y="121"/>
                  </a:lnTo>
                  <a:lnTo>
                    <a:pt x="334" y="124"/>
                  </a:lnTo>
                  <a:lnTo>
                    <a:pt x="358" y="127"/>
                  </a:lnTo>
                  <a:lnTo>
                    <a:pt x="377" y="129"/>
                  </a:lnTo>
                  <a:lnTo>
                    <a:pt x="225" y="47"/>
                  </a:lnTo>
                  <a:lnTo>
                    <a:pt x="253" y="9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413" name="Freeform 213"/>
            <p:cNvSpPr>
              <a:spLocks/>
            </p:cNvSpPr>
            <p:nvPr/>
          </p:nvSpPr>
          <p:spPr bwMode="auto">
            <a:xfrm>
              <a:off x="1039" y="473"/>
              <a:ext cx="141" cy="40"/>
            </a:xfrm>
            <a:custGeom>
              <a:avLst/>
              <a:gdLst>
                <a:gd name="T0" fmla="*/ 163 w 423"/>
                <a:gd name="T1" fmla="*/ 120 h 120"/>
                <a:gd name="T2" fmla="*/ 179 w 423"/>
                <a:gd name="T3" fmla="*/ 118 h 120"/>
                <a:gd name="T4" fmla="*/ 198 w 423"/>
                <a:gd name="T5" fmla="*/ 115 h 120"/>
                <a:gd name="T6" fmla="*/ 217 w 423"/>
                <a:gd name="T7" fmla="*/ 109 h 120"/>
                <a:gd name="T8" fmla="*/ 238 w 423"/>
                <a:gd name="T9" fmla="*/ 104 h 120"/>
                <a:gd name="T10" fmla="*/ 260 w 423"/>
                <a:gd name="T11" fmla="*/ 96 h 120"/>
                <a:gd name="T12" fmla="*/ 281 w 423"/>
                <a:gd name="T13" fmla="*/ 89 h 120"/>
                <a:gd name="T14" fmla="*/ 303 w 423"/>
                <a:gd name="T15" fmla="*/ 80 h 120"/>
                <a:gd name="T16" fmla="*/ 324 w 423"/>
                <a:gd name="T17" fmla="*/ 71 h 120"/>
                <a:gd name="T18" fmla="*/ 344 w 423"/>
                <a:gd name="T19" fmla="*/ 63 h 120"/>
                <a:gd name="T20" fmla="*/ 362 w 423"/>
                <a:gd name="T21" fmla="*/ 55 h 120"/>
                <a:gd name="T22" fmla="*/ 379 w 423"/>
                <a:gd name="T23" fmla="*/ 47 h 120"/>
                <a:gd name="T24" fmla="*/ 394 w 423"/>
                <a:gd name="T25" fmla="*/ 41 h 120"/>
                <a:gd name="T26" fmla="*/ 405 w 423"/>
                <a:gd name="T27" fmla="*/ 35 h 120"/>
                <a:gd name="T28" fmla="*/ 416 w 423"/>
                <a:gd name="T29" fmla="*/ 31 h 120"/>
                <a:gd name="T30" fmla="*/ 421 w 423"/>
                <a:gd name="T31" fmla="*/ 28 h 120"/>
                <a:gd name="T32" fmla="*/ 423 w 423"/>
                <a:gd name="T33" fmla="*/ 26 h 120"/>
                <a:gd name="T34" fmla="*/ 337 w 423"/>
                <a:gd name="T35" fmla="*/ 32 h 120"/>
                <a:gd name="T36" fmla="*/ 265 w 423"/>
                <a:gd name="T37" fmla="*/ 58 h 120"/>
                <a:gd name="T38" fmla="*/ 28 w 423"/>
                <a:gd name="T39" fmla="*/ 0 h 120"/>
                <a:gd name="T40" fmla="*/ 0 w 423"/>
                <a:gd name="T41" fmla="*/ 38 h 120"/>
                <a:gd name="T42" fmla="*/ 152 w 423"/>
                <a:gd name="T43" fmla="*/ 120 h 120"/>
                <a:gd name="T44" fmla="*/ 155 w 423"/>
                <a:gd name="T45" fmla="*/ 120 h 120"/>
                <a:gd name="T46" fmla="*/ 157 w 423"/>
                <a:gd name="T47" fmla="*/ 120 h 120"/>
                <a:gd name="T48" fmla="*/ 160 w 423"/>
                <a:gd name="T49" fmla="*/ 120 h 120"/>
                <a:gd name="T50" fmla="*/ 163 w 423"/>
                <a:gd name="T5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3" h="120">
                  <a:moveTo>
                    <a:pt x="163" y="120"/>
                  </a:moveTo>
                  <a:lnTo>
                    <a:pt x="179" y="118"/>
                  </a:lnTo>
                  <a:lnTo>
                    <a:pt x="198" y="115"/>
                  </a:lnTo>
                  <a:lnTo>
                    <a:pt x="217" y="109"/>
                  </a:lnTo>
                  <a:lnTo>
                    <a:pt x="238" y="104"/>
                  </a:lnTo>
                  <a:lnTo>
                    <a:pt x="260" y="96"/>
                  </a:lnTo>
                  <a:lnTo>
                    <a:pt x="281" y="89"/>
                  </a:lnTo>
                  <a:lnTo>
                    <a:pt x="303" y="80"/>
                  </a:lnTo>
                  <a:lnTo>
                    <a:pt x="324" y="71"/>
                  </a:lnTo>
                  <a:lnTo>
                    <a:pt x="344" y="63"/>
                  </a:lnTo>
                  <a:lnTo>
                    <a:pt x="362" y="55"/>
                  </a:lnTo>
                  <a:lnTo>
                    <a:pt x="379" y="47"/>
                  </a:lnTo>
                  <a:lnTo>
                    <a:pt x="394" y="41"/>
                  </a:lnTo>
                  <a:lnTo>
                    <a:pt x="405" y="35"/>
                  </a:lnTo>
                  <a:lnTo>
                    <a:pt x="416" y="31"/>
                  </a:lnTo>
                  <a:lnTo>
                    <a:pt x="421" y="28"/>
                  </a:lnTo>
                  <a:lnTo>
                    <a:pt x="423" y="26"/>
                  </a:lnTo>
                  <a:lnTo>
                    <a:pt x="337" y="32"/>
                  </a:lnTo>
                  <a:lnTo>
                    <a:pt x="265" y="58"/>
                  </a:lnTo>
                  <a:lnTo>
                    <a:pt x="28" y="0"/>
                  </a:lnTo>
                  <a:lnTo>
                    <a:pt x="0" y="38"/>
                  </a:lnTo>
                  <a:lnTo>
                    <a:pt x="152" y="120"/>
                  </a:lnTo>
                  <a:lnTo>
                    <a:pt x="155" y="120"/>
                  </a:lnTo>
                  <a:lnTo>
                    <a:pt x="157" y="120"/>
                  </a:lnTo>
                  <a:lnTo>
                    <a:pt x="160" y="120"/>
                  </a:lnTo>
                  <a:lnTo>
                    <a:pt x="163" y="120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414" name="Freeform 214"/>
            <p:cNvSpPr>
              <a:spLocks/>
            </p:cNvSpPr>
            <p:nvPr/>
          </p:nvSpPr>
          <p:spPr bwMode="auto">
            <a:xfrm>
              <a:off x="952" y="487"/>
              <a:ext cx="118" cy="35"/>
            </a:xfrm>
            <a:custGeom>
              <a:avLst/>
              <a:gdLst>
                <a:gd name="T0" fmla="*/ 3 w 353"/>
                <a:gd name="T1" fmla="*/ 0 h 105"/>
                <a:gd name="T2" fmla="*/ 1 w 353"/>
                <a:gd name="T3" fmla="*/ 1 h 105"/>
                <a:gd name="T4" fmla="*/ 0 w 353"/>
                <a:gd name="T5" fmla="*/ 7 h 105"/>
                <a:gd name="T6" fmla="*/ 1 w 353"/>
                <a:gd name="T7" fmla="*/ 13 h 105"/>
                <a:gd name="T8" fmla="*/ 9 w 353"/>
                <a:gd name="T9" fmla="*/ 19 h 105"/>
                <a:gd name="T10" fmla="*/ 28 w 353"/>
                <a:gd name="T11" fmla="*/ 27 h 105"/>
                <a:gd name="T12" fmla="*/ 48 w 353"/>
                <a:gd name="T13" fmla="*/ 36 h 105"/>
                <a:gd name="T14" fmla="*/ 70 w 353"/>
                <a:gd name="T15" fmla="*/ 45 h 105"/>
                <a:gd name="T16" fmla="*/ 93 w 353"/>
                <a:gd name="T17" fmla="*/ 54 h 105"/>
                <a:gd name="T18" fmla="*/ 117 w 353"/>
                <a:gd name="T19" fmla="*/ 63 h 105"/>
                <a:gd name="T20" fmla="*/ 141 w 353"/>
                <a:gd name="T21" fmla="*/ 70 h 105"/>
                <a:gd name="T22" fmla="*/ 165 w 353"/>
                <a:gd name="T23" fmla="*/ 77 h 105"/>
                <a:gd name="T24" fmla="*/ 189 w 353"/>
                <a:gd name="T25" fmla="*/ 84 h 105"/>
                <a:gd name="T26" fmla="*/ 213 w 353"/>
                <a:gd name="T27" fmla="*/ 90 h 105"/>
                <a:gd name="T28" fmla="*/ 236 w 353"/>
                <a:gd name="T29" fmla="*/ 95 h 105"/>
                <a:gd name="T30" fmla="*/ 258 w 353"/>
                <a:gd name="T31" fmla="*/ 99 h 105"/>
                <a:gd name="T32" fmla="*/ 280 w 353"/>
                <a:gd name="T33" fmla="*/ 102 h 105"/>
                <a:gd name="T34" fmla="*/ 300 w 353"/>
                <a:gd name="T35" fmla="*/ 105 h 105"/>
                <a:gd name="T36" fmla="*/ 319 w 353"/>
                <a:gd name="T37" fmla="*/ 105 h 105"/>
                <a:gd name="T38" fmla="*/ 337 w 353"/>
                <a:gd name="T39" fmla="*/ 105 h 105"/>
                <a:gd name="T40" fmla="*/ 353 w 353"/>
                <a:gd name="T41" fmla="*/ 103 h 105"/>
                <a:gd name="T42" fmla="*/ 348 w 353"/>
                <a:gd name="T43" fmla="*/ 102 h 105"/>
                <a:gd name="T44" fmla="*/ 338 w 353"/>
                <a:gd name="T45" fmla="*/ 101 h 105"/>
                <a:gd name="T46" fmla="*/ 322 w 353"/>
                <a:gd name="T47" fmla="*/ 98 h 105"/>
                <a:gd name="T48" fmla="*/ 300 w 353"/>
                <a:gd name="T49" fmla="*/ 92 h 105"/>
                <a:gd name="T50" fmla="*/ 276 w 353"/>
                <a:gd name="T51" fmla="*/ 87 h 105"/>
                <a:gd name="T52" fmla="*/ 246 w 353"/>
                <a:gd name="T53" fmla="*/ 80 h 105"/>
                <a:gd name="T54" fmla="*/ 217 w 353"/>
                <a:gd name="T55" fmla="*/ 73 h 105"/>
                <a:gd name="T56" fmla="*/ 185 w 353"/>
                <a:gd name="T57" fmla="*/ 65 h 105"/>
                <a:gd name="T58" fmla="*/ 153 w 353"/>
                <a:gd name="T59" fmla="*/ 57 h 105"/>
                <a:gd name="T60" fmla="*/ 122 w 353"/>
                <a:gd name="T61" fmla="*/ 48 h 105"/>
                <a:gd name="T62" fmla="*/ 92 w 353"/>
                <a:gd name="T63" fmla="*/ 41 h 105"/>
                <a:gd name="T64" fmla="*/ 65 w 353"/>
                <a:gd name="T65" fmla="*/ 32 h 105"/>
                <a:gd name="T66" fmla="*/ 42 w 353"/>
                <a:gd name="T67" fmla="*/ 23 h 105"/>
                <a:gd name="T68" fmla="*/ 23 w 353"/>
                <a:gd name="T69" fmla="*/ 14 h 105"/>
                <a:gd name="T70" fmla="*/ 10 w 353"/>
                <a:gd name="T71" fmla="*/ 7 h 105"/>
                <a:gd name="T72" fmla="*/ 3 w 353"/>
                <a:gd name="T7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3" h="105">
                  <a:moveTo>
                    <a:pt x="3" y="0"/>
                  </a:moveTo>
                  <a:lnTo>
                    <a:pt x="1" y="1"/>
                  </a:lnTo>
                  <a:lnTo>
                    <a:pt x="0" y="7"/>
                  </a:lnTo>
                  <a:lnTo>
                    <a:pt x="1" y="13"/>
                  </a:lnTo>
                  <a:lnTo>
                    <a:pt x="9" y="19"/>
                  </a:lnTo>
                  <a:lnTo>
                    <a:pt x="28" y="27"/>
                  </a:lnTo>
                  <a:lnTo>
                    <a:pt x="48" y="36"/>
                  </a:lnTo>
                  <a:lnTo>
                    <a:pt x="70" y="45"/>
                  </a:lnTo>
                  <a:lnTo>
                    <a:pt x="93" y="54"/>
                  </a:lnTo>
                  <a:lnTo>
                    <a:pt x="117" y="63"/>
                  </a:lnTo>
                  <a:lnTo>
                    <a:pt x="141" y="70"/>
                  </a:lnTo>
                  <a:lnTo>
                    <a:pt x="165" y="77"/>
                  </a:lnTo>
                  <a:lnTo>
                    <a:pt x="189" y="84"/>
                  </a:lnTo>
                  <a:lnTo>
                    <a:pt x="213" y="90"/>
                  </a:lnTo>
                  <a:lnTo>
                    <a:pt x="236" y="95"/>
                  </a:lnTo>
                  <a:lnTo>
                    <a:pt x="258" y="99"/>
                  </a:lnTo>
                  <a:lnTo>
                    <a:pt x="280" y="102"/>
                  </a:lnTo>
                  <a:lnTo>
                    <a:pt x="300" y="105"/>
                  </a:lnTo>
                  <a:lnTo>
                    <a:pt x="319" y="105"/>
                  </a:lnTo>
                  <a:lnTo>
                    <a:pt x="337" y="105"/>
                  </a:lnTo>
                  <a:lnTo>
                    <a:pt x="353" y="103"/>
                  </a:lnTo>
                  <a:lnTo>
                    <a:pt x="348" y="102"/>
                  </a:lnTo>
                  <a:lnTo>
                    <a:pt x="338" y="101"/>
                  </a:lnTo>
                  <a:lnTo>
                    <a:pt x="322" y="98"/>
                  </a:lnTo>
                  <a:lnTo>
                    <a:pt x="300" y="92"/>
                  </a:lnTo>
                  <a:lnTo>
                    <a:pt x="276" y="87"/>
                  </a:lnTo>
                  <a:lnTo>
                    <a:pt x="246" y="80"/>
                  </a:lnTo>
                  <a:lnTo>
                    <a:pt x="217" y="73"/>
                  </a:lnTo>
                  <a:lnTo>
                    <a:pt x="185" y="65"/>
                  </a:lnTo>
                  <a:lnTo>
                    <a:pt x="153" y="57"/>
                  </a:lnTo>
                  <a:lnTo>
                    <a:pt x="122" y="48"/>
                  </a:lnTo>
                  <a:lnTo>
                    <a:pt x="92" y="41"/>
                  </a:lnTo>
                  <a:lnTo>
                    <a:pt x="65" y="32"/>
                  </a:lnTo>
                  <a:lnTo>
                    <a:pt x="42" y="23"/>
                  </a:lnTo>
                  <a:lnTo>
                    <a:pt x="23" y="14"/>
                  </a:lnTo>
                  <a:lnTo>
                    <a:pt x="10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415" name="Freeform 215"/>
            <p:cNvSpPr>
              <a:spLocks/>
            </p:cNvSpPr>
            <p:nvPr/>
          </p:nvSpPr>
          <p:spPr bwMode="auto">
            <a:xfrm>
              <a:off x="1092" y="157"/>
              <a:ext cx="17" cy="15"/>
            </a:xfrm>
            <a:custGeom>
              <a:avLst/>
              <a:gdLst>
                <a:gd name="T0" fmla="*/ 25 w 50"/>
                <a:gd name="T1" fmla="*/ 45 h 45"/>
                <a:gd name="T2" fmla="*/ 34 w 50"/>
                <a:gd name="T3" fmla="*/ 44 h 45"/>
                <a:gd name="T4" fmla="*/ 43 w 50"/>
                <a:gd name="T5" fmla="*/ 38 h 45"/>
                <a:gd name="T6" fmla="*/ 49 w 50"/>
                <a:gd name="T7" fmla="*/ 32 h 45"/>
                <a:gd name="T8" fmla="*/ 50 w 50"/>
                <a:gd name="T9" fmla="*/ 23 h 45"/>
                <a:gd name="T10" fmla="*/ 49 w 50"/>
                <a:gd name="T11" fmla="*/ 15 h 45"/>
                <a:gd name="T12" fmla="*/ 43 w 50"/>
                <a:gd name="T13" fmla="*/ 7 h 45"/>
                <a:gd name="T14" fmla="*/ 34 w 50"/>
                <a:gd name="T15" fmla="*/ 1 h 45"/>
                <a:gd name="T16" fmla="*/ 25 w 50"/>
                <a:gd name="T17" fmla="*/ 0 h 45"/>
                <a:gd name="T18" fmla="*/ 15 w 50"/>
                <a:gd name="T19" fmla="*/ 1 h 45"/>
                <a:gd name="T20" fmla="*/ 8 w 50"/>
                <a:gd name="T21" fmla="*/ 7 h 45"/>
                <a:gd name="T22" fmla="*/ 2 w 50"/>
                <a:gd name="T23" fmla="*/ 15 h 45"/>
                <a:gd name="T24" fmla="*/ 0 w 50"/>
                <a:gd name="T25" fmla="*/ 23 h 45"/>
                <a:gd name="T26" fmla="*/ 2 w 50"/>
                <a:gd name="T27" fmla="*/ 32 h 45"/>
                <a:gd name="T28" fmla="*/ 8 w 50"/>
                <a:gd name="T29" fmla="*/ 38 h 45"/>
                <a:gd name="T30" fmla="*/ 15 w 50"/>
                <a:gd name="T31" fmla="*/ 44 h 45"/>
                <a:gd name="T32" fmla="*/ 25 w 50"/>
                <a:gd name="T3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5">
                  <a:moveTo>
                    <a:pt x="25" y="45"/>
                  </a:moveTo>
                  <a:lnTo>
                    <a:pt x="34" y="44"/>
                  </a:lnTo>
                  <a:lnTo>
                    <a:pt x="43" y="38"/>
                  </a:lnTo>
                  <a:lnTo>
                    <a:pt x="49" y="32"/>
                  </a:lnTo>
                  <a:lnTo>
                    <a:pt x="50" y="23"/>
                  </a:lnTo>
                  <a:lnTo>
                    <a:pt x="49" y="15"/>
                  </a:lnTo>
                  <a:lnTo>
                    <a:pt x="43" y="7"/>
                  </a:lnTo>
                  <a:lnTo>
                    <a:pt x="34" y="1"/>
                  </a:lnTo>
                  <a:lnTo>
                    <a:pt x="25" y="0"/>
                  </a:lnTo>
                  <a:lnTo>
                    <a:pt x="15" y="1"/>
                  </a:lnTo>
                  <a:lnTo>
                    <a:pt x="8" y="7"/>
                  </a:lnTo>
                  <a:lnTo>
                    <a:pt x="2" y="15"/>
                  </a:lnTo>
                  <a:lnTo>
                    <a:pt x="0" y="23"/>
                  </a:lnTo>
                  <a:lnTo>
                    <a:pt x="2" y="32"/>
                  </a:lnTo>
                  <a:lnTo>
                    <a:pt x="8" y="38"/>
                  </a:lnTo>
                  <a:lnTo>
                    <a:pt x="15" y="44"/>
                  </a:lnTo>
                  <a:lnTo>
                    <a:pt x="25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51416" name="Text Box 216"/>
          <p:cNvSpPr txBox="1">
            <a:spLocks noChangeArrowheads="1"/>
          </p:cNvSpPr>
          <p:nvPr/>
        </p:nvSpPr>
        <p:spPr bwMode="auto">
          <a:xfrm>
            <a:off x="2286000" y="5943600"/>
            <a:ext cx="679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>
                <a:solidFill>
                  <a:srgbClr val="CCECFF"/>
                </a:solidFill>
                <a:latin typeface="Arial" panose="020B0604020202020204" pitchFamily="34" charset="0"/>
              </a:rPr>
              <a:t>LV monitor</a:t>
            </a:r>
          </a:p>
        </p:txBody>
      </p:sp>
      <p:sp>
        <p:nvSpPr>
          <p:cNvPr id="51417" name="Oval 217"/>
          <p:cNvSpPr>
            <a:spLocks noChangeArrowheads="1"/>
          </p:cNvSpPr>
          <p:nvPr/>
        </p:nvSpPr>
        <p:spPr bwMode="auto">
          <a:xfrm>
            <a:off x="3163888" y="5791200"/>
            <a:ext cx="36512" cy="365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1418" name="Rectangle 218"/>
          <p:cNvSpPr>
            <a:spLocks noChangeArrowheads="1"/>
          </p:cNvSpPr>
          <p:nvPr/>
        </p:nvSpPr>
        <p:spPr bwMode="auto">
          <a:xfrm>
            <a:off x="4340225" y="6176963"/>
            <a:ext cx="458788" cy="1524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">
                <a:solidFill>
                  <a:srgbClr val="000000"/>
                </a:solidFill>
                <a:latin typeface="Arial" panose="020B0604020202020204" pitchFamily="34" charset="0"/>
              </a:rPr>
              <a:t>DIMsrv</a:t>
            </a:r>
          </a:p>
        </p:txBody>
      </p:sp>
      <p:sp>
        <p:nvSpPr>
          <p:cNvPr id="51419" name="Rectangle 219"/>
          <p:cNvSpPr>
            <a:spLocks noChangeArrowheads="1"/>
          </p:cNvSpPr>
          <p:nvPr/>
        </p:nvSpPr>
        <p:spPr bwMode="auto">
          <a:xfrm>
            <a:off x="4340225" y="2971800"/>
            <a:ext cx="458788" cy="1524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">
                <a:solidFill>
                  <a:srgbClr val="000000"/>
                </a:solidFill>
                <a:latin typeface="Arial" panose="020B0604020202020204" pitchFamily="34" charset="0"/>
              </a:rPr>
              <a:t>DIMsrv</a:t>
            </a:r>
          </a:p>
        </p:txBody>
      </p:sp>
      <p:sp>
        <p:nvSpPr>
          <p:cNvPr id="51420" name="Rectangle 220"/>
          <p:cNvSpPr>
            <a:spLocks noChangeArrowheads="1"/>
          </p:cNvSpPr>
          <p:nvPr/>
        </p:nvSpPr>
        <p:spPr bwMode="auto">
          <a:xfrm>
            <a:off x="4340225" y="3200400"/>
            <a:ext cx="458788" cy="1524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">
                <a:solidFill>
                  <a:srgbClr val="000000"/>
                </a:solidFill>
                <a:latin typeface="Arial" panose="020B0604020202020204" pitchFamily="34" charset="0"/>
              </a:rPr>
              <a:t>DIMcl</a:t>
            </a:r>
          </a:p>
        </p:txBody>
      </p:sp>
      <p:sp>
        <p:nvSpPr>
          <p:cNvPr id="51421" name="AutoShape 221"/>
          <p:cNvSpPr>
            <a:spLocks noChangeArrowheads="1"/>
          </p:cNvSpPr>
          <p:nvPr/>
        </p:nvSpPr>
        <p:spPr bwMode="auto">
          <a:xfrm rot="5400000">
            <a:off x="3997325" y="5981700"/>
            <a:ext cx="457200" cy="2286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">
                <a:solidFill>
                  <a:srgbClr val="000000"/>
                </a:solidFill>
                <a:latin typeface="Arial" panose="020B0604020202020204" pitchFamily="34" charset="0"/>
              </a:rPr>
              <a:t>DDL</a:t>
            </a:r>
          </a:p>
        </p:txBody>
      </p:sp>
      <p:cxnSp>
        <p:nvCxnSpPr>
          <p:cNvPr id="51422" name="AutoShape 222"/>
          <p:cNvCxnSpPr>
            <a:cxnSpLocks noChangeShapeType="1"/>
          </p:cNvCxnSpPr>
          <p:nvPr/>
        </p:nvCxnSpPr>
        <p:spPr bwMode="auto">
          <a:xfrm rot="16200000">
            <a:off x="4460875" y="3463925"/>
            <a:ext cx="225425" cy="3175"/>
          </a:xfrm>
          <a:prstGeom prst="bentConnector3">
            <a:avLst>
              <a:gd name="adj1" fmla="val 50704"/>
            </a:avLst>
          </a:prstGeom>
          <a:noFill/>
          <a:ln w="1905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423" name="Rectangle 223"/>
          <p:cNvSpPr>
            <a:spLocks noChangeArrowheads="1"/>
          </p:cNvSpPr>
          <p:nvPr/>
        </p:nvSpPr>
        <p:spPr bwMode="auto">
          <a:xfrm>
            <a:off x="4416425" y="3124200"/>
            <a:ext cx="306388" cy="762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424" name="Rectangle 224"/>
          <p:cNvSpPr>
            <a:spLocks noChangeArrowheads="1"/>
          </p:cNvSpPr>
          <p:nvPr/>
        </p:nvSpPr>
        <p:spPr bwMode="auto">
          <a:xfrm>
            <a:off x="4035425" y="2055813"/>
            <a:ext cx="1066800" cy="45720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FFFFFF"/>
                </a:solidFill>
                <a:latin typeface="Arial" panose="020B0604020202020204" pitchFamily="34" charset="0"/>
              </a:rPr>
              <a:t>PVSS II</a:t>
            </a:r>
            <a:endParaRPr lang="en-GB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425" name="Rectangle 225" descr="Wide upward diagonal"/>
          <p:cNvSpPr>
            <a:spLocks noChangeArrowheads="1"/>
          </p:cNvSpPr>
          <p:nvPr/>
        </p:nvSpPr>
        <p:spPr bwMode="auto">
          <a:xfrm>
            <a:off x="4111625" y="2438400"/>
            <a:ext cx="915988" cy="228600"/>
          </a:xfrm>
          <a:prstGeom prst="rect">
            <a:avLst/>
          </a:prstGeom>
          <a:pattFill prst="wdUpDiag">
            <a:fgClr>
              <a:srgbClr val="009999"/>
            </a:fgClr>
            <a:bgClr>
              <a:srgbClr val="66CCFF"/>
            </a:bgClr>
          </a:patt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000000"/>
                </a:solidFill>
                <a:latin typeface="Arial" panose="020B0604020202020204" pitchFamily="34" charset="0"/>
              </a:rPr>
              <a:t>DIMclient</a:t>
            </a:r>
          </a:p>
        </p:txBody>
      </p:sp>
      <p:sp>
        <p:nvSpPr>
          <p:cNvPr id="51426" name="AutoShape 226"/>
          <p:cNvSpPr>
            <a:spLocks noChangeArrowheads="1"/>
          </p:cNvSpPr>
          <p:nvPr/>
        </p:nvSpPr>
        <p:spPr bwMode="auto">
          <a:xfrm>
            <a:off x="6629400" y="6172200"/>
            <a:ext cx="10668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000000"/>
                </a:solidFill>
                <a:latin typeface="Arial" panose="020B0604020202020204" pitchFamily="34" charset="0"/>
              </a:rPr>
              <a:t>HVrod</a:t>
            </a:r>
          </a:p>
        </p:txBody>
      </p:sp>
      <p:sp>
        <p:nvSpPr>
          <p:cNvPr id="51427" name="Rectangle 227"/>
          <p:cNvSpPr>
            <a:spLocks noChangeArrowheads="1"/>
          </p:cNvSpPr>
          <p:nvPr/>
        </p:nvSpPr>
        <p:spPr bwMode="auto">
          <a:xfrm>
            <a:off x="6629400" y="5410200"/>
            <a:ext cx="1066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000000"/>
                </a:solidFill>
                <a:latin typeface="Arial" panose="020B0604020202020204" pitchFamily="34" charset="0"/>
              </a:rPr>
              <a:t>ELMB</a:t>
            </a:r>
          </a:p>
        </p:txBody>
      </p:sp>
      <p:cxnSp>
        <p:nvCxnSpPr>
          <p:cNvPr id="51428" name="AutoShape 228"/>
          <p:cNvCxnSpPr>
            <a:cxnSpLocks noChangeShapeType="1"/>
          </p:cNvCxnSpPr>
          <p:nvPr/>
        </p:nvCxnSpPr>
        <p:spPr bwMode="auto">
          <a:xfrm>
            <a:off x="7162800" y="5791200"/>
            <a:ext cx="0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429" name="Rectangle 229"/>
          <p:cNvSpPr>
            <a:spLocks noChangeArrowheads="1"/>
          </p:cNvSpPr>
          <p:nvPr/>
        </p:nvSpPr>
        <p:spPr bwMode="auto">
          <a:xfrm>
            <a:off x="6553200" y="1676400"/>
            <a:ext cx="1219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51430" name="Group 230"/>
          <p:cNvGrpSpPr>
            <a:grpSpLocks/>
          </p:cNvGrpSpPr>
          <p:nvPr/>
        </p:nvGrpSpPr>
        <p:grpSpPr bwMode="auto">
          <a:xfrm>
            <a:off x="7086600" y="5791200"/>
            <a:ext cx="546100" cy="233363"/>
            <a:chOff x="192" y="3645"/>
            <a:chExt cx="344" cy="147"/>
          </a:xfrm>
        </p:grpSpPr>
        <p:sp>
          <p:nvSpPr>
            <p:cNvPr id="51431" name="Rectangle 231"/>
            <p:cNvSpPr>
              <a:spLocks noChangeArrowheads="1"/>
            </p:cNvSpPr>
            <p:nvPr/>
          </p:nvSpPr>
          <p:spPr bwMode="auto">
            <a:xfrm>
              <a:off x="452" y="3645"/>
              <a:ext cx="84" cy="1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?</a:t>
              </a:r>
            </a:p>
          </p:txBody>
        </p:sp>
        <p:sp>
          <p:nvSpPr>
            <p:cNvPr id="51432" name="Line 232"/>
            <p:cNvSpPr>
              <a:spLocks noChangeShapeType="1"/>
            </p:cNvSpPr>
            <p:nvPr/>
          </p:nvSpPr>
          <p:spPr bwMode="auto">
            <a:xfrm>
              <a:off x="432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433" name="Line 233"/>
            <p:cNvSpPr>
              <a:spLocks noChangeShapeType="1"/>
            </p:cNvSpPr>
            <p:nvPr/>
          </p:nvSpPr>
          <p:spPr bwMode="auto">
            <a:xfrm flipH="1">
              <a:off x="38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434" name="Line 234"/>
            <p:cNvSpPr>
              <a:spLocks noChangeShapeType="1"/>
            </p:cNvSpPr>
            <p:nvPr/>
          </p:nvSpPr>
          <p:spPr bwMode="auto">
            <a:xfrm flipH="1">
              <a:off x="288" y="369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435" name="Oval 235"/>
            <p:cNvSpPr>
              <a:spLocks noChangeArrowheads="1"/>
            </p:cNvSpPr>
            <p:nvPr/>
          </p:nvSpPr>
          <p:spPr bwMode="auto">
            <a:xfrm>
              <a:off x="192" y="3744"/>
              <a:ext cx="144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51436" name="Group 236"/>
          <p:cNvGrpSpPr>
            <a:grpSpLocks/>
          </p:cNvGrpSpPr>
          <p:nvPr/>
        </p:nvGrpSpPr>
        <p:grpSpPr bwMode="auto">
          <a:xfrm>
            <a:off x="7086600" y="2895600"/>
            <a:ext cx="600075" cy="233363"/>
            <a:chOff x="192" y="3645"/>
            <a:chExt cx="378" cy="147"/>
          </a:xfrm>
        </p:grpSpPr>
        <p:sp>
          <p:nvSpPr>
            <p:cNvPr id="51437" name="Rectangle 237"/>
            <p:cNvSpPr>
              <a:spLocks noChangeArrowheads="1"/>
            </p:cNvSpPr>
            <p:nvPr/>
          </p:nvSpPr>
          <p:spPr bwMode="auto">
            <a:xfrm>
              <a:off x="452" y="3645"/>
              <a:ext cx="118" cy="1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1?</a:t>
              </a:r>
            </a:p>
          </p:txBody>
        </p:sp>
        <p:sp>
          <p:nvSpPr>
            <p:cNvPr id="51438" name="Line 238"/>
            <p:cNvSpPr>
              <a:spLocks noChangeShapeType="1"/>
            </p:cNvSpPr>
            <p:nvPr/>
          </p:nvSpPr>
          <p:spPr bwMode="auto">
            <a:xfrm>
              <a:off x="432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439" name="Line 239"/>
            <p:cNvSpPr>
              <a:spLocks noChangeShapeType="1"/>
            </p:cNvSpPr>
            <p:nvPr/>
          </p:nvSpPr>
          <p:spPr bwMode="auto">
            <a:xfrm flipH="1">
              <a:off x="38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440" name="Line 240"/>
            <p:cNvSpPr>
              <a:spLocks noChangeShapeType="1"/>
            </p:cNvSpPr>
            <p:nvPr/>
          </p:nvSpPr>
          <p:spPr bwMode="auto">
            <a:xfrm flipH="1">
              <a:off x="288" y="369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441" name="Oval 241"/>
            <p:cNvSpPr>
              <a:spLocks noChangeArrowheads="1"/>
            </p:cNvSpPr>
            <p:nvPr/>
          </p:nvSpPr>
          <p:spPr bwMode="auto">
            <a:xfrm>
              <a:off x="192" y="3744"/>
              <a:ext cx="144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51442" name="Group 242"/>
          <p:cNvGrpSpPr>
            <a:grpSpLocks/>
          </p:cNvGrpSpPr>
          <p:nvPr/>
        </p:nvGrpSpPr>
        <p:grpSpPr bwMode="auto">
          <a:xfrm>
            <a:off x="7391400" y="5257800"/>
            <a:ext cx="460375" cy="228600"/>
            <a:chOff x="2688" y="3408"/>
            <a:chExt cx="290" cy="144"/>
          </a:xfrm>
        </p:grpSpPr>
        <p:sp>
          <p:nvSpPr>
            <p:cNvPr id="51443" name="Rectangle 243"/>
            <p:cNvSpPr>
              <a:spLocks noChangeArrowheads="1"/>
            </p:cNvSpPr>
            <p:nvPr/>
          </p:nvSpPr>
          <p:spPr bwMode="auto">
            <a:xfrm>
              <a:off x="2900" y="3408"/>
              <a:ext cx="78" cy="1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51444" name="Line 244"/>
            <p:cNvSpPr>
              <a:spLocks noChangeShapeType="1"/>
            </p:cNvSpPr>
            <p:nvPr/>
          </p:nvSpPr>
          <p:spPr bwMode="auto">
            <a:xfrm>
              <a:off x="2880" y="3411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445" name="Line 245"/>
            <p:cNvSpPr>
              <a:spLocks noChangeShapeType="1"/>
            </p:cNvSpPr>
            <p:nvPr/>
          </p:nvSpPr>
          <p:spPr bwMode="auto">
            <a:xfrm flipH="1">
              <a:off x="2832" y="3459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446" name="Line 246"/>
            <p:cNvSpPr>
              <a:spLocks noChangeShapeType="1"/>
            </p:cNvSpPr>
            <p:nvPr/>
          </p:nvSpPr>
          <p:spPr bwMode="auto">
            <a:xfrm flipH="1">
              <a:off x="2736" y="3459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1447" name="Oval 247"/>
            <p:cNvSpPr>
              <a:spLocks noChangeArrowheads="1"/>
            </p:cNvSpPr>
            <p:nvPr/>
          </p:nvSpPr>
          <p:spPr bwMode="auto">
            <a:xfrm>
              <a:off x="2688" y="3504"/>
              <a:ext cx="48" cy="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51448" name="Text Box 248"/>
          <p:cNvSpPr txBox="1">
            <a:spLocks noChangeArrowheads="1"/>
          </p:cNvSpPr>
          <p:nvPr/>
        </p:nvSpPr>
        <p:spPr bwMode="auto">
          <a:xfrm>
            <a:off x="6248400" y="6629400"/>
            <a:ext cx="152400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VHV Curr. Monitor</a:t>
            </a:r>
          </a:p>
        </p:txBody>
      </p:sp>
      <p:sp>
        <p:nvSpPr>
          <p:cNvPr id="51449" name="Rectangle 249"/>
          <p:cNvSpPr>
            <a:spLocks noChangeArrowheads="1"/>
          </p:cNvSpPr>
          <p:nvPr/>
        </p:nvSpPr>
        <p:spPr bwMode="auto">
          <a:xfrm>
            <a:off x="6623050" y="2513013"/>
            <a:ext cx="10668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PCI-CAN</a:t>
            </a:r>
          </a:p>
        </p:txBody>
      </p:sp>
      <p:sp>
        <p:nvSpPr>
          <p:cNvPr id="51450" name="Rectangle 250"/>
          <p:cNvSpPr>
            <a:spLocks noChangeArrowheads="1"/>
          </p:cNvSpPr>
          <p:nvPr/>
        </p:nvSpPr>
        <p:spPr bwMode="auto">
          <a:xfrm>
            <a:off x="6623050" y="2286000"/>
            <a:ext cx="1066800" cy="2286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000000"/>
                </a:solidFill>
                <a:latin typeface="Arial" panose="020B0604020202020204" pitchFamily="34" charset="0"/>
              </a:rPr>
              <a:t>ELMB OPCserver</a:t>
            </a:r>
          </a:p>
        </p:txBody>
      </p:sp>
      <p:sp>
        <p:nvSpPr>
          <p:cNvPr id="51451" name="Rectangle 251"/>
          <p:cNvSpPr>
            <a:spLocks noChangeArrowheads="1"/>
          </p:cNvSpPr>
          <p:nvPr/>
        </p:nvSpPr>
        <p:spPr bwMode="auto">
          <a:xfrm>
            <a:off x="6623050" y="1752600"/>
            <a:ext cx="1066800" cy="45720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FFFFFF"/>
                </a:solidFill>
                <a:latin typeface="Arial" panose="020B0604020202020204" pitchFamily="34" charset="0"/>
              </a:rPr>
              <a:t>PVSS II</a:t>
            </a:r>
            <a:endParaRPr lang="en-GB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452" name="Rectangle 252" descr="Wide upward diagonal"/>
          <p:cNvSpPr>
            <a:spLocks noChangeArrowheads="1"/>
          </p:cNvSpPr>
          <p:nvPr/>
        </p:nvSpPr>
        <p:spPr bwMode="auto">
          <a:xfrm>
            <a:off x="6699250" y="2057400"/>
            <a:ext cx="914400" cy="228600"/>
          </a:xfrm>
          <a:prstGeom prst="rect">
            <a:avLst/>
          </a:prstGeom>
          <a:pattFill prst="wdUpDiag">
            <a:fgClr>
              <a:srgbClr val="009999"/>
            </a:fgClr>
            <a:bgClr>
              <a:srgbClr val="66CC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000000"/>
                </a:solidFill>
                <a:latin typeface="Arial" panose="020B0604020202020204" pitchFamily="34" charset="0"/>
              </a:rPr>
              <a:t>OPC client</a:t>
            </a:r>
          </a:p>
        </p:txBody>
      </p:sp>
      <p:cxnSp>
        <p:nvCxnSpPr>
          <p:cNvPr id="51453" name="AutoShape 253"/>
          <p:cNvCxnSpPr>
            <a:cxnSpLocks noChangeShapeType="1"/>
          </p:cNvCxnSpPr>
          <p:nvPr/>
        </p:nvCxnSpPr>
        <p:spPr bwMode="auto">
          <a:xfrm rot="5400000">
            <a:off x="5829300" y="4076700"/>
            <a:ext cx="2667000" cy="0"/>
          </a:xfrm>
          <a:prstGeom prst="straightConnector1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454" name="Text Box 254"/>
          <p:cNvSpPr txBox="1">
            <a:spLocks noChangeArrowheads="1"/>
          </p:cNvSpPr>
          <p:nvPr/>
        </p:nvSpPr>
        <p:spPr bwMode="auto">
          <a:xfrm>
            <a:off x="7118350" y="2741613"/>
            <a:ext cx="2460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>
                <a:solidFill>
                  <a:srgbClr val="0066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51457" name="AutoShape 257"/>
          <p:cNvSpPr>
            <a:spLocks noChangeArrowheads="1"/>
          </p:cNvSpPr>
          <p:nvPr/>
        </p:nvSpPr>
        <p:spPr bwMode="auto">
          <a:xfrm>
            <a:off x="0" y="1600200"/>
            <a:ext cx="8153400" cy="1600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1458" name="Text Box 258"/>
          <p:cNvSpPr txBox="1">
            <a:spLocks noChangeArrowheads="1"/>
          </p:cNvSpPr>
          <p:nvPr/>
        </p:nvSpPr>
        <p:spPr bwMode="auto">
          <a:xfrm>
            <a:off x="6553200" y="2743200"/>
            <a:ext cx="1403350" cy="3968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Front-End</a:t>
            </a:r>
          </a:p>
        </p:txBody>
      </p:sp>
      <p:sp>
        <p:nvSpPr>
          <p:cNvPr id="51466" name="Rectangle 266" descr="Wide upward diagonal"/>
          <p:cNvSpPr>
            <a:spLocks noChangeArrowheads="1"/>
          </p:cNvSpPr>
          <p:nvPr/>
        </p:nvSpPr>
        <p:spPr bwMode="auto">
          <a:xfrm>
            <a:off x="3200400" y="4114800"/>
            <a:ext cx="914400" cy="228600"/>
          </a:xfrm>
          <a:prstGeom prst="rect">
            <a:avLst/>
          </a:prstGeom>
          <a:pattFill prst="wdUpDiag">
            <a:fgClr>
              <a:srgbClr val="009999"/>
            </a:fgClr>
            <a:bgClr>
              <a:srgbClr val="66CC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000000"/>
                </a:solidFill>
                <a:latin typeface="Arial" panose="020B0604020202020204" pitchFamily="34" charset="0"/>
              </a:rPr>
              <a:t>OPC client</a:t>
            </a:r>
          </a:p>
        </p:txBody>
      </p:sp>
      <p:sp>
        <p:nvSpPr>
          <p:cNvPr id="51473" name="Text Box 273"/>
          <p:cNvSpPr txBox="1">
            <a:spLocks noChangeArrowheads="1"/>
          </p:cNvSpPr>
          <p:nvPr/>
        </p:nvSpPr>
        <p:spPr bwMode="auto">
          <a:xfrm>
            <a:off x="228600" y="304800"/>
            <a:ext cx="8534400" cy="9461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3333CC"/>
                </a:solidFill>
              </a:rPr>
              <a:t>ACC WILL PROVIDE: </a:t>
            </a:r>
            <a:br>
              <a:rPr lang="en-US" altLang="en-US" sz="2800" b="1">
                <a:solidFill>
                  <a:srgbClr val="3333CC"/>
                </a:solidFill>
              </a:rPr>
            </a:br>
            <a:r>
              <a:rPr lang="en-US" altLang="en-US" sz="2800" b="1">
                <a:solidFill>
                  <a:srgbClr val="336600"/>
                </a:solidFill>
              </a:rPr>
              <a:t>SOFTWARE INFRASTRUCTURE FOR F-END’s</a:t>
            </a:r>
          </a:p>
        </p:txBody>
      </p:sp>
      <p:grpSp>
        <p:nvGrpSpPr>
          <p:cNvPr id="51476" name="Group 276"/>
          <p:cNvGrpSpPr>
            <a:grpSpLocks/>
          </p:cNvGrpSpPr>
          <p:nvPr/>
        </p:nvGrpSpPr>
        <p:grpSpPr bwMode="auto">
          <a:xfrm>
            <a:off x="381000" y="3352800"/>
            <a:ext cx="8610600" cy="2209800"/>
            <a:chOff x="240" y="2112"/>
            <a:chExt cx="5424" cy="1392"/>
          </a:xfrm>
        </p:grpSpPr>
        <p:grpSp>
          <p:nvGrpSpPr>
            <p:cNvPr id="51472" name="Group 272"/>
            <p:cNvGrpSpPr>
              <a:grpSpLocks/>
            </p:cNvGrpSpPr>
            <p:nvPr/>
          </p:nvGrpSpPr>
          <p:grpSpPr bwMode="auto">
            <a:xfrm>
              <a:off x="240" y="2112"/>
              <a:ext cx="1296" cy="1392"/>
              <a:chOff x="2064" y="2112"/>
              <a:chExt cx="1296" cy="1392"/>
            </a:xfrm>
          </p:grpSpPr>
          <p:sp>
            <p:nvSpPr>
              <p:cNvPr id="51462" name="Rectangle 262"/>
              <p:cNvSpPr>
                <a:spLocks noChangeArrowheads="1"/>
              </p:cNvSpPr>
              <p:nvPr/>
            </p:nvSpPr>
            <p:spPr bwMode="auto">
              <a:xfrm>
                <a:off x="2064" y="2112"/>
                <a:ext cx="1296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Ctr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b="1">
                    <a:solidFill>
                      <a:srgbClr val="000000"/>
                    </a:solidFill>
                  </a:rPr>
                  <a:t>WXP/Linux</a:t>
                </a:r>
              </a:p>
            </p:txBody>
          </p:sp>
          <p:sp>
            <p:nvSpPr>
              <p:cNvPr id="51463" name="Rectangle 26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08" cy="17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PCI</a:t>
                </a:r>
              </a:p>
            </p:txBody>
          </p:sp>
          <p:sp>
            <p:nvSpPr>
              <p:cNvPr id="51464" name="Rectangle 264"/>
              <p:cNvSpPr>
                <a:spLocks noChangeArrowheads="1"/>
              </p:cNvSpPr>
              <p:nvPr/>
            </p:nvSpPr>
            <p:spPr bwMode="auto">
              <a:xfrm>
                <a:off x="2256" y="2832"/>
                <a:ext cx="908" cy="169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OPCserver</a:t>
                </a:r>
              </a:p>
            </p:txBody>
          </p:sp>
          <p:sp>
            <p:nvSpPr>
              <p:cNvPr id="51465" name="Rectangle 265"/>
              <p:cNvSpPr>
                <a:spLocks noChangeArrowheads="1"/>
              </p:cNvSpPr>
              <p:nvPr/>
            </p:nvSpPr>
            <p:spPr bwMode="auto">
              <a:xfrm>
                <a:off x="2258" y="2272"/>
                <a:ext cx="908" cy="339"/>
              </a:xfrm>
              <a:prstGeom prst="rect">
                <a:avLst/>
              </a:prstGeom>
              <a:solidFill>
                <a:srgbClr val="0099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16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PVSS II</a:t>
                </a:r>
                <a:endParaRPr lang="en-GB" altLang="en-US" sz="16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469" name="Rectangle 269"/>
              <p:cNvSpPr>
                <a:spLocks noChangeArrowheads="1"/>
              </p:cNvSpPr>
              <p:nvPr/>
            </p:nvSpPr>
            <p:spPr bwMode="auto">
              <a:xfrm>
                <a:off x="2258" y="2645"/>
                <a:ext cx="908" cy="169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FW</a:t>
                </a:r>
              </a:p>
            </p:txBody>
          </p:sp>
          <p:sp>
            <p:nvSpPr>
              <p:cNvPr id="51470" name="Rectangle 270"/>
              <p:cNvSpPr>
                <a:spLocks noChangeArrowheads="1"/>
              </p:cNvSpPr>
              <p:nvPr/>
            </p:nvSpPr>
            <p:spPr bwMode="auto">
              <a:xfrm>
                <a:off x="2256" y="3024"/>
                <a:ext cx="908" cy="169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LIBRARIES</a:t>
                </a:r>
              </a:p>
            </p:txBody>
          </p:sp>
        </p:grpSp>
        <p:sp>
          <p:nvSpPr>
            <p:cNvPr id="51475" name="Text Box 275"/>
            <p:cNvSpPr txBox="1">
              <a:spLocks noChangeArrowheads="1"/>
            </p:cNvSpPr>
            <p:nvPr/>
          </p:nvSpPr>
          <p:spPr bwMode="auto">
            <a:xfrm>
              <a:off x="1440" y="2592"/>
              <a:ext cx="4224" cy="258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000" b="1">
                  <a:solidFill>
                    <a:srgbClr val="FF0066"/>
                  </a:solidFill>
                </a:rPr>
                <a:t>Detectors to specify requirements: </a:t>
              </a:r>
              <a:r>
                <a:rPr lang="en-US" altLang="en-US" sz="2000" b="1">
                  <a:solidFill>
                    <a:srgbClr val="336600"/>
                  </a:solidFill>
                </a:rPr>
                <a:t>ACC will propose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000000"/>
                </a:solidFill>
              </a:rPr>
              <a:t>13.06.05 L.Jirdén</a:t>
            </a:r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7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B684-8E3D-4778-80F0-14EC1B3C8F8C}" type="slidenum">
              <a:rPr lang="en-US" altLang="en-US">
                <a:solidFill>
                  <a:srgbClr val="000000"/>
                </a:solidFill>
              </a:rPr>
              <a:pPr/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3794" name="Picture 2" descr="Overview_TPC_1_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 rot="10800000">
            <a:off x="4111625" y="2971800"/>
            <a:ext cx="915988" cy="3825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</a:rPr>
              <a:t>[FED]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76200"/>
            <a:ext cx="35814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76200"/>
            <a:ext cx="3505200" cy="11430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152400" y="6172200"/>
            <a:ext cx="10668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Chambers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152400" y="3276600"/>
            <a:ext cx="1066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000000"/>
                </a:solidFill>
                <a:latin typeface="Arial" panose="020B0604020202020204" pitchFamily="34" charset="0"/>
              </a:rPr>
              <a:t>ISEG</a:t>
            </a:r>
          </a:p>
        </p:txBody>
      </p:sp>
      <p:cxnSp>
        <p:nvCxnSpPr>
          <p:cNvPr id="33800" name="AutoShape 8"/>
          <p:cNvCxnSpPr>
            <a:cxnSpLocks noChangeShapeType="1"/>
            <a:stCxn id="33799" idx="2"/>
            <a:endCxn id="33798" idx="0"/>
          </p:cNvCxnSpPr>
          <p:nvPr/>
        </p:nvCxnSpPr>
        <p:spPr bwMode="auto">
          <a:xfrm>
            <a:off x="742950" y="3657600"/>
            <a:ext cx="0" cy="251460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76200" y="1676400"/>
            <a:ext cx="1219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152400" y="2514600"/>
            <a:ext cx="10668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PCI-CAN</a:t>
            </a:r>
          </a:p>
        </p:txBody>
      </p:sp>
      <p:cxnSp>
        <p:nvCxnSpPr>
          <p:cNvPr id="33803" name="AutoShape 11"/>
          <p:cNvCxnSpPr>
            <a:cxnSpLocks noChangeShapeType="1"/>
            <a:stCxn id="33801" idx="2"/>
            <a:endCxn id="33799" idx="0"/>
          </p:cNvCxnSpPr>
          <p:nvPr/>
        </p:nvCxnSpPr>
        <p:spPr bwMode="auto">
          <a:xfrm rot="5400000">
            <a:off x="476250" y="3009900"/>
            <a:ext cx="533400" cy="0"/>
          </a:xfrm>
          <a:prstGeom prst="straightConnector1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52400" y="2286000"/>
            <a:ext cx="1066800" cy="2286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000000"/>
                </a:solidFill>
                <a:latin typeface="Arial" panose="020B0604020202020204" pitchFamily="34" charset="0"/>
              </a:rPr>
              <a:t>ISEG OPCserver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3657600" y="228600"/>
            <a:ext cx="12192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3733800" y="304800"/>
            <a:ext cx="1066800" cy="60960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FFFFFF"/>
                </a:solidFill>
                <a:latin typeface="Arial" panose="020B0604020202020204" pitchFamily="34" charset="0"/>
              </a:rPr>
              <a:t>PVSS II</a:t>
            </a:r>
            <a:endParaRPr lang="en-GB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33807" name="AutoShape 15"/>
          <p:cNvCxnSpPr>
            <a:cxnSpLocks noChangeShapeType="1"/>
            <a:stCxn id="33805" idx="2"/>
            <a:endCxn id="33801" idx="0"/>
          </p:cNvCxnSpPr>
          <p:nvPr/>
        </p:nvCxnSpPr>
        <p:spPr bwMode="auto">
          <a:xfrm rot="5400000">
            <a:off x="2378075" y="-568325"/>
            <a:ext cx="609600" cy="387985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5181600" y="304800"/>
            <a:ext cx="1219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5257800" y="381000"/>
            <a:ext cx="1066800" cy="60960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FFFFFF"/>
                </a:solidFill>
                <a:latin typeface="Arial" panose="020B0604020202020204" pitchFamily="34" charset="0"/>
              </a:rPr>
              <a:t>PVSS II</a:t>
            </a:r>
            <a:endParaRPr lang="en-GB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33810" name="AutoShape 18"/>
          <p:cNvCxnSpPr>
            <a:cxnSpLocks noChangeShapeType="1"/>
            <a:stCxn id="33879" idx="0"/>
            <a:endCxn id="33859" idx="2"/>
          </p:cNvCxnSpPr>
          <p:nvPr/>
        </p:nvCxnSpPr>
        <p:spPr bwMode="auto">
          <a:xfrm rot="5400000" flipH="1">
            <a:off x="4356894" y="-318294"/>
            <a:ext cx="609600" cy="337978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11" name="AutoShape 19"/>
          <p:cNvSpPr>
            <a:spLocks noChangeArrowheads="1"/>
          </p:cNvSpPr>
          <p:nvPr/>
        </p:nvSpPr>
        <p:spPr bwMode="auto">
          <a:xfrm>
            <a:off x="6781800" y="457200"/>
            <a:ext cx="685800" cy="381000"/>
          </a:xfrm>
          <a:prstGeom prst="flowChartMagneticDisk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812" name="AutoShape 20"/>
          <p:cNvSpPr>
            <a:spLocks noChangeArrowheads="1"/>
          </p:cNvSpPr>
          <p:nvPr/>
        </p:nvSpPr>
        <p:spPr bwMode="auto">
          <a:xfrm>
            <a:off x="6400800" y="609600"/>
            <a:ext cx="381000" cy="1524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3813" name="AutoShape 21"/>
          <p:cNvSpPr>
            <a:spLocks noChangeArrowheads="1"/>
          </p:cNvSpPr>
          <p:nvPr/>
        </p:nvSpPr>
        <p:spPr bwMode="auto">
          <a:xfrm>
            <a:off x="1447800" y="6172200"/>
            <a:ext cx="10668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Chambers</a:t>
            </a:r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1447800" y="4419600"/>
            <a:ext cx="1066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000000"/>
                </a:solidFill>
                <a:latin typeface="Arial" panose="020B0604020202020204" pitchFamily="34" charset="0"/>
              </a:rPr>
              <a:t>Wiener</a:t>
            </a:r>
          </a:p>
        </p:txBody>
      </p:sp>
      <p:cxnSp>
        <p:nvCxnSpPr>
          <p:cNvPr id="33815" name="AutoShape 23"/>
          <p:cNvCxnSpPr>
            <a:cxnSpLocks noChangeShapeType="1"/>
          </p:cNvCxnSpPr>
          <p:nvPr/>
        </p:nvCxnSpPr>
        <p:spPr bwMode="auto">
          <a:xfrm>
            <a:off x="1981200" y="4800600"/>
            <a:ext cx="0" cy="137160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1371600" y="1676400"/>
            <a:ext cx="1219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1447800" y="2514600"/>
            <a:ext cx="10668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PCI-CAN</a:t>
            </a:r>
          </a:p>
        </p:txBody>
      </p:sp>
      <p:cxnSp>
        <p:nvCxnSpPr>
          <p:cNvPr id="33818" name="AutoShape 26"/>
          <p:cNvCxnSpPr>
            <a:cxnSpLocks noChangeShapeType="1"/>
          </p:cNvCxnSpPr>
          <p:nvPr/>
        </p:nvCxnSpPr>
        <p:spPr bwMode="auto">
          <a:xfrm rot="5400000">
            <a:off x="1219200" y="3581400"/>
            <a:ext cx="1676400" cy="0"/>
          </a:xfrm>
          <a:prstGeom prst="straightConnector1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1447800" y="2286000"/>
            <a:ext cx="1066800" cy="2286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000000"/>
                </a:solidFill>
                <a:latin typeface="Arial" panose="020B0604020202020204" pitchFamily="34" charset="0"/>
              </a:rPr>
              <a:t>Wiener OPCserver</a:t>
            </a:r>
          </a:p>
        </p:txBody>
      </p:sp>
      <p:cxnSp>
        <p:nvCxnSpPr>
          <p:cNvPr id="33820" name="AutoShape 28"/>
          <p:cNvCxnSpPr>
            <a:cxnSpLocks noChangeShapeType="1"/>
            <a:stCxn id="33816" idx="0"/>
            <a:endCxn id="33808" idx="2"/>
          </p:cNvCxnSpPr>
          <p:nvPr/>
        </p:nvCxnSpPr>
        <p:spPr bwMode="auto">
          <a:xfrm rot="16200000">
            <a:off x="3905250" y="-692150"/>
            <a:ext cx="609600" cy="41275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609600" y="1325563"/>
            <a:ext cx="7000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Ethernet</a:t>
            </a:r>
          </a:p>
        </p:txBody>
      </p:sp>
      <p:sp>
        <p:nvSpPr>
          <p:cNvPr id="33822" name="Text Box 30"/>
          <p:cNvSpPr txBox="1">
            <a:spLocks noChangeArrowheads="1"/>
          </p:cNvSpPr>
          <p:nvPr/>
        </p:nvSpPr>
        <p:spPr bwMode="auto">
          <a:xfrm>
            <a:off x="1066800" y="914400"/>
            <a:ext cx="10429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User interface</a:t>
            </a:r>
          </a:p>
        </p:txBody>
      </p:sp>
      <p:sp>
        <p:nvSpPr>
          <p:cNvPr id="33823" name="Text Box 31"/>
          <p:cNvSpPr txBox="1">
            <a:spLocks noChangeArrowheads="1"/>
          </p:cNvSpPr>
          <p:nvPr/>
        </p:nvSpPr>
        <p:spPr bwMode="auto">
          <a:xfrm>
            <a:off x="6684963" y="160338"/>
            <a:ext cx="1187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Database(s)</a:t>
            </a:r>
          </a:p>
        </p:txBody>
      </p:sp>
      <p:sp>
        <p:nvSpPr>
          <p:cNvPr id="33824" name="AutoShape 32"/>
          <p:cNvSpPr>
            <a:spLocks noChangeArrowheads="1"/>
          </p:cNvSpPr>
          <p:nvPr/>
        </p:nvSpPr>
        <p:spPr bwMode="auto">
          <a:xfrm>
            <a:off x="4033838" y="6172200"/>
            <a:ext cx="10668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000000"/>
                </a:solidFill>
                <a:latin typeface="Arial" panose="020B0604020202020204" pitchFamily="34" charset="0"/>
              </a:rPr>
              <a:t>RCU</a:t>
            </a:r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3960813" y="1676400"/>
            <a:ext cx="1219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826" name="Rectangle 34" descr="Wide upward diagonal"/>
          <p:cNvSpPr>
            <a:spLocks noChangeArrowheads="1"/>
          </p:cNvSpPr>
          <p:nvPr/>
        </p:nvSpPr>
        <p:spPr bwMode="auto">
          <a:xfrm>
            <a:off x="3810000" y="685800"/>
            <a:ext cx="457200" cy="304800"/>
          </a:xfrm>
          <a:prstGeom prst="rect">
            <a:avLst/>
          </a:prstGeom>
          <a:pattFill prst="wdUpDiag">
            <a:fgClr>
              <a:srgbClr val="009999"/>
            </a:fgClr>
            <a:bgClr>
              <a:srgbClr val="66CC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000000"/>
                </a:solidFill>
                <a:latin typeface="Arial" panose="020B0604020202020204" pitchFamily="34" charset="0"/>
              </a:rPr>
              <a:t>OPC</a:t>
            </a:r>
            <a:br>
              <a:rPr lang="en-GB" altLang="en-US" sz="10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altLang="en-US" sz="1000">
                <a:solidFill>
                  <a:srgbClr val="000000"/>
                </a:solidFill>
                <a:latin typeface="Arial" panose="020B0604020202020204" pitchFamily="34" charset="0"/>
              </a:rPr>
              <a:t>client</a:t>
            </a:r>
          </a:p>
        </p:txBody>
      </p:sp>
      <p:sp>
        <p:nvSpPr>
          <p:cNvPr id="33827" name="Rectangle 35" descr="Wide upward diagonal"/>
          <p:cNvSpPr>
            <a:spLocks noChangeArrowheads="1"/>
          </p:cNvSpPr>
          <p:nvPr/>
        </p:nvSpPr>
        <p:spPr bwMode="auto">
          <a:xfrm>
            <a:off x="4267200" y="685800"/>
            <a:ext cx="457200" cy="304800"/>
          </a:xfrm>
          <a:prstGeom prst="rect">
            <a:avLst/>
          </a:prstGeom>
          <a:pattFill prst="wdUpDiag">
            <a:fgClr>
              <a:srgbClr val="009999"/>
            </a:fgClr>
            <a:bgClr>
              <a:srgbClr val="66CC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000000"/>
                </a:solidFill>
                <a:latin typeface="Arial" panose="020B0604020202020204" pitchFamily="34" charset="0"/>
              </a:rPr>
              <a:t>DIM</a:t>
            </a:r>
            <a:br>
              <a:rPr lang="en-GB" altLang="en-US" sz="10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altLang="en-US" sz="1000">
                <a:solidFill>
                  <a:srgbClr val="000000"/>
                </a:solidFill>
                <a:latin typeface="Arial" panose="020B0604020202020204" pitchFamily="34" charset="0"/>
              </a:rPr>
              <a:t>client</a:t>
            </a:r>
          </a:p>
        </p:txBody>
      </p:sp>
      <p:cxnSp>
        <p:nvCxnSpPr>
          <p:cNvPr id="33828" name="AutoShape 36"/>
          <p:cNvCxnSpPr>
            <a:cxnSpLocks noChangeShapeType="1"/>
            <a:stCxn id="33825" idx="0"/>
            <a:endCxn id="33805" idx="2"/>
          </p:cNvCxnSpPr>
          <p:nvPr/>
        </p:nvCxnSpPr>
        <p:spPr bwMode="auto">
          <a:xfrm rot="5400000" flipH="1">
            <a:off x="4482307" y="1207293"/>
            <a:ext cx="609600" cy="328613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829" name="Group 37"/>
          <p:cNvGrpSpPr>
            <a:grpSpLocks/>
          </p:cNvGrpSpPr>
          <p:nvPr/>
        </p:nvGrpSpPr>
        <p:grpSpPr bwMode="auto">
          <a:xfrm>
            <a:off x="1905000" y="5486400"/>
            <a:ext cx="665163" cy="233363"/>
            <a:chOff x="192" y="3645"/>
            <a:chExt cx="419" cy="147"/>
          </a:xfrm>
        </p:grpSpPr>
        <p:sp>
          <p:nvSpPr>
            <p:cNvPr id="33830" name="Rectangle 38"/>
            <p:cNvSpPr>
              <a:spLocks noChangeArrowheads="1"/>
            </p:cNvSpPr>
            <p:nvPr/>
          </p:nvSpPr>
          <p:spPr bwMode="auto">
            <a:xfrm>
              <a:off x="452" y="3645"/>
              <a:ext cx="159" cy="1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108</a:t>
              </a:r>
            </a:p>
          </p:txBody>
        </p:sp>
        <p:sp>
          <p:nvSpPr>
            <p:cNvPr id="33831" name="Line 39"/>
            <p:cNvSpPr>
              <a:spLocks noChangeShapeType="1"/>
            </p:cNvSpPr>
            <p:nvPr/>
          </p:nvSpPr>
          <p:spPr bwMode="auto">
            <a:xfrm>
              <a:off x="432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832" name="Line 40"/>
            <p:cNvSpPr>
              <a:spLocks noChangeShapeType="1"/>
            </p:cNvSpPr>
            <p:nvPr/>
          </p:nvSpPr>
          <p:spPr bwMode="auto">
            <a:xfrm flipH="1">
              <a:off x="38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833" name="Line 41"/>
            <p:cNvSpPr>
              <a:spLocks noChangeShapeType="1"/>
            </p:cNvSpPr>
            <p:nvPr/>
          </p:nvSpPr>
          <p:spPr bwMode="auto">
            <a:xfrm flipH="1">
              <a:off x="288" y="369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834" name="Oval 42"/>
            <p:cNvSpPr>
              <a:spLocks noChangeArrowheads="1"/>
            </p:cNvSpPr>
            <p:nvPr/>
          </p:nvSpPr>
          <p:spPr bwMode="auto">
            <a:xfrm>
              <a:off x="192" y="3744"/>
              <a:ext cx="144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33835" name="Group 43"/>
          <p:cNvGrpSpPr>
            <a:grpSpLocks/>
          </p:cNvGrpSpPr>
          <p:nvPr/>
        </p:nvGrpSpPr>
        <p:grpSpPr bwMode="auto">
          <a:xfrm>
            <a:off x="609600" y="5486400"/>
            <a:ext cx="665163" cy="233363"/>
            <a:chOff x="192" y="3645"/>
            <a:chExt cx="419" cy="147"/>
          </a:xfrm>
        </p:grpSpPr>
        <p:sp>
          <p:nvSpPr>
            <p:cNvPr id="33836" name="Rectangle 44"/>
            <p:cNvSpPr>
              <a:spLocks noChangeArrowheads="1"/>
            </p:cNvSpPr>
            <p:nvPr/>
          </p:nvSpPr>
          <p:spPr bwMode="auto">
            <a:xfrm>
              <a:off x="452" y="3645"/>
              <a:ext cx="159" cy="1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288</a:t>
              </a:r>
            </a:p>
          </p:txBody>
        </p:sp>
        <p:sp>
          <p:nvSpPr>
            <p:cNvPr id="33837" name="Line 45"/>
            <p:cNvSpPr>
              <a:spLocks noChangeShapeType="1"/>
            </p:cNvSpPr>
            <p:nvPr/>
          </p:nvSpPr>
          <p:spPr bwMode="auto">
            <a:xfrm>
              <a:off x="432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838" name="Line 46"/>
            <p:cNvSpPr>
              <a:spLocks noChangeShapeType="1"/>
            </p:cNvSpPr>
            <p:nvPr/>
          </p:nvSpPr>
          <p:spPr bwMode="auto">
            <a:xfrm flipH="1">
              <a:off x="38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839" name="Line 47"/>
            <p:cNvSpPr>
              <a:spLocks noChangeShapeType="1"/>
            </p:cNvSpPr>
            <p:nvPr/>
          </p:nvSpPr>
          <p:spPr bwMode="auto">
            <a:xfrm flipH="1">
              <a:off x="288" y="369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840" name="Oval 48"/>
            <p:cNvSpPr>
              <a:spLocks noChangeArrowheads="1"/>
            </p:cNvSpPr>
            <p:nvPr/>
          </p:nvSpPr>
          <p:spPr bwMode="auto">
            <a:xfrm>
              <a:off x="192" y="3744"/>
              <a:ext cx="144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33841" name="Group 49"/>
          <p:cNvGrpSpPr>
            <a:grpSpLocks/>
          </p:cNvGrpSpPr>
          <p:nvPr/>
        </p:nvGrpSpPr>
        <p:grpSpPr bwMode="auto">
          <a:xfrm>
            <a:off x="598488" y="2895600"/>
            <a:ext cx="663575" cy="233363"/>
            <a:chOff x="192" y="3645"/>
            <a:chExt cx="419" cy="147"/>
          </a:xfrm>
        </p:grpSpPr>
        <p:sp>
          <p:nvSpPr>
            <p:cNvPr id="33842" name="Rectangle 50"/>
            <p:cNvSpPr>
              <a:spLocks noChangeArrowheads="1"/>
            </p:cNvSpPr>
            <p:nvPr/>
          </p:nvSpPr>
          <p:spPr bwMode="auto">
            <a:xfrm>
              <a:off x="452" y="3645"/>
              <a:ext cx="159" cy="1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1..3</a:t>
              </a:r>
            </a:p>
          </p:txBody>
        </p:sp>
        <p:sp>
          <p:nvSpPr>
            <p:cNvPr id="33843" name="Line 51"/>
            <p:cNvSpPr>
              <a:spLocks noChangeShapeType="1"/>
            </p:cNvSpPr>
            <p:nvPr/>
          </p:nvSpPr>
          <p:spPr bwMode="auto">
            <a:xfrm>
              <a:off x="432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844" name="Line 52"/>
            <p:cNvSpPr>
              <a:spLocks noChangeShapeType="1"/>
            </p:cNvSpPr>
            <p:nvPr/>
          </p:nvSpPr>
          <p:spPr bwMode="auto">
            <a:xfrm flipH="1">
              <a:off x="38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845" name="Line 53"/>
            <p:cNvSpPr>
              <a:spLocks noChangeShapeType="1"/>
            </p:cNvSpPr>
            <p:nvPr/>
          </p:nvSpPr>
          <p:spPr bwMode="auto">
            <a:xfrm flipH="1">
              <a:off x="288" y="369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846" name="Oval 54"/>
            <p:cNvSpPr>
              <a:spLocks noChangeArrowheads="1"/>
            </p:cNvSpPr>
            <p:nvPr/>
          </p:nvSpPr>
          <p:spPr bwMode="auto">
            <a:xfrm>
              <a:off x="192" y="3744"/>
              <a:ext cx="144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33847" name="Group 55"/>
          <p:cNvGrpSpPr>
            <a:grpSpLocks/>
          </p:cNvGrpSpPr>
          <p:nvPr/>
        </p:nvGrpSpPr>
        <p:grpSpPr bwMode="auto">
          <a:xfrm>
            <a:off x="1905000" y="2895600"/>
            <a:ext cx="728663" cy="233363"/>
            <a:chOff x="192" y="3645"/>
            <a:chExt cx="459" cy="147"/>
          </a:xfrm>
        </p:grpSpPr>
        <p:sp>
          <p:nvSpPr>
            <p:cNvPr id="33848" name="Rectangle 56"/>
            <p:cNvSpPr>
              <a:spLocks noChangeArrowheads="1"/>
            </p:cNvSpPr>
            <p:nvPr/>
          </p:nvSpPr>
          <p:spPr bwMode="auto">
            <a:xfrm>
              <a:off x="452" y="3645"/>
              <a:ext cx="199" cy="1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1..22</a:t>
              </a:r>
            </a:p>
          </p:txBody>
        </p:sp>
        <p:sp>
          <p:nvSpPr>
            <p:cNvPr id="33849" name="Line 57"/>
            <p:cNvSpPr>
              <a:spLocks noChangeShapeType="1"/>
            </p:cNvSpPr>
            <p:nvPr/>
          </p:nvSpPr>
          <p:spPr bwMode="auto">
            <a:xfrm>
              <a:off x="432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850" name="Line 58"/>
            <p:cNvSpPr>
              <a:spLocks noChangeShapeType="1"/>
            </p:cNvSpPr>
            <p:nvPr/>
          </p:nvSpPr>
          <p:spPr bwMode="auto">
            <a:xfrm flipH="1">
              <a:off x="38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851" name="Line 59"/>
            <p:cNvSpPr>
              <a:spLocks noChangeShapeType="1"/>
            </p:cNvSpPr>
            <p:nvPr/>
          </p:nvSpPr>
          <p:spPr bwMode="auto">
            <a:xfrm flipH="1">
              <a:off x="288" y="369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852" name="Oval 60"/>
            <p:cNvSpPr>
              <a:spLocks noChangeArrowheads="1"/>
            </p:cNvSpPr>
            <p:nvPr/>
          </p:nvSpPr>
          <p:spPr bwMode="auto">
            <a:xfrm>
              <a:off x="192" y="3744"/>
              <a:ext cx="144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33853" name="Group 61"/>
          <p:cNvGrpSpPr>
            <a:grpSpLocks/>
          </p:cNvGrpSpPr>
          <p:nvPr/>
        </p:nvGrpSpPr>
        <p:grpSpPr bwMode="auto">
          <a:xfrm>
            <a:off x="4492625" y="4040188"/>
            <a:ext cx="534988" cy="233362"/>
            <a:chOff x="192" y="3645"/>
            <a:chExt cx="338" cy="147"/>
          </a:xfrm>
        </p:grpSpPr>
        <p:sp>
          <p:nvSpPr>
            <p:cNvPr id="33854" name="Rectangle 62"/>
            <p:cNvSpPr>
              <a:spLocks noChangeArrowheads="1"/>
            </p:cNvSpPr>
            <p:nvPr/>
          </p:nvSpPr>
          <p:spPr bwMode="auto">
            <a:xfrm>
              <a:off x="452" y="3645"/>
              <a:ext cx="78" cy="1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?</a:t>
              </a:r>
            </a:p>
          </p:txBody>
        </p:sp>
        <p:sp>
          <p:nvSpPr>
            <p:cNvPr id="33855" name="Line 63"/>
            <p:cNvSpPr>
              <a:spLocks noChangeShapeType="1"/>
            </p:cNvSpPr>
            <p:nvPr/>
          </p:nvSpPr>
          <p:spPr bwMode="auto">
            <a:xfrm>
              <a:off x="432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856" name="Line 64"/>
            <p:cNvSpPr>
              <a:spLocks noChangeShapeType="1"/>
            </p:cNvSpPr>
            <p:nvPr/>
          </p:nvSpPr>
          <p:spPr bwMode="auto">
            <a:xfrm flipH="1">
              <a:off x="38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857" name="Line 65"/>
            <p:cNvSpPr>
              <a:spLocks noChangeShapeType="1"/>
            </p:cNvSpPr>
            <p:nvPr/>
          </p:nvSpPr>
          <p:spPr bwMode="auto">
            <a:xfrm flipH="1">
              <a:off x="288" y="369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858" name="Oval 66"/>
            <p:cNvSpPr>
              <a:spLocks noChangeArrowheads="1"/>
            </p:cNvSpPr>
            <p:nvPr/>
          </p:nvSpPr>
          <p:spPr bwMode="auto">
            <a:xfrm>
              <a:off x="192" y="3744"/>
              <a:ext cx="144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33859" name="Rectangle 67"/>
          <p:cNvSpPr>
            <a:spLocks noChangeArrowheads="1"/>
          </p:cNvSpPr>
          <p:nvPr/>
        </p:nvSpPr>
        <p:spPr bwMode="auto">
          <a:xfrm>
            <a:off x="2133600" y="304800"/>
            <a:ext cx="1219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3860" name="Rectangle 68"/>
          <p:cNvSpPr>
            <a:spLocks noChangeArrowheads="1"/>
          </p:cNvSpPr>
          <p:nvPr/>
        </p:nvSpPr>
        <p:spPr bwMode="auto">
          <a:xfrm>
            <a:off x="2209800" y="381000"/>
            <a:ext cx="1066800" cy="60960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FFFFFF"/>
                </a:solidFill>
                <a:latin typeface="Arial" panose="020B0604020202020204" pitchFamily="34" charset="0"/>
              </a:rPr>
              <a:t>PVSS II</a:t>
            </a:r>
            <a:endParaRPr lang="en-GB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33861" name="AutoShape 69"/>
          <p:cNvCxnSpPr>
            <a:cxnSpLocks noChangeShapeType="1"/>
            <a:stCxn id="33962" idx="3"/>
            <a:endCxn id="33801" idx="0"/>
          </p:cNvCxnSpPr>
          <p:nvPr/>
        </p:nvCxnSpPr>
        <p:spPr bwMode="auto">
          <a:xfrm rot="10800000" flipV="1">
            <a:off x="742950" y="1371600"/>
            <a:ext cx="8667750" cy="304800"/>
          </a:xfrm>
          <a:prstGeom prst="bentConnector2">
            <a:avLst/>
          </a:prstGeom>
          <a:noFill/>
          <a:ln w="1905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62" name="AutoShape 70"/>
          <p:cNvSpPr>
            <a:spLocks noChangeArrowheads="1"/>
          </p:cNvSpPr>
          <p:nvPr/>
        </p:nvSpPr>
        <p:spPr bwMode="auto">
          <a:xfrm>
            <a:off x="2743200" y="6172200"/>
            <a:ext cx="10668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Chambers,</a:t>
            </a:r>
            <a:br>
              <a:rPr lang="en-GB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altLang="en-US" sz="1600">
                <a:solidFill>
                  <a:srgbClr val="000000"/>
                </a:solidFill>
                <a:latin typeface="Arial" panose="020B0604020202020204" pitchFamily="34" charset="0"/>
              </a:rPr>
              <a:t>detector</a:t>
            </a:r>
          </a:p>
        </p:txBody>
      </p: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2743200" y="5410200"/>
            <a:ext cx="1066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000000"/>
                </a:solidFill>
                <a:latin typeface="Arial" panose="020B0604020202020204" pitchFamily="34" charset="0"/>
              </a:rPr>
              <a:t>ELMB</a:t>
            </a:r>
          </a:p>
        </p:txBody>
      </p:sp>
      <p:cxnSp>
        <p:nvCxnSpPr>
          <p:cNvPr id="33864" name="AutoShape 72"/>
          <p:cNvCxnSpPr>
            <a:cxnSpLocks noChangeShapeType="1"/>
            <a:stCxn id="33863" idx="2"/>
            <a:endCxn id="33862" idx="0"/>
          </p:cNvCxnSpPr>
          <p:nvPr/>
        </p:nvCxnSpPr>
        <p:spPr bwMode="auto">
          <a:xfrm>
            <a:off x="3549650" y="5791200"/>
            <a:ext cx="0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65" name="AutoShape 73"/>
          <p:cNvCxnSpPr>
            <a:cxnSpLocks noChangeShapeType="1"/>
          </p:cNvCxnSpPr>
          <p:nvPr/>
        </p:nvCxnSpPr>
        <p:spPr bwMode="auto">
          <a:xfrm rot="5400000">
            <a:off x="2019300" y="4076700"/>
            <a:ext cx="2667000" cy="0"/>
          </a:xfrm>
          <a:prstGeom prst="straightConnector1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866" name="Group 74"/>
          <p:cNvGrpSpPr>
            <a:grpSpLocks/>
          </p:cNvGrpSpPr>
          <p:nvPr/>
        </p:nvGrpSpPr>
        <p:grpSpPr bwMode="auto">
          <a:xfrm>
            <a:off x="3200400" y="2895600"/>
            <a:ext cx="730250" cy="233363"/>
            <a:chOff x="192" y="3645"/>
            <a:chExt cx="459" cy="147"/>
          </a:xfrm>
        </p:grpSpPr>
        <p:sp>
          <p:nvSpPr>
            <p:cNvPr id="33867" name="Rectangle 75"/>
            <p:cNvSpPr>
              <a:spLocks noChangeArrowheads="1"/>
            </p:cNvSpPr>
            <p:nvPr/>
          </p:nvSpPr>
          <p:spPr bwMode="auto">
            <a:xfrm>
              <a:off x="452" y="3645"/>
              <a:ext cx="199" cy="1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1..18</a:t>
              </a:r>
            </a:p>
          </p:txBody>
        </p:sp>
        <p:sp>
          <p:nvSpPr>
            <p:cNvPr id="33868" name="Line 76"/>
            <p:cNvSpPr>
              <a:spLocks noChangeShapeType="1"/>
            </p:cNvSpPr>
            <p:nvPr/>
          </p:nvSpPr>
          <p:spPr bwMode="auto">
            <a:xfrm>
              <a:off x="432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869" name="Line 77"/>
            <p:cNvSpPr>
              <a:spLocks noChangeShapeType="1"/>
            </p:cNvSpPr>
            <p:nvPr/>
          </p:nvSpPr>
          <p:spPr bwMode="auto">
            <a:xfrm flipH="1">
              <a:off x="38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870" name="Line 78"/>
            <p:cNvSpPr>
              <a:spLocks noChangeShapeType="1"/>
            </p:cNvSpPr>
            <p:nvPr/>
          </p:nvSpPr>
          <p:spPr bwMode="auto">
            <a:xfrm flipH="1">
              <a:off x="288" y="369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871" name="Oval 79"/>
            <p:cNvSpPr>
              <a:spLocks noChangeArrowheads="1"/>
            </p:cNvSpPr>
            <p:nvPr/>
          </p:nvSpPr>
          <p:spPr bwMode="auto">
            <a:xfrm>
              <a:off x="192" y="3744"/>
              <a:ext cx="144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</p:grpSp>
      <p:cxnSp>
        <p:nvCxnSpPr>
          <p:cNvPr id="33872" name="AutoShape 80"/>
          <p:cNvCxnSpPr>
            <a:cxnSpLocks noChangeShapeType="1"/>
          </p:cNvCxnSpPr>
          <p:nvPr/>
        </p:nvCxnSpPr>
        <p:spPr bwMode="auto">
          <a:xfrm rot="5400000">
            <a:off x="3813175" y="835025"/>
            <a:ext cx="609600" cy="107315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873" name="Group 81"/>
          <p:cNvGrpSpPr>
            <a:grpSpLocks/>
          </p:cNvGrpSpPr>
          <p:nvPr/>
        </p:nvGrpSpPr>
        <p:grpSpPr bwMode="auto">
          <a:xfrm>
            <a:off x="3200400" y="5862638"/>
            <a:ext cx="798513" cy="233362"/>
            <a:chOff x="192" y="3645"/>
            <a:chExt cx="503" cy="147"/>
          </a:xfrm>
        </p:grpSpPr>
        <p:sp>
          <p:nvSpPr>
            <p:cNvPr id="33874" name="Rectangle 82"/>
            <p:cNvSpPr>
              <a:spLocks noChangeArrowheads="1"/>
            </p:cNvSpPr>
            <p:nvPr/>
          </p:nvSpPr>
          <p:spPr bwMode="auto">
            <a:xfrm>
              <a:off x="452" y="3645"/>
              <a:ext cx="243" cy="1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~400?</a:t>
              </a:r>
            </a:p>
          </p:txBody>
        </p:sp>
        <p:sp>
          <p:nvSpPr>
            <p:cNvPr id="33875" name="Line 83"/>
            <p:cNvSpPr>
              <a:spLocks noChangeShapeType="1"/>
            </p:cNvSpPr>
            <p:nvPr/>
          </p:nvSpPr>
          <p:spPr bwMode="auto">
            <a:xfrm>
              <a:off x="432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876" name="Line 84"/>
            <p:cNvSpPr>
              <a:spLocks noChangeShapeType="1"/>
            </p:cNvSpPr>
            <p:nvPr/>
          </p:nvSpPr>
          <p:spPr bwMode="auto">
            <a:xfrm flipH="1">
              <a:off x="38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877" name="Line 85"/>
            <p:cNvSpPr>
              <a:spLocks noChangeShapeType="1"/>
            </p:cNvSpPr>
            <p:nvPr/>
          </p:nvSpPr>
          <p:spPr bwMode="auto">
            <a:xfrm flipH="1">
              <a:off x="288" y="369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878" name="Oval 86"/>
            <p:cNvSpPr>
              <a:spLocks noChangeArrowheads="1"/>
            </p:cNvSpPr>
            <p:nvPr/>
          </p:nvSpPr>
          <p:spPr bwMode="auto">
            <a:xfrm>
              <a:off x="192" y="3744"/>
              <a:ext cx="144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33879" name="Rectangle 87"/>
          <p:cNvSpPr>
            <a:spLocks noChangeArrowheads="1"/>
          </p:cNvSpPr>
          <p:nvPr/>
        </p:nvSpPr>
        <p:spPr bwMode="auto">
          <a:xfrm>
            <a:off x="5253038" y="1676400"/>
            <a:ext cx="1219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880" name="Rectangle 88"/>
          <p:cNvSpPr>
            <a:spLocks noChangeArrowheads="1"/>
          </p:cNvSpPr>
          <p:nvPr/>
        </p:nvSpPr>
        <p:spPr bwMode="auto">
          <a:xfrm>
            <a:off x="5329238" y="2209800"/>
            <a:ext cx="1066800" cy="45720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FFFFFF"/>
                </a:solidFill>
                <a:latin typeface="Arial" panose="020B0604020202020204" pitchFamily="34" charset="0"/>
              </a:rPr>
              <a:t>PVSS II</a:t>
            </a:r>
            <a:endParaRPr lang="en-GB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881" name="Rectangle 89"/>
          <p:cNvSpPr>
            <a:spLocks noChangeArrowheads="1"/>
          </p:cNvSpPr>
          <p:nvPr/>
        </p:nvSpPr>
        <p:spPr bwMode="auto">
          <a:xfrm>
            <a:off x="5405438" y="2514600"/>
            <a:ext cx="9144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RS232</a:t>
            </a:r>
          </a:p>
        </p:txBody>
      </p:sp>
      <p:sp>
        <p:nvSpPr>
          <p:cNvPr id="33882" name="AutoShape 90"/>
          <p:cNvSpPr>
            <a:spLocks noChangeArrowheads="1"/>
          </p:cNvSpPr>
          <p:nvPr/>
        </p:nvSpPr>
        <p:spPr bwMode="auto">
          <a:xfrm>
            <a:off x="5329238" y="6172200"/>
            <a:ext cx="10668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000000"/>
                </a:solidFill>
                <a:latin typeface="Arial" panose="020B0604020202020204" pitchFamily="34" charset="0"/>
              </a:rPr>
              <a:t>HVrod</a:t>
            </a:r>
          </a:p>
        </p:txBody>
      </p:sp>
      <p:sp>
        <p:nvSpPr>
          <p:cNvPr id="33883" name="Rectangle 91"/>
          <p:cNvSpPr>
            <a:spLocks noChangeArrowheads="1"/>
          </p:cNvSpPr>
          <p:nvPr/>
        </p:nvSpPr>
        <p:spPr bwMode="auto">
          <a:xfrm>
            <a:off x="5329238" y="3276600"/>
            <a:ext cx="1066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000000"/>
                </a:solidFill>
                <a:latin typeface="Arial" panose="020B0604020202020204" pitchFamily="34" charset="0"/>
              </a:rPr>
              <a:t>Heinzinger</a:t>
            </a:r>
          </a:p>
        </p:txBody>
      </p:sp>
      <p:cxnSp>
        <p:nvCxnSpPr>
          <p:cNvPr id="33884" name="AutoShape 92"/>
          <p:cNvCxnSpPr>
            <a:cxnSpLocks noChangeShapeType="1"/>
          </p:cNvCxnSpPr>
          <p:nvPr/>
        </p:nvCxnSpPr>
        <p:spPr bwMode="auto">
          <a:xfrm>
            <a:off x="5867400" y="3733800"/>
            <a:ext cx="0" cy="251460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85" name="AutoShape 93"/>
          <p:cNvCxnSpPr>
            <a:cxnSpLocks noChangeShapeType="1"/>
          </p:cNvCxnSpPr>
          <p:nvPr/>
        </p:nvCxnSpPr>
        <p:spPr bwMode="auto">
          <a:xfrm rot="5400000">
            <a:off x="5600700" y="3009900"/>
            <a:ext cx="533400" cy="0"/>
          </a:xfrm>
          <a:prstGeom prst="straightConnector1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886" name="Group 94"/>
          <p:cNvGrpSpPr>
            <a:grpSpLocks/>
          </p:cNvGrpSpPr>
          <p:nvPr/>
        </p:nvGrpSpPr>
        <p:grpSpPr bwMode="auto">
          <a:xfrm>
            <a:off x="5786438" y="5486400"/>
            <a:ext cx="536575" cy="233363"/>
            <a:chOff x="192" y="3645"/>
            <a:chExt cx="338" cy="147"/>
          </a:xfrm>
        </p:grpSpPr>
        <p:sp>
          <p:nvSpPr>
            <p:cNvPr id="33887" name="Rectangle 95"/>
            <p:cNvSpPr>
              <a:spLocks noChangeArrowheads="1"/>
            </p:cNvSpPr>
            <p:nvPr/>
          </p:nvSpPr>
          <p:spPr bwMode="auto">
            <a:xfrm>
              <a:off x="452" y="3645"/>
              <a:ext cx="78" cy="1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3888" name="Line 96"/>
            <p:cNvSpPr>
              <a:spLocks noChangeShapeType="1"/>
            </p:cNvSpPr>
            <p:nvPr/>
          </p:nvSpPr>
          <p:spPr bwMode="auto">
            <a:xfrm>
              <a:off x="432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889" name="Line 97"/>
            <p:cNvSpPr>
              <a:spLocks noChangeShapeType="1"/>
            </p:cNvSpPr>
            <p:nvPr/>
          </p:nvSpPr>
          <p:spPr bwMode="auto">
            <a:xfrm flipH="1">
              <a:off x="38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890" name="Line 98"/>
            <p:cNvSpPr>
              <a:spLocks noChangeShapeType="1"/>
            </p:cNvSpPr>
            <p:nvPr/>
          </p:nvSpPr>
          <p:spPr bwMode="auto">
            <a:xfrm flipH="1">
              <a:off x="288" y="369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891" name="Oval 99"/>
            <p:cNvSpPr>
              <a:spLocks noChangeArrowheads="1"/>
            </p:cNvSpPr>
            <p:nvPr/>
          </p:nvSpPr>
          <p:spPr bwMode="auto">
            <a:xfrm>
              <a:off x="192" y="3744"/>
              <a:ext cx="144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33892" name="Group 100"/>
          <p:cNvGrpSpPr>
            <a:grpSpLocks/>
          </p:cNvGrpSpPr>
          <p:nvPr/>
        </p:nvGrpSpPr>
        <p:grpSpPr bwMode="auto">
          <a:xfrm>
            <a:off x="5786438" y="2895600"/>
            <a:ext cx="534987" cy="233363"/>
            <a:chOff x="192" y="3645"/>
            <a:chExt cx="338" cy="147"/>
          </a:xfrm>
        </p:grpSpPr>
        <p:sp>
          <p:nvSpPr>
            <p:cNvPr id="33893" name="Rectangle 101"/>
            <p:cNvSpPr>
              <a:spLocks noChangeArrowheads="1"/>
            </p:cNvSpPr>
            <p:nvPr/>
          </p:nvSpPr>
          <p:spPr bwMode="auto">
            <a:xfrm>
              <a:off x="452" y="3645"/>
              <a:ext cx="78" cy="1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3894" name="Line 102"/>
            <p:cNvSpPr>
              <a:spLocks noChangeShapeType="1"/>
            </p:cNvSpPr>
            <p:nvPr/>
          </p:nvSpPr>
          <p:spPr bwMode="auto">
            <a:xfrm>
              <a:off x="432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895" name="Line 103"/>
            <p:cNvSpPr>
              <a:spLocks noChangeShapeType="1"/>
            </p:cNvSpPr>
            <p:nvPr/>
          </p:nvSpPr>
          <p:spPr bwMode="auto">
            <a:xfrm flipH="1">
              <a:off x="38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896" name="Line 104"/>
            <p:cNvSpPr>
              <a:spLocks noChangeShapeType="1"/>
            </p:cNvSpPr>
            <p:nvPr/>
          </p:nvSpPr>
          <p:spPr bwMode="auto">
            <a:xfrm flipH="1">
              <a:off x="288" y="369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897" name="Oval 105"/>
            <p:cNvSpPr>
              <a:spLocks noChangeArrowheads="1"/>
            </p:cNvSpPr>
            <p:nvPr/>
          </p:nvSpPr>
          <p:spPr bwMode="auto">
            <a:xfrm>
              <a:off x="192" y="3744"/>
              <a:ext cx="144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33898" name="Group 106"/>
          <p:cNvGrpSpPr>
            <a:grpSpLocks/>
          </p:cNvGrpSpPr>
          <p:nvPr/>
        </p:nvGrpSpPr>
        <p:grpSpPr bwMode="auto">
          <a:xfrm>
            <a:off x="3581400" y="5257800"/>
            <a:ext cx="588963" cy="228600"/>
            <a:chOff x="2688" y="3408"/>
            <a:chExt cx="371" cy="144"/>
          </a:xfrm>
        </p:grpSpPr>
        <p:sp>
          <p:nvSpPr>
            <p:cNvPr id="33899" name="Rectangle 107"/>
            <p:cNvSpPr>
              <a:spLocks noChangeArrowheads="1"/>
            </p:cNvSpPr>
            <p:nvPr/>
          </p:nvSpPr>
          <p:spPr bwMode="auto">
            <a:xfrm>
              <a:off x="2900" y="3408"/>
              <a:ext cx="159" cy="1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18?</a:t>
              </a:r>
            </a:p>
          </p:txBody>
        </p:sp>
        <p:sp>
          <p:nvSpPr>
            <p:cNvPr id="33900" name="Line 108"/>
            <p:cNvSpPr>
              <a:spLocks noChangeShapeType="1"/>
            </p:cNvSpPr>
            <p:nvPr/>
          </p:nvSpPr>
          <p:spPr bwMode="auto">
            <a:xfrm>
              <a:off x="2880" y="3411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901" name="Line 109"/>
            <p:cNvSpPr>
              <a:spLocks noChangeShapeType="1"/>
            </p:cNvSpPr>
            <p:nvPr/>
          </p:nvSpPr>
          <p:spPr bwMode="auto">
            <a:xfrm flipH="1">
              <a:off x="2832" y="3459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902" name="Line 110"/>
            <p:cNvSpPr>
              <a:spLocks noChangeShapeType="1"/>
            </p:cNvSpPr>
            <p:nvPr/>
          </p:nvSpPr>
          <p:spPr bwMode="auto">
            <a:xfrm flipH="1">
              <a:off x="2736" y="3459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903" name="Oval 111"/>
            <p:cNvSpPr>
              <a:spLocks noChangeArrowheads="1"/>
            </p:cNvSpPr>
            <p:nvPr/>
          </p:nvSpPr>
          <p:spPr bwMode="auto">
            <a:xfrm>
              <a:off x="2688" y="3504"/>
              <a:ext cx="48" cy="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33904" name="Group 112"/>
          <p:cNvGrpSpPr>
            <a:grpSpLocks/>
          </p:cNvGrpSpPr>
          <p:nvPr/>
        </p:nvGrpSpPr>
        <p:grpSpPr bwMode="auto">
          <a:xfrm>
            <a:off x="979488" y="3124200"/>
            <a:ext cx="458787" cy="228600"/>
            <a:chOff x="2688" y="3408"/>
            <a:chExt cx="290" cy="144"/>
          </a:xfrm>
        </p:grpSpPr>
        <p:sp>
          <p:nvSpPr>
            <p:cNvPr id="33905" name="Rectangle 113"/>
            <p:cNvSpPr>
              <a:spLocks noChangeArrowheads="1"/>
            </p:cNvSpPr>
            <p:nvPr/>
          </p:nvSpPr>
          <p:spPr bwMode="auto">
            <a:xfrm>
              <a:off x="2900" y="3408"/>
              <a:ext cx="78" cy="1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33906" name="Line 114"/>
            <p:cNvSpPr>
              <a:spLocks noChangeShapeType="1"/>
            </p:cNvSpPr>
            <p:nvPr/>
          </p:nvSpPr>
          <p:spPr bwMode="auto">
            <a:xfrm>
              <a:off x="2880" y="3411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907" name="Line 115"/>
            <p:cNvSpPr>
              <a:spLocks noChangeShapeType="1"/>
            </p:cNvSpPr>
            <p:nvPr/>
          </p:nvSpPr>
          <p:spPr bwMode="auto">
            <a:xfrm flipH="1">
              <a:off x="2832" y="3459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908" name="Line 116"/>
            <p:cNvSpPr>
              <a:spLocks noChangeShapeType="1"/>
            </p:cNvSpPr>
            <p:nvPr/>
          </p:nvSpPr>
          <p:spPr bwMode="auto">
            <a:xfrm flipH="1">
              <a:off x="2736" y="3459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909" name="Oval 117"/>
            <p:cNvSpPr>
              <a:spLocks noChangeArrowheads="1"/>
            </p:cNvSpPr>
            <p:nvPr/>
          </p:nvSpPr>
          <p:spPr bwMode="auto">
            <a:xfrm>
              <a:off x="2688" y="3504"/>
              <a:ext cx="48" cy="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33910" name="Group 118"/>
          <p:cNvGrpSpPr>
            <a:grpSpLocks/>
          </p:cNvGrpSpPr>
          <p:nvPr/>
        </p:nvGrpSpPr>
        <p:grpSpPr bwMode="auto">
          <a:xfrm>
            <a:off x="2279650" y="4267200"/>
            <a:ext cx="523875" cy="228600"/>
            <a:chOff x="2688" y="3408"/>
            <a:chExt cx="330" cy="144"/>
          </a:xfrm>
        </p:grpSpPr>
        <p:sp>
          <p:nvSpPr>
            <p:cNvPr id="33911" name="Rectangle 119"/>
            <p:cNvSpPr>
              <a:spLocks noChangeArrowheads="1"/>
            </p:cNvSpPr>
            <p:nvPr/>
          </p:nvSpPr>
          <p:spPr bwMode="auto">
            <a:xfrm>
              <a:off x="2900" y="3408"/>
              <a:ext cx="118" cy="1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22</a:t>
              </a:r>
            </a:p>
          </p:txBody>
        </p:sp>
        <p:sp>
          <p:nvSpPr>
            <p:cNvPr id="33912" name="Line 120"/>
            <p:cNvSpPr>
              <a:spLocks noChangeShapeType="1"/>
            </p:cNvSpPr>
            <p:nvPr/>
          </p:nvSpPr>
          <p:spPr bwMode="auto">
            <a:xfrm>
              <a:off x="2880" y="3411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913" name="Line 121"/>
            <p:cNvSpPr>
              <a:spLocks noChangeShapeType="1"/>
            </p:cNvSpPr>
            <p:nvPr/>
          </p:nvSpPr>
          <p:spPr bwMode="auto">
            <a:xfrm flipH="1">
              <a:off x="2832" y="3459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914" name="Line 122"/>
            <p:cNvSpPr>
              <a:spLocks noChangeShapeType="1"/>
            </p:cNvSpPr>
            <p:nvPr/>
          </p:nvSpPr>
          <p:spPr bwMode="auto">
            <a:xfrm flipH="1">
              <a:off x="2736" y="3459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915" name="Oval 123"/>
            <p:cNvSpPr>
              <a:spLocks noChangeArrowheads="1"/>
            </p:cNvSpPr>
            <p:nvPr/>
          </p:nvSpPr>
          <p:spPr bwMode="auto">
            <a:xfrm>
              <a:off x="2688" y="3504"/>
              <a:ext cx="48" cy="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33916" name="Group 124"/>
          <p:cNvGrpSpPr>
            <a:grpSpLocks/>
          </p:cNvGrpSpPr>
          <p:nvPr/>
        </p:nvGrpSpPr>
        <p:grpSpPr bwMode="auto">
          <a:xfrm>
            <a:off x="6156325" y="3124200"/>
            <a:ext cx="460375" cy="228600"/>
            <a:chOff x="2688" y="3408"/>
            <a:chExt cx="290" cy="144"/>
          </a:xfrm>
        </p:grpSpPr>
        <p:sp>
          <p:nvSpPr>
            <p:cNvPr id="33917" name="Rectangle 125"/>
            <p:cNvSpPr>
              <a:spLocks noChangeArrowheads="1"/>
            </p:cNvSpPr>
            <p:nvPr/>
          </p:nvSpPr>
          <p:spPr bwMode="auto">
            <a:xfrm>
              <a:off x="2900" y="3408"/>
              <a:ext cx="78" cy="1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3918" name="Line 126"/>
            <p:cNvSpPr>
              <a:spLocks noChangeShapeType="1"/>
            </p:cNvSpPr>
            <p:nvPr/>
          </p:nvSpPr>
          <p:spPr bwMode="auto">
            <a:xfrm>
              <a:off x="2880" y="3411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919" name="Line 127"/>
            <p:cNvSpPr>
              <a:spLocks noChangeShapeType="1"/>
            </p:cNvSpPr>
            <p:nvPr/>
          </p:nvSpPr>
          <p:spPr bwMode="auto">
            <a:xfrm flipH="1">
              <a:off x="2832" y="3459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920" name="Line 128"/>
            <p:cNvSpPr>
              <a:spLocks noChangeShapeType="1"/>
            </p:cNvSpPr>
            <p:nvPr/>
          </p:nvSpPr>
          <p:spPr bwMode="auto">
            <a:xfrm flipH="1">
              <a:off x="2736" y="3459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921" name="Oval 129"/>
            <p:cNvSpPr>
              <a:spLocks noChangeArrowheads="1"/>
            </p:cNvSpPr>
            <p:nvPr/>
          </p:nvSpPr>
          <p:spPr bwMode="auto">
            <a:xfrm>
              <a:off x="2688" y="3504"/>
              <a:ext cx="48" cy="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33922" name="Group 130"/>
          <p:cNvGrpSpPr>
            <a:grpSpLocks/>
          </p:cNvGrpSpPr>
          <p:nvPr/>
        </p:nvGrpSpPr>
        <p:grpSpPr bwMode="auto">
          <a:xfrm>
            <a:off x="4951413" y="6024563"/>
            <a:ext cx="588962" cy="228600"/>
            <a:chOff x="2688" y="3408"/>
            <a:chExt cx="371" cy="144"/>
          </a:xfrm>
        </p:grpSpPr>
        <p:sp>
          <p:nvSpPr>
            <p:cNvPr id="33923" name="Rectangle 131"/>
            <p:cNvSpPr>
              <a:spLocks noChangeArrowheads="1"/>
            </p:cNvSpPr>
            <p:nvPr/>
          </p:nvSpPr>
          <p:spPr bwMode="auto">
            <a:xfrm>
              <a:off x="2900" y="3408"/>
              <a:ext cx="159" cy="1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216</a:t>
              </a:r>
            </a:p>
          </p:txBody>
        </p:sp>
        <p:sp>
          <p:nvSpPr>
            <p:cNvPr id="33924" name="Line 132"/>
            <p:cNvSpPr>
              <a:spLocks noChangeShapeType="1"/>
            </p:cNvSpPr>
            <p:nvPr/>
          </p:nvSpPr>
          <p:spPr bwMode="auto">
            <a:xfrm>
              <a:off x="2880" y="3411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925" name="Line 133"/>
            <p:cNvSpPr>
              <a:spLocks noChangeShapeType="1"/>
            </p:cNvSpPr>
            <p:nvPr/>
          </p:nvSpPr>
          <p:spPr bwMode="auto">
            <a:xfrm flipH="1">
              <a:off x="2832" y="3459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926" name="Line 134"/>
            <p:cNvSpPr>
              <a:spLocks noChangeShapeType="1"/>
            </p:cNvSpPr>
            <p:nvPr/>
          </p:nvSpPr>
          <p:spPr bwMode="auto">
            <a:xfrm flipH="1">
              <a:off x="2736" y="3459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927" name="Oval 135"/>
            <p:cNvSpPr>
              <a:spLocks noChangeArrowheads="1"/>
            </p:cNvSpPr>
            <p:nvPr/>
          </p:nvSpPr>
          <p:spPr bwMode="auto">
            <a:xfrm>
              <a:off x="2688" y="3504"/>
              <a:ext cx="48" cy="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33928" name="Text Box 136"/>
          <p:cNvSpPr txBox="1">
            <a:spLocks noChangeArrowheads="1"/>
          </p:cNvSpPr>
          <p:nvPr/>
        </p:nvSpPr>
        <p:spPr bwMode="auto">
          <a:xfrm>
            <a:off x="0" y="6629400"/>
            <a:ext cx="10668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 i="1">
                <a:solidFill>
                  <a:srgbClr val="000000"/>
                </a:solidFill>
                <a:latin typeface="Arial" panose="020B0604020202020204" pitchFamily="34" charset="0"/>
              </a:rPr>
              <a:t>High Voltage</a:t>
            </a:r>
          </a:p>
        </p:txBody>
      </p:sp>
      <p:sp>
        <p:nvSpPr>
          <p:cNvPr id="33929" name="Text Box 137"/>
          <p:cNvSpPr txBox="1">
            <a:spLocks noChangeArrowheads="1"/>
          </p:cNvSpPr>
          <p:nvPr/>
        </p:nvSpPr>
        <p:spPr bwMode="auto">
          <a:xfrm>
            <a:off x="1295400" y="6629400"/>
            <a:ext cx="1066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Low Voltage</a:t>
            </a:r>
          </a:p>
        </p:txBody>
      </p:sp>
      <p:sp>
        <p:nvSpPr>
          <p:cNvPr id="33930" name="Text Box 138"/>
          <p:cNvSpPr txBox="1">
            <a:spLocks noChangeArrowheads="1"/>
          </p:cNvSpPr>
          <p:nvPr/>
        </p:nvSpPr>
        <p:spPr bwMode="auto">
          <a:xfrm>
            <a:off x="3881438" y="6629400"/>
            <a:ext cx="1066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FEE</a:t>
            </a:r>
          </a:p>
        </p:txBody>
      </p:sp>
      <p:sp>
        <p:nvSpPr>
          <p:cNvPr id="33931" name="Text Box 139"/>
          <p:cNvSpPr txBox="1">
            <a:spLocks noChangeArrowheads="1"/>
          </p:cNvSpPr>
          <p:nvPr/>
        </p:nvSpPr>
        <p:spPr bwMode="auto">
          <a:xfrm>
            <a:off x="2514600" y="6629400"/>
            <a:ext cx="1371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Temp. Monitor</a:t>
            </a:r>
          </a:p>
        </p:txBody>
      </p:sp>
      <p:sp>
        <p:nvSpPr>
          <p:cNvPr id="33932" name="Text Box 140"/>
          <p:cNvSpPr txBox="1">
            <a:spLocks noChangeArrowheads="1"/>
          </p:cNvSpPr>
          <p:nvPr/>
        </p:nvSpPr>
        <p:spPr bwMode="auto">
          <a:xfrm>
            <a:off x="4948238" y="6629400"/>
            <a:ext cx="15240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Very High Voltage</a:t>
            </a:r>
          </a:p>
        </p:txBody>
      </p:sp>
      <p:cxnSp>
        <p:nvCxnSpPr>
          <p:cNvPr id="33933" name="AutoShape 141"/>
          <p:cNvCxnSpPr>
            <a:cxnSpLocks noChangeShapeType="1"/>
            <a:stCxn id="33805" idx="2"/>
          </p:cNvCxnSpPr>
          <p:nvPr/>
        </p:nvCxnSpPr>
        <p:spPr bwMode="auto">
          <a:xfrm rot="16200000" flipH="1">
            <a:off x="4470400" y="1219200"/>
            <a:ext cx="609600" cy="3048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934" name="Rectangle 142"/>
          <p:cNvSpPr>
            <a:spLocks noChangeArrowheads="1"/>
          </p:cNvSpPr>
          <p:nvPr/>
        </p:nvSpPr>
        <p:spPr bwMode="auto">
          <a:xfrm>
            <a:off x="152400" y="1752600"/>
            <a:ext cx="1066800" cy="45720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FFFFFF"/>
                </a:solidFill>
                <a:latin typeface="Arial" panose="020B0604020202020204" pitchFamily="34" charset="0"/>
              </a:rPr>
              <a:t>PVSS II</a:t>
            </a:r>
            <a:endParaRPr lang="en-GB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935" name="Rectangle 143" descr="Wide upward diagonal"/>
          <p:cNvSpPr>
            <a:spLocks noChangeArrowheads="1"/>
          </p:cNvSpPr>
          <p:nvPr/>
        </p:nvSpPr>
        <p:spPr bwMode="auto">
          <a:xfrm>
            <a:off x="228600" y="2057400"/>
            <a:ext cx="914400" cy="228600"/>
          </a:xfrm>
          <a:prstGeom prst="rect">
            <a:avLst/>
          </a:prstGeom>
          <a:pattFill prst="wdUpDiag">
            <a:fgClr>
              <a:srgbClr val="009999"/>
            </a:fgClr>
            <a:bgClr>
              <a:srgbClr val="66CC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000000"/>
                </a:solidFill>
                <a:latin typeface="Arial" panose="020B0604020202020204" pitchFamily="34" charset="0"/>
              </a:rPr>
              <a:t>OPC client</a:t>
            </a:r>
          </a:p>
        </p:txBody>
      </p:sp>
      <p:sp>
        <p:nvSpPr>
          <p:cNvPr id="33936" name="Rectangle 144"/>
          <p:cNvSpPr>
            <a:spLocks noChangeArrowheads="1"/>
          </p:cNvSpPr>
          <p:nvPr/>
        </p:nvSpPr>
        <p:spPr bwMode="auto">
          <a:xfrm>
            <a:off x="1447800" y="1752600"/>
            <a:ext cx="1066800" cy="45720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FFFFFF"/>
                </a:solidFill>
                <a:latin typeface="Arial" panose="020B0604020202020204" pitchFamily="34" charset="0"/>
              </a:rPr>
              <a:t>PVSS II</a:t>
            </a:r>
            <a:endParaRPr lang="en-GB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937" name="Rectangle 145" descr="Wide upward diagonal"/>
          <p:cNvSpPr>
            <a:spLocks noChangeArrowheads="1"/>
          </p:cNvSpPr>
          <p:nvPr/>
        </p:nvSpPr>
        <p:spPr bwMode="auto">
          <a:xfrm>
            <a:off x="1524000" y="2057400"/>
            <a:ext cx="914400" cy="228600"/>
          </a:xfrm>
          <a:prstGeom prst="rect">
            <a:avLst/>
          </a:prstGeom>
          <a:pattFill prst="wdUpDiag">
            <a:fgClr>
              <a:srgbClr val="009999"/>
            </a:fgClr>
            <a:bgClr>
              <a:srgbClr val="66CC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000000"/>
                </a:solidFill>
                <a:latin typeface="Arial" panose="020B0604020202020204" pitchFamily="34" charset="0"/>
              </a:rPr>
              <a:t>OPC client</a:t>
            </a:r>
          </a:p>
        </p:txBody>
      </p:sp>
      <p:sp>
        <p:nvSpPr>
          <p:cNvPr id="33938" name="Rectangle 146"/>
          <p:cNvSpPr>
            <a:spLocks noChangeArrowheads="1"/>
          </p:cNvSpPr>
          <p:nvPr/>
        </p:nvSpPr>
        <p:spPr bwMode="auto">
          <a:xfrm>
            <a:off x="2667000" y="1676400"/>
            <a:ext cx="1219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939" name="Rectangle 147"/>
          <p:cNvSpPr>
            <a:spLocks noChangeArrowheads="1"/>
          </p:cNvSpPr>
          <p:nvPr/>
        </p:nvSpPr>
        <p:spPr bwMode="auto">
          <a:xfrm>
            <a:off x="2743200" y="2514600"/>
            <a:ext cx="10668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PCI-CAN</a:t>
            </a:r>
          </a:p>
        </p:txBody>
      </p:sp>
      <p:sp>
        <p:nvSpPr>
          <p:cNvPr id="33940" name="Rectangle 148"/>
          <p:cNvSpPr>
            <a:spLocks noChangeArrowheads="1"/>
          </p:cNvSpPr>
          <p:nvPr/>
        </p:nvSpPr>
        <p:spPr bwMode="auto">
          <a:xfrm>
            <a:off x="2743200" y="2286000"/>
            <a:ext cx="1066800" cy="2286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000000"/>
                </a:solidFill>
                <a:latin typeface="Arial" panose="020B0604020202020204" pitchFamily="34" charset="0"/>
              </a:rPr>
              <a:t>ELMB OPCserver</a:t>
            </a:r>
          </a:p>
        </p:txBody>
      </p:sp>
      <p:sp>
        <p:nvSpPr>
          <p:cNvPr id="33941" name="Rectangle 149"/>
          <p:cNvSpPr>
            <a:spLocks noChangeArrowheads="1"/>
          </p:cNvSpPr>
          <p:nvPr/>
        </p:nvSpPr>
        <p:spPr bwMode="auto">
          <a:xfrm>
            <a:off x="2743200" y="1752600"/>
            <a:ext cx="1066800" cy="45720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FFFFFF"/>
                </a:solidFill>
                <a:latin typeface="Arial" panose="020B0604020202020204" pitchFamily="34" charset="0"/>
              </a:rPr>
              <a:t>PVSS II</a:t>
            </a:r>
            <a:endParaRPr lang="en-GB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942" name="Rectangle 150" descr="Wide upward diagonal"/>
          <p:cNvSpPr>
            <a:spLocks noChangeArrowheads="1"/>
          </p:cNvSpPr>
          <p:nvPr/>
        </p:nvSpPr>
        <p:spPr bwMode="auto">
          <a:xfrm>
            <a:off x="2819400" y="2057400"/>
            <a:ext cx="914400" cy="228600"/>
          </a:xfrm>
          <a:prstGeom prst="rect">
            <a:avLst/>
          </a:prstGeom>
          <a:pattFill prst="wdUpDiag">
            <a:fgClr>
              <a:srgbClr val="009999"/>
            </a:fgClr>
            <a:bgClr>
              <a:srgbClr val="66CC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000000"/>
                </a:solidFill>
                <a:latin typeface="Arial" panose="020B0604020202020204" pitchFamily="34" charset="0"/>
              </a:rPr>
              <a:t>OPC client</a:t>
            </a:r>
          </a:p>
        </p:txBody>
      </p:sp>
      <p:sp>
        <p:nvSpPr>
          <p:cNvPr id="33943" name="Text Box 151"/>
          <p:cNvSpPr txBox="1">
            <a:spLocks noChangeArrowheads="1"/>
          </p:cNvSpPr>
          <p:nvPr/>
        </p:nvSpPr>
        <p:spPr bwMode="auto">
          <a:xfrm>
            <a:off x="228600" y="0"/>
            <a:ext cx="790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000000"/>
                </a:solidFill>
                <a:latin typeface="Arial" panose="020B0604020202020204" pitchFamily="34" charset="0"/>
              </a:rPr>
              <a:t>TPC</a:t>
            </a:r>
            <a:r>
              <a:rPr lang="en-GB" altLang="en-US" sz="1400">
                <a:solidFill>
                  <a:srgbClr val="CCECFF"/>
                </a:solidFill>
                <a:latin typeface="Arial" panose="020B0604020202020204" pitchFamily="34" charset="0"/>
              </a:rPr>
              <a:t>(1)</a:t>
            </a:r>
            <a:endParaRPr lang="en-GB" altLang="en-US" sz="1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944" name="Text Box 152"/>
          <p:cNvSpPr txBox="1">
            <a:spLocks noChangeArrowheads="1"/>
          </p:cNvSpPr>
          <p:nvPr/>
        </p:nvSpPr>
        <p:spPr bwMode="auto">
          <a:xfrm>
            <a:off x="609600" y="2743200"/>
            <a:ext cx="2460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>
                <a:solidFill>
                  <a:srgbClr val="0066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33945" name="Text Box 153"/>
          <p:cNvSpPr txBox="1">
            <a:spLocks noChangeArrowheads="1"/>
          </p:cNvSpPr>
          <p:nvPr/>
        </p:nvSpPr>
        <p:spPr bwMode="auto">
          <a:xfrm>
            <a:off x="1905000" y="2743200"/>
            <a:ext cx="2460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>
                <a:solidFill>
                  <a:srgbClr val="0066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33946" name="Text Box 154"/>
          <p:cNvSpPr txBox="1">
            <a:spLocks noChangeArrowheads="1"/>
          </p:cNvSpPr>
          <p:nvPr/>
        </p:nvSpPr>
        <p:spPr bwMode="auto">
          <a:xfrm>
            <a:off x="609600" y="5410200"/>
            <a:ext cx="3159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>
                <a:solidFill>
                  <a:srgbClr val="FF0000"/>
                </a:solidFill>
                <a:latin typeface="Arial" panose="020B0604020202020204" pitchFamily="34" charset="0"/>
              </a:rPr>
              <a:t>HV</a:t>
            </a:r>
          </a:p>
        </p:txBody>
      </p:sp>
      <p:sp>
        <p:nvSpPr>
          <p:cNvPr id="33947" name="Text Box 155"/>
          <p:cNvSpPr txBox="1">
            <a:spLocks noChangeArrowheads="1"/>
          </p:cNvSpPr>
          <p:nvPr/>
        </p:nvSpPr>
        <p:spPr bwMode="auto">
          <a:xfrm>
            <a:off x="1905000" y="5410200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>
                <a:solidFill>
                  <a:srgbClr val="3366FF"/>
                </a:solidFill>
                <a:latin typeface="Arial" panose="020B0604020202020204" pitchFamily="34" charset="0"/>
              </a:rPr>
              <a:t>LV</a:t>
            </a:r>
          </a:p>
        </p:txBody>
      </p:sp>
      <p:sp>
        <p:nvSpPr>
          <p:cNvPr id="33948" name="Text Box 156"/>
          <p:cNvSpPr txBox="1">
            <a:spLocks noChangeArrowheads="1"/>
          </p:cNvSpPr>
          <p:nvPr/>
        </p:nvSpPr>
        <p:spPr bwMode="auto">
          <a:xfrm>
            <a:off x="4491038" y="2743200"/>
            <a:ext cx="241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>
                <a:solidFill>
                  <a:srgbClr val="CCECFF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33949" name="Text Box 157"/>
          <p:cNvSpPr txBox="1">
            <a:spLocks noChangeArrowheads="1"/>
          </p:cNvSpPr>
          <p:nvPr/>
        </p:nvSpPr>
        <p:spPr bwMode="auto">
          <a:xfrm>
            <a:off x="3200400" y="2743200"/>
            <a:ext cx="2460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>
                <a:solidFill>
                  <a:srgbClr val="0066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33950" name="Text Box 158"/>
          <p:cNvSpPr txBox="1">
            <a:spLocks noChangeArrowheads="1"/>
          </p:cNvSpPr>
          <p:nvPr/>
        </p:nvSpPr>
        <p:spPr bwMode="auto">
          <a:xfrm>
            <a:off x="5786438" y="5410200"/>
            <a:ext cx="317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>
                <a:solidFill>
                  <a:srgbClr val="FF0000"/>
                </a:solidFill>
                <a:latin typeface="Arial" panose="020B0604020202020204" pitchFamily="34" charset="0"/>
              </a:rPr>
              <a:t>HV</a:t>
            </a:r>
          </a:p>
        </p:txBody>
      </p:sp>
      <p:sp>
        <p:nvSpPr>
          <p:cNvPr id="33951" name="Text Box 159"/>
          <p:cNvSpPr txBox="1">
            <a:spLocks noChangeArrowheads="1"/>
          </p:cNvSpPr>
          <p:nvPr/>
        </p:nvSpPr>
        <p:spPr bwMode="auto">
          <a:xfrm>
            <a:off x="5795963" y="2743200"/>
            <a:ext cx="2397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>
                <a:solidFill>
                  <a:srgbClr val="FF9900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33952" name="Text Box 160"/>
          <p:cNvSpPr txBox="1">
            <a:spLocks noChangeArrowheads="1"/>
          </p:cNvSpPr>
          <p:nvPr/>
        </p:nvSpPr>
        <p:spPr bwMode="auto">
          <a:xfrm>
            <a:off x="3563938" y="76200"/>
            <a:ext cx="5095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>
                <a:solidFill>
                  <a:srgbClr val="000000"/>
                </a:solidFill>
                <a:latin typeface="Arial" panose="020B0604020202020204" pitchFamily="34" charset="0"/>
              </a:rPr>
              <a:t>[FSM?]</a:t>
            </a:r>
          </a:p>
        </p:txBody>
      </p:sp>
      <p:sp>
        <p:nvSpPr>
          <p:cNvPr id="33953" name="Text Box 161"/>
          <p:cNvSpPr txBox="1">
            <a:spLocks noChangeArrowheads="1"/>
          </p:cNvSpPr>
          <p:nvPr/>
        </p:nvSpPr>
        <p:spPr bwMode="auto">
          <a:xfrm rot="5400000" flipV="1">
            <a:off x="-446087" y="403225"/>
            <a:ext cx="12255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Control room (ACR)</a:t>
            </a:r>
          </a:p>
        </p:txBody>
      </p:sp>
      <p:cxnSp>
        <p:nvCxnSpPr>
          <p:cNvPr id="33954" name="AutoShape 162"/>
          <p:cNvCxnSpPr>
            <a:cxnSpLocks noChangeShapeType="1"/>
            <a:stCxn id="34009" idx="4"/>
            <a:endCxn id="33955" idx="6"/>
          </p:cNvCxnSpPr>
          <p:nvPr/>
        </p:nvCxnSpPr>
        <p:spPr bwMode="auto">
          <a:xfrm rot="5400000">
            <a:off x="2780506" y="5276057"/>
            <a:ext cx="115887" cy="121920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955" name="Oval 163"/>
          <p:cNvSpPr>
            <a:spLocks noChangeArrowheads="1"/>
          </p:cNvSpPr>
          <p:nvPr/>
        </p:nvSpPr>
        <p:spPr bwMode="auto">
          <a:xfrm>
            <a:off x="1905000" y="5867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3956" name="Group 164"/>
          <p:cNvGrpSpPr>
            <a:grpSpLocks/>
          </p:cNvGrpSpPr>
          <p:nvPr/>
        </p:nvGrpSpPr>
        <p:grpSpPr bwMode="auto">
          <a:xfrm>
            <a:off x="2279650" y="5715000"/>
            <a:ext cx="652463" cy="309563"/>
            <a:chOff x="1056" y="288"/>
            <a:chExt cx="411" cy="195"/>
          </a:xfrm>
        </p:grpSpPr>
        <p:sp>
          <p:nvSpPr>
            <p:cNvPr id="33957" name="Rectangle 165"/>
            <p:cNvSpPr>
              <a:spLocks noChangeArrowheads="1"/>
            </p:cNvSpPr>
            <p:nvPr/>
          </p:nvSpPr>
          <p:spPr bwMode="auto">
            <a:xfrm>
              <a:off x="1268" y="288"/>
              <a:ext cx="199" cy="1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108?</a:t>
              </a:r>
            </a:p>
          </p:txBody>
        </p:sp>
        <p:sp>
          <p:nvSpPr>
            <p:cNvPr id="33958" name="Line 166"/>
            <p:cNvSpPr>
              <a:spLocks noChangeShapeType="1"/>
            </p:cNvSpPr>
            <p:nvPr/>
          </p:nvSpPr>
          <p:spPr bwMode="auto">
            <a:xfrm>
              <a:off x="1248" y="291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959" name="Line 167"/>
            <p:cNvSpPr>
              <a:spLocks noChangeShapeType="1"/>
            </p:cNvSpPr>
            <p:nvPr/>
          </p:nvSpPr>
          <p:spPr bwMode="auto">
            <a:xfrm flipH="1">
              <a:off x="1200" y="339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960" name="Line 168"/>
            <p:cNvSpPr>
              <a:spLocks noChangeShapeType="1"/>
            </p:cNvSpPr>
            <p:nvPr/>
          </p:nvSpPr>
          <p:spPr bwMode="auto">
            <a:xfrm flipH="1">
              <a:off x="1104" y="339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961" name="Oval 169"/>
            <p:cNvSpPr>
              <a:spLocks noChangeArrowheads="1"/>
            </p:cNvSpPr>
            <p:nvPr/>
          </p:nvSpPr>
          <p:spPr bwMode="auto">
            <a:xfrm rot="5400000">
              <a:off x="1008" y="387"/>
              <a:ext cx="144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33962" name="AutoShape 170"/>
          <p:cNvSpPr>
            <a:spLocks noChangeArrowheads="1"/>
          </p:cNvSpPr>
          <p:nvPr/>
        </p:nvSpPr>
        <p:spPr bwMode="auto">
          <a:xfrm>
            <a:off x="8686800" y="1295400"/>
            <a:ext cx="457200" cy="152400"/>
          </a:xfrm>
          <a:prstGeom prst="leftRightArrow">
            <a:avLst>
              <a:gd name="adj1" fmla="val 50000"/>
              <a:gd name="adj2" fmla="val 79167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3963" name="Text Box 171"/>
          <p:cNvSpPr txBox="1">
            <a:spLocks noChangeArrowheads="1"/>
          </p:cNvSpPr>
          <p:nvPr/>
        </p:nvSpPr>
        <p:spPr bwMode="auto">
          <a:xfrm>
            <a:off x="8534400" y="30163"/>
            <a:ext cx="536575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r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000000"/>
                </a:solidFill>
                <a:latin typeface="Arial" panose="020B0604020202020204" pitchFamily="34" charset="0"/>
              </a:rPr>
              <a:t>26/11/04</a:t>
            </a:r>
          </a:p>
        </p:txBody>
      </p:sp>
      <p:cxnSp>
        <p:nvCxnSpPr>
          <p:cNvPr id="33964" name="AutoShape 172"/>
          <p:cNvCxnSpPr>
            <a:cxnSpLocks noChangeShapeType="1"/>
          </p:cNvCxnSpPr>
          <p:nvPr/>
        </p:nvCxnSpPr>
        <p:spPr bwMode="auto">
          <a:xfrm rot="5400000">
            <a:off x="3998912" y="4306888"/>
            <a:ext cx="1146175" cy="0"/>
          </a:xfrm>
          <a:prstGeom prst="straightConnector1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965" name="Rectangle 173"/>
          <p:cNvSpPr>
            <a:spLocks noChangeArrowheads="1"/>
          </p:cNvSpPr>
          <p:nvPr/>
        </p:nvSpPr>
        <p:spPr bwMode="auto">
          <a:xfrm>
            <a:off x="4064000" y="4879975"/>
            <a:ext cx="1008063" cy="1492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Eth. Switch</a:t>
            </a:r>
          </a:p>
        </p:txBody>
      </p:sp>
      <p:sp>
        <p:nvSpPr>
          <p:cNvPr id="33966" name="Rectangle 174"/>
          <p:cNvSpPr>
            <a:spLocks noChangeArrowheads="1"/>
          </p:cNvSpPr>
          <p:nvPr/>
        </p:nvSpPr>
        <p:spPr bwMode="auto">
          <a:xfrm>
            <a:off x="4064000" y="3581400"/>
            <a:ext cx="1008063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Eth. Switch</a:t>
            </a:r>
          </a:p>
        </p:txBody>
      </p:sp>
      <p:cxnSp>
        <p:nvCxnSpPr>
          <p:cNvPr id="33967" name="AutoShape 175"/>
          <p:cNvCxnSpPr>
            <a:cxnSpLocks noChangeShapeType="1"/>
          </p:cNvCxnSpPr>
          <p:nvPr/>
        </p:nvCxnSpPr>
        <p:spPr bwMode="auto">
          <a:xfrm rot="16200000">
            <a:off x="4456906" y="2858294"/>
            <a:ext cx="230188" cy="0"/>
          </a:xfrm>
          <a:prstGeom prst="straightConnector1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968" name="Group 176"/>
          <p:cNvGrpSpPr>
            <a:grpSpLocks/>
          </p:cNvGrpSpPr>
          <p:nvPr/>
        </p:nvGrpSpPr>
        <p:grpSpPr bwMode="auto">
          <a:xfrm>
            <a:off x="4962525" y="4727575"/>
            <a:ext cx="460375" cy="228600"/>
            <a:chOff x="2688" y="3408"/>
            <a:chExt cx="290" cy="144"/>
          </a:xfrm>
        </p:grpSpPr>
        <p:sp>
          <p:nvSpPr>
            <p:cNvPr id="33969" name="Rectangle 177"/>
            <p:cNvSpPr>
              <a:spLocks noChangeArrowheads="1"/>
            </p:cNvSpPr>
            <p:nvPr/>
          </p:nvSpPr>
          <p:spPr bwMode="auto">
            <a:xfrm>
              <a:off x="2900" y="3408"/>
              <a:ext cx="78" cy="1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?</a:t>
              </a:r>
            </a:p>
          </p:txBody>
        </p:sp>
        <p:sp>
          <p:nvSpPr>
            <p:cNvPr id="33970" name="Line 178"/>
            <p:cNvSpPr>
              <a:spLocks noChangeShapeType="1"/>
            </p:cNvSpPr>
            <p:nvPr/>
          </p:nvSpPr>
          <p:spPr bwMode="auto">
            <a:xfrm>
              <a:off x="2880" y="3411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971" name="Line 179"/>
            <p:cNvSpPr>
              <a:spLocks noChangeShapeType="1"/>
            </p:cNvSpPr>
            <p:nvPr/>
          </p:nvSpPr>
          <p:spPr bwMode="auto">
            <a:xfrm flipH="1">
              <a:off x="2832" y="3459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972" name="Line 180"/>
            <p:cNvSpPr>
              <a:spLocks noChangeShapeType="1"/>
            </p:cNvSpPr>
            <p:nvPr/>
          </p:nvSpPr>
          <p:spPr bwMode="auto">
            <a:xfrm flipH="1">
              <a:off x="2736" y="3459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973" name="Oval 181"/>
            <p:cNvSpPr>
              <a:spLocks noChangeArrowheads="1"/>
            </p:cNvSpPr>
            <p:nvPr/>
          </p:nvSpPr>
          <p:spPr bwMode="auto">
            <a:xfrm>
              <a:off x="2688" y="3504"/>
              <a:ext cx="48" cy="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33974" name="Group 182"/>
          <p:cNvGrpSpPr>
            <a:grpSpLocks/>
          </p:cNvGrpSpPr>
          <p:nvPr/>
        </p:nvGrpSpPr>
        <p:grpSpPr bwMode="auto">
          <a:xfrm>
            <a:off x="4951413" y="3429000"/>
            <a:ext cx="460375" cy="228600"/>
            <a:chOff x="2688" y="3408"/>
            <a:chExt cx="290" cy="144"/>
          </a:xfrm>
        </p:grpSpPr>
        <p:sp>
          <p:nvSpPr>
            <p:cNvPr id="33975" name="Rectangle 183"/>
            <p:cNvSpPr>
              <a:spLocks noChangeArrowheads="1"/>
            </p:cNvSpPr>
            <p:nvPr/>
          </p:nvSpPr>
          <p:spPr bwMode="auto">
            <a:xfrm>
              <a:off x="2900" y="3408"/>
              <a:ext cx="78" cy="1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?</a:t>
              </a:r>
            </a:p>
          </p:txBody>
        </p:sp>
        <p:sp>
          <p:nvSpPr>
            <p:cNvPr id="33976" name="Line 184"/>
            <p:cNvSpPr>
              <a:spLocks noChangeShapeType="1"/>
            </p:cNvSpPr>
            <p:nvPr/>
          </p:nvSpPr>
          <p:spPr bwMode="auto">
            <a:xfrm>
              <a:off x="2880" y="3411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977" name="Line 185"/>
            <p:cNvSpPr>
              <a:spLocks noChangeShapeType="1"/>
            </p:cNvSpPr>
            <p:nvPr/>
          </p:nvSpPr>
          <p:spPr bwMode="auto">
            <a:xfrm flipH="1">
              <a:off x="2832" y="3459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978" name="Line 186"/>
            <p:cNvSpPr>
              <a:spLocks noChangeShapeType="1"/>
            </p:cNvSpPr>
            <p:nvPr/>
          </p:nvSpPr>
          <p:spPr bwMode="auto">
            <a:xfrm flipH="1">
              <a:off x="2736" y="3459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979" name="Oval 187"/>
            <p:cNvSpPr>
              <a:spLocks noChangeArrowheads="1"/>
            </p:cNvSpPr>
            <p:nvPr/>
          </p:nvSpPr>
          <p:spPr bwMode="auto">
            <a:xfrm>
              <a:off x="2688" y="3504"/>
              <a:ext cx="48" cy="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33980" name="Text Box 188"/>
          <p:cNvSpPr txBox="1">
            <a:spLocks noChangeArrowheads="1"/>
          </p:cNvSpPr>
          <p:nvPr/>
        </p:nvSpPr>
        <p:spPr bwMode="auto">
          <a:xfrm>
            <a:off x="4505325" y="3733800"/>
            <a:ext cx="241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>
                <a:solidFill>
                  <a:srgbClr val="CCECFF"/>
                </a:solidFill>
                <a:latin typeface="Arial" panose="020B0604020202020204" pitchFamily="34" charset="0"/>
              </a:rPr>
              <a:t>E</a:t>
            </a:r>
          </a:p>
        </p:txBody>
      </p:sp>
      <p:cxnSp>
        <p:nvCxnSpPr>
          <p:cNvPr id="33981" name="AutoShape 189"/>
          <p:cNvCxnSpPr>
            <a:cxnSpLocks noChangeShapeType="1"/>
          </p:cNvCxnSpPr>
          <p:nvPr/>
        </p:nvCxnSpPr>
        <p:spPr bwMode="auto">
          <a:xfrm rot="5400000">
            <a:off x="4000500" y="5600700"/>
            <a:ext cx="1143000" cy="0"/>
          </a:xfrm>
          <a:prstGeom prst="straightConnector1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982" name="Text Box 190"/>
          <p:cNvSpPr txBox="1">
            <a:spLocks noChangeArrowheads="1"/>
          </p:cNvSpPr>
          <p:nvPr/>
        </p:nvSpPr>
        <p:spPr bwMode="auto">
          <a:xfrm>
            <a:off x="4505325" y="5013325"/>
            <a:ext cx="241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>
                <a:solidFill>
                  <a:srgbClr val="CCECFF"/>
                </a:solidFill>
                <a:latin typeface="Arial" panose="020B0604020202020204" pitchFamily="34" charset="0"/>
              </a:rPr>
              <a:t>E</a:t>
            </a:r>
          </a:p>
        </p:txBody>
      </p:sp>
      <p:grpSp>
        <p:nvGrpSpPr>
          <p:cNvPr id="33983" name="Group 191"/>
          <p:cNvGrpSpPr>
            <a:grpSpLocks noChangeAspect="1"/>
          </p:cNvGrpSpPr>
          <p:nvPr/>
        </p:nvGrpSpPr>
        <p:grpSpPr bwMode="auto">
          <a:xfrm flipH="1">
            <a:off x="1423988" y="152400"/>
            <a:ext cx="644525" cy="762000"/>
            <a:chOff x="897" y="96"/>
            <a:chExt cx="406" cy="480"/>
          </a:xfrm>
        </p:grpSpPr>
        <p:sp>
          <p:nvSpPr>
            <p:cNvPr id="33984" name="AutoShape 192"/>
            <p:cNvSpPr>
              <a:spLocks noChangeAspect="1" noChangeArrowheads="1" noTextEdit="1"/>
            </p:cNvSpPr>
            <p:nvPr/>
          </p:nvSpPr>
          <p:spPr bwMode="auto">
            <a:xfrm>
              <a:off x="897" y="96"/>
              <a:ext cx="40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985" name="Freeform 193"/>
            <p:cNvSpPr>
              <a:spLocks/>
            </p:cNvSpPr>
            <p:nvPr/>
          </p:nvSpPr>
          <p:spPr bwMode="auto">
            <a:xfrm>
              <a:off x="1098" y="423"/>
              <a:ext cx="205" cy="153"/>
            </a:xfrm>
            <a:custGeom>
              <a:avLst/>
              <a:gdLst>
                <a:gd name="T0" fmla="*/ 3 w 614"/>
                <a:gd name="T1" fmla="*/ 311 h 460"/>
                <a:gd name="T2" fmla="*/ 214 w 614"/>
                <a:gd name="T3" fmla="*/ 460 h 460"/>
                <a:gd name="T4" fmla="*/ 614 w 614"/>
                <a:gd name="T5" fmla="*/ 126 h 460"/>
                <a:gd name="T6" fmla="*/ 337 w 614"/>
                <a:gd name="T7" fmla="*/ 0 h 460"/>
                <a:gd name="T8" fmla="*/ 335 w 614"/>
                <a:gd name="T9" fmla="*/ 1 h 460"/>
                <a:gd name="T10" fmla="*/ 331 w 614"/>
                <a:gd name="T11" fmla="*/ 4 h 460"/>
                <a:gd name="T12" fmla="*/ 325 w 614"/>
                <a:gd name="T13" fmla="*/ 9 h 460"/>
                <a:gd name="T14" fmla="*/ 316 w 614"/>
                <a:gd name="T15" fmla="*/ 15 h 460"/>
                <a:gd name="T16" fmla="*/ 305 w 614"/>
                <a:gd name="T17" fmla="*/ 22 h 460"/>
                <a:gd name="T18" fmla="*/ 292 w 614"/>
                <a:gd name="T19" fmla="*/ 29 h 460"/>
                <a:gd name="T20" fmla="*/ 277 w 614"/>
                <a:gd name="T21" fmla="*/ 38 h 460"/>
                <a:gd name="T22" fmla="*/ 261 w 614"/>
                <a:gd name="T23" fmla="*/ 45 h 460"/>
                <a:gd name="T24" fmla="*/ 243 w 614"/>
                <a:gd name="T25" fmla="*/ 53 h 460"/>
                <a:gd name="T26" fmla="*/ 225 w 614"/>
                <a:gd name="T27" fmla="*/ 60 h 460"/>
                <a:gd name="T28" fmla="*/ 204 w 614"/>
                <a:gd name="T29" fmla="*/ 66 h 460"/>
                <a:gd name="T30" fmla="*/ 184 w 614"/>
                <a:gd name="T31" fmla="*/ 72 h 460"/>
                <a:gd name="T32" fmla="*/ 162 w 614"/>
                <a:gd name="T33" fmla="*/ 74 h 460"/>
                <a:gd name="T34" fmla="*/ 140 w 614"/>
                <a:gd name="T35" fmla="*/ 76 h 460"/>
                <a:gd name="T36" fmla="*/ 117 w 614"/>
                <a:gd name="T37" fmla="*/ 76 h 460"/>
                <a:gd name="T38" fmla="*/ 95 w 614"/>
                <a:gd name="T39" fmla="*/ 73 h 460"/>
                <a:gd name="T40" fmla="*/ 57 w 614"/>
                <a:gd name="T41" fmla="*/ 77 h 460"/>
                <a:gd name="T42" fmla="*/ 31 w 614"/>
                <a:gd name="T43" fmla="*/ 101 h 460"/>
                <a:gd name="T44" fmla="*/ 13 w 614"/>
                <a:gd name="T45" fmla="*/ 139 h 460"/>
                <a:gd name="T46" fmla="*/ 4 w 614"/>
                <a:gd name="T47" fmla="*/ 184 h 460"/>
                <a:gd name="T48" fmla="*/ 1 w 614"/>
                <a:gd name="T49" fmla="*/ 229 h 460"/>
                <a:gd name="T50" fmla="*/ 0 w 614"/>
                <a:gd name="T51" fmla="*/ 270 h 460"/>
                <a:gd name="T52" fmla="*/ 1 w 614"/>
                <a:gd name="T53" fmla="*/ 299 h 460"/>
                <a:gd name="T54" fmla="*/ 3 w 614"/>
                <a:gd name="T55" fmla="*/ 311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4" h="460">
                  <a:moveTo>
                    <a:pt x="3" y="311"/>
                  </a:moveTo>
                  <a:lnTo>
                    <a:pt x="214" y="460"/>
                  </a:lnTo>
                  <a:lnTo>
                    <a:pt x="614" y="126"/>
                  </a:lnTo>
                  <a:lnTo>
                    <a:pt x="337" y="0"/>
                  </a:lnTo>
                  <a:lnTo>
                    <a:pt x="335" y="1"/>
                  </a:lnTo>
                  <a:lnTo>
                    <a:pt x="331" y="4"/>
                  </a:lnTo>
                  <a:lnTo>
                    <a:pt x="325" y="9"/>
                  </a:lnTo>
                  <a:lnTo>
                    <a:pt x="316" y="15"/>
                  </a:lnTo>
                  <a:lnTo>
                    <a:pt x="305" y="22"/>
                  </a:lnTo>
                  <a:lnTo>
                    <a:pt x="292" y="29"/>
                  </a:lnTo>
                  <a:lnTo>
                    <a:pt x="277" y="38"/>
                  </a:lnTo>
                  <a:lnTo>
                    <a:pt x="261" y="45"/>
                  </a:lnTo>
                  <a:lnTo>
                    <a:pt x="243" y="53"/>
                  </a:lnTo>
                  <a:lnTo>
                    <a:pt x="225" y="60"/>
                  </a:lnTo>
                  <a:lnTo>
                    <a:pt x="204" y="66"/>
                  </a:lnTo>
                  <a:lnTo>
                    <a:pt x="184" y="72"/>
                  </a:lnTo>
                  <a:lnTo>
                    <a:pt x="162" y="74"/>
                  </a:lnTo>
                  <a:lnTo>
                    <a:pt x="140" y="76"/>
                  </a:lnTo>
                  <a:lnTo>
                    <a:pt x="117" y="76"/>
                  </a:lnTo>
                  <a:lnTo>
                    <a:pt x="95" y="73"/>
                  </a:lnTo>
                  <a:lnTo>
                    <a:pt x="57" y="77"/>
                  </a:lnTo>
                  <a:lnTo>
                    <a:pt x="31" y="101"/>
                  </a:lnTo>
                  <a:lnTo>
                    <a:pt x="13" y="139"/>
                  </a:lnTo>
                  <a:lnTo>
                    <a:pt x="4" y="184"/>
                  </a:lnTo>
                  <a:lnTo>
                    <a:pt x="1" y="229"/>
                  </a:lnTo>
                  <a:lnTo>
                    <a:pt x="0" y="270"/>
                  </a:lnTo>
                  <a:lnTo>
                    <a:pt x="1" y="299"/>
                  </a:lnTo>
                  <a:lnTo>
                    <a:pt x="3" y="311"/>
                  </a:lnTo>
                  <a:close/>
                </a:path>
              </a:pathLst>
            </a:custGeom>
            <a:solidFill>
              <a:srgbClr val="8EB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986" name="Freeform 194"/>
            <p:cNvSpPr>
              <a:spLocks/>
            </p:cNvSpPr>
            <p:nvPr/>
          </p:nvSpPr>
          <p:spPr bwMode="auto">
            <a:xfrm>
              <a:off x="897" y="96"/>
              <a:ext cx="305" cy="437"/>
            </a:xfrm>
            <a:custGeom>
              <a:avLst/>
              <a:gdLst>
                <a:gd name="T0" fmla="*/ 193 w 916"/>
                <a:gd name="T1" fmla="*/ 72 h 1310"/>
                <a:gd name="T2" fmla="*/ 39 w 916"/>
                <a:gd name="T3" fmla="*/ 813 h 1310"/>
                <a:gd name="T4" fmla="*/ 168 w 916"/>
                <a:gd name="T5" fmla="*/ 911 h 1310"/>
                <a:gd name="T6" fmla="*/ 181 w 916"/>
                <a:gd name="T7" fmla="*/ 913 h 1310"/>
                <a:gd name="T8" fmla="*/ 214 w 916"/>
                <a:gd name="T9" fmla="*/ 914 h 1310"/>
                <a:gd name="T10" fmla="*/ 264 w 916"/>
                <a:gd name="T11" fmla="*/ 919 h 1310"/>
                <a:gd name="T12" fmla="*/ 322 w 916"/>
                <a:gd name="T13" fmla="*/ 923 h 1310"/>
                <a:gd name="T14" fmla="*/ 382 w 916"/>
                <a:gd name="T15" fmla="*/ 929 h 1310"/>
                <a:gd name="T16" fmla="*/ 441 w 916"/>
                <a:gd name="T17" fmla="*/ 933 h 1310"/>
                <a:gd name="T18" fmla="*/ 490 w 916"/>
                <a:gd name="T19" fmla="*/ 938 h 1310"/>
                <a:gd name="T20" fmla="*/ 524 w 916"/>
                <a:gd name="T21" fmla="*/ 942 h 1310"/>
                <a:gd name="T22" fmla="*/ 525 w 916"/>
                <a:gd name="T23" fmla="*/ 954 h 1310"/>
                <a:gd name="T24" fmla="*/ 524 w 916"/>
                <a:gd name="T25" fmla="*/ 984 h 1310"/>
                <a:gd name="T26" fmla="*/ 515 w 916"/>
                <a:gd name="T27" fmla="*/ 1028 h 1310"/>
                <a:gd name="T28" fmla="*/ 490 w 916"/>
                <a:gd name="T29" fmla="*/ 1081 h 1310"/>
                <a:gd name="T30" fmla="*/ 477 w 916"/>
                <a:gd name="T31" fmla="*/ 1082 h 1310"/>
                <a:gd name="T32" fmla="*/ 443 w 916"/>
                <a:gd name="T33" fmla="*/ 1087 h 1310"/>
                <a:gd name="T34" fmla="*/ 397 w 916"/>
                <a:gd name="T35" fmla="*/ 1092 h 1310"/>
                <a:gd name="T36" fmla="*/ 340 w 916"/>
                <a:gd name="T37" fmla="*/ 1101 h 1310"/>
                <a:gd name="T38" fmla="*/ 282 w 916"/>
                <a:gd name="T39" fmla="*/ 1110 h 1310"/>
                <a:gd name="T40" fmla="*/ 229 w 916"/>
                <a:gd name="T41" fmla="*/ 1120 h 1310"/>
                <a:gd name="T42" fmla="*/ 185 w 916"/>
                <a:gd name="T43" fmla="*/ 1129 h 1310"/>
                <a:gd name="T44" fmla="*/ 160 w 916"/>
                <a:gd name="T45" fmla="*/ 1139 h 1310"/>
                <a:gd name="T46" fmla="*/ 143 w 916"/>
                <a:gd name="T47" fmla="*/ 1158 h 1310"/>
                <a:gd name="T48" fmla="*/ 139 w 916"/>
                <a:gd name="T49" fmla="*/ 1179 h 1310"/>
                <a:gd name="T50" fmla="*/ 149 w 916"/>
                <a:gd name="T51" fmla="*/ 1205 h 1310"/>
                <a:gd name="T52" fmla="*/ 172 w 916"/>
                <a:gd name="T53" fmla="*/ 1221 h 1310"/>
                <a:gd name="T54" fmla="*/ 197 w 916"/>
                <a:gd name="T55" fmla="*/ 1228 h 1310"/>
                <a:gd name="T56" fmla="*/ 241 w 916"/>
                <a:gd name="T57" fmla="*/ 1240 h 1310"/>
                <a:gd name="T58" fmla="*/ 298 w 916"/>
                <a:gd name="T59" fmla="*/ 1255 h 1310"/>
                <a:gd name="T60" fmla="*/ 360 w 916"/>
                <a:gd name="T61" fmla="*/ 1269 h 1310"/>
                <a:gd name="T62" fmla="*/ 424 w 916"/>
                <a:gd name="T63" fmla="*/ 1285 h 1310"/>
                <a:gd name="T64" fmla="*/ 486 w 916"/>
                <a:gd name="T65" fmla="*/ 1298 h 1310"/>
                <a:gd name="T66" fmla="*/ 538 w 916"/>
                <a:gd name="T67" fmla="*/ 1307 h 1310"/>
                <a:gd name="T68" fmla="*/ 576 w 916"/>
                <a:gd name="T69" fmla="*/ 1310 h 1310"/>
                <a:gd name="T70" fmla="*/ 611 w 916"/>
                <a:gd name="T71" fmla="*/ 1306 h 1310"/>
                <a:gd name="T72" fmla="*/ 655 w 916"/>
                <a:gd name="T73" fmla="*/ 1292 h 1310"/>
                <a:gd name="T74" fmla="*/ 703 w 916"/>
                <a:gd name="T75" fmla="*/ 1274 h 1310"/>
                <a:gd name="T76" fmla="*/ 753 w 916"/>
                <a:gd name="T77" fmla="*/ 1252 h 1310"/>
                <a:gd name="T78" fmla="*/ 799 w 916"/>
                <a:gd name="T79" fmla="*/ 1228 h 1310"/>
                <a:gd name="T80" fmla="*/ 840 w 916"/>
                <a:gd name="T81" fmla="*/ 1206 h 1310"/>
                <a:gd name="T82" fmla="*/ 869 w 916"/>
                <a:gd name="T83" fmla="*/ 1186 h 1310"/>
                <a:gd name="T84" fmla="*/ 885 w 916"/>
                <a:gd name="T85" fmla="*/ 1173 h 1310"/>
                <a:gd name="T86" fmla="*/ 885 w 916"/>
                <a:gd name="T87" fmla="*/ 1154 h 1310"/>
                <a:gd name="T88" fmla="*/ 864 w 916"/>
                <a:gd name="T89" fmla="*/ 1141 h 1310"/>
                <a:gd name="T90" fmla="*/ 831 w 916"/>
                <a:gd name="T91" fmla="*/ 1130 h 1310"/>
                <a:gd name="T92" fmla="*/ 802 w 916"/>
                <a:gd name="T93" fmla="*/ 1123 h 1310"/>
                <a:gd name="T94" fmla="*/ 799 w 916"/>
                <a:gd name="T95" fmla="*/ 1091 h 1310"/>
                <a:gd name="T96" fmla="*/ 789 w 916"/>
                <a:gd name="T97" fmla="*/ 1012 h 1310"/>
                <a:gd name="T98" fmla="*/ 773 w 916"/>
                <a:gd name="T99" fmla="*/ 913 h 1310"/>
                <a:gd name="T100" fmla="*/ 750 w 916"/>
                <a:gd name="T101" fmla="*/ 821 h 1310"/>
                <a:gd name="T102" fmla="*/ 883 w 916"/>
                <a:gd name="T103" fmla="*/ 110 h 1310"/>
                <a:gd name="T104" fmla="*/ 814 w 916"/>
                <a:gd name="T105" fmla="*/ 0 h 1310"/>
                <a:gd name="T106" fmla="*/ 226 w 916"/>
                <a:gd name="T107" fmla="*/ 79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6" h="1310">
                  <a:moveTo>
                    <a:pt x="226" y="79"/>
                  </a:moveTo>
                  <a:lnTo>
                    <a:pt x="193" y="72"/>
                  </a:lnTo>
                  <a:lnTo>
                    <a:pt x="0" y="790"/>
                  </a:lnTo>
                  <a:lnTo>
                    <a:pt x="39" y="813"/>
                  </a:lnTo>
                  <a:lnTo>
                    <a:pt x="39" y="850"/>
                  </a:lnTo>
                  <a:lnTo>
                    <a:pt x="168" y="911"/>
                  </a:lnTo>
                  <a:lnTo>
                    <a:pt x="171" y="911"/>
                  </a:lnTo>
                  <a:lnTo>
                    <a:pt x="181" y="913"/>
                  </a:lnTo>
                  <a:lnTo>
                    <a:pt x="195" y="913"/>
                  </a:lnTo>
                  <a:lnTo>
                    <a:pt x="214" y="914"/>
                  </a:lnTo>
                  <a:lnTo>
                    <a:pt x="238" y="917"/>
                  </a:lnTo>
                  <a:lnTo>
                    <a:pt x="264" y="919"/>
                  </a:lnTo>
                  <a:lnTo>
                    <a:pt x="292" y="922"/>
                  </a:lnTo>
                  <a:lnTo>
                    <a:pt x="322" y="923"/>
                  </a:lnTo>
                  <a:lnTo>
                    <a:pt x="352" y="926"/>
                  </a:lnTo>
                  <a:lnTo>
                    <a:pt x="382" y="929"/>
                  </a:lnTo>
                  <a:lnTo>
                    <a:pt x="413" y="930"/>
                  </a:lnTo>
                  <a:lnTo>
                    <a:pt x="441" y="933"/>
                  </a:lnTo>
                  <a:lnTo>
                    <a:pt x="467" y="936"/>
                  </a:lnTo>
                  <a:lnTo>
                    <a:pt x="490" y="938"/>
                  </a:lnTo>
                  <a:lnTo>
                    <a:pt x="509" y="941"/>
                  </a:lnTo>
                  <a:lnTo>
                    <a:pt x="524" y="942"/>
                  </a:lnTo>
                  <a:lnTo>
                    <a:pt x="524" y="945"/>
                  </a:lnTo>
                  <a:lnTo>
                    <a:pt x="525" y="954"/>
                  </a:lnTo>
                  <a:lnTo>
                    <a:pt x="525" y="967"/>
                  </a:lnTo>
                  <a:lnTo>
                    <a:pt x="524" y="984"/>
                  </a:lnTo>
                  <a:lnTo>
                    <a:pt x="521" y="1005"/>
                  </a:lnTo>
                  <a:lnTo>
                    <a:pt x="515" y="1028"/>
                  </a:lnTo>
                  <a:lnTo>
                    <a:pt x="505" y="1054"/>
                  </a:lnTo>
                  <a:lnTo>
                    <a:pt x="490" y="1081"/>
                  </a:lnTo>
                  <a:lnTo>
                    <a:pt x="487" y="1081"/>
                  </a:lnTo>
                  <a:lnTo>
                    <a:pt x="477" y="1082"/>
                  </a:lnTo>
                  <a:lnTo>
                    <a:pt x="462" y="1084"/>
                  </a:lnTo>
                  <a:lnTo>
                    <a:pt x="443" y="1087"/>
                  </a:lnTo>
                  <a:lnTo>
                    <a:pt x="422" y="1089"/>
                  </a:lnTo>
                  <a:lnTo>
                    <a:pt x="397" y="1092"/>
                  </a:lnTo>
                  <a:lnTo>
                    <a:pt x="369" y="1097"/>
                  </a:lnTo>
                  <a:lnTo>
                    <a:pt x="340" y="1101"/>
                  </a:lnTo>
                  <a:lnTo>
                    <a:pt x="311" y="1106"/>
                  </a:lnTo>
                  <a:lnTo>
                    <a:pt x="282" y="1110"/>
                  </a:lnTo>
                  <a:lnTo>
                    <a:pt x="254" y="1114"/>
                  </a:lnTo>
                  <a:lnTo>
                    <a:pt x="229" y="1120"/>
                  </a:lnTo>
                  <a:lnTo>
                    <a:pt x="206" y="1125"/>
                  </a:lnTo>
                  <a:lnTo>
                    <a:pt x="185" y="1129"/>
                  </a:lnTo>
                  <a:lnTo>
                    <a:pt x="171" y="1135"/>
                  </a:lnTo>
                  <a:lnTo>
                    <a:pt x="160" y="1139"/>
                  </a:lnTo>
                  <a:lnTo>
                    <a:pt x="150" y="1148"/>
                  </a:lnTo>
                  <a:lnTo>
                    <a:pt x="143" y="1158"/>
                  </a:lnTo>
                  <a:lnTo>
                    <a:pt x="140" y="1168"/>
                  </a:lnTo>
                  <a:lnTo>
                    <a:pt x="139" y="1179"/>
                  </a:lnTo>
                  <a:lnTo>
                    <a:pt x="141" y="1192"/>
                  </a:lnTo>
                  <a:lnTo>
                    <a:pt x="149" y="1205"/>
                  </a:lnTo>
                  <a:lnTo>
                    <a:pt x="159" y="1215"/>
                  </a:lnTo>
                  <a:lnTo>
                    <a:pt x="172" y="1221"/>
                  </a:lnTo>
                  <a:lnTo>
                    <a:pt x="182" y="1224"/>
                  </a:lnTo>
                  <a:lnTo>
                    <a:pt x="197" y="1228"/>
                  </a:lnTo>
                  <a:lnTo>
                    <a:pt x="217" y="1234"/>
                  </a:lnTo>
                  <a:lnTo>
                    <a:pt x="241" y="1240"/>
                  </a:lnTo>
                  <a:lnTo>
                    <a:pt x="268" y="1247"/>
                  </a:lnTo>
                  <a:lnTo>
                    <a:pt x="298" y="1255"/>
                  </a:lnTo>
                  <a:lnTo>
                    <a:pt x="328" y="1262"/>
                  </a:lnTo>
                  <a:lnTo>
                    <a:pt x="360" y="1269"/>
                  </a:lnTo>
                  <a:lnTo>
                    <a:pt x="392" y="1278"/>
                  </a:lnTo>
                  <a:lnTo>
                    <a:pt x="424" y="1285"/>
                  </a:lnTo>
                  <a:lnTo>
                    <a:pt x="457" y="1291"/>
                  </a:lnTo>
                  <a:lnTo>
                    <a:pt x="486" y="1298"/>
                  </a:lnTo>
                  <a:lnTo>
                    <a:pt x="513" y="1303"/>
                  </a:lnTo>
                  <a:lnTo>
                    <a:pt x="538" y="1307"/>
                  </a:lnTo>
                  <a:lnTo>
                    <a:pt x="559" y="1309"/>
                  </a:lnTo>
                  <a:lnTo>
                    <a:pt x="576" y="1310"/>
                  </a:lnTo>
                  <a:lnTo>
                    <a:pt x="592" y="1309"/>
                  </a:lnTo>
                  <a:lnTo>
                    <a:pt x="611" y="1306"/>
                  </a:lnTo>
                  <a:lnTo>
                    <a:pt x="633" y="1300"/>
                  </a:lnTo>
                  <a:lnTo>
                    <a:pt x="655" y="1292"/>
                  </a:lnTo>
                  <a:lnTo>
                    <a:pt x="678" y="1284"/>
                  </a:lnTo>
                  <a:lnTo>
                    <a:pt x="703" y="1274"/>
                  </a:lnTo>
                  <a:lnTo>
                    <a:pt x="728" y="1263"/>
                  </a:lnTo>
                  <a:lnTo>
                    <a:pt x="753" y="1252"/>
                  </a:lnTo>
                  <a:lnTo>
                    <a:pt x="777" y="1240"/>
                  </a:lnTo>
                  <a:lnTo>
                    <a:pt x="799" y="1228"/>
                  </a:lnTo>
                  <a:lnTo>
                    <a:pt x="821" y="1217"/>
                  </a:lnTo>
                  <a:lnTo>
                    <a:pt x="840" y="1206"/>
                  </a:lnTo>
                  <a:lnTo>
                    <a:pt x="856" y="1196"/>
                  </a:lnTo>
                  <a:lnTo>
                    <a:pt x="869" y="1186"/>
                  </a:lnTo>
                  <a:lnTo>
                    <a:pt x="880" y="1179"/>
                  </a:lnTo>
                  <a:lnTo>
                    <a:pt x="885" y="1173"/>
                  </a:lnTo>
                  <a:lnTo>
                    <a:pt x="888" y="1163"/>
                  </a:lnTo>
                  <a:lnTo>
                    <a:pt x="885" y="1154"/>
                  </a:lnTo>
                  <a:lnTo>
                    <a:pt x="877" y="1146"/>
                  </a:lnTo>
                  <a:lnTo>
                    <a:pt x="864" y="1141"/>
                  </a:lnTo>
                  <a:lnTo>
                    <a:pt x="847" y="1135"/>
                  </a:lnTo>
                  <a:lnTo>
                    <a:pt x="831" y="1130"/>
                  </a:lnTo>
                  <a:lnTo>
                    <a:pt x="815" y="1126"/>
                  </a:lnTo>
                  <a:lnTo>
                    <a:pt x="802" y="1123"/>
                  </a:lnTo>
                  <a:lnTo>
                    <a:pt x="801" y="1114"/>
                  </a:lnTo>
                  <a:lnTo>
                    <a:pt x="799" y="1091"/>
                  </a:lnTo>
                  <a:lnTo>
                    <a:pt x="795" y="1056"/>
                  </a:lnTo>
                  <a:lnTo>
                    <a:pt x="789" y="1012"/>
                  </a:lnTo>
                  <a:lnTo>
                    <a:pt x="782" y="964"/>
                  </a:lnTo>
                  <a:lnTo>
                    <a:pt x="773" y="913"/>
                  </a:lnTo>
                  <a:lnTo>
                    <a:pt x="763" y="865"/>
                  </a:lnTo>
                  <a:lnTo>
                    <a:pt x="750" y="821"/>
                  </a:lnTo>
                  <a:lnTo>
                    <a:pt x="916" y="174"/>
                  </a:lnTo>
                  <a:lnTo>
                    <a:pt x="883" y="110"/>
                  </a:lnTo>
                  <a:lnTo>
                    <a:pt x="901" y="66"/>
                  </a:lnTo>
                  <a:lnTo>
                    <a:pt x="814" y="0"/>
                  </a:lnTo>
                  <a:lnTo>
                    <a:pt x="794" y="12"/>
                  </a:lnTo>
                  <a:lnTo>
                    <a:pt x="226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987" name="Freeform 195"/>
            <p:cNvSpPr>
              <a:spLocks/>
            </p:cNvSpPr>
            <p:nvPr/>
          </p:nvSpPr>
          <p:spPr bwMode="auto">
            <a:xfrm>
              <a:off x="913" y="109"/>
              <a:ext cx="252" cy="254"/>
            </a:xfrm>
            <a:custGeom>
              <a:avLst/>
              <a:gdLst>
                <a:gd name="T0" fmla="*/ 0 w 757"/>
                <a:gd name="T1" fmla="*/ 726 h 763"/>
                <a:gd name="T2" fmla="*/ 552 w 757"/>
                <a:gd name="T3" fmla="*/ 763 h 763"/>
                <a:gd name="T4" fmla="*/ 757 w 757"/>
                <a:gd name="T5" fmla="*/ 0 h 763"/>
                <a:gd name="T6" fmla="*/ 732 w 757"/>
                <a:gd name="T7" fmla="*/ 12 h 763"/>
                <a:gd name="T8" fmla="*/ 187 w 757"/>
                <a:gd name="T9" fmla="*/ 69 h 763"/>
                <a:gd name="T10" fmla="*/ 166 w 757"/>
                <a:gd name="T11" fmla="*/ 65 h 763"/>
                <a:gd name="T12" fmla="*/ 0 w 757"/>
                <a:gd name="T13" fmla="*/ 72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7" h="763">
                  <a:moveTo>
                    <a:pt x="0" y="726"/>
                  </a:moveTo>
                  <a:lnTo>
                    <a:pt x="552" y="763"/>
                  </a:lnTo>
                  <a:lnTo>
                    <a:pt x="757" y="0"/>
                  </a:lnTo>
                  <a:lnTo>
                    <a:pt x="732" y="12"/>
                  </a:lnTo>
                  <a:lnTo>
                    <a:pt x="187" y="69"/>
                  </a:lnTo>
                  <a:lnTo>
                    <a:pt x="166" y="65"/>
                  </a:lnTo>
                  <a:lnTo>
                    <a:pt x="0" y="726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988" name="Freeform 196"/>
            <p:cNvSpPr>
              <a:spLocks/>
            </p:cNvSpPr>
            <p:nvPr/>
          </p:nvSpPr>
          <p:spPr bwMode="auto">
            <a:xfrm>
              <a:off x="1103" y="110"/>
              <a:ext cx="75" cy="261"/>
            </a:xfrm>
            <a:custGeom>
              <a:avLst/>
              <a:gdLst>
                <a:gd name="T0" fmla="*/ 209 w 224"/>
                <a:gd name="T1" fmla="*/ 0 h 782"/>
                <a:gd name="T2" fmla="*/ 224 w 224"/>
                <a:gd name="T3" fmla="*/ 6 h 782"/>
                <a:gd name="T4" fmla="*/ 12 w 224"/>
                <a:gd name="T5" fmla="*/ 782 h 782"/>
                <a:gd name="T6" fmla="*/ 0 w 224"/>
                <a:gd name="T7" fmla="*/ 771 h 782"/>
                <a:gd name="T8" fmla="*/ 209 w 224"/>
                <a:gd name="T9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782">
                  <a:moveTo>
                    <a:pt x="209" y="0"/>
                  </a:moveTo>
                  <a:lnTo>
                    <a:pt x="224" y="6"/>
                  </a:lnTo>
                  <a:lnTo>
                    <a:pt x="12" y="782"/>
                  </a:lnTo>
                  <a:lnTo>
                    <a:pt x="0" y="77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989" name="Freeform 197"/>
            <p:cNvSpPr>
              <a:spLocks/>
            </p:cNvSpPr>
            <p:nvPr/>
          </p:nvSpPr>
          <p:spPr bwMode="auto">
            <a:xfrm>
              <a:off x="1112" y="115"/>
              <a:ext cx="75" cy="263"/>
            </a:xfrm>
            <a:custGeom>
              <a:avLst/>
              <a:gdLst>
                <a:gd name="T0" fmla="*/ 211 w 224"/>
                <a:gd name="T1" fmla="*/ 0 h 788"/>
                <a:gd name="T2" fmla="*/ 224 w 224"/>
                <a:gd name="T3" fmla="*/ 15 h 788"/>
                <a:gd name="T4" fmla="*/ 11 w 224"/>
                <a:gd name="T5" fmla="*/ 788 h 788"/>
                <a:gd name="T6" fmla="*/ 0 w 224"/>
                <a:gd name="T7" fmla="*/ 776 h 788"/>
                <a:gd name="T8" fmla="*/ 211 w 224"/>
                <a:gd name="T9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788">
                  <a:moveTo>
                    <a:pt x="211" y="0"/>
                  </a:moveTo>
                  <a:lnTo>
                    <a:pt x="224" y="15"/>
                  </a:lnTo>
                  <a:lnTo>
                    <a:pt x="11" y="788"/>
                  </a:lnTo>
                  <a:lnTo>
                    <a:pt x="0" y="776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990" name="Freeform 198"/>
            <p:cNvSpPr>
              <a:spLocks/>
            </p:cNvSpPr>
            <p:nvPr/>
          </p:nvSpPr>
          <p:spPr bwMode="auto">
            <a:xfrm>
              <a:off x="1091" y="371"/>
              <a:ext cx="12" cy="9"/>
            </a:xfrm>
            <a:custGeom>
              <a:avLst/>
              <a:gdLst>
                <a:gd name="T0" fmla="*/ 24 w 35"/>
                <a:gd name="T1" fmla="*/ 0 h 27"/>
                <a:gd name="T2" fmla="*/ 0 w 35"/>
                <a:gd name="T3" fmla="*/ 16 h 27"/>
                <a:gd name="T4" fmla="*/ 11 w 35"/>
                <a:gd name="T5" fmla="*/ 27 h 27"/>
                <a:gd name="T6" fmla="*/ 35 w 35"/>
                <a:gd name="T7" fmla="*/ 11 h 27"/>
                <a:gd name="T8" fmla="*/ 24 w 3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24" y="0"/>
                  </a:moveTo>
                  <a:lnTo>
                    <a:pt x="0" y="16"/>
                  </a:lnTo>
                  <a:lnTo>
                    <a:pt x="11" y="27"/>
                  </a:lnTo>
                  <a:lnTo>
                    <a:pt x="35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991" name="Freeform 199"/>
            <p:cNvSpPr>
              <a:spLocks/>
            </p:cNvSpPr>
            <p:nvPr/>
          </p:nvSpPr>
          <p:spPr bwMode="auto">
            <a:xfrm>
              <a:off x="1099" y="377"/>
              <a:ext cx="11" cy="10"/>
            </a:xfrm>
            <a:custGeom>
              <a:avLst/>
              <a:gdLst>
                <a:gd name="T0" fmla="*/ 24 w 35"/>
                <a:gd name="T1" fmla="*/ 0 h 28"/>
                <a:gd name="T2" fmla="*/ 0 w 35"/>
                <a:gd name="T3" fmla="*/ 16 h 28"/>
                <a:gd name="T4" fmla="*/ 11 w 35"/>
                <a:gd name="T5" fmla="*/ 28 h 28"/>
                <a:gd name="T6" fmla="*/ 35 w 35"/>
                <a:gd name="T7" fmla="*/ 10 h 28"/>
                <a:gd name="T8" fmla="*/ 24 w 35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24" y="0"/>
                  </a:moveTo>
                  <a:lnTo>
                    <a:pt x="0" y="16"/>
                  </a:lnTo>
                  <a:lnTo>
                    <a:pt x="11" y="28"/>
                  </a:lnTo>
                  <a:lnTo>
                    <a:pt x="35" y="1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992" name="Freeform 200"/>
            <p:cNvSpPr>
              <a:spLocks/>
            </p:cNvSpPr>
            <p:nvPr/>
          </p:nvSpPr>
          <p:spPr bwMode="auto">
            <a:xfrm>
              <a:off x="926" y="366"/>
              <a:ext cx="154" cy="19"/>
            </a:xfrm>
            <a:custGeom>
              <a:avLst/>
              <a:gdLst>
                <a:gd name="T0" fmla="*/ 464 w 464"/>
                <a:gd name="T1" fmla="*/ 29 h 57"/>
                <a:gd name="T2" fmla="*/ 461 w 464"/>
                <a:gd name="T3" fmla="*/ 57 h 57"/>
                <a:gd name="T4" fmla="*/ 458 w 464"/>
                <a:gd name="T5" fmla="*/ 57 h 57"/>
                <a:gd name="T6" fmla="*/ 451 w 464"/>
                <a:gd name="T7" fmla="*/ 55 h 57"/>
                <a:gd name="T8" fmla="*/ 438 w 464"/>
                <a:gd name="T9" fmla="*/ 52 h 57"/>
                <a:gd name="T10" fmla="*/ 420 w 464"/>
                <a:gd name="T11" fmla="*/ 51 h 57"/>
                <a:gd name="T12" fmla="*/ 400 w 464"/>
                <a:gd name="T13" fmla="*/ 48 h 57"/>
                <a:gd name="T14" fmla="*/ 373 w 464"/>
                <a:gd name="T15" fmla="*/ 45 h 57"/>
                <a:gd name="T16" fmla="*/ 346 w 464"/>
                <a:gd name="T17" fmla="*/ 40 h 57"/>
                <a:gd name="T18" fmla="*/ 314 w 464"/>
                <a:gd name="T19" fmla="*/ 38 h 57"/>
                <a:gd name="T20" fmla="*/ 280 w 464"/>
                <a:gd name="T21" fmla="*/ 35 h 57"/>
                <a:gd name="T22" fmla="*/ 244 w 464"/>
                <a:gd name="T23" fmla="*/ 32 h 57"/>
                <a:gd name="T24" fmla="*/ 206 w 464"/>
                <a:gd name="T25" fmla="*/ 29 h 57"/>
                <a:gd name="T26" fmla="*/ 166 w 464"/>
                <a:gd name="T27" fmla="*/ 27 h 57"/>
                <a:gd name="T28" fmla="*/ 126 w 464"/>
                <a:gd name="T29" fmla="*/ 26 h 57"/>
                <a:gd name="T30" fmla="*/ 85 w 464"/>
                <a:gd name="T31" fmla="*/ 26 h 57"/>
                <a:gd name="T32" fmla="*/ 42 w 464"/>
                <a:gd name="T33" fmla="*/ 26 h 57"/>
                <a:gd name="T34" fmla="*/ 0 w 464"/>
                <a:gd name="T35" fmla="*/ 27 h 57"/>
                <a:gd name="T36" fmla="*/ 6 w 464"/>
                <a:gd name="T37" fmla="*/ 5 h 57"/>
                <a:gd name="T38" fmla="*/ 7 w 464"/>
                <a:gd name="T39" fmla="*/ 5 h 57"/>
                <a:gd name="T40" fmla="*/ 12 w 464"/>
                <a:gd name="T41" fmla="*/ 4 h 57"/>
                <a:gd name="T42" fmla="*/ 19 w 464"/>
                <a:gd name="T43" fmla="*/ 4 h 57"/>
                <a:gd name="T44" fmla="*/ 29 w 464"/>
                <a:gd name="T45" fmla="*/ 2 h 57"/>
                <a:gd name="T46" fmla="*/ 44 w 464"/>
                <a:gd name="T47" fmla="*/ 1 h 57"/>
                <a:gd name="T48" fmla="*/ 61 w 464"/>
                <a:gd name="T49" fmla="*/ 1 h 57"/>
                <a:gd name="T50" fmla="*/ 82 w 464"/>
                <a:gd name="T51" fmla="*/ 0 h 57"/>
                <a:gd name="T52" fmla="*/ 107 w 464"/>
                <a:gd name="T53" fmla="*/ 0 h 57"/>
                <a:gd name="T54" fmla="*/ 136 w 464"/>
                <a:gd name="T55" fmla="*/ 0 h 57"/>
                <a:gd name="T56" fmla="*/ 169 w 464"/>
                <a:gd name="T57" fmla="*/ 1 h 57"/>
                <a:gd name="T58" fmla="*/ 206 w 464"/>
                <a:gd name="T59" fmla="*/ 2 h 57"/>
                <a:gd name="T60" fmla="*/ 248 w 464"/>
                <a:gd name="T61" fmla="*/ 5 h 57"/>
                <a:gd name="T62" fmla="*/ 295 w 464"/>
                <a:gd name="T63" fmla="*/ 10 h 57"/>
                <a:gd name="T64" fmla="*/ 346 w 464"/>
                <a:gd name="T65" fmla="*/ 14 h 57"/>
                <a:gd name="T66" fmla="*/ 403 w 464"/>
                <a:gd name="T67" fmla="*/ 21 h 57"/>
                <a:gd name="T68" fmla="*/ 464 w 464"/>
                <a:gd name="T69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4" h="57">
                  <a:moveTo>
                    <a:pt x="464" y="29"/>
                  </a:moveTo>
                  <a:lnTo>
                    <a:pt x="461" y="57"/>
                  </a:lnTo>
                  <a:lnTo>
                    <a:pt x="458" y="57"/>
                  </a:lnTo>
                  <a:lnTo>
                    <a:pt x="451" y="55"/>
                  </a:lnTo>
                  <a:lnTo>
                    <a:pt x="438" y="52"/>
                  </a:lnTo>
                  <a:lnTo>
                    <a:pt x="420" y="51"/>
                  </a:lnTo>
                  <a:lnTo>
                    <a:pt x="400" y="48"/>
                  </a:lnTo>
                  <a:lnTo>
                    <a:pt x="373" y="45"/>
                  </a:lnTo>
                  <a:lnTo>
                    <a:pt x="346" y="40"/>
                  </a:lnTo>
                  <a:lnTo>
                    <a:pt x="314" y="38"/>
                  </a:lnTo>
                  <a:lnTo>
                    <a:pt x="280" y="35"/>
                  </a:lnTo>
                  <a:lnTo>
                    <a:pt x="244" y="32"/>
                  </a:lnTo>
                  <a:lnTo>
                    <a:pt x="206" y="29"/>
                  </a:lnTo>
                  <a:lnTo>
                    <a:pt x="166" y="27"/>
                  </a:lnTo>
                  <a:lnTo>
                    <a:pt x="126" y="26"/>
                  </a:lnTo>
                  <a:lnTo>
                    <a:pt x="85" y="26"/>
                  </a:lnTo>
                  <a:lnTo>
                    <a:pt x="42" y="26"/>
                  </a:lnTo>
                  <a:lnTo>
                    <a:pt x="0" y="27"/>
                  </a:lnTo>
                  <a:lnTo>
                    <a:pt x="6" y="5"/>
                  </a:lnTo>
                  <a:lnTo>
                    <a:pt x="7" y="5"/>
                  </a:lnTo>
                  <a:lnTo>
                    <a:pt x="12" y="4"/>
                  </a:lnTo>
                  <a:lnTo>
                    <a:pt x="19" y="4"/>
                  </a:lnTo>
                  <a:lnTo>
                    <a:pt x="29" y="2"/>
                  </a:lnTo>
                  <a:lnTo>
                    <a:pt x="44" y="1"/>
                  </a:lnTo>
                  <a:lnTo>
                    <a:pt x="61" y="1"/>
                  </a:lnTo>
                  <a:lnTo>
                    <a:pt x="82" y="0"/>
                  </a:lnTo>
                  <a:lnTo>
                    <a:pt x="107" y="0"/>
                  </a:lnTo>
                  <a:lnTo>
                    <a:pt x="136" y="0"/>
                  </a:lnTo>
                  <a:lnTo>
                    <a:pt x="169" y="1"/>
                  </a:lnTo>
                  <a:lnTo>
                    <a:pt x="206" y="2"/>
                  </a:lnTo>
                  <a:lnTo>
                    <a:pt x="248" y="5"/>
                  </a:lnTo>
                  <a:lnTo>
                    <a:pt x="295" y="10"/>
                  </a:lnTo>
                  <a:lnTo>
                    <a:pt x="346" y="14"/>
                  </a:lnTo>
                  <a:lnTo>
                    <a:pt x="403" y="21"/>
                  </a:lnTo>
                  <a:lnTo>
                    <a:pt x="464" y="29"/>
                  </a:lnTo>
                  <a:close/>
                </a:path>
              </a:pathLst>
            </a:custGeom>
            <a:solidFill>
              <a:srgbClr val="6BA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993" name="Freeform 201"/>
            <p:cNvSpPr>
              <a:spLocks/>
            </p:cNvSpPr>
            <p:nvPr/>
          </p:nvSpPr>
          <p:spPr bwMode="auto">
            <a:xfrm>
              <a:off x="989" y="333"/>
              <a:ext cx="17" cy="16"/>
            </a:xfrm>
            <a:custGeom>
              <a:avLst/>
              <a:gdLst>
                <a:gd name="T0" fmla="*/ 38 w 50"/>
                <a:gd name="T1" fmla="*/ 48 h 48"/>
                <a:gd name="T2" fmla="*/ 23 w 50"/>
                <a:gd name="T3" fmla="*/ 40 h 48"/>
                <a:gd name="T4" fmla="*/ 7 w 50"/>
                <a:gd name="T5" fmla="*/ 47 h 48"/>
                <a:gd name="T6" fmla="*/ 12 w 50"/>
                <a:gd name="T7" fmla="*/ 29 h 48"/>
                <a:gd name="T8" fmla="*/ 0 w 50"/>
                <a:gd name="T9" fmla="*/ 16 h 48"/>
                <a:gd name="T10" fmla="*/ 18 w 50"/>
                <a:gd name="T11" fmla="*/ 16 h 48"/>
                <a:gd name="T12" fmla="*/ 26 w 50"/>
                <a:gd name="T13" fmla="*/ 0 h 48"/>
                <a:gd name="T14" fmla="*/ 32 w 50"/>
                <a:gd name="T15" fmla="*/ 16 h 48"/>
                <a:gd name="T16" fmla="*/ 50 w 50"/>
                <a:gd name="T17" fmla="*/ 21 h 48"/>
                <a:gd name="T18" fmla="*/ 37 w 50"/>
                <a:gd name="T19" fmla="*/ 32 h 48"/>
                <a:gd name="T20" fmla="*/ 38 w 50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lnTo>
                    <a:pt x="23" y="40"/>
                  </a:lnTo>
                  <a:lnTo>
                    <a:pt x="7" y="47"/>
                  </a:lnTo>
                  <a:lnTo>
                    <a:pt x="12" y="29"/>
                  </a:lnTo>
                  <a:lnTo>
                    <a:pt x="0" y="16"/>
                  </a:lnTo>
                  <a:lnTo>
                    <a:pt x="18" y="16"/>
                  </a:lnTo>
                  <a:lnTo>
                    <a:pt x="26" y="0"/>
                  </a:lnTo>
                  <a:lnTo>
                    <a:pt x="32" y="16"/>
                  </a:lnTo>
                  <a:lnTo>
                    <a:pt x="50" y="21"/>
                  </a:lnTo>
                  <a:lnTo>
                    <a:pt x="37" y="32"/>
                  </a:lnTo>
                  <a:lnTo>
                    <a:pt x="38" y="48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994" name="Freeform 202"/>
            <p:cNvSpPr>
              <a:spLocks/>
            </p:cNvSpPr>
            <p:nvPr/>
          </p:nvSpPr>
          <p:spPr bwMode="auto">
            <a:xfrm>
              <a:off x="938" y="134"/>
              <a:ext cx="197" cy="194"/>
            </a:xfrm>
            <a:custGeom>
              <a:avLst/>
              <a:gdLst>
                <a:gd name="T0" fmla="*/ 587 w 590"/>
                <a:gd name="T1" fmla="*/ 9 h 582"/>
                <a:gd name="T2" fmla="*/ 590 w 590"/>
                <a:gd name="T3" fmla="*/ 0 h 582"/>
                <a:gd name="T4" fmla="*/ 137 w 590"/>
                <a:gd name="T5" fmla="*/ 38 h 582"/>
                <a:gd name="T6" fmla="*/ 0 w 590"/>
                <a:gd name="T7" fmla="*/ 582 h 582"/>
                <a:gd name="T8" fmla="*/ 17 w 590"/>
                <a:gd name="T9" fmla="*/ 580 h 582"/>
                <a:gd name="T10" fmla="*/ 150 w 590"/>
                <a:gd name="T11" fmla="*/ 49 h 582"/>
                <a:gd name="T12" fmla="*/ 587 w 590"/>
                <a:gd name="T13" fmla="*/ 9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0" h="582">
                  <a:moveTo>
                    <a:pt x="587" y="9"/>
                  </a:moveTo>
                  <a:lnTo>
                    <a:pt x="590" y="0"/>
                  </a:lnTo>
                  <a:lnTo>
                    <a:pt x="137" y="38"/>
                  </a:lnTo>
                  <a:lnTo>
                    <a:pt x="0" y="582"/>
                  </a:lnTo>
                  <a:lnTo>
                    <a:pt x="17" y="580"/>
                  </a:lnTo>
                  <a:lnTo>
                    <a:pt x="150" y="49"/>
                  </a:lnTo>
                  <a:lnTo>
                    <a:pt x="58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995" name="Freeform 203"/>
            <p:cNvSpPr>
              <a:spLocks/>
            </p:cNvSpPr>
            <p:nvPr/>
          </p:nvSpPr>
          <p:spPr bwMode="auto">
            <a:xfrm>
              <a:off x="943" y="142"/>
              <a:ext cx="190" cy="188"/>
            </a:xfrm>
            <a:custGeom>
              <a:avLst/>
              <a:gdLst>
                <a:gd name="T0" fmla="*/ 563 w 570"/>
                <a:gd name="T1" fmla="*/ 31 h 564"/>
                <a:gd name="T2" fmla="*/ 570 w 570"/>
                <a:gd name="T3" fmla="*/ 0 h 564"/>
                <a:gd name="T4" fmla="*/ 556 w 570"/>
                <a:gd name="T5" fmla="*/ 2 h 564"/>
                <a:gd name="T6" fmla="*/ 537 w 570"/>
                <a:gd name="T7" fmla="*/ 3 h 564"/>
                <a:gd name="T8" fmla="*/ 515 w 570"/>
                <a:gd name="T9" fmla="*/ 8 h 564"/>
                <a:gd name="T10" fmla="*/ 489 w 570"/>
                <a:gd name="T11" fmla="*/ 12 h 564"/>
                <a:gd name="T12" fmla="*/ 460 w 570"/>
                <a:gd name="T13" fmla="*/ 19 h 564"/>
                <a:gd name="T14" fmla="*/ 428 w 570"/>
                <a:gd name="T15" fmla="*/ 28 h 564"/>
                <a:gd name="T16" fmla="*/ 394 w 570"/>
                <a:gd name="T17" fmla="*/ 40 h 564"/>
                <a:gd name="T18" fmla="*/ 359 w 570"/>
                <a:gd name="T19" fmla="*/ 54 h 564"/>
                <a:gd name="T20" fmla="*/ 321 w 570"/>
                <a:gd name="T21" fmla="*/ 72 h 564"/>
                <a:gd name="T22" fmla="*/ 283 w 570"/>
                <a:gd name="T23" fmla="*/ 92 h 564"/>
                <a:gd name="T24" fmla="*/ 245 w 570"/>
                <a:gd name="T25" fmla="*/ 117 h 564"/>
                <a:gd name="T26" fmla="*/ 207 w 570"/>
                <a:gd name="T27" fmla="*/ 146 h 564"/>
                <a:gd name="T28" fmla="*/ 169 w 570"/>
                <a:gd name="T29" fmla="*/ 178 h 564"/>
                <a:gd name="T30" fmla="*/ 133 w 570"/>
                <a:gd name="T31" fmla="*/ 216 h 564"/>
                <a:gd name="T32" fmla="*/ 98 w 570"/>
                <a:gd name="T33" fmla="*/ 259 h 564"/>
                <a:gd name="T34" fmla="*/ 64 w 570"/>
                <a:gd name="T35" fmla="*/ 307 h 564"/>
                <a:gd name="T36" fmla="*/ 0 w 570"/>
                <a:gd name="T37" fmla="*/ 560 h 564"/>
                <a:gd name="T38" fmla="*/ 153 w 570"/>
                <a:gd name="T39" fmla="*/ 564 h 564"/>
                <a:gd name="T40" fmla="*/ 159 w 570"/>
                <a:gd name="T41" fmla="*/ 536 h 564"/>
                <a:gd name="T42" fmla="*/ 165 w 570"/>
                <a:gd name="T43" fmla="*/ 506 h 564"/>
                <a:gd name="T44" fmla="*/ 172 w 570"/>
                <a:gd name="T45" fmla="*/ 473 h 564"/>
                <a:gd name="T46" fmla="*/ 180 w 570"/>
                <a:gd name="T47" fmla="*/ 437 h 564"/>
                <a:gd name="T48" fmla="*/ 188 w 570"/>
                <a:gd name="T49" fmla="*/ 400 h 564"/>
                <a:gd name="T50" fmla="*/ 200 w 570"/>
                <a:gd name="T51" fmla="*/ 362 h 564"/>
                <a:gd name="T52" fmla="*/ 215 w 570"/>
                <a:gd name="T53" fmla="*/ 323 h 564"/>
                <a:gd name="T54" fmla="*/ 232 w 570"/>
                <a:gd name="T55" fmla="*/ 284 h 564"/>
                <a:gd name="T56" fmla="*/ 254 w 570"/>
                <a:gd name="T57" fmla="*/ 246 h 564"/>
                <a:gd name="T58" fmla="*/ 280 w 570"/>
                <a:gd name="T59" fmla="*/ 208 h 564"/>
                <a:gd name="T60" fmla="*/ 311 w 570"/>
                <a:gd name="T61" fmla="*/ 171 h 564"/>
                <a:gd name="T62" fmla="*/ 349 w 570"/>
                <a:gd name="T63" fmla="*/ 138 h 564"/>
                <a:gd name="T64" fmla="*/ 391 w 570"/>
                <a:gd name="T65" fmla="*/ 105 h 564"/>
                <a:gd name="T66" fmla="*/ 441 w 570"/>
                <a:gd name="T67" fmla="*/ 76 h 564"/>
                <a:gd name="T68" fmla="*/ 498 w 570"/>
                <a:gd name="T69" fmla="*/ 51 h 564"/>
                <a:gd name="T70" fmla="*/ 563 w 570"/>
                <a:gd name="T71" fmla="*/ 31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564">
                  <a:moveTo>
                    <a:pt x="563" y="31"/>
                  </a:moveTo>
                  <a:lnTo>
                    <a:pt x="570" y="0"/>
                  </a:lnTo>
                  <a:lnTo>
                    <a:pt x="556" y="2"/>
                  </a:lnTo>
                  <a:lnTo>
                    <a:pt x="537" y="3"/>
                  </a:lnTo>
                  <a:lnTo>
                    <a:pt x="515" y="8"/>
                  </a:lnTo>
                  <a:lnTo>
                    <a:pt x="489" y="12"/>
                  </a:lnTo>
                  <a:lnTo>
                    <a:pt x="460" y="19"/>
                  </a:lnTo>
                  <a:lnTo>
                    <a:pt x="428" y="28"/>
                  </a:lnTo>
                  <a:lnTo>
                    <a:pt x="394" y="40"/>
                  </a:lnTo>
                  <a:lnTo>
                    <a:pt x="359" y="54"/>
                  </a:lnTo>
                  <a:lnTo>
                    <a:pt x="321" y="72"/>
                  </a:lnTo>
                  <a:lnTo>
                    <a:pt x="283" y="92"/>
                  </a:lnTo>
                  <a:lnTo>
                    <a:pt x="245" y="117"/>
                  </a:lnTo>
                  <a:lnTo>
                    <a:pt x="207" y="146"/>
                  </a:lnTo>
                  <a:lnTo>
                    <a:pt x="169" y="178"/>
                  </a:lnTo>
                  <a:lnTo>
                    <a:pt x="133" y="216"/>
                  </a:lnTo>
                  <a:lnTo>
                    <a:pt x="98" y="259"/>
                  </a:lnTo>
                  <a:lnTo>
                    <a:pt x="64" y="307"/>
                  </a:lnTo>
                  <a:lnTo>
                    <a:pt x="0" y="560"/>
                  </a:lnTo>
                  <a:lnTo>
                    <a:pt x="153" y="564"/>
                  </a:lnTo>
                  <a:lnTo>
                    <a:pt x="159" y="536"/>
                  </a:lnTo>
                  <a:lnTo>
                    <a:pt x="165" y="506"/>
                  </a:lnTo>
                  <a:lnTo>
                    <a:pt x="172" y="473"/>
                  </a:lnTo>
                  <a:lnTo>
                    <a:pt x="180" y="437"/>
                  </a:lnTo>
                  <a:lnTo>
                    <a:pt x="188" y="400"/>
                  </a:lnTo>
                  <a:lnTo>
                    <a:pt x="200" y="362"/>
                  </a:lnTo>
                  <a:lnTo>
                    <a:pt x="215" y="323"/>
                  </a:lnTo>
                  <a:lnTo>
                    <a:pt x="232" y="284"/>
                  </a:lnTo>
                  <a:lnTo>
                    <a:pt x="254" y="246"/>
                  </a:lnTo>
                  <a:lnTo>
                    <a:pt x="280" y="208"/>
                  </a:lnTo>
                  <a:lnTo>
                    <a:pt x="311" y="171"/>
                  </a:lnTo>
                  <a:lnTo>
                    <a:pt x="349" y="138"/>
                  </a:lnTo>
                  <a:lnTo>
                    <a:pt x="391" y="105"/>
                  </a:lnTo>
                  <a:lnTo>
                    <a:pt x="441" y="76"/>
                  </a:lnTo>
                  <a:lnTo>
                    <a:pt x="498" y="51"/>
                  </a:lnTo>
                  <a:lnTo>
                    <a:pt x="563" y="31"/>
                  </a:lnTo>
                  <a:close/>
                </a:path>
              </a:pathLst>
            </a:custGeom>
            <a:solidFill>
              <a:srgbClr val="8ED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996" name="Freeform 204"/>
            <p:cNvSpPr>
              <a:spLocks/>
            </p:cNvSpPr>
            <p:nvPr/>
          </p:nvSpPr>
          <p:spPr bwMode="auto">
            <a:xfrm>
              <a:off x="964" y="137"/>
              <a:ext cx="170" cy="107"/>
            </a:xfrm>
            <a:custGeom>
              <a:avLst/>
              <a:gdLst>
                <a:gd name="T0" fmla="*/ 506 w 509"/>
                <a:gd name="T1" fmla="*/ 13 h 320"/>
                <a:gd name="T2" fmla="*/ 509 w 509"/>
                <a:gd name="T3" fmla="*/ 0 h 320"/>
                <a:gd name="T4" fmla="*/ 70 w 509"/>
                <a:gd name="T5" fmla="*/ 41 h 320"/>
                <a:gd name="T6" fmla="*/ 0 w 509"/>
                <a:gd name="T7" fmla="*/ 320 h 320"/>
                <a:gd name="T8" fmla="*/ 34 w 509"/>
                <a:gd name="T9" fmla="*/ 272 h 320"/>
                <a:gd name="T10" fmla="*/ 69 w 509"/>
                <a:gd name="T11" fmla="*/ 229 h 320"/>
                <a:gd name="T12" fmla="*/ 105 w 509"/>
                <a:gd name="T13" fmla="*/ 191 h 320"/>
                <a:gd name="T14" fmla="*/ 143 w 509"/>
                <a:gd name="T15" fmla="*/ 159 h 320"/>
                <a:gd name="T16" fmla="*/ 181 w 509"/>
                <a:gd name="T17" fmla="*/ 130 h 320"/>
                <a:gd name="T18" fmla="*/ 219 w 509"/>
                <a:gd name="T19" fmla="*/ 105 h 320"/>
                <a:gd name="T20" fmla="*/ 257 w 509"/>
                <a:gd name="T21" fmla="*/ 85 h 320"/>
                <a:gd name="T22" fmla="*/ 295 w 509"/>
                <a:gd name="T23" fmla="*/ 67 h 320"/>
                <a:gd name="T24" fmla="*/ 330 w 509"/>
                <a:gd name="T25" fmla="*/ 53 h 320"/>
                <a:gd name="T26" fmla="*/ 364 w 509"/>
                <a:gd name="T27" fmla="*/ 41 h 320"/>
                <a:gd name="T28" fmla="*/ 396 w 509"/>
                <a:gd name="T29" fmla="*/ 32 h 320"/>
                <a:gd name="T30" fmla="*/ 425 w 509"/>
                <a:gd name="T31" fmla="*/ 25 h 320"/>
                <a:gd name="T32" fmla="*/ 451 w 509"/>
                <a:gd name="T33" fmla="*/ 21 h 320"/>
                <a:gd name="T34" fmla="*/ 473 w 509"/>
                <a:gd name="T35" fmla="*/ 16 h 320"/>
                <a:gd name="T36" fmla="*/ 492 w 509"/>
                <a:gd name="T37" fmla="*/ 15 h 320"/>
                <a:gd name="T38" fmla="*/ 506 w 509"/>
                <a:gd name="T39" fmla="*/ 1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9" h="320">
                  <a:moveTo>
                    <a:pt x="506" y="13"/>
                  </a:moveTo>
                  <a:lnTo>
                    <a:pt x="509" y="0"/>
                  </a:lnTo>
                  <a:lnTo>
                    <a:pt x="70" y="41"/>
                  </a:lnTo>
                  <a:lnTo>
                    <a:pt x="0" y="320"/>
                  </a:lnTo>
                  <a:lnTo>
                    <a:pt x="34" y="272"/>
                  </a:lnTo>
                  <a:lnTo>
                    <a:pt x="69" y="229"/>
                  </a:lnTo>
                  <a:lnTo>
                    <a:pt x="105" y="191"/>
                  </a:lnTo>
                  <a:lnTo>
                    <a:pt x="143" y="159"/>
                  </a:lnTo>
                  <a:lnTo>
                    <a:pt x="181" y="130"/>
                  </a:lnTo>
                  <a:lnTo>
                    <a:pt x="219" y="105"/>
                  </a:lnTo>
                  <a:lnTo>
                    <a:pt x="257" y="85"/>
                  </a:lnTo>
                  <a:lnTo>
                    <a:pt x="295" y="67"/>
                  </a:lnTo>
                  <a:lnTo>
                    <a:pt x="330" y="53"/>
                  </a:lnTo>
                  <a:lnTo>
                    <a:pt x="364" y="41"/>
                  </a:lnTo>
                  <a:lnTo>
                    <a:pt x="396" y="32"/>
                  </a:lnTo>
                  <a:lnTo>
                    <a:pt x="425" y="25"/>
                  </a:lnTo>
                  <a:lnTo>
                    <a:pt x="451" y="21"/>
                  </a:lnTo>
                  <a:lnTo>
                    <a:pt x="473" y="16"/>
                  </a:lnTo>
                  <a:lnTo>
                    <a:pt x="492" y="15"/>
                  </a:lnTo>
                  <a:lnTo>
                    <a:pt x="506" y="13"/>
                  </a:lnTo>
                  <a:close/>
                </a:path>
              </a:pathLst>
            </a:custGeom>
            <a:solidFill>
              <a:srgbClr val="005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997" name="Freeform 205"/>
            <p:cNvSpPr>
              <a:spLocks/>
            </p:cNvSpPr>
            <p:nvPr/>
          </p:nvSpPr>
          <p:spPr bwMode="auto">
            <a:xfrm>
              <a:off x="1023" y="178"/>
              <a:ext cx="101" cy="155"/>
            </a:xfrm>
            <a:custGeom>
              <a:avLst/>
              <a:gdLst>
                <a:gd name="T0" fmla="*/ 0 w 302"/>
                <a:gd name="T1" fmla="*/ 457 h 463"/>
                <a:gd name="T2" fmla="*/ 182 w 302"/>
                <a:gd name="T3" fmla="*/ 463 h 463"/>
                <a:gd name="T4" fmla="*/ 302 w 302"/>
                <a:gd name="T5" fmla="*/ 0 h 463"/>
                <a:gd name="T6" fmla="*/ 289 w 302"/>
                <a:gd name="T7" fmla="*/ 10 h 463"/>
                <a:gd name="T8" fmla="*/ 274 w 302"/>
                <a:gd name="T9" fmla="*/ 22 h 463"/>
                <a:gd name="T10" fmla="*/ 257 w 302"/>
                <a:gd name="T11" fmla="*/ 38 h 463"/>
                <a:gd name="T12" fmla="*/ 238 w 302"/>
                <a:gd name="T13" fmla="*/ 54 h 463"/>
                <a:gd name="T14" fmla="*/ 219 w 302"/>
                <a:gd name="T15" fmla="*/ 74 h 463"/>
                <a:gd name="T16" fmla="*/ 198 w 302"/>
                <a:gd name="T17" fmla="*/ 96 h 463"/>
                <a:gd name="T18" fmla="*/ 176 w 302"/>
                <a:gd name="T19" fmla="*/ 121 h 463"/>
                <a:gd name="T20" fmla="*/ 156 w 302"/>
                <a:gd name="T21" fmla="*/ 147 h 463"/>
                <a:gd name="T22" fmla="*/ 134 w 302"/>
                <a:gd name="T23" fmla="*/ 177 h 463"/>
                <a:gd name="T24" fmla="*/ 112 w 302"/>
                <a:gd name="T25" fmla="*/ 209 h 463"/>
                <a:gd name="T26" fmla="*/ 90 w 302"/>
                <a:gd name="T27" fmla="*/ 244 h 463"/>
                <a:gd name="T28" fmla="*/ 70 w 302"/>
                <a:gd name="T29" fmla="*/ 280 h 463"/>
                <a:gd name="T30" fmla="*/ 51 w 302"/>
                <a:gd name="T31" fmla="*/ 321 h 463"/>
                <a:gd name="T32" fmla="*/ 32 w 302"/>
                <a:gd name="T33" fmla="*/ 363 h 463"/>
                <a:gd name="T34" fmla="*/ 14 w 302"/>
                <a:gd name="T35" fmla="*/ 409 h 463"/>
                <a:gd name="T36" fmla="*/ 0 w 302"/>
                <a:gd name="T37" fmla="*/ 457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2" h="463">
                  <a:moveTo>
                    <a:pt x="0" y="457"/>
                  </a:moveTo>
                  <a:lnTo>
                    <a:pt x="182" y="463"/>
                  </a:lnTo>
                  <a:lnTo>
                    <a:pt x="302" y="0"/>
                  </a:lnTo>
                  <a:lnTo>
                    <a:pt x="289" y="10"/>
                  </a:lnTo>
                  <a:lnTo>
                    <a:pt x="274" y="22"/>
                  </a:lnTo>
                  <a:lnTo>
                    <a:pt x="257" y="38"/>
                  </a:lnTo>
                  <a:lnTo>
                    <a:pt x="238" y="54"/>
                  </a:lnTo>
                  <a:lnTo>
                    <a:pt x="219" y="74"/>
                  </a:lnTo>
                  <a:lnTo>
                    <a:pt x="198" y="96"/>
                  </a:lnTo>
                  <a:lnTo>
                    <a:pt x="176" y="121"/>
                  </a:lnTo>
                  <a:lnTo>
                    <a:pt x="156" y="147"/>
                  </a:lnTo>
                  <a:lnTo>
                    <a:pt x="134" y="177"/>
                  </a:lnTo>
                  <a:lnTo>
                    <a:pt x="112" y="209"/>
                  </a:lnTo>
                  <a:lnTo>
                    <a:pt x="90" y="244"/>
                  </a:lnTo>
                  <a:lnTo>
                    <a:pt x="70" y="280"/>
                  </a:lnTo>
                  <a:lnTo>
                    <a:pt x="51" y="321"/>
                  </a:lnTo>
                  <a:lnTo>
                    <a:pt x="32" y="363"/>
                  </a:lnTo>
                  <a:lnTo>
                    <a:pt x="14" y="409"/>
                  </a:lnTo>
                  <a:lnTo>
                    <a:pt x="0" y="457"/>
                  </a:lnTo>
                  <a:close/>
                </a:path>
              </a:pathLst>
            </a:custGeom>
            <a:solidFill>
              <a:srgbClr val="8ED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998" name="Freeform 206"/>
            <p:cNvSpPr>
              <a:spLocks/>
            </p:cNvSpPr>
            <p:nvPr/>
          </p:nvSpPr>
          <p:spPr bwMode="auto">
            <a:xfrm>
              <a:off x="994" y="152"/>
              <a:ext cx="136" cy="179"/>
            </a:xfrm>
            <a:custGeom>
              <a:avLst/>
              <a:gdLst>
                <a:gd name="T0" fmla="*/ 0 w 410"/>
                <a:gd name="T1" fmla="*/ 533 h 536"/>
                <a:gd name="T2" fmla="*/ 88 w 410"/>
                <a:gd name="T3" fmla="*/ 536 h 536"/>
                <a:gd name="T4" fmla="*/ 102 w 410"/>
                <a:gd name="T5" fmla="*/ 488 h 536"/>
                <a:gd name="T6" fmla="*/ 120 w 410"/>
                <a:gd name="T7" fmla="*/ 442 h 536"/>
                <a:gd name="T8" fmla="*/ 139 w 410"/>
                <a:gd name="T9" fmla="*/ 400 h 536"/>
                <a:gd name="T10" fmla="*/ 158 w 410"/>
                <a:gd name="T11" fmla="*/ 359 h 536"/>
                <a:gd name="T12" fmla="*/ 178 w 410"/>
                <a:gd name="T13" fmla="*/ 323 h 536"/>
                <a:gd name="T14" fmla="*/ 200 w 410"/>
                <a:gd name="T15" fmla="*/ 288 h 536"/>
                <a:gd name="T16" fmla="*/ 222 w 410"/>
                <a:gd name="T17" fmla="*/ 256 h 536"/>
                <a:gd name="T18" fmla="*/ 244 w 410"/>
                <a:gd name="T19" fmla="*/ 226 h 536"/>
                <a:gd name="T20" fmla="*/ 264 w 410"/>
                <a:gd name="T21" fmla="*/ 200 h 536"/>
                <a:gd name="T22" fmla="*/ 286 w 410"/>
                <a:gd name="T23" fmla="*/ 175 h 536"/>
                <a:gd name="T24" fmla="*/ 307 w 410"/>
                <a:gd name="T25" fmla="*/ 153 h 536"/>
                <a:gd name="T26" fmla="*/ 326 w 410"/>
                <a:gd name="T27" fmla="*/ 133 h 536"/>
                <a:gd name="T28" fmla="*/ 345 w 410"/>
                <a:gd name="T29" fmla="*/ 117 h 536"/>
                <a:gd name="T30" fmla="*/ 362 w 410"/>
                <a:gd name="T31" fmla="*/ 101 h 536"/>
                <a:gd name="T32" fmla="*/ 377 w 410"/>
                <a:gd name="T33" fmla="*/ 89 h 536"/>
                <a:gd name="T34" fmla="*/ 390 w 410"/>
                <a:gd name="T35" fmla="*/ 79 h 536"/>
                <a:gd name="T36" fmla="*/ 410 w 410"/>
                <a:gd name="T37" fmla="*/ 0 h 536"/>
                <a:gd name="T38" fmla="*/ 345 w 410"/>
                <a:gd name="T39" fmla="*/ 20 h 536"/>
                <a:gd name="T40" fmla="*/ 288 w 410"/>
                <a:gd name="T41" fmla="*/ 45 h 536"/>
                <a:gd name="T42" fmla="*/ 238 w 410"/>
                <a:gd name="T43" fmla="*/ 74 h 536"/>
                <a:gd name="T44" fmla="*/ 196 w 410"/>
                <a:gd name="T45" fmla="*/ 107 h 536"/>
                <a:gd name="T46" fmla="*/ 158 w 410"/>
                <a:gd name="T47" fmla="*/ 140 h 536"/>
                <a:gd name="T48" fmla="*/ 127 w 410"/>
                <a:gd name="T49" fmla="*/ 177 h 536"/>
                <a:gd name="T50" fmla="*/ 101 w 410"/>
                <a:gd name="T51" fmla="*/ 215 h 536"/>
                <a:gd name="T52" fmla="*/ 79 w 410"/>
                <a:gd name="T53" fmla="*/ 253 h 536"/>
                <a:gd name="T54" fmla="*/ 62 w 410"/>
                <a:gd name="T55" fmla="*/ 292 h 536"/>
                <a:gd name="T56" fmla="*/ 47 w 410"/>
                <a:gd name="T57" fmla="*/ 331 h 536"/>
                <a:gd name="T58" fmla="*/ 35 w 410"/>
                <a:gd name="T59" fmla="*/ 369 h 536"/>
                <a:gd name="T60" fmla="*/ 27 w 410"/>
                <a:gd name="T61" fmla="*/ 406 h 536"/>
                <a:gd name="T62" fmla="*/ 19 w 410"/>
                <a:gd name="T63" fmla="*/ 442 h 536"/>
                <a:gd name="T64" fmla="*/ 12 w 410"/>
                <a:gd name="T65" fmla="*/ 475 h 536"/>
                <a:gd name="T66" fmla="*/ 6 w 410"/>
                <a:gd name="T67" fmla="*/ 505 h 536"/>
                <a:gd name="T68" fmla="*/ 0 w 410"/>
                <a:gd name="T69" fmla="*/ 533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0" h="536">
                  <a:moveTo>
                    <a:pt x="0" y="533"/>
                  </a:moveTo>
                  <a:lnTo>
                    <a:pt x="88" y="536"/>
                  </a:lnTo>
                  <a:lnTo>
                    <a:pt x="102" y="488"/>
                  </a:lnTo>
                  <a:lnTo>
                    <a:pt x="120" y="442"/>
                  </a:lnTo>
                  <a:lnTo>
                    <a:pt x="139" y="400"/>
                  </a:lnTo>
                  <a:lnTo>
                    <a:pt x="158" y="359"/>
                  </a:lnTo>
                  <a:lnTo>
                    <a:pt x="178" y="323"/>
                  </a:lnTo>
                  <a:lnTo>
                    <a:pt x="200" y="288"/>
                  </a:lnTo>
                  <a:lnTo>
                    <a:pt x="222" y="256"/>
                  </a:lnTo>
                  <a:lnTo>
                    <a:pt x="244" y="226"/>
                  </a:lnTo>
                  <a:lnTo>
                    <a:pt x="264" y="200"/>
                  </a:lnTo>
                  <a:lnTo>
                    <a:pt x="286" y="175"/>
                  </a:lnTo>
                  <a:lnTo>
                    <a:pt x="307" y="153"/>
                  </a:lnTo>
                  <a:lnTo>
                    <a:pt x="326" y="133"/>
                  </a:lnTo>
                  <a:lnTo>
                    <a:pt x="345" y="117"/>
                  </a:lnTo>
                  <a:lnTo>
                    <a:pt x="362" y="101"/>
                  </a:lnTo>
                  <a:lnTo>
                    <a:pt x="377" y="89"/>
                  </a:lnTo>
                  <a:lnTo>
                    <a:pt x="390" y="79"/>
                  </a:lnTo>
                  <a:lnTo>
                    <a:pt x="410" y="0"/>
                  </a:lnTo>
                  <a:lnTo>
                    <a:pt x="345" y="20"/>
                  </a:lnTo>
                  <a:lnTo>
                    <a:pt x="288" y="45"/>
                  </a:lnTo>
                  <a:lnTo>
                    <a:pt x="238" y="74"/>
                  </a:lnTo>
                  <a:lnTo>
                    <a:pt x="196" y="107"/>
                  </a:lnTo>
                  <a:lnTo>
                    <a:pt x="158" y="140"/>
                  </a:lnTo>
                  <a:lnTo>
                    <a:pt x="127" y="177"/>
                  </a:lnTo>
                  <a:lnTo>
                    <a:pt x="101" y="215"/>
                  </a:lnTo>
                  <a:lnTo>
                    <a:pt x="79" y="253"/>
                  </a:lnTo>
                  <a:lnTo>
                    <a:pt x="62" y="292"/>
                  </a:lnTo>
                  <a:lnTo>
                    <a:pt x="47" y="331"/>
                  </a:lnTo>
                  <a:lnTo>
                    <a:pt x="35" y="369"/>
                  </a:lnTo>
                  <a:lnTo>
                    <a:pt x="27" y="406"/>
                  </a:lnTo>
                  <a:lnTo>
                    <a:pt x="19" y="442"/>
                  </a:lnTo>
                  <a:lnTo>
                    <a:pt x="12" y="475"/>
                  </a:lnTo>
                  <a:lnTo>
                    <a:pt x="6" y="505"/>
                  </a:lnTo>
                  <a:lnTo>
                    <a:pt x="0" y="533"/>
                  </a:lnTo>
                  <a:close/>
                </a:path>
              </a:pathLst>
            </a:custGeom>
            <a:solidFill>
              <a:srgbClr val="009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3999" name="Freeform 207"/>
            <p:cNvSpPr>
              <a:spLocks/>
            </p:cNvSpPr>
            <p:nvPr/>
          </p:nvSpPr>
          <p:spPr bwMode="auto">
            <a:xfrm>
              <a:off x="1124" y="140"/>
              <a:ext cx="66" cy="236"/>
            </a:xfrm>
            <a:custGeom>
              <a:avLst/>
              <a:gdLst>
                <a:gd name="T0" fmla="*/ 198 w 198"/>
                <a:gd name="T1" fmla="*/ 19 h 710"/>
                <a:gd name="T2" fmla="*/ 19 w 198"/>
                <a:gd name="T3" fmla="*/ 701 h 710"/>
                <a:gd name="T4" fmla="*/ 0 w 198"/>
                <a:gd name="T5" fmla="*/ 710 h 710"/>
                <a:gd name="T6" fmla="*/ 195 w 198"/>
                <a:gd name="T7" fmla="*/ 0 h 710"/>
                <a:gd name="T8" fmla="*/ 198 w 198"/>
                <a:gd name="T9" fmla="*/ 19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710">
                  <a:moveTo>
                    <a:pt x="198" y="19"/>
                  </a:moveTo>
                  <a:lnTo>
                    <a:pt x="19" y="701"/>
                  </a:lnTo>
                  <a:lnTo>
                    <a:pt x="0" y="710"/>
                  </a:lnTo>
                  <a:lnTo>
                    <a:pt x="195" y="0"/>
                  </a:lnTo>
                  <a:lnTo>
                    <a:pt x="198" y="19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4000" name="Freeform 208"/>
            <p:cNvSpPr>
              <a:spLocks/>
            </p:cNvSpPr>
            <p:nvPr/>
          </p:nvSpPr>
          <p:spPr bwMode="auto">
            <a:xfrm>
              <a:off x="953" y="381"/>
              <a:ext cx="121" cy="18"/>
            </a:xfrm>
            <a:custGeom>
              <a:avLst/>
              <a:gdLst>
                <a:gd name="T0" fmla="*/ 24 w 363"/>
                <a:gd name="T1" fmla="*/ 0 h 54"/>
                <a:gd name="T2" fmla="*/ 22 w 363"/>
                <a:gd name="T3" fmla="*/ 0 h 54"/>
                <a:gd name="T4" fmla="*/ 18 w 363"/>
                <a:gd name="T5" fmla="*/ 2 h 54"/>
                <a:gd name="T6" fmla="*/ 10 w 363"/>
                <a:gd name="T7" fmla="*/ 5 h 54"/>
                <a:gd name="T8" fmla="*/ 5 w 363"/>
                <a:gd name="T9" fmla="*/ 9 h 54"/>
                <a:gd name="T10" fmla="*/ 0 w 363"/>
                <a:gd name="T11" fmla="*/ 14 h 54"/>
                <a:gd name="T12" fmla="*/ 0 w 363"/>
                <a:gd name="T13" fmla="*/ 18 h 54"/>
                <a:gd name="T14" fmla="*/ 3 w 363"/>
                <a:gd name="T15" fmla="*/ 24 h 54"/>
                <a:gd name="T16" fmla="*/ 12 w 363"/>
                <a:gd name="T17" fmla="*/ 31 h 54"/>
                <a:gd name="T18" fmla="*/ 21 w 363"/>
                <a:gd name="T19" fmla="*/ 34 h 54"/>
                <a:gd name="T20" fmla="*/ 37 w 363"/>
                <a:gd name="T21" fmla="*/ 38 h 54"/>
                <a:gd name="T22" fmla="*/ 57 w 363"/>
                <a:gd name="T23" fmla="*/ 41 h 54"/>
                <a:gd name="T24" fmla="*/ 80 w 363"/>
                <a:gd name="T25" fmla="*/ 43 h 54"/>
                <a:gd name="T26" fmla="*/ 108 w 363"/>
                <a:gd name="T27" fmla="*/ 46 h 54"/>
                <a:gd name="T28" fmla="*/ 137 w 363"/>
                <a:gd name="T29" fmla="*/ 47 h 54"/>
                <a:gd name="T30" fmla="*/ 169 w 363"/>
                <a:gd name="T31" fmla="*/ 49 h 54"/>
                <a:gd name="T32" fmla="*/ 200 w 363"/>
                <a:gd name="T33" fmla="*/ 50 h 54"/>
                <a:gd name="T34" fmla="*/ 231 w 363"/>
                <a:gd name="T35" fmla="*/ 51 h 54"/>
                <a:gd name="T36" fmla="*/ 261 w 363"/>
                <a:gd name="T37" fmla="*/ 53 h 54"/>
                <a:gd name="T38" fmla="*/ 289 w 363"/>
                <a:gd name="T39" fmla="*/ 53 h 54"/>
                <a:gd name="T40" fmla="*/ 314 w 363"/>
                <a:gd name="T41" fmla="*/ 53 h 54"/>
                <a:gd name="T42" fmla="*/ 334 w 363"/>
                <a:gd name="T43" fmla="*/ 54 h 54"/>
                <a:gd name="T44" fmla="*/ 350 w 363"/>
                <a:gd name="T45" fmla="*/ 54 h 54"/>
                <a:gd name="T46" fmla="*/ 361 w 363"/>
                <a:gd name="T47" fmla="*/ 54 h 54"/>
                <a:gd name="T48" fmla="*/ 363 w 363"/>
                <a:gd name="T49" fmla="*/ 54 h 54"/>
                <a:gd name="T50" fmla="*/ 361 w 363"/>
                <a:gd name="T51" fmla="*/ 54 h 54"/>
                <a:gd name="T52" fmla="*/ 350 w 363"/>
                <a:gd name="T53" fmla="*/ 53 h 54"/>
                <a:gd name="T54" fmla="*/ 337 w 363"/>
                <a:gd name="T55" fmla="*/ 53 h 54"/>
                <a:gd name="T56" fmla="*/ 318 w 363"/>
                <a:gd name="T57" fmla="*/ 50 h 54"/>
                <a:gd name="T58" fmla="*/ 295 w 363"/>
                <a:gd name="T59" fmla="*/ 49 h 54"/>
                <a:gd name="T60" fmla="*/ 270 w 363"/>
                <a:gd name="T61" fmla="*/ 47 h 54"/>
                <a:gd name="T62" fmla="*/ 244 w 363"/>
                <a:gd name="T63" fmla="*/ 44 h 54"/>
                <a:gd name="T64" fmla="*/ 216 w 363"/>
                <a:gd name="T65" fmla="*/ 43 h 54"/>
                <a:gd name="T66" fmla="*/ 187 w 363"/>
                <a:gd name="T67" fmla="*/ 40 h 54"/>
                <a:gd name="T68" fmla="*/ 159 w 363"/>
                <a:gd name="T69" fmla="*/ 37 h 54"/>
                <a:gd name="T70" fmla="*/ 131 w 363"/>
                <a:gd name="T71" fmla="*/ 35 h 54"/>
                <a:gd name="T72" fmla="*/ 108 w 363"/>
                <a:gd name="T73" fmla="*/ 32 h 54"/>
                <a:gd name="T74" fmla="*/ 86 w 363"/>
                <a:gd name="T75" fmla="*/ 31 h 54"/>
                <a:gd name="T76" fmla="*/ 67 w 363"/>
                <a:gd name="T77" fmla="*/ 30 h 54"/>
                <a:gd name="T78" fmla="*/ 54 w 363"/>
                <a:gd name="T79" fmla="*/ 28 h 54"/>
                <a:gd name="T80" fmla="*/ 45 w 363"/>
                <a:gd name="T81" fmla="*/ 27 h 54"/>
                <a:gd name="T82" fmla="*/ 31 w 363"/>
                <a:gd name="T83" fmla="*/ 19 h 54"/>
                <a:gd name="T84" fmla="*/ 24 w 363"/>
                <a:gd name="T85" fmla="*/ 11 h 54"/>
                <a:gd name="T86" fmla="*/ 24 w 363"/>
                <a:gd name="T87" fmla="*/ 3 h 54"/>
                <a:gd name="T88" fmla="*/ 24 w 363"/>
                <a:gd name="T8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3" h="54">
                  <a:moveTo>
                    <a:pt x="24" y="0"/>
                  </a:moveTo>
                  <a:lnTo>
                    <a:pt x="22" y="0"/>
                  </a:lnTo>
                  <a:lnTo>
                    <a:pt x="18" y="2"/>
                  </a:lnTo>
                  <a:lnTo>
                    <a:pt x="10" y="5"/>
                  </a:lnTo>
                  <a:lnTo>
                    <a:pt x="5" y="9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3" y="24"/>
                  </a:lnTo>
                  <a:lnTo>
                    <a:pt x="12" y="31"/>
                  </a:lnTo>
                  <a:lnTo>
                    <a:pt x="21" y="34"/>
                  </a:lnTo>
                  <a:lnTo>
                    <a:pt x="37" y="38"/>
                  </a:lnTo>
                  <a:lnTo>
                    <a:pt x="57" y="41"/>
                  </a:lnTo>
                  <a:lnTo>
                    <a:pt x="80" y="43"/>
                  </a:lnTo>
                  <a:lnTo>
                    <a:pt x="108" y="46"/>
                  </a:lnTo>
                  <a:lnTo>
                    <a:pt x="137" y="47"/>
                  </a:lnTo>
                  <a:lnTo>
                    <a:pt x="169" y="49"/>
                  </a:lnTo>
                  <a:lnTo>
                    <a:pt x="200" y="50"/>
                  </a:lnTo>
                  <a:lnTo>
                    <a:pt x="231" y="51"/>
                  </a:lnTo>
                  <a:lnTo>
                    <a:pt x="261" y="53"/>
                  </a:lnTo>
                  <a:lnTo>
                    <a:pt x="289" y="53"/>
                  </a:lnTo>
                  <a:lnTo>
                    <a:pt x="314" y="53"/>
                  </a:lnTo>
                  <a:lnTo>
                    <a:pt x="334" y="54"/>
                  </a:lnTo>
                  <a:lnTo>
                    <a:pt x="350" y="54"/>
                  </a:lnTo>
                  <a:lnTo>
                    <a:pt x="361" y="54"/>
                  </a:lnTo>
                  <a:lnTo>
                    <a:pt x="363" y="54"/>
                  </a:lnTo>
                  <a:lnTo>
                    <a:pt x="361" y="54"/>
                  </a:lnTo>
                  <a:lnTo>
                    <a:pt x="350" y="53"/>
                  </a:lnTo>
                  <a:lnTo>
                    <a:pt x="337" y="53"/>
                  </a:lnTo>
                  <a:lnTo>
                    <a:pt x="318" y="50"/>
                  </a:lnTo>
                  <a:lnTo>
                    <a:pt x="295" y="49"/>
                  </a:lnTo>
                  <a:lnTo>
                    <a:pt x="270" y="47"/>
                  </a:lnTo>
                  <a:lnTo>
                    <a:pt x="244" y="44"/>
                  </a:lnTo>
                  <a:lnTo>
                    <a:pt x="216" y="43"/>
                  </a:lnTo>
                  <a:lnTo>
                    <a:pt x="187" y="40"/>
                  </a:lnTo>
                  <a:lnTo>
                    <a:pt x="159" y="37"/>
                  </a:lnTo>
                  <a:lnTo>
                    <a:pt x="131" y="35"/>
                  </a:lnTo>
                  <a:lnTo>
                    <a:pt x="108" y="32"/>
                  </a:lnTo>
                  <a:lnTo>
                    <a:pt x="86" y="31"/>
                  </a:lnTo>
                  <a:lnTo>
                    <a:pt x="67" y="30"/>
                  </a:lnTo>
                  <a:lnTo>
                    <a:pt x="54" y="28"/>
                  </a:lnTo>
                  <a:lnTo>
                    <a:pt x="45" y="27"/>
                  </a:lnTo>
                  <a:lnTo>
                    <a:pt x="31" y="19"/>
                  </a:lnTo>
                  <a:lnTo>
                    <a:pt x="24" y="11"/>
                  </a:lnTo>
                  <a:lnTo>
                    <a:pt x="24" y="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4001" name="Freeform 209"/>
            <p:cNvSpPr>
              <a:spLocks/>
            </p:cNvSpPr>
            <p:nvPr/>
          </p:nvSpPr>
          <p:spPr bwMode="auto">
            <a:xfrm>
              <a:off x="1082" y="410"/>
              <a:ext cx="44" cy="26"/>
            </a:xfrm>
            <a:custGeom>
              <a:avLst/>
              <a:gdLst>
                <a:gd name="T0" fmla="*/ 120 w 132"/>
                <a:gd name="T1" fmla="*/ 6 h 76"/>
                <a:gd name="T2" fmla="*/ 0 w 132"/>
                <a:gd name="T3" fmla="*/ 0 h 76"/>
                <a:gd name="T4" fmla="*/ 2 w 132"/>
                <a:gd name="T5" fmla="*/ 14 h 76"/>
                <a:gd name="T6" fmla="*/ 2 w 132"/>
                <a:gd name="T7" fmla="*/ 25 h 76"/>
                <a:gd name="T8" fmla="*/ 2 w 132"/>
                <a:gd name="T9" fmla="*/ 37 h 76"/>
                <a:gd name="T10" fmla="*/ 2 w 132"/>
                <a:gd name="T11" fmla="*/ 49 h 76"/>
                <a:gd name="T12" fmla="*/ 132 w 132"/>
                <a:gd name="T13" fmla="*/ 76 h 76"/>
                <a:gd name="T14" fmla="*/ 127 w 132"/>
                <a:gd name="T15" fmla="*/ 47 h 76"/>
                <a:gd name="T16" fmla="*/ 124 w 132"/>
                <a:gd name="T17" fmla="*/ 25 h 76"/>
                <a:gd name="T18" fmla="*/ 121 w 132"/>
                <a:gd name="T19" fmla="*/ 11 h 76"/>
                <a:gd name="T20" fmla="*/ 120 w 132"/>
                <a:gd name="T21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76">
                  <a:moveTo>
                    <a:pt x="120" y="6"/>
                  </a:moveTo>
                  <a:lnTo>
                    <a:pt x="0" y="0"/>
                  </a:lnTo>
                  <a:lnTo>
                    <a:pt x="2" y="14"/>
                  </a:lnTo>
                  <a:lnTo>
                    <a:pt x="2" y="25"/>
                  </a:lnTo>
                  <a:lnTo>
                    <a:pt x="2" y="37"/>
                  </a:lnTo>
                  <a:lnTo>
                    <a:pt x="2" y="49"/>
                  </a:lnTo>
                  <a:lnTo>
                    <a:pt x="132" y="76"/>
                  </a:lnTo>
                  <a:lnTo>
                    <a:pt x="127" y="47"/>
                  </a:lnTo>
                  <a:lnTo>
                    <a:pt x="124" y="25"/>
                  </a:lnTo>
                  <a:lnTo>
                    <a:pt x="121" y="11"/>
                  </a:lnTo>
                  <a:lnTo>
                    <a:pt x="120" y="6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4002" name="Freeform 210"/>
            <p:cNvSpPr>
              <a:spLocks/>
            </p:cNvSpPr>
            <p:nvPr/>
          </p:nvSpPr>
          <p:spPr bwMode="auto">
            <a:xfrm>
              <a:off x="1070" y="427"/>
              <a:ext cx="56" cy="54"/>
            </a:xfrm>
            <a:custGeom>
              <a:avLst/>
              <a:gdLst>
                <a:gd name="T0" fmla="*/ 38 w 169"/>
                <a:gd name="T1" fmla="*/ 0 h 163"/>
                <a:gd name="T2" fmla="*/ 30 w 169"/>
                <a:gd name="T3" fmla="*/ 54 h 163"/>
                <a:gd name="T4" fmla="*/ 17 w 169"/>
                <a:gd name="T5" fmla="*/ 92 h 163"/>
                <a:gd name="T6" fmla="*/ 6 w 169"/>
                <a:gd name="T7" fmla="*/ 115 h 163"/>
                <a:gd name="T8" fmla="*/ 0 w 169"/>
                <a:gd name="T9" fmla="*/ 122 h 163"/>
                <a:gd name="T10" fmla="*/ 165 w 169"/>
                <a:gd name="T11" fmla="*/ 163 h 163"/>
                <a:gd name="T12" fmla="*/ 168 w 169"/>
                <a:gd name="T13" fmla="*/ 124 h 163"/>
                <a:gd name="T14" fmla="*/ 169 w 169"/>
                <a:gd name="T15" fmla="*/ 89 h 163"/>
                <a:gd name="T16" fmla="*/ 169 w 169"/>
                <a:gd name="T17" fmla="*/ 55 h 163"/>
                <a:gd name="T18" fmla="*/ 168 w 169"/>
                <a:gd name="T19" fmla="*/ 27 h 163"/>
                <a:gd name="T20" fmla="*/ 38 w 169"/>
                <a:gd name="T2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163">
                  <a:moveTo>
                    <a:pt x="38" y="0"/>
                  </a:moveTo>
                  <a:lnTo>
                    <a:pt x="30" y="54"/>
                  </a:lnTo>
                  <a:lnTo>
                    <a:pt x="17" y="92"/>
                  </a:lnTo>
                  <a:lnTo>
                    <a:pt x="6" y="115"/>
                  </a:lnTo>
                  <a:lnTo>
                    <a:pt x="0" y="122"/>
                  </a:lnTo>
                  <a:lnTo>
                    <a:pt x="165" y="163"/>
                  </a:lnTo>
                  <a:lnTo>
                    <a:pt x="168" y="124"/>
                  </a:lnTo>
                  <a:lnTo>
                    <a:pt x="169" y="89"/>
                  </a:lnTo>
                  <a:lnTo>
                    <a:pt x="169" y="55"/>
                  </a:lnTo>
                  <a:lnTo>
                    <a:pt x="168" y="2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DD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4003" name="Freeform 211"/>
            <p:cNvSpPr>
              <a:spLocks/>
            </p:cNvSpPr>
            <p:nvPr/>
          </p:nvSpPr>
          <p:spPr bwMode="auto">
            <a:xfrm>
              <a:off x="1133" y="413"/>
              <a:ext cx="25" cy="68"/>
            </a:xfrm>
            <a:custGeom>
              <a:avLst/>
              <a:gdLst>
                <a:gd name="T0" fmla="*/ 0 w 76"/>
                <a:gd name="T1" fmla="*/ 0 h 202"/>
                <a:gd name="T2" fmla="*/ 3 w 76"/>
                <a:gd name="T3" fmla="*/ 5 h 202"/>
                <a:gd name="T4" fmla="*/ 9 w 76"/>
                <a:gd name="T5" fmla="*/ 18 h 202"/>
                <a:gd name="T6" fmla="*/ 19 w 76"/>
                <a:gd name="T7" fmla="*/ 35 h 202"/>
                <a:gd name="T8" fmla="*/ 31 w 76"/>
                <a:gd name="T9" fmla="*/ 59 h 202"/>
                <a:gd name="T10" fmla="*/ 43 w 76"/>
                <a:gd name="T11" fmla="*/ 86 h 202"/>
                <a:gd name="T12" fmla="*/ 56 w 76"/>
                <a:gd name="T13" fmla="*/ 114 h 202"/>
                <a:gd name="T14" fmla="*/ 68 w 76"/>
                <a:gd name="T15" fmla="*/ 143 h 202"/>
                <a:gd name="T16" fmla="*/ 76 w 76"/>
                <a:gd name="T17" fmla="*/ 171 h 202"/>
                <a:gd name="T18" fmla="*/ 75 w 76"/>
                <a:gd name="T19" fmla="*/ 173 h 202"/>
                <a:gd name="T20" fmla="*/ 69 w 76"/>
                <a:gd name="T21" fmla="*/ 175 h 202"/>
                <a:gd name="T22" fmla="*/ 62 w 76"/>
                <a:gd name="T23" fmla="*/ 180 h 202"/>
                <a:gd name="T24" fmla="*/ 52 w 76"/>
                <a:gd name="T25" fmla="*/ 184 h 202"/>
                <a:gd name="T26" fmla="*/ 41 w 76"/>
                <a:gd name="T27" fmla="*/ 190 h 202"/>
                <a:gd name="T28" fmla="*/ 30 w 76"/>
                <a:gd name="T29" fmla="*/ 194 h 202"/>
                <a:gd name="T30" fmla="*/ 19 w 76"/>
                <a:gd name="T31" fmla="*/ 199 h 202"/>
                <a:gd name="T32" fmla="*/ 9 w 76"/>
                <a:gd name="T33" fmla="*/ 202 h 202"/>
                <a:gd name="T34" fmla="*/ 11 w 76"/>
                <a:gd name="T35" fmla="*/ 183 h 202"/>
                <a:gd name="T36" fmla="*/ 14 w 76"/>
                <a:gd name="T37" fmla="*/ 133 h 202"/>
                <a:gd name="T38" fmla="*/ 12 w 76"/>
                <a:gd name="T39" fmla="*/ 67 h 202"/>
                <a:gd name="T40" fmla="*/ 0 w 76"/>
                <a:gd name="T4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202">
                  <a:moveTo>
                    <a:pt x="0" y="0"/>
                  </a:moveTo>
                  <a:lnTo>
                    <a:pt x="3" y="5"/>
                  </a:lnTo>
                  <a:lnTo>
                    <a:pt x="9" y="18"/>
                  </a:lnTo>
                  <a:lnTo>
                    <a:pt x="19" y="35"/>
                  </a:lnTo>
                  <a:lnTo>
                    <a:pt x="31" y="59"/>
                  </a:lnTo>
                  <a:lnTo>
                    <a:pt x="43" y="86"/>
                  </a:lnTo>
                  <a:lnTo>
                    <a:pt x="56" y="114"/>
                  </a:lnTo>
                  <a:lnTo>
                    <a:pt x="68" y="143"/>
                  </a:lnTo>
                  <a:lnTo>
                    <a:pt x="76" y="171"/>
                  </a:lnTo>
                  <a:lnTo>
                    <a:pt x="75" y="173"/>
                  </a:lnTo>
                  <a:lnTo>
                    <a:pt x="69" y="175"/>
                  </a:lnTo>
                  <a:lnTo>
                    <a:pt x="62" y="180"/>
                  </a:lnTo>
                  <a:lnTo>
                    <a:pt x="52" y="184"/>
                  </a:lnTo>
                  <a:lnTo>
                    <a:pt x="41" y="190"/>
                  </a:lnTo>
                  <a:lnTo>
                    <a:pt x="30" y="194"/>
                  </a:lnTo>
                  <a:lnTo>
                    <a:pt x="19" y="199"/>
                  </a:lnTo>
                  <a:lnTo>
                    <a:pt x="9" y="202"/>
                  </a:lnTo>
                  <a:lnTo>
                    <a:pt x="11" y="183"/>
                  </a:lnTo>
                  <a:lnTo>
                    <a:pt x="14" y="133"/>
                  </a:lnTo>
                  <a:lnTo>
                    <a:pt x="12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4004" name="Freeform 212"/>
            <p:cNvSpPr>
              <a:spLocks/>
            </p:cNvSpPr>
            <p:nvPr/>
          </p:nvSpPr>
          <p:spPr bwMode="auto">
            <a:xfrm>
              <a:off x="964" y="470"/>
              <a:ext cx="126" cy="43"/>
            </a:xfrm>
            <a:custGeom>
              <a:avLst/>
              <a:gdLst>
                <a:gd name="T0" fmla="*/ 253 w 377"/>
                <a:gd name="T1" fmla="*/ 9 h 129"/>
                <a:gd name="T2" fmla="*/ 215 w 377"/>
                <a:gd name="T3" fmla="*/ 0 h 129"/>
                <a:gd name="T4" fmla="*/ 206 w 377"/>
                <a:gd name="T5" fmla="*/ 2 h 129"/>
                <a:gd name="T6" fmla="*/ 181 w 377"/>
                <a:gd name="T7" fmla="*/ 4 h 129"/>
                <a:gd name="T8" fmla="*/ 148 w 377"/>
                <a:gd name="T9" fmla="*/ 10 h 129"/>
                <a:gd name="T10" fmla="*/ 108 w 377"/>
                <a:gd name="T11" fmla="*/ 16 h 129"/>
                <a:gd name="T12" fmla="*/ 69 w 377"/>
                <a:gd name="T13" fmla="*/ 23 h 129"/>
                <a:gd name="T14" fmla="*/ 34 w 377"/>
                <a:gd name="T15" fmla="*/ 31 h 129"/>
                <a:gd name="T16" fmla="*/ 11 w 377"/>
                <a:gd name="T17" fmla="*/ 38 h 129"/>
                <a:gd name="T18" fmla="*/ 0 w 377"/>
                <a:gd name="T19" fmla="*/ 44 h 129"/>
                <a:gd name="T20" fmla="*/ 3 w 377"/>
                <a:gd name="T21" fmla="*/ 48 h 129"/>
                <a:gd name="T22" fmla="*/ 12 w 377"/>
                <a:gd name="T23" fmla="*/ 53 h 129"/>
                <a:gd name="T24" fmla="*/ 27 w 377"/>
                <a:gd name="T25" fmla="*/ 59 h 129"/>
                <a:gd name="T26" fmla="*/ 46 w 377"/>
                <a:gd name="T27" fmla="*/ 64 h 129"/>
                <a:gd name="T28" fmla="*/ 67 w 377"/>
                <a:gd name="T29" fmla="*/ 72 h 129"/>
                <a:gd name="T30" fmla="*/ 94 w 377"/>
                <a:gd name="T31" fmla="*/ 77 h 129"/>
                <a:gd name="T32" fmla="*/ 123 w 377"/>
                <a:gd name="T33" fmla="*/ 85 h 129"/>
                <a:gd name="T34" fmla="*/ 153 w 377"/>
                <a:gd name="T35" fmla="*/ 92 h 129"/>
                <a:gd name="T36" fmla="*/ 186 w 377"/>
                <a:gd name="T37" fmla="*/ 98 h 129"/>
                <a:gd name="T38" fmla="*/ 218 w 377"/>
                <a:gd name="T39" fmla="*/ 105 h 129"/>
                <a:gd name="T40" fmla="*/ 248 w 377"/>
                <a:gd name="T41" fmla="*/ 111 h 129"/>
                <a:gd name="T42" fmla="*/ 279 w 377"/>
                <a:gd name="T43" fmla="*/ 115 h 129"/>
                <a:gd name="T44" fmla="*/ 308 w 377"/>
                <a:gd name="T45" fmla="*/ 121 h 129"/>
                <a:gd name="T46" fmla="*/ 334 w 377"/>
                <a:gd name="T47" fmla="*/ 124 h 129"/>
                <a:gd name="T48" fmla="*/ 358 w 377"/>
                <a:gd name="T49" fmla="*/ 127 h 129"/>
                <a:gd name="T50" fmla="*/ 377 w 377"/>
                <a:gd name="T51" fmla="*/ 129 h 129"/>
                <a:gd name="T52" fmla="*/ 225 w 377"/>
                <a:gd name="T53" fmla="*/ 47 h 129"/>
                <a:gd name="T54" fmla="*/ 253 w 377"/>
                <a:gd name="T55" fmla="*/ 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129">
                  <a:moveTo>
                    <a:pt x="253" y="9"/>
                  </a:moveTo>
                  <a:lnTo>
                    <a:pt x="215" y="0"/>
                  </a:lnTo>
                  <a:lnTo>
                    <a:pt x="206" y="2"/>
                  </a:lnTo>
                  <a:lnTo>
                    <a:pt x="181" y="4"/>
                  </a:lnTo>
                  <a:lnTo>
                    <a:pt x="148" y="10"/>
                  </a:lnTo>
                  <a:lnTo>
                    <a:pt x="108" y="16"/>
                  </a:lnTo>
                  <a:lnTo>
                    <a:pt x="69" y="23"/>
                  </a:lnTo>
                  <a:lnTo>
                    <a:pt x="34" y="31"/>
                  </a:lnTo>
                  <a:lnTo>
                    <a:pt x="11" y="38"/>
                  </a:lnTo>
                  <a:lnTo>
                    <a:pt x="0" y="44"/>
                  </a:lnTo>
                  <a:lnTo>
                    <a:pt x="3" y="48"/>
                  </a:lnTo>
                  <a:lnTo>
                    <a:pt x="12" y="53"/>
                  </a:lnTo>
                  <a:lnTo>
                    <a:pt x="27" y="59"/>
                  </a:lnTo>
                  <a:lnTo>
                    <a:pt x="46" y="64"/>
                  </a:lnTo>
                  <a:lnTo>
                    <a:pt x="67" y="72"/>
                  </a:lnTo>
                  <a:lnTo>
                    <a:pt x="94" y="77"/>
                  </a:lnTo>
                  <a:lnTo>
                    <a:pt x="123" y="85"/>
                  </a:lnTo>
                  <a:lnTo>
                    <a:pt x="153" y="92"/>
                  </a:lnTo>
                  <a:lnTo>
                    <a:pt x="186" y="98"/>
                  </a:lnTo>
                  <a:lnTo>
                    <a:pt x="218" y="105"/>
                  </a:lnTo>
                  <a:lnTo>
                    <a:pt x="248" y="111"/>
                  </a:lnTo>
                  <a:lnTo>
                    <a:pt x="279" y="115"/>
                  </a:lnTo>
                  <a:lnTo>
                    <a:pt x="308" y="121"/>
                  </a:lnTo>
                  <a:lnTo>
                    <a:pt x="334" y="124"/>
                  </a:lnTo>
                  <a:lnTo>
                    <a:pt x="358" y="127"/>
                  </a:lnTo>
                  <a:lnTo>
                    <a:pt x="377" y="129"/>
                  </a:lnTo>
                  <a:lnTo>
                    <a:pt x="225" y="47"/>
                  </a:lnTo>
                  <a:lnTo>
                    <a:pt x="253" y="9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4005" name="Freeform 213"/>
            <p:cNvSpPr>
              <a:spLocks/>
            </p:cNvSpPr>
            <p:nvPr/>
          </p:nvSpPr>
          <p:spPr bwMode="auto">
            <a:xfrm>
              <a:off x="1039" y="473"/>
              <a:ext cx="141" cy="40"/>
            </a:xfrm>
            <a:custGeom>
              <a:avLst/>
              <a:gdLst>
                <a:gd name="T0" fmla="*/ 163 w 423"/>
                <a:gd name="T1" fmla="*/ 120 h 120"/>
                <a:gd name="T2" fmla="*/ 179 w 423"/>
                <a:gd name="T3" fmla="*/ 118 h 120"/>
                <a:gd name="T4" fmla="*/ 198 w 423"/>
                <a:gd name="T5" fmla="*/ 115 h 120"/>
                <a:gd name="T6" fmla="*/ 217 w 423"/>
                <a:gd name="T7" fmla="*/ 109 h 120"/>
                <a:gd name="T8" fmla="*/ 238 w 423"/>
                <a:gd name="T9" fmla="*/ 104 h 120"/>
                <a:gd name="T10" fmla="*/ 260 w 423"/>
                <a:gd name="T11" fmla="*/ 96 h 120"/>
                <a:gd name="T12" fmla="*/ 281 w 423"/>
                <a:gd name="T13" fmla="*/ 89 h 120"/>
                <a:gd name="T14" fmla="*/ 303 w 423"/>
                <a:gd name="T15" fmla="*/ 80 h 120"/>
                <a:gd name="T16" fmla="*/ 324 w 423"/>
                <a:gd name="T17" fmla="*/ 71 h 120"/>
                <a:gd name="T18" fmla="*/ 344 w 423"/>
                <a:gd name="T19" fmla="*/ 63 h 120"/>
                <a:gd name="T20" fmla="*/ 362 w 423"/>
                <a:gd name="T21" fmla="*/ 55 h 120"/>
                <a:gd name="T22" fmla="*/ 379 w 423"/>
                <a:gd name="T23" fmla="*/ 47 h 120"/>
                <a:gd name="T24" fmla="*/ 394 w 423"/>
                <a:gd name="T25" fmla="*/ 41 h 120"/>
                <a:gd name="T26" fmla="*/ 405 w 423"/>
                <a:gd name="T27" fmla="*/ 35 h 120"/>
                <a:gd name="T28" fmla="*/ 416 w 423"/>
                <a:gd name="T29" fmla="*/ 31 h 120"/>
                <a:gd name="T30" fmla="*/ 421 w 423"/>
                <a:gd name="T31" fmla="*/ 28 h 120"/>
                <a:gd name="T32" fmla="*/ 423 w 423"/>
                <a:gd name="T33" fmla="*/ 26 h 120"/>
                <a:gd name="T34" fmla="*/ 337 w 423"/>
                <a:gd name="T35" fmla="*/ 32 h 120"/>
                <a:gd name="T36" fmla="*/ 265 w 423"/>
                <a:gd name="T37" fmla="*/ 58 h 120"/>
                <a:gd name="T38" fmla="*/ 28 w 423"/>
                <a:gd name="T39" fmla="*/ 0 h 120"/>
                <a:gd name="T40" fmla="*/ 0 w 423"/>
                <a:gd name="T41" fmla="*/ 38 h 120"/>
                <a:gd name="T42" fmla="*/ 152 w 423"/>
                <a:gd name="T43" fmla="*/ 120 h 120"/>
                <a:gd name="T44" fmla="*/ 155 w 423"/>
                <a:gd name="T45" fmla="*/ 120 h 120"/>
                <a:gd name="T46" fmla="*/ 157 w 423"/>
                <a:gd name="T47" fmla="*/ 120 h 120"/>
                <a:gd name="T48" fmla="*/ 160 w 423"/>
                <a:gd name="T49" fmla="*/ 120 h 120"/>
                <a:gd name="T50" fmla="*/ 163 w 423"/>
                <a:gd name="T5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3" h="120">
                  <a:moveTo>
                    <a:pt x="163" y="120"/>
                  </a:moveTo>
                  <a:lnTo>
                    <a:pt x="179" y="118"/>
                  </a:lnTo>
                  <a:lnTo>
                    <a:pt x="198" y="115"/>
                  </a:lnTo>
                  <a:lnTo>
                    <a:pt x="217" y="109"/>
                  </a:lnTo>
                  <a:lnTo>
                    <a:pt x="238" y="104"/>
                  </a:lnTo>
                  <a:lnTo>
                    <a:pt x="260" y="96"/>
                  </a:lnTo>
                  <a:lnTo>
                    <a:pt x="281" y="89"/>
                  </a:lnTo>
                  <a:lnTo>
                    <a:pt x="303" y="80"/>
                  </a:lnTo>
                  <a:lnTo>
                    <a:pt x="324" y="71"/>
                  </a:lnTo>
                  <a:lnTo>
                    <a:pt x="344" y="63"/>
                  </a:lnTo>
                  <a:lnTo>
                    <a:pt x="362" y="55"/>
                  </a:lnTo>
                  <a:lnTo>
                    <a:pt x="379" y="47"/>
                  </a:lnTo>
                  <a:lnTo>
                    <a:pt x="394" y="41"/>
                  </a:lnTo>
                  <a:lnTo>
                    <a:pt x="405" y="35"/>
                  </a:lnTo>
                  <a:lnTo>
                    <a:pt x="416" y="31"/>
                  </a:lnTo>
                  <a:lnTo>
                    <a:pt x="421" y="28"/>
                  </a:lnTo>
                  <a:lnTo>
                    <a:pt x="423" y="26"/>
                  </a:lnTo>
                  <a:lnTo>
                    <a:pt x="337" y="32"/>
                  </a:lnTo>
                  <a:lnTo>
                    <a:pt x="265" y="58"/>
                  </a:lnTo>
                  <a:lnTo>
                    <a:pt x="28" y="0"/>
                  </a:lnTo>
                  <a:lnTo>
                    <a:pt x="0" y="38"/>
                  </a:lnTo>
                  <a:lnTo>
                    <a:pt x="152" y="120"/>
                  </a:lnTo>
                  <a:lnTo>
                    <a:pt x="155" y="120"/>
                  </a:lnTo>
                  <a:lnTo>
                    <a:pt x="157" y="120"/>
                  </a:lnTo>
                  <a:lnTo>
                    <a:pt x="160" y="120"/>
                  </a:lnTo>
                  <a:lnTo>
                    <a:pt x="163" y="120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4006" name="Freeform 214"/>
            <p:cNvSpPr>
              <a:spLocks/>
            </p:cNvSpPr>
            <p:nvPr/>
          </p:nvSpPr>
          <p:spPr bwMode="auto">
            <a:xfrm>
              <a:off x="952" y="487"/>
              <a:ext cx="118" cy="35"/>
            </a:xfrm>
            <a:custGeom>
              <a:avLst/>
              <a:gdLst>
                <a:gd name="T0" fmla="*/ 3 w 353"/>
                <a:gd name="T1" fmla="*/ 0 h 105"/>
                <a:gd name="T2" fmla="*/ 1 w 353"/>
                <a:gd name="T3" fmla="*/ 1 h 105"/>
                <a:gd name="T4" fmla="*/ 0 w 353"/>
                <a:gd name="T5" fmla="*/ 7 h 105"/>
                <a:gd name="T6" fmla="*/ 1 w 353"/>
                <a:gd name="T7" fmla="*/ 13 h 105"/>
                <a:gd name="T8" fmla="*/ 9 w 353"/>
                <a:gd name="T9" fmla="*/ 19 h 105"/>
                <a:gd name="T10" fmla="*/ 28 w 353"/>
                <a:gd name="T11" fmla="*/ 27 h 105"/>
                <a:gd name="T12" fmla="*/ 48 w 353"/>
                <a:gd name="T13" fmla="*/ 36 h 105"/>
                <a:gd name="T14" fmla="*/ 70 w 353"/>
                <a:gd name="T15" fmla="*/ 45 h 105"/>
                <a:gd name="T16" fmla="*/ 93 w 353"/>
                <a:gd name="T17" fmla="*/ 54 h 105"/>
                <a:gd name="T18" fmla="*/ 117 w 353"/>
                <a:gd name="T19" fmla="*/ 63 h 105"/>
                <a:gd name="T20" fmla="*/ 141 w 353"/>
                <a:gd name="T21" fmla="*/ 70 h 105"/>
                <a:gd name="T22" fmla="*/ 165 w 353"/>
                <a:gd name="T23" fmla="*/ 77 h 105"/>
                <a:gd name="T24" fmla="*/ 189 w 353"/>
                <a:gd name="T25" fmla="*/ 84 h 105"/>
                <a:gd name="T26" fmla="*/ 213 w 353"/>
                <a:gd name="T27" fmla="*/ 90 h 105"/>
                <a:gd name="T28" fmla="*/ 236 w 353"/>
                <a:gd name="T29" fmla="*/ 95 h 105"/>
                <a:gd name="T30" fmla="*/ 258 w 353"/>
                <a:gd name="T31" fmla="*/ 99 h 105"/>
                <a:gd name="T32" fmla="*/ 280 w 353"/>
                <a:gd name="T33" fmla="*/ 102 h 105"/>
                <a:gd name="T34" fmla="*/ 300 w 353"/>
                <a:gd name="T35" fmla="*/ 105 h 105"/>
                <a:gd name="T36" fmla="*/ 319 w 353"/>
                <a:gd name="T37" fmla="*/ 105 h 105"/>
                <a:gd name="T38" fmla="*/ 337 w 353"/>
                <a:gd name="T39" fmla="*/ 105 h 105"/>
                <a:gd name="T40" fmla="*/ 353 w 353"/>
                <a:gd name="T41" fmla="*/ 103 h 105"/>
                <a:gd name="T42" fmla="*/ 348 w 353"/>
                <a:gd name="T43" fmla="*/ 102 h 105"/>
                <a:gd name="T44" fmla="*/ 338 w 353"/>
                <a:gd name="T45" fmla="*/ 101 h 105"/>
                <a:gd name="T46" fmla="*/ 322 w 353"/>
                <a:gd name="T47" fmla="*/ 98 h 105"/>
                <a:gd name="T48" fmla="*/ 300 w 353"/>
                <a:gd name="T49" fmla="*/ 92 h 105"/>
                <a:gd name="T50" fmla="*/ 276 w 353"/>
                <a:gd name="T51" fmla="*/ 87 h 105"/>
                <a:gd name="T52" fmla="*/ 246 w 353"/>
                <a:gd name="T53" fmla="*/ 80 h 105"/>
                <a:gd name="T54" fmla="*/ 217 w 353"/>
                <a:gd name="T55" fmla="*/ 73 h 105"/>
                <a:gd name="T56" fmla="*/ 185 w 353"/>
                <a:gd name="T57" fmla="*/ 65 h 105"/>
                <a:gd name="T58" fmla="*/ 153 w 353"/>
                <a:gd name="T59" fmla="*/ 57 h 105"/>
                <a:gd name="T60" fmla="*/ 122 w 353"/>
                <a:gd name="T61" fmla="*/ 48 h 105"/>
                <a:gd name="T62" fmla="*/ 92 w 353"/>
                <a:gd name="T63" fmla="*/ 41 h 105"/>
                <a:gd name="T64" fmla="*/ 65 w 353"/>
                <a:gd name="T65" fmla="*/ 32 h 105"/>
                <a:gd name="T66" fmla="*/ 42 w 353"/>
                <a:gd name="T67" fmla="*/ 23 h 105"/>
                <a:gd name="T68" fmla="*/ 23 w 353"/>
                <a:gd name="T69" fmla="*/ 14 h 105"/>
                <a:gd name="T70" fmla="*/ 10 w 353"/>
                <a:gd name="T71" fmla="*/ 7 h 105"/>
                <a:gd name="T72" fmla="*/ 3 w 353"/>
                <a:gd name="T7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3" h="105">
                  <a:moveTo>
                    <a:pt x="3" y="0"/>
                  </a:moveTo>
                  <a:lnTo>
                    <a:pt x="1" y="1"/>
                  </a:lnTo>
                  <a:lnTo>
                    <a:pt x="0" y="7"/>
                  </a:lnTo>
                  <a:lnTo>
                    <a:pt x="1" y="13"/>
                  </a:lnTo>
                  <a:lnTo>
                    <a:pt x="9" y="19"/>
                  </a:lnTo>
                  <a:lnTo>
                    <a:pt x="28" y="27"/>
                  </a:lnTo>
                  <a:lnTo>
                    <a:pt x="48" y="36"/>
                  </a:lnTo>
                  <a:lnTo>
                    <a:pt x="70" y="45"/>
                  </a:lnTo>
                  <a:lnTo>
                    <a:pt x="93" y="54"/>
                  </a:lnTo>
                  <a:lnTo>
                    <a:pt x="117" y="63"/>
                  </a:lnTo>
                  <a:lnTo>
                    <a:pt x="141" y="70"/>
                  </a:lnTo>
                  <a:lnTo>
                    <a:pt x="165" y="77"/>
                  </a:lnTo>
                  <a:lnTo>
                    <a:pt x="189" y="84"/>
                  </a:lnTo>
                  <a:lnTo>
                    <a:pt x="213" y="90"/>
                  </a:lnTo>
                  <a:lnTo>
                    <a:pt x="236" y="95"/>
                  </a:lnTo>
                  <a:lnTo>
                    <a:pt x="258" y="99"/>
                  </a:lnTo>
                  <a:lnTo>
                    <a:pt x="280" y="102"/>
                  </a:lnTo>
                  <a:lnTo>
                    <a:pt x="300" y="105"/>
                  </a:lnTo>
                  <a:lnTo>
                    <a:pt x="319" y="105"/>
                  </a:lnTo>
                  <a:lnTo>
                    <a:pt x="337" y="105"/>
                  </a:lnTo>
                  <a:lnTo>
                    <a:pt x="353" y="103"/>
                  </a:lnTo>
                  <a:lnTo>
                    <a:pt x="348" y="102"/>
                  </a:lnTo>
                  <a:lnTo>
                    <a:pt x="338" y="101"/>
                  </a:lnTo>
                  <a:lnTo>
                    <a:pt x="322" y="98"/>
                  </a:lnTo>
                  <a:lnTo>
                    <a:pt x="300" y="92"/>
                  </a:lnTo>
                  <a:lnTo>
                    <a:pt x="276" y="87"/>
                  </a:lnTo>
                  <a:lnTo>
                    <a:pt x="246" y="80"/>
                  </a:lnTo>
                  <a:lnTo>
                    <a:pt x="217" y="73"/>
                  </a:lnTo>
                  <a:lnTo>
                    <a:pt x="185" y="65"/>
                  </a:lnTo>
                  <a:lnTo>
                    <a:pt x="153" y="57"/>
                  </a:lnTo>
                  <a:lnTo>
                    <a:pt x="122" y="48"/>
                  </a:lnTo>
                  <a:lnTo>
                    <a:pt x="92" y="41"/>
                  </a:lnTo>
                  <a:lnTo>
                    <a:pt x="65" y="32"/>
                  </a:lnTo>
                  <a:lnTo>
                    <a:pt x="42" y="23"/>
                  </a:lnTo>
                  <a:lnTo>
                    <a:pt x="23" y="14"/>
                  </a:lnTo>
                  <a:lnTo>
                    <a:pt x="10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4007" name="Freeform 215"/>
            <p:cNvSpPr>
              <a:spLocks/>
            </p:cNvSpPr>
            <p:nvPr/>
          </p:nvSpPr>
          <p:spPr bwMode="auto">
            <a:xfrm>
              <a:off x="1092" y="157"/>
              <a:ext cx="17" cy="15"/>
            </a:xfrm>
            <a:custGeom>
              <a:avLst/>
              <a:gdLst>
                <a:gd name="T0" fmla="*/ 25 w 50"/>
                <a:gd name="T1" fmla="*/ 45 h 45"/>
                <a:gd name="T2" fmla="*/ 34 w 50"/>
                <a:gd name="T3" fmla="*/ 44 h 45"/>
                <a:gd name="T4" fmla="*/ 43 w 50"/>
                <a:gd name="T5" fmla="*/ 38 h 45"/>
                <a:gd name="T6" fmla="*/ 49 w 50"/>
                <a:gd name="T7" fmla="*/ 32 h 45"/>
                <a:gd name="T8" fmla="*/ 50 w 50"/>
                <a:gd name="T9" fmla="*/ 23 h 45"/>
                <a:gd name="T10" fmla="*/ 49 w 50"/>
                <a:gd name="T11" fmla="*/ 15 h 45"/>
                <a:gd name="T12" fmla="*/ 43 w 50"/>
                <a:gd name="T13" fmla="*/ 7 h 45"/>
                <a:gd name="T14" fmla="*/ 34 w 50"/>
                <a:gd name="T15" fmla="*/ 1 h 45"/>
                <a:gd name="T16" fmla="*/ 25 w 50"/>
                <a:gd name="T17" fmla="*/ 0 h 45"/>
                <a:gd name="T18" fmla="*/ 15 w 50"/>
                <a:gd name="T19" fmla="*/ 1 h 45"/>
                <a:gd name="T20" fmla="*/ 8 w 50"/>
                <a:gd name="T21" fmla="*/ 7 h 45"/>
                <a:gd name="T22" fmla="*/ 2 w 50"/>
                <a:gd name="T23" fmla="*/ 15 h 45"/>
                <a:gd name="T24" fmla="*/ 0 w 50"/>
                <a:gd name="T25" fmla="*/ 23 h 45"/>
                <a:gd name="T26" fmla="*/ 2 w 50"/>
                <a:gd name="T27" fmla="*/ 32 h 45"/>
                <a:gd name="T28" fmla="*/ 8 w 50"/>
                <a:gd name="T29" fmla="*/ 38 h 45"/>
                <a:gd name="T30" fmla="*/ 15 w 50"/>
                <a:gd name="T31" fmla="*/ 44 h 45"/>
                <a:gd name="T32" fmla="*/ 25 w 50"/>
                <a:gd name="T3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5">
                  <a:moveTo>
                    <a:pt x="25" y="45"/>
                  </a:moveTo>
                  <a:lnTo>
                    <a:pt x="34" y="44"/>
                  </a:lnTo>
                  <a:lnTo>
                    <a:pt x="43" y="38"/>
                  </a:lnTo>
                  <a:lnTo>
                    <a:pt x="49" y="32"/>
                  </a:lnTo>
                  <a:lnTo>
                    <a:pt x="50" y="23"/>
                  </a:lnTo>
                  <a:lnTo>
                    <a:pt x="49" y="15"/>
                  </a:lnTo>
                  <a:lnTo>
                    <a:pt x="43" y="7"/>
                  </a:lnTo>
                  <a:lnTo>
                    <a:pt x="34" y="1"/>
                  </a:lnTo>
                  <a:lnTo>
                    <a:pt x="25" y="0"/>
                  </a:lnTo>
                  <a:lnTo>
                    <a:pt x="15" y="1"/>
                  </a:lnTo>
                  <a:lnTo>
                    <a:pt x="8" y="7"/>
                  </a:lnTo>
                  <a:lnTo>
                    <a:pt x="2" y="15"/>
                  </a:lnTo>
                  <a:lnTo>
                    <a:pt x="0" y="23"/>
                  </a:lnTo>
                  <a:lnTo>
                    <a:pt x="2" y="32"/>
                  </a:lnTo>
                  <a:lnTo>
                    <a:pt x="8" y="38"/>
                  </a:lnTo>
                  <a:lnTo>
                    <a:pt x="15" y="44"/>
                  </a:lnTo>
                  <a:lnTo>
                    <a:pt x="25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34008" name="Text Box 216"/>
          <p:cNvSpPr txBox="1">
            <a:spLocks noChangeArrowheads="1"/>
          </p:cNvSpPr>
          <p:nvPr/>
        </p:nvSpPr>
        <p:spPr bwMode="auto">
          <a:xfrm>
            <a:off x="2286000" y="5943600"/>
            <a:ext cx="679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>
                <a:solidFill>
                  <a:srgbClr val="CCECFF"/>
                </a:solidFill>
                <a:latin typeface="Arial" panose="020B0604020202020204" pitchFamily="34" charset="0"/>
              </a:rPr>
              <a:t>LV monitor</a:t>
            </a:r>
          </a:p>
        </p:txBody>
      </p:sp>
      <p:sp>
        <p:nvSpPr>
          <p:cNvPr id="34009" name="Oval 217"/>
          <p:cNvSpPr>
            <a:spLocks noChangeArrowheads="1"/>
          </p:cNvSpPr>
          <p:nvPr/>
        </p:nvSpPr>
        <p:spPr bwMode="auto">
          <a:xfrm>
            <a:off x="3163888" y="5791200"/>
            <a:ext cx="36512" cy="365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4010" name="Rectangle 218"/>
          <p:cNvSpPr>
            <a:spLocks noChangeArrowheads="1"/>
          </p:cNvSpPr>
          <p:nvPr/>
        </p:nvSpPr>
        <p:spPr bwMode="auto">
          <a:xfrm>
            <a:off x="4340225" y="6176963"/>
            <a:ext cx="458788" cy="1524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">
                <a:solidFill>
                  <a:srgbClr val="000000"/>
                </a:solidFill>
                <a:latin typeface="Arial" panose="020B0604020202020204" pitchFamily="34" charset="0"/>
              </a:rPr>
              <a:t>DIMsrv</a:t>
            </a:r>
          </a:p>
        </p:txBody>
      </p:sp>
      <p:sp>
        <p:nvSpPr>
          <p:cNvPr id="34011" name="Rectangle 219"/>
          <p:cNvSpPr>
            <a:spLocks noChangeArrowheads="1"/>
          </p:cNvSpPr>
          <p:nvPr/>
        </p:nvSpPr>
        <p:spPr bwMode="auto">
          <a:xfrm>
            <a:off x="4340225" y="2971800"/>
            <a:ext cx="458788" cy="1524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">
                <a:solidFill>
                  <a:srgbClr val="000000"/>
                </a:solidFill>
                <a:latin typeface="Arial" panose="020B0604020202020204" pitchFamily="34" charset="0"/>
              </a:rPr>
              <a:t>DIMsrv</a:t>
            </a:r>
          </a:p>
        </p:txBody>
      </p:sp>
      <p:sp>
        <p:nvSpPr>
          <p:cNvPr id="34012" name="Rectangle 220"/>
          <p:cNvSpPr>
            <a:spLocks noChangeArrowheads="1"/>
          </p:cNvSpPr>
          <p:nvPr/>
        </p:nvSpPr>
        <p:spPr bwMode="auto">
          <a:xfrm>
            <a:off x="4340225" y="3200400"/>
            <a:ext cx="458788" cy="1524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">
                <a:solidFill>
                  <a:srgbClr val="000000"/>
                </a:solidFill>
                <a:latin typeface="Arial" panose="020B0604020202020204" pitchFamily="34" charset="0"/>
              </a:rPr>
              <a:t>DIMcl</a:t>
            </a:r>
          </a:p>
        </p:txBody>
      </p:sp>
      <p:sp>
        <p:nvSpPr>
          <p:cNvPr id="34013" name="AutoShape 221"/>
          <p:cNvSpPr>
            <a:spLocks noChangeArrowheads="1"/>
          </p:cNvSpPr>
          <p:nvPr/>
        </p:nvSpPr>
        <p:spPr bwMode="auto">
          <a:xfrm rot="5400000">
            <a:off x="3997325" y="5981700"/>
            <a:ext cx="457200" cy="2286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">
                <a:solidFill>
                  <a:srgbClr val="000000"/>
                </a:solidFill>
                <a:latin typeface="Arial" panose="020B0604020202020204" pitchFamily="34" charset="0"/>
              </a:rPr>
              <a:t>DDL</a:t>
            </a:r>
          </a:p>
        </p:txBody>
      </p:sp>
      <p:cxnSp>
        <p:nvCxnSpPr>
          <p:cNvPr id="34014" name="AutoShape 222"/>
          <p:cNvCxnSpPr>
            <a:cxnSpLocks noChangeShapeType="1"/>
          </p:cNvCxnSpPr>
          <p:nvPr/>
        </p:nvCxnSpPr>
        <p:spPr bwMode="auto">
          <a:xfrm rot="16200000">
            <a:off x="4460875" y="3463925"/>
            <a:ext cx="225425" cy="3175"/>
          </a:xfrm>
          <a:prstGeom prst="bentConnector3">
            <a:avLst>
              <a:gd name="adj1" fmla="val 50704"/>
            </a:avLst>
          </a:prstGeom>
          <a:noFill/>
          <a:ln w="1905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015" name="Rectangle 223"/>
          <p:cNvSpPr>
            <a:spLocks noChangeArrowheads="1"/>
          </p:cNvSpPr>
          <p:nvPr/>
        </p:nvSpPr>
        <p:spPr bwMode="auto">
          <a:xfrm>
            <a:off x="4416425" y="3124200"/>
            <a:ext cx="306388" cy="762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4016" name="Rectangle 224"/>
          <p:cNvSpPr>
            <a:spLocks noChangeArrowheads="1"/>
          </p:cNvSpPr>
          <p:nvPr/>
        </p:nvSpPr>
        <p:spPr bwMode="auto">
          <a:xfrm>
            <a:off x="4035425" y="2055813"/>
            <a:ext cx="1066800" cy="45720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FFFFFF"/>
                </a:solidFill>
                <a:latin typeface="Arial" panose="020B0604020202020204" pitchFamily="34" charset="0"/>
              </a:rPr>
              <a:t>PVSS II</a:t>
            </a:r>
            <a:endParaRPr lang="en-GB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4017" name="Rectangle 225" descr="Wide upward diagonal"/>
          <p:cNvSpPr>
            <a:spLocks noChangeArrowheads="1"/>
          </p:cNvSpPr>
          <p:nvPr/>
        </p:nvSpPr>
        <p:spPr bwMode="auto">
          <a:xfrm>
            <a:off x="4111625" y="2438400"/>
            <a:ext cx="915988" cy="228600"/>
          </a:xfrm>
          <a:prstGeom prst="rect">
            <a:avLst/>
          </a:prstGeom>
          <a:pattFill prst="wdUpDiag">
            <a:fgClr>
              <a:srgbClr val="009999"/>
            </a:fgClr>
            <a:bgClr>
              <a:srgbClr val="66CCFF"/>
            </a:bgClr>
          </a:patt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000000"/>
                </a:solidFill>
                <a:latin typeface="Arial" panose="020B0604020202020204" pitchFamily="34" charset="0"/>
              </a:rPr>
              <a:t>DIMclient</a:t>
            </a:r>
          </a:p>
        </p:txBody>
      </p:sp>
      <p:sp>
        <p:nvSpPr>
          <p:cNvPr id="34018" name="AutoShape 226"/>
          <p:cNvSpPr>
            <a:spLocks noChangeArrowheads="1"/>
          </p:cNvSpPr>
          <p:nvPr/>
        </p:nvSpPr>
        <p:spPr bwMode="auto">
          <a:xfrm>
            <a:off x="6629400" y="6172200"/>
            <a:ext cx="10668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000000"/>
                </a:solidFill>
                <a:latin typeface="Arial" panose="020B0604020202020204" pitchFamily="34" charset="0"/>
              </a:rPr>
              <a:t>HVrod</a:t>
            </a:r>
          </a:p>
        </p:txBody>
      </p:sp>
      <p:sp>
        <p:nvSpPr>
          <p:cNvPr id="34019" name="Rectangle 227"/>
          <p:cNvSpPr>
            <a:spLocks noChangeArrowheads="1"/>
          </p:cNvSpPr>
          <p:nvPr/>
        </p:nvSpPr>
        <p:spPr bwMode="auto">
          <a:xfrm>
            <a:off x="6629400" y="5410200"/>
            <a:ext cx="1066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000000"/>
                </a:solidFill>
                <a:latin typeface="Arial" panose="020B0604020202020204" pitchFamily="34" charset="0"/>
              </a:rPr>
              <a:t>ELMB</a:t>
            </a:r>
          </a:p>
        </p:txBody>
      </p:sp>
      <p:cxnSp>
        <p:nvCxnSpPr>
          <p:cNvPr id="34020" name="AutoShape 228"/>
          <p:cNvCxnSpPr>
            <a:cxnSpLocks noChangeShapeType="1"/>
          </p:cNvCxnSpPr>
          <p:nvPr/>
        </p:nvCxnSpPr>
        <p:spPr bwMode="auto">
          <a:xfrm>
            <a:off x="7162800" y="5791200"/>
            <a:ext cx="0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021" name="Rectangle 229"/>
          <p:cNvSpPr>
            <a:spLocks noChangeArrowheads="1"/>
          </p:cNvSpPr>
          <p:nvPr/>
        </p:nvSpPr>
        <p:spPr bwMode="auto">
          <a:xfrm>
            <a:off x="6553200" y="1676400"/>
            <a:ext cx="1219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34022" name="Group 230"/>
          <p:cNvGrpSpPr>
            <a:grpSpLocks/>
          </p:cNvGrpSpPr>
          <p:nvPr/>
        </p:nvGrpSpPr>
        <p:grpSpPr bwMode="auto">
          <a:xfrm>
            <a:off x="7086600" y="5791200"/>
            <a:ext cx="546100" cy="233363"/>
            <a:chOff x="192" y="3645"/>
            <a:chExt cx="344" cy="147"/>
          </a:xfrm>
        </p:grpSpPr>
        <p:sp>
          <p:nvSpPr>
            <p:cNvPr id="34023" name="Rectangle 231"/>
            <p:cNvSpPr>
              <a:spLocks noChangeArrowheads="1"/>
            </p:cNvSpPr>
            <p:nvPr/>
          </p:nvSpPr>
          <p:spPr bwMode="auto">
            <a:xfrm>
              <a:off x="452" y="3645"/>
              <a:ext cx="84" cy="1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?</a:t>
              </a:r>
            </a:p>
          </p:txBody>
        </p:sp>
        <p:sp>
          <p:nvSpPr>
            <p:cNvPr id="34024" name="Line 232"/>
            <p:cNvSpPr>
              <a:spLocks noChangeShapeType="1"/>
            </p:cNvSpPr>
            <p:nvPr/>
          </p:nvSpPr>
          <p:spPr bwMode="auto">
            <a:xfrm>
              <a:off x="432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4025" name="Line 233"/>
            <p:cNvSpPr>
              <a:spLocks noChangeShapeType="1"/>
            </p:cNvSpPr>
            <p:nvPr/>
          </p:nvSpPr>
          <p:spPr bwMode="auto">
            <a:xfrm flipH="1">
              <a:off x="38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4026" name="Line 234"/>
            <p:cNvSpPr>
              <a:spLocks noChangeShapeType="1"/>
            </p:cNvSpPr>
            <p:nvPr/>
          </p:nvSpPr>
          <p:spPr bwMode="auto">
            <a:xfrm flipH="1">
              <a:off x="288" y="369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4027" name="Oval 235"/>
            <p:cNvSpPr>
              <a:spLocks noChangeArrowheads="1"/>
            </p:cNvSpPr>
            <p:nvPr/>
          </p:nvSpPr>
          <p:spPr bwMode="auto">
            <a:xfrm>
              <a:off x="192" y="3744"/>
              <a:ext cx="144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34028" name="Group 236"/>
          <p:cNvGrpSpPr>
            <a:grpSpLocks/>
          </p:cNvGrpSpPr>
          <p:nvPr/>
        </p:nvGrpSpPr>
        <p:grpSpPr bwMode="auto">
          <a:xfrm>
            <a:off x="7086600" y="2895600"/>
            <a:ext cx="600075" cy="233363"/>
            <a:chOff x="192" y="3645"/>
            <a:chExt cx="378" cy="147"/>
          </a:xfrm>
        </p:grpSpPr>
        <p:sp>
          <p:nvSpPr>
            <p:cNvPr id="34029" name="Rectangle 237"/>
            <p:cNvSpPr>
              <a:spLocks noChangeArrowheads="1"/>
            </p:cNvSpPr>
            <p:nvPr/>
          </p:nvSpPr>
          <p:spPr bwMode="auto">
            <a:xfrm>
              <a:off x="452" y="3645"/>
              <a:ext cx="118" cy="1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1?</a:t>
              </a:r>
            </a:p>
          </p:txBody>
        </p:sp>
        <p:sp>
          <p:nvSpPr>
            <p:cNvPr id="34030" name="Line 238"/>
            <p:cNvSpPr>
              <a:spLocks noChangeShapeType="1"/>
            </p:cNvSpPr>
            <p:nvPr/>
          </p:nvSpPr>
          <p:spPr bwMode="auto">
            <a:xfrm>
              <a:off x="432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4031" name="Line 239"/>
            <p:cNvSpPr>
              <a:spLocks noChangeShapeType="1"/>
            </p:cNvSpPr>
            <p:nvPr/>
          </p:nvSpPr>
          <p:spPr bwMode="auto">
            <a:xfrm flipH="1">
              <a:off x="38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4032" name="Line 240"/>
            <p:cNvSpPr>
              <a:spLocks noChangeShapeType="1"/>
            </p:cNvSpPr>
            <p:nvPr/>
          </p:nvSpPr>
          <p:spPr bwMode="auto">
            <a:xfrm flipH="1">
              <a:off x="288" y="369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4033" name="Oval 241"/>
            <p:cNvSpPr>
              <a:spLocks noChangeArrowheads="1"/>
            </p:cNvSpPr>
            <p:nvPr/>
          </p:nvSpPr>
          <p:spPr bwMode="auto">
            <a:xfrm>
              <a:off x="192" y="3744"/>
              <a:ext cx="144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34034" name="Group 242"/>
          <p:cNvGrpSpPr>
            <a:grpSpLocks/>
          </p:cNvGrpSpPr>
          <p:nvPr/>
        </p:nvGrpSpPr>
        <p:grpSpPr bwMode="auto">
          <a:xfrm>
            <a:off x="7391400" y="5257800"/>
            <a:ext cx="460375" cy="228600"/>
            <a:chOff x="2688" y="3408"/>
            <a:chExt cx="290" cy="144"/>
          </a:xfrm>
        </p:grpSpPr>
        <p:sp>
          <p:nvSpPr>
            <p:cNvPr id="34035" name="Rectangle 243"/>
            <p:cNvSpPr>
              <a:spLocks noChangeArrowheads="1"/>
            </p:cNvSpPr>
            <p:nvPr/>
          </p:nvSpPr>
          <p:spPr bwMode="auto">
            <a:xfrm>
              <a:off x="2900" y="3408"/>
              <a:ext cx="78" cy="1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27432" bIns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4036" name="Line 244"/>
            <p:cNvSpPr>
              <a:spLocks noChangeShapeType="1"/>
            </p:cNvSpPr>
            <p:nvPr/>
          </p:nvSpPr>
          <p:spPr bwMode="auto">
            <a:xfrm>
              <a:off x="2880" y="3411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4037" name="Line 245"/>
            <p:cNvSpPr>
              <a:spLocks noChangeShapeType="1"/>
            </p:cNvSpPr>
            <p:nvPr/>
          </p:nvSpPr>
          <p:spPr bwMode="auto">
            <a:xfrm flipH="1">
              <a:off x="2832" y="3459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4038" name="Line 246"/>
            <p:cNvSpPr>
              <a:spLocks noChangeShapeType="1"/>
            </p:cNvSpPr>
            <p:nvPr/>
          </p:nvSpPr>
          <p:spPr bwMode="auto">
            <a:xfrm flipH="1">
              <a:off x="2736" y="3459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4039" name="Oval 247"/>
            <p:cNvSpPr>
              <a:spLocks noChangeArrowheads="1"/>
            </p:cNvSpPr>
            <p:nvPr/>
          </p:nvSpPr>
          <p:spPr bwMode="auto">
            <a:xfrm>
              <a:off x="2688" y="3504"/>
              <a:ext cx="48" cy="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34040" name="Text Box 248"/>
          <p:cNvSpPr txBox="1">
            <a:spLocks noChangeArrowheads="1"/>
          </p:cNvSpPr>
          <p:nvPr/>
        </p:nvSpPr>
        <p:spPr bwMode="auto">
          <a:xfrm>
            <a:off x="6248400" y="6629400"/>
            <a:ext cx="152400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VHV Curr. Monitor</a:t>
            </a:r>
          </a:p>
        </p:txBody>
      </p:sp>
      <p:sp>
        <p:nvSpPr>
          <p:cNvPr id="34041" name="Rectangle 249"/>
          <p:cNvSpPr>
            <a:spLocks noChangeArrowheads="1"/>
          </p:cNvSpPr>
          <p:nvPr/>
        </p:nvSpPr>
        <p:spPr bwMode="auto">
          <a:xfrm>
            <a:off x="6623050" y="2513013"/>
            <a:ext cx="10668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PCI-CAN</a:t>
            </a:r>
          </a:p>
        </p:txBody>
      </p:sp>
      <p:sp>
        <p:nvSpPr>
          <p:cNvPr id="34042" name="Rectangle 250"/>
          <p:cNvSpPr>
            <a:spLocks noChangeArrowheads="1"/>
          </p:cNvSpPr>
          <p:nvPr/>
        </p:nvSpPr>
        <p:spPr bwMode="auto">
          <a:xfrm>
            <a:off x="6623050" y="2286000"/>
            <a:ext cx="1066800" cy="2286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000000"/>
                </a:solidFill>
                <a:latin typeface="Arial" panose="020B0604020202020204" pitchFamily="34" charset="0"/>
              </a:rPr>
              <a:t>ELMB OPCserver</a:t>
            </a:r>
          </a:p>
        </p:txBody>
      </p:sp>
      <p:sp>
        <p:nvSpPr>
          <p:cNvPr id="34043" name="Rectangle 251"/>
          <p:cNvSpPr>
            <a:spLocks noChangeArrowheads="1"/>
          </p:cNvSpPr>
          <p:nvPr/>
        </p:nvSpPr>
        <p:spPr bwMode="auto">
          <a:xfrm>
            <a:off x="6623050" y="1752600"/>
            <a:ext cx="1066800" cy="45720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FFFFFF"/>
                </a:solidFill>
                <a:latin typeface="Arial" panose="020B0604020202020204" pitchFamily="34" charset="0"/>
              </a:rPr>
              <a:t>PVSS II</a:t>
            </a:r>
            <a:endParaRPr lang="en-GB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4044" name="Rectangle 252" descr="Wide upward diagonal"/>
          <p:cNvSpPr>
            <a:spLocks noChangeArrowheads="1"/>
          </p:cNvSpPr>
          <p:nvPr/>
        </p:nvSpPr>
        <p:spPr bwMode="auto">
          <a:xfrm>
            <a:off x="6699250" y="2057400"/>
            <a:ext cx="914400" cy="228600"/>
          </a:xfrm>
          <a:prstGeom prst="rect">
            <a:avLst/>
          </a:prstGeom>
          <a:pattFill prst="wdUpDiag">
            <a:fgClr>
              <a:srgbClr val="009999"/>
            </a:fgClr>
            <a:bgClr>
              <a:srgbClr val="66CC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000000"/>
                </a:solidFill>
                <a:latin typeface="Arial" panose="020B0604020202020204" pitchFamily="34" charset="0"/>
              </a:rPr>
              <a:t>OPC client</a:t>
            </a:r>
          </a:p>
        </p:txBody>
      </p:sp>
      <p:cxnSp>
        <p:nvCxnSpPr>
          <p:cNvPr id="34045" name="AutoShape 253"/>
          <p:cNvCxnSpPr>
            <a:cxnSpLocks noChangeShapeType="1"/>
          </p:cNvCxnSpPr>
          <p:nvPr/>
        </p:nvCxnSpPr>
        <p:spPr bwMode="auto">
          <a:xfrm rot="5400000">
            <a:off x="5829300" y="4076700"/>
            <a:ext cx="2667000" cy="0"/>
          </a:xfrm>
          <a:prstGeom prst="straightConnector1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046" name="Text Box 254"/>
          <p:cNvSpPr txBox="1">
            <a:spLocks noChangeArrowheads="1"/>
          </p:cNvSpPr>
          <p:nvPr/>
        </p:nvSpPr>
        <p:spPr bwMode="auto">
          <a:xfrm>
            <a:off x="7118350" y="2741613"/>
            <a:ext cx="2460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>
                <a:solidFill>
                  <a:srgbClr val="0066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34047" name="AutoShape 255"/>
          <p:cNvSpPr>
            <a:spLocks noChangeArrowheads="1"/>
          </p:cNvSpPr>
          <p:nvPr/>
        </p:nvSpPr>
        <p:spPr bwMode="auto">
          <a:xfrm>
            <a:off x="152400" y="2895600"/>
            <a:ext cx="8001000" cy="3429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4048" name="Rectangle 256"/>
          <p:cNvSpPr>
            <a:spLocks noChangeArrowheads="1"/>
          </p:cNvSpPr>
          <p:nvPr/>
        </p:nvSpPr>
        <p:spPr bwMode="auto">
          <a:xfrm>
            <a:off x="381000" y="228600"/>
            <a:ext cx="8153400" cy="24384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defRPr>
            </a:lvl1pPr>
            <a:lvl2pPr algn="ctr"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defRPr>
            </a:lvl2pPr>
            <a:lvl3pPr algn="ctr"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defRPr>
            </a:lvl3pPr>
            <a:lvl4pPr algn="ctr"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defRPr>
            </a:lvl4pPr>
            <a:lvl5pPr algn="ctr"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defRPr>
            </a:lvl9pPr>
          </a:lstStyle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DETECTORS will provide</a:t>
            </a:r>
            <a:r>
              <a:rPr lang="en-US" altLang="en-US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en-US" altLang="en-US" sz="240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SUB-SYSTEM DEVICES; HVPS, LVPS, etc</a:t>
            </a:r>
            <a:r>
              <a:rPr lang="en-US" altLang="en-US" sz="240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US" altLang="en-US" sz="240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 ELMB’s and ELMB + CAN power by ACC </a:t>
            </a:r>
            <a:br>
              <a:rPr lang="en-US" altLang="en-US" sz="240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 CABLES</a:t>
            </a:r>
            <a:r>
              <a:rPr lang="en-US" altLang="en-US" sz="240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 CAN and Interlock cables by ACC</a:t>
            </a:r>
            <a:br>
              <a:rPr lang="en-US" altLang="en-US" sz="240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en-US" altLang="en-US" sz="240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SPECIFIC NETWORKING; switch to RCU, etc. </a:t>
            </a:r>
            <a:r>
              <a:rPr lang="en-US" altLang="en-US" sz="240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40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en-US" altLang="en-US" sz="240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DETECTOR SPECIFIC SERVICES (GAS, COOLING)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000000"/>
                </a:solidFill>
              </a:rPr>
              <a:t>13.06.05 L.Jirdén</a:t>
            </a:r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1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567"/>
            <a:ext cx="7019726" cy="561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70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567"/>
            <a:ext cx="7019726" cy="561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3" t="5083" r="6958" b="12463"/>
          <a:stretch/>
        </p:blipFill>
        <p:spPr bwMode="auto">
          <a:xfrm>
            <a:off x="3607573" y="2209800"/>
            <a:ext cx="393562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69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0042" y="898276"/>
            <a:ext cx="1944642" cy="55399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10" dirty="0"/>
              <a:t>Access</a:t>
            </a:r>
          </a:p>
        </p:txBody>
      </p:sp>
      <p:sp>
        <p:nvSpPr>
          <p:cNvPr id="3" name="object 3"/>
          <p:cNvSpPr/>
          <p:nvPr/>
        </p:nvSpPr>
        <p:spPr>
          <a:xfrm>
            <a:off x="1421657" y="993280"/>
            <a:ext cx="771612" cy="96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48082" y="5566304"/>
            <a:ext cx="1131863" cy="0"/>
          </a:xfrm>
          <a:custGeom>
            <a:avLst/>
            <a:gdLst/>
            <a:ahLst/>
            <a:cxnLst/>
            <a:rect l="l" t="t" r="r" b="b"/>
            <a:pathLst>
              <a:path w="1226184">
                <a:moveTo>
                  <a:pt x="0" y="0"/>
                </a:moveTo>
                <a:lnTo>
                  <a:pt x="1226057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78421" y="5538821"/>
            <a:ext cx="51582" cy="55984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55625" y="27432"/>
                </a:moveTo>
                <a:lnTo>
                  <a:pt x="0" y="0"/>
                </a:lnTo>
                <a:lnTo>
                  <a:pt x="0" y="55625"/>
                </a:lnTo>
                <a:lnTo>
                  <a:pt x="55625" y="27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66170" y="5566304"/>
            <a:ext cx="1131863" cy="0"/>
          </a:xfrm>
          <a:custGeom>
            <a:avLst/>
            <a:gdLst/>
            <a:ahLst/>
            <a:cxnLst/>
            <a:rect l="l" t="t" r="r" b="b"/>
            <a:pathLst>
              <a:path w="1226185">
                <a:moveTo>
                  <a:pt x="1226058" y="0"/>
                </a:moveTo>
                <a:lnTo>
                  <a:pt x="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16230" y="5538821"/>
            <a:ext cx="52168" cy="55984"/>
          </a:xfrm>
          <a:custGeom>
            <a:avLst/>
            <a:gdLst/>
            <a:ahLst/>
            <a:cxnLst/>
            <a:rect l="l" t="t" r="r" b="b"/>
            <a:pathLst>
              <a:path w="56514" h="55879">
                <a:moveTo>
                  <a:pt x="56387" y="55625"/>
                </a:moveTo>
                <a:lnTo>
                  <a:pt x="56387" y="0"/>
                </a:lnTo>
                <a:lnTo>
                  <a:pt x="0" y="27432"/>
                </a:lnTo>
                <a:lnTo>
                  <a:pt x="56387" y="55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99468" y="4894500"/>
            <a:ext cx="59787" cy="610731"/>
          </a:xfrm>
          <a:custGeom>
            <a:avLst/>
            <a:gdLst/>
            <a:ahLst/>
            <a:cxnLst/>
            <a:rect l="l" t="t" r="r" b="b"/>
            <a:pathLst>
              <a:path w="64770" h="609600">
                <a:moveTo>
                  <a:pt x="64769" y="609600"/>
                </a:moveTo>
                <a:lnTo>
                  <a:pt x="60959" y="0"/>
                </a:lnTo>
                <a:lnTo>
                  <a:pt x="0" y="0"/>
                </a:lnTo>
                <a:lnTo>
                  <a:pt x="3809" y="609600"/>
                </a:lnTo>
                <a:lnTo>
                  <a:pt x="64769" y="609600"/>
                </a:lnTo>
                <a:close/>
              </a:path>
            </a:pathLst>
          </a:custGeom>
          <a:solidFill>
            <a:srgbClr val="CC9A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99468" y="4894500"/>
            <a:ext cx="59787" cy="610731"/>
          </a:xfrm>
          <a:custGeom>
            <a:avLst/>
            <a:gdLst/>
            <a:ahLst/>
            <a:cxnLst/>
            <a:rect l="l" t="t" r="r" b="b"/>
            <a:pathLst>
              <a:path w="64770" h="609600">
                <a:moveTo>
                  <a:pt x="64769" y="609600"/>
                </a:moveTo>
                <a:lnTo>
                  <a:pt x="3809" y="609600"/>
                </a:lnTo>
                <a:lnTo>
                  <a:pt x="0" y="0"/>
                </a:lnTo>
                <a:lnTo>
                  <a:pt x="60959" y="0"/>
                </a:lnTo>
                <a:lnTo>
                  <a:pt x="64769" y="60960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15896" y="4863962"/>
            <a:ext cx="844062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60960">
            <a:solidFill>
              <a:srgbClr val="CC9AFF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15896" y="4833428"/>
            <a:ext cx="844062" cy="61073"/>
          </a:xfrm>
          <a:custGeom>
            <a:avLst/>
            <a:gdLst/>
            <a:ahLst/>
            <a:cxnLst/>
            <a:rect l="l" t="t" r="r" b="b"/>
            <a:pathLst>
              <a:path w="914400" h="60960">
                <a:moveTo>
                  <a:pt x="0" y="0"/>
                </a:moveTo>
                <a:lnTo>
                  <a:pt x="0" y="60960"/>
                </a:lnTo>
                <a:lnTo>
                  <a:pt x="914400" y="60960"/>
                </a:lnTo>
                <a:lnTo>
                  <a:pt x="91440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60944" y="4863962"/>
            <a:ext cx="1350498" cy="0"/>
          </a:xfrm>
          <a:custGeom>
            <a:avLst/>
            <a:gdLst/>
            <a:ahLst/>
            <a:cxnLst/>
            <a:rect l="l" t="t" r="r" b="b"/>
            <a:pathLst>
              <a:path w="1463040">
                <a:moveTo>
                  <a:pt x="0" y="0"/>
                </a:moveTo>
                <a:lnTo>
                  <a:pt x="1463040" y="0"/>
                </a:lnTo>
              </a:path>
            </a:pathLst>
          </a:custGeom>
          <a:ln w="60960">
            <a:solidFill>
              <a:srgbClr val="CC9AFF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60944" y="4833428"/>
            <a:ext cx="1350498" cy="61073"/>
          </a:xfrm>
          <a:custGeom>
            <a:avLst/>
            <a:gdLst/>
            <a:ahLst/>
            <a:cxnLst/>
            <a:rect l="l" t="t" r="r" b="b"/>
            <a:pathLst>
              <a:path w="1463040" h="60960">
                <a:moveTo>
                  <a:pt x="0" y="0"/>
                </a:moveTo>
                <a:lnTo>
                  <a:pt x="0" y="60960"/>
                </a:lnTo>
                <a:lnTo>
                  <a:pt x="1463040" y="60960"/>
                </a:lnTo>
                <a:lnTo>
                  <a:pt x="1463040" y="0"/>
                </a:lnTo>
                <a:lnTo>
                  <a:pt x="0" y="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22001" y="2146210"/>
            <a:ext cx="0" cy="122146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0"/>
                </a:moveTo>
                <a:lnTo>
                  <a:pt x="0" y="121919"/>
                </a:lnTo>
              </a:path>
            </a:pathLst>
          </a:custGeom>
          <a:ln w="22860">
            <a:solidFill>
              <a:srgbClr val="9A6533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34542" y="2146210"/>
            <a:ext cx="0" cy="122146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0"/>
                </a:moveTo>
                <a:lnTo>
                  <a:pt x="0" y="121920"/>
                </a:lnTo>
              </a:path>
            </a:pathLst>
          </a:custGeom>
          <a:ln w="22860">
            <a:solidFill>
              <a:srgbClr val="9A6533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72797" y="2075213"/>
            <a:ext cx="120748" cy="111967"/>
          </a:xfrm>
          <a:custGeom>
            <a:avLst/>
            <a:gdLst/>
            <a:ahLst/>
            <a:cxnLst/>
            <a:rect l="l" t="t" r="r" b="b"/>
            <a:pathLst>
              <a:path w="130810" h="111760">
                <a:moveTo>
                  <a:pt x="130302" y="45029"/>
                </a:moveTo>
                <a:lnTo>
                  <a:pt x="124170" y="9905"/>
                </a:lnTo>
                <a:lnTo>
                  <a:pt x="112716" y="1821"/>
                </a:lnTo>
                <a:lnTo>
                  <a:pt x="97119" y="95"/>
                </a:lnTo>
                <a:lnTo>
                  <a:pt x="79807" y="797"/>
                </a:lnTo>
                <a:lnTo>
                  <a:pt x="63210" y="0"/>
                </a:lnTo>
                <a:lnTo>
                  <a:pt x="50530" y="1762"/>
                </a:lnTo>
                <a:lnTo>
                  <a:pt x="37207" y="2666"/>
                </a:lnTo>
                <a:lnTo>
                  <a:pt x="24312" y="4714"/>
                </a:lnTo>
                <a:lnTo>
                  <a:pt x="12918" y="9905"/>
                </a:lnTo>
                <a:lnTo>
                  <a:pt x="0" y="34420"/>
                </a:lnTo>
                <a:lnTo>
                  <a:pt x="9584" y="64865"/>
                </a:lnTo>
                <a:lnTo>
                  <a:pt x="28455" y="93166"/>
                </a:lnTo>
                <a:lnTo>
                  <a:pt x="43398" y="111251"/>
                </a:lnTo>
                <a:lnTo>
                  <a:pt x="74556" y="101846"/>
                </a:lnTo>
                <a:lnTo>
                  <a:pt x="108644" y="77723"/>
                </a:lnTo>
                <a:lnTo>
                  <a:pt x="130302" y="45029"/>
                </a:lnTo>
                <a:close/>
              </a:path>
            </a:pathLst>
          </a:custGeom>
          <a:solidFill>
            <a:srgbClr val="33CC33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72797" y="2075213"/>
            <a:ext cx="120748" cy="111967"/>
          </a:xfrm>
          <a:custGeom>
            <a:avLst/>
            <a:gdLst/>
            <a:ahLst/>
            <a:cxnLst/>
            <a:rect l="l" t="t" r="r" b="b"/>
            <a:pathLst>
              <a:path w="130810" h="111760">
                <a:moveTo>
                  <a:pt x="43398" y="111251"/>
                </a:moveTo>
                <a:lnTo>
                  <a:pt x="28455" y="93166"/>
                </a:lnTo>
                <a:lnTo>
                  <a:pt x="9584" y="64865"/>
                </a:lnTo>
                <a:lnTo>
                  <a:pt x="0" y="34420"/>
                </a:lnTo>
                <a:lnTo>
                  <a:pt x="12918" y="9905"/>
                </a:lnTo>
                <a:lnTo>
                  <a:pt x="24312" y="4714"/>
                </a:lnTo>
                <a:lnTo>
                  <a:pt x="37207" y="2666"/>
                </a:lnTo>
                <a:lnTo>
                  <a:pt x="50530" y="1762"/>
                </a:lnTo>
                <a:lnTo>
                  <a:pt x="63210" y="0"/>
                </a:lnTo>
                <a:lnTo>
                  <a:pt x="79807" y="797"/>
                </a:lnTo>
                <a:lnTo>
                  <a:pt x="97119" y="95"/>
                </a:lnTo>
                <a:lnTo>
                  <a:pt x="112716" y="1821"/>
                </a:lnTo>
                <a:lnTo>
                  <a:pt x="124170" y="9905"/>
                </a:lnTo>
                <a:lnTo>
                  <a:pt x="130302" y="45029"/>
                </a:lnTo>
                <a:lnTo>
                  <a:pt x="108644" y="77723"/>
                </a:lnTo>
                <a:lnTo>
                  <a:pt x="74556" y="101846"/>
                </a:lnTo>
                <a:lnTo>
                  <a:pt x="43398" y="111251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810789" y="4589897"/>
            <a:ext cx="282526" cy="305365"/>
          </a:xfrm>
          <a:custGeom>
            <a:avLst/>
            <a:gdLst/>
            <a:ahLst/>
            <a:cxnLst/>
            <a:rect l="l" t="t" r="r" b="b"/>
            <a:pathLst>
              <a:path w="306070" h="304800">
                <a:moveTo>
                  <a:pt x="305549" y="0"/>
                </a:moveTo>
                <a:lnTo>
                  <a:pt x="0" y="74675"/>
                </a:lnTo>
                <a:lnTo>
                  <a:pt x="0" y="227075"/>
                </a:lnTo>
                <a:lnTo>
                  <a:pt x="304025" y="304800"/>
                </a:lnTo>
                <a:lnTo>
                  <a:pt x="305549" y="0"/>
                </a:lnTo>
                <a:close/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40648" y="2298892"/>
            <a:ext cx="1519311" cy="0"/>
          </a:xfrm>
          <a:custGeom>
            <a:avLst/>
            <a:gdLst/>
            <a:ahLst/>
            <a:cxnLst/>
            <a:rect l="l" t="t" r="r" b="b"/>
            <a:pathLst>
              <a:path w="1645920">
                <a:moveTo>
                  <a:pt x="0" y="0"/>
                </a:moveTo>
                <a:lnTo>
                  <a:pt x="1645920" y="0"/>
                </a:lnTo>
              </a:path>
            </a:pathLst>
          </a:custGeom>
          <a:ln w="60960">
            <a:solidFill>
              <a:srgbClr val="CC9AFF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040648" y="2268357"/>
            <a:ext cx="1519311" cy="61073"/>
          </a:xfrm>
          <a:custGeom>
            <a:avLst/>
            <a:gdLst/>
            <a:ahLst/>
            <a:cxnLst/>
            <a:rect l="l" t="t" r="r" b="b"/>
            <a:pathLst>
              <a:path w="1645920" h="60960">
                <a:moveTo>
                  <a:pt x="0" y="0"/>
                </a:moveTo>
                <a:lnTo>
                  <a:pt x="0" y="60960"/>
                </a:lnTo>
                <a:lnTo>
                  <a:pt x="1645920" y="60960"/>
                </a:lnTo>
                <a:lnTo>
                  <a:pt x="164592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797916" y="2298892"/>
            <a:ext cx="506437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39" y="0"/>
                </a:lnTo>
              </a:path>
            </a:pathLst>
          </a:custGeom>
          <a:ln w="60960">
            <a:solidFill>
              <a:srgbClr val="CC9AFF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97916" y="2268357"/>
            <a:ext cx="506437" cy="61073"/>
          </a:xfrm>
          <a:custGeom>
            <a:avLst/>
            <a:gdLst/>
            <a:ahLst/>
            <a:cxnLst/>
            <a:rect l="l" t="t" r="r" b="b"/>
            <a:pathLst>
              <a:path w="548639" h="60960">
                <a:moveTo>
                  <a:pt x="0" y="0"/>
                </a:moveTo>
                <a:lnTo>
                  <a:pt x="0" y="60960"/>
                </a:lnTo>
                <a:lnTo>
                  <a:pt x="548639" y="60960"/>
                </a:lnTo>
                <a:lnTo>
                  <a:pt x="548639" y="0"/>
                </a:lnTo>
                <a:lnTo>
                  <a:pt x="0" y="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500171" y="2268356"/>
            <a:ext cx="63305" cy="1221462"/>
          </a:xfrm>
          <a:custGeom>
            <a:avLst/>
            <a:gdLst/>
            <a:ahLst/>
            <a:cxnLst/>
            <a:rect l="l" t="t" r="r" b="b"/>
            <a:pathLst>
              <a:path w="68579" h="1219200">
                <a:moveTo>
                  <a:pt x="68579" y="1219200"/>
                </a:moveTo>
                <a:lnTo>
                  <a:pt x="60959" y="0"/>
                </a:lnTo>
                <a:lnTo>
                  <a:pt x="0" y="0"/>
                </a:lnTo>
                <a:lnTo>
                  <a:pt x="7619" y="1219200"/>
                </a:lnTo>
                <a:lnTo>
                  <a:pt x="68579" y="1219200"/>
                </a:lnTo>
                <a:close/>
              </a:path>
            </a:pathLst>
          </a:custGeom>
          <a:solidFill>
            <a:srgbClr val="CC9A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500171" y="2268356"/>
            <a:ext cx="63305" cy="1221462"/>
          </a:xfrm>
          <a:custGeom>
            <a:avLst/>
            <a:gdLst/>
            <a:ahLst/>
            <a:cxnLst/>
            <a:rect l="l" t="t" r="r" b="b"/>
            <a:pathLst>
              <a:path w="68579" h="1219200">
                <a:moveTo>
                  <a:pt x="60959" y="0"/>
                </a:moveTo>
                <a:lnTo>
                  <a:pt x="0" y="0"/>
                </a:lnTo>
                <a:lnTo>
                  <a:pt x="7619" y="1219200"/>
                </a:lnTo>
                <a:lnTo>
                  <a:pt x="68579" y="1219200"/>
                </a:lnTo>
                <a:lnTo>
                  <a:pt x="60959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500874" y="3673037"/>
            <a:ext cx="60960" cy="977170"/>
          </a:xfrm>
          <a:custGeom>
            <a:avLst/>
            <a:gdLst/>
            <a:ahLst/>
            <a:cxnLst/>
            <a:rect l="l" t="t" r="r" b="b"/>
            <a:pathLst>
              <a:path w="66039" h="975360">
                <a:moveTo>
                  <a:pt x="65532" y="975360"/>
                </a:moveTo>
                <a:lnTo>
                  <a:pt x="59436" y="0"/>
                </a:lnTo>
                <a:lnTo>
                  <a:pt x="0" y="0"/>
                </a:lnTo>
                <a:lnTo>
                  <a:pt x="6096" y="975360"/>
                </a:lnTo>
                <a:lnTo>
                  <a:pt x="65532" y="975360"/>
                </a:lnTo>
                <a:close/>
              </a:path>
            </a:pathLst>
          </a:custGeom>
          <a:solidFill>
            <a:srgbClr val="CC9A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500874" y="3673037"/>
            <a:ext cx="60960" cy="977170"/>
          </a:xfrm>
          <a:custGeom>
            <a:avLst/>
            <a:gdLst/>
            <a:ahLst/>
            <a:cxnLst/>
            <a:rect l="l" t="t" r="r" b="b"/>
            <a:pathLst>
              <a:path w="66039" h="975360">
                <a:moveTo>
                  <a:pt x="65532" y="975360"/>
                </a:moveTo>
                <a:lnTo>
                  <a:pt x="6096" y="975360"/>
                </a:lnTo>
                <a:lnTo>
                  <a:pt x="0" y="0"/>
                </a:lnTo>
                <a:lnTo>
                  <a:pt x="59436" y="0"/>
                </a:lnTo>
                <a:lnTo>
                  <a:pt x="65532" y="97536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792993" y="2266831"/>
            <a:ext cx="66235" cy="1650245"/>
          </a:xfrm>
          <a:custGeom>
            <a:avLst/>
            <a:gdLst/>
            <a:ahLst/>
            <a:cxnLst/>
            <a:rect l="l" t="t" r="r" b="b"/>
            <a:pathLst>
              <a:path w="71754" h="1647189">
                <a:moveTo>
                  <a:pt x="71627" y="1645920"/>
                </a:moveTo>
                <a:lnTo>
                  <a:pt x="60960" y="0"/>
                </a:lnTo>
                <a:lnTo>
                  <a:pt x="0" y="762"/>
                </a:lnTo>
                <a:lnTo>
                  <a:pt x="10667" y="1646682"/>
                </a:lnTo>
                <a:lnTo>
                  <a:pt x="71627" y="1645920"/>
                </a:lnTo>
                <a:close/>
              </a:path>
            </a:pathLst>
          </a:custGeom>
          <a:solidFill>
            <a:srgbClr val="CC9A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792993" y="2266831"/>
            <a:ext cx="66235" cy="1650245"/>
          </a:xfrm>
          <a:custGeom>
            <a:avLst/>
            <a:gdLst/>
            <a:ahLst/>
            <a:cxnLst/>
            <a:rect l="l" t="t" r="r" b="b"/>
            <a:pathLst>
              <a:path w="71754" h="1647189">
                <a:moveTo>
                  <a:pt x="71627" y="1645920"/>
                </a:moveTo>
                <a:lnTo>
                  <a:pt x="10667" y="1646682"/>
                </a:lnTo>
                <a:lnTo>
                  <a:pt x="0" y="762"/>
                </a:lnTo>
                <a:lnTo>
                  <a:pt x="60960" y="0"/>
                </a:lnTo>
                <a:lnTo>
                  <a:pt x="71627" y="164592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503687" y="3489819"/>
            <a:ext cx="281354" cy="183219"/>
          </a:xfrm>
          <a:custGeom>
            <a:avLst/>
            <a:gdLst/>
            <a:ahLst/>
            <a:cxnLst/>
            <a:rect l="l" t="t" r="r" b="b"/>
            <a:pathLst>
              <a:path w="304800" h="182879">
                <a:moveTo>
                  <a:pt x="0" y="0"/>
                </a:moveTo>
                <a:lnTo>
                  <a:pt x="0" y="182879"/>
                </a:lnTo>
                <a:lnTo>
                  <a:pt x="304800" y="182879"/>
                </a:lnTo>
                <a:lnTo>
                  <a:pt x="30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9A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503687" y="3489819"/>
            <a:ext cx="281354" cy="183219"/>
          </a:xfrm>
          <a:custGeom>
            <a:avLst/>
            <a:gdLst/>
            <a:ahLst/>
            <a:cxnLst/>
            <a:rect l="l" t="t" r="r" b="b"/>
            <a:pathLst>
              <a:path w="304800" h="182879">
                <a:moveTo>
                  <a:pt x="0" y="0"/>
                </a:moveTo>
                <a:lnTo>
                  <a:pt x="0" y="182879"/>
                </a:lnTo>
                <a:lnTo>
                  <a:pt x="304800" y="182879"/>
                </a:lnTo>
                <a:lnTo>
                  <a:pt x="30480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590481" y="4772353"/>
            <a:ext cx="5739618" cy="0"/>
          </a:xfrm>
          <a:custGeom>
            <a:avLst/>
            <a:gdLst/>
            <a:ahLst/>
            <a:cxnLst/>
            <a:rect l="l" t="t" r="r" b="b"/>
            <a:pathLst>
              <a:path w="6217920">
                <a:moveTo>
                  <a:pt x="0" y="0"/>
                </a:moveTo>
                <a:lnTo>
                  <a:pt x="6217919" y="0"/>
                </a:lnTo>
              </a:path>
            </a:pathLst>
          </a:custGeom>
          <a:ln w="9906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797916" y="3886794"/>
            <a:ext cx="1519311" cy="0"/>
          </a:xfrm>
          <a:custGeom>
            <a:avLst/>
            <a:gdLst/>
            <a:ahLst/>
            <a:cxnLst/>
            <a:rect l="l" t="t" r="r" b="b"/>
            <a:pathLst>
              <a:path w="1645920">
                <a:moveTo>
                  <a:pt x="0" y="0"/>
                </a:moveTo>
                <a:lnTo>
                  <a:pt x="1645919" y="0"/>
                </a:lnTo>
              </a:path>
            </a:pathLst>
          </a:custGeom>
          <a:ln w="60960">
            <a:solidFill>
              <a:srgbClr val="CC9AFF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797916" y="3856256"/>
            <a:ext cx="1519311" cy="61073"/>
          </a:xfrm>
          <a:custGeom>
            <a:avLst/>
            <a:gdLst/>
            <a:ahLst/>
            <a:cxnLst/>
            <a:rect l="l" t="t" r="r" b="b"/>
            <a:pathLst>
              <a:path w="1645920" h="60960">
                <a:moveTo>
                  <a:pt x="0" y="0"/>
                </a:moveTo>
                <a:lnTo>
                  <a:pt x="0" y="60960"/>
                </a:lnTo>
                <a:lnTo>
                  <a:pt x="1645919" y="60960"/>
                </a:lnTo>
                <a:lnTo>
                  <a:pt x="1645919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259548" y="4894500"/>
            <a:ext cx="59202" cy="610731"/>
          </a:xfrm>
          <a:custGeom>
            <a:avLst/>
            <a:gdLst/>
            <a:ahLst/>
            <a:cxnLst/>
            <a:rect l="l" t="t" r="r" b="b"/>
            <a:pathLst>
              <a:path w="64134" h="609600">
                <a:moveTo>
                  <a:pt x="63995" y="609600"/>
                </a:moveTo>
                <a:lnTo>
                  <a:pt x="60947" y="0"/>
                </a:lnTo>
                <a:lnTo>
                  <a:pt x="0" y="0"/>
                </a:lnTo>
                <a:lnTo>
                  <a:pt x="3035" y="609600"/>
                </a:lnTo>
                <a:lnTo>
                  <a:pt x="63995" y="609600"/>
                </a:lnTo>
                <a:close/>
              </a:path>
            </a:pathLst>
          </a:custGeom>
          <a:solidFill>
            <a:srgbClr val="CC9A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259548" y="4894500"/>
            <a:ext cx="59202" cy="610731"/>
          </a:xfrm>
          <a:custGeom>
            <a:avLst/>
            <a:gdLst/>
            <a:ahLst/>
            <a:cxnLst/>
            <a:rect l="l" t="t" r="r" b="b"/>
            <a:pathLst>
              <a:path w="64134" h="609600">
                <a:moveTo>
                  <a:pt x="63995" y="609600"/>
                </a:moveTo>
                <a:lnTo>
                  <a:pt x="3035" y="609600"/>
                </a:lnTo>
                <a:lnTo>
                  <a:pt x="0" y="0"/>
                </a:lnTo>
                <a:lnTo>
                  <a:pt x="60947" y="0"/>
                </a:lnTo>
                <a:lnTo>
                  <a:pt x="63995" y="60960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258845" y="3856256"/>
            <a:ext cx="60960" cy="732877"/>
          </a:xfrm>
          <a:custGeom>
            <a:avLst/>
            <a:gdLst/>
            <a:ahLst/>
            <a:cxnLst/>
            <a:rect l="l" t="t" r="r" b="b"/>
            <a:pathLst>
              <a:path w="66040" h="731520">
                <a:moveTo>
                  <a:pt x="65532" y="731520"/>
                </a:moveTo>
                <a:lnTo>
                  <a:pt x="60947" y="0"/>
                </a:lnTo>
                <a:lnTo>
                  <a:pt x="0" y="0"/>
                </a:lnTo>
                <a:lnTo>
                  <a:pt x="4559" y="731520"/>
                </a:lnTo>
                <a:lnTo>
                  <a:pt x="65532" y="731520"/>
                </a:lnTo>
                <a:close/>
              </a:path>
            </a:pathLst>
          </a:custGeom>
          <a:solidFill>
            <a:srgbClr val="CC9A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258845" y="3856256"/>
            <a:ext cx="60960" cy="732877"/>
          </a:xfrm>
          <a:custGeom>
            <a:avLst/>
            <a:gdLst/>
            <a:ahLst/>
            <a:cxnLst/>
            <a:rect l="l" t="t" r="r" b="b"/>
            <a:pathLst>
              <a:path w="66040" h="731520">
                <a:moveTo>
                  <a:pt x="65532" y="731520"/>
                </a:moveTo>
                <a:lnTo>
                  <a:pt x="4559" y="731520"/>
                </a:lnTo>
                <a:lnTo>
                  <a:pt x="0" y="0"/>
                </a:lnTo>
                <a:lnTo>
                  <a:pt x="60947" y="0"/>
                </a:lnTo>
                <a:lnTo>
                  <a:pt x="65532" y="73152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715896" y="4619670"/>
            <a:ext cx="844062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60960">
            <a:solidFill>
              <a:srgbClr val="CC9AFF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715896" y="4589133"/>
            <a:ext cx="844062" cy="61073"/>
          </a:xfrm>
          <a:custGeom>
            <a:avLst/>
            <a:gdLst/>
            <a:ahLst/>
            <a:cxnLst/>
            <a:rect l="l" t="t" r="r" b="b"/>
            <a:pathLst>
              <a:path w="914400" h="60960">
                <a:moveTo>
                  <a:pt x="0" y="0"/>
                </a:moveTo>
                <a:lnTo>
                  <a:pt x="0" y="60960"/>
                </a:lnTo>
                <a:lnTo>
                  <a:pt x="914400" y="60960"/>
                </a:lnTo>
                <a:lnTo>
                  <a:pt x="91440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260944" y="4619670"/>
            <a:ext cx="1350498" cy="0"/>
          </a:xfrm>
          <a:custGeom>
            <a:avLst/>
            <a:gdLst/>
            <a:ahLst/>
            <a:cxnLst/>
            <a:rect l="l" t="t" r="r" b="b"/>
            <a:pathLst>
              <a:path w="1463040">
                <a:moveTo>
                  <a:pt x="0" y="0"/>
                </a:moveTo>
                <a:lnTo>
                  <a:pt x="1463040" y="0"/>
                </a:lnTo>
              </a:path>
            </a:pathLst>
          </a:custGeom>
          <a:ln w="60960">
            <a:solidFill>
              <a:srgbClr val="CC9AFF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260944" y="4589133"/>
            <a:ext cx="1350498" cy="61073"/>
          </a:xfrm>
          <a:custGeom>
            <a:avLst/>
            <a:gdLst/>
            <a:ahLst/>
            <a:cxnLst/>
            <a:rect l="l" t="t" r="r" b="b"/>
            <a:pathLst>
              <a:path w="1463040" h="60960">
                <a:moveTo>
                  <a:pt x="0" y="0"/>
                </a:moveTo>
                <a:lnTo>
                  <a:pt x="0" y="60960"/>
                </a:lnTo>
                <a:lnTo>
                  <a:pt x="1463040" y="60960"/>
                </a:lnTo>
                <a:lnTo>
                  <a:pt x="1463040" y="0"/>
                </a:lnTo>
                <a:lnTo>
                  <a:pt x="0" y="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559958" y="5199866"/>
            <a:ext cx="2757268" cy="305365"/>
          </a:xfrm>
          <a:custGeom>
            <a:avLst/>
            <a:gdLst/>
            <a:ahLst/>
            <a:cxnLst/>
            <a:rect l="l" t="t" r="r" b="b"/>
            <a:pathLst>
              <a:path w="2987040" h="304800">
                <a:moveTo>
                  <a:pt x="0" y="0"/>
                </a:moveTo>
                <a:lnTo>
                  <a:pt x="0" y="304800"/>
                </a:lnTo>
                <a:lnTo>
                  <a:pt x="2987040" y="304800"/>
                </a:lnTo>
                <a:lnTo>
                  <a:pt x="298704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9A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559958" y="5199866"/>
            <a:ext cx="2757268" cy="305365"/>
          </a:xfrm>
          <a:custGeom>
            <a:avLst/>
            <a:gdLst/>
            <a:ahLst/>
            <a:cxnLst/>
            <a:rect l="l" t="t" r="r" b="b"/>
            <a:pathLst>
              <a:path w="2987040" h="304800">
                <a:moveTo>
                  <a:pt x="0" y="0"/>
                </a:moveTo>
                <a:lnTo>
                  <a:pt x="0" y="304800"/>
                </a:lnTo>
                <a:lnTo>
                  <a:pt x="2987040" y="304800"/>
                </a:lnTo>
                <a:lnTo>
                  <a:pt x="298704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785042" y="3489819"/>
            <a:ext cx="844062" cy="183219"/>
          </a:xfrm>
          <a:custGeom>
            <a:avLst/>
            <a:gdLst/>
            <a:ahLst/>
            <a:cxnLst/>
            <a:rect l="l" t="t" r="r" b="b"/>
            <a:pathLst>
              <a:path w="914400" h="182879">
                <a:moveTo>
                  <a:pt x="0" y="0"/>
                </a:moveTo>
                <a:lnTo>
                  <a:pt x="0" y="182879"/>
                </a:lnTo>
                <a:lnTo>
                  <a:pt x="914400" y="182879"/>
                </a:lnTo>
                <a:lnTo>
                  <a:pt x="914400" y="0"/>
                </a:lnTo>
                <a:lnTo>
                  <a:pt x="0" y="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629103" y="3489819"/>
            <a:ext cx="168812" cy="183219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0" y="0"/>
                </a:moveTo>
                <a:lnTo>
                  <a:pt x="0" y="182879"/>
                </a:lnTo>
                <a:lnTo>
                  <a:pt x="182879" y="182879"/>
                </a:lnTo>
                <a:lnTo>
                  <a:pt x="1828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C9A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629103" y="3489819"/>
            <a:ext cx="168812" cy="183219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0" y="0"/>
                </a:moveTo>
                <a:lnTo>
                  <a:pt x="0" y="182879"/>
                </a:lnTo>
                <a:lnTo>
                  <a:pt x="182879" y="182879"/>
                </a:lnTo>
                <a:lnTo>
                  <a:pt x="182879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022999" y="4344842"/>
            <a:ext cx="787791" cy="855023"/>
          </a:xfrm>
          <a:custGeom>
            <a:avLst/>
            <a:gdLst/>
            <a:ahLst/>
            <a:cxnLst/>
            <a:rect l="l" t="t" r="r" b="b"/>
            <a:pathLst>
              <a:path w="853439" h="853439">
                <a:moveTo>
                  <a:pt x="0" y="0"/>
                </a:moveTo>
                <a:lnTo>
                  <a:pt x="0" y="853440"/>
                </a:lnTo>
                <a:lnTo>
                  <a:pt x="853440" y="853439"/>
                </a:lnTo>
                <a:lnTo>
                  <a:pt x="853440" y="0"/>
                </a:lnTo>
                <a:lnTo>
                  <a:pt x="0" y="0"/>
                </a:lnTo>
                <a:close/>
              </a:path>
            </a:pathLst>
          </a:custGeom>
          <a:ln w="609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201177" y="4578701"/>
            <a:ext cx="432582" cy="35394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1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ALICE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033777" y="4748940"/>
            <a:ext cx="766689" cy="35394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100" b="1" spc="15" dirty="0">
                <a:solidFill>
                  <a:prstClr val="black"/>
                </a:solidFill>
                <a:latin typeface="Times New Roman"/>
                <a:cs typeface="Times New Roman"/>
              </a:rPr>
              <a:t>DETECTOR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997250" y="2024064"/>
            <a:ext cx="450166" cy="244292"/>
          </a:xfrm>
          <a:custGeom>
            <a:avLst/>
            <a:gdLst/>
            <a:ahLst/>
            <a:cxnLst/>
            <a:rect l="l" t="t" r="r" b="b"/>
            <a:pathLst>
              <a:path w="487679" h="243839">
                <a:moveTo>
                  <a:pt x="0" y="0"/>
                </a:moveTo>
                <a:lnTo>
                  <a:pt x="0" y="243839"/>
                </a:lnTo>
                <a:lnTo>
                  <a:pt x="487679" y="243839"/>
                </a:lnTo>
                <a:lnTo>
                  <a:pt x="487679" y="0"/>
                </a:lnTo>
                <a:lnTo>
                  <a:pt x="0" y="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graphicFrame>
        <p:nvGraphicFramePr>
          <p:cNvPr id="51" name="object 51"/>
          <p:cNvGraphicFramePr>
            <a:graphicFrameLocks noGrp="1"/>
          </p:cNvGraphicFramePr>
          <p:nvPr/>
        </p:nvGraphicFramePr>
        <p:xfrm>
          <a:off x="4286906" y="2273320"/>
          <a:ext cx="450166" cy="965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01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4292">
                <a:tc>
                  <a:txBody>
                    <a:bodyPr/>
                    <a:lstStyle/>
                    <a:p>
                      <a:pPr marL="9525" algn="ctr">
                        <a:lnSpc>
                          <a:spcPts val="1630"/>
                        </a:lnSpc>
                      </a:pPr>
                      <a:r>
                        <a:rPr sz="1400" u="sng" spc="50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u="sng" spc="70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CR1</a:t>
                      </a:r>
                      <a:r>
                        <a:rPr sz="1400" u="sng" spc="75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 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655">
                <a:tc>
                  <a:txBody>
                    <a:bodyPr/>
                    <a:lstStyle/>
                    <a:p>
                      <a:pPr marL="9525" algn="ctr">
                        <a:lnSpc>
                          <a:spcPts val="1630"/>
                        </a:lnSpc>
                      </a:pPr>
                      <a:r>
                        <a:rPr sz="1400" u="sng" spc="50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CR2</a:t>
                      </a:r>
                      <a:r>
                        <a:rPr sz="1400" u="sng" spc="75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 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3655">
                <a:tc>
                  <a:txBody>
                    <a:bodyPr/>
                    <a:lstStyle/>
                    <a:p>
                      <a:pPr marL="9525" algn="ctr">
                        <a:lnSpc>
                          <a:spcPts val="1630"/>
                        </a:lnSpc>
                      </a:pPr>
                      <a:r>
                        <a:rPr sz="1400" u="sng" spc="50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CR3</a:t>
                      </a:r>
                      <a:r>
                        <a:rPr sz="1400" u="sng" spc="75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 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4113">
                <a:tc>
                  <a:txBody>
                    <a:bodyPr/>
                    <a:lstStyle/>
                    <a:p>
                      <a:pPr marL="9525" algn="ctr">
                        <a:lnSpc>
                          <a:spcPts val="1630"/>
                        </a:lnSpc>
                      </a:pPr>
                      <a:r>
                        <a:rPr sz="1400" u="sng" spc="50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CR4</a:t>
                      </a:r>
                      <a:r>
                        <a:rPr sz="1400" u="sng" spc="75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 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2" name="object 52"/>
          <p:cNvSpPr/>
          <p:nvPr/>
        </p:nvSpPr>
        <p:spPr>
          <a:xfrm>
            <a:off x="3015538" y="2043912"/>
            <a:ext cx="413824" cy="204849"/>
          </a:xfrm>
          <a:custGeom>
            <a:avLst/>
            <a:gdLst/>
            <a:ahLst/>
            <a:cxnLst/>
            <a:rect l="l" t="t" r="r" b="b"/>
            <a:pathLst>
              <a:path w="448310" h="204469">
                <a:moveTo>
                  <a:pt x="0" y="0"/>
                </a:moveTo>
                <a:lnTo>
                  <a:pt x="0" y="204215"/>
                </a:lnTo>
                <a:lnTo>
                  <a:pt x="448055" y="204215"/>
                </a:lnTo>
                <a:lnTo>
                  <a:pt x="448055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029127" y="2009814"/>
            <a:ext cx="502696" cy="23339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spcBef>
                <a:spcPts val="140"/>
              </a:spcBef>
            </a:pPr>
            <a:r>
              <a:rPr sz="1400" spc="90" dirty="0">
                <a:solidFill>
                  <a:prstClr val="black"/>
                </a:solidFill>
                <a:latin typeface="Georgia"/>
                <a:cs typeface="Georgia"/>
              </a:rPr>
              <a:t>ACR</a:t>
            </a:r>
            <a:endParaRPr sz="1400" dirty="0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092142" y="4711280"/>
            <a:ext cx="337625" cy="122146"/>
          </a:xfrm>
          <a:custGeom>
            <a:avLst/>
            <a:gdLst/>
            <a:ahLst/>
            <a:cxnLst/>
            <a:rect l="l" t="t" r="r" b="b"/>
            <a:pathLst>
              <a:path w="365759" h="121920">
                <a:moveTo>
                  <a:pt x="91427" y="121920"/>
                </a:moveTo>
                <a:lnTo>
                  <a:pt x="91427" y="0"/>
                </a:lnTo>
                <a:lnTo>
                  <a:pt x="0" y="60960"/>
                </a:lnTo>
                <a:lnTo>
                  <a:pt x="91427" y="121920"/>
                </a:lnTo>
                <a:close/>
              </a:path>
              <a:path w="365759" h="121920">
                <a:moveTo>
                  <a:pt x="365759" y="91440"/>
                </a:moveTo>
                <a:lnTo>
                  <a:pt x="365759" y="30480"/>
                </a:lnTo>
                <a:lnTo>
                  <a:pt x="91427" y="30480"/>
                </a:lnTo>
                <a:lnTo>
                  <a:pt x="91427" y="91440"/>
                </a:lnTo>
                <a:lnTo>
                  <a:pt x="365759" y="91440"/>
                </a:lnTo>
                <a:close/>
              </a:path>
            </a:pathLst>
          </a:custGeom>
          <a:solidFill>
            <a:srgbClr val="33CC33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092142" y="4711280"/>
            <a:ext cx="337625" cy="122146"/>
          </a:xfrm>
          <a:custGeom>
            <a:avLst/>
            <a:gdLst/>
            <a:ahLst/>
            <a:cxnLst/>
            <a:rect l="l" t="t" r="r" b="b"/>
            <a:pathLst>
              <a:path w="365759" h="121920">
                <a:moveTo>
                  <a:pt x="91427" y="0"/>
                </a:moveTo>
                <a:lnTo>
                  <a:pt x="91427" y="30480"/>
                </a:lnTo>
                <a:lnTo>
                  <a:pt x="365759" y="30480"/>
                </a:lnTo>
                <a:lnTo>
                  <a:pt x="365759" y="91440"/>
                </a:lnTo>
                <a:lnTo>
                  <a:pt x="91427" y="91440"/>
                </a:lnTo>
                <a:lnTo>
                  <a:pt x="91427" y="121920"/>
                </a:lnTo>
                <a:lnTo>
                  <a:pt x="0" y="60960"/>
                </a:lnTo>
                <a:lnTo>
                  <a:pt x="91427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598803" y="4664203"/>
            <a:ext cx="686750" cy="208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250" b="1" spc="35" dirty="0">
                <a:solidFill>
                  <a:prstClr val="black"/>
                </a:solidFill>
                <a:latin typeface="Times New Roman"/>
                <a:cs typeface="Times New Roman"/>
              </a:rPr>
              <a:t>BEAM</a:t>
            </a:r>
            <a:endParaRPr sz="12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332422" y="2044675"/>
            <a:ext cx="233653" cy="130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332424" y="2044677"/>
            <a:ext cx="233875" cy="130417"/>
          </a:xfrm>
          <a:custGeom>
            <a:avLst/>
            <a:gdLst/>
            <a:ahLst/>
            <a:cxnLst/>
            <a:rect l="l" t="t" r="r" b="b"/>
            <a:pathLst>
              <a:path w="253364" h="130175">
                <a:moveTo>
                  <a:pt x="110630" y="121920"/>
                </a:moveTo>
                <a:lnTo>
                  <a:pt x="146182" y="111204"/>
                </a:lnTo>
                <a:lnTo>
                  <a:pt x="181877" y="101346"/>
                </a:lnTo>
                <a:lnTo>
                  <a:pt x="217572" y="91487"/>
                </a:lnTo>
                <a:lnTo>
                  <a:pt x="253124" y="80772"/>
                </a:lnTo>
                <a:lnTo>
                  <a:pt x="244337" y="52387"/>
                </a:lnTo>
                <a:lnTo>
                  <a:pt x="242837" y="50863"/>
                </a:lnTo>
                <a:lnTo>
                  <a:pt x="236193" y="54197"/>
                </a:lnTo>
                <a:lnTo>
                  <a:pt x="211976" y="40386"/>
                </a:lnTo>
                <a:lnTo>
                  <a:pt x="192016" y="20990"/>
                </a:lnTo>
                <a:lnTo>
                  <a:pt x="189708" y="11966"/>
                </a:lnTo>
                <a:lnTo>
                  <a:pt x="194259" y="9334"/>
                </a:lnTo>
                <a:lnTo>
                  <a:pt x="194873" y="9115"/>
                </a:lnTo>
                <a:lnTo>
                  <a:pt x="180755" y="7330"/>
                </a:lnTo>
                <a:lnTo>
                  <a:pt x="141110" y="0"/>
                </a:lnTo>
                <a:lnTo>
                  <a:pt x="122965" y="1869"/>
                </a:lnTo>
                <a:lnTo>
                  <a:pt x="105105" y="2952"/>
                </a:lnTo>
                <a:lnTo>
                  <a:pt x="51075" y="20073"/>
                </a:lnTo>
                <a:lnTo>
                  <a:pt x="15594" y="45267"/>
                </a:lnTo>
                <a:lnTo>
                  <a:pt x="0" y="97316"/>
                </a:lnTo>
                <a:lnTo>
                  <a:pt x="9625" y="121810"/>
                </a:lnTo>
                <a:lnTo>
                  <a:pt x="34027" y="129954"/>
                </a:lnTo>
                <a:lnTo>
                  <a:pt x="69073" y="127930"/>
                </a:lnTo>
                <a:lnTo>
                  <a:pt x="110630" y="12192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516562" y="4650208"/>
            <a:ext cx="506437" cy="244292"/>
          </a:xfrm>
          <a:custGeom>
            <a:avLst/>
            <a:gdLst/>
            <a:ahLst/>
            <a:cxnLst/>
            <a:rect l="l" t="t" r="r" b="b"/>
            <a:pathLst>
              <a:path w="548639" h="243839">
                <a:moveTo>
                  <a:pt x="0" y="0"/>
                </a:moveTo>
                <a:lnTo>
                  <a:pt x="0" y="243839"/>
                </a:lnTo>
                <a:lnTo>
                  <a:pt x="548639" y="243839"/>
                </a:lnTo>
                <a:lnTo>
                  <a:pt x="548639" y="0"/>
                </a:lnTo>
                <a:lnTo>
                  <a:pt x="0" y="0"/>
                </a:lnTo>
                <a:close/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559958" y="4589133"/>
            <a:ext cx="956602" cy="366439"/>
          </a:xfrm>
          <a:custGeom>
            <a:avLst/>
            <a:gdLst/>
            <a:ahLst/>
            <a:cxnLst/>
            <a:rect l="l" t="t" r="r" b="b"/>
            <a:pathLst>
              <a:path w="1036320" h="365760">
                <a:moveTo>
                  <a:pt x="0" y="0"/>
                </a:moveTo>
                <a:lnTo>
                  <a:pt x="0" y="365760"/>
                </a:lnTo>
                <a:lnTo>
                  <a:pt x="1036319" y="365760"/>
                </a:lnTo>
                <a:lnTo>
                  <a:pt x="1036319" y="0"/>
                </a:lnTo>
                <a:lnTo>
                  <a:pt x="0" y="0"/>
                </a:lnTo>
                <a:close/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815786" y="3809180"/>
            <a:ext cx="577759" cy="18466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100" b="1" spc="50" dirty="0">
                <a:solidFill>
                  <a:prstClr val="black"/>
                </a:solidFill>
                <a:latin typeface="Times New Roman"/>
                <a:cs typeface="Times New Roman"/>
              </a:rPr>
              <a:t>~50m</a:t>
            </a:r>
            <a:endParaRPr sz="11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192041" y="4114540"/>
            <a:ext cx="506207" cy="18466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100" b="1" spc="50" dirty="0">
                <a:solidFill>
                  <a:prstClr val="black"/>
                </a:solidFill>
                <a:latin typeface="Times New Roman"/>
                <a:cs typeface="Times New Roman"/>
              </a:rPr>
              <a:t>~15m</a:t>
            </a:r>
            <a:endParaRPr sz="11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984376" y="2322560"/>
            <a:ext cx="0" cy="1472752"/>
          </a:xfrm>
          <a:custGeom>
            <a:avLst/>
            <a:gdLst/>
            <a:ahLst/>
            <a:cxnLst/>
            <a:rect l="l" t="t" r="r" b="b"/>
            <a:pathLst>
              <a:path h="1470025">
                <a:moveTo>
                  <a:pt x="0" y="1469898"/>
                </a:moveTo>
                <a:lnTo>
                  <a:pt x="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959054" y="2268356"/>
            <a:ext cx="51582" cy="56620"/>
          </a:xfrm>
          <a:custGeom>
            <a:avLst/>
            <a:gdLst/>
            <a:ahLst/>
            <a:cxnLst/>
            <a:rect l="l" t="t" r="r" b="b"/>
            <a:pathLst>
              <a:path w="55880" h="56514">
                <a:moveTo>
                  <a:pt x="55626" y="56388"/>
                </a:moveTo>
                <a:lnTo>
                  <a:pt x="27431" y="0"/>
                </a:lnTo>
                <a:lnTo>
                  <a:pt x="0" y="56388"/>
                </a:lnTo>
                <a:lnTo>
                  <a:pt x="55626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984376" y="3978404"/>
            <a:ext cx="0" cy="1350606"/>
          </a:xfrm>
          <a:custGeom>
            <a:avLst/>
            <a:gdLst/>
            <a:ahLst/>
            <a:cxnLst/>
            <a:rect l="l" t="t" r="r" b="b"/>
            <a:pathLst>
              <a:path h="1348104">
                <a:moveTo>
                  <a:pt x="0" y="0"/>
                </a:moveTo>
                <a:lnTo>
                  <a:pt x="0" y="1347977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959054" y="5327355"/>
            <a:ext cx="51582" cy="55984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626" y="0"/>
                </a:moveTo>
                <a:lnTo>
                  <a:pt x="0" y="0"/>
                </a:lnTo>
                <a:lnTo>
                  <a:pt x="27431" y="55625"/>
                </a:lnTo>
                <a:lnTo>
                  <a:pt x="556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5529436" y="4222696"/>
            <a:ext cx="231531" cy="0"/>
          </a:xfrm>
          <a:custGeom>
            <a:avLst/>
            <a:gdLst/>
            <a:ahLst/>
            <a:cxnLst/>
            <a:rect l="l" t="t" r="r" b="b"/>
            <a:pathLst>
              <a:path w="250825">
                <a:moveTo>
                  <a:pt x="0" y="0"/>
                </a:moveTo>
                <a:lnTo>
                  <a:pt x="250697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5759441" y="4195213"/>
            <a:ext cx="51582" cy="55984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55625" y="27431"/>
                </a:moveTo>
                <a:lnTo>
                  <a:pt x="0" y="0"/>
                </a:lnTo>
                <a:lnTo>
                  <a:pt x="0" y="55625"/>
                </a:lnTo>
                <a:lnTo>
                  <a:pt x="55625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5016669" y="4222696"/>
            <a:ext cx="175260" cy="0"/>
          </a:xfrm>
          <a:custGeom>
            <a:avLst/>
            <a:gdLst/>
            <a:ahLst/>
            <a:cxnLst/>
            <a:rect l="l" t="t" r="r" b="b"/>
            <a:pathLst>
              <a:path w="189864">
                <a:moveTo>
                  <a:pt x="189737" y="0"/>
                </a:moveTo>
                <a:lnTo>
                  <a:pt x="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966727" y="4195213"/>
            <a:ext cx="52168" cy="55984"/>
          </a:xfrm>
          <a:custGeom>
            <a:avLst/>
            <a:gdLst/>
            <a:ahLst/>
            <a:cxnLst/>
            <a:rect l="l" t="t" r="r" b="b"/>
            <a:pathLst>
              <a:path w="56514" h="55879">
                <a:moveTo>
                  <a:pt x="56387" y="55625"/>
                </a:moveTo>
                <a:lnTo>
                  <a:pt x="56387" y="0"/>
                </a:lnTo>
                <a:lnTo>
                  <a:pt x="0" y="27431"/>
                </a:lnTo>
                <a:lnTo>
                  <a:pt x="56387" y="55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3559959" y="3917330"/>
            <a:ext cx="1575582" cy="1282535"/>
          </a:xfrm>
          <a:custGeom>
            <a:avLst/>
            <a:gdLst/>
            <a:ahLst/>
            <a:cxnLst/>
            <a:rect l="l" t="t" r="r" b="b"/>
            <a:pathLst>
              <a:path w="1706879" h="1280160">
                <a:moveTo>
                  <a:pt x="0" y="1280160"/>
                </a:moveTo>
                <a:lnTo>
                  <a:pt x="1706880" y="0"/>
                </a:lnTo>
              </a:path>
            </a:pathLst>
          </a:custGeom>
          <a:ln w="2286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559958" y="3917332"/>
            <a:ext cx="1294228" cy="1038242"/>
          </a:xfrm>
          <a:custGeom>
            <a:avLst/>
            <a:gdLst/>
            <a:ahLst/>
            <a:cxnLst/>
            <a:rect l="l" t="t" r="r" b="b"/>
            <a:pathLst>
              <a:path w="1402079" h="1036320">
                <a:moveTo>
                  <a:pt x="0" y="1036320"/>
                </a:moveTo>
                <a:lnTo>
                  <a:pt x="1402080" y="0"/>
                </a:lnTo>
              </a:path>
            </a:pathLst>
          </a:custGeom>
          <a:ln w="2286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066395" y="3917330"/>
            <a:ext cx="1575582" cy="1282535"/>
          </a:xfrm>
          <a:custGeom>
            <a:avLst/>
            <a:gdLst/>
            <a:ahLst/>
            <a:cxnLst/>
            <a:rect l="l" t="t" r="r" b="b"/>
            <a:pathLst>
              <a:path w="1706879" h="1280160">
                <a:moveTo>
                  <a:pt x="0" y="1280160"/>
                </a:moveTo>
                <a:lnTo>
                  <a:pt x="1706879" y="0"/>
                </a:lnTo>
              </a:path>
            </a:pathLst>
          </a:custGeom>
          <a:ln w="2286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559959" y="3673037"/>
            <a:ext cx="844062" cy="671804"/>
          </a:xfrm>
          <a:custGeom>
            <a:avLst/>
            <a:gdLst/>
            <a:ahLst/>
            <a:cxnLst/>
            <a:rect l="l" t="t" r="r" b="b"/>
            <a:pathLst>
              <a:path w="914400" h="670560">
                <a:moveTo>
                  <a:pt x="0" y="670560"/>
                </a:moveTo>
                <a:lnTo>
                  <a:pt x="914400" y="0"/>
                </a:lnTo>
              </a:path>
            </a:pathLst>
          </a:custGeom>
          <a:ln w="2286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629102" y="3917330"/>
            <a:ext cx="1575582" cy="1282535"/>
          </a:xfrm>
          <a:custGeom>
            <a:avLst/>
            <a:gdLst/>
            <a:ahLst/>
            <a:cxnLst/>
            <a:rect l="l" t="t" r="r" b="b"/>
            <a:pathLst>
              <a:path w="1706879" h="1280160">
                <a:moveTo>
                  <a:pt x="0" y="1280160"/>
                </a:moveTo>
                <a:lnTo>
                  <a:pt x="1706879" y="0"/>
                </a:lnTo>
              </a:path>
            </a:pathLst>
          </a:custGeom>
          <a:ln w="2286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910457" y="4100548"/>
            <a:ext cx="1350498" cy="1099316"/>
          </a:xfrm>
          <a:custGeom>
            <a:avLst/>
            <a:gdLst/>
            <a:ahLst/>
            <a:cxnLst/>
            <a:rect l="l" t="t" r="r" b="b"/>
            <a:pathLst>
              <a:path w="1463040" h="1097279">
                <a:moveTo>
                  <a:pt x="0" y="1097280"/>
                </a:moveTo>
                <a:lnTo>
                  <a:pt x="1463027" y="0"/>
                </a:lnTo>
              </a:path>
            </a:pathLst>
          </a:custGeom>
          <a:ln w="2286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5135541" y="4283768"/>
            <a:ext cx="1125415" cy="916096"/>
          </a:xfrm>
          <a:custGeom>
            <a:avLst/>
            <a:gdLst/>
            <a:ahLst/>
            <a:cxnLst/>
            <a:rect l="l" t="t" r="r" b="b"/>
            <a:pathLst>
              <a:path w="1219200" h="914400">
                <a:moveTo>
                  <a:pt x="0" y="914400"/>
                </a:moveTo>
                <a:lnTo>
                  <a:pt x="1219187" y="0"/>
                </a:lnTo>
              </a:path>
            </a:pathLst>
          </a:custGeom>
          <a:ln w="2286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5416883" y="4528061"/>
            <a:ext cx="844062" cy="671804"/>
          </a:xfrm>
          <a:custGeom>
            <a:avLst/>
            <a:gdLst/>
            <a:ahLst/>
            <a:cxnLst/>
            <a:rect l="l" t="t" r="r" b="b"/>
            <a:pathLst>
              <a:path w="914400" h="670560">
                <a:moveTo>
                  <a:pt x="0" y="670560"/>
                </a:moveTo>
                <a:lnTo>
                  <a:pt x="914400" y="0"/>
                </a:lnTo>
              </a:path>
            </a:pathLst>
          </a:custGeom>
          <a:ln w="2286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5641976" y="4650207"/>
            <a:ext cx="675249" cy="549658"/>
          </a:xfrm>
          <a:custGeom>
            <a:avLst/>
            <a:gdLst/>
            <a:ahLst/>
            <a:cxnLst/>
            <a:rect l="l" t="t" r="r" b="b"/>
            <a:pathLst>
              <a:path w="731520" h="548639">
                <a:moveTo>
                  <a:pt x="0" y="548639"/>
                </a:moveTo>
                <a:lnTo>
                  <a:pt x="731507" y="0"/>
                </a:lnTo>
              </a:path>
            </a:pathLst>
          </a:custGeom>
          <a:ln w="22859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3559959" y="3795183"/>
            <a:ext cx="1237957" cy="977170"/>
          </a:xfrm>
          <a:custGeom>
            <a:avLst/>
            <a:gdLst/>
            <a:ahLst/>
            <a:cxnLst/>
            <a:rect l="l" t="t" r="r" b="b"/>
            <a:pathLst>
              <a:path w="1341120" h="975360">
                <a:moveTo>
                  <a:pt x="0" y="975360"/>
                </a:moveTo>
                <a:lnTo>
                  <a:pt x="1341120" y="0"/>
                </a:lnTo>
              </a:path>
            </a:pathLst>
          </a:custGeom>
          <a:ln w="2286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4347748" y="3917330"/>
            <a:ext cx="1575582" cy="1282535"/>
          </a:xfrm>
          <a:custGeom>
            <a:avLst/>
            <a:gdLst/>
            <a:ahLst/>
            <a:cxnLst/>
            <a:rect l="l" t="t" r="r" b="b"/>
            <a:pathLst>
              <a:path w="1706879" h="1280160">
                <a:moveTo>
                  <a:pt x="0" y="1280160"/>
                </a:moveTo>
                <a:lnTo>
                  <a:pt x="1706879" y="0"/>
                </a:lnTo>
              </a:path>
            </a:pathLst>
          </a:custGeom>
          <a:ln w="2286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3616228" y="3673037"/>
            <a:ext cx="1069145" cy="855023"/>
          </a:xfrm>
          <a:custGeom>
            <a:avLst/>
            <a:gdLst/>
            <a:ahLst/>
            <a:cxnLst/>
            <a:rect l="l" t="t" r="r" b="b"/>
            <a:pathLst>
              <a:path w="1158239" h="853439">
                <a:moveTo>
                  <a:pt x="0" y="853439"/>
                </a:moveTo>
                <a:lnTo>
                  <a:pt x="1158239" y="0"/>
                </a:lnTo>
              </a:path>
            </a:pathLst>
          </a:custGeom>
          <a:ln w="2286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785042" y="3917330"/>
            <a:ext cx="1575582" cy="1282535"/>
          </a:xfrm>
          <a:custGeom>
            <a:avLst/>
            <a:gdLst/>
            <a:ahLst/>
            <a:cxnLst/>
            <a:rect l="l" t="t" r="r" b="b"/>
            <a:pathLst>
              <a:path w="1706879" h="1280160">
                <a:moveTo>
                  <a:pt x="0" y="1280160"/>
                </a:moveTo>
                <a:lnTo>
                  <a:pt x="1706880" y="0"/>
                </a:lnTo>
              </a:path>
            </a:pathLst>
          </a:custGeom>
          <a:ln w="2286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3559958" y="3673037"/>
            <a:ext cx="562708" cy="427512"/>
          </a:xfrm>
          <a:custGeom>
            <a:avLst/>
            <a:gdLst/>
            <a:ahLst/>
            <a:cxnLst/>
            <a:rect l="l" t="t" r="r" b="b"/>
            <a:pathLst>
              <a:path w="609600" h="426720">
                <a:moveTo>
                  <a:pt x="0" y="426719"/>
                </a:moveTo>
                <a:lnTo>
                  <a:pt x="609600" y="0"/>
                </a:lnTo>
              </a:path>
            </a:pathLst>
          </a:custGeom>
          <a:ln w="2286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559958" y="3673037"/>
            <a:ext cx="281354" cy="244292"/>
          </a:xfrm>
          <a:custGeom>
            <a:avLst/>
            <a:gdLst/>
            <a:ahLst/>
            <a:cxnLst/>
            <a:rect l="l" t="t" r="r" b="b"/>
            <a:pathLst>
              <a:path w="304800" h="243839">
                <a:moveTo>
                  <a:pt x="0" y="243839"/>
                </a:moveTo>
                <a:lnTo>
                  <a:pt x="304800" y="0"/>
                </a:lnTo>
              </a:path>
            </a:pathLst>
          </a:custGeom>
          <a:ln w="2286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5923331" y="4955573"/>
            <a:ext cx="337625" cy="244292"/>
          </a:xfrm>
          <a:custGeom>
            <a:avLst/>
            <a:gdLst/>
            <a:ahLst/>
            <a:cxnLst/>
            <a:rect l="l" t="t" r="r" b="b"/>
            <a:pathLst>
              <a:path w="365759" h="243839">
                <a:moveTo>
                  <a:pt x="0" y="243839"/>
                </a:moveTo>
                <a:lnTo>
                  <a:pt x="365747" y="0"/>
                </a:lnTo>
              </a:path>
            </a:pathLst>
          </a:custGeom>
          <a:ln w="2286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956188" y="2641157"/>
            <a:ext cx="3631223" cy="13451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3200" marR="5080">
              <a:lnSpc>
                <a:spcPct val="100800"/>
              </a:lnSpc>
              <a:spcBef>
                <a:spcPts val="100"/>
              </a:spcBef>
            </a:pPr>
            <a:r>
              <a:rPr sz="1900" spc="35" dirty="0">
                <a:solidFill>
                  <a:srgbClr val="FF3300"/>
                </a:solidFill>
                <a:latin typeface="Georgia"/>
                <a:cs typeface="Georgia"/>
              </a:rPr>
              <a:t>Cavern </a:t>
            </a:r>
            <a:r>
              <a:rPr sz="1900" spc="40" dirty="0">
                <a:solidFill>
                  <a:srgbClr val="FF3300"/>
                </a:solidFill>
                <a:latin typeface="Georgia"/>
                <a:cs typeface="Georgia"/>
              </a:rPr>
              <a:t>only </a:t>
            </a:r>
            <a:r>
              <a:rPr sz="1900" spc="-10" dirty="0">
                <a:solidFill>
                  <a:srgbClr val="FF3300"/>
                </a:solidFill>
                <a:latin typeface="Georgia"/>
                <a:cs typeface="Georgia"/>
              </a:rPr>
              <a:t>accessible  </a:t>
            </a:r>
            <a:r>
              <a:rPr sz="1900" spc="35" dirty="0">
                <a:solidFill>
                  <a:srgbClr val="FF3300"/>
                </a:solidFill>
                <a:latin typeface="Georgia"/>
                <a:cs typeface="Georgia"/>
              </a:rPr>
              <a:t>during shutdowns</a:t>
            </a:r>
            <a:r>
              <a:rPr sz="1900" spc="-15" dirty="0">
                <a:solidFill>
                  <a:srgbClr val="FF3300"/>
                </a:solidFill>
                <a:latin typeface="Georgia"/>
                <a:cs typeface="Georgia"/>
              </a:rPr>
              <a:t> </a:t>
            </a:r>
            <a:r>
              <a:rPr sz="1900" spc="-100" dirty="0">
                <a:solidFill>
                  <a:srgbClr val="FF3300"/>
                </a:solidFill>
                <a:latin typeface="Georgia"/>
                <a:cs typeface="Georgia"/>
              </a:rPr>
              <a:t>!</a:t>
            </a:r>
            <a:endParaRPr sz="1900">
              <a:solidFill>
                <a:prstClr val="black"/>
              </a:solidFill>
              <a:latin typeface="Georgia"/>
              <a:cs typeface="Georgia"/>
            </a:endParaRPr>
          </a:p>
          <a:p>
            <a:pPr marL="12700">
              <a:spcBef>
                <a:spcPts val="1785"/>
              </a:spcBef>
            </a:pPr>
            <a:r>
              <a:rPr sz="1400" b="1" spc="45" dirty="0">
                <a:solidFill>
                  <a:prstClr val="black"/>
                </a:solidFill>
                <a:latin typeface="Times New Roman"/>
                <a:cs typeface="Times New Roman"/>
              </a:rPr>
              <a:t>PLUG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854409" y="5469098"/>
            <a:ext cx="562474" cy="173766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spcBef>
                <a:spcPts val="35"/>
              </a:spcBef>
            </a:pPr>
            <a:r>
              <a:rPr sz="1100" b="1" spc="50" dirty="0">
                <a:solidFill>
                  <a:prstClr val="black"/>
                </a:solidFill>
                <a:latin typeface="Times New Roman"/>
                <a:cs typeface="Times New Roman"/>
              </a:rPr>
              <a:t>~55m</a:t>
            </a:r>
            <a:endParaRPr sz="11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285553" y="5784408"/>
            <a:ext cx="113128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z="1100" spc="10" dirty="0">
                <a:solidFill>
                  <a:prstClr val="black"/>
                </a:solidFill>
                <a:latin typeface="Times New Roman"/>
                <a:cs typeface="Times New Roman"/>
              </a:rPr>
              <a:pPr marL="25400"/>
              <a:t>3</a:t>
            </a:fld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0" name="Footer Placeholder 8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5.6.02 L.Jirdén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Access control</a:t>
            </a:r>
          </a:p>
          <a:p>
            <a:pPr lvl="1"/>
            <a:r>
              <a:rPr lang="en-US" dirty="0" smtClean="0"/>
              <a:t>remote access</a:t>
            </a:r>
          </a:p>
          <a:p>
            <a:pPr lvl="1"/>
            <a:r>
              <a:rPr lang="en-US" dirty="0" smtClean="0"/>
              <a:t>Rules </a:t>
            </a:r>
            <a:r>
              <a:rPr lang="en-US" dirty="0"/>
              <a:t>for expert </a:t>
            </a:r>
            <a:r>
              <a:rPr lang="en-US" dirty="0" smtClean="0"/>
              <a:t>intervention</a:t>
            </a:r>
          </a:p>
          <a:p>
            <a:r>
              <a:rPr lang="en-US" dirty="0" smtClean="0"/>
              <a:t>Hierarchy by FSM</a:t>
            </a:r>
          </a:p>
          <a:p>
            <a:r>
              <a:rPr lang="en-US" dirty="0" smtClean="0"/>
              <a:t>Alert system</a:t>
            </a:r>
          </a:p>
          <a:p>
            <a:pPr lvl="1"/>
            <a:r>
              <a:rPr lang="en-US" dirty="0" smtClean="0"/>
              <a:t>instruction for shifters</a:t>
            </a:r>
          </a:p>
          <a:p>
            <a:r>
              <a:rPr lang="en-US" dirty="0" smtClean="0"/>
              <a:t>Interlock</a:t>
            </a:r>
          </a:p>
          <a:p>
            <a:pPr lvl="1"/>
            <a:r>
              <a:rPr lang="en-US" dirty="0" smtClean="0"/>
              <a:t>soft</a:t>
            </a:r>
          </a:p>
          <a:p>
            <a:pPr lvl="1"/>
            <a:r>
              <a:rPr lang="en-US" dirty="0" smtClean="0"/>
              <a:t>plc</a:t>
            </a:r>
          </a:p>
          <a:p>
            <a:pPr lvl="1"/>
            <a:r>
              <a:rPr lang="en-US" dirty="0" smtClean="0"/>
              <a:t>hard</a:t>
            </a:r>
          </a:p>
          <a:p>
            <a:pPr lvl="1"/>
            <a:r>
              <a:rPr lang="en-US" dirty="0" smtClean="0"/>
              <a:t>device</a:t>
            </a:r>
          </a:p>
          <a:p>
            <a:r>
              <a:rPr lang="en-US" dirty="0" smtClean="0"/>
              <a:t>Archive</a:t>
            </a:r>
          </a:p>
          <a:p>
            <a:pPr lvl="1"/>
            <a:r>
              <a:rPr lang="en-US" dirty="0" smtClean="0"/>
              <a:t>selected data for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Internal Log files</a:t>
            </a:r>
          </a:p>
          <a:p>
            <a:r>
              <a:rPr lang="en-US" dirty="0" smtClean="0"/>
              <a:t>Automatic </a:t>
            </a:r>
            <a:r>
              <a:rPr lang="en-US" dirty="0"/>
              <a:t>logbook </a:t>
            </a:r>
            <a:r>
              <a:rPr lang="en-US" dirty="0" smtClean="0"/>
              <a:t>entries</a:t>
            </a:r>
          </a:p>
          <a:p>
            <a:r>
              <a:rPr lang="en-US" dirty="0" smtClean="0"/>
              <a:t>TPC </a:t>
            </a:r>
            <a:r>
              <a:rPr lang="en-US" dirty="0"/>
              <a:t>integrated in DCS (and ECS)</a:t>
            </a:r>
          </a:p>
          <a:p>
            <a:pPr lvl="1"/>
            <a:r>
              <a:rPr lang="en-US" dirty="0"/>
              <a:t>External Configuration tool (add on)</a:t>
            </a:r>
          </a:p>
          <a:p>
            <a:r>
              <a:rPr lang="en-US" dirty="0"/>
              <a:t>Standard 24/7 operation by common DCS shifter</a:t>
            </a:r>
          </a:p>
          <a:p>
            <a:pPr lvl="1"/>
            <a:r>
              <a:rPr lang="en-US" dirty="0"/>
              <a:t>expert start-up</a:t>
            </a:r>
          </a:p>
          <a:p>
            <a:pPr lvl="1"/>
            <a:r>
              <a:rPr lang="en-US" dirty="0"/>
              <a:t>expert on-call </a:t>
            </a:r>
          </a:p>
          <a:p>
            <a:endParaRPr lang="en-US" dirty="0" smtClean="0"/>
          </a:p>
          <a:p>
            <a:r>
              <a:rPr lang="en-US" dirty="0" smtClean="0"/>
              <a:t>successful </a:t>
            </a:r>
            <a:r>
              <a:rPr lang="en-US" dirty="0"/>
              <a:t>long term operation (&gt;10a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52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2695" y="898276"/>
            <a:ext cx="2337249" cy="55399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5" dirty="0"/>
              <a:t>Radiation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421657" y="993280"/>
            <a:ext cx="771612" cy="96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48082" y="5566304"/>
            <a:ext cx="1131863" cy="0"/>
          </a:xfrm>
          <a:custGeom>
            <a:avLst/>
            <a:gdLst/>
            <a:ahLst/>
            <a:cxnLst/>
            <a:rect l="l" t="t" r="r" b="b"/>
            <a:pathLst>
              <a:path w="1226184">
                <a:moveTo>
                  <a:pt x="0" y="0"/>
                </a:moveTo>
                <a:lnTo>
                  <a:pt x="1226057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78421" y="5538821"/>
            <a:ext cx="51582" cy="55984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55625" y="27432"/>
                </a:moveTo>
                <a:lnTo>
                  <a:pt x="0" y="0"/>
                </a:lnTo>
                <a:lnTo>
                  <a:pt x="0" y="55625"/>
                </a:lnTo>
                <a:lnTo>
                  <a:pt x="55625" y="27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66170" y="5566304"/>
            <a:ext cx="1131863" cy="0"/>
          </a:xfrm>
          <a:custGeom>
            <a:avLst/>
            <a:gdLst/>
            <a:ahLst/>
            <a:cxnLst/>
            <a:rect l="l" t="t" r="r" b="b"/>
            <a:pathLst>
              <a:path w="1226185">
                <a:moveTo>
                  <a:pt x="1226058" y="0"/>
                </a:moveTo>
                <a:lnTo>
                  <a:pt x="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16230" y="5538821"/>
            <a:ext cx="52168" cy="55984"/>
          </a:xfrm>
          <a:custGeom>
            <a:avLst/>
            <a:gdLst/>
            <a:ahLst/>
            <a:cxnLst/>
            <a:rect l="l" t="t" r="r" b="b"/>
            <a:pathLst>
              <a:path w="56514" h="55879">
                <a:moveTo>
                  <a:pt x="56387" y="55625"/>
                </a:moveTo>
                <a:lnTo>
                  <a:pt x="56387" y="0"/>
                </a:lnTo>
                <a:lnTo>
                  <a:pt x="0" y="27432"/>
                </a:lnTo>
                <a:lnTo>
                  <a:pt x="56387" y="55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99468" y="4833428"/>
            <a:ext cx="59787" cy="610731"/>
          </a:xfrm>
          <a:custGeom>
            <a:avLst/>
            <a:gdLst/>
            <a:ahLst/>
            <a:cxnLst/>
            <a:rect l="l" t="t" r="r" b="b"/>
            <a:pathLst>
              <a:path w="64770" h="609600">
                <a:moveTo>
                  <a:pt x="64769" y="609600"/>
                </a:moveTo>
                <a:lnTo>
                  <a:pt x="60959" y="0"/>
                </a:lnTo>
                <a:lnTo>
                  <a:pt x="0" y="0"/>
                </a:lnTo>
                <a:lnTo>
                  <a:pt x="3809" y="609600"/>
                </a:lnTo>
                <a:lnTo>
                  <a:pt x="64769" y="609600"/>
                </a:lnTo>
                <a:close/>
              </a:path>
            </a:pathLst>
          </a:custGeom>
          <a:solidFill>
            <a:srgbClr val="CC9A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99468" y="4833428"/>
            <a:ext cx="59787" cy="610731"/>
          </a:xfrm>
          <a:custGeom>
            <a:avLst/>
            <a:gdLst/>
            <a:ahLst/>
            <a:cxnLst/>
            <a:rect l="l" t="t" r="r" b="b"/>
            <a:pathLst>
              <a:path w="64770" h="609600">
                <a:moveTo>
                  <a:pt x="64769" y="609600"/>
                </a:moveTo>
                <a:lnTo>
                  <a:pt x="3809" y="609600"/>
                </a:lnTo>
                <a:lnTo>
                  <a:pt x="0" y="0"/>
                </a:lnTo>
                <a:lnTo>
                  <a:pt x="60959" y="0"/>
                </a:lnTo>
                <a:lnTo>
                  <a:pt x="64769" y="60960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15896" y="4802890"/>
            <a:ext cx="844062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60960">
            <a:solidFill>
              <a:srgbClr val="CC9AFF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15896" y="4772354"/>
            <a:ext cx="844062" cy="61073"/>
          </a:xfrm>
          <a:custGeom>
            <a:avLst/>
            <a:gdLst/>
            <a:ahLst/>
            <a:cxnLst/>
            <a:rect l="l" t="t" r="r" b="b"/>
            <a:pathLst>
              <a:path w="914400" h="60960">
                <a:moveTo>
                  <a:pt x="0" y="0"/>
                </a:moveTo>
                <a:lnTo>
                  <a:pt x="0" y="60960"/>
                </a:lnTo>
                <a:lnTo>
                  <a:pt x="914400" y="60960"/>
                </a:lnTo>
                <a:lnTo>
                  <a:pt x="91440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60944" y="4802890"/>
            <a:ext cx="1350498" cy="0"/>
          </a:xfrm>
          <a:custGeom>
            <a:avLst/>
            <a:gdLst/>
            <a:ahLst/>
            <a:cxnLst/>
            <a:rect l="l" t="t" r="r" b="b"/>
            <a:pathLst>
              <a:path w="1463040">
                <a:moveTo>
                  <a:pt x="0" y="0"/>
                </a:moveTo>
                <a:lnTo>
                  <a:pt x="1463040" y="0"/>
                </a:lnTo>
              </a:path>
            </a:pathLst>
          </a:custGeom>
          <a:ln w="60960">
            <a:solidFill>
              <a:srgbClr val="CC9AFF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60944" y="4772354"/>
            <a:ext cx="1350498" cy="61073"/>
          </a:xfrm>
          <a:custGeom>
            <a:avLst/>
            <a:gdLst/>
            <a:ahLst/>
            <a:cxnLst/>
            <a:rect l="l" t="t" r="r" b="b"/>
            <a:pathLst>
              <a:path w="1463040" h="60960">
                <a:moveTo>
                  <a:pt x="0" y="0"/>
                </a:moveTo>
                <a:lnTo>
                  <a:pt x="0" y="60960"/>
                </a:lnTo>
                <a:lnTo>
                  <a:pt x="1463040" y="60960"/>
                </a:lnTo>
                <a:lnTo>
                  <a:pt x="1463040" y="0"/>
                </a:lnTo>
                <a:lnTo>
                  <a:pt x="0" y="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22001" y="2085137"/>
            <a:ext cx="0" cy="122146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0"/>
                </a:moveTo>
                <a:lnTo>
                  <a:pt x="0" y="121919"/>
                </a:lnTo>
              </a:path>
            </a:pathLst>
          </a:custGeom>
          <a:ln w="22860">
            <a:solidFill>
              <a:srgbClr val="9A6533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34542" y="2085137"/>
            <a:ext cx="0" cy="122146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0"/>
                </a:moveTo>
                <a:lnTo>
                  <a:pt x="0" y="121919"/>
                </a:lnTo>
              </a:path>
            </a:pathLst>
          </a:custGeom>
          <a:ln w="22860">
            <a:solidFill>
              <a:srgbClr val="9A6533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72797" y="2014140"/>
            <a:ext cx="120748" cy="111967"/>
          </a:xfrm>
          <a:custGeom>
            <a:avLst/>
            <a:gdLst/>
            <a:ahLst/>
            <a:cxnLst/>
            <a:rect l="l" t="t" r="r" b="b"/>
            <a:pathLst>
              <a:path w="130810" h="111760">
                <a:moveTo>
                  <a:pt x="130302" y="45029"/>
                </a:moveTo>
                <a:lnTo>
                  <a:pt x="124170" y="9905"/>
                </a:lnTo>
                <a:lnTo>
                  <a:pt x="112716" y="1821"/>
                </a:lnTo>
                <a:lnTo>
                  <a:pt x="97119" y="95"/>
                </a:lnTo>
                <a:lnTo>
                  <a:pt x="79807" y="797"/>
                </a:lnTo>
                <a:lnTo>
                  <a:pt x="63210" y="0"/>
                </a:lnTo>
                <a:lnTo>
                  <a:pt x="50530" y="1762"/>
                </a:lnTo>
                <a:lnTo>
                  <a:pt x="37207" y="2667"/>
                </a:lnTo>
                <a:lnTo>
                  <a:pt x="24312" y="4714"/>
                </a:lnTo>
                <a:lnTo>
                  <a:pt x="12918" y="9906"/>
                </a:lnTo>
                <a:lnTo>
                  <a:pt x="0" y="34420"/>
                </a:lnTo>
                <a:lnTo>
                  <a:pt x="9584" y="64865"/>
                </a:lnTo>
                <a:lnTo>
                  <a:pt x="28455" y="93166"/>
                </a:lnTo>
                <a:lnTo>
                  <a:pt x="43398" y="111251"/>
                </a:lnTo>
                <a:lnTo>
                  <a:pt x="74556" y="101846"/>
                </a:lnTo>
                <a:lnTo>
                  <a:pt x="108644" y="77723"/>
                </a:lnTo>
                <a:lnTo>
                  <a:pt x="130302" y="45029"/>
                </a:lnTo>
                <a:close/>
              </a:path>
            </a:pathLst>
          </a:custGeom>
          <a:solidFill>
            <a:srgbClr val="33CC33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72797" y="2014140"/>
            <a:ext cx="120748" cy="111967"/>
          </a:xfrm>
          <a:custGeom>
            <a:avLst/>
            <a:gdLst/>
            <a:ahLst/>
            <a:cxnLst/>
            <a:rect l="l" t="t" r="r" b="b"/>
            <a:pathLst>
              <a:path w="130810" h="111760">
                <a:moveTo>
                  <a:pt x="43398" y="111251"/>
                </a:moveTo>
                <a:lnTo>
                  <a:pt x="28455" y="93166"/>
                </a:lnTo>
                <a:lnTo>
                  <a:pt x="9584" y="64865"/>
                </a:lnTo>
                <a:lnTo>
                  <a:pt x="0" y="34420"/>
                </a:lnTo>
                <a:lnTo>
                  <a:pt x="12918" y="9906"/>
                </a:lnTo>
                <a:lnTo>
                  <a:pt x="24312" y="4714"/>
                </a:lnTo>
                <a:lnTo>
                  <a:pt x="37207" y="2667"/>
                </a:lnTo>
                <a:lnTo>
                  <a:pt x="50530" y="1762"/>
                </a:lnTo>
                <a:lnTo>
                  <a:pt x="63210" y="0"/>
                </a:lnTo>
                <a:lnTo>
                  <a:pt x="79807" y="797"/>
                </a:lnTo>
                <a:lnTo>
                  <a:pt x="97119" y="95"/>
                </a:lnTo>
                <a:lnTo>
                  <a:pt x="112716" y="1821"/>
                </a:lnTo>
                <a:lnTo>
                  <a:pt x="124170" y="9905"/>
                </a:lnTo>
                <a:lnTo>
                  <a:pt x="130302" y="45029"/>
                </a:lnTo>
                <a:lnTo>
                  <a:pt x="108644" y="77723"/>
                </a:lnTo>
                <a:lnTo>
                  <a:pt x="74556" y="101846"/>
                </a:lnTo>
                <a:lnTo>
                  <a:pt x="43398" y="111251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810789" y="4528826"/>
            <a:ext cx="282526" cy="305365"/>
          </a:xfrm>
          <a:custGeom>
            <a:avLst/>
            <a:gdLst/>
            <a:ahLst/>
            <a:cxnLst/>
            <a:rect l="l" t="t" r="r" b="b"/>
            <a:pathLst>
              <a:path w="306070" h="304800">
                <a:moveTo>
                  <a:pt x="305549" y="0"/>
                </a:moveTo>
                <a:lnTo>
                  <a:pt x="0" y="74675"/>
                </a:lnTo>
                <a:lnTo>
                  <a:pt x="0" y="227075"/>
                </a:lnTo>
                <a:lnTo>
                  <a:pt x="304025" y="304800"/>
                </a:lnTo>
                <a:lnTo>
                  <a:pt x="305549" y="0"/>
                </a:lnTo>
                <a:close/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40648" y="2237820"/>
            <a:ext cx="1519311" cy="0"/>
          </a:xfrm>
          <a:custGeom>
            <a:avLst/>
            <a:gdLst/>
            <a:ahLst/>
            <a:cxnLst/>
            <a:rect l="l" t="t" r="r" b="b"/>
            <a:pathLst>
              <a:path w="1645920">
                <a:moveTo>
                  <a:pt x="0" y="0"/>
                </a:moveTo>
                <a:lnTo>
                  <a:pt x="1645920" y="0"/>
                </a:lnTo>
              </a:path>
            </a:pathLst>
          </a:custGeom>
          <a:ln w="60960">
            <a:solidFill>
              <a:srgbClr val="CC9AFF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040648" y="2207284"/>
            <a:ext cx="1519311" cy="61073"/>
          </a:xfrm>
          <a:custGeom>
            <a:avLst/>
            <a:gdLst/>
            <a:ahLst/>
            <a:cxnLst/>
            <a:rect l="l" t="t" r="r" b="b"/>
            <a:pathLst>
              <a:path w="1645920" h="60960">
                <a:moveTo>
                  <a:pt x="0" y="0"/>
                </a:moveTo>
                <a:lnTo>
                  <a:pt x="0" y="60960"/>
                </a:lnTo>
                <a:lnTo>
                  <a:pt x="1645920" y="60960"/>
                </a:lnTo>
                <a:lnTo>
                  <a:pt x="164592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797916" y="2237820"/>
            <a:ext cx="506437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39" y="0"/>
                </a:lnTo>
              </a:path>
            </a:pathLst>
          </a:custGeom>
          <a:ln w="60960">
            <a:solidFill>
              <a:srgbClr val="CC9AFF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97916" y="2207284"/>
            <a:ext cx="506437" cy="61073"/>
          </a:xfrm>
          <a:custGeom>
            <a:avLst/>
            <a:gdLst/>
            <a:ahLst/>
            <a:cxnLst/>
            <a:rect l="l" t="t" r="r" b="b"/>
            <a:pathLst>
              <a:path w="548639" h="60960">
                <a:moveTo>
                  <a:pt x="0" y="0"/>
                </a:moveTo>
                <a:lnTo>
                  <a:pt x="0" y="60960"/>
                </a:lnTo>
                <a:lnTo>
                  <a:pt x="548639" y="60960"/>
                </a:lnTo>
                <a:lnTo>
                  <a:pt x="548639" y="0"/>
                </a:lnTo>
                <a:lnTo>
                  <a:pt x="0" y="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500171" y="2207283"/>
            <a:ext cx="63305" cy="1221462"/>
          </a:xfrm>
          <a:custGeom>
            <a:avLst/>
            <a:gdLst/>
            <a:ahLst/>
            <a:cxnLst/>
            <a:rect l="l" t="t" r="r" b="b"/>
            <a:pathLst>
              <a:path w="68579" h="1219200">
                <a:moveTo>
                  <a:pt x="68579" y="1219200"/>
                </a:moveTo>
                <a:lnTo>
                  <a:pt x="60959" y="0"/>
                </a:lnTo>
                <a:lnTo>
                  <a:pt x="0" y="0"/>
                </a:lnTo>
                <a:lnTo>
                  <a:pt x="7619" y="1219200"/>
                </a:lnTo>
                <a:lnTo>
                  <a:pt x="68579" y="1219200"/>
                </a:lnTo>
                <a:close/>
              </a:path>
            </a:pathLst>
          </a:custGeom>
          <a:solidFill>
            <a:srgbClr val="CC9A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500171" y="2207283"/>
            <a:ext cx="63305" cy="1221462"/>
          </a:xfrm>
          <a:custGeom>
            <a:avLst/>
            <a:gdLst/>
            <a:ahLst/>
            <a:cxnLst/>
            <a:rect l="l" t="t" r="r" b="b"/>
            <a:pathLst>
              <a:path w="68579" h="1219200">
                <a:moveTo>
                  <a:pt x="60959" y="0"/>
                </a:moveTo>
                <a:lnTo>
                  <a:pt x="0" y="0"/>
                </a:lnTo>
                <a:lnTo>
                  <a:pt x="7619" y="1219200"/>
                </a:lnTo>
                <a:lnTo>
                  <a:pt x="68579" y="1219200"/>
                </a:lnTo>
                <a:lnTo>
                  <a:pt x="60959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500874" y="3611965"/>
            <a:ext cx="60960" cy="977170"/>
          </a:xfrm>
          <a:custGeom>
            <a:avLst/>
            <a:gdLst/>
            <a:ahLst/>
            <a:cxnLst/>
            <a:rect l="l" t="t" r="r" b="b"/>
            <a:pathLst>
              <a:path w="66039" h="975360">
                <a:moveTo>
                  <a:pt x="65532" y="975360"/>
                </a:moveTo>
                <a:lnTo>
                  <a:pt x="59436" y="0"/>
                </a:lnTo>
                <a:lnTo>
                  <a:pt x="0" y="0"/>
                </a:lnTo>
                <a:lnTo>
                  <a:pt x="6096" y="975360"/>
                </a:lnTo>
                <a:lnTo>
                  <a:pt x="65532" y="975360"/>
                </a:lnTo>
                <a:close/>
              </a:path>
            </a:pathLst>
          </a:custGeom>
          <a:solidFill>
            <a:srgbClr val="CC9A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500874" y="3611965"/>
            <a:ext cx="60960" cy="977170"/>
          </a:xfrm>
          <a:custGeom>
            <a:avLst/>
            <a:gdLst/>
            <a:ahLst/>
            <a:cxnLst/>
            <a:rect l="l" t="t" r="r" b="b"/>
            <a:pathLst>
              <a:path w="66039" h="975360">
                <a:moveTo>
                  <a:pt x="65532" y="975360"/>
                </a:moveTo>
                <a:lnTo>
                  <a:pt x="6096" y="975360"/>
                </a:lnTo>
                <a:lnTo>
                  <a:pt x="0" y="0"/>
                </a:lnTo>
                <a:lnTo>
                  <a:pt x="59436" y="0"/>
                </a:lnTo>
                <a:lnTo>
                  <a:pt x="65532" y="97536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792993" y="2205758"/>
            <a:ext cx="66235" cy="1650245"/>
          </a:xfrm>
          <a:custGeom>
            <a:avLst/>
            <a:gdLst/>
            <a:ahLst/>
            <a:cxnLst/>
            <a:rect l="l" t="t" r="r" b="b"/>
            <a:pathLst>
              <a:path w="71754" h="1647189">
                <a:moveTo>
                  <a:pt x="71627" y="1645919"/>
                </a:moveTo>
                <a:lnTo>
                  <a:pt x="60960" y="0"/>
                </a:lnTo>
                <a:lnTo>
                  <a:pt x="0" y="761"/>
                </a:lnTo>
                <a:lnTo>
                  <a:pt x="10667" y="1646681"/>
                </a:lnTo>
                <a:lnTo>
                  <a:pt x="71627" y="1645919"/>
                </a:lnTo>
                <a:close/>
              </a:path>
            </a:pathLst>
          </a:custGeom>
          <a:solidFill>
            <a:srgbClr val="CC9A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792993" y="2205758"/>
            <a:ext cx="66235" cy="1650245"/>
          </a:xfrm>
          <a:custGeom>
            <a:avLst/>
            <a:gdLst/>
            <a:ahLst/>
            <a:cxnLst/>
            <a:rect l="l" t="t" r="r" b="b"/>
            <a:pathLst>
              <a:path w="71754" h="1647189">
                <a:moveTo>
                  <a:pt x="71627" y="1645919"/>
                </a:moveTo>
                <a:lnTo>
                  <a:pt x="10667" y="1646681"/>
                </a:lnTo>
                <a:lnTo>
                  <a:pt x="0" y="761"/>
                </a:lnTo>
                <a:lnTo>
                  <a:pt x="60960" y="0"/>
                </a:lnTo>
                <a:lnTo>
                  <a:pt x="71627" y="1645919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503687" y="3428747"/>
            <a:ext cx="281354" cy="183219"/>
          </a:xfrm>
          <a:custGeom>
            <a:avLst/>
            <a:gdLst/>
            <a:ahLst/>
            <a:cxnLst/>
            <a:rect l="l" t="t" r="r" b="b"/>
            <a:pathLst>
              <a:path w="304800" h="182879">
                <a:moveTo>
                  <a:pt x="0" y="0"/>
                </a:moveTo>
                <a:lnTo>
                  <a:pt x="0" y="182879"/>
                </a:lnTo>
                <a:lnTo>
                  <a:pt x="304800" y="182879"/>
                </a:lnTo>
                <a:lnTo>
                  <a:pt x="30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9A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503687" y="3428747"/>
            <a:ext cx="281354" cy="183219"/>
          </a:xfrm>
          <a:custGeom>
            <a:avLst/>
            <a:gdLst/>
            <a:ahLst/>
            <a:cxnLst/>
            <a:rect l="l" t="t" r="r" b="b"/>
            <a:pathLst>
              <a:path w="304800" h="182879">
                <a:moveTo>
                  <a:pt x="0" y="0"/>
                </a:moveTo>
                <a:lnTo>
                  <a:pt x="0" y="182879"/>
                </a:lnTo>
                <a:lnTo>
                  <a:pt x="304800" y="182879"/>
                </a:lnTo>
                <a:lnTo>
                  <a:pt x="30480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260604" y="4711280"/>
            <a:ext cx="1069731" cy="0"/>
          </a:xfrm>
          <a:custGeom>
            <a:avLst/>
            <a:gdLst/>
            <a:ahLst/>
            <a:cxnLst/>
            <a:rect l="l" t="t" r="r" b="b"/>
            <a:pathLst>
              <a:path w="1158875">
                <a:moveTo>
                  <a:pt x="0" y="0"/>
                </a:moveTo>
                <a:lnTo>
                  <a:pt x="1158620" y="0"/>
                </a:lnTo>
              </a:path>
            </a:pathLst>
          </a:custGeom>
          <a:ln w="9906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590482" y="4711280"/>
            <a:ext cx="1970063" cy="0"/>
          </a:xfrm>
          <a:custGeom>
            <a:avLst/>
            <a:gdLst/>
            <a:ahLst/>
            <a:cxnLst/>
            <a:rect l="l" t="t" r="r" b="b"/>
            <a:pathLst>
              <a:path w="2134235">
                <a:moveTo>
                  <a:pt x="0" y="0"/>
                </a:moveTo>
                <a:lnTo>
                  <a:pt x="2133981" y="0"/>
                </a:lnTo>
              </a:path>
            </a:pathLst>
          </a:custGeom>
          <a:ln w="9906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260603" y="3825720"/>
            <a:ext cx="56856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340" y="0"/>
                </a:lnTo>
              </a:path>
            </a:pathLst>
          </a:custGeom>
          <a:ln w="60960">
            <a:solidFill>
              <a:srgbClr val="CC9AFF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797916" y="3795183"/>
            <a:ext cx="1519311" cy="61073"/>
          </a:xfrm>
          <a:custGeom>
            <a:avLst/>
            <a:gdLst/>
            <a:ahLst/>
            <a:cxnLst/>
            <a:rect l="l" t="t" r="r" b="b"/>
            <a:pathLst>
              <a:path w="1645920" h="60960">
                <a:moveTo>
                  <a:pt x="0" y="0"/>
                </a:moveTo>
                <a:lnTo>
                  <a:pt x="0" y="60960"/>
                </a:lnTo>
                <a:lnTo>
                  <a:pt x="1645919" y="60960"/>
                </a:lnTo>
                <a:lnTo>
                  <a:pt x="1645919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259548" y="4833428"/>
            <a:ext cx="59202" cy="610731"/>
          </a:xfrm>
          <a:custGeom>
            <a:avLst/>
            <a:gdLst/>
            <a:ahLst/>
            <a:cxnLst/>
            <a:rect l="l" t="t" r="r" b="b"/>
            <a:pathLst>
              <a:path w="64134" h="609600">
                <a:moveTo>
                  <a:pt x="63995" y="609600"/>
                </a:moveTo>
                <a:lnTo>
                  <a:pt x="60947" y="0"/>
                </a:lnTo>
                <a:lnTo>
                  <a:pt x="0" y="0"/>
                </a:lnTo>
                <a:lnTo>
                  <a:pt x="3035" y="609600"/>
                </a:lnTo>
                <a:lnTo>
                  <a:pt x="63995" y="609600"/>
                </a:lnTo>
                <a:close/>
              </a:path>
            </a:pathLst>
          </a:custGeom>
          <a:solidFill>
            <a:srgbClr val="CC9A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259548" y="4833428"/>
            <a:ext cx="59202" cy="610731"/>
          </a:xfrm>
          <a:custGeom>
            <a:avLst/>
            <a:gdLst/>
            <a:ahLst/>
            <a:cxnLst/>
            <a:rect l="l" t="t" r="r" b="b"/>
            <a:pathLst>
              <a:path w="64134" h="609600">
                <a:moveTo>
                  <a:pt x="63995" y="609600"/>
                </a:moveTo>
                <a:lnTo>
                  <a:pt x="3035" y="609600"/>
                </a:lnTo>
                <a:lnTo>
                  <a:pt x="0" y="0"/>
                </a:lnTo>
                <a:lnTo>
                  <a:pt x="60947" y="0"/>
                </a:lnTo>
                <a:lnTo>
                  <a:pt x="63995" y="60960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258845" y="3795183"/>
            <a:ext cx="60960" cy="732877"/>
          </a:xfrm>
          <a:custGeom>
            <a:avLst/>
            <a:gdLst/>
            <a:ahLst/>
            <a:cxnLst/>
            <a:rect l="l" t="t" r="r" b="b"/>
            <a:pathLst>
              <a:path w="66040" h="731520">
                <a:moveTo>
                  <a:pt x="65532" y="731520"/>
                </a:moveTo>
                <a:lnTo>
                  <a:pt x="60947" y="0"/>
                </a:lnTo>
                <a:lnTo>
                  <a:pt x="0" y="0"/>
                </a:lnTo>
                <a:lnTo>
                  <a:pt x="4559" y="731520"/>
                </a:lnTo>
                <a:lnTo>
                  <a:pt x="65532" y="731520"/>
                </a:lnTo>
                <a:close/>
              </a:path>
            </a:pathLst>
          </a:custGeom>
          <a:solidFill>
            <a:srgbClr val="CC9A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258845" y="3795183"/>
            <a:ext cx="60960" cy="732877"/>
          </a:xfrm>
          <a:custGeom>
            <a:avLst/>
            <a:gdLst/>
            <a:ahLst/>
            <a:cxnLst/>
            <a:rect l="l" t="t" r="r" b="b"/>
            <a:pathLst>
              <a:path w="66040" h="731520">
                <a:moveTo>
                  <a:pt x="65532" y="731520"/>
                </a:moveTo>
                <a:lnTo>
                  <a:pt x="4559" y="731520"/>
                </a:lnTo>
                <a:lnTo>
                  <a:pt x="0" y="0"/>
                </a:lnTo>
                <a:lnTo>
                  <a:pt x="60947" y="0"/>
                </a:lnTo>
                <a:lnTo>
                  <a:pt x="65532" y="73152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715896" y="4558597"/>
            <a:ext cx="844062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60960">
            <a:solidFill>
              <a:srgbClr val="CC9AFF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715896" y="4528061"/>
            <a:ext cx="844062" cy="61073"/>
          </a:xfrm>
          <a:custGeom>
            <a:avLst/>
            <a:gdLst/>
            <a:ahLst/>
            <a:cxnLst/>
            <a:rect l="l" t="t" r="r" b="b"/>
            <a:pathLst>
              <a:path w="914400" h="60960">
                <a:moveTo>
                  <a:pt x="0" y="0"/>
                </a:moveTo>
                <a:lnTo>
                  <a:pt x="0" y="60960"/>
                </a:lnTo>
                <a:lnTo>
                  <a:pt x="914400" y="60960"/>
                </a:lnTo>
                <a:lnTo>
                  <a:pt x="91440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260944" y="4558597"/>
            <a:ext cx="1350498" cy="0"/>
          </a:xfrm>
          <a:custGeom>
            <a:avLst/>
            <a:gdLst/>
            <a:ahLst/>
            <a:cxnLst/>
            <a:rect l="l" t="t" r="r" b="b"/>
            <a:pathLst>
              <a:path w="1463040">
                <a:moveTo>
                  <a:pt x="0" y="0"/>
                </a:moveTo>
                <a:lnTo>
                  <a:pt x="1463040" y="0"/>
                </a:lnTo>
              </a:path>
            </a:pathLst>
          </a:custGeom>
          <a:ln w="60960">
            <a:solidFill>
              <a:srgbClr val="CC9AFF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260944" y="4528061"/>
            <a:ext cx="1350498" cy="61073"/>
          </a:xfrm>
          <a:custGeom>
            <a:avLst/>
            <a:gdLst/>
            <a:ahLst/>
            <a:cxnLst/>
            <a:rect l="l" t="t" r="r" b="b"/>
            <a:pathLst>
              <a:path w="1463040" h="60960">
                <a:moveTo>
                  <a:pt x="0" y="0"/>
                </a:moveTo>
                <a:lnTo>
                  <a:pt x="0" y="60960"/>
                </a:lnTo>
                <a:lnTo>
                  <a:pt x="1463040" y="60960"/>
                </a:lnTo>
                <a:lnTo>
                  <a:pt x="1463040" y="0"/>
                </a:lnTo>
                <a:lnTo>
                  <a:pt x="0" y="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559958" y="5138794"/>
            <a:ext cx="2757268" cy="305365"/>
          </a:xfrm>
          <a:custGeom>
            <a:avLst/>
            <a:gdLst/>
            <a:ahLst/>
            <a:cxnLst/>
            <a:rect l="l" t="t" r="r" b="b"/>
            <a:pathLst>
              <a:path w="2987040" h="304800">
                <a:moveTo>
                  <a:pt x="0" y="0"/>
                </a:moveTo>
                <a:lnTo>
                  <a:pt x="0" y="304800"/>
                </a:lnTo>
                <a:lnTo>
                  <a:pt x="2987040" y="304800"/>
                </a:lnTo>
                <a:lnTo>
                  <a:pt x="298704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9A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559958" y="5138794"/>
            <a:ext cx="2757268" cy="305365"/>
          </a:xfrm>
          <a:custGeom>
            <a:avLst/>
            <a:gdLst/>
            <a:ahLst/>
            <a:cxnLst/>
            <a:rect l="l" t="t" r="r" b="b"/>
            <a:pathLst>
              <a:path w="2987040" h="304800">
                <a:moveTo>
                  <a:pt x="0" y="0"/>
                </a:moveTo>
                <a:lnTo>
                  <a:pt x="0" y="304800"/>
                </a:lnTo>
                <a:lnTo>
                  <a:pt x="2987040" y="304800"/>
                </a:lnTo>
                <a:lnTo>
                  <a:pt x="298704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785042" y="3428747"/>
            <a:ext cx="844062" cy="183219"/>
          </a:xfrm>
          <a:custGeom>
            <a:avLst/>
            <a:gdLst/>
            <a:ahLst/>
            <a:cxnLst/>
            <a:rect l="l" t="t" r="r" b="b"/>
            <a:pathLst>
              <a:path w="914400" h="182879">
                <a:moveTo>
                  <a:pt x="0" y="0"/>
                </a:moveTo>
                <a:lnTo>
                  <a:pt x="0" y="182879"/>
                </a:lnTo>
                <a:lnTo>
                  <a:pt x="914400" y="182879"/>
                </a:lnTo>
                <a:lnTo>
                  <a:pt x="914400" y="0"/>
                </a:lnTo>
                <a:lnTo>
                  <a:pt x="0" y="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956187" y="3387013"/>
            <a:ext cx="502920" cy="44884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spcBef>
                <a:spcPts val="140"/>
              </a:spcBef>
            </a:pPr>
            <a:r>
              <a:rPr sz="1400" b="1" spc="45" dirty="0">
                <a:solidFill>
                  <a:prstClr val="black"/>
                </a:solidFill>
                <a:latin typeface="Times New Roman"/>
                <a:cs typeface="Times New Roman"/>
              </a:rPr>
              <a:t>PLUG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629103" y="3428747"/>
            <a:ext cx="168812" cy="183219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0" y="0"/>
                </a:moveTo>
                <a:lnTo>
                  <a:pt x="0" y="182879"/>
                </a:lnTo>
                <a:lnTo>
                  <a:pt x="182879" y="182879"/>
                </a:lnTo>
                <a:lnTo>
                  <a:pt x="1828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C9A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629103" y="3428747"/>
            <a:ext cx="168812" cy="183219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0" y="0"/>
                </a:moveTo>
                <a:lnTo>
                  <a:pt x="0" y="182879"/>
                </a:lnTo>
                <a:lnTo>
                  <a:pt x="182879" y="182879"/>
                </a:lnTo>
                <a:lnTo>
                  <a:pt x="182879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022999" y="4283768"/>
            <a:ext cx="787791" cy="855023"/>
          </a:xfrm>
          <a:custGeom>
            <a:avLst/>
            <a:gdLst/>
            <a:ahLst/>
            <a:cxnLst/>
            <a:rect l="l" t="t" r="r" b="b"/>
            <a:pathLst>
              <a:path w="853439" h="853439">
                <a:moveTo>
                  <a:pt x="0" y="0"/>
                </a:moveTo>
                <a:lnTo>
                  <a:pt x="0" y="853440"/>
                </a:lnTo>
                <a:lnTo>
                  <a:pt x="853440" y="853439"/>
                </a:lnTo>
                <a:lnTo>
                  <a:pt x="853440" y="0"/>
                </a:lnTo>
                <a:lnTo>
                  <a:pt x="0" y="0"/>
                </a:lnTo>
                <a:close/>
              </a:path>
            </a:pathLst>
          </a:custGeom>
          <a:ln w="609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045500" y="4541296"/>
            <a:ext cx="743243" cy="505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55"/>
              </a:lnSpc>
            </a:pPr>
            <a:r>
              <a:rPr sz="11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ALICE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>
              <a:spcBef>
                <a:spcPts val="15"/>
              </a:spcBef>
            </a:pPr>
            <a:r>
              <a:rPr sz="1100" b="1" spc="30" dirty="0">
                <a:solidFill>
                  <a:prstClr val="black"/>
                </a:solidFill>
                <a:latin typeface="Times New Roman"/>
                <a:cs typeface="Times New Roman"/>
              </a:rPr>
              <a:t>DET</a:t>
            </a:r>
            <a:r>
              <a:rPr sz="1100" b="1" spc="-5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100" b="1" spc="25" dirty="0">
                <a:solidFill>
                  <a:prstClr val="black"/>
                </a:solidFill>
                <a:latin typeface="Times New Roman"/>
                <a:cs typeface="Times New Roman"/>
              </a:rPr>
              <a:t>CTOR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291478" y="2207283"/>
            <a:ext cx="450166" cy="244292"/>
          </a:xfrm>
          <a:custGeom>
            <a:avLst/>
            <a:gdLst/>
            <a:ahLst/>
            <a:cxnLst/>
            <a:rect l="l" t="t" r="r" b="b"/>
            <a:pathLst>
              <a:path w="487679" h="243839">
                <a:moveTo>
                  <a:pt x="0" y="0"/>
                </a:moveTo>
                <a:lnTo>
                  <a:pt x="0" y="243839"/>
                </a:lnTo>
                <a:lnTo>
                  <a:pt x="487679" y="243839"/>
                </a:lnTo>
                <a:lnTo>
                  <a:pt x="487679" y="0"/>
                </a:lnTo>
                <a:lnTo>
                  <a:pt x="0" y="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309766" y="2227131"/>
            <a:ext cx="413824" cy="204849"/>
          </a:xfrm>
          <a:custGeom>
            <a:avLst/>
            <a:gdLst/>
            <a:ahLst/>
            <a:cxnLst/>
            <a:rect l="l" t="t" r="r" b="b"/>
            <a:pathLst>
              <a:path w="448310" h="204469">
                <a:moveTo>
                  <a:pt x="0" y="0"/>
                </a:moveTo>
                <a:lnTo>
                  <a:pt x="0" y="204216"/>
                </a:lnTo>
                <a:lnTo>
                  <a:pt x="448055" y="204216"/>
                </a:lnTo>
                <a:lnTo>
                  <a:pt x="448055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291478" y="2695869"/>
            <a:ext cx="450166" cy="244292"/>
          </a:xfrm>
          <a:custGeom>
            <a:avLst/>
            <a:gdLst/>
            <a:ahLst/>
            <a:cxnLst/>
            <a:rect l="l" t="t" r="r" b="b"/>
            <a:pathLst>
              <a:path w="487679" h="243839">
                <a:moveTo>
                  <a:pt x="0" y="0"/>
                </a:moveTo>
                <a:lnTo>
                  <a:pt x="0" y="243839"/>
                </a:lnTo>
                <a:lnTo>
                  <a:pt x="487679" y="243839"/>
                </a:lnTo>
                <a:lnTo>
                  <a:pt x="487679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309766" y="2715717"/>
            <a:ext cx="413824" cy="204849"/>
          </a:xfrm>
          <a:custGeom>
            <a:avLst/>
            <a:gdLst/>
            <a:ahLst/>
            <a:cxnLst/>
            <a:rect l="l" t="t" r="r" b="b"/>
            <a:pathLst>
              <a:path w="448310" h="204469">
                <a:moveTo>
                  <a:pt x="0" y="0"/>
                </a:moveTo>
                <a:lnTo>
                  <a:pt x="0" y="204216"/>
                </a:lnTo>
                <a:lnTo>
                  <a:pt x="448055" y="204216"/>
                </a:lnTo>
                <a:lnTo>
                  <a:pt x="448055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291478" y="2451575"/>
            <a:ext cx="450166" cy="244292"/>
          </a:xfrm>
          <a:custGeom>
            <a:avLst/>
            <a:gdLst/>
            <a:ahLst/>
            <a:cxnLst/>
            <a:rect l="l" t="t" r="r" b="b"/>
            <a:pathLst>
              <a:path w="487679" h="243839">
                <a:moveTo>
                  <a:pt x="0" y="0"/>
                </a:moveTo>
                <a:lnTo>
                  <a:pt x="0" y="243840"/>
                </a:lnTo>
                <a:lnTo>
                  <a:pt x="487679" y="243840"/>
                </a:lnTo>
                <a:lnTo>
                  <a:pt x="487679" y="0"/>
                </a:lnTo>
                <a:lnTo>
                  <a:pt x="0" y="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309766" y="2471426"/>
            <a:ext cx="413824" cy="204849"/>
          </a:xfrm>
          <a:custGeom>
            <a:avLst/>
            <a:gdLst/>
            <a:ahLst/>
            <a:cxnLst/>
            <a:rect l="l" t="t" r="r" b="b"/>
            <a:pathLst>
              <a:path w="448310" h="204469">
                <a:moveTo>
                  <a:pt x="0" y="0"/>
                </a:moveTo>
                <a:lnTo>
                  <a:pt x="0" y="204215"/>
                </a:lnTo>
                <a:lnTo>
                  <a:pt x="448055" y="204215"/>
                </a:lnTo>
                <a:lnTo>
                  <a:pt x="448055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291478" y="2940161"/>
            <a:ext cx="450166" cy="244292"/>
          </a:xfrm>
          <a:custGeom>
            <a:avLst/>
            <a:gdLst/>
            <a:ahLst/>
            <a:cxnLst/>
            <a:rect l="l" t="t" r="r" b="b"/>
            <a:pathLst>
              <a:path w="487679" h="243839">
                <a:moveTo>
                  <a:pt x="0" y="0"/>
                </a:moveTo>
                <a:lnTo>
                  <a:pt x="0" y="243839"/>
                </a:lnTo>
                <a:lnTo>
                  <a:pt x="487679" y="243839"/>
                </a:lnTo>
                <a:lnTo>
                  <a:pt x="487679" y="0"/>
                </a:lnTo>
                <a:lnTo>
                  <a:pt x="0" y="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309766" y="2960010"/>
            <a:ext cx="413824" cy="204849"/>
          </a:xfrm>
          <a:custGeom>
            <a:avLst/>
            <a:gdLst/>
            <a:ahLst/>
            <a:cxnLst/>
            <a:rect l="l" t="t" r="r" b="b"/>
            <a:pathLst>
              <a:path w="448310" h="204469">
                <a:moveTo>
                  <a:pt x="0" y="0"/>
                </a:moveTo>
                <a:lnTo>
                  <a:pt x="0" y="204215"/>
                </a:lnTo>
                <a:lnTo>
                  <a:pt x="448055" y="204215"/>
                </a:lnTo>
                <a:lnTo>
                  <a:pt x="448055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997250" y="1962990"/>
            <a:ext cx="450166" cy="244292"/>
          </a:xfrm>
          <a:custGeom>
            <a:avLst/>
            <a:gdLst/>
            <a:ahLst/>
            <a:cxnLst/>
            <a:rect l="l" t="t" r="r" b="b"/>
            <a:pathLst>
              <a:path w="487679" h="243839">
                <a:moveTo>
                  <a:pt x="0" y="0"/>
                </a:moveTo>
                <a:lnTo>
                  <a:pt x="0" y="243839"/>
                </a:lnTo>
                <a:lnTo>
                  <a:pt x="487679" y="243839"/>
                </a:lnTo>
                <a:lnTo>
                  <a:pt x="487679" y="0"/>
                </a:lnTo>
                <a:lnTo>
                  <a:pt x="0" y="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015538" y="1982839"/>
            <a:ext cx="413824" cy="204849"/>
          </a:xfrm>
          <a:custGeom>
            <a:avLst/>
            <a:gdLst/>
            <a:ahLst/>
            <a:cxnLst/>
            <a:rect l="l" t="t" r="r" b="b"/>
            <a:pathLst>
              <a:path w="448310" h="204469">
                <a:moveTo>
                  <a:pt x="0" y="0"/>
                </a:moveTo>
                <a:lnTo>
                  <a:pt x="0" y="204216"/>
                </a:lnTo>
                <a:lnTo>
                  <a:pt x="448055" y="204216"/>
                </a:lnTo>
                <a:lnTo>
                  <a:pt x="448055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029127" y="1948742"/>
            <a:ext cx="530128" cy="23339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spcBef>
                <a:spcPts val="140"/>
              </a:spcBef>
            </a:pPr>
            <a:r>
              <a:rPr sz="1400" spc="90" dirty="0">
                <a:solidFill>
                  <a:prstClr val="black"/>
                </a:solidFill>
                <a:latin typeface="Georgia"/>
                <a:cs typeface="Georgia"/>
              </a:rPr>
              <a:t>ACR</a:t>
            </a:r>
            <a:endParaRPr sz="1400" dirty="0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092142" y="4650208"/>
            <a:ext cx="337625" cy="122146"/>
          </a:xfrm>
          <a:custGeom>
            <a:avLst/>
            <a:gdLst/>
            <a:ahLst/>
            <a:cxnLst/>
            <a:rect l="l" t="t" r="r" b="b"/>
            <a:pathLst>
              <a:path w="365759" h="121920">
                <a:moveTo>
                  <a:pt x="91427" y="121919"/>
                </a:moveTo>
                <a:lnTo>
                  <a:pt x="91427" y="0"/>
                </a:lnTo>
                <a:lnTo>
                  <a:pt x="0" y="60959"/>
                </a:lnTo>
                <a:lnTo>
                  <a:pt x="91427" y="121919"/>
                </a:lnTo>
                <a:close/>
              </a:path>
              <a:path w="365759" h="121920">
                <a:moveTo>
                  <a:pt x="365759" y="91439"/>
                </a:moveTo>
                <a:lnTo>
                  <a:pt x="365759" y="30479"/>
                </a:lnTo>
                <a:lnTo>
                  <a:pt x="91427" y="30479"/>
                </a:lnTo>
                <a:lnTo>
                  <a:pt x="91427" y="91439"/>
                </a:lnTo>
                <a:lnTo>
                  <a:pt x="365759" y="91439"/>
                </a:lnTo>
                <a:close/>
              </a:path>
            </a:pathLst>
          </a:custGeom>
          <a:solidFill>
            <a:srgbClr val="33CC33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092142" y="4650208"/>
            <a:ext cx="337625" cy="122146"/>
          </a:xfrm>
          <a:custGeom>
            <a:avLst/>
            <a:gdLst/>
            <a:ahLst/>
            <a:cxnLst/>
            <a:rect l="l" t="t" r="r" b="b"/>
            <a:pathLst>
              <a:path w="365759" h="121920">
                <a:moveTo>
                  <a:pt x="91427" y="0"/>
                </a:moveTo>
                <a:lnTo>
                  <a:pt x="91427" y="30479"/>
                </a:lnTo>
                <a:lnTo>
                  <a:pt x="365759" y="30479"/>
                </a:lnTo>
                <a:lnTo>
                  <a:pt x="365759" y="91439"/>
                </a:lnTo>
                <a:lnTo>
                  <a:pt x="91427" y="91439"/>
                </a:lnTo>
                <a:lnTo>
                  <a:pt x="91427" y="121919"/>
                </a:lnTo>
                <a:lnTo>
                  <a:pt x="0" y="60959"/>
                </a:lnTo>
                <a:lnTo>
                  <a:pt x="91427" y="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598803" y="4603130"/>
            <a:ext cx="686750" cy="208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250" b="1" spc="35" dirty="0">
                <a:solidFill>
                  <a:prstClr val="black"/>
                </a:solidFill>
                <a:latin typeface="Times New Roman"/>
                <a:cs typeface="Times New Roman"/>
              </a:rPr>
              <a:t>BEAM</a:t>
            </a:r>
            <a:endParaRPr sz="12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332422" y="1983602"/>
            <a:ext cx="233653" cy="130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332424" y="1983604"/>
            <a:ext cx="233875" cy="130417"/>
          </a:xfrm>
          <a:custGeom>
            <a:avLst/>
            <a:gdLst/>
            <a:ahLst/>
            <a:cxnLst/>
            <a:rect l="l" t="t" r="r" b="b"/>
            <a:pathLst>
              <a:path w="253364" h="130175">
                <a:moveTo>
                  <a:pt x="110630" y="121919"/>
                </a:moveTo>
                <a:lnTo>
                  <a:pt x="146182" y="111204"/>
                </a:lnTo>
                <a:lnTo>
                  <a:pt x="181877" y="101345"/>
                </a:lnTo>
                <a:lnTo>
                  <a:pt x="217572" y="91487"/>
                </a:lnTo>
                <a:lnTo>
                  <a:pt x="253124" y="80771"/>
                </a:lnTo>
                <a:lnTo>
                  <a:pt x="244337" y="52387"/>
                </a:lnTo>
                <a:lnTo>
                  <a:pt x="242837" y="50863"/>
                </a:lnTo>
                <a:lnTo>
                  <a:pt x="236193" y="54197"/>
                </a:lnTo>
                <a:lnTo>
                  <a:pt x="211976" y="40386"/>
                </a:lnTo>
                <a:lnTo>
                  <a:pt x="192016" y="20990"/>
                </a:lnTo>
                <a:lnTo>
                  <a:pt x="189708" y="11966"/>
                </a:lnTo>
                <a:lnTo>
                  <a:pt x="194259" y="9334"/>
                </a:lnTo>
                <a:lnTo>
                  <a:pt x="194873" y="9115"/>
                </a:lnTo>
                <a:lnTo>
                  <a:pt x="180755" y="7330"/>
                </a:lnTo>
                <a:lnTo>
                  <a:pt x="141110" y="0"/>
                </a:lnTo>
                <a:lnTo>
                  <a:pt x="122965" y="1869"/>
                </a:lnTo>
                <a:lnTo>
                  <a:pt x="105105" y="2952"/>
                </a:lnTo>
                <a:lnTo>
                  <a:pt x="51075" y="20073"/>
                </a:lnTo>
                <a:lnTo>
                  <a:pt x="15594" y="45267"/>
                </a:lnTo>
                <a:lnTo>
                  <a:pt x="0" y="97316"/>
                </a:lnTo>
                <a:lnTo>
                  <a:pt x="9625" y="121810"/>
                </a:lnTo>
                <a:lnTo>
                  <a:pt x="34027" y="129954"/>
                </a:lnTo>
                <a:lnTo>
                  <a:pt x="69073" y="127930"/>
                </a:lnTo>
                <a:lnTo>
                  <a:pt x="110630" y="121919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516562" y="4589134"/>
            <a:ext cx="506437" cy="244292"/>
          </a:xfrm>
          <a:custGeom>
            <a:avLst/>
            <a:gdLst/>
            <a:ahLst/>
            <a:cxnLst/>
            <a:rect l="l" t="t" r="r" b="b"/>
            <a:pathLst>
              <a:path w="548639" h="243839">
                <a:moveTo>
                  <a:pt x="0" y="0"/>
                </a:moveTo>
                <a:lnTo>
                  <a:pt x="0" y="243839"/>
                </a:lnTo>
                <a:lnTo>
                  <a:pt x="548639" y="243839"/>
                </a:lnTo>
                <a:lnTo>
                  <a:pt x="548639" y="0"/>
                </a:lnTo>
                <a:lnTo>
                  <a:pt x="0" y="0"/>
                </a:lnTo>
                <a:close/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559958" y="4528061"/>
            <a:ext cx="956602" cy="366439"/>
          </a:xfrm>
          <a:custGeom>
            <a:avLst/>
            <a:gdLst/>
            <a:ahLst/>
            <a:cxnLst/>
            <a:rect l="l" t="t" r="r" b="b"/>
            <a:pathLst>
              <a:path w="1036320" h="365760">
                <a:moveTo>
                  <a:pt x="0" y="0"/>
                </a:moveTo>
                <a:lnTo>
                  <a:pt x="0" y="365760"/>
                </a:lnTo>
                <a:lnTo>
                  <a:pt x="1036319" y="365760"/>
                </a:lnTo>
                <a:lnTo>
                  <a:pt x="1036319" y="0"/>
                </a:lnTo>
                <a:lnTo>
                  <a:pt x="0" y="0"/>
                </a:lnTo>
                <a:close/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203763" y="4077135"/>
            <a:ext cx="32941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5"/>
              </a:lnSpc>
            </a:pPr>
            <a:r>
              <a:rPr sz="1100" b="1" spc="50" dirty="0">
                <a:solidFill>
                  <a:prstClr val="black"/>
                </a:solidFill>
                <a:latin typeface="Times New Roman"/>
                <a:cs typeface="Times New Roman"/>
              </a:rPr>
              <a:t>~15m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984376" y="2261488"/>
            <a:ext cx="0" cy="1472752"/>
          </a:xfrm>
          <a:custGeom>
            <a:avLst/>
            <a:gdLst/>
            <a:ahLst/>
            <a:cxnLst/>
            <a:rect l="l" t="t" r="r" b="b"/>
            <a:pathLst>
              <a:path h="1470025">
                <a:moveTo>
                  <a:pt x="0" y="1469898"/>
                </a:moveTo>
                <a:lnTo>
                  <a:pt x="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959054" y="2207284"/>
            <a:ext cx="51582" cy="56620"/>
          </a:xfrm>
          <a:custGeom>
            <a:avLst/>
            <a:gdLst/>
            <a:ahLst/>
            <a:cxnLst/>
            <a:rect l="l" t="t" r="r" b="b"/>
            <a:pathLst>
              <a:path w="55880" h="56514">
                <a:moveTo>
                  <a:pt x="55626" y="56387"/>
                </a:moveTo>
                <a:lnTo>
                  <a:pt x="27431" y="0"/>
                </a:lnTo>
                <a:lnTo>
                  <a:pt x="0" y="56387"/>
                </a:lnTo>
                <a:lnTo>
                  <a:pt x="55626" y="56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984376" y="3917332"/>
            <a:ext cx="0" cy="1350606"/>
          </a:xfrm>
          <a:custGeom>
            <a:avLst/>
            <a:gdLst/>
            <a:ahLst/>
            <a:cxnLst/>
            <a:rect l="l" t="t" r="r" b="b"/>
            <a:pathLst>
              <a:path h="1348104">
                <a:moveTo>
                  <a:pt x="0" y="0"/>
                </a:moveTo>
                <a:lnTo>
                  <a:pt x="0" y="1347977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959054" y="5266281"/>
            <a:ext cx="51582" cy="55984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626" y="0"/>
                </a:moveTo>
                <a:lnTo>
                  <a:pt x="0" y="0"/>
                </a:lnTo>
                <a:lnTo>
                  <a:pt x="27431" y="55625"/>
                </a:lnTo>
                <a:lnTo>
                  <a:pt x="556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5759441" y="4134140"/>
            <a:ext cx="51582" cy="55984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55625" y="27431"/>
                </a:moveTo>
                <a:lnTo>
                  <a:pt x="0" y="0"/>
                </a:lnTo>
                <a:lnTo>
                  <a:pt x="0" y="55625"/>
                </a:lnTo>
                <a:lnTo>
                  <a:pt x="55625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966727" y="4134140"/>
            <a:ext cx="52168" cy="55984"/>
          </a:xfrm>
          <a:custGeom>
            <a:avLst/>
            <a:gdLst/>
            <a:ahLst/>
            <a:cxnLst/>
            <a:rect l="l" t="t" r="r" b="b"/>
            <a:pathLst>
              <a:path w="56514" h="55879">
                <a:moveTo>
                  <a:pt x="56387" y="55625"/>
                </a:moveTo>
                <a:lnTo>
                  <a:pt x="56387" y="0"/>
                </a:lnTo>
                <a:lnTo>
                  <a:pt x="0" y="27431"/>
                </a:lnTo>
                <a:lnTo>
                  <a:pt x="56387" y="55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3559947" y="4222696"/>
            <a:ext cx="2700996" cy="9160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3559959" y="4222696"/>
            <a:ext cx="2700997" cy="916096"/>
          </a:xfrm>
          <a:custGeom>
            <a:avLst/>
            <a:gdLst/>
            <a:ahLst/>
            <a:cxnLst/>
            <a:rect l="l" t="t" r="r" b="b"/>
            <a:pathLst>
              <a:path w="2926079" h="914400">
                <a:moveTo>
                  <a:pt x="0" y="0"/>
                </a:moveTo>
                <a:lnTo>
                  <a:pt x="0" y="914400"/>
                </a:lnTo>
                <a:lnTo>
                  <a:pt x="2926080" y="914400"/>
                </a:lnTo>
                <a:lnTo>
                  <a:pt x="292608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966729" y="4224223"/>
            <a:ext cx="956602" cy="0"/>
          </a:xfrm>
          <a:custGeom>
            <a:avLst/>
            <a:gdLst/>
            <a:ahLst/>
            <a:cxnLst/>
            <a:rect l="l" t="t" r="r" b="b"/>
            <a:pathLst>
              <a:path w="1036320">
                <a:moveTo>
                  <a:pt x="0" y="0"/>
                </a:moveTo>
                <a:lnTo>
                  <a:pt x="1036320" y="0"/>
                </a:lnTo>
              </a:path>
            </a:pathLst>
          </a:custGeom>
          <a:ln w="3175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4966729" y="5198338"/>
            <a:ext cx="956602" cy="0"/>
          </a:xfrm>
          <a:custGeom>
            <a:avLst/>
            <a:gdLst/>
            <a:ahLst/>
            <a:cxnLst/>
            <a:rect l="l" t="t" r="r" b="b"/>
            <a:pathLst>
              <a:path w="1036320">
                <a:moveTo>
                  <a:pt x="0" y="0"/>
                </a:moveTo>
                <a:lnTo>
                  <a:pt x="1036320" y="0"/>
                </a:lnTo>
              </a:path>
            </a:pathLst>
          </a:custGeom>
          <a:ln w="3175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4968134" y="4225748"/>
            <a:ext cx="0" cy="971443"/>
          </a:xfrm>
          <a:custGeom>
            <a:avLst/>
            <a:gdLst/>
            <a:ahLst/>
            <a:cxnLst/>
            <a:rect l="l" t="t" r="r" b="b"/>
            <a:pathLst>
              <a:path h="969645">
                <a:moveTo>
                  <a:pt x="0" y="0"/>
                </a:moveTo>
                <a:lnTo>
                  <a:pt x="0" y="969263"/>
                </a:lnTo>
              </a:path>
            </a:pathLst>
          </a:custGeom>
          <a:ln w="3175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921923" y="4225748"/>
            <a:ext cx="0" cy="971443"/>
          </a:xfrm>
          <a:custGeom>
            <a:avLst/>
            <a:gdLst/>
            <a:ahLst/>
            <a:cxnLst/>
            <a:rect l="l" t="t" r="r" b="b"/>
            <a:pathLst>
              <a:path h="969645">
                <a:moveTo>
                  <a:pt x="0" y="0"/>
                </a:moveTo>
                <a:lnTo>
                  <a:pt x="0" y="969263"/>
                </a:lnTo>
              </a:path>
            </a:pathLst>
          </a:custGeom>
          <a:ln w="3175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969542" y="4227657"/>
            <a:ext cx="951328" cy="0"/>
          </a:xfrm>
          <a:custGeom>
            <a:avLst/>
            <a:gdLst/>
            <a:ahLst/>
            <a:cxnLst/>
            <a:rect l="l" t="t" r="r" b="b"/>
            <a:pathLst>
              <a:path w="1030604">
                <a:moveTo>
                  <a:pt x="0" y="0"/>
                </a:moveTo>
                <a:lnTo>
                  <a:pt x="1030224" y="0"/>
                </a:lnTo>
              </a:path>
            </a:pathLst>
          </a:custGeom>
          <a:ln w="3810">
            <a:solidFill>
              <a:srgbClr val="FE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969542" y="5194903"/>
            <a:ext cx="951328" cy="0"/>
          </a:xfrm>
          <a:custGeom>
            <a:avLst/>
            <a:gdLst/>
            <a:ahLst/>
            <a:cxnLst/>
            <a:rect l="l" t="t" r="r" b="b"/>
            <a:pathLst>
              <a:path w="1030604">
                <a:moveTo>
                  <a:pt x="0" y="0"/>
                </a:moveTo>
                <a:lnTo>
                  <a:pt x="1030224" y="0"/>
                </a:lnTo>
              </a:path>
            </a:pathLst>
          </a:custGeom>
          <a:ln w="3810">
            <a:solidFill>
              <a:srgbClr val="FE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971299" y="4229568"/>
            <a:ext cx="0" cy="963810"/>
          </a:xfrm>
          <a:custGeom>
            <a:avLst/>
            <a:gdLst/>
            <a:ahLst/>
            <a:cxnLst/>
            <a:rect l="l" t="t" r="r" b="b"/>
            <a:pathLst>
              <a:path h="962025">
                <a:moveTo>
                  <a:pt x="0" y="0"/>
                </a:moveTo>
                <a:lnTo>
                  <a:pt x="0" y="961643"/>
                </a:lnTo>
              </a:path>
            </a:pathLst>
          </a:custGeom>
          <a:ln w="3810">
            <a:solidFill>
              <a:srgbClr val="FE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5918758" y="4229568"/>
            <a:ext cx="0" cy="963810"/>
          </a:xfrm>
          <a:custGeom>
            <a:avLst/>
            <a:gdLst/>
            <a:ahLst/>
            <a:cxnLst/>
            <a:rect l="l" t="t" r="r" b="b"/>
            <a:pathLst>
              <a:path h="962025">
                <a:moveTo>
                  <a:pt x="0" y="0"/>
                </a:moveTo>
                <a:lnTo>
                  <a:pt x="0" y="961643"/>
                </a:lnTo>
              </a:path>
            </a:pathLst>
          </a:custGeom>
          <a:ln w="3809">
            <a:solidFill>
              <a:srgbClr val="FE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4973059" y="4231093"/>
            <a:ext cx="944294" cy="0"/>
          </a:xfrm>
          <a:custGeom>
            <a:avLst/>
            <a:gdLst/>
            <a:ahLst/>
            <a:cxnLst/>
            <a:rect l="l" t="t" r="r" b="b"/>
            <a:pathLst>
              <a:path w="1022985">
                <a:moveTo>
                  <a:pt x="0" y="0"/>
                </a:moveTo>
                <a:lnTo>
                  <a:pt x="1022603" y="0"/>
                </a:lnTo>
              </a:path>
            </a:pathLst>
          </a:custGeom>
          <a:ln w="3175">
            <a:solidFill>
              <a:srgbClr val="FE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4973059" y="5191467"/>
            <a:ext cx="944294" cy="0"/>
          </a:xfrm>
          <a:custGeom>
            <a:avLst/>
            <a:gdLst/>
            <a:ahLst/>
            <a:cxnLst/>
            <a:rect l="l" t="t" r="r" b="b"/>
            <a:pathLst>
              <a:path w="1022985">
                <a:moveTo>
                  <a:pt x="0" y="0"/>
                </a:moveTo>
                <a:lnTo>
                  <a:pt x="1022603" y="0"/>
                </a:lnTo>
              </a:path>
            </a:pathLst>
          </a:custGeom>
          <a:ln w="3175">
            <a:solidFill>
              <a:srgbClr val="FE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4974816" y="4232622"/>
            <a:ext cx="0" cy="957448"/>
          </a:xfrm>
          <a:custGeom>
            <a:avLst/>
            <a:gdLst/>
            <a:ahLst/>
            <a:cxnLst/>
            <a:rect l="l" t="t" r="r" b="b"/>
            <a:pathLst>
              <a:path h="955675">
                <a:moveTo>
                  <a:pt x="0" y="0"/>
                </a:moveTo>
                <a:lnTo>
                  <a:pt x="0" y="955548"/>
                </a:lnTo>
              </a:path>
            </a:pathLst>
          </a:custGeom>
          <a:ln w="3810">
            <a:solidFill>
              <a:srgbClr val="FE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5915229" y="4232622"/>
            <a:ext cx="0" cy="957448"/>
          </a:xfrm>
          <a:custGeom>
            <a:avLst/>
            <a:gdLst/>
            <a:ahLst/>
            <a:cxnLst/>
            <a:rect l="l" t="t" r="r" b="b"/>
            <a:pathLst>
              <a:path h="955675">
                <a:moveTo>
                  <a:pt x="0" y="0"/>
                </a:moveTo>
                <a:lnTo>
                  <a:pt x="0" y="955548"/>
                </a:lnTo>
              </a:path>
            </a:pathLst>
          </a:custGeom>
          <a:ln w="3809">
            <a:solidFill>
              <a:srgbClr val="FE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4976576" y="4234528"/>
            <a:ext cx="937260" cy="0"/>
          </a:xfrm>
          <a:custGeom>
            <a:avLst/>
            <a:gdLst/>
            <a:ahLst/>
            <a:cxnLst/>
            <a:rect l="l" t="t" r="r" b="b"/>
            <a:pathLst>
              <a:path w="1015364">
                <a:moveTo>
                  <a:pt x="0" y="0"/>
                </a:moveTo>
                <a:lnTo>
                  <a:pt x="1014984" y="0"/>
                </a:lnTo>
              </a:path>
            </a:pathLst>
          </a:custGeom>
          <a:ln w="3810">
            <a:solidFill>
              <a:srgbClr val="FE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4976576" y="5188032"/>
            <a:ext cx="937260" cy="0"/>
          </a:xfrm>
          <a:custGeom>
            <a:avLst/>
            <a:gdLst/>
            <a:ahLst/>
            <a:cxnLst/>
            <a:rect l="l" t="t" r="r" b="b"/>
            <a:pathLst>
              <a:path w="1015364">
                <a:moveTo>
                  <a:pt x="0" y="0"/>
                </a:moveTo>
                <a:lnTo>
                  <a:pt x="1014984" y="0"/>
                </a:lnTo>
              </a:path>
            </a:pathLst>
          </a:custGeom>
          <a:ln w="3810">
            <a:solidFill>
              <a:srgbClr val="FE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4978333" y="4236438"/>
            <a:ext cx="0" cy="949814"/>
          </a:xfrm>
          <a:custGeom>
            <a:avLst/>
            <a:gdLst/>
            <a:ahLst/>
            <a:cxnLst/>
            <a:rect l="l" t="t" r="r" b="b"/>
            <a:pathLst>
              <a:path h="948054">
                <a:moveTo>
                  <a:pt x="0" y="0"/>
                </a:moveTo>
                <a:lnTo>
                  <a:pt x="0" y="947927"/>
                </a:lnTo>
              </a:path>
            </a:pathLst>
          </a:custGeom>
          <a:ln w="3810">
            <a:solidFill>
              <a:srgbClr val="FE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911712" y="4236438"/>
            <a:ext cx="0" cy="949814"/>
          </a:xfrm>
          <a:custGeom>
            <a:avLst/>
            <a:gdLst/>
            <a:ahLst/>
            <a:cxnLst/>
            <a:rect l="l" t="t" r="r" b="b"/>
            <a:pathLst>
              <a:path h="948054">
                <a:moveTo>
                  <a:pt x="0" y="0"/>
                </a:moveTo>
                <a:lnTo>
                  <a:pt x="0" y="947927"/>
                </a:lnTo>
              </a:path>
            </a:pathLst>
          </a:custGeom>
          <a:ln w="3809">
            <a:solidFill>
              <a:srgbClr val="FE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4980080" y="4238345"/>
            <a:ext cx="930225" cy="0"/>
          </a:xfrm>
          <a:custGeom>
            <a:avLst/>
            <a:gdLst/>
            <a:ahLst/>
            <a:cxnLst/>
            <a:rect l="l" t="t" r="r" b="b"/>
            <a:pathLst>
              <a:path w="1007745">
                <a:moveTo>
                  <a:pt x="0" y="0"/>
                </a:moveTo>
                <a:lnTo>
                  <a:pt x="1007363" y="0"/>
                </a:lnTo>
              </a:path>
            </a:pathLst>
          </a:custGeom>
          <a:ln w="3810">
            <a:solidFill>
              <a:srgbClr val="FE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4980080" y="5184215"/>
            <a:ext cx="930225" cy="0"/>
          </a:xfrm>
          <a:custGeom>
            <a:avLst/>
            <a:gdLst/>
            <a:ahLst/>
            <a:cxnLst/>
            <a:rect l="l" t="t" r="r" b="b"/>
            <a:pathLst>
              <a:path w="1007745">
                <a:moveTo>
                  <a:pt x="0" y="0"/>
                </a:moveTo>
                <a:lnTo>
                  <a:pt x="1007363" y="0"/>
                </a:lnTo>
              </a:path>
            </a:pathLst>
          </a:custGeom>
          <a:ln w="3810">
            <a:solidFill>
              <a:srgbClr val="FE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4981850" y="4240256"/>
            <a:ext cx="0" cy="942180"/>
          </a:xfrm>
          <a:custGeom>
            <a:avLst/>
            <a:gdLst/>
            <a:ahLst/>
            <a:cxnLst/>
            <a:rect l="l" t="t" r="r" b="b"/>
            <a:pathLst>
              <a:path h="940435">
                <a:moveTo>
                  <a:pt x="0" y="0"/>
                </a:moveTo>
                <a:lnTo>
                  <a:pt x="0" y="940308"/>
                </a:lnTo>
              </a:path>
            </a:pathLst>
          </a:custGeom>
          <a:ln w="3810">
            <a:solidFill>
              <a:srgbClr val="FE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5908196" y="4240256"/>
            <a:ext cx="0" cy="942180"/>
          </a:xfrm>
          <a:custGeom>
            <a:avLst/>
            <a:gdLst/>
            <a:ahLst/>
            <a:cxnLst/>
            <a:rect l="l" t="t" r="r" b="b"/>
            <a:pathLst>
              <a:path h="940435">
                <a:moveTo>
                  <a:pt x="0" y="0"/>
                </a:moveTo>
                <a:lnTo>
                  <a:pt x="0" y="940308"/>
                </a:lnTo>
              </a:path>
            </a:pathLst>
          </a:custGeom>
          <a:ln w="3809">
            <a:solidFill>
              <a:srgbClr val="FE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4983610" y="4241781"/>
            <a:ext cx="923192" cy="0"/>
          </a:xfrm>
          <a:custGeom>
            <a:avLst/>
            <a:gdLst/>
            <a:ahLst/>
            <a:cxnLst/>
            <a:rect l="l" t="t" r="r" b="b"/>
            <a:pathLst>
              <a:path w="1000125">
                <a:moveTo>
                  <a:pt x="0" y="0"/>
                </a:moveTo>
                <a:lnTo>
                  <a:pt x="999744" y="0"/>
                </a:lnTo>
              </a:path>
            </a:pathLst>
          </a:custGeom>
          <a:ln w="3175">
            <a:solidFill>
              <a:srgbClr val="FD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4983610" y="5180779"/>
            <a:ext cx="923192" cy="0"/>
          </a:xfrm>
          <a:custGeom>
            <a:avLst/>
            <a:gdLst/>
            <a:ahLst/>
            <a:cxnLst/>
            <a:rect l="l" t="t" r="r" b="b"/>
            <a:pathLst>
              <a:path w="1000125">
                <a:moveTo>
                  <a:pt x="0" y="0"/>
                </a:moveTo>
                <a:lnTo>
                  <a:pt x="999744" y="0"/>
                </a:lnTo>
              </a:path>
            </a:pathLst>
          </a:custGeom>
          <a:ln w="3175">
            <a:solidFill>
              <a:srgbClr val="FD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4985367" y="4243310"/>
            <a:ext cx="0" cy="936453"/>
          </a:xfrm>
          <a:custGeom>
            <a:avLst/>
            <a:gdLst/>
            <a:ahLst/>
            <a:cxnLst/>
            <a:rect l="l" t="t" r="r" b="b"/>
            <a:pathLst>
              <a:path h="934720">
                <a:moveTo>
                  <a:pt x="0" y="0"/>
                </a:moveTo>
                <a:lnTo>
                  <a:pt x="0" y="934212"/>
                </a:lnTo>
              </a:path>
            </a:pathLst>
          </a:custGeom>
          <a:ln w="3810">
            <a:solidFill>
              <a:srgbClr val="FD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5904690" y="4243310"/>
            <a:ext cx="0" cy="936453"/>
          </a:xfrm>
          <a:custGeom>
            <a:avLst/>
            <a:gdLst/>
            <a:ahLst/>
            <a:cxnLst/>
            <a:rect l="l" t="t" r="r" b="b"/>
            <a:pathLst>
              <a:path h="934720">
                <a:moveTo>
                  <a:pt x="0" y="0"/>
                </a:moveTo>
                <a:lnTo>
                  <a:pt x="0" y="934212"/>
                </a:lnTo>
              </a:path>
            </a:pathLst>
          </a:custGeom>
          <a:ln w="3809">
            <a:solidFill>
              <a:srgbClr val="FD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4987127" y="4245216"/>
            <a:ext cx="916158" cy="0"/>
          </a:xfrm>
          <a:custGeom>
            <a:avLst/>
            <a:gdLst/>
            <a:ahLst/>
            <a:cxnLst/>
            <a:rect l="l" t="t" r="r" b="b"/>
            <a:pathLst>
              <a:path w="992504">
                <a:moveTo>
                  <a:pt x="0" y="0"/>
                </a:moveTo>
                <a:lnTo>
                  <a:pt x="992124" y="0"/>
                </a:lnTo>
              </a:path>
            </a:pathLst>
          </a:custGeom>
          <a:ln w="3810">
            <a:solidFill>
              <a:srgbClr val="FD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4987127" y="5177345"/>
            <a:ext cx="916158" cy="0"/>
          </a:xfrm>
          <a:custGeom>
            <a:avLst/>
            <a:gdLst/>
            <a:ahLst/>
            <a:cxnLst/>
            <a:rect l="l" t="t" r="r" b="b"/>
            <a:pathLst>
              <a:path w="992504">
                <a:moveTo>
                  <a:pt x="0" y="0"/>
                </a:moveTo>
                <a:lnTo>
                  <a:pt x="992124" y="0"/>
                </a:lnTo>
              </a:path>
            </a:pathLst>
          </a:custGeom>
          <a:ln w="3810">
            <a:solidFill>
              <a:srgbClr val="FD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4988884" y="4247124"/>
            <a:ext cx="0" cy="92882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6591"/>
                </a:lnTo>
              </a:path>
            </a:pathLst>
          </a:custGeom>
          <a:ln w="3810">
            <a:solidFill>
              <a:srgbClr val="FD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5901174" y="4247124"/>
            <a:ext cx="0" cy="92882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6591"/>
                </a:lnTo>
              </a:path>
            </a:pathLst>
          </a:custGeom>
          <a:ln w="3809">
            <a:solidFill>
              <a:srgbClr val="FD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4990643" y="4249034"/>
            <a:ext cx="909125" cy="0"/>
          </a:xfrm>
          <a:custGeom>
            <a:avLst/>
            <a:gdLst/>
            <a:ahLst/>
            <a:cxnLst/>
            <a:rect l="l" t="t" r="r" b="b"/>
            <a:pathLst>
              <a:path w="984885">
                <a:moveTo>
                  <a:pt x="0" y="0"/>
                </a:moveTo>
                <a:lnTo>
                  <a:pt x="984503" y="0"/>
                </a:lnTo>
              </a:path>
            </a:pathLst>
          </a:custGeom>
          <a:ln w="3810">
            <a:solidFill>
              <a:srgbClr val="FD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4990643" y="5173527"/>
            <a:ext cx="909125" cy="0"/>
          </a:xfrm>
          <a:custGeom>
            <a:avLst/>
            <a:gdLst/>
            <a:ahLst/>
            <a:cxnLst/>
            <a:rect l="l" t="t" r="r" b="b"/>
            <a:pathLst>
              <a:path w="984885">
                <a:moveTo>
                  <a:pt x="0" y="0"/>
                </a:moveTo>
                <a:lnTo>
                  <a:pt x="984503" y="0"/>
                </a:lnTo>
              </a:path>
            </a:pathLst>
          </a:custGeom>
          <a:ln w="3810">
            <a:solidFill>
              <a:srgbClr val="FD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4992401" y="4250942"/>
            <a:ext cx="0" cy="921186"/>
          </a:xfrm>
          <a:custGeom>
            <a:avLst/>
            <a:gdLst/>
            <a:ahLst/>
            <a:cxnLst/>
            <a:rect l="l" t="t" r="r" b="b"/>
            <a:pathLst>
              <a:path h="919479">
                <a:moveTo>
                  <a:pt x="0" y="0"/>
                </a:moveTo>
                <a:lnTo>
                  <a:pt x="0" y="918972"/>
                </a:lnTo>
              </a:path>
            </a:pathLst>
          </a:custGeom>
          <a:ln w="3810">
            <a:solidFill>
              <a:srgbClr val="FD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5897645" y="4250942"/>
            <a:ext cx="0" cy="921186"/>
          </a:xfrm>
          <a:custGeom>
            <a:avLst/>
            <a:gdLst/>
            <a:ahLst/>
            <a:cxnLst/>
            <a:rect l="l" t="t" r="r" b="b"/>
            <a:pathLst>
              <a:path h="919479">
                <a:moveTo>
                  <a:pt x="0" y="0"/>
                </a:moveTo>
                <a:lnTo>
                  <a:pt x="0" y="918972"/>
                </a:lnTo>
              </a:path>
            </a:pathLst>
          </a:custGeom>
          <a:ln w="3809">
            <a:solidFill>
              <a:srgbClr val="FD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4994160" y="4252469"/>
            <a:ext cx="902091" cy="0"/>
          </a:xfrm>
          <a:custGeom>
            <a:avLst/>
            <a:gdLst/>
            <a:ahLst/>
            <a:cxnLst/>
            <a:rect l="l" t="t" r="r" b="b"/>
            <a:pathLst>
              <a:path w="977264">
                <a:moveTo>
                  <a:pt x="0" y="0"/>
                </a:moveTo>
                <a:lnTo>
                  <a:pt x="976884" y="0"/>
                </a:lnTo>
              </a:path>
            </a:pathLst>
          </a:custGeom>
          <a:ln w="3175">
            <a:solidFill>
              <a:srgbClr val="FD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4994160" y="5170091"/>
            <a:ext cx="902091" cy="0"/>
          </a:xfrm>
          <a:custGeom>
            <a:avLst/>
            <a:gdLst/>
            <a:ahLst/>
            <a:cxnLst/>
            <a:rect l="l" t="t" r="r" b="b"/>
            <a:pathLst>
              <a:path w="977264">
                <a:moveTo>
                  <a:pt x="0" y="0"/>
                </a:moveTo>
                <a:lnTo>
                  <a:pt x="976884" y="0"/>
                </a:lnTo>
              </a:path>
            </a:pathLst>
          </a:custGeom>
          <a:ln w="3175">
            <a:solidFill>
              <a:srgbClr val="FD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4995918" y="4253995"/>
            <a:ext cx="0" cy="914824"/>
          </a:xfrm>
          <a:custGeom>
            <a:avLst/>
            <a:gdLst/>
            <a:ahLst/>
            <a:cxnLst/>
            <a:rect l="l" t="t" r="r" b="b"/>
            <a:pathLst>
              <a:path h="913129">
                <a:moveTo>
                  <a:pt x="0" y="0"/>
                </a:moveTo>
                <a:lnTo>
                  <a:pt x="0" y="912876"/>
                </a:lnTo>
              </a:path>
            </a:pathLst>
          </a:custGeom>
          <a:ln w="3810">
            <a:solidFill>
              <a:srgbClr val="FD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5894128" y="4253995"/>
            <a:ext cx="0" cy="914824"/>
          </a:xfrm>
          <a:custGeom>
            <a:avLst/>
            <a:gdLst/>
            <a:ahLst/>
            <a:cxnLst/>
            <a:rect l="l" t="t" r="r" b="b"/>
            <a:pathLst>
              <a:path h="913129">
                <a:moveTo>
                  <a:pt x="0" y="0"/>
                </a:moveTo>
                <a:lnTo>
                  <a:pt x="0" y="912876"/>
                </a:lnTo>
              </a:path>
            </a:pathLst>
          </a:custGeom>
          <a:ln w="3809">
            <a:solidFill>
              <a:srgbClr val="FD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4997664" y="4255903"/>
            <a:ext cx="895056" cy="0"/>
          </a:xfrm>
          <a:custGeom>
            <a:avLst/>
            <a:gdLst/>
            <a:ahLst/>
            <a:cxnLst/>
            <a:rect l="l" t="t" r="r" b="b"/>
            <a:pathLst>
              <a:path w="969645">
                <a:moveTo>
                  <a:pt x="0" y="0"/>
                </a:moveTo>
                <a:lnTo>
                  <a:pt x="969263" y="0"/>
                </a:lnTo>
              </a:path>
            </a:pathLst>
          </a:custGeom>
          <a:ln w="3810">
            <a:solidFill>
              <a:srgbClr val="FD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4997664" y="5166657"/>
            <a:ext cx="895056" cy="0"/>
          </a:xfrm>
          <a:custGeom>
            <a:avLst/>
            <a:gdLst/>
            <a:ahLst/>
            <a:cxnLst/>
            <a:rect l="l" t="t" r="r" b="b"/>
            <a:pathLst>
              <a:path w="969645">
                <a:moveTo>
                  <a:pt x="0" y="0"/>
                </a:moveTo>
                <a:lnTo>
                  <a:pt x="969263" y="0"/>
                </a:lnTo>
              </a:path>
            </a:pathLst>
          </a:custGeom>
          <a:ln w="3810">
            <a:solidFill>
              <a:srgbClr val="FD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4999434" y="4257813"/>
            <a:ext cx="0" cy="907190"/>
          </a:xfrm>
          <a:custGeom>
            <a:avLst/>
            <a:gdLst/>
            <a:ahLst/>
            <a:cxnLst/>
            <a:rect l="l" t="t" r="r" b="b"/>
            <a:pathLst>
              <a:path h="905510">
                <a:moveTo>
                  <a:pt x="0" y="0"/>
                </a:moveTo>
                <a:lnTo>
                  <a:pt x="0" y="905255"/>
                </a:lnTo>
              </a:path>
            </a:pathLst>
          </a:custGeom>
          <a:ln w="3810">
            <a:solidFill>
              <a:srgbClr val="FD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5890612" y="4257813"/>
            <a:ext cx="0" cy="907190"/>
          </a:xfrm>
          <a:custGeom>
            <a:avLst/>
            <a:gdLst/>
            <a:ahLst/>
            <a:cxnLst/>
            <a:rect l="l" t="t" r="r" b="b"/>
            <a:pathLst>
              <a:path h="905510">
                <a:moveTo>
                  <a:pt x="0" y="0"/>
                </a:moveTo>
                <a:lnTo>
                  <a:pt x="0" y="905255"/>
                </a:lnTo>
              </a:path>
            </a:pathLst>
          </a:custGeom>
          <a:ln w="3809">
            <a:solidFill>
              <a:srgbClr val="FD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5001194" y="4259721"/>
            <a:ext cx="888023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1644" y="0"/>
                </a:lnTo>
              </a:path>
            </a:pathLst>
          </a:custGeom>
          <a:ln w="3810">
            <a:solidFill>
              <a:srgbClr val="FC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5001194" y="5162839"/>
            <a:ext cx="888023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1644" y="0"/>
                </a:lnTo>
              </a:path>
            </a:pathLst>
          </a:custGeom>
          <a:ln w="3810">
            <a:solidFill>
              <a:srgbClr val="FC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5002951" y="4261630"/>
            <a:ext cx="0" cy="899556"/>
          </a:xfrm>
          <a:custGeom>
            <a:avLst/>
            <a:gdLst/>
            <a:ahLst/>
            <a:cxnLst/>
            <a:rect l="l" t="t" r="r" b="b"/>
            <a:pathLst>
              <a:path h="897889">
                <a:moveTo>
                  <a:pt x="0" y="0"/>
                </a:moveTo>
                <a:lnTo>
                  <a:pt x="0" y="897636"/>
                </a:lnTo>
              </a:path>
            </a:pathLst>
          </a:custGeom>
          <a:ln w="3810">
            <a:solidFill>
              <a:srgbClr val="FC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5887106" y="4261630"/>
            <a:ext cx="0" cy="899556"/>
          </a:xfrm>
          <a:custGeom>
            <a:avLst/>
            <a:gdLst/>
            <a:ahLst/>
            <a:cxnLst/>
            <a:rect l="l" t="t" r="r" b="b"/>
            <a:pathLst>
              <a:path h="897889">
                <a:moveTo>
                  <a:pt x="0" y="0"/>
                </a:moveTo>
                <a:lnTo>
                  <a:pt x="0" y="897636"/>
                </a:lnTo>
              </a:path>
            </a:pathLst>
          </a:custGeom>
          <a:ln w="3809">
            <a:solidFill>
              <a:srgbClr val="FC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5004711" y="4263156"/>
            <a:ext cx="880989" cy="0"/>
          </a:xfrm>
          <a:custGeom>
            <a:avLst/>
            <a:gdLst/>
            <a:ahLst/>
            <a:cxnLst/>
            <a:rect l="l" t="t" r="r" b="b"/>
            <a:pathLst>
              <a:path w="954404">
                <a:moveTo>
                  <a:pt x="0" y="0"/>
                </a:moveTo>
                <a:lnTo>
                  <a:pt x="954024" y="0"/>
                </a:lnTo>
              </a:path>
            </a:pathLst>
          </a:custGeom>
          <a:ln w="3175">
            <a:solidFill>
              <a:srgbClr val="FC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5004711" y="5159404"/>
            <a:ext cx="880989" cy="0"/>
          </a:xfrm>
          <a:custGeom>
            <a:avLst/>
            <a:gdLst/>
            <a:ahLst/>
            <a:cxnLst/>
            <a:rect l="l" t="t" r="r" b="b"/>
            <a:pathLst>
              <a:path w="954404">
                <a:moveTo>
                  <a:pt x="0" y="0"/>
                </a:moveTo>
                <a:lnTo>
                  <a:pt x="954024" y="0"/>
                </a:lnTo>
              </a:path>
            </a:pathLst>
          </a:custGeom>
          <a:ln w="3175">
            <a:solidFill>
              <a:srgbClr val="FC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5006468" y="4264683"/>
            <a:ext cx="0" cy="893194"/>
          </a:xfrm>
          <a:custGeom>
            <a:avLst/>
            <a:gdLst/>
            <a:ahLst/>
            <a:cxnLst/>
            <a:rect l="l" t="t" r="r" b="b"/>
            <a:pathLst>
              <a:path h="891539">
                <a:moveTo>
                  <a:pt x="0" y="0"/>
                </a:moveTo>
                <a:lnTo>
                  <a:pt x="0" y="891539"/>
                </a:lnTo>
              </a:path>
            </a:pathLst>
          </a:custGeom>
          <a:ln w="3810">
            <a:solidFill>
              <a:srgbClr val="FC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5883589" y="4264683"/>
            <a:ext cx="0" cy="893194"/>
          </a:xfrm>
          <a:custGeom>
            <a:avLst/>
            <a:gdLst/>
            <a:ahLst/>
            <a:cxnLst/>
            <a:rect l="l" t="t" r="r" b="b"/>
            <a:pathLst>
              <a:path h="891539">
                <a:moveTo>
                  <a:pt x="0" y="0"/>
                </a:moveTo>
                <a:lnTo>
                  <a:pt x="0" y="891539"/>
                </a:lnTo>
              </a:path>
            </a:pathLst>
          </a:custGeom>
          <a:ln w="3809">
            <a:solidFill>
              <a:srgbClr val="FC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5008228" y="4266591"/>
            <a:ext cx="873955" cy="0"/>
          </a:xfrm>
          <a:custGeom>
            <a:avLst/>
            <a:gdLst/>
            <a:ahLst/>
            <a:cxnLst/>
            <a:rect l="l" t="t" r="r" b="b"/>
            <a:pathLst>
              <a:path w="946785">
                <a:moveTo>
                  <a:pt x="0" y="0"/>
                </a:moveTo>
                <a:lnTo>
                  <a:pt x="946403" y="0"/>
                </a:lnTo>
              </a:path>
            </a:pathLst>
          </a:custGeom>
          <a:ln w="3810">
            <a:solidFill>
              <a:srgbClr val="FC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5008228" y="5155969"/>
            <a:ext cx="873955" cy="0"/>
          </a:xfrm>
          <a:custGeom>
            <a:avLst/>
            <a:gdLst/>
            <a:ahLst/>
            <a:cxnLst/>
            <a:rect l="l" t="t" r="r" b="b"/>
            <a:pathLst>
              <a:path w="946785">
                <a:moveTo>
                  <a:pt x="0" y="0"/>
                </a:moveTo>
                <a:lnTo>
                  <a:pt x="946403" y="0"/>
                </a:lnTo>
              </a:path>
            </a:pathLst>
          </a:custGeom>
          <a:ln w="3810">
            <a:solidFill>
              <a:srgbClr val="FC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5009985" y="4268502"/>
            <a:ext cx="0" cy="885559"/>
          </a:xfrm>
          <a:custGeom>
            <a:avLst/>
            <a:gdLst/>
            <a:ahLst/>
            <a:cxnLst/>
            <a:rect l="l" t="t" r="r" b="b"/>
            <a:pathLst>
              <a:path h="883920">
                <a:moveTo>
                  <a:pt x="0" y="0"/>
                </a:moveTo>
                <a:lnTo>
                  <a:pt x="0" y="883920"/>
                </a:lnTo>
              </a:path>
            </a:pathLst>
          </a:custGeom>
          <a:ln w="3810">
            <a:solidFill>
              <a:srgbClr val="FC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5880060" y="4268502"/>
            <a:ext cx="0" cy="885559"/>
          </a:xfrm>
          <a:custGeom>
            <a:avLst/>
            <a:gdLst/>
            <a:ahLst/>
            <a:cxnLst/>
            <a:rect l="l" t="t" r="r" b="b"/>
            <a:pathLst>
              <a:path h="883920">
                <a:moveTo>
                  <a:pt x="0" y="0"/>
                </a:moveTo>
                <a:lnTo>
                  <a:pt x="0" y="883920"/>
                </a:lnTo>
              </a:path>
            </a:pathLst>
          </a:custGeom>
          <a:ln w="3809">
            <a:solidFill>
              <a:srgbClr val="FC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5011744" y="4270027"/>
            <a:ext cx="866922" cy="0"/>
          </a:xfrm>
          <a:custGeom>
            <a:avLst/>
            <a:gdLst/>
            <a:ahLst/>
            <a:cxnLst/>
            <a:rect l="l" t="t" r="r" b="b"/>
            <a:pathLst>
              <a:path w="939164">
                <a:moveTo>
                  <a:pt x="0" y="0"/>
                </a:moveTo>
                <a:lnTo>
                  <a:pt x="938784" y="0"/>
                </a:lnTo>
              </a:path>
            </a:pathLst>
          </a:custGeom>
          <a:ln w="3175">
            <a:solidFill>
              <a:srgbClr val="FB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5011744" y="5152533"/>
            <a:ext cx="866922" cy="0"/>
          </a:xfrm>
          <a:custGeom>
            <a:avLst/>
            <a:gdLst/>
            <a:ahLst/>
            <a:cxnLst/>
            <a:rect l="l" t="t" r="r" b="b"/>
            <a:pathLst>
              <a:path w="939164">
                <a:moveTo>
                  <a:pt x="0" y="0"/>
                </a:moveTo>
                <a:lnTo>
                  <a:pt x="938784" y="0"/>
                </a:lnTo>
              </a:path>
            </a:pathLst>
          </a:custGeom>
          <a:ln w="3175">
            <a:solidFill>
              <a:srgbClr val="FB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5013150" y="4271556"/>
            <a:ext cx="0" cy="879834"/>
          </a:xfrm>
          <a:custGeom>
            <a:avLst/>
            <a:gdLst/>
            <a:ahLst/>
            <a:cxnLst/>
            <a:rect l="l" t="t" r="r" b="b"/>
            <a:pathLst>
              <a:path h="878204">
                <a:moveTo>
                  <a:pt x="0" y="0"/>
                </a:moveTo>
                <a:lnTo>
                  <a:pt x="0" y="877824"/>
                </a:lnTo>
              </a:path>
            </a:pathLst>
          </a:custGeom>
          <a:ln w="3175">
            <a:solidFill>
              <a:srgbClr val="FB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5876895" y="4271556"/>
            <a:ext cx="0" cy="879834"/>
          </a:xfrm>
          <a:custGeom>
            <a:avLst/>
            <a:gdLst/>
            <a:ahLst/>
            <a:cxnLst/>
            <a:rect l="l" t="t" r="r" b="b"/>
            <a:pathLst>
              <a:path h="878204">
                <a:moveTo>
                  <a:pt x="0" y="0"/>
                </a:moveTo>
                <a:lnTo>
                  <a:pt x="0" y="877824"/>
                </a:lnTo>
              </a:path>
            </a:pathLst>
          </a:custGeom>
          <a:ln w="3175">
            <a:solidFill>
              <a:srgbClr val="FB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5014559" y="4273462"/>
            <a:ext cx="861060" cy="0"/>
          </a:xfrm>
          <a:custGeom>
            <a:avLst/>
            <a:gdLst/>
            <a:ahLst/>
            <a:cxnLst/>
            <a:rect l="l" t="t" r="r" b="b"/>
            <a:pathLst>
              <a:path w="932814">
                <a:moveTo>
                  <a:pt x="0" y="0"/>
                </a:moveTo>
                <a:lnTo>
                  <a:pt x="932688" y="0"/>
                </a:lnTo>
              </a:path>
            </a:pathLst>
          </a:custGeom>
          <a:ln w="3810">
            <a:solidFill>
              <a:srgbClr val="FB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5014559" y="5149098"/>
            <a:ext cx="861060" cy="0"/>
          </a:xfrm>
          <a:custGeom>
            <a:avLst/>
            <a:gdLst/>
            <a:ahLst/>
            <a:cxnLst/>
            <a:rect l="l" t="t" r="r" b="b"/>
            <a:pathLst>
              <a:path w="932814">
                <a:moveTo>
                  <a:pt x="0" y="0"/>
                </a:moveTo>
                <a:lnTo>
                  <a:pt x="932688" y="0"/>
                </a:lnTo>
              </a:path>
            </a:pathLst>
          </a:custGeom>
          <a:ln w="3810">
            <a:solidFill>
              <a:srgbClr val="FB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5016316" y="4275372"/>
            <a:ext cx="0" cy="872200"/>
          </a:xfrm>
          <a:custGeom>
            <a:avLst/>
            <a:gdLst/>
            <a:ahLst/>
            <a:cxnLst/>
            <a:rect l="l" t="t" r="r" b="b"/>
            <a:pathLst>
              <a:path h="870585">
                <a:moveTo>
                  <a:pt x="0" y="0"/>
                </a:moveTo>
                <a:lnTo>
                  <a:pt x="0" y="870203"/>
                </a:lnTo>
              </a:path>
            </a:pathLst>
          </a:custGeom>
          <a:ln w="3810">
            <a:solidFill>
              <a:srgbClr val="FB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5873730" y="4275372"/>
            <a:ext cx="0" cy="872200"/>
          </a:xfrm>
          <a:custGeom>
            <a:avLst/>
            <a:gdLst/>
            <a:ahLst/>
            <a:cxnLst/>
            <a:rect l="l" t="t" r="r" b="b"/>
            <a:pathLst>
              <a:path h="870585">
                <a:moveTo>
                  <a:pt x="0" y="0"/>
                </a:moveTo>
                <a:lnTo>
                  <a:pt x="0" y="870203"/>
                </a:lnTo>
              </a:path>
            </a:pathLst>
          </a:custGeom>
          <a:ln w="3809">
            <a:solidFill>
              <a:srgbClr val="FB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5018074" y="4277280"/>
            <a:ext cx="854025" cy="0"/>
          </a:xfrm>
          <a:custGeom>
            <a:avLst/>
            <a:gdLst/>
            <a:ahLst/>
            <a:cxnLst/>
            <a:rect l="l" t="t" r="r" b="b"/>
            <a:pathLst>
              <a:path w="925195">
                <a:moveTo>
                  <a:pt x="0" y="0"/>
                </a:moveTo>
                <a:lnTo>
                  <a:pt x="925068" y="0"/>
                </a:lnTo>
              </a:path>
            </a:pathLst>
          </a:custGeom>
          <a:ln w="3810">
            <a:solidFill>
              <a:srgbClr val="FB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5018074" y="5145281"/>
            <a:ext cx="854025" cy="0"/>
          </a:xfrm>
          <a:custGeom>
            <a:avLst/>
            <a:gdLst/>
            <a:ahLst/>
            <a:cxnLst/>
            <a:rect l="l" t="t" r="r" b="b"/>
            <a:pathLst>
              <a:path w="925195">
                <a:moveTo>
                  <a:pt x="0" y="0"/>
                </a:moveTo>
                <a:lnTo>
                  <a:pt x="925068" y="0"/>
                </a:lnTo>
              </a:path>
            </a:pathLst>
          </a:custGeom>
          <a:ln w="3810">
            <a:solidFill>
              <a:srgbClr val="FB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5019833" y="4279190"/>
            <a:ext cx="0" cy="864566"/>
          </a:xfrm>
          <a:custGeom>
            <a:avLst/>
            <a:gdLst/>
            <a:ahLst/>
            <a:cxnLst/>
            <a:rect l="l" t="t" r="r" b="b"/>
            <a:pathLst>
              <a:path h="862964">
                <a:moveTo>
                  <a:pt x="0" y="0"/>
                </a:moveTo>
                <a:lnTo>
                  <a:pt x="0" y="862584"/>
                </a:lnTo>
              </a:path>
            </a:pathLst>
          </a:custGeom>
          <a:ln w="3810">
            <a:solidFill>
              <a:srgbClr val="FB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5870225" y="4279190"/>
            <a:ext cx="0" cy="864566"/>
          </a:xfrm>
          <a:custGeom>
            <a:avLst/>
            <a:gdLst/>
            <a:ahLst/>
            <a:cxnLst/>
            <a:rect l="l" t="t" r="r" b="b"/>
            <a:pathLst>
              <a:path h="862964">
                <a:moveTo>
                  <a:pt x="0" y="0"/>
                </a:moveTo>
                <a:lnTo>
                  <a:pt x="0" y="862584"/>
                </a:lnTo>
              </a:path>
            </a:pathLst>
          </a:custGeom>
          <a:ln w="3809">
            <a:solidFill>
              <a:srgbClr val="FB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5021593" y="4280715"/>
            <a:ext cx="846992" cy="0"/>
          </a:xfrm>
          <a:custGeom>
            <a:avLst/>
            <a:gdLst/>
            <a:ahLst/>
            <a:cxnLst/>
            <a:rect l="l" t="t" r="r" b="b"/>
            <a:pathLst>
              <a:path w="917575">
                <a:moveTo>
                  <a:pt x="0" y="0"/>
                </a:moveTo>
                <a:lnTo>
                  <a:pt x="917448" y="0"/>
                </a:lnTo>
              </a:path>
            </a:pathLst>
          </a:custGeom>
          <a:ln w="3175">
            <a:solidFill>
              <a:srgbClr val="FA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5021593" y="5141845"/>
            <a:ext cx="846992" cy="0"/>
          </a:xfrm>
          <a:custGeom>
            <a:avLst/>
            <a:gdLst/>
            <a:ahLst/>
            <a:cxnLst/>
            <a:rect l="l" t="t" r="r" b="b"/>
            <a:pathLst>
              <a:path w="917575">
                <a:moveTo>
                  <a:pt x="0" y="0"/>
                </a:moveTo>
                <a:lnTo>
                  <a:pt x="917448" y="0"/>
                </a:lnTo>
              </a:path>
            </a:pathLst>
          </a:custGeom>
          <a:ln w="3175">
            <a:solidFill>
              <a:srgbClr val="FA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5023350" y="4282243"/>
            <a:ext cx="0" cy="858204"/>
          </a:xfrm>
          <a:custGeom>
            <a:avLst/>
            <a:gdLst/>
            <a:ahLst/>
            <a:cxnLst/>
            <a:rect l="l" t="t" r="r" b="b"/>
            <a:pathLst>
              <a:path h="856614">
                <a:moveTo>
                  <a:pt x="0" y="0"/>
                </a:moveTo>
                <a:lnTo>
                  <a:pt x="0" y="856488"/>
                </a:lnTo>
              </a:path>
            </a:pathLst>
          </a:custGeom>
          <a:ln w="3810">
            <a:solidFill>
              <a:srgbClr val="FA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5866708" y="4282243"/>
            <a:ext cx="0" cy="858204"/>
          </a:xfrm>
          <a:custGeom>
            <a:avLst/>
            <a:gdLst/>
            <a:ahLst/>
            <a:cxnLst/>
            <a:rect l="l" t="t" r="r" b="b"/>
            <a:pathLst>
              <a:path h="856614">
                <a:moveTo>
                  <a:pt x="0" y="0"/>
                </a:moveTo>
                <a:lnTo>
                  <a:pt x="0" y="856488"/>
                </a:lnTo>
              </a:path>
            </a:pathLst>
          </a:custGeom>
          <a:ln w="3809">
            <a:solidFill>
              <a:srgbClr val="FA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5025110" y="4284150"/>
            <a:ext cx="839958" cy="0"/>
          </a:xfrm>
          <a:custGeom>
            <a:avLst/>
            <a:gdLst/>
            <a:ahLst/>
            <a:cxnLst/>
            <a:rect l="l" t="t" r="r" b="b"/>
            <a:pathLst>
              <a:path w="909954">
                <a:moveTo>
                  <a:pt x="0" y="0"/>
                </a:moveTo>
                <a:lnTo>
                  <a:pt x="909827" y="0"/>
                </a:lnTo>
              </a:path>
            </a:pathLst>
          </a:custGeom>
          <a:ln w="3810">
            <a:solidFill>
              <a:srgbClr val="FA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5025110" y="5138411"/>
            <a:ext cx="839958" cy="0"/>
          </a:xfrm>
          <a:custGeom>
            <a:avLst/>
            <a:gdLst/>
            <a:ahLst/>
            <a:cxnLst/>
            <a:rect l="l" t="t" r="r" b="b"/>
            <a:pathLst>
              <a:path w="909954">
                <a:moveTo>
                  <a:pt x="0" y="0"/>
                </a:moveTo>
                <a:lnTo>
                  <a:pt x="909827" y="0"/>
                </a:lnTo>
              </a:path>
            </a:pathLst>
          </a:custGeom>
          <a:ln w="3810">
            <a:solidFill>
              <a:srgbClr val="FA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5026866" y="4286058"/>
            <a:ext cx="0" cy="850569"/>
          </a:xfrm>
          <a:custGeom>
            <a:avLst/>
            <a:gdLst/>
            <a:ahLst/>
            <a:cxnLst/>
            <a:rect l="l" t="t" r="r" b="b"/>
            <a:pathLst>
              <a:path h="848995">
                <a:moveTo>
                  <a:pt x="0" y="0"/>
                </a:moveTo>
                <a:lnTo>
                  <a:pt x="0" y="848868"/>
                </a:lnTo>
              </a:path>
            </a:pathLst>
          </a:custGeom>
          <a:ln w="3810">
            <a:solidFill>
              <a:srgbClr val="FA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5863191" y="4286058"/>
            <a:ext cx="0" cy="850569"/>
          </a:xfrm>
          <a:custGeom>
            <a:avLst/>
            <a:gdLst/>
            <a:ahLst/>
            <a:cxnLst/>
            <a:rect l="l" t="t" r="r" b="b"/>
            <a:pathLst>
              <a:path h="848995">
                <a:moveTo>
                  <a:pt x="0" y="0"/>
                </a:moveTo>
                <a:lnTo>
                  <a:pt x="0" y="848868"/>
                </a:lnTo>
              </a:path>
            </a:pathLst>
          </a:custGeom>
          <a:ln w="3809">
            <a:solidFill>
              <a:srgbClr val="FA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5028626" y="4287968"/>
            <a:ext cx="832925" cy="0"/>
          </a:xfrm>
          <a:custGeom>
            <a:avLst/>
            <a:gdLst/>
            <a:ahLst/>
            <a:cxnLst/>
            <a:rect l="l" t="t" r="r" b="b"/>
            <a:pathLst>
              <a:path w="902335">
                <a:moveTo>
                  <a:pt x="0" y="0"/>
                </a:moveTo>
                <a:lnTo>
                  <a:pt x="902208" y="0"/>
                </a:lnTo>
              </a:path>
            </a:pathLst>
          </a:custGeom>
          <a:ln w="3810">
            <a:solidFill>
              <a:srgbClr val="F93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5028626" y="5134593"/>
            <a:ext cx="832925" cy="0"/>
          </a:xfrm>
          <a:custGeom>
            <a:avLst/>
            <a:gdLst/>
            <a:ahLst/>
            <a:cxnLst/>
            <a:rect l="l" t="t" r="r" b="b"/>
            <a:pathLst>
              <a:path w="902335">
                <a:moveTo>
                  <a:pt x="0" y="0"/>
                </a:moveTo>
                <a:lnTo>
                  <a:pt x="902208" y="0"/>
                </a:lnTo>
              </a:path>
            </a:pathLst>
          </a:custGeom>
          <a:ln w="3810">
            <a:solidFill>
              <a:srgbClr val="F93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5030383" y="4289878"/>
            <a:ext cx="0" cy="842936"/>
          </a:xfrm>
          <a:custGeom>
            <a:avLst/>
            <a:gdLst/>
            <a:ahLst/>
            <a:cxnLst/>
            <a:rect l="l" t="t" r="r" b="b"/>
            <a:pathLst>
              <a:path h="841375">
                <a:moveTo>
                  <a:pt x="0" y="0"/>
                </a:moveTo>
                <a:lnTo>
                  <a:pt x="0" y="841248"/>
                </a:lnTo>
              </a:path>
            </a:pathLst>
          </a:custGeom>
          <a:ln w="3810">
            <a:solidFill>
              <a:srgbClr val="F93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5859662" y="4289878"/>
            <a:ext cx="0" cy="842936"/>
          </a:xfrm>
          <a:custGeom>
            <a:avLst/>
            <a:gdLst/>
            <a:ahLst/>
            <a:cxnLst/>
            <a:rect l="l" t="t" r="r" b="b"/>
            <a:pathLst>
              <a:path h="841375">
                <a:moveTo>
                  <a:pt x="0" y="0"/>
                </a:moveTo>
                <a:lnTo>
                  <a:pt x="0" y="841248"/>
                </a:lnTo>
              </a:path>
            </a:pathLst>
          </a:custGeom>
          <a:ln w="3809">
            <a:solidFill>
              <a:srgbClr val="F93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5032143" y="4291402"/>
            <a:ext cx="825891" cy="0"/>
          </a:xfrm>
          <a:custGeom>
            <a:avLst/>
            <a:gdLst/>
            <a:ahLst/>
            <a:cxnLst/>
            <a:rect l="l" t="t" r="r" b="b"/>
            <a:pathLst>
              <a:path w="894714">
                <a:moveTo>
                  <a:pt x="0" y="0"/>
                </a:moveTo>
                <a:lnTo>
                  <a:pt x="894588" y="0"/>
                </a:lnTo>
              </a:path>
            </a:pathLst>
          </a:custGeom>
          <a:ln w="3175">
            <a:solidFill>
              <a:srgbClr val="F93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5032143" y="5131157"/>
            <a:ext cx="825891" cy="0"/>
          </a:xfrm>
          <a:custGeom>
            <a:avLst/>
            <a:gdLst/>
            <a:ahLst/>
            <a:cxnLst/>
            <a:rect l="l" t="t" r="r" b="b"/>
            <a:pathLst>
              <a:path w="894714">
                <a:moveTo>
                  <a:pt x="0" y="0"/>
                </a:moveTo>
                <a:lnTo>
                  <a:pt x="894588" y="0"/>
                </a:lnTo>
              </a:path>
            </a:pathLst>
          </a:custGeom>
          <a:ln w="3175">
            <a:solidFill>
              <a:srgbClr val="F93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5033900" y="4292929"/>
            <a:ext cx="0" cy="837210"/>
          </a:xfrm>
          <a:custGeom>
            <a:avLst/>
            <a:gdLst/>
            <a:ahLst/>
            <a:cxnLst/>
            <a:rect l="l" t="t" r="r" b="b"/>
            <a:pathLst>
              <a:path h="835660">
                <a:moveTo>
                  <a:pt x="0" y="0"/>
                </a:moveTo>
                <a:lnTo>
                  <a:pt x="0" y="835151"/>
                </a:lnTo>
              </a:path>
            </a:pathLst>
          </a:custGeom>
          <a:ln w="3810">
            <a:solidFill>
              <a:srgbClr val="F93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5856146" y="4292929"/>
            <a:ext cx="0" cy="837210"/>
          </a:xfrm>
          <a:custGeom>
            <a:avLst/>
            <a:gdLst/>
            <a:ahLst/>
            <a:cxnLst/>
            <a:rect l="l" t="t" r="r" b="b"/>
            <a:pathLst>
              <a:path h="835660">
                <a:moveTo>
                  <a:pt x="0" y="0"/>
                </a:moveTo>
                <a:lnTo>
                  <a:pt x="0" y="835151"/>
                </a:lnTo>
              </a:path>
            </a:pathLst>
          </a:custGeom>
          <a:ln w="3809">
            <a:solidFill>
              <a:srgbClr val="F93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5035659" y="4294837"/>
            <a:ext cx="818856" cy="0"/>
          </a:xfrm>
          <a:custGeom>
            <a:avLst/>
            <a:gdLst/>
            <a:ahLst/>
            <a:cxnLst/>
            <a:rect l="l" t="t" r="r" b="b"/>
            <a:pathLst>
              <a:path w="887095">
                <a:moveTo>
                  <a:pt x="0" y="0"/>
                </a:moveTo>
                <a:lnTo>
                  <a:pt x="886968" y="0"/>
                </a:lnTo>
              </a:path>
            </a:pathLst>
          </a:custGeom>
          <a:ln w="3810">
            <a:solidFill>
              <a:srgbClr val="F83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5035659" y="5127723"/>
            <a:ext cx="818856" cy="0"/>
          </a:xfrm>
          <a:custGeom>
            <a:avLst/>
            <a:gdLst/>
            <a:ahLst/>
            <a:cxnLst/>
            <a:rect l="l" t="t" r="r" b="b"/>
            <a:pathLst>
              <a:path w="887095">
                <a:moveTo>
                  <a:pt x="0" y="0"/>
                </a:moveTo>
                <a:lnTo>
                  <a:pt x="886968" y="0"/>
                </a:lnTo>
              </a:path>
            </a:pathLst>
          </a:custGeom>
          <a:ln w="3810">
            <a:solidFill>
              <a:srgbClr val="F83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5037417" y="4296747"/>
            <a:ext cx="0" cy="829576"/>
          </a:xfrm>
          <a:custGeom>
            <a:avLst/>
            <a:gdLst/>
            <a:ahLst/>
            <a:cxnLst/>
            <a:rect l="l" t="t" r="r" b="b"/>
            <a:pathLst>
              <a:path h="828039">
                <a:moveTo>
                  <a:pt x="0" y="0"/>
                </a:moveTo>
                <a:lnTo>
                  <a:pt x="0" y="827532"/>
                </a:lnTo>
              </a:path>
            </a:pathLst>
          </a:custGeom>
          <a:ln w="3810">
            <a:solidFill>
              <a:srgbClr val="F83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5852640" y="4296747"/>
            <a:ext cx="0" cy="829576"/>
          </a:xfrm>
          <a:custGeom>
            <a:avLst/>
            <a:gdLst/>
            <a:ahLst/>
            <a:cxnLst/>
            <a:rect l="l" t="t" r="r" b="b"/>
            <a:pathLst>
              <a:path h="828039">
                <a:moveTo>
                  <a:pt x="0" y="0"/>
                </a:moveTo>
                <a:lnTo>
                  <a:pt x="0" y="827532"/>
                </a:lnTo>
              </a:path>
            </a:pathLst>
          </a:custGeom>
          <a:ln w="3809">
            <a:solidFill>
              <a:srgbClr val="F83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5039177" y="4298655"/>
            <a:ext cx="811823" cy="0"/>
          </a:xfrm>
          <a:custGeom>
            <a:avLst/>
            <a:gdLst/>
            <a:ahLst/>
            <a:cxnLst/>
            <a:rect l="l" t="t" r="r" b="b"/>
            <a:pathLst>
              <a:path w="879475">
                <a:moveTo>
                  <a:pt x="0" y="0"/>
                </a:moveTo>
                <a:lnTo>
                  <a:pt x="879348" y="0"/>
                </a:lnTo>
              </a:path>
            </a:pathLst>
          </a:custGeom>
          <a:ln w="3810">
            <a:solidFill>
              <a:srgbClr val="F83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5039177" y="5123905"/>
            <a:ext cx="811823" cy="0"/>
          </a:xfrm>
          <a:custGeom>
            <a:avLst/>
            <a:gdLst/>
            <a:ahLst/>
            <a:cxnLst/>
            <a:rect l="l" t="t" r="r" b="b"/>
            <a:pathLst>
              <a:path w="879475">
                <a:moveTo>
                  <a:pt x="0" y="0"/>
                </a:moveTo>
                <a:lnTo>
                  <a:pt x="879348" y="0"/>
                </a:lnTo>
              </a:path>
            </a:pathLst>
          </a:custGeom>
          <a:ln w="3810">
            <a:solidFill>
              <a:srgbClr val="F83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5040934" y="4300566"/>
            <a:ext cx="0" cy="821941"/>
          </a:xfrm>
          <a:custGeom>
            <a:avLst/>
            <a:gdLst/>
            <a:ahLst/>
            <a:cxnLst/>
            <a:rect l="l" t="t" r="r" b="b"/>
            <a:pathLst>
              <a:path h="820420">
                <a:moveTo>
                  <a:pt x="0" y="0"/>
                </a:moveTo>
                <a:lnTo>
                  <a:pt x="0" y="819912"/>
                </a:lnTo>
              </a:path>
            </a:pathLst>
          </a:custGeom>
          <a:ln w="3810">
            <a:solidFill>
              <a:srgbClr val="F83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5849123" y="4300566"/>
            <a:ext cx="0" cy="821941"/>
          </a:xfrm>
          <a:custGeom>
            <a:avLst/>
            <a:gdLst/>
            <a:ahLst/>
            <a:cxnLst/>
            <a:rect l="l" t="t" r="r" b="b"/>
            <a:pathLst>
              <a:path h="820420">
                <a:moveTo>
                  <a:pt x="0" y="0"/>
                </a:moveTo>
                <a:lnTo>
                  <a:pt x="0" y="819912"/>
                </a:lnTo>
              </a:path>
            </a:pathLst>
          </a:custGeom>
          <a:ln w="3809">
            <a:solidFill>
              <a:srgbClr val="F83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5042694" y="4302090"/>
            <a:ext cx="804789" cy="0"/>
          </a:xfrm>
          <a:custGeom>
            <a:avLst/>
            <a:gdLst/>
            <a:ahLst/>
            <a:cxnLst/>
            <a:rect l="l" t="t" r="r" b="b"/>
            <a:pathLst>
              <a:path w="871854">
                <a:moveTo>
                  <a:pt x="0" y="0"/>
                </a:moveTo>
                <a:lnTo>
                  <a:pt x="871727" y="0"/>
                </a:lnTo>
              </a:path>
            </a:pathLst>
          </a:custGeom>
          <a:ln w="3175">
            <a:solidFill>
              <a:srgbClr val="F83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5042694" y="5120470"/>
            <a:ext cx="804789" cy="0"/>
          </a:xfrm>
          <a:custGeom>
            <a:avLst/>
            <a:gdLst/>
            <a:ahLst/>
            <a:cxnLst/>
            <a:rect l="l" t="t" r="r" b="b"/>
            <a:pathLst>
              <a:path w="871854">
                <a:moveTo>
                  <a:pt x="0" y="0"/>
                </a:moveTo>
                <a:lnTo>
                  <a:pt x="871727" y="0"/>
                </a:lnTo>
              </a:path>
            </a:pathLst>
          </a:custGeom>
          <a:ln w="3175">
            <a:solidFill>
              <a:srgbClr val="F83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5044451" y="4303618"/>
            <a:ext cx="0" cy="815579"/>
          </a:xfrm>
          <a:custGeom>
            <a:avLst/>
            <a:gdLst/>
            <a:ahLst/>
            <a:cxnLst/>
            <a:rect l="l" t="t" r="r" b="b"/>
            <a:pathLst>
              <a:path h="814070">
                <a:moveTo>
                  <a:pt x="0" y="0"/>
                </a:moveTo>
                <a:lnTo>
                  <a:pt x="0" y="813815"/>
                </a:lnTo>
              </a:path>
            </a:pathLst>
          </a:custGeom>
          <a:ln w="3810">
            <a:solidFill>
              <a:srgbClr val="F83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5845606" y="4303618"/>
            <a:ext cx="0" cy="815579"/>
          </a:xfrm>
          <a:custGeom>
            <a:avLst/>
            <a:gdLst/>
            <a:ahLst/>
            <a:cxnLst/>
            <a:rect l="l" t="t" r="r" b="b"/>
            <a:pathLst>
              <a:path h="814070">
                <a:moveTo>
                  <a:pt x="0" y="0"/>
                </a:moveTo>
                <a:lnTo>
                  <a:pt x="0" y="813815"/>
                </a:lnTo>
              </a:path>
            </a:pathLst>
          </a:custGeom>
          <a:ln w="3809">
            <a:solidFill>
              <a:srgbClr val="F83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5046211" y="4305526"/>
            <a:ext cx="797755" cy="0"/>
          </a:xfrm>
          <a:custGeom>
            <a:avLst/>
            <a:gdLst/>
            <a:ahLst/>
            <a:cxnLst/>
            <a:rect l="l" t="t" r="r" b="b"/>
            <a:pathLst>
              <a:path w="864235">
                <a:moveTo>
                  <a:pt x="0" y="0"/>
                </a:moveTo>
                <a:lnTo>
                  <a:pt x="864108" y="0"/>
                </a:lnTo>
              </a:path>
            </a:pathLst>
          </a:custGeom>
          <a:ln w="3810">
            <a:solidFill>
              <a:srgbClr val="F73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5046211" y="5117035"/>
            <a:ext cx="797755" cy="0"/>
          </a:xfrm>
          <a:custGeom>
            <a:avLst/>
            <a:gdLst/>
            <a:ahLst/>
            <a:cxnLst/>
            <a:rect l="l" t="t" r="r" b="b"/>
            <a:pathLst>
              <a:path w="864235">
                <a:moveTo>
                  <a:pt x="0" y="0"/>
                </a:moveTo>
                <a:lnTo>
                  <a:pt x="864108" y="0"/>
                </a:lnTo>
              </a:path>
            </a:pathLst>
          </a:custGeom>
          <a:ln w="3810">
            <a:solidFill>
              <a:srgbClr val="F73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5047968" y="4307435"/>
            <a:ext cx="0" cy="807946"/>
          </a:xfrm>
          <a:custGeom>
            <a:avLst/>
            <a:gdLst/>
            <a:ahLst/>
            <a:cxnLst/>
            <a:rect l="l" t="t" r="r" b="b"/>
            <a:pathLst>
              <a:path h="806450">
                <a:moveTo>
                  <a:pt x="0" y="0"/>
                </a:moveTo>
                <a:lnTo>
                  <a:pt x="0" y="806196"/>
                </a:lnTo>
              </a:path>
            </a:pathLst>
          </a:custGeom>
          <a:ln w="3810">
            <a:solidFill>
              <a:srgbClr val="F73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5842077" y="4307435"/>
            <a:ext cx="0" cy="807946"/>
          </a:xfrm>
          <a:custGeom>
            <a:avLst/>
            <a:gdLst/>
            <a:ahLst/>
            <a:cxnLst/>
            <a:rect l="l" t="t" r="r" b="b"/>
            <a:pathLst>
              <a:path h="806450">
                <a:moveTo>
                  <a:pt x="0" y="0"/>
                </a:moveTo>
                <a:lnTo>
                  <a:pt x="0" y="806196"/>
                </a:lnTo>
              </a:path>
            </a:pathLst>
          </a:custGeom>
          <a:ln w="3809">
            <a:solidFill>
              <a:srgbClr val="F73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5049727" y="4308962"/>
            <a:ext cx="790722" cy="0"/>
          </a:xfrm>
          <a:custGeom>
            <a:avLst/>
            <a:gdLst/>
            <a:ahLst/>
            <a:cxnLst/>
            <a:rect l="l" t="t" r="r" b="b"/>
            <a:pathLst>
              <a:path w="856614">
                <a:moveTo>
                  <a:pt x="0" y="0"/>
                </a:moveTo>
                <a:lnTo>
                  <a:pt x="856488" y="0"/>
                </a:lnTo>
              </a:path>
            </a:pathLst>
          </a:custGeom>
          <a:ln w="3175">
            <a:solidFill>
              <a:srgbClr val="F63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5049727" y="5113599"/>
            <a:ext cx="790722" cy="0"/>
          </a:xfrm>
          <a:custGeom>
            <a:avLst/>
            <a:gdLst/>
            <a:ahLst/>
            <a:cxnLst/>
            <a:rect l="l" t="t" r="r" b="b"/>
            <a:pathLst>
              <a:path w="856614">
                <a:moveTo>
                  <a:pt x="0" y="0"/>
                </a:moveTo>
                <a:lnTo>
                  <a:pt x="856488" y="0"/>
                </a:lnTo>
              </a:path>
            </a:pathLst>
          </a:custGeom>
          <a:ln w="3175">
            <a:solidFill>
              <a:srgbClr val="F63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5051485" y="4310488"/>
            <a:ext cx="0" cy="801584"/>
          </a:xfrm>
          <a:custGeom>
            <a:avLst/>
            <a:gdLst/>
            <a:ahLst/>
            <a:cxnLst/>
            <a:rect l="l" t="t" r="r" b="b"/>
            <a:pathLst>
              <a:path h="800100">
                <a:moveTo>
                  <a:pt x="0" y="0"/>
                </a:moveTo>
                <a:lnTo>
                  <a:pt x="0" y="800100"/>
                </a:lnTo>
              </a:path>
            </a:pathLst>
          </a:custGeom>
          <a:ln w="3810">
            <a:solidFill>
              <a:srgbClr val="F63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5838561" y="4310488"/>
            <a:ext cx="0" cy="801584"/>
          </a:xfrm>
          <a:custGeom>
            <a:avLst/>
            <a:gdLst/>
            <a:ahLst/>
            <a:cxnLst/>
            <a:rect l="l" t="t" r="r" b="b"/>
            <a:pathLst>
              <a:path h="800100">
                <a:moveTo>
                  <a:pt x="0" y="0"/>
                </a:moveTo>
                <a:lnTo>
                  <a:pt x="0" y="800100"/>
                </a:lnTo>
              </a:path>
            </a:pathLst>
          </a:custGeom>
          <a:ln w="3809">
            <a:solidFill>
              <a:srgbClr val="F63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5053243" y="4312396"/>
            <a:ext cx="783687" cy="0"/>
          </a:xfrm>
          <a:custGeom>
            <a:avLst/>
            <a:gdLst/>
            <a:ahLst/>
            <a:cxnLst/>
            <a:rect l="l" t="t" r="r" b="b"/>
            <a:pathLst>
              <a:path w="848995">
                <a:moveTo>
                  <a:pt x="0" y="0"/>
                </a:moveTo>
                <a:lnTo>
                  <a:pt x="848868" y="0"/>
                </a:lnTo>
              </a:path>
            </a:pathLst>
          </a:custGeom>
          <a:ln w="3810">
            <a:solidFill>
              <a:srgbClr val="F63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5053243" y="5110164"/>
            <a:ext cx="783687" cy="0"/>
          </a:xfrm>
          <a:custGeom>
            <a:avLst/>
            <a:gdLst/>
            <a:ahLst/>
            <a:cxnLst/>
            <a:rect l="l" t="t" r="r" b="b"/>
            <a:pathLst>
              <a:path w="848995">
                <a:moveTo>
                  <a:pt x="0" y="0"/>
                </a:moveTo>
                <a:lnTo>
                  <a:pt x="848868" y="0"/>
                </a:lnTo>
              </a:path>
            </a:pathLst>
          </a:custGeom>
          <a:ln w="3810">
            <a:solidFill>
              <a:srgbClr val="F63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5055002" y="4314305"/>
            <a:ext cx="0" cy="793950"/>
          </a:xfrm>
          <a:custGeom>
            <a:avLst/>
            <a:gdLst/>
            <a:ahLst/>
            <a:cxnLst/>
            <a:rect l="l" t="t" r="r" b="b"/>
            <a:pathLst>
              <a:path h="792479">
                <a:moveTo>
                  <a:pt x="0" y="0"/>
                </a:moveTo>
                <a:lnTo>
                  <a:pt x="0" y="792479"/>
                </a:lnTo>
              </a:path>
            </a:pathLst>
          </a:custGeom>
          <a:ln w="3810">
            <a:solidFill>
              <a:srgbClr val="F63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5835055" y="4314305"/>
            <a:ext cx="0" cy="793950"/>
          </a:xfrm>
          <a:custGeom>
            <a:avLst/>
            <a:gdLst/>
            <a:ahLst/>
            <a:cxnLst/>
            <a:rect l="l" t="t" r="r" b="b"/>
            <a:pathLst>
              <a:path h="792479">
                <a:moveTo>
                  <a:pt x="0" y="0"/>
                </a:moveTo>
                <a:lnTo>
                  <a:pt x="0" y="792479"/>
                </a:lnTo>
              </a:path>
            </a:pathLst>
          </a:custGeom>
          <a:ln w="3809">
            <a:solidFill>
              <a:srgbClr val="F63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5056762" y="4316214"/>
            <a:ext cx="776654" cy="0"/>
          </a:xfrm>
          <a:custGeom>
            <a:avLst/>
            <a:gdLst/>
            <a:ahLst/>
            <a:cxnLst/>
            <a:rect l="l" t="t" r="r" b="b"/>
            <a:pathLst>
              <a:path w="841375">
                <a:moveTo>
                  <a:pt x="0" y="0"/>
                </a:moveTo>
                <a:lnTo>
                  <a:pt x="841248" y="0"/>
                </a:lnTo>
              </a:path>
            </a:pathLst>
          </a:custGeom>
          <a:ln w="3810">
            <a:solidFill>
              <a:srgbClr val="F53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5056762" y="5106346"/>
            <a:ext cx="776654" cy="0"/>
          </a:xfrm>
          <a:custGeom>
            <a:avLst/>
            <a:gdLst/>
            <a:ahLst/>
            <a:cxnLst/>
            <a:rect l="l" t="t" r="r" b="b"/>
            <a:pathLst>
              <a:path w="841375">
                <a:moveTo>
                  <a:pt x="0" y="0"/>
                </a:moveTo>
                <a:lnTo>
                  <a:pt x="841248" y="0"/>
                </a:lnTo>
              </a:path>
            </a:pathLst>
          </a:custGeom>
          <a:ln w="3810">
            <a:solidFill>
              <a:srgbClr val="F53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5058519" y="4318123"/>
            <a:ext cx="0" cy="786316"/>
          </a:xfrm>
          <a:custGeom>
            <a:avLst/>
            <a:gdLst/>
            <a:ahLst/>
            <a:cxnLst/>
            <a:rect l="l" t="t" r="r" b="b"/>
            <a:pathLst>
              <a:path h="784860">
                <a:moveTo>
                  <a:pt x="0" y="0"/>
                </a:moveTo>
                <a:lnTo>
                  <a:pt x="0" y="784860"/>
                </a:lnTo>
              </a:path>
            </a:pathLst>
          </a:custGeom>
          <a:ln w="3810">
            <a:solidFill>
              <a:srgbClr val="F53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5831538" y="4318123"/>
            <a:ext cx="0" cy="786316"/>
          </a:xfrm>
          <a:custGeom>
            <a:avLst/>
            <a:gdLst/>
            <a:ahLst/>
            <a:cxnLst/>
            <a:rect l="l" t="t" r="r" b="b"/>
            <a:pathLst>
              <a:path h="784860">
                <a:moveTo>
                  <a:pt x="0" y="0"/>
                </a:moveTo>
                <a:lnTo>
                  <a:pt x="0" y="784860"/>
                </a:lnTo>
              </a:path>
            </a:pathLst>
          </a:custGeom>
          <a:ln w="3809">
            <a:solidFill>
              <a:srgbClr val="F53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5060279" y="4319649"/>
            <a:ext cx="769620" cy="0"/>
          </a:xfrm>
          <a:custGeom>
            <a:avLst/>
            <a:gdLst/>
            <a:ahLst/>
            <a:cxnLst/>
            <a:rect l="l" t="t" r="r" b="b"/>
            <a:pathLst>
              <a:path w="833754">
                <a:moveTo>
                  <a:pt x="0" y="0"/>
                </a:moveTo>
                <a:lnTo>
                  <a:pt x="833627" y="0"/>
                </a:lnTo>
              </a:path>
            </a:pathLst>
          </a:custGeom>
          <a:ln w="3175">
            <a:solidFill>
              <a:srgbClr val="F53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5060279" y="5102911"/>
            <a:ext cx="769620" cy="0"/>
          </a:xfrm>
          <a:custGeom>
            <a:avLst/>
            <a:gdLst/>
            <a:ahLst/>
            <a:cxnLst/>
            <a:rect l="l" t="t" r="r" b="b"/>
            <a:pathLst>
              <a:path w="833754">
                <a:moveTo>
                  <a:pt x="0" y="0"/>
                </a:moveTo>
                <a:lnTo>
                  <a:pt x="833627" y="0"/>
                </a:lnTo>
              </a:path>
            </a:pathLst>
          </a:custGeom>
          <a:ln w="3175">
            <a:solidFill>
              <a:srgbClr val="F53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5061684" y="4321176"/>
            <a:ext cx="0" cy="780591"/>
          </a:xfrm>
          <a:custGeom>
            <a:avLst/>
            <a:gdLst/>
            <a:ahLst/>
            <a:cxnLst/>
            <a:rect l="l" t="t" r="r" b="b"/>
            <a:pathLst>
              <a:path h="779145">
                <a:moveTo>
                  <a:pt x="0" y="0"/>
                </a:moveTo>
                <a:lnTo>
                  <a:pt x="0" y="778763"/>
                </a:lnTo>
              </a:path>
            </a:pathLst>
          </a:custGeom>
          <a:ln w="3175">
            <a:solidFill>
              <a:srgbClr val="F53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5828373" y="4321176"/>
            <a:ext cx="0" cy="780591"/>
          </a:xfrm>
          <a:custGeom>
            <a:avLst/>
            <a:gdLst/>
            <a:ahLst/>
            <a:cxnLst/>
            <a:rect l="l" t="t" r="r" b="b"/>
            <a:pathLst>
              <a:path h="779145">
                <a:moveTo>
                  <a:pt x="0" y="0"/>
                </a:moveTo>
                <a:lnTo>
                  <a:pt x="0" y="778763"/>
                </a:lnTo>
              </a:path>
            </a:pathLst>
          </a:custGeom>
          <a:ln w="3175">
            <a:solidFill>
              <a:srgbClr val="F53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5063092" y="4323084"/>
            <a:ext cx="764345" cy="0"/>
          </a:xfrm>
          <a:custGeom>
            <a:avLst/>
            <a:gdLst/>
            <a:ahLst/>
            <a:cxnLst/>
            <a:rect l="l" t="t" r="r" b="b"/>
            <a:pathLst>
              <a:path w="828039">
                <a:moveTo>
                  <a:pt x="0" y="0"/>
                </a:moveTo>
                <a:lnTo>
                  <a:pt x="827531" y="0"/>
                </a:lnTo>
              </a:path>
            </a:pathLst>
          </a:custGeom>
          <a:ln w="3810">
            <a:solidFill>
              <a:srgbClr val="F43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5063092" y="5099476"/>
            <a:ext cx="764345" cy="0"/>
          </a:xfrm>
          <a:custGeom>
            <a:avLst/>
            <a:gdLst/>
            <a:ahLst/>
            <a:cxnLst/>
            <a:rect l="l" t="t" r="r" b="b"/>
            <a:pathLst>
              <a:path w="828039">
                <a:moveTo>
                  <a:pt x="0" y="0"/>
                </a:moveTo>
                <a:lnTo>
                  <a:pt x="827531" y="0"/>
                </a:lnTo>
              </a:path>
            </a:pathLst>
          </a:custGeom>
          <a:ln w="3810">
            <a:solidFill>
              <a:srgbClr val="F43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5064849" y="4324995"/>
            <a:ext cx="0" cy="772956"/>
          </a:xfrm>
          <a:custGeom>
            <a:avLst/>
            <a:gdLst/>
            <a:ahLst/>
            <a:cxnLst/>
            <a:rect l="l" t="t" r="r" b="b"/>
            <a:pathLst>
              <a:path h="771525">
                <a:moveTo>
                  <a:pt x="0" y="0"/>
                </a:moveTo>
                <a:lnTo>
                  <a:pt x="0" y="771143"/>
                </a:lnTo>
              </a:path>
            </a:pathLst>
          </a:custGeom>
          <a:ln w="3810">
            <a:solidFill>
              <a:srgbClr val="F43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5825196" y="4324995"/>
            <a:ext cx="0" cy="772956"/>
          </a:xfrm>
          <a:custGeom>
            <a:avLst/>
            <a:gdLst/>
            <a:ahLst/>
            <a:cxnLst/>
            <a:rect l="l" t="t" r="r" b="b"/>
            <a:pathLst>
              <a:path h="771525">
                <a:moveTo>
                  <a:pt x="0" y="0"/>
                </a:moveTo>
                <a:lnTo>
                  <a:pt x="0" y="771143"/>
                </a:lnTo>
              </a:path>
            </a:pathLst>
          </a:custGeom>
          <a:ln w="3809">
            <a:solidFill>
              <a:srgbClr val="F43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5066608" y="4326902"/>
            <a:ext cx="757310" cy="0"/>
          </a:xfrm>
          <a:custGeom>
            <a:avLst/>
            <a:gdLst/>
            <a:ahLst/>
            <a:cxnLst/>
            <a:rect l="l" t="t" r="r" b="b"/>
            <a:pathLst>
              <a:path w="820420">
                <a:moveTo>
                  <a:pt x="0" y="0"/>
                </a:moveTo>
                <a:lnTo>
                  <a:pt x="819912" y="0"/>
                </a:lnTo>
              </a:path>
            </a:pathLst>
          </a:custGeom>
          <a:ln w="3810">
            <a:solidFill>
              <a:srgbClr val="F43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5066608" y="5095658"/>
            <a:ext cx="757310" cy="0"/>
          </a:xfrm>
          <a:custGeom>
            <a:avLst/>
            <a:gdLst/>
            <a:ahLst/>
            <a:cxnLst/>
            <a:rect l="l" t="t" r="r" b="b"/>
            <a:pathLst>
              <a:path w="820420">
                <a:moveTo>
                  <a:pt x="0" y="0"/>
                </a:moveTo>
                <a:lnTo>
                  <a:pt x="819912" y="0"/>
                </a:lnTo>
              </a:path>
            </a:pathLst>
          </a:custGeom>
          <a:ln w="3810">
            <a:solidFill>
              <a:srgbClr val="F43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5068366" y="4328812"/>
            <a:ext cx="0" cy="765322"/>
          </a:xfrm>
          <a:custGeom>
            <a:avLst/>
            <a:gdLst/>
            <a:ahLst/>
            <a:cxnLst/>
            <a:rect l="l" t="t" r="r" b="b"/>
            <a:pathLst>
              <a:path h="763904">
                <a:moveTo>
                  <a:pt x="0" y="0"/>
                </a:moveTo>
                <a:lnTo>
                  <a:pt x="0" y="763524"/>
                </a:lnTo>
              </a:path>
            </a:pathLst>
          </a:custGeom>
          <a:ln w="3810">
            <a:solidFill>
              <a:srgbClr val="F43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5821680" y="4328812"/>
            <a:ext cx="0" cy="765322"/>
          </a:xfrm>
          <a:custGeom>
            <a:avLst/>
            <a:gdLst/>
            <a:ahLst/>
            <a:cxnLst/>
            <a:rect l="l" t="t" r="r" b="b"/>
            <a:pathLst>
              <a:path h="763904">
                <a:moveTo>
                  <a:pt x="0" y="0"/>
                </a:moveTo>
                <a:lnTo>
                  <a:pt x="0" y="763524"/>
                </a:lnTo>
              </a:path>
            </a:pathLst>
          </a:custGeom>
          <a:ln w="3809">
            <a:solidFill>
              <a:srgbClr val="F43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5070126" y="4330336"/>
            <a:ext cx="750277" cy="0"/>
          </a:xfrm>
          <a:custGeom>
            <a:avLst/>
            <a:gdLst/>
            <a:ahLst/>
            <a:cxnLst/>
            <a:rect l="l" t="t" r="r" b="b"/>
            <a:pathLst>
              <a:path w="812800">
                <a:moveTo>
                  <a:pt x="0" y="0"/>
                </a:moveTo>
                <a:lnTo>
                  <a:pt x="812291" y="0"/>
                </a:lnTo>
              </a:path>
            </a:pathLst>
          </a:custGeom>
          <a:ln w="3175">
            <a:solidFill>
              <a:srgbClr val="F33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5070126" y="5092224"/>
            <a:ext cx="750277" cy="0"/>
          </a:xfrm>
          <a:custGeom>
            <a:avLst/>
            <a:gdLst/>
            <a:ahLst/>
            <a:cxnLst/>
            <a:rect l="l" t="t" r="r" b="b"/>
            <a:pathLst>
              <a:path w="812800">
                <a:moveTo>
                  <a:pt x="0" y="0"/>
                </a:moveTo>
                <a:lnTo>
                  <a:pt x="812291" y="0"/>
                </a:lnTo>
              </a:path>
            </a:pathLst>
          </a:custGeom>
          <a:ln w="3175">
            <a:solidFill>
              <a:srgbClr val="F33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5071883" y="4331865"/>
            <a:ext cx="0" cy="758960"/>
          </a:xfrm>
          <a:custGeom>
            <a:avLst/>
            <a:gdLst/>
            <a:ahLst/>
            <a:cxnLst/>
            <a:rect l="l" t="t" r="r" b="b"/>
            <a:pathLst>
              <a:path h="757554">
                <a:moveTo>
                  <a:pt x="0" y="0"/>
                </a:moveTo>
                <a:lnTo>
                  <a:pt x="0" y="757427"/>
                </a:lnTo>
              </a:path>
            </a:pathLst>
          </a:custGeom>
          <a:ln w="3810">
            <a:solidFill>
              <a:srgbClr val="F33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5818174" y="4331865"/>
            <a:ext cx="0" cy="758960"/>
          </a:xfrm>
          <a:custGeom>
            <a:avLst/>
            <a:gdLst/>
            <a:ahLst/>
            <a:cxnLst/>
            <a:rect l="l" t="t" r="r" b="b"/>
            <a:pathLst>
              <a:path h="757554">
                <a:moveTo>
                  <a:pt x="0" y="0"/>
                </a:moveTo>
                <a:lnTo>
                  <a:pt x="0" y="757427"/>
                </a:lnTo>
              </a:path>
            </a:pathLst>
          </a:custGeom>
          <a:ln w="3809">
            <a:solidFill>
              <a:srgbClr val="F33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5073643" y="4333772"/>
            <a:ext cx="743243" cy="0"/>
          </a:xfrm>
          <a:custGeom>
            <a:avLst/>
            <a:gdLst/>
            <a:ahLst/>
            <a:cxnLst/>
            <a:rect l="l" t="t" r="r" b="b"/>
            <a:pathLst>
              <a:path w="805179">
                <a:moveTo>
                  <a:pt x="0" y="0"/>
                </a:moveTo>
                <a:lnTo>
                  <a:pt x="804672" y="0"/>
                </a:lnTo>
              </a:path>
            </a:pathLst>
          </a:custGeom>
          <a:ln w="3810">
            <a:solidFill>
              <a:srgbClr val="F23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5073643" y="5088789"/>
            <a:ext cx="743243" cy="0"/>
          </a:xfrm>
          <a:custGeom>
            <a:avLst/>
            <a:gdLst/>
            <a:ahLst/>
            <a:cxnLst/>
            <a:rect l="l" t="t" r="r" b="b"/>
            <a:pathLst>
              <a:path w="805179">
                <a:moveTo>
                  <a:pt x="0" y="0"/>
                </a:moveTo>
                <a:lnTo>
                  <a:pt x="804672" y="0"/>
                </a:lnTo>
              </a:path>
            </a:pathLst>
          </a:custGeom>
          <a:ln w="3810">
            <a:solidFill>
              <a:srgbClr val="F23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5075400" y="4335683"/>
            <a:ext cx="0" cy="751326"/>
          </a:xfrm>
          <a:custGeom>
            <a:avLst/>
            <a:gdLst/>
            <a:ahLst/>
            <a:cxnLst/>
            <a:rect l="l" t="t" r="r" b="b"/>
            <a:pathLst>
              <a:path h="749935">
                <a:moveTo>
                  <a:pt x="0" y="0"/>
                </a:moveTo>
                <a:lnTo>
                  <a:pt x="0" y="749808"/>
                </a:lnTo>
              </a:path>
            </a:pathLst>
          </a:custGeom>
          <a:ln w="3810">
            <a:solidFill>
              <a:srgbClr val="F23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5814657" y="4335683"/>
            <a:ext cx="0" cy="751326"/>
          </a:xfrm>
          <a:custGeom>
            <a:avLst/>
            <a:gdLst/>
            <a:ahLst/>
            <a:cxnLst/>
            <a:rect l="l" t="t" r="r" b="b"/>
            <a:pathLst>
              <a:path h="749935">
                <a:moveTo>
                  <a:pt x="0" y="0"/>
                </a:moveTo>
                <a:lnTo>
                  <a:pt x="0" y="749808"/>
                </a:lnTo>
              </a:path>
            </a:pathLst>
          </a:custGeom>
          <a:ln w="3809">
            <a:solidFill>
              <a:srgbClr val="F23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5077160" y="4337590"/>
            <a:ext cx="736209" cy="0"/>
          </a:xfrm>
          <a:custGeom>
            <a:avLst/>
            <a:gdLst/>
            <a:ahLst/>
            <a:cxnLst/>
            <a:rect l="l" t="t" r="r" b="b"/>
            <a:pathLst>
              <a:path w="797560">
                <a:moveTo>
                  <a:pt x="0" y="0"/>
                </a:moveTo>
                <a:lnTo>
                  <a:pt x="797051" y="0"/>
                </a:lnTo>
              </a:path>
            </a:pathLst>
          </a:custGeom>
          <a:ln w="3810">
            <a:solidFill>
              <a:srgbClr val="F13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5077160" y="5084971"/>
            <a:ext cx="736209" cy="0"/>
          </a:xfrm>
          <a:custGeom>
            <a:avLst/>
            <a:gdLst/>
            <a:ahLst/>
            <a:cxnLst/>
            <a:rect l="l" t="t" r="r" b="b"/>
            <a:pathLst>
              <a:path w="797560">
                <a:moveTo>
                  <a:pt x="0" y="0"/>
                </a:moveTo>
                <a:lnTo>
                  <a:pt x="797051" y="0"/>
                </a:lnTo>
              </a:path>
            </a:pathLst>
          </a:custGeom>
          <a:ln w="3810">
            <a:solidFill>
              <a:srgbClr val="F13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5078917" y="4339499"/>
            <a:ext cx="0" cy="743692"/>
          </a:xfrm>
          <a:custGeom>
            <a:avLst/>
            <a:gdLst/>
            <a:ahLst/>
            <a:cxnLst/>
            <a:rect l="l" t="t" r="r" b="b"/>
            <a:pathLst>
              <a:path h="742314">
                <a:moveTo>
                  <a:pt x="0" y="0"/>
                </a:moveTo>
                <a:lnTo>
                  <a:pt x="0" y="742188"/>
                </a:lnTo>
              </a:path>
            </a:pathLst>
          </a:custGeom>
          <a:ln w="3810">
            <a:solidFill>
              <a:srgbClr val="F13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5811140" y="4339499"/>
            <a:ext cx="0" cy="743692"/>
          </a:xfrm>
          <a:custGeom>
            <a:avLst/>
            <a:gdLst/>
            <a:ahLst/>
            <a:cxnLst/>
            <a:rect l="l" t="t" r="r" b="b"/>
            <a:pathLst>
              <a:path h="742314">
                <a:moveTo>
                  <a:pt x="0" y="0"/>
                </a:moveTo>
                <a:lnTo>
                  <a:pt x="0" y="742188"/>
                </a:lnTo>
              </a:path>
            </a:pathLst>
          </a:custGeom>
          <a:ln w="3809">
            <a:solidFill>
              <a:srgbClr val="F13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5080677" y="4341024"/>
            <a:ext cx="729175" cy="0"/>
          </a:xfrm>
          <a:custGeom>
            <a:avLst/>
            <a:gdLst/>
            <a:ahLst/>
            <a:cxnLst/>
            <a:rect l="l" t="t" r="r" b="b"/>
            <a:pathLst>
              <a:path w="789939">
                <a:moveTo>
                  <a:pt x="0" y="0"/>
                </a:moveTo>
                <a:lnTo>
                  <a:pt x="789431" y="0"/>
                </a:lnTo>
              </a:path>
            </a:pathLst>
          </a:custGeom>
          <a:ln w="3175">
            <a:solidFill>
              <a:srgbClr val="F13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5080677" y="5081536"/>
            <a:ext cx="729175" cy="0"/>
          </a:xfrm>
          <a:custGeom>
            <a:avLst/>
            <a:gdLst/>
            <a:ahLst/>
            <a:cxnLst/>
            <a:rect l="l" t="t" r="r" b="b"/>
            <a:pathLst>
              <a:path w="789939">
                <a:moveTo>
                  <a:pt x="0" y="0"/>
                </a:moveTo>
                <a:lnTo>
                  <a:pt x="789431" y="0"/>
                </a:lnTo>
              </a:path>
            </a:pathLst>
          </a:custGeom>
          <a:ln w="3175">
            <a:solidFill>
              <a:srgbClr val="F13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5082434" y="4342552"/>
            <a:ext cx="0" cy="737967"/>
          </a:xfrm>
          <a:custGeom>
            <a:avLst/>
            <a:gdLst/>
            <a:ahLst/>
            <a:cxnLst/>
            <a:rect l="l" t="t" r="r" b="b"/>
            <a:pathLst>
              <a:path h="736600">
                <a:moveTo>
                  <a:pt x="0" y="0"/>
                </a:moveTo>
                <a:lnTo>
                  <a:pt x="0" y="736091"/>
                </a:lnTo>
              </a:path>
            </a:pathLst>
          </a:custGeom>
          <a:ln w="3810">
            <a:solidFill>
              <a:srgbClr val="F13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5807611" y="4342552"/>
            <a:ext cx="0" cy="737967"/>
          </a:xfrm>
          <a:custGeom>
            <a:avLst/>
            <a:gdLst/>
            <a:ahLst/>
            <a:cxnLst/>
            <a:rect l="l" t="t" r="r" b="b"/>
            <a:pathLst>
              <a:path h="736600">
                <a:moveTo>
                  <a:pt x="0" y="0"/>
                </a:moveTo>
                <a:lnTo>
                  <a:pt x="0" y="736091"/>
                </a:lnTo>
              </a:path>
            </a:pathLst>
          </a:custGeom>
          <a:ln w="3809">
            <a:solidFill>
              <a:srgbClr val="F13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5084192" y="4344460"/>
            <a:ext cx="722142" cy="0"/>
          </a:xfrm>
          <a:custGeom>
            <a:avLst/>
            <a:gdLst/>
            <a:ahLst/>
            <a:cxnLst/>
            <a:rect l="l" t="t" r="r" b="b"/>
            <a:pathLst>
              <a:path w="782320">
                <a:moveTo>
                  <a:pt x="0" y="0"/>
                </a:moveTo>
                <a:lnTo>
                  <a:pt x="781812" y="0"/>
                </a:lnTo>
              </a:path>
            </a:pathLst>
          </a:custGeom>
          <a:ln w="3810">
            <a:solidFill>
              <a:srgbClr val="F02F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5084192" y="5078100"/>
            <a:ext cx="722142" cy="0"/>
          </a:xfrm>
          <a:custGeom>
            <a:avLst/>
            <a:gdLst/>
            <a:ahLst/>
            <a:cxnLst/>
            <a:rect l="l" t="t" r="r" b="b"/>
            <a:pathLst>
              <a:path w="782320">
                <a:moveTo>
                  <a:pt x="0" y="0"/>
                </a:moveTo>
                <a:lnTo>
                  <a:pt x="781812" y="0"/>
                </a:lnTo>
              </a:path>
            </a:pathLst>
          </a:custGeom>
          <a:ln w="3810">
            <a:solidFill>
              <a:srgbClr val="F02F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5085951" y="4346369"/>
            <a:ext cx="0" cy="730332"/>
          </a:xfrm>
          <a:custGeom>
            <a:avLst/>
            <a:gdLst/>
            <a:ahLst/>
            <a:cxnLst/>
            <a:rect l="l" t="t" r="r" b="b"/>
            <a:pathLst>
              <a:path h="728979">
                <a:moveTo>
                  <a:pt x="0" y="0"/>
                </a:moveTo>
                <a:lnTo>
                  <a:pt x="0" y="728472"/>
                </a:lnTo>
              </a:path>
            </a:pathLst>
          </a:custGeom>
          <a:ln w="3810">
            <a:solidFill>
              <a:srgbClr val="F02F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5804095" y="4346369"/>
            <a:ext cx="0" cy="730332"/>
          </a:xfrm>
          <a:custGeom>
            <a:avLst/>
            <a:gdLst/>
            <a:ahLst/>
            <a:cxnLst/>
            <a:rect l="l" t="t" r="r" b="b"/>
            <a:pathLst>
              <a:path h="728979">
                <a:moveTo>
                  <a:pt x="0" y="0"/>
                </a:moveTo>
                <a:lnTo>
                  <a:pt x="0" y="728472"/>
                </a:lnTo>
              </a:path>
            </a:pathLst>
          </a:custGeom>
          <a:ln w="3809">
            <a:solidFill>
              <a:srgbClr val="F02F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5087709" y="4347896"/>
            <a:ext cx="715108" cy="0"/>
          </a:xfrm>
          <a:custGeom>
            <a:avLst/>
            <a:gdLst/>
            <a:ahLst/>
            <a:cxnLst/>
            <a:rect l="l" t="t" r="r" b="b"/>
            <a:pathLst>
              <a:path w="774700">
                <a:moveTo>
                  <a:pt x="0" y="0"/>
                </a:moveTo>
                <a:lnTo>
                  <a:pt x="774191" y="0"/>
                </a:lnTo>
              </a:path>
            </a:pathLst>
          </a:custGeom>
          <a:ln w="3175">
            <a:solidFill>
              <a:srgbClr val="EF2F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5087709" y="5074665"/>
            <a:ext cx="715108" cy="0"/>
          </a:xfrm>
          <a:custGeom>
            <a:avLst/>
            <a:gdLst/>
            <a:ahLst/>
            <a:cxnLst/>
            <a:rect l="l" t="t" r="r" b="b"/>
            <a:pathLst>
              <a:path w="774700">
                <a:moveTo>
                  <a:pt x="0" y="0"/>
                </a:moveTo>
                <a:lnTo>
                  <a:pt x="774191" y="0"/>
                </a:lnTo>
              </a:path>
            </a:pathLst>
          </a:custGeom>
          <a:ln w="3175">
            <a:solidFill>
              <a:srgbClr val="EF2F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5089468" y="4349421"/>
            <a:ext cx="0" cy="723971"/>
          </a:xfrm>
          <a:custGeom>
            <a:avLst/>
            <a:gdLst/>
            <a:ahLst/>
            <a:cxnLst/>
            <a:rect l="l" t="t" r="r" b="b"/>
            <a:pathLst>
              <a:path h="722629">
                <a:moveTo>
                  <a:pt x="0" y="0"/>
                </a:moveTo>
                <a:lnTo>
                  <a:pt x="0" y="722376"/>
                </a:lnTo>
              </a:path>
            </a:pathLst>
          </a:custGeom>
          <a:ln w="3810">
            <a:solidFill>
              <a:srgbClr val="EF2F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5800590" y="4349421"/>
            <a:ext cx="0" cy="723971"/>
          </a:xfrm>
          <a:custGeom>
            <a:avLst/>
            <a:gdLst/>
            <a:ahLst/>
            <a:cxnLst/>
            <a:rect l="l" t="t" r="r" b="b"/>
            <a:pathLst>
              <a:path h="722629">
                <a:moveTo>
                  <a:pt x="0" y="0"/>
                </a:moveTo>
                <a:lnTo>
                  <a:pt x="0" y="722376"/>
                </a:lnTo>
              </a:path>
            </a:pathLst>
          </a:custGeom>
          <a:ln w="3809">
            <a:solidFill>
              <a:srgbClr val="EF2F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5091226" y="4351330"/>
            <a:ext cx="708074" cy="0"/>
          </a:xfrm>
          <a:custGeom>
            <a:avLst/>
            <a:gdLst/>
            <a:ahLst/>
            <a:cxnLst/>
            <a:rect l="l" t="t" r="r" b="b"/>
            <a:pathLst>
              <a:path w="767079">
                <a:moveTo>
                  <a:pt x="0" y="0"/>
                </a:moveTo>
                <a:lnTo>
                  <a:pt x="766572" y="0"/>
                </a:lnTo>
              </a:path>
            </a:pathLst>
          </a:custGeom>
          <a:ln w="3810">
            <a:solidFill>
              <a:srgbClr val="EE2F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5091226" y="5071230"/>
            <a:ext cx="708074" cy="0"/>
          </a:xfrm>
          <a:custGeom>
            <a:avLst/>
            <a:gdLst/>
            <a:ahLst/>
            <a:cxnLst/>
            <a:rect l="l" t="t" r="r" b="b"/>
            <a:pathLst>
              <a:path w="767079">
                <a:moveTo>
                  <a:pt x="0" y="0"/>
                </a:moveTo>
                <a:lnTo>
                  <a:pt x="766572" y="0"/>
                </a:lnTo>
              </a:path>
            </a:pathLst>
          </a:custGeom>
          <a:ln w="3810">
            <a:solidFill>
              <a:srgbClr val="EE2F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5092985" y="4353239"/>
            <a:ext cx="0" cy="716337"/>
          </a:xfrm>
          <a:custGeom>
            <a:avLst/>
            <a:gdLst/>
            <a:ahLst/>
            <a:cxnLst/>
            <a:rect l="l" t="t" r="r" b="b"/>
            <a:pathLst>
              <a:path h="715010">
                <a:moveTo>
                  <a:pt x="0" y="0"/>
                </a:moveTo>
                <a:lnTo>
                  <a:pt x="0" y="714755"/>
                </a:lnTo>
              </a:path>
            </a:pathLst>
          </a:custGeom>
          <a:ln w="3810">
            <a:solidFill>
              <a:srgbClr val="EE2F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5797073" y="4353239"/>
            <a:ext cx="0" cy="716337"/>
          </a:xfrm>
          <a:custGeom>
            <a:avLst/>
            <a:gdLst/>
            <a:ahLst/>
            <a:cxnLst/>
            <a:rect l="l" t="t" r="r" b="b"/>
            <a:pathLst>
              <a:path h="715010">
                <a:moveTo>
                  <a:pt x="0" y="0"/>
                </a:moveTo>
                <a:lnTo>
                  <a:pt x="0" y="714755"/>
                </a:lnTo>
              </a:path>
            </a:pathLst>
          </a:custGeom>
          <a:ln w="3809">
            <a:solidFill>
              <a:srgbClr val="EE2F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5094743" y="4355148"/>
            <a:ext cx="701040" cy="0"/>
          </a:xfrm>
          <a:custGeom>
            <a:avLst/>
            <a:gdLst/>
            <a:ahLst/>
            <a:cxnLst/>
            <a:rect l="l" t="t" r="r" b="b"/>
            <a:pathLst>
              <a:path w="759460">
                <a:moveTo>
                  <a:pt x="0" y="0"/>
                </a:moveTo>
                <a:lnTo>
                  <a:pt x="758951" y="0"/>
                </a:lnTo>
              </a:path>
            </a:pathLst>
          </a:custGeom>
          <a:ln w="3810">
            <a:solidFill>
              <a:srgbClr val="ED2F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5094743" y="5067412"/>
            <a:ext cx="701040" cy="0"/>
          </a:xfrm>
          <a:custGeom>
            <a:avLst/>
            <a:gdLst/>
            <a:ahLst/>
            <a:cxnLst/>
            <a:rect l="l" t="t" r="r" b="b"/>
            <a:pathLst>
              <a:path w="759460">
                <a:moveTo>
                  <a:pt x="0" y="0"/>
                </a:moveTo>
                <a:lnTo>
                  <a:pt x="758951" y="0"/>
                </a:lnTo>
              </a:path>
            </a:pathLst>
          </a:custGeom>
          <a:ln w="3810">
            <a:solidFill>
              <a:srgbClr val="ED2F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5096502" y="4357057"/>
            <a:ext cx="0" cy="708702"/>
          </a:xfrm>
          <a:custGeom>
            <a:avLst/>
            <a:gdLst/>
            <a:ahLst/>
            <a:cxnLst/>
            <a:rect l="l" t="t" r="r" b="b"/>
            <a:pathLst>
              <a:path h="707389">
                <a:moveTo>
                  <a:pt x="0" y="0"/>
                </a:moveTo>
                <a:lnTo>
                  <a:pt x="0" y="707136"/>
                </a:lnTo>
              </a:path>
            </a:pathLst>
          </a:custGeom>
          <a:ln w="3810">
            <a:solidFill>
              <a:srgbClr val="ED2F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5793556" y="4357057"/>
            <a:ext cx="0" cy="708702"/>
          </a:xfrm>
          <a:custGeom>
            <a:avLst/>
            <a:gdLst/>
            <a:ahLst/>
            <a:cxnLst/>
            <a:rect l="l" t="t" r="r" b="b"/>
            <a:pathLst>
              <a:path h="707389">
                <a:moveTo>
                  <a:pt x="0" y="0"/>
                </a:moveTo>
                <a:lnTo>
                  <a:pt x="0" y="707136"/>
                </a:lnTo>
              </a:path>
            </a:pathLst>
          </a:custGeom>
          <a:ln w="3809">
            <a:solidFill>
              <a:srgbClr val="ED2F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5098260" y="4358582"/>
            <a:ext cx="694006" cy="0"/>
          </a:xfrm>
          <a:custGeom>
            <a:avLst/>
            <a:gdLst/>
            <a:ahLst/>
            <a:cxnLst/>
            <a:rect l="l" t="t" r="r" b="b"/>
            <a:pathLst>
              <a:path w="751839">
                <a:moveTo>
                  <a:pt x="0" y="0"/>
                </a:moveTo>
                <a:lnTo>
                  <a:pt x="751331" y="0"/>
                </a:lnTo>
              </a:path>
            </a:pathLst>
          </a:custGeom>
          <a:ln w="3175">
            <a:solidFill>
              <a:srgbClr val="ED2F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5098260" y="5063978"/>
            <a:ext cx="694006" cy="0"/>
          </a:xfrm>
          <a:custGeom>
            <a:avLst/>
            <a:gdLst/>
            <a:ahLst/>
            <a:cxnLst/>
            <a:rect l="l" t="t" r="r" b="b"/>
            <a:pathLst>
              <a:path w="751839">
                <a:moveTo>
                  <a:pt x="0" y="0"/>
                </a:moveTo>
                <a:lnTo>
                  <a:pt x="751331" y="0"/>
                </a:lnTo>
              </a:path>
            </a:pathLst>
          </a:custGeom>
          <a:ln w="3175">
            <a:solidFill>
              <a:srgbClr val="ED2F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5100018" y="4360109"/>
            <a:ext cx="0" cy="702341"/>
          </a:xfrm>
          <a:custGeom>
            <a:avLst/>
            <a:gdLst/>
            <a:ahLst/>
            <a:cxnLst/>
            <a:rect l="l" t="t" r="r" b="b"/>
            <a:pathLst>
              <a:path h="701039">
                <a:moveTo>
                  <a:pt x="0" y="0"/>
                </a:moveTo>
                <a:lnTo>
                  <a:pt x="0" y="701039"/>
                </a:lnTo>
              </a:path>
            </a:pathLst>
          </a:custGeom>
          <a:ln w="3810">
            <a:solidFill>
              <a:srgbClr val="ED2F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5790027" y="4360109"/>
            <a:ext cx="0" cy="702341"/>
          </a:xfrm>
          <a:custGeom>
            <a:avLst/>
            <a:gdLst/>
            <a:ahLst/>
            <a:cxnLst/>
            <a:rect l="l" t="t" r="r" b="b"/>
            <a:pathLst>
              <a:path h="701039">
                <a:moveTo>
                  <a:pt x="0" y="0"/>
                </a:moveTo>
                <a:lnTo>
                  <a:pt x="0" y="701039"/>
                </a:lnTo>
              </a:path>
            </a:pathLst>
          </a:custGeom>
          <a:ln w="3809">
            <a:solidFill>
              <a:srgbClr val="ED2F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5101777" y="4362018"/>
            <a:ext cx="686972" cy="0"/>
          </a:xfrm>
          <a:custGeom>
            <a:avLst/>
            <a:gdLst/>
            <a:ahLst/>
            <a:cxnLst/>
            <a:rect l="l" t="t" r="r" b="b"/>
            <a:pathLst>
              <a:path w="744220">
                <a:moveTo>
                  <a:pt x="0" y="0"/>
                </a:moveTo>
                <a:lnTo>
                  <a:pt x="743712" y="0"/>
                </a:lnTo>
              </a:path>
            </a:pathLst>
          </a:custGeom>
          <a:ln w="3810">
            <a:solidFill>
              <a:srgbClr val="EC2F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5101777" y="5060542"/>
            <a:ext cx="686972" cy="0"/>
          </a:xfrm>
          <a:custGeom>
            <a:avLst/>
            <a:gdLst/>
            <a:ahLst/>
            <a:cxnLst/>
            <a:rect l="l" t="t" r="r" b="b"/>
            <a:pathLst>
              <a:path w="744220">
                <a:moveTo>
                  <a:pt x="0" y="0"/>
                </a:moveTo>
                <a:lnTo>
                  <a:pt x="743712" y="0"/>
                </a:lnTo>
              </a:path>
            </a:pathLst>
          </a:custGeom>
          <a:ln w="3810">
            <a:solidFill>
              <a:srgbClr val="EC2F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5103535" y="4363928"/>
            <a:ext cx="0" cy="694706"/>
          </a:xfrm>
          <a:custGeom>
            <a:avLst/>
            <a:gdLst/>
            <a:ahLst/>
            <a:cxnLst/>
            <a:rect l="l" t="t" r="r" b="b"/>
            <a:pathLst>
              <a:path h="693420">
                <a:moveTo>
                  <a:pt x="0" y="0"/>
                </a:moveTo>
                <a:lnTo>
                  <a:pt x="0" y="693420"/>
                </a:lnTo>
              </a:path>
            </a:pathLst>
          </a:custGeom>
          <a:ln w="3810">
            <a:solidFill>
              <a:srgbClr val="EC2F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5786511" y="4363928"/>
            <a:ext cx="0" cy="694706"/>
          </a:xfrm>
          <a:custGeom>
            <a:avLst/>
            <a:gdLst/>
            <a:ahLst/>
            <a:cxnLst/>
            <a:rect l="l" t="t" r="r" b="b"/>
            <a:pathLst>
              <a:path h="693420">
                <a:moveTo>
                  <a:pt x="0" y="0"/>
                </a:moveTo>
                <a:lnTo>
                  <a:pt x="0" y="693420"/>
                </a:lnTo>
              </a:path>
            </a:pathLst>
          </a:custGeom>
          <a:ln w="3809">
            <a:solidFill>
              <a:srgbClr val="EC2F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5105294" y="4365836"/>
            <a:ext cx="679938" cy="0"/>
          </a:xfrm>
          <a:custGeom>
            <a:avLst/>
            <a:gdLst/>
            <a:ahLst/>
            <a:cxnLst/>
            <a:rect l="l" t="t" r="r" b="b"/>
            <a:pathLst>
              <a:path w="736600">
                <a:moveTo>
                  <a:pt x="0" y="0"/>
                </a:moveTo>
                <a:lnTo>
                  <a:pt x="736091" y="0"/>
                </a:lnTo>
              </a:path>
            </a:pathLst>
          </a:custGeom>
          <a:ln w="3810">
            <a:solidFill>
              <a:srgbClr val="EB2E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5105294" y="5056724"/>
            <a:ext cx="679938" cy="0"/>
          </a:xfrm>
          <a:custGeom>
            <a:avLst/>
            <a:gdLst/>
            <a:ahLst/>
            <a:cxnLst/>
            <a:rect l="l" t="t" r="r" b="b"/>
            <a:pathLst>
              <a:path w="736600">
                <a:moveTo>
                  <a:pt x="0" y="0"/>
                </a:moveTo>
                <a:lnTo>
                  <a:pt x="736091" y="0"/>
                </a:lnTo>
              </a:path>
            </a:pathLst>
          </a:custGeom>
          <a:ln w="3810">
            <a:solidFill>
              <a:srgbClr val="EB2E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5107052" y="4367744"/>
            <a:ext cx="0" cy="687072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3810">
            <a:solidFill>
              <a:srgbClr val="EB2E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5783005" y="4367744"/>
            <a:ext cx="0" cy="687072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3809">
            <a:solidFill>
              <a:srgbClr val="EB2E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5108812" y="4369270"/>
            <a:ext cx="672905" cy="0"/>
          </a:xfrm>
          <a:custGeom>
            <a:avLst/>
            <a:gdLst/>
            <a:ahLst/>
            <a:cxnLst/>
            <a:rect l="l" t="t" r="r" b="b"/>
            <a:pathLst>
              <a:path w="728979">
                <a:moveTo>
                  <a:pt x="0" y="0"/>
                </a:moveTo>
                <a:lnTo>
                  <a:pt x="728472" y="0"/>
                </a:lnTo>
              </a:path>
            </a:pathLst>
          </a:custGeom>
          <a:ln w="3175">
            <a:solidFill>
              <a:srgbClr val="EA2E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5108812" y="5053290"/>
            <a:ext cx="672905" cy="0"/>
          </a:xfrm>
          <a:custGeom>
            <a:avLst/>
            <a:gdLst/>
            <a:ahLst/>
            <a:cxnLst/>
            <a:rect l="l" t="t" r="r" b="b"/>
            <a:pathLst>
              <a:path w="728979">
                <a:moveTo>
                  <a:pt x="0" y="0"/>
                </a:moveTo>
                <a:lnTo>
                  <a:pt x="728472" y="0"/>
                </a:lnTo>
              </a:path>
            </a:pathLst>
          </a:custGeom>
          <a:ln w="3175">
            <a:solidFill>
              <a:srgbClr val="EA2E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5110218" y="4370798"/>
            <a:ext cx="0" cy="681347"/>
          </a:xfrm>
          <a:custGeom>
            <a:avLst/>
            <a:gdLst/>
            <a:ahLst/>
            <a:cxnLst/>
            <a:rect l="l" t="t" r="r" b="b"/>
            <a:pathLst>
              <a:path h="680085">
                <a:moveTo>
                  <a:pt x="0" y="0"/>
                </a:moveTo>
                <a:lnTo>
                  <a:pt x="0" y="679703"/>
                </a:lnTo>
              </a:path>
            </a:pathLst>
          </a:custGeom>
          <a:ln w="3175">
            <a:solidFill>
              <a:srgbClr val="EA2E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5779840" y="4370798"/>
            <a:ext cx="0" cy="681347"/>
          </a:xfrm>
          <a:custGeom>
            <a:avLst/>
            <a:gdLst/>
            <a:ahLst/>
            <a:cxnLst/>
            <a:rect l="l" t="t" r="r" b="b"/>
            <a:pathLst>
              <a:path h="680085">
                <a:moveTo>
                  <a:pt x="0" y="0"/>
                </a:moveTo>
                <a:lnTo>
                  <a:pt x="0" y="679703"/>
                </a:lnTo>
              </a:path>
            </a:pathLst>
          </a:custGeom>
          <a:ln w="3175">
            <a:solidFill>
              <a:srgbClr val="EA2E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5111624" y="4372707"/>
            <a:ext cx="667043" cy="0"/>
          </a:xfrm>
          <a:custGeom>
            <a:avLst/>
            <a:gdLst/>
            <a:ahLst/>
            <a:cxnLst/>
            <a:rect l="l" t="t" r="r" b="b"/>
            <a:pathLst>
              <a:path w="722629">
                <a:moveTo>
                  <a:pt x="0" y="0"/>
                </a:moveTo>
                <a:lnTo>
                  <a:pt x="722376" y="0"/>
                </a:lnTo>
              </a:path>
            </a:pathLst>
          </a:custGeom>
          <a:ln w="3810">
            <a:solidFill>
              <a:srgbClr val="E92E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5111624" y="5049855"/>
            <a:ext cx="667043" cy="0"/>
          </a:xfrm>
          <a:custGeom>
            <a:avLst/>
            <a:gdLst/>
            <a:ahLst/>
            <a:cxnLst/>
            <a:rect l="l" t="t" r="r" b="b"/>
            <a:pathLst>
              <a:path w="722629">
                <a:moveTo>
                  <a:pt x="0" y="0"/>
                </a:moveTo>
                <a:lnTo>
                  <a:pt x="722376" y="0"/>
                </a:lnTo>
              </a:path>
            </a:pathLst>
          </a:custGeom>
          <a:ln w="3810">
            <a:solidFill>
              <a:srgbClr val="E92E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5113383" y="4374616"/>
            <a:ext cx="0" cy="673713"/>
          </a:xfrm>
          <a:custGeom>
            <a:avLst/>
            <a:gdLst/>
            <a:ahLst/>
            <a:cxnLst/>
            <a:rect l="l" t="t" r="r" b="b"/>
            <a:pathLst>
              <a:path h="672464">
                <a:moveTo>
                  <a:pt x="0" y="0"/>
                </a:moveTo>
                <a:lnTo>
                  <a:pt x="0" y="672084"/>
                </a:lnTo>
              </a:path>
            </a:pathLst>
          </a:custGeom>
          <a:ln w="3810">
            <a:solidFill>
              <a:srgbClr val="E92E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5776674" y="4374616"/>
            <a:ext cx="0" cy="673713"/>
          </a:xfrm>
          <a:custGeom>
            <a:avLst/>
            <a:gdLst/>
            <a:ahLst/>
            <a:cxnLst/>
            <a:rect l="l" t="t" r="r" b="b"/>
            <a:pathLst>
              <a:path h="672464">
                <a:moveTo>
                  <a:pt x="0" y="0"/>
                </a:moveTo>
                <a:lnTo>
                  <a:pt x="0" y="672084"/>
                </a:lnTo>
              </a:path>
            </a:pathLst>
          </a:custGeom>
          <a:ln w="3809">
            <a:solidFill>
              <a:srgbClr val="E92E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5115141" y="4376524"/>
            <a:ext cx="660009" cy="0"/>
          </a:xfrm>
          <a:custGeom>
            <a:avLst/>
            <a:gdLst/>
            <a:ahLst/>
            <a:cxnLst/>
            <a:rect l="l" t="t" r="r" b="b"/>
            <a:pathLst>
              <a:path w="715010">
                <a:moveTo>
                  <a:pt x="0" y="0"/>
                </a:moveTo>
                <a:lnTo>
                  <a:pt x="714755" y="0"/>
                </a:lnTo>
              </a:path>
            </a:pathLst>
          </a:custGeom>
          <a:ln w="3810">
            <a:solidFill>
              <a:srgbClr val="E82E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5115141" y="5046037"/>
            <a:ext cx="660009" cy="0"/>
          </a:xfrm>
          <a:custGeom>
            <a:avLst/>
            <a:gdLst/>
            <a:ahLst/>
            <a:cxnLst/>
            <a:rect l="l" t="t" r="r" b="b"/>
            <a:pathLst>
              <a:path w="715010">
                <a:moveTo>
                  <a:pt x="0" y="0"/>
                </a:moveTo>
                <a:lnTo>
                  <a:pt x="714755" y="0"/>
                </a:lnTo>
              </a:path>
            </a:pathLst>
          </a:custGeom>
          <a:ln w="3810">
            <a:solidFill>
              <a:srgbClr val="E82E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5116900" y="4378433"/>
            <a:ext cx="0" cy="666078"/>
          </a:xfrm>
          <a:custGeom>
            <a:avLst/>
            <a:gdLst/>
            <a:ahLst/>
            <a:cxnLst/>
            <a:rect l="l" t="t" r="r" b="b"/>
            <a:pathLst>
              <a:path h="664845">
                <a:moveTo>
                  <a:pt x="0" y="0"/>
                </a:moveTo>
                <a:lnTo>
                  <a:pt x="0" y="664463"/>
                </a:lnTo>
              </a:path>
            </a:pathLst>
          </a:custGeom>
          <a:ln w="3810">
            <a:solidFill>
              <a:srgbClr val="E82E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5773146" y="4378433"/>
            <a:ext cx="0" cy="666078"/>
          </a:xfrm>
          <a:custGeom>
            <a:avLst/>
            <a:gdLst/>
            <a:ahLst/>
            <a:cxnLst/>
            <a:rect l="l" t="t" r="r" b="b"/>
            <a:pathLst>
              <a:path h="664845">
                <a:moveTo>
                  <a:pt x="0" y="0"/>
                </a:moveTo>
                <a:lnTo>
                  <a:pt x="0" y="664463"/>
                </a:lnTo>
              </a:path>
            </a:pathLst>
          </a:custGeom>
          <a:ln w="3809">
            <a:solidFill>
              <a:srgbClr val="E82E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5118658" y="4379958"/>
            <a:ext cx="652975" cy="0"/>
          </a:xfrm>
          <a:custGeom>
            <a:avLst/>
            <a:gdLst/>
            <a:ahLst/>
            <a:cxnLst/>
            <a:rect l="l" t="t" r="r" b="b"/>
            <a:pathLst>
              <a:path w="707389">
                <a:moveTo>
                  <a:pt x="0" y="0"/>
                </a:moveTo>
                <a:lnTo>
                  <a:pt x="707136" y="0"/>
                </a:lnTo>
              </a:path>
            </a:pathLst>
          </a:custGeom>
          <a:ln w="3175">
            <a:solidFill>
              <a:srgbClr val="E72E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5118658" y="5042602"/>
            <a:ext cx="652975" cy="0"/>
          </a:xfrm>
          <a:custGeom>
            <a:avLst/>
            <a:gdLst/>
            <a:ahLst/>
            <a:cxnLst/>
            <a:rect l="l" t="t" r="r" b="b"/>
            <a:pathLst>
              <a:path w="707389">
                <a:moveTo>
                  <a:pt x="0" y="0"/>
                </a:moveTo>
                <a:lnTo>
                  <a:pt x="707136" y="0"/>
                </a:lnTo>
              </a:path>
            </a:pathLst>
          </a:custGeom>
          <a:ln w="3175">
            <a:solidFill>
              <a:srgbClr val="E72E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5120417" y="4381486"/>
            <a:ext cx="0" cy="659717"/>
          </a:xfrm>
          <a:custGeom>
            <a:avLst/>
            <a:gdLst/>
            <a:ahLst/>
            <a:cxnLst/>
            <a:rect l="l" t="t" r="r" b="b"/>
            <a:pathLst>
              <a:path h="658495">
                <a:moveTo>
                  <a:pt x="0" y="0"/>
                </a:moveTo>
                <a:lnTo>
                  <a:pt x="0" y="658368"/>
                </a:lnTo>
              </a:path>
            </a:pathLst>
          </a:custGeom>
          <a:ln w="3810">
            <a:solidFill>
              <a:srgbClr val="E72E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5769630" y="4381486"/>
            <a:ext cx="0" cy="659717"/>
          </a:xfrm>
          <a:custGeom>
            <a:avLst/>
            <a:gdLst/>
            <a:ahLst/>
            <a:cxnLst/>
            <a:rect l="l" t="t" r="r" b="b"/>
            <a:pathLst>
              <a:path h="658495">
                <a:moveTo>
                  <a:pt x="0" y="0"/>
                </a:moveTo>
                <a:lnTo>
                  <a:pt x="0" y="658368"/>
                </a:lnTo>
              </a:path>
            </a:pathLst>
          </a:custGeom>
          <a:ln w="3809">
            <a:solidFill>
              <a:srgbClr val="E72E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5122164" y="4383394"/>
            <a:ext cx="645942" cy="0"/>
          </a:xfrm>
          <a:custGeom>
            <a:avLst/>
            <a:gdLst/>
            <a:ahLst/>
            <a:cxnLst/>
            <a:rect l="l" t="t" r="r" b="b"/>
            <a:pathLst>
              <a:path w="699770">
                <a:moveTo>
                  <a:pt x="0" y="0"/>
                </a:moveTo>
                <a:lnTo>
                  <a:pt x="699515" y="0"/>
                </a:lnTo>
              </a:path>
            </a:pathLst>
          </a:custGeom>
          <a:ln w="3810">
            <a:solidFill>
              <a:srgbClr val="E62D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5122164" y="5039166"/>
            <a:ext cx="645942" cy="0"/>
          </a:xfrm>
          <a:custGeom>
            <a:avLst/>
            <a:gdLst/>
            <a:ahLst/>
            <a:cxnLst/>
            <a:rect l="l" t="t" r="r" b="b"/>
            <a:pathLst>
              <a:path w="699770">
                <a:moveTo>
                  <a:pt x="0" y="0"/>
                </a:moveTo>
                <a:lnTo>
                  <a:pt x="699515" y="0"/>
                </a:lnTo>
              </a:path>
            </a:pathLst>
          </a:custGeom>
          <a:ln w="3810">
            <a:solidFill>
              <a:srgbClr val="E62D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5123934" y="4385304"/>
            <a:ext cx="0" cy="652083"/>
          </a:xfrm>
          <a:custGeom>
            <a:avLst/>
            <a:gdLst/>
            <a:ahLst/>
            <a:cxnLst/>
            <a:rect l="l" t="t" r="r" b="b"/>
            <a:pathLst>
              <a:path h="650875">
                <a:moveTo>
                  <a:pt x="0" y="0"/>
                </a:moveTo>
                <a:lnTo>
                  <a:pt x="0" y="650748"/>
                </a:lnTo>
              </a:path>
            </a:pathLst>
          </a:custGeom>
          <a:ln w="3810">
            <a:solidFill>
              <a:srgbClr val="E62D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5766112" y="4385304"/>
            <a:ext cx="0" cy="652083"/>
          </a:xfrm>
          <a:custGeom>
            <a:avLst/>
            <a:gdLst/>
            <a:ahLst/>
            <a:cxnLst/>
            <a:rect l="l" t="t" r="r" b="b"/>
            <a:pathLst>
              <a:path h="650875">
                <a:moveTo>
                  <a:pt x="0" y="0"/>
                </a:moveTo>
                <a:lnTo>
                  <a:pt x="0" y="650748"/>
                </a:lnTo>
              </a:path>
            </a:pathLst>
          </a:custGeom>
          <a:ln w="3809">
            <a:solidFill>
              <a:srgbClr val="E62D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5125692" y="4386829"/>
            <a:ext cx="638908" cy="0"/>
          </a:xfrm>
          <a:custGeom>
            <a:avLst/>
            <a:gdLst/>
            <a:ahLst/>
            <a:cxnLst/>
            <a:rect l="l" t="t" r="r" b="b"/>
            <a:pathLst>
              <a:path w="692150">
                <a:moveTo>
                  <a:pt x="0" y="0"/>
                </a:moveTo>
                <a:lnTo>
                  <a:pt x="691896" y="0"/>
                </a:lnTo>
              </a:path>
            </a:pathLst>
          </a:custGeom>
          <a:ln w="3175">
            <a:solidFill>
              <a:srgbClr val="E52D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5125692" y="5035730"/>
            <a:ext cx="638908" cy="0"/>
          </a:xfrm>
          <a:custGeom>
            <a:avLst/>
            <a:gdLst/>
            <a:ahLst/>
            <a:cxnLst/>
            <a:rect l="l" t="t" r="r" b="b"/>
            <a:pathLst>
              <a:path w="692150">
                <a:moveTo>
                  <a:pt x="0" y="0"/>
                </a:moveTo>
                <a:lnTo>
                  <a:pt x="691896" y="0"/>
                </a:lnTo>
              </a:path>
            </a:pathLst>
          </a:custGeom>
          <a:ln w="3175">
            <a:solidFill>
              <a:srgbClr val="E52D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5127450" y="4388357"/>
            <a:ext cx="0" cy="646357"/>
          </a:xfrm>
          <a:custGeom>
            <a:avLst/>
            <a:gdLst/>
            <a:ahLst/>
            <a:cxnLst/>
            <a:rect l="l" t="t" r="r" b="b"/>
            <a:pathLst>
              <a:path h="645160">
                <a:moveTo>
                  <a:pt x="0" y="0"/>
                </a:moveTo>
                <a:lnTo>
                  <a:pt x="0" y="644651"/>
                </a:lnTo>
              </a:path>
            </a:pathLst>
          </a:custGeom>
          <a:ln w="3810">
            <a:solidFill>
              <a:srgbClr val="E52D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5762607" y="4388357"/>
            <a:ext cx="0" cy="646357"/>
          </a:xfrm>
          <a:custGeom>
            <a:avLst/>
            <a:gdLst/>
            <a:ahLst/>
            <a:cxnLst/>
            <a:rect l="l" t="t" r="r" b="b"/>
            <a:pathLst>
              <a:path h="645160">
                <a:moveTo>
                  <a:pt x="0" y="0"/>
                </a:moveTo>
                <a:lnTo>
                  <a:pt x="0" y="644651"/>
                </a:lnTo>
              </a:path>
            </a:pathLst>
          </a:custGeom>
          <a:ln w="3809">
            <a:solidFill>
              <a:srgbClr val="E52D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5129209" y="4390264"/>
            <a:ext cx="631874" cy="0"/>
          </a:xfrm>
          <a:custGeom>
            <a:avLst/>
            <a:gdLst/>
            <a:ahLst/>
            <a:cxnLst/>
            <a:rect l="l" t="t" r="r" b="b"/>
            <a:pathLst>
              <a:path w="684529">
                <a:moveTo>
                  <a:pt x="0" y="0"/>
                </a:moveTo>
                <a:lnTo>
                  <a:pt x="684276" y="0"/>
                </a:lnTo>
              </a:path>
            </a:pathLst>
          </a:custGeom>
          <a:ln w="3810">
            <a:solidFill>
              <a:srgbClr val="E32D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5129209" y="5032296"/>
            <a:ext cx="631874" cy="0"/>
          </a:xfrm>
          <a:custGeom>
            <a:avLst/>
            <a:gdLst/>
            <a:ahLst/>
            <a:cxnLst/>
            <a:rect l="l" t="t" r="r" b="b"/>
            <a:pathLst>
              <a:path w="684529">
                <a:moveTo>
                  <a:pt x="0" y="0"/>
                </a:moveTo>
                <a:lnTo>
                  <a:pt x="684276" y="0"/>
                </a:lnTo>
              </a:path>
            </a:pathLst>
          </a:custGeom>
          <a:ln w="3810">
            <a:solidFill>
              <a:srgbClr val="E32D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5130967" y="4392175"/>
            <a:ext cx="0" cy="638723"/>
          </a:xfrm>
          <a:custGeom>
            <a:avLst/>
            <a:gdLst/>
            <a:ahLst/>
            <a:cxnLst/>
            <a:rect l="l" t="t" r="r" b="b"/>
            <a:pathLst>
              <a:path h="637539">
                <a:moveTo>
                  <a:pt x="0" y="0"/>
                </a:moveTo>
                <a:lnTo>
                  <a:pt x="0" y="637032"/>
                </a:lnTo>
              </a:path>
            </a:pathLst>
          </a:custGeom>
          <a:ln w="3810">
            <a:solidFill>
              <a:srgbClr val="E32D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5759090" y="4392175"/>
            <a:ext cx="0" cy="638723"/>
          </a:xfrm>
          <a:custGeom>
            <a:avLst/>
            <a:gdLst/>
            <a:ahLst/>
            <a:cxnLst/>
            <a:rect l="l" t="t" r="r" b="b"/>
            <a:pathLst>
              <a:path h="637539">
                <a:moveTo>
                  <a:pt x="0" y="0"/>
                </a:moveTo>
                <a:lnTo>
                  <a:pt x="0" y="637032"/>
                </a:lnTo>
              </a:path>
            </a:pathLst>
          </a:custGeom>
          <a:ln w="3809">
            <a:solidFill>
              <a:srgbClr val="E32D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5132726" y="4394082"/>
            <a:ext cx="624840" cy="0"/>
          </a:xfrm>
          <a:custGeom>
            <a:avLst/>
            <a:gdLst/>
            <a:ahLst/>
            <a:cxnLst/>
            <a:rect l="l" t="t" r="r" b="b"/>
            <a:pathLst>
              <a:path w="676910">
                <a:moveTo>
                  <a:pt x="0" y="0"/>
                </a:moveTo>
                <a:lnTo>
                  <a:pt x="676655" y="0"/>
                </a:lnTo>
              </a:path>
            </a:pathLst>
          </a:custGeom>
          <a:ln w="3810">
            <a:solidFill>
              <a:srgbClr val="E32D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5132726" y="5028478"/>
            <a:ext cx="624840" cy="0"/>
          </a:xfrm>
          <a:custGeom>
            <a:avLst/>
            <a:gdLst/>
            <a:ahLst/>
            <a:cxnLst/>
            <a:rect l="l" t="t" r="r" b="b"/>
            <a:pathLst>
              <a:path w="676910">
                <a:moveTo>
                  <a:pt x="0" y="0"/>
                </a:moveTo>
                <a:lnTo>
                  <a:pt x="676655" y="0"/>
                </a:lnTo>
              </a:path>
            </a:pathLst>
          </a:custGeom>
          <a:ln w="3810">
            <a:solidFill>
              <a:srgbClr val="E32D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5134484" y="4395992"/>
            <a:ext cx="0" cy="631089"/>
          </a:xfrm>
          <a:custGeom>
            <a:avLst/>
            <a:gdLst/>
            <a:ahLst/>
            <a:cxnLst/>
            <a:rect l="l" t="t" r="r" b="b"/>
            <a:pathLst>
              <a:path h="629920">
                <a:moveTo>
                  <a:pt x="0" y="0"/>
                </a:moveTo>
                <a:lnTo>
                  <a:pt x="0" y="629412"/>
                </a:lnTo>
              </a:path>
            </a:pathLst>
          </a:custGeom>
          <a:ln w="3810">
            <a:solidFill>
              <a:srgbClr val="E32D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5755561" y="4395992"/>
            <a:ext cx="0" cy="631089"/>
          </a:xfrm>
          <a:custGeom>
            <a:avLst/>
            <a:gdLst/>
            <a:ahLst/>
            <a:cxnLst/>
            <a:rect l="l" t="t" r="r" b="b"/>
            <a:pathLst>
              <a:path h="629920">
                <a:moveTo>
                  <a:pt x="0" y="0"/>
                </a:moveTo>
                <a:lnTo>
                  <a:pt x="0" y="629412"/>
                </a:lnTo>
              </a:path>
            </a:pathLst>
          </a:custGeom>
          <a:ln w="3809">
            <a:solidFill>
              <a:srgbClr val="E32D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5136243" y="4397517"/>
            <a:ext cx="617806" cy="0"/>
          </a:xfrm>
          <a:custGeom>
            <a:avLst/>
            <a:gdLst/>
            <a:ahLst/>
            <a:cxnLst/>
            <a:rect l="l" t="t" r="r" b="b"/>
            <a:pathLst>
              <a:path w="669289">
                <a:moveTo>
                  <a:pt x="0" y="0"/>
                </a:moveTo>
                <a:lnTo>
                  <a:pt x="669036" y="0"/>
                </a:lnTo>
              </a:path>
            </a:pathLst>
          </a:custGeom>
          <a:ln w="3175">
            <a:solidFill>
              <a:srgbClr val="E12D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5136243" y="5025044"/>
            <a:ext cx="617806" cy="0"/>
          </a:xfrm>
          <a:custGeom>
            <a:avLst/>
            <a:gdLst/>
            <a:ahLst/>
            <a:cxnLst/>
            <a:rect l="l" t="t" r="r" b="b"/>
            <a:pathLst>
              <a:path w="669289">
                <a:moveTo>
                  <a:pt x="0" y="0"/>
                </a:moveTo>
                <a:lnTo>
                  <a:pt x="669036" y="0"/>
                </a:lnTo>
              </a:path>
            </a:pathLst>
          </a:custGeom>
          <a:ln w="3175">
            <a:solidFill>
              <a:srgbClr val="E12D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5138001" y="4399043"/>
            <a:ext cx="0" cy="624727"/>
          </a:xfrm>
          <a:custGeom>
            <a:avLst/>
            <a:gdLst/>
            <a:ahLst/>
            <a:cxnLst/>
            <a:rect l="l" t="t" r="r" b="b"/>
            <a:pathLst>
              <a:path h="623570">
                <a:moveTo>
                  <a:pt x="0" y="0"/>
                </a:moveTo>
                <a:lnTo>
                  <a:pt x="0" y="623315"/>
                </a:lnTo>
              </a:path>
            </a:pathLst>
          </a:custGeom>
          <a:ln w="3810">
            <a:solidFill>
              <a:srgbClr val="E12D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5752045" y="4399043"/>
            <a:ext cx="0" cy="624727"/>
          </a:xfrm>
          <a:custGeom>
            <a:avLst/>
            <a:gdLst/>
            <a:ahLst/>
            <a:cxnLst/>
            <a:rect l="l" t="t" r="r" b="b"/>
            <a:pathLst>
              <a:path h="623570">
                <a:moveTo>
                  <a:pt x="0" y="0"/>
                </a:moveTo>
                <a:lnTo>
                  <a:pt x="0" y="623315"/>
                </a:lnTo>
              </a:path>
            </a:pathLst>
          </a:custGeom>
          <a:ln w="3809">
            <a:solidFill>
              <a:srgbClr val="E12D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5139748" y="4400953"/>
            <a:ext cx="610772" cy="0"/>
          </a:xfrm>
          <a:custGeom>
            <a:avLst/>
            <a:gdLst/>
            <a:ahLst/>
            <a:cxnLst/>
            <a:rect l="l" t="t" r="r" b="b"/>
            <a:pathLst>
              <a:path w="661670">
                <a:moveTo>
                  <a:pt x="0" y="0"/>
                </a:moveTo>
                <a:lnTo>
                  <a:pt x="661415" y="0"/>
                </a:lnTo>
              </a:path>
            </a:pathLst>
          </a:custGeom>
          <a:ln w="3810">
            <a:solidFill>
              <a:srgbClr val="E02C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9" name="object 279"/>
          <p:cNvSpPr/>
          <p:nvPr/>
        </p:nvSpPr>
        <p:spPr>
          <a:xfrm>
            <a:off x="5139748" y="5021608"/>
            <a:ext cx="610772" cy="0"/>
          </a:xfrm>
          <a:custGeom>
            <a:avLst/>
            <a:gdLst/>
            <a:ahLst/>
            <a:cxnLst/>
            <a:rect l="l" t="t" r="r" b="b"/>
            <a:pathLst>
              <a:path w="661670">
                <a:moveTo>
                  <a:pt x="0" y="0"/>
                </a:moveTo>
                <a:lnTo>
                  <a:pt x="661415" y="0"/>
                </a:lnTo>
              </a:path>
            </a:pathLst>
          </a:custGeom>
          <a:ln w="3810">
            <a:solidFill>
              <a:srgbClr val="E02C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5141518" y="4402861"/>
            <a:ext cx="0" cy="617093"/>
          </a:xfrm>
          <a:custGeom>
            <a:avLst/>
            <a:gdLst/>
            <a:ahLst/>
            <a:cxnLst/>
            <a:rect l="l" t="t" r="r" b="b"/>
            <a:pathLst>
              <a:path h="615950">
                <a:moveTo>
                  <a:pt x="0" y="0"/>
                </a:moveTo>
                <a:lnTo>
                  <a:pt x="0" y="615696"/>
                </a:lnTo>
              </a:path>
            </a:pathLst>
          </a:custGeom>
          <a:ln w="3810">
            <a:solidFill>
              <a:srgbClr val="E02C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5748527" y="4402861"/>
            <a:ext cx="0" cy="617093"/>
          </a:xfrm>
          <a:custGeom>
            <a:avLst/>
            <a:gdLst/>
            <a:ahLst/>
            <a:cxnLst/>
            <a:rect l="l" t="t" r="r" b="b"/>
            <a:pathLst>
              <a:path h="615950">
                <a:moveTo>
                  <a:pt x="0" y="0"/>
                </a:moveTo>
                <a:lnTo>
                  <a:pt x="0" y="615696"/>
                </a:lnTo>
              </a:path>
            </a:pathLst>
          </a:custGeom>
          <a:ln w="3809">
            <a:solidFill>
              <a:srgbClr val="E02C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5143277" y="4404770"/>
            <a:ext cx="603738" cy="0"/>
          </a:xfrm>
          <a:custGeom>
            <a:avLst/>
            <a:gdLst/>
            <a:ahLst/>
            <a:cxnLst/>
            <a:rect l="l" t="t" r="r" b="b"/>
            <a:pathLst>
              <a:path w="654050">
                <a:moveTo>
                  <a:pt x="0" y="0"/>
                </a:moveTo>
                <a:lnTo>
                  <a:pt x="653796" y="0"/>
                </a:lnTo>
              </a:path>
            </a:pathLst>
          </a:custGeom>
          <a:ln w="3810">
            <a:solidFill>
              <a:srgbClr val="DF2C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5143277" y="5017790"/>
            <a:ext cx="603738" cy="0"/>
          </a:xfrm>
          <a:custGeom>
            <a:avLst/>
            <a:gdLst/>
            <a:ahLst/>
            <a:cxnLst/>
            <a:rect l="l" t="t" r="r" b="b"/>
            <a:pathLst>
              <a:path w="654050">
                <a:moveTo>
                  <a:pt x="0" y="0"/>
                </a:moveTo>
                <a:lnTo>
                  <a:pt x="653796" y="0"/>
                </a:lnTo>
              </a:path>
            </a:pathLst>
          </a:custGeom>
          <a:ln w="3810">
            <a:solidFill>
              <a:srgbClr val="DF2C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5145035" y="4406677"/>
            <a:ext cx="0" cy="609459"/>
          </a:xfrm>
          <a:custGeom>
            <a:avLst/>
            <a:gdLst/>
            <a:ahLst/>
            <a:cxnLst/>
            <a:rect l="l" t="t" r="r" b="b"/>
            <a:pathLst>
              <a:path h="608329">
                <a:moveTo>
                  <a:pt x="0" y="0"/>
                </a:moveTo>
                <a:lnTo>
                  <a:pt x="0" y="608076"/>
                </a:lnTo>
              </a:path>
            </a:pathLst>
          </a:custGeom>
          <a:ln w="3810">
            <a:solidFill>
              <a:srgbClr val="DF2C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5745022" y="4406677"/>
            <a:ext cx="0" cy="609459"/>
          </a:xfrm>
          <a:custGeom>
            <a:avLst/>
            <a:gdLst/>
            <a:ahLst/>
            <a:cxnLst/>
            <a:rect l="l" t="t" r="r" b="b"/>
            <a:pathLst>
              <a:path h="608329">
                <a:moveTo>
                  <a:pt x="0" y="0"/>
                </a:moveTo>
                <a:lnTo>
                  <a:pt x="0" y="608076"/>
                </a:lnTo>
              </a:path>
            </a:pathLst>
          </a:custGeom>
          <a:ln w="3809">
            <a:solidFill>
              <a:srgbClr val="DF2C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5146793" y="4408204"/>
            <a:ext cx="596705" cy="0"/>
          </a:xfrm>
          <a:custGeom>
            <a:avLst/>
            <a:gdLst/>
            <a:ahLst/>
            <a:cxnLst/>
            <a:rect l="l" t="t" r="r" b="b"/>
            <a:pathLst>
              <a:path w="646429">
                <a:moveTo>
                  <a:pt x="0" y="0"/>
                </a:moveTo>
                <a:lnTo>
                  <a:pt x="646176" y="0"/>
                </a:lnTo>
              </a:path>
            </a:pathLst>
          </a:custGeom>
          <a:ln w="3175">
            <a:solidFill>
              <a:srgbClr val="DE2C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5146793" y="5014356"/>
            <a:ext cx="596705" cy="0"/>
          </a:xfrm>
          <a:custGeom>
            <a:avLst/>
            <a:gdLst/>
            <a:ahLst/>
            <a:cxnLst/>
            <a:rect l="l" t="t" r="r" b="b"/>
            <a:pathLst>
              <a:path w="646429">
                <a:moveTo>
                  <a:pt x="0" y="0"/>
                </a:moveTo>
                <a:lnTo>
                  <a:pt x="646176" y="0"/>
                </a:lnTo>
              </a:path>
            </a:pathLst>
          </a:custGeom>
          <a:ln w="3175">
            <a:solidFill>
              <a:srgbClr val="DE2C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5148552" y="4409731"/>
            <a:ext cx="0" cy="603097"/>
          </a:xfrm>
          <a:custGeom>
            <a:avLst/>
            <a:gdLst/>
            <a:ahLst/>
            <a:cxnLst/>
            <a:rect l="l" t="t" r="r" b="b"/>
            <a:pathLst>
              <a:path h="601979">
                <a:moveTo>
                  <a:pt x="0" y="0"/>
                </a:moveTo>
                <a:lnTo>
                  <a:pt x="0" y="601979"/>
                </a:lnTo>
              </a:path>
            </a:pathLst>
          </a:custGeom>
          <a:ln w="3810">
            <a:solidFill>
              <a:srgbClr val="DE2C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5741505" y="4409731"/>
            <a:ext cx="0" cy="603097"/>
          </a:xfrm>
          <a:custGeom>
            <a:avLst/>
            <a:gdLst/>
            <a:ahLst/>
            <a:cxnLst/>
            <a:rect l="l" t="t" r="r" b="b"/>
            <a:pathLst>
              <a:path h="601979">
                <a:moveTo>
                  <a:pt x="0" y="0"/>
                </a:moveTo>
                <a:lnTo>
                  <a:pt x="0" y="601979"/>
                </a:lnTo>
              </a:path>
            </a:pathLst>
          </a:custGeom>
          <a:ln w="3809">
            <a:solidFill>
              <a:srgbClr val="DE2C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5150310" y="4411641"/>
            <a:ext cx="589671" cy="0"/>
          </a:xfrm>
          <a:custGeom>
            <a:avLst/>
            <a:gdLst/>
            <a:ahLst/>
            <a:cxnLst/>
            <a:rect l="l" t="t" r="r" b="b"/>
            <a:pathLst>
              <a:path w="638810">
                <a:moveTo>
                  <a:pt x="0" y="0"/>
                </a:moveTo>
                <a:lnTo>
                  <a:pt x="638555" y="0"/>
                </a:lnTo>
              </a:path>
            </a:pathLst>
          </a:custGeom>
          <a:ln w="3810">
            <a:solidFill>
              <a:srgbClr val="DC2C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5150310" y="5010919"/>
            <a:ext cx="589671" cy="0"/>
          </a:xfrm>
          <a:custGeom>
            <a:avLst/>
            <a:gdLst/>
            <a:ahLst/>
            <a:cxnLst/>
            <a:rect l="l" t="t" r="r" b="b"/>
            <a:pathLst>
              <a:path w="638810">
                <a:moveTo>
                  <a:pt x="0" y="0"/>
                </a:moveTo>
                <a:lnTo>
                  <a:pt x="638555" y="0"/>
                </a:lnTo>
              </a:path>
            </a:pathLst>
          </a:custGeom>
          <a:ln w="3810">
            <a:solidFill>
              <a:srgbClr val="DC2C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5152069" y="4413549"/>
            <a:ext cx="0" cy="595463"/>
          </a:xfrm>
          <a:custGeom>
            <a:avLst/>
            <a:gdLst/>
            <a:ahLst/>
            <a:cxnLst/>
            <a:rect l="l" t="t" r="r" b="b"/>
            <a:pathLst>
              <a:path h="594360">
                <a:moveTo>
                  <a:pt x="0" y="0"/>
                </a:moveTo>
                <a:lnTo>
                  <a:pt x="0" y="594360"/>
                </a:lnTo>
              </a:path>
            </a:pathLst>
          </a:custGeom>
          <a:ln w="3810">
            <a:solidFill>
              <a:srgbClr val="DC2C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5737976" y="4413549"/>
            <a:ext cx="0" cy="595463"/>
          </a:xfrm>
          <a:custGeom>
            <a:avLst/>
            <a:gdLst/>
            <a:ahLst/>
            <a:cxnLst/>
            <a:rect l="l" t="t" r="r" b="b"/>
            <a:pathLst>
              <a:path h="594360">
                <a:moveTo>
                  <a:pt x="0" y="0"/>
                </a:moveTo>
                <a:lnTo>
                  <a:pt x="0" y="594360"/>
                </a:lnTo>
              </a:path>
            </a:pathLst>
          </a:custGeom>
          <a:ln w="3809">
            <a:solidFill>
              <a:srgbClr val="DC2C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5153827" y="4415457"/>
            <a:ext cx="582637" cy="0"/>
          </a:xfrm>
          <a:custGeom>
            <a:avLst/>
            <a:gdLst/>
            <a:ahLst/>
            <a:cxnLst/>
            <a:rect l="l" t="t" r="r" b="b"/>
            <a:pathLst>
              <a:path w="631189">
                <a:moveTo>
                  <a:pt x="0" y="0"/>
                </a:moveTo>
                <a:lnTo>
                  <a:pt x="630936" y="0"/>
                </a:lnTo>
              </a:path>
            </a:pathLst>
          </a:custGeom>
          <a:ln w="3810">
            <a:solidFill>
              <a:srgbClr val="DB2B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5153827" y="5007102"/>
            <a:ext cx="582637" cy="0"/>
          </a:xfrm>
          <a:custGeom>
            <a:avLst/>
            <a:gdLst/>
            <a:ahLst/>
            <a:cxnLst/>
            <a:rect l="l" t="t" r="r" b="b"/>
            <a:pathLst>
              <a:path w="631189">
                <a:moveTo>
                  <a:pt x="0" y="0"/>
                </a:moveTo>
                <a:lnTo>
                  <a:pt x="630936" y="0"/>
                </a:lnTo>
              </a:path>
            </a:pathLst>
          </a:custGeom>
          <a:ln w="3810">
            <a:solidFill>
              <a:srgbClr val="DB2B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5155586" y="4417365"/>
            <a:ext cx="0" cy="587829"/>
          </a:xfrm>
          <a:custGeom>
            <a:avLst/>
            <a:gdLst/>
            <a:ahLst/>
            <a:cxnLst/>
            <a:rect l="l" t="t" r="r" b="b"/>
            <a:pathLst>
              <a:path h="586739">
                <a:moveTo>
                  <a:pt x="0" y="0"/>
                </a:moveTo>
                <a:lnTo>
                  <a:pt x="0" y="586739"/>
                </a:lnTo>
              </a:path>
            </a:pathLst>
          </a:custGeom>
          <a:ln w="3810">
            <a:solidFill>
              <a:srgbClr val="DB2B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5734460" y="4417365"/>
            <a:ext cx="0" cy="587829"/>
          </a:xfrm>
          <a:custGeom>
            <a:avLst/>
            <a:gdLst/>
            <a:ahLst/>
            <a:cxnLst/>
            <a:rect l="l" t="t" r="r" b="b"/>
            <a:pathLst>
              <a:path h="586739">
                <a:moveTo>
                  <a:pt x="0" y="0"/>
                </a:moveTo>
                <a:lnTo>
                  <a:pt x="0" y="586739"/>
                </a:lnTo>
              </a:path>
            </a:pathLst>
          </a:custGeom>
          <a:ln w="3809">
            <a:solidFill>
              <a:srgbClr val="DB2B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5157332" y="4418892"/>
            <a:ext cx="575603" cy="0"/>
          </a:xfrm>
          <a:custGeom>
            <a:avLst/>
            <a:gdLst/>
            <a:ahLst/>
            <a:cxnLst/>
            <a:rect l="l" t="t" r="r" b="b"/>
            <a:pathLst>
              <a:path w="623570">
                <a:moveTo>
                  <a:pt x="0" y="0"/>
                </a:moveTo>
                <a:lnTo>
                  <a:pt x="623315" y="0"/>
                </a:lnTo>
              </a:path>
            </a:pathLst>
          </a:custGeom>
          <a:ln w="3175">
            <a:solidFill>
              <a:srgbClr val="DA2B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5157332" y="5003668"/>
            <a:ext cx="575603" cy="0"/>
          </a:xfrm>
          <a:custGeom>
            <a:avLst/>
            <a:gdLst/>
            <a:ahLst/>
            <a:cxnLst/>
            <a:rect l="l" t="t" r="r" b="b"/>
            <a:pathLst>
              <a:path w="623570">
                <a:moveTo>
                  <a:pt x="0" y="0"/>
                </a:moveTo>
                <a:lnTo>
                  <a:pt x="623315" y="0"/>
                </a:lnTo>
              </a:path>
            </a:pathLst>
          </a:custGeom>
          <a:ln w="3175">
            <a:solidFill>
              <a:srgbClr val="DA2B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0" name="object 300"/>
          <p:cNvSpPr/>
          <p:nvPr/>
        </p:nvSpPr>
        <p:spPr>
          <a:xfrm>
            <a:off x="5158751" y="4420421"/>
            <a:ext cx="0" cy="582103"/>
          </a:xfrm>
          <a:custGeom>
            <a:avLst/>
            <a:gdLst/>
            <a:ahLst/>
            <a:cxnLst/>
            <a:rect l="l" t="t" r="r" b="b"/>
            <a:pathLst>
              <a:path h="581025">
                <a:moveTo>
                  <a:pt x="0" y="0"/>
                </a:moveTo>
                <a:lnTo>
                  <a:pt x="0" y="580643"/>
                </a:lnTo>
              </a:path>
            </a:pathLst>
          </a:custGeom>
          <a:ln w="3175">
            <a:solidFill>
              <a:srgbClr val="DA2B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5731295" y="4420421"/>
            <a:ext cx="0" cy="582103"/>
          </a:xfrm>
          <a:custGeom>
            <a:avLst/>
            <a:gdLst/>
            <a:ahLst/>
            <a:cxnLst/>
            <a:rect l="l" t="t" r="r" b="b"/>
            <a:pathLst>
              <a:path h="581025">
                <a:moveTo>
                  <a:pt x="0" y="0"/>
                </a:moveTo>
                <a:lnTo>
                  <a:pt x="0" y="580643"/>
                </a:lnTo>
              </a:path>
            </a:pathLst>
          </a:custGeom>
          <a:ln w="3175">
            <a:solidFill>
              <a:srgbClr val="DA2B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2" name="object 302"/>
          <p:cNvSpPr/>
          <p:nvPr/>
        </p:nvSpPr>
        <p:spPr>
          <a:xfrm>
            <a:off x="5160159" y="4422328"/>
            <a:ext cx="569742" cy="0"/>
          </a:xfrm>
          <a:custGeom>
            <a:avLst/>
            <a:gdLst/>
            <a:ahLst/>
            <a:cxnLst/>
            <a:rect l="l" t="t" r="r" b="b"/>
            <a:pathLst>
              <a:path w="617220">
                <a:moveTo>
                  <a:pt x="0" y="0"/>
                </a:moveTo>
                <a:lnTo>
                  <a:pt x="617220" y="0"/>
                </a:lnTo>
              </a:path>
            </a:pathLst>
          </a:custGeom>
          <a:ln w="3810">
            <a:solidFill>
              <a:srgbClr val="D92B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3" name="object 303"/>
          <p:cNvSpPr/>
          <p:nvPr/>
        </p:nvSpPr>
        <p:spPr>
          <a:xfrm>
            <a:off x="5160159" y="5000232"/>
            <a:ext cx="569742" cy="0"/>
          </a:xfrm>
          <a:custGeom>
            <a:avLst/>
            <a:gdLst/>
            <a:ahLst/>
            <a:cxnLst/>
            <a:rect l="l" t="t" r="r" b="b"/>
            <a:pathLst>
              <a:path w="617220">
                <a:moveTo>
                  <a:pt x="0" y="0"/>
                </a:moveTo>
                <a:lnTo>
                  <a:pt x="617220" y="0"/>
                </a:lnTo>
              </a:path>
            </a:pathLst>
          </a:custGeom>
          <a:ln w="3810">
            <a:solidFill>
              <a:srgbClr val="D92B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4" name="object 304"/>
          <p:cNvSpPr/>
          <p:nvPr/>
        </p:nvSpPr>
        <p:spPr>
          <a:xfrm>
            <a:off x="5161916" y="4424238"/>
            <a:ext cx="0" cy="574469"/>
          </a:xfrm>
          <a:custGeom>
            <a:avLst/>
            <a:gdLst/>
            <a:ahLst/>
            <a:cxnLst/>
            <a:rect l="l" t="t" r="r" b="b"/>
            <a:pathLst>
              <a:path h="573404">
                <a:moveTo>
                  <a:pt x="0" y="0"/>
                </a:moveTo>
                <a:lnTo>
                  <a:pt x="0" y="573024"/>
                </a:lnTo>
              </a:path>
            </a:pathLst>
          </a:custGeom>
          <a:ln w="3810">
            <a:solidFill>
              <a:srgbClr val="D92B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5" name="object 305"/>
          <p:cNvSpPr/>
          <p:nvPr/>
        </p:nvSpPr>
        <p:spPr>
          <a:xfrm>
            <a:off x="5728141" y="4424238"/>
            <a:ext cx="0" cy="574469"/>
          </a:xfrm>
          <a:custGeom>
            <a:avLst/>
            <a:gdLst/>
            <a:ahLst/>
            <a:cxnLst/>
            <a:rect l="l" t="t" r="r" b="b"/>
            <a:pathLst>
              <a:path h="573404">
                <a:moveTo>
                  <a:pt x="0" y="0"/>
                </a:moveTo>
                <a:lnTo>
                  <a:pt x="0" y="573024"/>
                </a:lnTo>
              </a:path>
            </a:pathLst>
          </a:custGeom>
          <a:ln w="3809">
            <a:solidFill>
              <a:srgbClr val="D92B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5163675" y="4425763"/>
            <a:ext cx="562708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3175">
            <a:solidFill>
              <a:srgbClr val="D72B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7" name="object 307"/>
          <p:cNvSpPr/>
          <p:nvPr/>
        </p:nvSpPr>
        <p:spPr>
          <a:xfrm>
            <a:off x="5163675" y="4996797"/>
            <a:ext cx="562708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3175">
            <a:solidFill>
              <a:srgbClr val="D72B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8" name="object 308"/>
          <p:cNvSpPr/>
          <p:nvPr/>
        </p:nvSpPr>
        <p:spPr>
          <a:xfrm>
            <a:off x="5165433" y="4427291"/>
            <a:ext cx="0" cy="568107"/>
          </a:xfrm>
          <a:custGeom>
            <a:avLst/>
            <a:gdLst/>
            <a:ahLst/>
            <a:cxnLst/>
            <a:rect l="l" t="t" r="r" b="b"/>
            <a:pathLst>
              <a:path h="567054">
                <a:moveTo>
                  <a:pt x="0" y="0"/>
                </a:moveTo>
                <a:lnTo>
                  <a:pt x="0" y="566927"/>
                </a:lnTo>
              </a:path>
            </a:pathLst>
          </a:custGeom>
          <a:ln w="3810">
            <a:solidFill>
              <a:srgbClr val="D72B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9" name="object 309"/>
          <p:cNvSpPr/>
          <p:nvPr/>
        </p:nvSpPr>
        <p:spPr>
          <a:xfrm>
            <a:off x="5724624" y="4427291"/>
            <a:ext cx="0" cy="568107"/>
          </a:xfrm>
          <a:custGeom>
            <a:avLst/>
            <a:gdLst/>
            <a:ahLst/>
            <a:cxnLst/>
            <a:rect l="l" t="t" r="r" b="b"/>
            <a:pathLst>
              <a:path h="567054">
                <a:moveTo>
                  <a:pt x="0" y="0"/>
                </a:moveTo>
                <a:lnTo>
                  <a:pt x="0" y="566927"/>
                </a:lnTo>
              </a:path>
            </a:pathLst>
          </a:custGeom>
          <a:ln w="3809">
            <a:solidFill>
              <a:srgbClr val="D72B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0" name="object 310"/>
          <p:cNvSpPr/>
          <p:nvPr/>
        </p:nvSpPr>
        <p:spPr>
          <a:xfrm>
            <a:off x="5167192" y="4429198"/>
            <a:ext cx="555674" cy="0"/>
          </a:xfrm>
          <a:custGeom>
            <a:avLst/>
            <a:gdLst/>
            <a:ahLst/>
            <a:cxnLst/>
            <a:rect l="l" t="t" r="r" b="b"/>
            <a:pathLst>
              <a:path w="601979">
                <a:moveTo>
                  <a:pt x="0" y="0"/>
                </a:moveTo>
                <a:lnTo>
                  <a:pt x="601979" y="0"/>
                </a:lnTo>
              </a:path>
            </a:pathLst>
          </a:custGeom>
          <a:ln w="3810">
            <a:solidFill>
              <a:srgbClr val="D62A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1" name="object 311"/>
          <p:cNvSpPr/>
          <p:nvPr/>
        </p:nvSpPr>
        <p:spPr>
          <a:xfrm>
            <a:off x="5167192" y="4993362"/>
            <a:ext cx="555674" cy="0"/>
          </a:xfrm>
          <a:custGeom>
            <a:avLst/>
            <a:gdLst/>
            <a:ahLst/>
            <a:cxnLst/>
            <a:rect l="l" t="t" r="r" b="b"/>
            <a:pathLst>
              <a:path w="601979">
                <a:moveTo>
                  <a:pt x="0" y="0"/>
                </a:moveTo>
                <a:lnTo>
                  <a:pt x="601979" y="0"/>
                </a:lnTo>
              </a:path>
            </a:pathLst>
          </a:custGeom>
          <a:ln w="3810">
            <a:solidFill>
              <a:srgbClr val="D62A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2" name="object 312"/>
          <p:cNvSpPr/>
          <p:nvPr/>
        </p:nvSpPr>
        <p:spPr>
          <a:xfrm>
            <a:off x="5168950" y="4431109"/>
            <a:ext cx="0" cy="560473"/>
          </a:xfrm>
          <a:custGeom>
            <a:avLst/>
            <a:gdLst/>
            <a:ahLst/>
            <a:cxnLst/>
            <a:rect l="l" t="t" r="r" b="b"/>
            <a:pathLst>
              <a:path h="559435">
                <a:moveTo>
                  <a:pt x="0" y="0"/>
                </a:moveTo>
                <a:lnTo>
                  <a:pt x="0" y="559308"/>
                </a:lnTo>
              </a:path>
            </a:pathLst>
          </a:custGeom>
          <a:ln w="3810">
            <a:solidFill>
              <a:srgbClr val="D62A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3" name="object 313"/>
          <p:cNvSpPr/>
          <p:nvPr/>
        </p:nvSpPr>
        <p:spPr>
          <a:xfrm>
            <a:off x="5721107" y="4431109"/>
            <a:ext cx="0" cy="560473"/>
          </a:xfrm>
          <a:custGeom>
            <a:avLst/>
            <a:gdLst/>
            <a:ahLst/>
            <a:cxnLst/>
            <a:rect l="l" t="t" r="r" b="b"/>
            <a:pathLst>
              <a:path h="559435">
                <a:moveTo>
                  <a:pt x="0" y="0"/>
                </a:moveTo>
                <a:lnTo>
                  <a:pt x="0" y="559308"/>
                </a:lnTo>
              </a:path>
            </a:pathLst>
          </a:custGeom>
          <a:ln w="3809">
            <a:solidFill>
              <a:srgbClr val="D62A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4" name="object 314"/>
          <p:cNvSpPr/>
          <p:nvPr/>
        </p:nvSpPr>
        <p:spPr>
          <a:xfrm>
            <a:off x="5170709" y="4433016"/>
            <a:ext cx="548640" cy="0"/>
          </a:xfrm>
          <a:custGeom>
            <a:avLst/>
            <a:gdLst/>
            <a:ahLst/>
            <a:cxnLst/>
            <a:rect l="l" t="t" r="r" b="b"/>
            <a:pathLst>
              <a:path w="594360">
                <a:moveTo>
                  <a:pt x="0" y="0"/>
                </a:moveTo>
                <a:lnTo>
                  <a:pt x="594360" y="0"/>
                </a:lnTo>
              </a:path>
            </a:pathLst>
          </a:custGeom>
          <a:ln w="3810">
            <a:solidFill>
              <a:srgbClr val="D42A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5" name="object 315"/>
          <p:cNvSpPr/>
          <p:nvPr/>
        </p:nvSpPr>
        <p:spPr>
          <a:xfrm>
            <a:off x="5170709" y="4989544"/>
            <a:ext cx="548640" cy="0"/>
          </a:xfrm>
          <a:custGeom>
            <a:avLst/>
            <a:gdLst/>
            <a:ahLst/>
            <a:cxnLst/>
            <a:rect l="l" t="t" r="r" b="b"/>
            <a:pathLst>
              <a:path w="594360">
                <a:moveTo>
                  <a:pt x="0" y="0"/>
                </a:moveTo>
                <a:lnTo>
                  <a:pt x="594360" y="0"/>
                </a:lnTo>
              </a:path>
            </a:pathLst>
          </a:custGeom>
          <a:ln w="3810">
            <a:solidFill>
              <a:srgbClr val="D42A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6" name="object 316"/>
          <p:cNvSpPr/>
          <p:nvPr/>
        </p:nvSpPr>
        <p:spPr>
          <a:xfrm>
            <a:off x="5172467" y="4434925"/>
            <a:ext cx="0" cy="552839"/>
          </a:xfrm>
          <a:custGeom>
            <a:avLst/>
            <a:gdLst/>
            <a:ahLst/>
            <a:cxnLst/>
            <a:rect l="l" t="t" r="r" b="b"/>
            <a:pathLst>
              <a:path h="551814">
                <a:moveTo>
                  <a:pt x="0" y="0"/>
                </a:moveTo>
                <a:lnTo>
                  <a:pt x="0" y="551688"/>
                </a:lnTo>
              </a:path>
            </a:pathLst>
          </a:custGeom>
          <a:ln w="3810">
            <a:solidFill>
              <a:srgbClr val="D42A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7" name="object 317"/>
          <p:cNvSpPr/>
          <p:nvPr/>
        </p:nvSpPr>
        <p:spPr>
          <a:xfrm>
            <a:off x="5717579" y="4434925"/>
            <a:ext cx="0" cy="552839"/>
          </a:xfrm>
          <a:custGeom>
            <a:avLst/>
            <a:gdLst/>
            <a:ahLst/>
            <a:cxnLst/>
            <a:rect l="l" t="t" r="r" b="b"/>
            <a:pathLst>
              <a:path h="551814">
                <a:moveTo>
                  <a:pt x="0" y="0"/>
                </a:moveTo>
                <a:lnTo>
                  <a:pt x="0" y="551688"/>
                </a:lnTo>
              </a:path>
            </a:pathLst>
          </a:custGeom>
          <a:ln w="3809">
            <a:solidFill>
              <a:srgbClr val="D42A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8" name="object 318"/>
          <p:cNvSpPr/>
          <p:nvPr/>
        </p:nvSpPr>
        <p:spPr>
          <a:xfrm>
            <a:off x="5174226" y="4436451"/>
            <a:ext cx="541606" cy="0"/>
          </a:xfrm>
          <a:custGeom>
            <a:avLst/>
            <a:gdLst/>
            <a:ahLst/>
            <a:cxnLst/>
            <a:rect l="l" t="t" r="r" b="b"/>
            <a:pathLst>
              <a:path w="586739">
                <a:moveTo>
                  <a:pt x="0" y="0"/>
                </a:moveTo>
                <a:lnTo>
                  <a:pt x="586739" y="0"/>
                </a:lnTo>
              </a:path>
            </a:pathLst>
          </a:custGeom>
          <a:ln w="3175">
            <a:solidFill>
              <a:srgbClr val="D32A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9" name="object 319"/>
          <p:cNvSpPr/>
          <p:nvPr/>
        </p:nvSpPr>
        <p:spPr>
          <a:xfrm>
            <a:off x="5174226" y="4986110"/>
            <a:ext cx="541606" cy="0"/>
          </a:xfrm>
          <a:custGeom>
            <a:avLst/>
            <a:gdLst/>
            <a:ahLst/>
            <a:cxnLst/>
            <a:rect l="l" t="t" r="r" b="b"/>
            <a:pathLst>
              <a:path w="586739">
                <a:moveTo>
                  <a:pt x="0" y="0"/>
                </a:moveTo>
                <a:lnTo>
                  <a:pt x="586739" y="0"/>
                </a:lnTo>
              </a:path>
            </a:pathLst>
          </a:custGeom>
          <a:ln w="3175">
            <a:solidFill>
              <a:srgbClr val="D32A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0" name="object 320"/>
          <p:cNvSpPr/>
          <p:nvPr/>
        </p:nvSpPr>
        <p:spPr>
          <a:xfrm>
            <a:off x="5175984" y="4437979"/>
            <a:ext cx="0" cy="547113"/>
          </a:xfrm>
          <a:custGeom>
            <a:avLst/>
            <a:gdLst/>
            <a:ahLst/>
            <a:cxnLst/>
            <a:rect l="l" t="t" r="r" b="b"/>
            <a:pathLst>
              <a:path h="546100">
                <a:moveTo>
                  <a:pt x="0" y="0"/>
                </a:moveTo>
                <a:lnTo>
                  <a:pt x="0" y="545591"/>
                </a:lnTo>
              </a:path>
            </a:pathLst>
          </a:custGeom>
          <a:ln w="3810">
            <a:solidFill>
              <a:srgbClr val="D32A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1" name="object 321"/>
          <p:cNvSpPr/>
          <p:nvPr/>
        </p:nvSpPr>
        <p:spPr>
          <a:xfrm>
            <a:off x="5714062" y="4437979"/>
            <a:ext cx="0" cy="547113"/>
          </a:xfrm>
          <a:custGeom>
            <a:avLst/>
            <a:gdLst/>
            <a:ahLst/>
            <a:cxnLst/>
            <a:rect l="l" t="t" r="r" b="b"/>
            <a:pathLst>
              <a:path h="546100">
                <a:moveTo>
                  <a:pt x="0" y="0"/>
                </a:moveTo>
                <a:lnTo>
                  <a:pt x="0" y="545591"/>
                </a:lnTo>
              </a:path>
            </a:pathLst>
          </a:custGeom>
          <a:ln w="3809">
            <a:solidFill>
              <a:srgbClr val="D32A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2" name="object 322"/>
          <p:cNvSpPr/>
          <p:nvPr/>
        </p:nvSpPr>
        <p:spPr>
          <a:xfrm>
            <a:off x="5177743" y="4439887"/>
            <a:ext cx="534572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9120" y="0"/>
                </a:lnTo>
              </a:path>
            </a:pathLst>
          </a:custGeom>
          <a:ln w="3810">
            <a:solidFill>
              <a:srgbClr val="D129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3" name="object 323"/>
          <p:cNvSpPr/>
          <p:nvPr/>
        </p:nvSpPr>
        <p:spPr>
          <a:xfrm>
            <a:off x="5177743" y="4982673"/>
            <a:ext cx="534572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9120" y="0"/>
                </a:lnTo>
              </a:path>
            </a:pathLst>
          </a:custGeom>
          <a:ln w="3810">
            <a:solidFill>
              <a:srgbClr val="D129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4" name="object 324"/>
          <p:cNvSpPr/>
          <p:nvPr/>
        </p:nvSpPr>
        <p:spPr>
          <a:xfrm>
            <a:off x="5179501" y="4441797"/>
            <a:ext cx="0" cy="539479"/>
          </a:xfrm>
          <a:custGeom>
            <a:avLst/>
            <a:gdLst/>
            <a:ahLst/>
            <a:cxnLst/>
            <a:rect l="l" t="t" r="r" b="b"/>
            <a:pathLst>
              <a:path h="538479">
                <a:moveTo>
                  <a:pt x="0" y="0"/>
                </a:moveTo>
                <a:lnTo>
                  <a:pt x="0" y="537972"/>
                </a:lnTo>
              </a:path>
            </a:pathLst>
          </a:custGeom>
          <a:ln w="3810">
            <a:solidFill>
              <a:srgbClr val="D129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5" name="object 325"/>
          <p:cNvSpPr/>
          <p:nvPr/>
        </p:nvSpPr>
        <p:spPr>
          <a:xfrm>
            <a:off x="5710556" y="4441797"/>
            <a:ext cx="0" cy="539479"/>
          </a:xfrm>
          <a:custGeom>
            <a:avLst/>
            <a:gdLst/>
            <a:ahLst/>
            <a:cxnLst/>
            <a:rect l="l" t="t" r="r" b="b"/>
            <a:pathLst>
              <a:path h="538479">
                <a:moveTo>
                  <a:pt x="0" y="0"/>
                </a:moveTo>
                <a:lnTo>
                  <a:pt x="0" y="537972"/>
                </a:lnTo>
              </a:path>
            </a:pathLst>
          </a:custGeom>
          <a:ln w="3809">
            <a:solidFill>
              <a:srgbClr val="D129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6" name="object 326"/>
          <p:cNvSpPr/>
          <p:nvPr/>
        </p:nvSpPr>
        <p:spPr>
          <a:xfrm>
            <a:off x="5181260" y="4443704"/>
            <a:ext cx="527538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500" y="0"/>
                </a:lnTo>
              </a:path>
            </a:pathLst>
          </a:custGeom>
          <a:ln w="3810">
            <a:solidFill>
              <a:srgbClr val="D029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7" name="object 327"/>
          <p:cNvSpPr/>
          <p:nvPr/>
        </p:nvSpPr>
        <p:spPr>
          <a:xfrm>
            <a:off x="5181260" y="4978856"/>
            <a:ext cx="527538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500" y="0"/>
                </a:lnTo>
              </a:path>
            </a:pathLst>
          </a:custGeom>
          <a:ln w="3810">
            <a:solidFill>
              <a:srgbClr val="D029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8" name="object 328"/>
          <p:cNvSpPr/>
          <p:nvPr/>
        </p:nvSpPr>
        <p:spPr>
          <a:xfrm>
            <a:off x="5183018" y="4445613"/>
            <a:ext cx="0" cy="531845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351"/>
                </a:lnTo>
              </a:path>
            </a:pathLst>
          </a:custGeom>
          <a:ln w="3810">
            <a:solidFill>
              <a:srgbClr val="D029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9" name="object 329"/>
          <p:cNvSpPr/>
          <p:nvPr/>
        </p:nvSpPr>
        <p:spPr>
          <a:xfrm>
            <a:off x="5707039" y="4445613"/>
            <a:ext cx="0" cy="531845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351"/>
                </a:lnTo>
              </a:path>
            </a:pathLst>
          </a:custGeom>
          <a:ln w="3809">
            <a:solidFill>
              <a:srgbClr val="D029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0" name="object 330"/>
          <p:cNvSpPr/>
          <p:nvPr/>
        </p:nvSpPr>
        <p:spPr>
          <a:xfrm>
            <a:off x="5184776" y="4447138"/>
            <a:ext cx="520505" cy="0"/>
          </a:xfrm>
          <a:custGeom>
            <a:avLst/>
            <a:gdLst/>
            <a:ahLst/>
            <a:cxnLst/>
            <a:rect l="l" t="t" r="r" b="b"/>
            <a:pathLst>
              <a:path w="563879">
                <a:moveTo>
                  <a:pt x="0" y="0"/>
                </a:moveTo>
                <a:lnTo>
                  <a:pt x="563879" y="0"/>
                </a:lnTo>
              </a:path>
            </a:pathLst>
          </a:custGeom>
          <a:ln w="3175">
            <a:solidFill>
              <a:srgbClr val="CF29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1" name="object 331"/>
          <p:cNvSpPr/>
          <p:nvPr/>
        </p:nvSpPr>
        <p:spPr>
          <a:xfrm>
            <a:off x="5184776" y="4975422"/>
            <a:ext cx="520505" cy="0"/>
          </a:xfrm>
          <a:custGeom>
            <a:avLst/>
            <a:gdLst/>
            <a:ahLst/>
            <a:cxnLst/>
            <a:rect l="l" t="t" r="r" b="b"/>
            <a:pathLst>
              <a:path w="563879">
                <a:moveTo>
                  <a:pt x="0" y="0"/>
                </a:moveTo>
                <a:lnTo>
                  <a:pt x="563879" y="0"/>
                </a:lnTo>
              </a:path>
            </a:pathLst>
          </a:custGeom>
          <a:ln w="3175">
            <a:solidFill>
              <a:srgbClr val="CF29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2" name="object 332"/>
          <p:cNvSpPr/>
          <p:nvPr/>
        </p:nvSpPr>
        <p:spPr>
          <a:xfrm>
            <a:off x="5186535" y="4448666"/>
            <a:ext cx="0" cy="525483"/>
          </a:xfrm>
          <a:custGeom>
            <a:avLst/>
            <a:gdLst/>
            <a:ahLst/>
            <a:cxnLst/>
            <a:rect l="l" t="t" r="r" b="b"/>
            <a:pathLst>
              <a:path h="524510">
                <a:moveTo>
                  <a:pt x="0" y="0"/>
                </a:moveTo>
                <a:lnTo>
                  <a:pt x="0" y="524255"/>
                </a:lnTo>
              </a:path>
            </a:pathLst>
          </a:custGeom>
          <a:ln w="3810">
            <a:solidFill>
              <a:srgbClr val="CF29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3" name="object 333"/>
          <p:cNvSpPr/>
          <p:nvPr/>
        </p:nvSpPr>
        <p:spPr>
          <a:xfrm>
            <a:off x="5703522" y="4448666"/>
            <a:ext cx="0" cy="525483"/>
          </a:xfrm>
          <a:custGeom>
            <a:avLst/>
            <a:gdLst/>
            <a:ahLst/>
            <a:cxnLst/>
            <a:rect l="l" t="t" r="r" b="b"/>
            <a:pathLst>
              <a:path h="524510">
                <a:moveTo>
                  <a:pt x="0" y="0"/>
                </a:moveTo>
                <a:lnTo>
                  <a:pt x="0" y="524255"/>
                </a:lnTo>
              </a:path>
            </a:pathLst>
          </a:custGeom>
          <a:ln w="3809">
            <a:solidFill>
              <a:srgbClr val="CF29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4" name="object 334"/>
          <p:cNvSpPr/>
          <p:nvPr/>
        </p:nvSpPr>
        <p:spPr>
          <a:xfrm>
            <a:off x="5188293" y="4450575"/>
            <a:ext cx="513471" cy="0"/>
          </a:xfrm>
          <a:custGeom>
            <a:avLst/>
            <a:gdLst/>
            <a:ahLst/>
            <a:cxnLst/>
            <a:rect l="l" t="t" r="r" b="b"/>
            <a:pathLst>
              <a:path w="556260">
                <a:moveTo>
                  <a:pt x="0" y="0"/>
                </a:moveTo>
                <a:lnTo>
                  <a:pt x="556260" y="0"/>
                </a:lnTo>
              </a:path>
            </a:pathLst>
          </a:custGeom>
          <a:ln w="3810">
            <a:solidFill>
              <a:srgbClr val="CD28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5" name="object 335"/>
          <p:cNvSpPr/>
          <p:nvPr/>
        </p:nvSpPr>
        <p:spPr>
          <a:xfrm>
            <a:off x="5188293" y="4971985"/>
            <a:ext cx="513471" cy="0"/>
          </a:xfrm>
          <a:custGeom>
            <a:avLst/>
            <a:gdLst/>
            <a:ahLst/>
            <a:cxnLst/>
            <a:rect l="l" t="t" r="r" b="b"/>
            <a:pathLst>
              <a:path w="556260">
                <a:moveTo>
                  <a:pt x="0" y="0"/>
                </a:moveTo>
                <a:lnTo>
                  <a:pt x="556260" y="0"/>
                </a:lnTo>
              </a:path>
            </a:pathLst>
          </a:custGeom>
          <a:ln w="3810">
            <a:solidFill>
              <a:srgbClr val="CD28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6" name="object 336"/>
          <p:cNvSpPr/>
          <p:nvPr/>
        </p:nvSpPr>
        <p:spPr>
          <a:xfrm>
            <a:off x="5190052" y="4452483"/>
            <a:ext cx="0" cy="517849"/>
          </a:xfrm>
          <a:custGeom>
            <a:avLst/>
            <a:gdLst/>
            <a:ahLst/>
            <a:cxnLst/>
            <a:rect l="l" t="t" r="r" b="b"/>
            <a:pathLst>
              <a:path h="516889">
                <a:moveTo>
                  <a:pt x="0" y="0"/>
                </a:moveTo>
                <a:lnTo>
                  <a:pt x="0" y="516636"/>
                </a:lnTo>
              </a:path>
            </a:pathLst>
          </a:custGeom>
          <a:ln w="3810">
            <a:solidFill>
              <a:srgbClr val="CD28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7" name="object 337"/>
          <p:cNvSpPr/>
          <p:nvPr/>
        </p:nvSpPr>
        <p:spPr>
          <a:xfrm>
            <a:off x="5699994" y="4452483"/>
            <a:ext cx="0" cy="517849"/>
          </a:xfrm>
          <a:custGeom>
            <a:avLst/>
            <a:gdLst/>
            <a:ahLst/>
            <a:cxnLst/>
            <a:rect l="l" t="t" r="r" b="b"/>
            <a:pathLst>
              <a:path h="516889">
                <a:moveTo>
                  <a:pt x="0" y="0"/>
                </a:moveTo>
                <a:lnTo>
                  <a:pt x="0" y="516636"/>
                </a:lnTo>
              </a:path>
            </a:pathLst>
          </a:custGeom>
          <a:ln w="3809">
            <a:solidFill>
              <a:srgbClr val="CD28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8" name="object 338"/>
          <p:cNvSpPr/>
          <p:nvPr/>
        </p:nvSpPr>
        <p:spPr>
          <a:xfrm>
            <a:off x="5191810" y="4454391"/>
            <a:ext cx="506437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39" y="0"/>
                </a:lnTo>
              </a:path>
            </a:pathLst>
          </a:custGeom>
          <a:ln w="3810">
            <a:solidFill>
              <a:srgbClr val="CC28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9" name="object 339"/>
          <p:cNvSpPr/>
          <p:nvPr/>
        </p:nvSpPr>
        <p:spPr>
          <a:xfrm>
            <a:off x="5191810" y="4968169"/>
            <a:ext cx="506437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39" y="0"/>
                </a:lnTo>
              </a:path>
            </a:pathLst>
          </a:custGeom>
          <a:ln w="3810">
            <a:solidFill>
              <a:srgbClr val="CC28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0" name="object 340"/>
          <p:cNvSpPr/>
          <p:nvPr/>
        </p:nvSpPr>
        <p:spPr>
          <a:xfrm>
            <a:off x="5193569" y="4456299"/>
            <a:ext cx="0" cy="510215"/>
          </a:xfrm>
          <a:custGeom>
            <a:avLst/>
            <a:gdLst/>
            <a:ahLst/>
            <a:cxnLst/>
            <a:rect l="l" t="t" r="r" b="b"/>
            <a:pathLst>
              <a:path h="509270">
                <a:moveTo>
                  <a:pt x="0" y="0"/>
                </a:moveTo>
                <a:lnTo>
                  <a:pt x="0" y="509015"/>
                </a:lnTo>
              </a:path>
            </a:pathLst>
          </a:custGeom>
          <a:ln w="3810">
            <a:solidFill>
              <a:srgbClr val="CC28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1" name="object 341"/>
          <p:cNvSpPr/>
          <p:nvPr/>
        </p:nvSpPr>
        <p:spPr>
          <a:xfrm>
            <a:off x="5696478" y="4456299"/>
            <a:ext cx="0" cy="510215"/>
          </a:xfrm>
          <a:custGeom>
            <a:avLst/>
            <a:gdLst/>
            <a:ahLst/>
            <a:cxnLst/>
            <a:rect l="l" t="t" r="r" b="b"/>
            <a:pathLst>
              <a:path h="509270">
                <a:moveTo>
                  <a:pt x="0" y="0"/>
                </a:moveTo>
                <a:lnTo>
                  <a:pt x="0" y="509015"/>
                </a:lnTo>
              </a:path>
            </a:pathLst>
          </a:custGeom>
          <a:ln w="3809">
            <a:solidFill>
              <a:srgbClr val="CC28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2" name="object 342"/>
          <p:cNvSpPr/>
          <p:nvPr/>
        </p:nvSpPr>
        <p:spPr>
          <a:xfrm>
            <a:off x="5195327" y="4457826"/>
            <a:ext cx="499403" cy="0"/>
          </a:xfrm>
          <a:custGeom>
            <a:avLst/>
            <a:gdLst/>
            <a:ahLst/>
            <a:cxnLst/>
            <a:rect l="l" t="t" r="r" b="b"/>
            <a:pathLst>
              <a:path w="541020">
                <a:moveTo>
                  <a:pt x="0" y="0"/>
                </a:moveTo>
                <a:lnTo>
                  <a:pt x="541020" y="0"/>
                </a:lnTo>
              </a:path>
            </a:pathLst>
          </a:custGeom>
          <a:ln w="3175">
            <a:solidFill>
              <a:srgbClr val="CA28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3" name="object 343"/>
          <p:cNvSpPr/>
          <p:nvPr/>
        </p:nvSpPr>
        <p:spPr>
          <a:xfrm>
            <a:off x="5195327" y="4964734"/>
            <a:ext cx="499403" cy="0"/>
          </a:xfrm>
          <a:custGeom>
            <a:avLst/>
            <a:gdLst/>
            <a:ahLst/>
            <a:cxnLst/>
            <a:rect l="l" t="t" r="r" b="b"/>
            <a:pathLst>
              <a:path w="541020">
                <a:moveTo>
                  <a:pt x="0" y="0"/>
                </a:moveTo>
                <a:lnTo>
                  <a:pt x="541020" y="0"/>
                </a:lnTo>
              </a:path>
            </a:pathLst>
          </a:custGeom>
          <a:ln w="3175">
            <a:solidFill>
              <a:srgbClr val="CA28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4" name="object 344"/>
          <p:cNvSpPr/>
          <p:nvPr/>
        </p:nvSpPr>
        <p:spPr>
          <a:xfrm>
            <a:off x="5197086" y="4459354"/>
            <a:ext cx="0" cy="503853"/>
          </a:xfrm>
          <a:custGeom>
            <a:avLst/>
            <a:gdLst/>
            <a:ahLst/>
            <a:cxnLst/>
            <a:rect l="l" t="t" r="r" b="b"/>
            <a:pathLst>
              <a:path h="502920">
                <a:moveTo>
                  <a:pt x="0" y="0"/>
                </a:moveTo>
                <a:lnTo>
                  <a:pt x="0" y="502920"/>
                </a:lnTo>
              </a:path>
            </a:pathLst>
          </a:custGeom>
          <a:ln w="3810">
            <a:solidFill>
              <a:srgbClr val="CA28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5" name="object 345"/>
          <p:cNvSpPr/>
          <p:nvPr/>
        </p:nvSpPr>
        <p:spPr>
          <a:xfrm>
            <a:off x="5692972" y="4459354"/>
            <a:ext cx="0" cy="503853"/>
          </a:xfrm>
          <a:custGeom>
            <a:avLst/>
            <a:gdLst/>
            <a:ahLst/>
            <a:cxnLst/>
            <a:rect l="l" t="t" r="r" b="b"/>
            <a:pathLst>
              <a:path h="502920">
                <a:moveTo>
                  <a:pt x="0" y="0"/>
                </a:moveTo>
                <a:lnTo>
                  <a:pt x="0" y="502920"/>
                </a:lnTo>
              </a:path>
            </a:pathLst>
          </a:custGeom>
          <a:ln w="3809">
            <a:solidFill>
              <a:srgbClr val="CA28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6" name="object 346"/>
          <p:cNvSpPr/>
          <p:nvPr/>
        </p:nvSpPr>
        <p:spPr>
          <a:xfrm>
            <a:off x="5198844" y="4461263"/>
            <a:ext cx="492369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3810">
            <a:solidFill>
              <a:srgbClr val="C827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7" name="object 347"/>
          <p:cNvSpPr/>
          <p:nvPr/>
        </p:nvSpPr>
        <p:spPr>
          <a:xfrm>
            <a:off x="5198844" y="4961298"/>
            <a:ext cx="492369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3810">
            <a:solidFill>
              <a:srgbClr val="C827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8" name="object 348"/>
          <p:cNvSpPr/>
          <p:nvPr/>
        </p:nvSpPr>
        <p:spPr>
          <a:xfrm>
            <a:off x="5200602" y="4463170"/>
            <a:ext cx="0" cy="496219"/>
          </a:xfrm>
          <a:custGeom>
            <a:avLst/>
            <a:gdLst/>
            <a:ahLst/>
            <a:cxnLst/>
            <a:rect l="l" t="t" r="r" b="b"/>
            <a:pathLst>
              <a:path h="495300">
                <a:moveTo>
                  <a:pt x="0" y="0"/>
                </a:moveTo>
                <a:lnTo>
                  <a:pt x="0" y="495300"/>
                </a:lnTo>
              </a:path>
            </a:pathLst>
          </a:custGeom>
          <a:ln w="3810">
            <a:solidFill>
              <a:srgbClr val="C827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9" name="object 349"/>
          <p:cNvSpPr/>
          <p:nvPr/>
        </p:nvSpPr>
        <p:spPr>
          <a:xfrm>
            <a:off x="5689455" y="4463170"/>
            <a:ext cx="0" cy="496219"/>
          </a:xfrm>
          <a:custGeom>
            <a:avLst/>
            <a:gdLst/>
            <a:ahLst/>
            <a:cxnLst/>
            <a:rect l="l" t="t" r="r" b="b"/>
            <a:pathLst>
              <a:path h="495300">
                <a:moveTo>
                  <a:pt x="0" y="0"/>
                </a:moveTo>
                <a:lnTo>
                  <a:pt x="0" y="495300"/>
                </a:lnTo>
              </a:path>
            </a:pathLst>
          </a:custGeom>
          <a:ln w="3809">
            <a:solidFill>
              <a:srgbClr val="C827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0" name="object 350"/>
          <p:cNvSpPr/>
          <p:nvPr/>
        </p:nvSpPr>
        <p:spPr>
          <a:xfrm>
            <a:off x="5202361" y="4465079"/>
            <a:ext cx="485335" cy="0"/>
          </a:xfrm>
          <a:custGeom>
            <a:avLst/>
            <a:gdLst/>
            <a:ahLst/>
            <a:cxnLst/>
            <a:rect l="l" t="t" r="r" b="b"/>
            <a:pathLst>
              <a:path w="525779">
                <a:moveTo>
                  <a:pt x="0" y="0"/>
                </a:moveTo>
                <a:lnTo>
                  <a:pt x="525779" y="0"/>
                </a:lnTo>
              </a:path>
            </a:pathLst>
          </a:custGeom>
          <a:ln w="3810">
            <a:solidFill>
              <a:srgbClr val="C727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1" name="object 351"/>
          <p:cNvSpPr/>
          <p:nvPr/>
        </p:nvSpPr>
        <p:spPr>
          <a:xfrm>
            <a:off x="5202361" y="4957482"/>
            <a:ext cx="485335" cy="0"/>
          </a:xfrm>
          <a:custGeom>
            <a:avLst/>
            <a:gdLst/>
            <a:ahLst/>
            <a:cxnLst/>
            <a:rect l="l" t="t" r="r" b="b"/>
            <a:pathLst>
              <a:path w="525779">
                <a:moveTo>
                  <a:pt x="0" y="0"/>
                </a:moveTo>
                <a:lnTo>
                  <a:pt x="525779" y="0"/>
                </a:lnTo>
              </a:path>
            </a:pathLst>
          </a:custGeom>
          <a:ln w="3810">
            <a:solidFill>
              <a:srgbClr val="C727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2" name="object 352"/>
          <p:cNvSpPr/>
          <p:nvPr/>
        </p:nvSpPr>
        <p:spPr>
          <a:xfrm>
            <a:off x="5204119" y="4466987"/>
            <a:ext cx="0" cy="488585"/>
          </a:xfrm>
          <a:custGeom>
            <a:avLst/>
            <a:gdLst/>
            <a:ahLst/>
            <a:cxnLst/>
            <a:rect l="l" t="t" r="r" b="b"/>
            <a:pathLst>
              <a:path h="487679">
                <a:moveTo>
                  <a:pt x="0" y="0"/>
                </a:moveTo>
                <a:lnTo>
                  <a:pt x="0" y="487679"/>
                </a:lnTo>
              </a:path>
            </a:pathLst>
          </a:custGeom>
          <a:ln w="3810">
            <a:solidFill>
              <a:srgbClr val="C727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3" name="object 353"/>
          <p:cNvSpPr/>
          <p:nvPr/>
        </p:nvSpPr>
        <p:spPr>
          <a:xfrm>
            <a:off x="5685938" y="4466987"/>
            <a:ext cx="0" cy="488585"/>
          </a:xfrm>
          <a:custGeom>
            <a:avLst/>
            <a:gdLst/>
            <a:ahLst/>
            <a:cxnLst/>
            <a:rect l="l" t="t" r="r" b="b"/>
            <a:pathLst>
              <a:path h="487679">
                <a:moveTo>
                  <a:pt x="0" y="0"/>
                </a:moveTo>
                <a:lnTo>
                  <a:pt x="0" y="487679"/>
                </a:lnTo>
              </a:path>
            </a:pathLst>
          </a:custGeom>
          <a:ln w="3809">
            <a:solidFill>
              <a:srgbClr val="C727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4" name="object 354"/>
          <p:cNvSpPr/>
          <p:nvPr/>
        </p:nvSpPr>
        <p:spPr>
          <a:xfrm>
            <a:off x="5205879" y="4468515"/>
            <a:ext cx="478301" cy="0"/>
          </a:xfrm>
          <a:custGeom>
            <a:avLst/>
            <a:gdLst/>
            <a:ahLst/>
            <a:cxnLst/>
            <a:rect l="l" t="t" r="r" b="b"/>
            <a:pathLst>
              <a:path w="518160">
                <a:moveTo>
                  <a:pt x="0" y="0"/>
                </a:moveTo>
                <a:lnTo>
                  <a:pt x="518160" y="0"/>
                </a:lnTo>
              </a:path>
            </a:pathLst>
          </a:custGeom>
          <a:ln w="3175">
            <a:solidFill>
              <a:srgbClr val="C627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5" name="object 355"/>
          <p:cNvSpPr/>
          <p:nvPr/>
        </p:nvSpPr>
        <p:spPr>
          <a:xfrm>
            <a:off x="5205879" y="4954045"/>
            <a:ext cx="478301" cy="0"/>
          </a:xfrm>
          <a:custGeom>
            <a:avLst/>
            <a:gdLst/>
            <a:ahLst/>
            <a:cxnLst/>
            <a:rect l="l" t="t" r="r" b="b"/>
            <a:pathLst>
              <a:path w="518160">
                <a:moveTo>
                  <a:pt x="0" y="0"/>
                </a:moveTo>
                <a:lnTo>
                  <a:pt x="518160" y="0"/>
                </a:lnTo>
              </a:path>
            </a:pathLst>
          </a:custGeom>
          <a:ln w="3175">
            <a:solidFill>
              <a:srgbClr val="C627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6" name="object 356"/>
          <p:cNvSpPr/>
          <p:nvPr/>
        </p:nvSpPr>
        <p:spPr>
          <a:xfrm>
            <a:off x="5207285" y="4470043"/>
            <a:ext cx="0" cy="482859"/>
          </a:xfrm>
          <a:custGeom>
            <a:avLst/>
            <a:gdLst/>
            <a:ahLst/>
            <a:cxnLst/>
            <a:rect l="l" t="t" r="r" b="b"/>
            <a:pathLst>
              <a:path h="481964">
                <a:moveTo>
                  <a:pt x="0" y="0"/>
                </a:moveTo>
                <a:lnTo>
                  <a:pt x="0" y="481584"/>
                </a:lnTo>
              </a:path>
            </a:pathLst>
          </a:custGeom>
          <a:ln w="3175">
            <a:solidFill>
              <a:srgbClr val="C627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7" name="object 357"/>
          <p:cNvSpPr/>
          <p:nvPr/>
        </p:nvSpPr>
        <p:spPr>
          <a:xfrm>
            <a:off x="5682762" y="4470043"/>
            <a:ext cx="0" cy="482859"/>
          </a:xfrm>
          <a:custGeom>
            <a:avLst/>
            <a:gdLst/>
            <a:ahLst/>
            <a:cxnLst/>
            <a:rect l="l" t="t" r="r" b="b"/>
            <a:pathLst>
              <a:path h="481964">
                <a:moveTo>
                  <a:pt x="0" y="0"/>
                </a:moveTo>
                <a:lnTo>
                  <a:pt x="0" y="481584"/>
                </a:lnTo>
              </a:path>
            </a:pathLst>
          </a:custGeom>
          <a:ln w="3175">
            <a:solidFill>
              <a:srgbClr val="C627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8" name="object 358"/>
          <p:cNvSpPr/>
          <p:nvPr/>
        </p:nvSpPr>
        <p:spPr>
          <a:xfrm>
            <a:off x="5208693" y="4471950"/>
            <a:ext cx="473026" cy="0"/>
          </a:xfrm>
          <a:custGeom>
            <a:avLst/>
            <a:gdLst/>
            <a:ahLst/>
            <a:cxnLst/>
            <a:rect l="l" t="t" r="r" b="b"/>
            <a:pathLst>
              <a:path w="512445">
                <a:moveTo>
                  <a:pt x="0" y="0"/>
                </a:moveTo>
                <a:lnTo>
                  <a:pt x="512063" y="0"/>
                </a:lnTo>
              </a:path>
            </a:pathLst>
          </a:custGeom>
          <a:ln w="3810">
            <a:solidFill>
              <a:srgbClr val="C427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9" name="object 359"/>
          <p:cNvSpPr/>
          <p:nvPr/>
        </p:nvSpPr>
        <p:spPr>
          <a:xfrm>
            <a:off x="5208693" y="4950610"/>
            <a:ext cx="473026" cy="0"/>
          </a:xfrm>
          <a:custGeom>
            <a:avLst/>
            <a:gdLst/>
            <a:ahLst/>
            <a:cxnLst/>
            <a:rect l="l" t="t" r="r" b="b"/>
            <a:pathLst>
              <a:path w="512445">
                <a:moveTo>
                  <a:pt x="0" y="0"/>
                </a:moveTo>
                <a:lnTo>
                  <a:pt x="512063" y="0"/>
                </a:lnTo>
              </a:path>
            </a:pathLst>
          </a:custGeom>
          <a:ln w="3810">
            <a:solidFill>
              <a:srgbClr val="C427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0" name="object 360"/>
          <p:cNvSpPr/>
          <p:nvPr/>
        </p:nvSpPr>
        <p:spPr>
          <a:xfrm>
            <a:off x="5210450" y="4473859"/>
            <a:ext cx="0" cy="475225"/>
          </a:xfrm>
          <a:custGeom>
            <a:avLst/>
            <a:gdLst/>
            <a:ahLst/>
            <a:cxnLst/>
            <a:rect l="l" t="t" r="r" b="b"/>
            <a:pathLst>
              <a:path h="474345">
                <a:moveTo>
                  <a:pt x="0" y="0"/>
                </a:moveTo>
                <a:lnTo>
                  <a:pt x="0" y="473963"/>
                </a:lnTo>
              </a:path>
            </a:pathLst>
          </a:custGeom>
          <a:ln w="3810">
            <a:solidFill>
              <a:srgbClr val="C427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1" name="object 361"/>
          <p:cNvSpPr/>
          <p:nvPr/>
        </p:nvSpPr>
        <p:spPr>
          <a:xfrm>
            <a:off x="5679596" y="4473859"/>
            <a:ext cx="0" cy="475225"/>
          </a:xfrm>
          <a:custGeom>
            <a:avLst/>
            <a:gdLst/>
            <a:ahLst/>
            <a:cxnLst/>
            <a:rect l="l" t="t" r="r" b="b"/>
            <a:pathLst>
              <a:path h="474345">
                <a:moveTo>
                  <a:pt x="0" y="0"/>
                </a:moveTo>
                <a:lnTo>
                  <a:pt x="0" y="473963"/>
                </a:lnTo>
              </a:path>
            </a:pathLst>
          </a:custGeom>
          <a:ln w="3809">
            <a:solidFill>
              <a:srgbClr val="C427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2" name="object 362"/>
          <p:cNvSpPr/>
          <p:nvPr/>
        </p:nvSpPr>
        <p:spPr>
          <a:xfrm>
            <a:off x="5212210" y="4475385"/>
            <a:ext cx="465992" cy="0"/>
          </a:xfrm>
          <a:custGeom>
            <a:avLst/>
            <a:gdLst/>
            <a:ahLst/>
            <a:cxnLst/>
            <a:rect l="l" t="t" r="r" b="b"/>
            <a:pathLst>
              <a:path w="504825">
                <a:moveTo>
                  <a:pt x="0" y="0"/>
                </a:moveTo>
                <a:lnTo>
                  <a:pt x="504444" y="0"/>
                </a:lnTo>
              </a:path>
            </a:pathLst>
          </a:custGeom>
          <a:ln w="3175">
            <a:solidFill>
              <a:srgbClr val="C226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3" name="object 363"/>
          <p:cNvSpPr/>
          <p:nvPr/>
        </p:nvSpPr>
        <p:spPr>
          <a:xfrm>
            <a:off x="5212210" y="4947175"/>
            <a:ext cx="465992" cy="0"/>
          </a:xfrm>
          <a:custGeom>
            <a:avLst/>
            <a:gdLst/>
            <a:ahLst/>
            <a:cxnLst/>
            <a:rect l="l" t="t" r="r" b="b"/>
            <a:pathLst>
              <a:path w="504825">
                <a:moveTo>
                  <a:pt x="0" y="0"/>
                </a:moveTo>
                <a:lnTo>
                  <a:pt x="504444" y="0"/>
                </a:lnTo>
              </a:path>
            </a:pathLst>
          </a:custGeom>
          <a:ln w="3175">
            <a:solidFill>
              <a:srgbClr val="C226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4" name="object 364"/>
          <p:cNvSpPr/>
          <p:nvPr/>
        </p:nvSpPr>
        <p:spPr>
          <a:xfrm>
            <a:off x="5213967" y="4476913"/>
            <a:ext cx="0" cy="468863"/>
          </a:xfrm>
          <a:custGeom>
            <a:avLst/>
            <a:gdLst/>
            <a:ahLst/>
            <a:cxnLst/>
            <a:rect l="l" t="t" r="r" b="b"/>
            <a:pathLst>
              <a:path h="467995">
                <a:moveTo>
                  <a:pt x="0" y="0"/>
                </a:moveTo>
                <a:lnTo>
                  <a:pt x="0" y="467868"/>
                </a:lnTo>
              </a:path>
            </a:pathLst>
          </a:custGeom>
          <a:ln w="3810">
            <a:solidFill>
              <a:srgbClr val="C226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5" name="object 365"/>
          <p:cNvSpPr/>
          <p:nvPr/>
        </p:nvSpPr>
        <p:spPr>
          <a:xfrm>
            <a:off x="5676090" y="4476913"/>
            <a:ext cx="0" cy="468863"/>
          </a:xfrm>
          <a:custGeom>
            <a:avLst/>
            <a:gdLst/>
            <a:ahLst/>
            <a:cxnLst/>
            <a:rect l="l" t="t" r="r" b="b"/>
            <a:pathLst>
              <a:path h="467995">
                <a:moveTo>
                  <a:pt x="0" y="0"/>
                </a:moveTo>
                <a:lnTo>
                  <a:pt x="0" y="467868"/>
                </a:lnTo>
              </a:path>
            </a:pathLst>
          </a:custGeom>
          <a:ln w="3809">
            <a:solidFill>
              <a:srgbClr val="C226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6" name="object 366"/>
          <p:cNvSpPr/>
          <p:nvPr/>
        </p:nvSpPr>
        <p:spPr>
          <a:xfrm>
            <a:off x="5215727" y="4478821"/>
            <a:ext cx="458958" cy="0"/>
          </a:xfrm>
          <a:custGeom>
            <a:avLst/>
            <a:gdLst/>
            <a:ahLst/>
            <a:cxnLst/>
            <a:rect l="l" t="t" r="r" b="b"/>
            <a:pathLst>
              <a:path w="497204">
                <a:moveTo>
                  <a:pt x="0" y="0"/>
                </a:moveTo>
                <a:lnTo>
                  <a:pt x="496824" y="0"/>
                </a:lnTo>
              </a:path>
            </a:pathLst>
          </a:custGeom>
          <a:ln w="3810">
            <a:solidFill>
              <a:srgbClr val="C126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7" name="object 367"/>
          <p:cNvSpPr/>
          <p:nvPr/>
        </p:nvSpPr>
        <p:spPr>
          <a:xfrm>
            <a:off x="5215727" y="4943739"/>
            <a:ext cx="458958" cy="0"/>
          </a:xfrm>
          <a:custGeom>
            <a:avLst/>
            <a:gdLst/>
            <a:ahLst/>
            <a:cxnLst/>
            <a:rect l="l" t="t" r="r" b="b"/>
            <a:pathLst>
              <a:path w="497204">
                <a:moveTo>
                  <a:pt x="0" y="0"/>
                </a:moveTo>
                <a:lnTo>
                  <a:pt x="496824" y="0"/>
                </a:lnTo>
              </a:path>
            </a:pathLst>
          </a:custGeom>
          <a:ln w="3810">
            <a:solidFill>
              <a:srgbClr val="C126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8" name="object 368"/>
          <p:cNvSpPr/>
          <p:nvPr/>
        </p:nvSpPr>
        <p:spPr>
          <a:xfrm>
            <a:off x="5217484" y="4480731"/>
            <a:ext cx="0" cy="461229"/>
          </a:xfrm>
          <a:custGeom>
            <a:avLst/>
            <a:gdLst/>
            <a:ahLst/>
            <a:cxnLst/>
            <a:rect l="l" t="t" r="r" b="b"/>
            <a:pathLst>
              <a:path h="460375">
                <a:moveTo>
                  <a:pt x="0" y="0"/>
                </a:moveTo>
                <a:lnTo>
                  <a:pt x="0" y="460248"/>
                </a:lnTo>
              </a:path>
            </a:pathLst>
          </a:custGeom>
          <a:ln w="3810">
            <a:solidFill>
              <a:srgbClr val="C126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9" name="object 369"/>
          <p:cNvSpPr/>
          <p:nvPr/>
        </p:nvSpPr>
        <p:spPr>
          <a:xfrm>
            <a:off x="5672574" y="4480731"/>
            <a:ext cx="0" cy="461229"/>
          </a:xfrm>
          <a:custGeom>
            <a:avLst/>
            <a:gdLst/>
            <a:ahLst/>
            <a:cxnLst/>
            <a:rect l="l" t="t" r="r" b="b"/>
            <a:pathLst>
              <a:path h="460375">
                <a:moveTo>
                  <a:pt x="0" y="0"/>
                </a:moveTo>
                <a:lnTo>
                  <a:pt x="0" y="460248"/>
                </a:lnTo>
              </a:path>
            </a:pathLst>
          </a:custGeom>
          <a:ln w="3809">
            <a:solidFill>
              <a:srgbClr val="C126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0" name="object 370"/>
          <p:cNvSpPr/>
          <p:nvPr/>
        </p:nvSpPr>
        <p:spPr>
          <a:xfrm>
            <a:off x="5219242" y="4482637"/>
            <a:ext cx="451924" cy="0"/>
          </a:xfrm>
          <a:custGeom>
            <a:avLst/>
            <a:gdLst/>
            <a:ahLst/>
            <a:cxnLst/>
            <a:rect l="l" t="t" r="r" b="b"/>
            <a:pathLst>
              <a:path w="489585">
                <a:moveTo>
                  <a:pt x="0" y="0"/>
                </a:moveTo>
                <a:lnTo>
                  <a:pt x="489203" y="0"/>
                </a:lnTo>
              </a:path>
            </a:pathLst>
          </a:custGeom>
          <a:ln w="3810">
            <a:solidFill>
              <a:srgbClr val="BF26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1" name="object 371"/>
          <p:cNvSpPr/>
          <p:nvPr/>
        </p:nvSpPr>
        <p:spPr>
          <a:xfrm>
            <a:off x="5219242" y="4939923"/>
            <a:ext cx="451924" cy="0"/>
          </a:xfrm>
          <a:custGeom>
            <a:avLst/>
            <a:gdLst/>
            <a:ahLst/>
            <a:cxnLst/>
            <a:rect l="l" t="t" r="r" b="b"/>
            <a:pathLst>
              <a:path w="489585">
                <a:moveTo>
                  <a:pt x="0" y="0"/>
                </a:moveTo>
                <a:lnTo>
                  <a:pt x="489203" y="0"/>
                </a:lnTo>
              </a:path>
            </a:pathLst>
          </a:custGeom>
          <a:ln w="3810">
            <a:solidFill>
              <a:srgbClr val="BF26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2" name="object 372"/>
          <p:cNvSpPr/>
          <p:nvPr/>
        </p:nvSpPr>
        <p:spPr>
          <a:xfrm>
            <a:off x="5221001" y="4484547"/>
            <a:ext cx="0" cy="453595"/>
          </a:xfrm>
          <a:custGeom>
            <a:avLst/>
            <a:gdLst/>
            <a:ahLst/>
            <a:cxnLst/>
            <a:rect l="l" t="t" r="r" b="b"/>
            <a:pathLst>
              <a:path h="452754">
                <a:moveTo>
                  <a:pt x="0" y="0"/>
                </a:moveTo>
                <a:lnTo>
                  <a:pt x="0" y="452627"/>
                </a:lnTo>
              </a:path>
            </a:pathLst>
          </a:custGeom>
          <a:ln w="3810">
            <a:solidFill>
              <a:srgbClr val="BF26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3" name="object 373"/>
          <p:cNvSpPr/>
          <p:nvPr/>
        </p:nvSpPr>
        <p:spPr>
          <a:xfrm>
            <a:off x="5669045" y="4484547"/>
            <a:ext cx="0" cy="453595"/>
          </a:xfrm>
          <a:custGeom>
            <a:avLst/>
            <a:gdLst/>
            <a:ahLst/>
            <a:cxnLst/>
            <a:rect l="l" t="t" r="r" b="b"/>
            <a:pathLst>
              <a:path h="452754">
                <a:moveTo>
                  <a:pt x="0" y="0"/>
                </a:moveTo>
                <a:lnTo>
                  <a:pt x="0" y="452627"/>
                </a:lnTo>
              </a:path>
            </a:pathLst>
          </a:custGeom>
          <a:ln w="3809">
            <a:solidFill>
              <a:srgbClr val="BF26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4" name="object 374"/>
          <p:cNvSpPr/>
          <p:nvPr/>
        </p:nvSpPr>
        <p:spPr>
          <a:xfrm>
            <a:off x="5222760" y="4486073"/>
            <a:ext cx="444891" cy="0"/>
          </a:xfrm>
          <a:custGeom>
            <a:avLst/>
            <a:gdLst/>
            <a:ahLst/>
            <a:cxnLst/>
            <a:rect l="l" t="t" r="r" b="b"/>
            <a:pathLst>
              <a:path w="481964">
                <a:moveTo>
                  <a:pt x="0" y="0"/>
                </a:moveTo>
                <a:lnTo>
                  <a:pt x="481584" y="0"/>
                </a:lnTo>
              </a:path>
            </a:pathLst>
          </a:custGeom>
          <a:ln w="3175">
            <a:solidFill>
              <a:srgbClr val="BD25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5" name="object 375"/>
          <p:cNvSpPr/>
          <p:nvPr/>
        </p:nvSpPr>
        <p:spPr>
          <a:xfrm>
            <a:off x="5222760" y="4936488"/>
            <a:ext cx="444891" cy="0"/>
          </a:xfrm>
          <a:custGeom>
            <a:avLst/>
            <a:gdLst/>
            <a:ahLst/>
            <a:cxnLst/>
            <a:rect l="l" t="t" r="r" b="b"/>
            <a:pathLst>
              <a:path w="481964">
                <a:moveTo>
                  <a:pt x="0" y="0"/>
                </a:moveTo>
                <a:lnTo>
                  <a:pt x="481584" y="0"/>
                </a:lnTo>
              </a:path>
            </a:pathLst>
          </a:custGeom>
          <a:ln w="3175">
            <a:solidFill>
              <a:srgbClr val="BD25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6" name="object 376"/>
          <p:cNvSpPr/>
          <p:nvPr/>
        </p:nvSpPr>
        <p:spPr>
          <a:xfrm>
            <a:off x="5224518" y="4487602"/>
            <a:ext cx="0" cy="447869"/>
          </a:xfrm>
          <a:custGeom>
            <a:avLst/>
            <a:gdLst/>
            <a:ahLst/>
            <a:cxnLst/>
            <a:rect l="l" t="t" r="r" b="b"/>
            <a:pathLst>
              <a:path h="447039">
                <a:moveTo>
                  <a:pt x="0" y="0"/>
                </a:moveTo>
                <a:lnTo>
                  <a:pt x="0" y="446532"/>
                </a:lnTo>
              </a:path>
            </a:pathLst>
          </a:custGeom>
          <a:ln w="3810">
            <a:solidFill>
              <a:srgbClr val="BD25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7" name="object 377"/>
          <p:cNvSpPr/>
          <p:nvPr/>
        </p:nvSpPr>
        <p:spPr>
          <a:xfrm>
            <a:off x="5665528" y="4487602"/>
            <a:ext cx="0" cy="447869"/>
          </a:xfrm>
          <a:custGeom>
            <a:avLst/>
            <a:gdLst/>
            <a:ahLst/>
            <a:cxnLst/>
            <a:rect l="l" t="t" r="r" b="b"/>
            <a:pathLst>
              <a:path h="447039">
                <a:moveTo>
                  <a:pt x="0" y="0"/>
                </a:moveTo>
                <a:lnTo>
                  <a:pt x="0" y="446532"/>
                </a:lnTo>
              </a:path>
            </a:pathLst>
          </a:custGeom>
          <a:ln w="3809">
            <a:solidFill>
              <a:srgbClr val="BD25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8" name="object 378"/>
          <p:cNvSpPr/>
          <p:nvPr/>
        </p:nvSpPr>
        <p:spPr>
          <a:xfrm>
            <a:off x="5226277" y="4489509"/>
            <a:ext cx="437857" cy="0"/>
          </a:xfrm>
          <a:custGeom>
            <a:avLst/>
            <a:gdLst/>
            <a:ahLst/>
            <a:cxnLst/>
            <a:rect l="l" t="t" r="r" b="b"/>
            <a:pathLst>
              <a:path w="474345">
                <a:moveTo>
                  <a:pt x="0" y="0"/>
                </a:moveTo>
                <a:lnTo>
                  <a:pt x="473963" y="0"/>
                </a:lnTo>
              </a:path>
            </a:pathLst>
          </a:custGeom>
          <a:ln w="3810">
            <a:solidFill>
              <a:srgbClr val="BB25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9" name="object 379"/>
          <p:cNvSpPr/>
          <p:nvPr/>
        </p:nvSpPr>
        <p:spPr>
          <a:xfrm>
            <a:off x="5226277" y="4933051"/>
            <a:ext cx="437857" cy="0"/>
          </a:xfrm>
          <a:custGeom>
            <a:avLst/>
            <a:gdLst/>
            <a:ahLst/>
            <a:cxnLst/>
            <a:rect l="l" t="t" r="r" b="b"/>
            <a:pathLst>
              <a:path w="474345">
                <a:moveTo>
                  <a:pt x="0" y="0"/>
                </a:moveTo>
                <a:lnTo>
                  <a:pt x="473963" y="0"/>
                </a:lnTo>
              </a:path>
            </a:pathLst>
          </a:custGeom>
          <a:ln w="3810">
            <a:solidFill>
              <a:srgbClr val="BB25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0" name="object 380"/>
          <p:cNvSpPr/>
          <p:nvPr/>
        </p:nvSpPr>
        <p:spPr>
          <a:xfrm>
            <a:off x="5228034" y="4491419"/>
            <a:ext cx="0" cy="440235"/>
          </a:xfrm>
          <a:custGeom>
            <a:avLst/>
            <a:gdLst/>
            <a:ahLst/>
            <a:cxnLst/>
            <a:rect l="l" t="t" r="r" b="b"/>
            <a:pathLst>
              <a:path h="439420">
                <a:moveTo>
                  <a:pt x="0" y="0"/>
                </a:moveTo>
                <a:lnTo>
                  <a:pt x="0" y="438912"/>
                </a:lnTo>
              </a:path>
            </a:pathLst>
          </a:custGeom>
          <a:ln w="3810">
            <a:solidFill>
              <a:srgbClr val="BB25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1" name="object 381"/>
          <p:cNvSpPr/>
          <p:nvPr/>
        </p:nvSpPr>
        <p:spPr>
          <a:xfrm>
            <a:off x="5662012" y="4491419"/>
            <a:ext cx="0" cy="440235"/>
          </a:xfrm>
          <a:custGeom>
            <a:avLst/>
            <a:gdLst/>
            <a:ahLst/>
            <a:cxnLst/>
            <a:rect l="l" t="t" r="r" b="b"/>
            <a:pathLst>
              <a:path h="439420">
                <a:moveTo>
                  <a:pt x="0" y="0"/>
                </a:moveTo>
                <a:lnTo>
                  <a:pt x="0" y="438912"/>
                </a:lnTo>
              </a:path>
            </a:pathLst>
          </a:custGeom>
          <a:ln w="3809">
            <a:solidFill>
              <a:srgbClr val="BB25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2" name="object 382"/>
          <p:cNvSpPr/>
          <p:nvPr/>
        </p:nvSpPr>
        <p:spPr>
          <a:xfrm>
            <a:off x="5229794" y="4493325"/>
            <a:ext cx="430823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344" y="0"/>
                </a:lnTo>
              </a:path>
            </a:pathLst>
          </a:custGeom>
          <a:ln w="3810">
            <a:solidFill>
              <a:srgbClr val="BB25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3" name="object 383"/>
          <p:cNvSpPr/>
          <p:nvPr/>
        </p:nvSpPr>
        <p:spPr>
          <a:xfrm>
            <a:off x="5229794" y="4929235"/>
            <a:ext cx="430823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344" y="0"/>
                </a:lnTo>
              </a:path>
            </a:pathLst>
          </a:custGeom>
          <a:ln w="3810">
            <a:solidFill>
              <a:srgbClr val="BB25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4" name="object 384"/>
          <p:cNvSpPr/>
          <p:nvPr/>
        </p:nvSpPr>
        <p:spPr>
          <a:xfrm>
            <a:off x="5231551" y="4495235"/>
            <a:ext cx="0" cy="432601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3810">
            <a:solidFill>
              <a:srgbClr val="BB25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5" name="object 385"/>
          <p:cNvSpPr/>
          <p:nvPr/>
        </p:nvSpPr>
        <p:spPr>
          <a:xfrm>
            <a:off x="5658506" y="4495235"/>
            <a:ext cx="0" cy="432601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3809">
            <a:solidFill>
              <a:srgbClr val="BB25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6" name="object 386"/>
          <p:cNvSpPr/>
          <p:nvPr/>
        </p:nvSpPr>
        <p:spPr>
          <a:xfrm>
            <a:off x="5233311" y="4496761"/>
            <a:ext cx="423789" cy="0"/>
          </a:xfrm>
          <a:custGeom>
            <a:avLst/>
            <a:gdLst/>
            <a:ahLst/>
            <a:cxnLst/>
            <a:rect l="l" t="t" r="r" b="b"/>
            <a:pathLst>
              <a:path w="459104">
                <a:moveTo>
                  <a:pt x="0" y="0"/>
                </a:moveTo>
                <a:lnTo>
                  <a:pt x="458724" y="0"/>
                </a:lnTo>
              </a:path>
            </a:pathLst>
          </a:custGeom>
          <a:ln w="3175">
            <a:solidFill>
              <a:srgbClr val="B924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7" name="object 387"/>
          <p:cNvSpPr/>
          <p:nvPr/>
        </p:nvSpPr>
        <p:spPr>
          <a:xfrm>
            <a:off x="5233311" y="4925800"/>
            <a:ext cx="423789" cy="0"/>
          </a:xfrm>
          <a:custGeom>
            <a:avLst/>
            <a:gdLst/>
            <a:ahLst/>
            <a:cxnLst/>
            <a:rect l="l" t="t" r="r" b="b"/>
            <a:pathLst>
              <a:path w="459104">
                <a:moveTo>
                  <a:pt x="0" y="0"/>
                </a:moveTo>
                <a:lnTo>
                  <a:pt x="458724" y="0"/>
                </a:lnTo>
              </a:path>
            </a:pathLst>
          </a:custGeom>
          <a:ln w="3175">
            <a:solidFill>
              <a:srgbClr val="B924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8" name="object 388"/>
          <p:cNvSpPr/>
          <p:nvPr/>
        </p:nvSpPr>
        <p:spPr>
          <a:xfrm>
            <a:off x="5235068" y="4498288"/>
            <a:ext cx="0" cy="426239"/>
          </a:xfrm>
          <a:custGeom>
            <a:avLst/>
            <a:gdLst/>
            <a:ahLst/>
            <a:cxnLst/>
            <a:rect l="l" t="t" r="r" b="b"/>
            <a:pathLst>
              <a:path h="425450">
                <a:moveTo>
                  <a:pt x="0" y="0"/>
                </a:moveTo>
                <a:lnTo>
                  <a:pt x="0" y="425196"/>
                </a:lnTo>
              </a:path>
            </a:pathLst>
          </a:custGeom>
          <a:ln w="3810">
            <a:solidFill>
              <a:srgbClr val="B924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9" name="object 389"/>
          <p:cNvSpPr/>
          <p:nvPr/>
        </p:nvSpPr>
        <p:spPr>
          <a:xfrm>
            <a:off x="5654989" y="4498288"/>
            <a:ext cx="0" cy="426239"/>
          </a:xfrm>
          <a:custGeom>
            <a:avLst/>
            <a:gdLst/>
            <a:ahLst/>
            <a:cxnLst/>
            <a:rect l="l" t="t" r="r" b="b"/>
            <a:pathLst>
              <a:path h="425450">
                <a:moveTo>
                  <a:pt x="0" y="0"/>
                </a:moveTo>
                <a:lnTo>
                  <a:pt x="0" y="425196"/>
                </a:lnTo>
              </a:path>
            </a:pathLst>
          </a:custGeom>
          <a:ln w="3809">
            <a:solidFill>
              <a:srgbClr val="B924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0" name="object 390"/>
          <p:cNvSpPr/>
          <p:nvPr/>
        </p:nvSpPr>
        <p:spPr>
          <a:xfrm>
            <a:off x="5236827" y="4500197"/>
            <a:ext cx="416754" cy="0"/>
          </a:xfrm>
          <a:custGeom>
            <a:avLst/>
            <a:gdLst/>
            <a:ahLst/>
            <a:cxnLst/>
            <a:rect l="l" t="t" r="r" b="b"/>
            <a:pathLst>
              <a:path w="451485">
                <a:moveTo>
                  <a:pt x="0" y="0"/>
                </a:moveTo>
                <a:lnTo>
                  <a:pt x="451103" y="0"/>
                </a:lnTo>
              </a:path>
            </a:pathLst>
          </a:custGeom>
          <a:ln w="3810">
            <a:solidFill>
              <a:srgbClr val="B724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1" name="object 391"/>
          <p:cNvSpPr/>
          <p:nvPr/>
        </p:nvSpPr>
        <p:spPr>
          <a:xfrm>
            <a:off x="5236827" y="4922363"/>
            <a:ext cx="416754" cy="0"/>
          </a:xfrm>
          <a:custGeom>
            <a:avLst/>
            <a:gdLst/>
            <a:ahLst/>
            <a:cxnLst/>
            <a:rect l="l" t="t" r="r" b="b"/>
            <a:pathLst>
              <a:path w="451485">
                <a:moveTo>
                  <a:pt x="0" y="0"/>
                </a:moveTo>
                <a:lnTo>
                  <a:pt x="451103" y="0"/>
                </a:lnTo>
              </a:path>
            </a:pathLst>
          </a:custGeom>
          <a:ln w="3810">
            <a:solidFill>
              <a:srgbClr val="B724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2" name="object 392"/>
          <p:cNvSpPr/>
          <p:nvPr/>
        </p:nvSpPr>
        <p:spPr>
          <a:xfrm>
            <a:off x="5238585" y="4502104"/>
            <a:ext cx="0" cy="418605"/>
          </a:xfrm>
          <a:custGeom>
            <a:avLst/>
            <a:gdLst/>
            <a:ahLst/>
            <a:cxnLst/>
            <a:rect l="l" t="t" r="r" b="b"/>
            <a:pathLst>
              <a:path h="417829">
                <a:moveTo>
                  <a:pt x="0" y="0"/>
                </a:moveTo>
                <a:lnTo>
                  <a:pt x="0" y="417575"/>
                </a:lnTo>
              </a:path>
            </a:pathLst>
          </a:custGeom>
          <a:ln w="3810">
            <a:solidFill>
              <a:srgbClr val="B724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3" name="object 393"/>
          <p:cNvSpPr/>
          <p:nvPr/>
        </p:nvSpPr>
        <p:spPr>
          <a:xfrm>
            <a:off x="5651460" y="4502104"/>
            <a:ext cx="0" cy="418605"/>
          </a:xfrm>
          <a:custGeom>
            <a:avLst/>
            <a:gdLst/>
            <a:ahLst/>
            <a:cxnLst/>
            <a:rect l="l" t="t" r="r" b="b"/>
            <a:pathLst>
              <a:path h="417829">
                <a:moveTo>
                  <a:pt x="0" y="0"/>
                </a:moveTo>
                <a:lnTo>
                  <a:pt x="0" y="417575"/>
                </a:lnTo>
              </a:path>
            </a:pathLst>
          </a:custGeom>
          <a:ln w="3809">
            <a:solidFill>
              <a:srgbClr val="B724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4" name="object 394"/>
          <p:cNvSpPr/>
          <p:nvPr/>
        </p:nvSpPr>
        <p:spPr>
          <a:xfrm>
            <a:off x="5240344" y="4504013"/>
            <a:ext cx="409722" cy="0"/>
          </a:xfrm>
          <a:custGeom>
            <a:avLst/>
            <a:gdLst/>
            <a:ahLst/>
            <a:cxnLst/>
            <a:rect l="l" t="t" r="r" b="b"/>
            <a:pathLst>
              <a:path w="443864">
                <a:moveTo>
                  <a:pt x="0" y="0"/>
                </a:moveTo>
                <a:lnTo>
                  <a:pt x="443484" y="0"/>
                </a:lnTo>
              </a:path>
            </a:pathLst>
          </a:custGeom>
          <a:ln w="3810">
            <a:solidFill>
              <a:srgbClr val="B524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5" name="object 395"/>
          <p:cNvSpPr/>
          <p:nvPr/>
        </p:nvSpPr>
        <p:spPr>
          <a:xfrm>
            <a:off x="5240344" y="4918547"/>
            <a:ext cx="409722" cy="0"/>
          </a:xfrm>
          <a:custGeom>
            <a:avLst/>
            <a:gdLst/>
            <a:ahLst/>
            <a:cxnLst/>
            <a:rect l="l" t="t" r="r" b="b"/>
            <a:pathLst>
              <a:path w="443864">
                <a:moveTo>
                  <a:pt x="0" y="0"/>
                </a:moveTo>
                <a:lnTo>
                  <a:pt x="443484" y="0"/>
                </a:lnTo>
              </a:path>
            </a:pathLst>
          </a:custGeom>
          <a:ln w="3810">
            <a:solidFill>
              <a:srgbClr val="B524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6" name="object 396"/>
          <p:cNvSpPr/>
          <p:nvPr/>
        </p:nvSpPr>
        <p:spPr>
          <a:xfrm>
            <a:off x="5242102" y="4505924"/>
            <a:ext cx="0" cy="410970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09955"/>
                </a:lnTo>
              </a:path>
            </a:pathLst>
          </a:custGeom>
          <a:ln w="3810">
            <a:solidFill>
              <a:srgbClr val="B524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7" name="object 397"/>
          <p:cNvSpPr/>
          <p:nvPr/>
        </p:nvSpPr>
        <p:spPr>
          <a:xfrm>
            <a:off x="5647943" y="4505924"/>
            <a:ext cx="0" cy="410970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09955"/>
                </a:lnTo>
              </a:path>
            </a:pathLst>
          </a:custGeom>
          <a:ln w="3809">
            <a:solidFill>
              <a:srgbClr val="B524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8" name="object 398"/>
          <p:cNvSpPr/>
          <p:nvPr/>
        </p:nvSpPr>
        <p:spPr>
          <a:xfrm>
            <a:off x="5243862" y="4507449"/>
            <a:ext cx="402688" cy="0"/>
          </a:xfrm>
          <a:custGeom>
            <a:avLst/>
            <a:gdLst/>
            <a:ahLst/>
            <a:cxnLst/>
            <a:rect l="l" t="t" r="r" b="b"/>
            <a:pathLst>
              <a:path w="436245">
                <a:moveTo>
                  <a:pt x="0" y="0"/>
                </a:moveTo>
                <a:lnTo>
                  <a:pt x="435863" y="0"/>
                </a:lnTo>
              </a:path>
            </a:pathLst>
          </a:custGeom>
          <a:ln w="3175">
            <a:solidFill>
              <a:srgbClr val="B423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9" name="object 399"/>
          <p:cNvSpPr/>
          <p:nvPr/>
        </p:nvSpPr>
        <p:spPr>
          <a:xfrm>
            <a:off x="5243862" y="4915111"/>
            <a:ext cx="402688" cy="0"/>
          </a:xfrm>
          <a:custGeom>
            <a:avLst/>
            <a:gdLst/>
            <a:ahLst/>
            <a:cxnLst/>
            <a:rect l="l" t="t" r="r" b="b"/>
            <a:pathLst>
              <a:path w="436245">
                <a:moveTo>
                  <a:pt x="0" y="0"/>
                </a:moveTo>
                <a:lnTo>
                  <a:pt x="435863" y="0"/>
                </a:lnTo>
              </a:path>
            </a:pathLst>
          </a:custGeom>
          <a:ln w="3175">
            <a:solidFill>
              <a:srgbClr val="B423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0" name="object 400"/>
          <p:cNvSpPr/>
          <p:nvPr/>
        </p:nvSpPr>
        <p:spPr>
          <a:xfrm>
            <a:off x="5245619" y="4508976"/>
            <a:ext cx="0" cy="404609"/>
          </a:xfrm>
          <a:custGeom>
            <a:avLst/>
            <a:gdLst/>
            <a:ahLst/>
            <a:cxnLst/>
            <a:rect l="l" t="t" r="r" b="b"/>
            <a:pathLst>
              <a:path h="403860">
                <a:moveTo>
                  <a:pt x="0" y="0"/>
                </a:moveTo>
                <a:lnTo>
                  <a:pt x="0" y="403860"/>
                </a:lnTo>
              </a:path>
            </a:pathLst>
          </a:custGeom>
          <a:ln w="3810">
            <a:solidFill>
              <a:srgbClr val="B423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1" name="object 401"/>
          <p:cNvSpPr/>
          <p:nvPr/>
        </p:nvSpPr>
        <p:spPr>
          <a:xfrm>
            <a:off x="5644427" y="4508976"/>
            <a:ext cx="0" cy="404609"/>
          </a:xfrm>
          <a:custGeom>
            <a:avLst/>
            <a:gdLst/>
            <a:ahLst/>
            <a:cxnLst/>
            <a:rect l="l" t="t" r="r" b="b"/>
            <a:pathLst>
              <a:path h="403860">
                <a:moveTo>
                  <a:pt x="0" y="0"/>
                </a:moveTo>
                <a:lnTo>
                  <a:pt x="0" y="403860"/>
                </a:lnTo>
              </a:path>
            </a:pathLst>
          </a:custGeom>
          <a:ln w="3809">
            <a:solidFill>
              <a:srgbClr val="B423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2" name="object 402"/>
          <p:cNvSpPr/>
          <p:nvPr/>
        </p:nvSpPr>
        <p:spPr>
          <a:xfrm>
            <a:off x="5247379" y="4510883"/>
            <a:ext cx="395654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244" y="0"/>
                </a:lnTo>
              </a:path>
            </a:pathLst>
          </a:custGeom>
          <a:ln w="3810">
            <a:solidFill>
              <a:srgbClr val="B223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3" name="object 403"/>
          <p:cNvSpPr/>
          <p:nvPr/>
        </p:nvSpPr>
        <p:spPr>
          <a:xfrm>
            <a:off x="5247379" y="4911676"/>
            <a:ext cx="395654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244" y="0"/>
                </a:lnTo>
              </a:path>
            </a:pathLst>
          </a:custGeom>
          <a:ln w="3810">
            <a:solidFill>
              <a:srgbClr val="B223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4" name="object 404"/>
          <p:cNvSpPr/>
          <p:nvPr/>
        </p:nvSpPr>
        <p:spPr>
          <a:xfrm>
            <a:off x="5249136" y="4512792"/>
            <a:ext cx="0" cy="396975"/>
          </a:xfrm>
          <a:custGeom>
            <a:avLst/>
            <a:gdLst/>
            <a:ahLst/>
            <a:cxnLst/>
            <a:rect l="l" t="t" r="r" b="b"/>
            <a:pathLst>
              <a:path h="396239">
                <a:moveTo>
                  <a:pt x="0" y="0"/>
                </a:moveTo>
                <a:lnTo>
                  <a:pt x="0" y="396239"/>
                </a:lnTo>
              </a:path>
            </a:pathLst>
          </a:custGeom>
          <a:ln w="3810">
            <a:solidFill>
              <a:srgbClr val="B223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5" name="object 405"/>
          <p:cNvSpPr/>
          <p:nvPr/>
        </p:nvSpPr>
        <p:spPr>
          <a:xfrm>
            <a:off x="5640921" y="4512792"/>
            <a:ext cx="0" cy="396975"/>
          </a:xfrm>
          <a:custGeom>
            <a:avLst/>
            <a:gdLst/>
            <a:ahLst/>
            <a:cxnLst/>
            <a:rect l="l" t="t" r="r" b="b"/>
            <a:pathLst>
              <a:path h="396239">
                <a:moveTo>
                  <a:pt x="0" y="0"/>
                </a:moveTo>
                <a:lnTo>
                  <a:pt x="0" y="396239"/>
                </a:lnTo>
              </a:path>
            </a:pathLst>
          </a:custGeom>
          <a:ln w="3809">
            <a:solidFill>
              <a:srgbClr val="B223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6" name="object 406"/>
          <p:cNvSpPr/>
          <p:nvPr/>
        </p:nvSpPr>
        <p:spPr>
          <a:xfrm>
            <a:off x="5250896" y="4514319"/>
            <a:ext cx="388620" cy="0"/>
          </a:xfrm>
          <a:custGeom>
            <a:avLst/>
            <a:gdLst/>
            <a:ahLst/>
            <a:cxnLst/>
            <a:rect l="l" t="t" r="r" b="b"/>
            <a:pathLst>
              <a:path w="421004">
                <a:moveTo>
                  <a:pt x="0" y="0"/>
                </a:moveTo>
                <a:lnTo>
                  <a:pt x="420624" y="0"/>
                </a:lnTo>
              </a:path>
            </a:pathLst>
          </a:custGeom>
          <a:ln w="3175">
            <a:solidFill>
              <a:srgbClr val="B023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7" name="object 407"/>
          <p:cNvSpPr/>
          <p:nvPr/>
        </p:nvSpPr>
        <p:spPr>
          <a:xfrm>
            <a:off x="5250896" y="4908241"/>
            <a:ext cx="388620" cy="0"/>
          </a:xfrm>
          <a:custGeom>
            <a:avLst/>
            <a:gdLst/>
            <a:ahLst/>
            <a:cxnLst/>
            <a:rect l="l" t="t" r="r" b="b"/>
            <a:pathLst>
              <a:path w="421004">
                <a:moveTo>
                  <a:pt x="0" y="0"/>
                </a:moveTo>
                <a:lnTo>
                  <a:pt x="420624" y="0"/>
                </a:lnTo>
              </a:path>
            </a:pathLst>
          </a:custGeom>
          <a:ln w="3175">
            <a:solidFill>
              <a:srgbClr val="B023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8" name="object 408"/>
          <p:cNvSpPr/>
          <p:nvPr/>
        </p:nvSpPr>
        <p:spPr>
          <a:xfrm>
            <a:off x="5252301" y="4515848"/>
            <a:ext cx="0" cy="391250"/>
          </a:xfrm>
          <a:custGeom>
            <a:avLst/>
            <a:gdLst/>
            <a:ahLst/>
            <a:cxnLst/>
            <a:rect l="l" t="t" r="r" b="b"/>
            <a:pathLst>
              <a:path h="390525">
                <a:moveTo>
                  <a:pt x="0" y="0"/>
                </a:moveTo>
                <a:lnTo>
                  <a:pt x="0" y="390143"/>
                </a:lnTo>
              </a:path>
            </a:pathLst>
          </a:custGeom>
          <a:ln w="3175">
            <a:solidFill>
              <a:srgbClr val="B023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9" name="object 409"/>
          <p:cNvSpPr/>
          <p:nvPr/>
        </p:nvSpPr>
        <p:spPr>
          <a:xfrm>
            <a:off x="5637756" y="4515848"/>
            <a:ext cx="0" cy="391250"/>
          </a:xfrm>
          <a:custGeom>
            <a:avLst/>
            <a:gdLst/>
            <a:ahLst/>
            <a:cxnLst/>
            <a:rect l="l" t="t" r="r" b="b"/>
            <a:pathLst>
              <a:path h="390525">
                <a:moveTo>
                  <a:pt x="0" y="0"/>
                </a:moveTo>
                <a:lnTo>
                  <a:pt x="0" y="390143"/>
                </a:lnTo>
              </a:path>
            </a:pathLst>
          </a:custGeom>
          <a:ln w="3175">
            <a:solidFill>
              <a:srgbClr val="B023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0" name="object 410"/>
          <p:cNvSpPr/>
          <p:nvPr/>
        </p:nvSpPr>
        <p:spPr>
          <a:xfrm>
            <a:off x="5253710" y="4517755"/>
            <a:ext cx="382758" cy="0"/>
          </a:xfrm>
          <a:custGeom>
            <a:avLst/>
            <a:gdLst/>
            <a:ahLst/>
            <a:cxnLst/>
            <a:rect l="l" t="t" r="r" b="b"/>
            <a:pathLst>
              <a:path w="414654">
                <a:moveTo>
                  <a:pt x="0" y="0"/>
                </a:moveTo>
                <a:lnTo>
                  <a:pt x="414527" y="0"/>
                </a:lnTo>
              </a:path>
            </a:pathLst>
          </a:custGeom>
          <a:ln w="3810">
            <a:solidFill>
              <a:srgbClr val="AF2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1" name="object 411"/>
          <p:cNvSpPr/>
          <p:nvPr/>
        </p:nvSpPr>
        <p:spPr>
          <a:xfrm>
            <a:off x="5253710" y="4904805"/>
            <a:ext cx="382758" cy="0"/>
          </a:xfrm>
          <a:custGeom>
            <a:avLst/>
            <a:gdLst/>
            <a:ahLst/>
            <a:cxnLst/>
            <a:rect l="l" t="t" r="r" b="b"/>
            <a:pathLst>
              <a:path w="414654">
                <a:moveTo>
                  <a:pt x="0" y="0"/>
                </a:moveTo>
                <a:lnTo>
                  <a:pt x="414527" y="0"/>
                </a:lnTo>
              </a:path>
            </a:pathLst>
          </a:custGeom>
          <a:ln w="3810">
            <a:solidFill>
              <a:srgbClr val="AF2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2" name="object 412"/>
          <p:cNvSpPr/>
          <p:nvPr/>
        </p:nvSpPr>
        <p:spPr>
          <a:xfrm>
            <a:off x="5255466" y="4519665"/>
            <a:ext cx="0" cy="383615"/>
          </a:xfrm>
          <a:custGeom>
            <a:avLst/>
            <a:gdLst/>
            <a:ahLst/>
            <a:cxnLst/>
            <a:rect l="l" t="t" r="r" b="b"/>
            <a:pathLst>
              <a:path h="382904">
                <a:moveTo>
                  <a:pt x="0" y="0"/>
                </a:moveTo>
                <a:lnTo>
                  <a:pt x="0" y="382524"/>
                </a:lnTo>
              </a:path>
            </a:pathLst>
          </a:custGeom>
          <a:ln w="3810">
            <a:solidFill>
              <a:srgbClr val="AF2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3" name="object 413"/>
          <p:cNvSpPr/>
          <p:nvPr/>
        </p:nvSpPr>
        <p:spPr>
          <a:xfrm>
            <a:off x="5634580" y="4519665"/>
            <a:ext cx="0" cy="383615"/>
          </a:xfrm>
          <a:custGeom>
            <a:avLst/>
            <a:gdLst/>
            <a:ahLst/>
            <a:cxnLst/>
            <a:rect l="l" t="t" r="r" b="b"/>
            <a:pathLst>
              <a:path h="382904">
                <a:moveTo>
                  <a:pt x="0" y="0"/>
                </a:moveTo>
                <a:lnTo>
                  <a:pt x="0" y="382524"/>
                </a:lnTo>
              </a:path>
            </a:pathLst>
          </a:custGeom>
          <a:ln w="3810">
            <a:solidFill>
              <a:srgbClr val="AF2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4" name="object 414"/>
          <p:cNvSpPr/>
          <p:nvPr/>
        </p:nvSpPr>
        <p:spPr>
          <a:xfrm>
            <a:off x="5257225" y="4521571"/>
            <a:ext cx="375724" cy="0"/>
          </a:xfrm>
          <a:custGeom>
            <a:avLst/>
            <a:gdLst/>
            <a:ahLst/>
            <a:cxnLst/>
            <a:rect l="l" t="t" r="r" b="b"/>
            <a:pathLst>
              <a:path w="407035">
                <a:moveTo>
                  <a:pt x="0" y="0"/>
                </a:moveTo>
                <a:lnTo>
                  <a:pt x="406908" y="0"/>
                </a:lnTo>
              </a:path>
            </a:pathLst>
          </a:custGeom>
          <a:ln w="3810">
            <a:solidFill>
              <a:srgbClr val="AD2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5" name="object 415"/>
          <p:cNvSpPr/>
          <p:nvPr/>
        </p:nvSpPr>
        <p:spPr>
          <a:xfrm>
            <a:off x="5257225" y="4900989"/>
            <a:ext cx="375724" cy="0"/>
          </a:xfrm>
          <a:custGeom>
            <a:avLst/>
            <a:gdLst/>
            <a:ahLst/>
            <a:cxnLst/>
            <a:rect l="l" t="t" r="r" b="b"/>
            <a:pathLst>
              <a:path w="407035">
                <a:moveTo>
                  <a:pt x="0" y="0"/>
                </a:moveTo>
                <a:lnTo>
                  <a:pt x="406908" y="0"/>
                </a:lnTo>
              </a:path>
            </a:pathLst>
          </a:custGeom>
          <a:ln w="3810">
            <a:solidFill>
              <a:srgbClr val="AD2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6" name="object 416"/>
          <p:cNvSpPr/>
          <p:nvPr/>
        </p:nvSpPr>
        <p:spPr>
          <a:xfrm>
            <a:off x="5258983" y="4523481"/>
            <a:ext cx="0" cy="375981"/>
          </a:xfrm>
          <a:custGeom>
            <a:avLst/>
            <a:gdLst/>
            <a:ahLst/>
            <a:cxnLst/>
            <a:rect l="l" t="t" r="r" b="b"/>
            <a:pathLst>
              <a:path h="375285">
                <a:moveTo>
                  <a:pt x="0" y="0"/>
                </a:moveTo>
                <a:lnTo>
                  <a:pt x="0" y="374903"/>
                </a:lnTo>
              </a:path>
            </a:pathLst>
          </a:custGeom>
          <a:ln w="3810">
            <a:solidFill>
              <a:srgbClr val="AD2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7" name="object 417"/>
          <p:cNvSpPr/>
          <p:nvPr/>
        </p:nvSpPr>
        <p:spPr>
          <a:xfrm>
            <a:off x="5631074" y="4523481"/>
            <a:ext cx="0" cy="375981"/>
          </a:xfrm>
          <a:custGeom>
            <a:avLst/>
            <a:gdLst/>
            <a:ahLst/>
            <a:cxnLst/>
            <a:rect l="l" t="t" r="r" b="b"/>
            <a:pathLst>
              <a:path h="375285">
                <a:moveTo>
                  <a:pt x="0" y="0"/>
                </a:moveTo>
                <a:lnTo>
                  <a:pt x="0" y="374903"/>
                </a:lnTo>
              </a:path>
            </a:pathLst>
          </a:custGeom>
          <a:ln w="3810">
            <a:solidFill>
              <a:srgbClr val="AD2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8" name="object 418"/>
          <p:cNvSpPr/>
          <p:nvPr/>
        </p:nvSpPr>
        <p:spPr>
          <a:xfrm>
            <a:off x="5260743" y="4525008"/>
            <a:ext cx="368691" cy="0"/>
          </a:xfrm>
          <a:custGeom>
            <a:avLst/>
            <a:gdLst/>
            <a:ahLst/>
            <a:cxnLst/>
            <a:rect l="l" t="t" r="r" b="b"/>
            <a:pathLst>
              <a:path w="399414">
                <a:moveTo>
                  <a:pt x="0" y="0"/>
                </a:moveTo>
                <a:lnTo>
                  <a:pt x="399288" y="0"/>
                </a:lnTo>
              </a:path>
            </a:pathLst>
          </a:custGeom>
          <a:ln w="3175">
            <a:solidFill>
              <a:srgbClr val="AC2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9" name="object 419"/>
          <p:cNvSpPr/>
          <p:nvPr/>
        </p:nvSpPr>
        <p:spPr>
          <a:xfrm>
            <a:off x="5260743" y="4897554"/>
            <a:ext cx="368691" cy="0"/>
          </a:xfrm>
          <a:custGeom>
            <a:avLst/>
            <a:gdLst/>
            <a:ahLst/>
            <a:cxnLst/>
            <a:rect l="l" t="t" r="r" b="b"/>
            <a:pathLst>
              <a:path w="399414">
                <a:moveTo>
                  <a:pt x="0" y="0"/>
                </a:moveTo>
                <a:lnTo>
                  <a:pt x="399288" y="0"/>
                </a:lnTo>
              </a:path>
            </a:pathLst>
          </a:custGeom>
          <a:ln w="3175">
            <a:solidFill>
              <a:srgbClr val="AC2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0" name="object 420"/>
          <p:cNvSpPr/>
          <p:nvPr/>
        </p:nvSpPr>
        <p:spPr>
          <a:xfrm>
            <a:off x="5262500" y="4526536"/>
            <a:ext cx="0" cy="369619"/>
          </a:xfrm>
          <a:custGeom>
            <a:avLst/>
            <a:gdLst/>
            <a:ahLst/>
            <a:cxnLst/>
            <a:rect l="l" t="t" r="r" b="b"/>
            <a:pathLst>
              <a:path h="368935">
                <a:moveTo>
                  <a:pt x="0" y="0"/>
                </a:moveTo>
                <a:lnTo>
                  <a:pt x="0" y="368808"/>
                </a:lnTo>
              </a:path>
            </a:pathLst>
          </a:custGeom>
          <a:ln w="3810">
            <a:solidFill>
              <a:srgbClr val="AC2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1" name="object 421"/>
          <p:cNvSpPr/>
          <p:nvPr/>
        </p:nvSpPr>
        <p:spPr>
          <a:xfrm>
            <a:off x="5627546" y="4526536"/>
            <a:ext cx="0" cy="369619"/>
          </a:xfrm>
          <a:custGeom>
            <a:avLst/>
            <a:gdLst/>
            <a:ahLst/>
            <a:cxnLst/>
            <a:rect l="l" t="t" r="r" b="b"/>
            <a:pathLst>
              <a:path h="368935">
                <a:moveTo>
                  <a:pt x="0" y="0"/>
                </a:moveTo>
                <a:lnTo>
                  <a:pt x="0" y="368808"/>
                </a:lnTo>
              </a:path>
            </a:pathLst>
          </a:custGeom>
          <a:ln w="3810">
            <a:solidFill>
              <a:srgbClr val="AC2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2" name="object 422"/>
          <p:cNvSpPr/>
          <p:nvPr/>
        </p:nvSpPr>
        <p:spPr>
          <a:xfrm>
            <a:off x="5264260" y="4528443"/>
            <a:ext cx="361657" cy="0"/>
          </a:xfrm>
          <a:custGeom>
            <a:avLst/>
            <a:gdLst/>
            <a:ahLst/>
            <a:cxnLst/>
            <a:rect l="l" t="t" r="r" b="b"/>
            <a:pathLst>
              <a:path w="391795">
                <a:moveTo>
                  <a:pt x="0" y="0"/>
                </a:moveTo>
                <a:lnTo>
                  <a:pt x="391667" y="0"/>
                </a:lnTo>
              </a:path>
            </a:pathLst>
          </a:custGeom>
          <a:ln w="3810">
            <a:solidFill>
              <a:srgbClr val="AA2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3" name="object 423"/>
          <p:cNvSpPr/>
          <p:nvPr/>
        </p:nvSpPr>
        <p:spPr>
          <a:xfrm>
            <a:off x="5264260" y="4894117"/>
            <a:ext cx="361657" cy="0"/>
          </a:xfrm>
          <a:custGeom>
            <a:avLst/>
            <a:gdLst/>
            <a:ahLst/>
            <a:cxnLst/>
            <a:rect l="l" t="t" r="r" b="b"/>
            <a:pathLst>
              <a:path w="391795">
                <a:moveTo>
                  <a:pt x="0" y="0"/>
                </a:moveTo>
                <a:lnTo>
                  <a:pt x="391667" y="0"/>
                </a:lnTo>
              </a:path>
            </a:pathLst>
          </a:custGeom>
          <a:ln w="3810">
            <a:solidFill>
              <a:srgbClr val="AA2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4" name="object 424"/>
          <p:cNvSpPr/>
          <p:nvPr/>
        </p:nvSpPr>
        <p:spPr>
          <a:xfrm>
            <a:off x="5266017" y="4530352"/>
            <a:ext cx="0" cy="361985"/>
          </a:xfrm>
          <a:custGeom>
            <a:avLst/>
            <a:gdLst/>
            <a:ahLst/>
            <a:cxnLst/>
            <a:rect l="l" t="t" r="r" b="b"/>
            <a:pathLst>
              <a:path h="361314">
                <a:moveTo>
                  <a:pt x="0" y="0"/>
                </a:moveTo>
                <a:lnTo>
                  <a:pt x="0" y="361188"/>
                </a:lnTo>
              </a:path>
            </a:pathLst>
          </a:custGeom>
          <a:ln w="3810">
            <a:solidFill>
              <a:srgbClr val="AA2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5" name="object 425"/>
          <p:cNvSpPr/>
          <p:nvPr/>
        </p:nvSpPr>
        <p:spPr>
          <a:xfrm>
            <a:off x="5624040" y="4530352"/>
            <a:ext cx="0" cy="361985"/>
          </a:xfrm>
          <a:custGeom>
            <a:avLst/>
            <a:gdLst/>
            <a:ahLst/>
            <a:cxnLst/>
            <a:rect l="l" t="t" r="r" b="b"/>
            <a:pathLst>
              <a:path h="361314">
                <a:moveTo>
                  <a:pt x="0" y="0"/>
                </a:moveTo>
                <a:lnTo>
                  <a:pt x="0" y="361188"/>
                </a:lnTo>
              </a:path>
            </a:pathLst>
          </a:custGeom>
          <a:ln w="3810">
            <a:solidFill>
              <a:srgbClr val="AA2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6" name="object 426"/>
          <p:cNvSpPr/>
          <p:nvPr/>
        </p:nvSpPr>
        <p:spPr>
          <a:xfrm>
            <a:off x="5267777" y="4532259"/>
            <a:ext cx="354623" cy="0"/>
          </a:xfrm>
          <a:custGeom>
            <a:avLst/>
            <a:gdLst/>
            <a:ahLst/>
            <a:cxnLst/>
            <a:rect l="l" t="t" r="r" b="b"/>
            <a:pathLst>
              <a:path w="384175">
                <a:moveTo>
                  <a:pt x="0" y="0"/>
                </a:moveTo>
                <a:lnTo>
                  <a:pt x="384048" y="0"/>
                </a:lnTo>
              </a:path>
            </a:pathLst>
          </a:custGeom>
          <a:ln w="3810">
            <a:solidFill>
              <a:srgbClr val="A82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7" name="object 427"/>
          <p:cNvSpPr/>
          <p:nvPr/>
        </p:nvSpPr>
        <p:spPr>
          <a:xfrm>
            <a:off x="5267777" y="4890301"/>
            <a:ext cx="354623" cy="0"/>
          </a:xfrm>
          <a:custGeom>
            <a:avLst/>
            <a:gdLst/>
            <a:ahLst/>
            <a:cxnLst/>
            <a:rect l="l" t="t" r="r" b="b"/>
            <a:pathLst>
              <a:path w="384175">
                <a:moveTo>
                  <a:pt x="0" y="0"/>
                </a:moveTo>
                <a:lnTo>
                  <a:pt x="384048" y="0"/>
                </a:lnTo>
              </a:path>
            </a:pathLst>
          </a:custGeom>
          <a:ln w="3810">
            <a:solidFill>
              <a:srgbClr val="A82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8" name="object 428"/>
          <p:cNvSpPr/>
          <p:nvPr/>
        </p:nvSpPr>
        <p:spPr>
          <a:xfrm>
            <a:off x="5269534" y="4534169"/>
            <a:ext cx="0" cy="354351"/>
          </a:xfrm>
          <a:custGeom>
            <a:avLst/>
            <a:gdLst/>
            <a:ahLst/>
            <a:cxnLst/>
            <a:rect l="l" t="t" r="r" b="b"/>
            <a:pathLst>
              <a:path h="353695">
                <a:moveTo>
                  <a:pt x="0" y="0"/>
                </a:moveTo>
                <a:lnTo>
                  <a:pt x="0" y="353567"/>
                </a:lnTo>
              </a:path>
            </a:pathLst>
          </a:custGeom>
          <a:ln w="3810">
            <a:solidFill>
              <a:srgbClr val="A82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9" name="object 429"/>
          <p:cNvSpPr/>
          <p:nvPr/>
        </p:nvSpPr>
        <p:spPr>
          <a:xfrm>
            <a:off x="5620523" y="4534169"/>
            <a:ext cx="0" cy="354351"/>
          </a:xfrm>
          <a:custGeom>
            <a:avLst/>
            <a:gdLst/>
            <a:ahLst/>
            <a:cxnLst/>
            <a:rect l="l" t="t" r="r" b="b"/>
            <a:pathLst>
              <a:path h="353695">
                <a:moveTo>
                  <a:pt x="0" y="0"/>
                </a:moveTo>
                <a:lnTo>
                  <a:pt x="0" y="353567"/>
                </a:lnTo>
              </a:path>
            </a:pathLst>
          </a:custGeom>
          <a:ln w="3810">
            <a:solidFill>
              <a:srgbClr val="A82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0" name="object 430"/>
          <p:cNvSpPr/>
          <p:nvPr/>
        </p:nvSpPr>
        <p:spPr>
          <a:xfrm>
            <a:off x="5271294" y="4535695"/>
            <a:ext cx="347589" cy="0"/>
          </a:xfrm>
          <a:custGeom>
            <a:avLst/>
            <a:gdLst/>
            <a:ahLst/>
            <a:cxnLst/>
            <a:rect l="l" t="t" r="r" b="b"/>
            <a:pathLst>
              <a:path w="376554">
                <a:moveTo>
                  <a:pt x="0" y="0"/>
                </a:moveTo>
                <a:lnTo>
                  <a:pt x="376427" y="0"/>
                </a:lnTo>
              </a:path>
            </a:pathLst>
          </a:custGeom>
          <a:ln w="3175">
            <a:solidFill>
              <a:srgbClr val="A62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1" name="object 431"/>
          <p:cNvSpPr/>
          <p:nvPr/>
        </p:nvSpPr>
        <p:spPr>
          <a:xfrm>
            <a:off x="5271294" y="4886865"/>
            <a:ext cx="347589" cy="0"/>
          </a:xfrm>
          <a:custGeom>
            <a:avLst/>
            <a:gdLst/>
            <a:ahLst/>
            <a:cxnLst/>
            <a:rect l="l" t="t" r="r" b="b"/>
            <a:pathLst>
              <a:path w="376554">
                <a:moveTo>
                  <a:pt x="0" y="0"/>
                </a:moveTo>
                <a:lnTo>
                  <a:pt x="376427" y="0"/>
                </a:lnTo>
              </a:path>
            </a:pathLst>
          </a:custGeom>
          <a:ln w="3175">
            <a:solidFill>
              <a:srgbClr val="A62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2" name="object 432"/>
          <p:cNvSpPr/>
          <p:nvPr/>
        </p:nvSpPr>
        <p:spPr>
          <a:xfrm>
            <a:off x="5273051" y="4537222"/>
            <a:ext cx="0" cy="348626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0"/>
                </a:moveTo>
                <a:lnTo>
                  <a:pt x="0" y="347472"/>
                </a:lnTo>
              </a:path>
            </a:pathLst>
          </a:custGeom>
          <a:ln w="3810">
            <a:solidFill>
              <a:srgbClr val="A62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3" name="object 433"/>
          <p:cNvSpPr/>
          <p:nvPr/>
        </p:nvSpPr>
        <p:spPr>
          <a:xfrm>
            <a:off x="5616995" y="4537222"/>
            <a:ext cx="0" cy="348626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0"/>
                </a:moveTo>
                <a:lnTo>
                  <a:pt x="0" y="347472"/>
                </a:lnTo>
              </a:path>
            </a:pathLst>
          </a:custGeom>
          <a:ln w="3810">
            <a:solidFill>
              <a:srgbClr val="A62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4" name="object 434"/>
          <p:cNvSpPr/>
          <p:nvPr/>
        </p:nvSpPr>
        <p:spPr>
          <a:xfrm>
            <a:off x="5274811" y="4539131"/>
            <a:ext cx="340555" cy="0"/>
          </a:xfrm>
          <a:custGeom>
            <a:avLst/>
            <a:gdLst/>
            <a:ahLst/>
            <a:cxnLst/>
            <a:rect l="l" t="t" r="r" b="b"/>
            <a:pathLst>
              <a:path w="368935">
                <a:moveTo>
                  <a:pt x="0" y="0"/>
                </a:moveTo>
                <a:lnTo>
                  <a:pt x="368808" y="0"/>
                </a:lnTo>
              </a:path>
            </a:pathLst>
          </a:custGeom>
          <a:ln w="3810">
            <a:solidFill>
              <a:srgbClr val="A52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5" name="object 435"/>
          <p:cNvSpPr/>
          <p:nvPr/>
        </p:nvSpPr>
        <p:spPr>
          <a:xfrm>
            <a:off x="5274811" y="4883429"/>
            <a:ext cx="340555" cy="0"/>
          </a:xfrm>
          <a:custGeom>
            <a:avLst/>
            <a:gdLst/>
            <a:ahLst/>
            <a:cxnLst/>
            <a:rect l="l" t="t" r="r" b="b"/>
            <a:pathLst>
              <a:path w="368935">
                <a:moveTo>
                  <a:pt x="0" y="0"/>
                </a:moveTo>
                <a:lnTo>
                  <a:pt x="368808" y="0"/>
                </a:lnTo>
              </a:path>
            </a:pathLst>
          </a:custGeom>
          <a:ln w="3810">
            <a:solidFill>
              <a:srgbClr val="A52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6" name="object 436"/>
          <p:cNvSpPr/>
          <p:nvPr/>
        </p:nvSpPr>
        <p:spPr>
          <a:xfrm>
            <a:off x="5276568" y="4541040"/>
            <a:ext cx="0" cy="340991"/>
          </a:xfrm>
          <a:custGeom>
            <a:avLst/>
            <a:gdLst/>
            <a:ahLst/>
            <a:cxnLst/>
            <a:rect l="l" t="t" r="r" b="b"/>
            <a:pathLst>
              <a:path h="340360">
                <a:moveTo>
                  <a:pt x="0" y="0"/>
                </a:moveTo>
                <a:lnTo>
                  <a:pt x="0" y="339851"/>
                </a:lnTo>
              </a:path>
            </a:pathLst>
          </a:custGeom>
          <a:ln w="3810">
            <a:solidFill>
              <a:srgbClr val="A52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7" name="object 437"/>
          <p:cNvSpPr/>
          <p:nvPr/>
        </p:nvSpPr>
        <p:spPr>
          <a:xfrm>
            <a:off x="5613489" y="4541040"/>
            <a:ext cx="0" cy="340991"/>
          </a:xfrm>
          <a:custGeom>
            <a:avLst/>
            <a:gdLst/>
            <a:ahLst/>
            <a:cxnLst/>
            <a:rect l="l" t="t" r="r" b="b"/>
            <a:pathLst>
              <a:path h="340360">
                <a:moveTo>
                  <a:pt x="0" y="0"/>
                </a:moveTo>
                <a:lnTo>
                  <a:pt x="0" y="339851"/>
                </a:lnTo>
              </a:path>
            </a:pathLst>
          </a:custGeom>
          <a:ln w="3810">
            <a:solidFill>
              <a:srgbClr val="A52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8" name="object 438"/>
          <p:cNvSpPr/>
          <p:nvPr/>
        </p:nvSpPr>
        <p:spPr>
          <a:xfrm>
            <a:off x="5278327" y="4542947"/>
            <a:ext cx="333522" cy="0"/>
          </a:xfrm>
          <a:custGeom>
            <a:avLst/>
            <a:gdLst/>
            <a:ahLst/>
            <a:cxnLst/>
            <a:rect l="l" t="t" r="r" b="b"/>
            <a:pathLst>
              <a:path w="361314">
                <a:moveTo>
                  <a:pt x="0" y="0"/>
                </a:moveTo>
                <a:lnTo>
                  <a:pt x="361188" y="0"/>
                </a:lnTo>
              </a:path>
            </a:pathLst>
          </a:custGeom>
          <a:ln w="3810">
            <a:solidFill>
              <a:srgbClr val="A42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9" name="object 439"/>
          <p:cNvSpPr/>
          <p:nvPr/>
        </p:nvSpPr>
        <p:spPr>
          <a:xfrm>
            <a:off x="5278327" y="4879613"/>
            <a:ext cx="333522" cy="0"/>
          </a:xfrm>
          <a:custGeom>
            <a:avLst/>
            <a:gdLst/>
            <a:ahLst/>
            <a:cxnLst/>
            <a:rect l="l" t="t" r="r" b="b"/>
            <a:pathLst>
              <a:path w="361314">
                <a:moveTo>
                  <a:pt x="0" y="0"/>
                </a:moveTo>
                <a:lnTo>
                  <a:pt x="361188" y="0"/>
                </a:lnTo>
              </a:path>
            </a:pathLst>
          </a:custGeom>
          <a:ln w="3810">
            <a:solidFill>
              <a:srgbClr val="A42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0" name="object 440"/>
          <p:cNvSpPr/>
          <p:nvPr/>
        </p:nvSpPr>
        <p:spPr>
          <a:xfrm>
            <a:off x="5280085" y="4544858"/>
            <a:ext cx="0" cy="333357"/>
          </a:xfrm>
          <a:custGeom>
            <a:avLst/>
            <a:gdLst/>
            <a:ahLst/>
            <a:cxnLst/>
            <a:rect l="l" t="t" r="r" b="b"/>
            <a:pathLst>
              <a:path h="332739">
                <a:moveTo>
                  <a:pt x="0" y="0"/>
                </a:moveTo>
                <a:lnTo>
                  <a:pt x="0" y="332232"/>
                </a:lnTo>
              </a:path>
            </a:pathLst>
          </a:custGeom>
          <a:ln w="3810">
            <a:solidFill>
              <a:srgbClr val="A42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1" name="object 441"/>
          <p:cNvSpPr/>
          <p:nvPr/>
        </p:nvSpPr>
        <p:spPr>
          <a:xfrm>
            <a:off x="5609961" y="4544858"/>
            <a:ext cx="0" cy="333357"/>
          </a:xfrm>
          <a:custGeom>
            <a:avLst/>
            <a:gdLst/>
            <a:ahLst/>
            <a:cxnLst/>
            <a:rect l="l" t="t" r="r" b="b"/>
            <a:pathLst>
              <a:path h="332739">
                <a:moveTo>
                  <a:pt x="0" y="0"/>
                </a:moveTo>
                <a:lnTo>
                  <a:pt x="0" y="332232"/>
                </a:lnTo>
              </a:path>
            </a:pathLst>
          </a:custGeom>
          <a:ln w="3810">
            <a:solidFill>
              <a:srgbClr val="A42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2" name="object 442"/>
          <p:cNvSpPr/>
          <p:nvPr/>
        </p:nvSpPr>
        <p:spPr>
          <a:xfrm>
            <a:off x="5281845" y="4546383"/>
            <a:ext cx="326488" cy="0"/>
          </a:xfrm>
          <a:custGeom>
            <a:avLst/>
            <a:gdLst/>
            <a:ahLst/>
            <a:cxnLst/>
            <a:rect l="l" t="t" r="r" b="b"/>
            <a:pathLst>
              <a:path w="353695">
                <a:moveTo>
                  <a:pt x="0" y="0"/>
                </a:moveTo>
                <a:lnTo>
                  <a:pt x="353567" y="0"/>
                </a:lnTo>
              </a:path>
            </a:pathLst>
          </a:custGeom>
          <a:ln w="3175">
            <a:solidFill>
              <a:srgbClr val="A22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3" name="object 443"/>
          <p:cNvSpPr/>
          <p:nvPr/>
        </p:nvSpPr>
        <p:spPr>
          <a:xfrm>
            <a:off x="5281845" y="4876177"/>
            <a:ext cx="326488" cy="0"/>
          </a:xfrm>
          <a:custGeom>
            <a:avLst/>
            <a:gdLst/>
            <a:ahLst/>
            <a:cxnLst/>
            <a:rect l="l" t="t" r="r" b="b"/>
            <a:pathLst>
              <a:path w="353695">
                <a:moveTo>
                  <a:pt x="0" y="0"/>
                </a:moveTo>
                <a:lnTo>
                  <a:pt x="353567" y="0"/>
                </a:lnTo>
              </a:path>
            </a:pathLst>
          </a:custGeom>
          <a:ln w="3175">
            <a:solidFill>
              <a:srgbClr val="A22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4" name="object 444"/>
          <p:cNvSpPr/>
          <p:nvPr/>
        </p:nvSpPr>
        <p:spPr>
          <a:xfrm>
            <a:off x="5283602" y="4547910"/>
            <a:ext cx="0" cy="326996"/>
          </a:xfrm>
          <a:custGeom>
            <a:avLst/>
            <a:gdLst/>
            <a:ahLst/>
            <a:cxnLst/>
            <a:rect l="l" t="t" r="r" b="b"/>
            <a:pathLst>
              <a:path h="326389">
                <a:moveTo>
                  <a:pt x="0" y="0"/>
                </a:moveTo>
                <a:lnTo>
                  <a:pt x="0" y="326136"/>
                </a:lnTo>
              </a:path>
            </a:pathLst>
          </a:custGeom>
          <a:ln w="3810">
            <a:solidFill>
              <a:srgbClr val="A22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5" name="object 445"/>
          <p:cNvSpPr/>
          <p:nvPr/>
        </p:nvSpPr>
        <p:spPr>
          <a:xfrm>
            <a:off x="5606455" y="4547910"/>
            <a:ext cx="0" cy="326996"/>
          </a:xfrm>
          <a:custGeom>
            <a:avLst/>
            <a:gdLst/>
            <a:ahLst/>
            <a:cxnLst/>
            <a:rect l="l" t="t" r="r" b="b"/>
            <a:pathLst>
              <a:path h="326389">
                <a:moveTo>
                  <a:pt x="0" y="0"/>
                </a:moveTo>
                <a:lnTo>
                  <a:pt x="0" y="326136"/>
                </a:lnTo>
              </a:path>
            </a:pathLst>
          </a:custGeom>
          <a:ln w="3810">
            <a:solidFill>
              <a:srgbClr val="A22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6" name="object 446"/>
          <p:cNvSpPr/>
          <p:nvPr/>
        </p:nvSpPr>
        <p:spPr>
          <a:xfrm>
            <a:off x="5285362" y="4549818"/>
            <a:ext cx="319454" cy="0"/>
          </a:xfrm>
          <a:custGeom>
            <a:avLst/>
            <a:gdLst/>
            <a:ahLst/>
            <a:cxnLst/>
            <a:rect l="l" t="t" r="r" b="b"/>
            <a:pathLst>
              <a:path w="346075">
                <a:moveTo>
                  <a:pt x="0" y="0"/>
                </a:moveTo>
                <a:lnTo>
                  <a:pt x="345948" y="0"/>
                </a:lnTo>
              </a:path>
            </a:pathLst>
          </a:custGeom>
          <a:ln w="3810">
            <a:solidFill>
              <a:srgbClr val="A11F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7" name="object 447"/>
          <p:cNvSpPr/>
          <p:nvPr/>
        </p:nvSpPr>
        <p:spPr>
          <a:xfrm>
            <a:off x="5285362" y="4872743"/>
            <a:ext cx="319454" cy="0"/>
          </a:xfrm>
          <a:custGeom>
            <a:avLst/>
            <a:gdLst/>
            <a:ahLst/>
            <a:cxnLst/>
            <a:rect l="l" t="t" r="r" b="b"/>
            <a:pathLst>
              <a:path w="346075">
                <a:moveTo>
                  <a:pt x="0" y="0"/>
                </a:moveTo>
                <a:lnTo>
                  <a:pt x="345948" y="0"/>
                </a:lnTo>
              </a:path>
            </a:pathLst>
          </a:custGeom>
          <a:ln w="3810">
            <a:solidFill>
              <a:srgbClr val="A11F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8" name="object 448"/>
          <p:cNvSpPr/>
          <p:nvPr/>
        </p:nvSpPr>
        <p:spPr>
          <a:xfrm>
            <a:off x="5287119" y="4551726"/>
            <a:ext cx="0" cy="319361"/>
          </a:xfrm>
          <a:custGeom>
            <a:avLst/>
            <a:gdLst/>
            <a:ahLst/>
            <a:cxnLst/>
            <a:rect l="l" t="t" r="r" b="b"/>
            <a:pathLst>
              <a:path h="318770">
                <a:moveTo>
                  <a:pt x="0" y="0"/>
                </a:moveTo>
                <a:lnTo>
                  <a:pt x="0" y="318515"/>
                </a:lnTo>
              </a:path>
            </a:pathLst>
          </a:custGeom>
          <a:ln w="3810">
            <a:solidFill>
              <a:srgbClr val="A11F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9" name="object 449"/>
          <p:cNvSpPr/>
          <p:nvPr/>
        </p:nvSpPr>
        <p:spPr>
          <a:xfrm>
            <a:off x="5602938" y="4551726"/>
            <a:ext cx="0" cy="319361"/>
          </a:xfrm>
          <a:custGeom>
            <a:avLst/>
            <a:gdLst/>
            <a:ahLst/>
            <a:cxnLst/>
            <a:rect l="l" t="t" r="r" b="b"/>
            <a:pathLst>
              <a:path h="318770">
                <a:moveTo>
                  <a:pt x="0" y="0"/>
                </a:moveTo>
                <a:lnTo>
                  <a:pt x="0" y="318515"/>
                </a:lnTo>
              </a:path>
            </a:pathLst>
          </a:custGeom>
          <a:ln w="3810">
            <a:solidFill>
              <a:srgbClr val="A11F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0" name="object 450"/>
          <p:cNvSpPr/>
          <p:nvPr/>
        </p:nvSpPr>
        <p:spPr>
          <a:xfrm>
            <a:off x="5288879" y="4553253"/>
            <a:ext cx="312420" cy="0"/>
          </a:xfrm>
          <a:custGeom>
            <a:avLst/>
            <a:gdLst/>
            <a:ahLst/>
            <a:cxnLst/>
            <a:rect l="l" t="t" r="r" b="b"/>
            <a:pathLst>
              <a:path w="338454">
                <a:moveTo>
                  <a:pt x="0" y="0"/>
                </a:moveTo>
                <a:lnTo>
                  <a:pt x="338327" y="0"/>
                </a:lnTo>
              </a:path>
            </a:pathLst>
          </a:custGeom>
          <a:ln w="3175">
            <a:solidFill>
              <a:srgbClr val="9F1F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1" name="object 451"/>
          <p:cNvSpPr/>
          <p:nvPr/>
        </p:nvSpPr>
        <p:spPr>
          <a:xfrm>
            <a:off x="5288879" y="4869307"/>
            <a:ext cx="312420" cy="0"/>
          </a:xfrm>
          <a:custGeom>
            <a:avLst/>
            <a:gdLst/>
            <a:ahLst/>
            <a:cxnLst/>
            <a:rect l="l" t="t" r="r" b="b"/>
            <a:pathLst>
              <a:path w="338454">
                <a:moveTo>
                  <a:pt x="0" y="0"/>
                </a:moveTo>
                <a:lnTo>
                  <a:pt x="338327" y="0"/>
                </a:lnTo>
              </a:path>
            </a:pathLst>
          </a:custGeom>
          <a:ln w="3175">
            <a:solidFill>
              <a:srgbClr val="9F1F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2" name="object 452"/>
          <p:cNvSpPr/>
          <p:nvPr/>
        </p:nvSpPr>
        <p:spPr>
          <a:xfrm>
            <a:off x="5290636" y="4554781"/>
            <a:ext cx="0" cy="313000"/>
          </a:xfrm>
          <a:custGeom>
            <a:avLst/>
            <a:gdLst/>
            <a:ahLst/>
            <a:cxnLst/>
            <a:rect l="l" t="t" r="r" b="b"/>
            <a:pathLst>
              <a:path h="312420">
                <a:moveTo>
                  <a:pt x="0" y="0"/>
                </a:moveTo>
                <a:lnTo>
                  <a:pt x="0" y="312420"/>
                </a:lnTo>
              </a:path>
            </a:pathLst>
          </a:custGeom>
          <a:ln w="3810">
            <a:solidFill>
              <a:srgbClr val="9F1F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3" name="object 453"/>
          <p:cNvSpPr/>
          <p:nvPr/>
        </p:nvSpPr>
        <p:spPr>
          <a:xfrm>
            <a:off x="5599410" y="4554781"/>
            <a:ext cx="0" cy="313000"/>
          </a:xfrm>
          <a:custGeom>
            <a:avLst/>
            <a:gdLst/>
            <a:ahLst/>
            <a:cxnLst/>
            <a:rect l="l" t="t" r="r" b="b"/>
            <a:pathLst>
              <a:path h="312420">
                <a:moveTo>
                  <a:pt x="0" y="0"/>
                </a:moveTo>
                <a:lnTo>
                  <a:pt x="0" y="312420"/>
                </a:lnTo>
              </a:path>
            </a:pathLst>
          </a:custGeom>
          <a:ln w="3810">
            <a:solidFill>
              <a:srgbClr val="9F1F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4" name="object 454"/>
          <p:cNvSpPr/>
          <p:nvPr/>
        </p:nvSpPr>
        <p:spPr>
          <a:xfrm>
            <a:off x="5292396" y="4556689"/>
            <a:ext cx="305386" cy="0"/>
          </a:xfrm>
          <a:custGeom>
            <a:avLst/>
            <a:gdLst/>
            <a:ahLst/>
            <a:cxnLst/>
            <a:rect l="l" t="t" r="r" b="b"/>
            <a:pathLst>
              <a:path w="330835">
                <a:moveTo>
                  <a:pt x="0" y="0"/>
                </a:moveTo>
                <a:lnTo>
                  <a:pt x="330708" y="0"/>
                </a:lnTo>
              </a:path>
            </a:pathLst>
          </a:custGeom>
          <a:ln w="3810">
            <a:solidFill>
              <a:srgbClr val="9D1F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5" name="object 455"/>
          <p:cNvSpPr/>
          <p:nvPr/>
        </p:nvSpPr>
        <p:spPr>
          <a:xfrm>
            <a:off x="5292396" y="4865871"/>
            <a:ext cx="305386" cy="0"/>
          </a:xfrm>
          <a:custGeom>
            <a:avLst/>
            <a:gdLst/>
            <a:ahLst/>
            <a:cxnLst/>
            <a:rect l="l" t="t" r="r" b="b"/>
            <a:pathLst>
              <a:path w="330835">
                <a:moveTo>
                  <a:pt x="0" y="0"/>
                </a:moveTo>
                <a:lnTo>
                  <a:pt x="330708" y="0"/>
                </a:lnTo>
              </a:path>
            </a:pathLst>
          </a:custGeom>
          <a:ln w="3810">
            <a:solidFill>
              <a:srgbClr val="9D1F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6" name="object 456"/>
          <p:cNvSpPr/>
          <p:nvPr/>
        </p:nvSpPr>
        <p:spPr>
          <a:xfrm>
            <a:off x="5294153" y="4558597"/>
            <a:ext cx="0" cy="305365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3810">
            <a:solidFill>
              <a:srgbClr val="9D1F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7" name="object 457"/>
          <p:cNvSpPr/>
          <p:nvPr/>
        </p:nvSpPr>
        <p:spPr>
          <a:xfrm>
            <a:off x="5595905" y="4558597"/>
            <a:ext cx="0" cy="305365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3810">
            <a:solidFill>
              <a:srgbClr val="9D1F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8" name="object 458"/>
          <p:cNvSpPr/>
          <p:nvPr/>
        </p:nvSpPr>
        <p:spPr>
          <a:xfrm>
            <a:off x="5295913" y="4560505"/>
            <a:ext cx="298352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3088" y="0"/>
                </a:lnTo>
              </a:path>
            </a:pathLst>
          </a:custGeom>
          <a:ln w="3810">
            <a:solidFill>
              <a:srgbClr val="9C1E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9" name="object 459"/>
          <p:cNvSpPr/>
          <p:nvPr/>
        </p:nvSpPr>
        <p:spPr>
          <a:xfrm>
            <a:off x="5295913" y="4862055"/>
            <a:ext cx="298352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3088" y="0"/>
                </a:lnTo>
              </a:path>
            </a:pathLst>
          </a:custGeom>
          <a:ln w="3810">
            <a:solidFill>
              <a:srgbClr val="9C1E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60" name="object 460"/>
          <p:cNvSpPr/>
          <p:nvPr/>
        </p:nvSpPr>
        <p:spPr>
          <a:xfrm>
            <a:off x="5297670" y="4562414"/>
            <a:ext cx="0" cy="297731"/>
          </a:xfrm>
          <a:custGeom>
            <a:avLst/>
            <a:gdLst/>
            <a:ahLst/>
            <a:cxnLst/>
            <a:rect l="l" t="t" r="r" b="b"/>
            <a:pathLst>
              <a:path h="297179">
                <a:moveTo>
                  <a:pt x="0" y="0"/>
                </a:moveTo>
                <a:lnTo>
                  <a:pt x="0" y="297179"/>
                </a:lnTo>
              </a:path>
            </a:pathLst>
          </a:custGeom>
          <a:ln w="3810">
            <a:solidFill>
              <a:srgbClr val="9C1E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61" name="object 461"/>
          <p:cNvSpPr/>
          <p:nvPr/>
        </p:nvSpPr>
        <p:spPr>
          <a:xfrm>
            <a:off x="5592377" y="4562414"/>
            <a:ext cx="0" cy="297731"/>
          </a:xfrm>
          <a:custGeom>
            <a:avLst/>
            <a:gdLst/>
            <a:ahLst/>
            <a:cxnLst/>
            <a:rect l="l" t="t" r="r" b="b"/>
            <a:pathLst>
              <a:path h="297179">
                <a:moveTo>
                  <a:pt x="0" y="0"/>
                </a:moveTo>
                <a:lnTo>
                  <a:pt x="0" y="297179"/>
                </a:lnTo>
              </a:path>
            </a:pathLst>
          </a:custGeom>
          <a:ln w="3810">
            <a:solidFill>
              <a:srgbClr val="9C1E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62" name="object 462"/>
          <p:cNvSpPr/>
          <p:nvPr/>
        </p:nvSpPr>
        <p:spPr>
          <a:xfrm>
            <a:off x="5299430" y="4563942"/>
            <a:ext cx="291318" cy="0"/>
          </a:xfrm>
          <a:custGeom>
            <a:avLst/>
            <a:gdLst/>
            <a:ahLst/>
            <a:cxnLst/>
            <a:rect l="l" t="t" r="r" b="b"/>
            <a:pathLst>
              <a:path w="315595">
                <a:moveTo>
                  <a:pt x="0" y="0"/>
                </a:moveTo>
                <a:lnTo>
                  <a:pt x="315467" y="0"/>
                </a:lnTo>
              </a:path>
            </a:pathLst>
          </a:custGeom>
          <a:ln w="3175">
            <a:solidFill>
              <a:srgbClr val="9A1E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63" name="object 463"/>
          <p:cNvSpPr/>
          <p:nvPr/>
        </p:nvSpPr>
        <p:spPr>
          <a:xfrm>
            <a:off x="5299430" y="4858618"/>
            <a:ext cx="291318" cy="0"/>
          </a:xfrm>
          <a:custGeom>
            <a:avLst/>
            <a:gdLst/>
            <a:ahLst/>
            <a:cxnLst/>
            <a:rect l="l" t="t" r="r" b="b"/>
            <a:pathLst>
              <a:path w="315595">
                <a:moveTo>
                  <a:pt x="0" y="0"/>
                </a:moveTo>
                <a:lnTo>
                  <a:pt x="315467" y="0"/>
                </a:lnTo>
              </a:path>
            </a:pathLst>
          </a:custGeom>
          <a:ln w="3175">
            <a:solidFill>
              <a:srgbClr val="9A1E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64" name="object 464"/>
          <p:cNvSpPr/>
          <p:nvPr/>
        </p:nvSpPr>
        <p:spPr>
          <a:xfrm>
            <a:off x="5300835" y="4565470"/>
            <a:ext cx="0" cy="292006"/>
          </a:xfrm>
          <a:custGeom>
            <a:avLst/>
            <a:gdLst/>
            <a:ahLst/>
            <a:cxnLst/>
            <a:rect l="l" t="t" r="r" b="b"/>
            <a:pathLst>
              <a:path h="291464">
                <a:moveTo>
                  <a:pt x="0" y="0"/>
                </a:moveTo>
                <a:lnTo>
                  <a:pt x="0" y="291084"/>
                </a:lnTo>
              </a:path>
            </a:pathLst>
          </a:custGeom>
          <a:ln w="3175">
            <a:solidFill>
              <a:srgbClr val="9A1E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65" name="object 465"/>
          <p:cNvSpPr/>
          <p:nvPr/>
        </p:nvSpPr>
        <p:spPr>
          <a:xfrm>
            <a:off x="5589222" y="4565470"/>
            <a:ext cx="0" cy="292006"/>
          </a:xfrm>
          <a:custGeom>
            <a:avLst/>
            <a:gdLst/>
            <a:ahLst/>
            <a:cxnLst/>
            <a:rect l="l" t="t" r="r" b="b"/>
            <a:pathLst>
              <a:path h="291464">
                <a:moveTo>
                  <a:pt x="0" y="0"/>
                </a:moveTo>
                <a:lnTo>
                  <a:pt x="0" y="291084"/>
                </a:lnTo>
              </a:path>
            </a:pathLst>
          </a:custGeom>
          <a:ln w="3175">
            <a:solidFill>
              <a:srgbClr val="9A1E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66" name="object 466"/>
          <p:cNvSpPr/>
          <p:nvPr/>
        </p:nvSpPr>
        <p:spPr>
          <a:xfrm>
            <a:off x="5302243" y="4567377"/>
            <a:ext cx="286043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72" y="0"/>
                </a:lnTo>
              </a:path>
            </a:pathLst>
          </a:custGeom>
          <a:ln w="3810">
            <a:solidFill>
              <a:srgbClr val="9A1E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67" name="object 467"/>
          <p:cNvSpPr/>
          <p:nvPr/>
        </p:nvSpPr>
        <p:spPr>
          <a:xfrm>
            <a:off x="5302243" y="4855183"/>
            <a:ext cx="286043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72" y="0"/>
                </a:lnTo>
              </a:path>
            </a:pathLst>
          </a:custGeom>
          <a:ln w="3810">
            <a:solidFill>
              <a:srgbClr val="9A1E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68" name="object 468"/>
          <p:cNvSpPr/>
          <p:nvPr/>
        </p:nvSpPr>
        <p:spPr>
          <a:xfrm>
            <a:off x="5304000" y="4569286"/>
            <a:ext cx="0" cy="284372"/>
          </a:xfrm>
          <a:custGeom>
            <a:avLst/>
            <a:gdLst/>
            <a:ahLst/>
            <a:cxnLst/>
            <a:rect l="l" t="t" r="r" b="b"/>
            <a:pathLst>
              <a:path h="283845">
                <a:moveTo>
                  <a:pt x="0" y="0"/>
                </a:moveTo>
                <a:lnTo>
                  <a:pt x="0" y="283463"/>
                </a:lnTo>
              </a:path>
            </a:pathLst>
          </a:custGeom>
          <a:ln w="3810">
            <a:solidFill>
              <a:srgbClr val="9A1E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69" name="object 469"/>
          <p:cNvSpPr/>
          <p:nvPr/>
        </p:nvSpPr>
        <p:spPr>
          <a:xfrm>
            <a:off x="5586057" y="4569286"/>
            <a:ext cx="0" cy="284372"/>
          </a:xfrm>
          <a:custGeom>
            <a:avLst/>
            <a:gdLst/>
            <a:ahLst/>
            <a:cxnLst/>
            <a:rect l="l" t="t" r="r" b="b"/>
            <a:pathLst>
              <a:path h="283845">
                <a:moveTo>
                  <a:pt x="0" y="0"/>
                </a:moveTo>
                <a:lnTo>
                  <a:pt x="0" y="283463"/>
                </a:lnTo>
              </a:path>
            </a:pathLst>
          </a:custGeom>
          <a:ln w="3810">
            <a:solidFill>
              <a:srgbClr val="9A1E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0" name="object 470"/>
          <p:cNvSpPr/>
          <p:nvPr/>
        </p:nvSpPr>
        <p:spPr>
          <a:xfrm>
            <a:off x="5305760" y="4571193"/>
            <a:ext cx="279009" cy="0"/>
          </a:xfrm>
          <a:custGeom>
            <a:avLst/>
            <a:gdLst/>
            <a:ahLst/>
            <a:cxnLst/>
            <a:rect l="l" t="t" r="r" b="b"/>
            <a:pathLst>
              <a:path w="302260">
                <a:moveTo>
                  <a:pt x="0" y="0"/>
                </a:moveTo>
                <a:lnTo>
                  <a:pt x="301751" y="0"/>
                </a:lnTo>
              </a:path>
            </a:pathLst>
          </a:custGeom>
          <a:ln w="3810">
            <a:solidFill>
              <a:srgbClr val="981E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1" name="object 471"/>
          <p:cNvSpPr/>
          <p:nvPr/>
        </p:nvSpPr>
        <p:spPr>
          <a:xfrm>
            <a:off x="5305760" y="4851367"/>
            <a:ext cx="279009" cy="0"/>
          </a:xfrm>
          <a:custGeom>
            <a:avLst/>
            <a:gdLst/>
            <a:ahLst/>
            <a:cxnLst/>
            <a:rect l="l" t="t" r="r" b="b"/>
            <a:pathLst>
              <a:path w="302260">
                <a:moveTo>
                  <a:pt x="0" y="0"/>
                </a:moveTo>
                <a:lnTo>
                  <a:pt x="301751" y="0"/>
                </a:lnTo>
              </a:path>
            </a:pathLst>
          </a:custGeom>
          <a:ln w="3810">
            <a:solidFill>
              <a:srgbClr val="981E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2" name="object 472"/>
          <p:cNvSpPr/>
          <p:nvPr/>
        </p:nvSpPr>
        <p:spPr>
          <a:xfrm>
            <a:off x="5307517" y="4573104"/>
            <a:ext cx="0" cy="276737"/>
          </a:xfrm>
          <a:custGeom>
            <a:avLst/>
            <a:gdLst/>
            <a:ahLst/>
            <a:cxnLst/>
            <a:rect l="l" t="t" r="r" b="b"/>
            <a:pathLst>
              <a:path h="276225">
                <a:moveTo>
                  <a:pt x="0" y="0"/>
                </a:moveTo>
                <a:lnTo>
                  <a:pt x="0" y="275843"/>
                </a:lnTo>
              </a:path>
            </a:pathLst>
          </a:custGeom>
          <a:ln w="3810">
            <a:solidFill>
              <a:srgbClr val="981E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3" name="object 473"/>
          <p:cNvSpPr/>
          <p:nvPr/>
        </p:nvSpPr>
        <p:spPr>
          <a:xfrm>
            <a:off x="5582529" y="4573104"/>
            <a:ext cx="0" cy="276737"/>
          </a:xfrm>
          <a:custGeom>
            <a:avLst/>
            <a:gdLst/>
            <a:ahLst/>
            <a:cxnLst/>
            <a:rect l="l" t="t" r="r" b="b"/>
            <a:pathLst>
              <a:path h="276225">
                <a:moveTo>
                  <a:pt x="0" y="0"/>
                </a:moveTo>
                <a:lnTo>
                  <a:pt x="0" y="275843"/>
                </a:lnTo>
              </a:path>
            </a:pathLst>
          </a:custGeom>
          <a:ln w="3810">
            <a:solidFill>
              <a:srgbClr val="981E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4" name="object 474"/>
          <p:cNvSpPr/>
          <p:nvPr/>
        </p:nvSpPr>
        <p:spPr>
          <a:xfrm>
            <a:off x="5309277" y="4574630"/>
            <a:ext cx="271975" cy="0"/>
          </a:xfrm>
          <a:custGeom>
            <a:avLst/>
            <a:gdLst/>
            <a:ahLst/>
            <a:cxnLst/>
            <a:rect l="l" t="t" r="r" b="b"/>
            <a:pathLst>
              <a:path w="294639">
                <a:moveTo>
                  <a:pt x="0" y="0"/>
                </a:moveTo>
                <a:lnTo>
                  <a:pt x="294132" y="0"/>
                </a:lnTo>
              </a:path>
            </a:pathLst>
          </a:custGeom>
          <a:ln w="3175">
            <a:solidFill>
              <a:srgbClr val="961D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5" name="object 475"/>
          <p:cNvSpPr/>
          <p:nvPr/>
        </p:nvSpPr>
        <p:spPr>
          <a:xfrm>
            <a:off x="5309277" y="4847931"/>
            <a:ext cx="271975" cy="0"/>
          </a:xfrm>
          <a:custGeom>
            <a:avLst/>
            <a:gdLst/>
            <a:ahLst/>
            <a:cxnLst/>
            <a:rect l="l" t="t" r="r" b="b"/>
            <a:pathLst>
              <a:path w="294639">
                <a:moveTo>
                  <a:pt x="0" y="0"/>
                </a:moveTo>
                <a:lnTo>
                  <a:pt x="294132" y="0"/>
                </a:lnTo>
              </a:path>
            </a:pathLst>
          </a:custGeom>
          <a:ln w="3175">
            <a:solidFill>
              <a:srgbClr val="961D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6" name="object 476"/>
          <p:cNvSpPr/>
          <p:nvPr/>
        </p:nvSpPr>
        <p:spPr>
          <a:xfrm>
            <a:off x="5311034" y="4576158"/>
            <a:ext cx="0" cy="270376"/>
          </a:xfrm>
          <a:custGeom>
            <a:avLst/>
            <a:gdLst/>
            <a:ahLst/>
            <a:cxnLst/>
            <a:rect l="l" t="t" r="r" b="b"/>
            <a:pathLst>
              <a:path h="269875">
                <a:moveTo>
                  <a:pt x="0" y="0"/>
                </a:moveTo>
                <a:lnTo>
                  <a:pt x="0" y="269748"/>
                </a:lnTo>
              </a:path>
            </a:pathLst>
          </a:custGeom>
          <a:ln w="3810">
            <a:solidFill>
              <a:srgbClr val="961D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7" name="object 477"/>
          <p:cNvSpPr/>
          <p:nvPr/>
        </p:nvSpPr>
        <p:spPr>
          <a:xfrm>
            <a:off x="5579023" y="4576158"/>
            <a:ext cx="0" cy="270376"/>
          </a:xfrm>
          <a:custGeom>
            <a:avLst/>
            <a:gdLst/>
            <a:ahLst/>
            <a:cxnLst/>
            <a:rect l="l" t="t" r="r" b="b"/>
            <a:pathLst>
              <a:path h="269875">
                <a:moveTo>
                  <a:pt x="0" y="0"/>
                </a:moveTo>
                <a:lnTo>
                  <a:pt x="0" y="269748"/>
                </a:lnTo>
              </a:path>
            </a:pathLst>
          </a:custGeom>
          <a:ln w="3810">
            <a:solidFill>
              <a:srgbClr val="961D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8" name="object 478"/>
          <p:cNvSpPr/>
          <p:nvPr/>
        </p:nvSpPr>
        <p:spPr>
          <a:xfrm>
            <a:off x="5312792" y="4578064"/>
            <a:ext cx="264942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512" y="0"/>
                </a:lnTo>
              </a:path>
            </a:pathLst>
          </a:custGeom>
          <a:ln w="3810">
            <a:solidFill>
              <a:srgbClr val="951D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9" name="object 479"/>
          <p:cNvSpPr/>
          <p:nvPr/>
        </p:nvSpPr>
        <p:spPr>
          <a:xfrm>
            <a:off x="5312792" y="4844496"/>
            <a:ext cx="264942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512" y="0"/>
                </a:lnTo>
              </a:path>
            </a:pathLst>
          </a:custGeom>
          <a:ln w="3810">
            <a:solidFill>
              <a:srgbClr val="951D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80" name="object 480"/>
          <p:cNvSpPr/>
          <p:nvPr/>
        </p:nvSpPr>
        <p:spPr>
          <a:xfrm>
            <a:off x="5314551" y="4579974"/>
            <a:ext cx="0" cy="262742"/>
          </a:xfrm>
          <a:custGeom>
            <a:avLst/>
            <a:gdLst/>
            <a:ahLst/>
            <a:cxnLst/>
            <a:rect l="l" t="t" r="r" b="b"/>
            <a:pathLst>
              <a:path h="262254">
                <a:moveTo>
                  <a:pt x="0" y="0"/>
                </a:moveTo>
                <a:lnTo>
                  <a:pt x="0" y="262127"/>
                </a:lnTo>
              </a:path>
            </a:pathLst>
          </a:custGeom>
          <a:ln w="3810">
            <a:solidFill>
              <a:srgbClr val="951D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81" name="object 481"/>
          <p:cNvSpPr/>
          <p:nvPr/>
        </p:nvSpPr>
        <p:spPr>
          <a:xfrm>
            <a:off x="5575495" y="4579974"/>
            <a:ext cx="0" cy="262742"/>
          </a:xfrm>
          <a:custGeom>
            <a:avLst/>
            <a:gdLst/>
            <a:ahLst/>
            <a:cxnLst/>
            <a:rect l="l" t="t" r="r" b="b"/>
            <a:pathLst>
              <a:path h="262254">
                <a:moveTo>
                  <a:pt x="0" y="0"/>
                </a:moveTo>
                <a:lnTo>
                  <a:pt x="0" y="262127"/>
                </a:lnTo>
              </a:path>
            </a:pathLst>
          </a:custGeom>
          <a:ln w="3810">
            <a:solidFill>
              <a:srgbClr val="951D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82" name="object 482"/>
          <p:cNvSpPr/>
          <p:nvPr/>
        </p:nvSpPr>
        <p:spPr>
          <a:xfrm>
            <a:off x="5316309" y="4581881"/>
            <a:ext cx="257908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8891" y="0"/>
                </a:lnTo>
              </a:path>
            </a:pathLst>
          </a:custGeom>
          <a:ln w="3810">
            <a:solidFill>
              <a:srgbClr val="931D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83" name="object 483"/>
          <p:cNvSpPr/>
          <p:nvPr/>
        </p:nvSpPr>
        <p:spPr>
          <a:xfrm>
            <a:off x="5316309" y="4840679"/>
            <a:ext cx="257908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8891" y="0"/>
                </a:lnTo>
              </a:path>
            </a:pathLst>
          </a:custGeom>
          <a:ln w="3810">
            <a:solidFill>
              <a:srgbClr val="931D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84" name="object 484"/>
          <p:cNvSpPr/>
          <p:nvPr/>
        </p:nvSpPr>
        <p:spPr>
          <a:xfrm>
            <a:off x="5318068" y="4583792"/>
            <a:ext cx="0" cy="255107"/>
          </a:xfrm>
          <a:custGeom>
            <a:avLst/>
            <a:gdLst/>
            <a:ahLst/>
            <a:cxnLst/>
            <a:rect l="l" t="t" r="r" b="b"/>
            <a:pathLst>
              <a:path h="254635">
                <a:moveTo>
                  <a:pt x="0" y="0"/>
                </a:moveTo>
                <a:lnTo>
                  <a:pt x="0" y="254508"/>
                </a:lnTo>
              </a:path>
            </a:pathLst>
          </a:custGeom>
          <a:ln w="3810">
            <a:solidFill>
              <a:srgbClr val="931D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85" name="object 485"/>
          <p:cNvSpPr/>
          <p:nvPr/>
        </p:nvSpPr>
        <p:spPr>
          <a:xfrm>
            <a:off x="5571990" y="4583792"/>
            <a:ext cx="0" cy="255107"/>
          </a:xfrm>
          <a:custGeom>
            <a:avLst/>
            <a:gdLst/>
            <a:ahLst/>
            <a:cxnLst/>
            <a:rect l="l" t="t" r="r" b="b"/>
            <a:pathLst>
              <a:path h="254635">
                <a:moveTo>
                  <a:pt x="0" y="0"/>
                </a:moveTo>
                <a:lnTo>
                  <a:pt x="0" y="254508"/>
                </a:lnTo>
              </a:path>
            </a:pathLst>
          </a:custGeom>
          <a:ln w="3810">
            <a:solidFill>
              <a:srgbClr val="931D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86" name="object 486"/>
          <p:cNvSpPr/>
          <p:nvPr/>
        </p:nvSpPr>
        <p:spPr>
          <a:xfrm>
            <a:off x="5319826" y="4585317"/>
            <a:ext cx="250874" cy="0"/>
          </a:xfrm>
          <a:custGeom>
            <a:avLst/>
            <a:gdLst/>
            <a:ahLst/>
            <a:cxnLst/>
            <a:rect l="l" t="t" r="r" b="b"/>
            <a:pathLst>
              <a:path w="271779">
                <a:moveTo>
                  <a:pt x="0" y="0"/>
                </a:moveTo>
                <a:lnTo>
                  <a:pt x="271272" y="0"/>
                </a:lnTo>
              </a:path>
            </a:pathLst>
          </a:custGeom>
          <a:ln w="3175">
            <a:solidFill>
              <a:srgbClr val="921C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87" name="object 487"/>
          <p:cNvSpPr/>
          <p:nvPr/>
        </p:nvSpPr>
        <p:spPr>
          <a:xfrm>
            <a:off x="5319826" y="4837243"/>
            <a:ext cx="250874" cy="0"/>
          </a:xfrm>
          <a:custGeom>
            <a:avLst/>
            <a:gdLst/>
            <a:ahLst/>
            <a:cxnLst/>
            <a:rect l="l" t="t" r="r" b="b"/>
            <a:pathLst>
              <a:path w="271779">
                <a:moveTo>
                  <a:pt x="0" y="0"/>
                </a:moveTo>
                <a:lnTo>
                  <a:pt x="271272" y="0"/>
                </a:lnTo>
              </a:path>
            </a:pathLst>
          </a:custGeom>
          <a:ln w="3175">
            <a:solidFill>
              <a:srgbClr val="921C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88" name="object 488"/>
          <p:cNvSpPr/>
          <p:nvPr/>
        </p:nvSpPr>
        <p:spPr>
          <a:xfrm>
            <a:off x="5321585" y="4586844"/>
            <a:ext cx="0" cy="249382"/>
          </a:xfrm>
          <a:custGeom>
            <a:avLst/>
            <a:gdLst/>
            <a:ahLst/>
            <a:cxnLst/>
            <a:rect l="l" t="t" r="r" b="b"/>
            <a:pathLst>
              <a:path h="248920">
                <a:moveTo>
                  <a:pt x="0" y="0"/>
                </a:moveTo>
                <a:lnTo>
                  <a:pt x="0" y="248412"/>
                </a:lnTo>
              </a:path>
            </a:pathLst>
          </a:custGeom>
          <a:ln w="3810">
            <a:solidFill>
              <a:srgbClr val="921C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89" name="object 489"/>
          <p:cNvSpPr/>
          <p:nvPr/>
        </p:nvSpPr>
        <p:spPr>
          <a:xfrm>
            <a:off x="5568473" y="4586844"/>
            <a:ext cx="0" cy="249382"/>
          </a:xfrm>
          <a:custGeom>
            <a:avLst/>
            <a:gdLst/>
            <a:ahLst/>
            <a:cxnLst/>
            <a:rect l="l" t="t" r="r" b="b"/>
            <a:pathLst>
              <a:path h="248920">
                <a:moveTo>
                  <a:pt x="0" y="0"/>
                </a:moveTo>
                <a:lnTo>
                  <a:pt x="0" y="248412"/>
                </a:lnTo>
              </a:path>
            </a:pathLst>
          </a:custGeom>
          <a:ln w="3810">
            <a:solidFill>
              <a:srgbClr val="921C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90" name="object 490"/>
          <p:cNvSpPr/>
          <p:nvPr/>
        </p:nvSpPr>
        <p:spPr>
          <a:xfrm>
            <a:off x="5323343" y="4588752"/>
            <a:ext cx="243840" cy="0"/>
          </a:xfrm>
          <a:custGeom>
            <a:avLst/>
            <a:gdLst/>
            <a:ahLst/>
            <a:cxnLst/>
            <a:rect l="l" t="t" r="r" b="b"/>
            <a:pathLst>
              <a:path w="264160">
                <a:moveTo>
                  <a:pt x="0" y="0"/>
                </a:moveTo>
                <a:lnTo>
                  <a:pt x="263651" y="0"/>
                </a:lnTo>
              </a:path>
            </a:pathLst>
          </a:custGeom>
          <a:ln w="3810">
            <a:solidFill>
              <a:srgbClr val="911C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91" name="object 491"/>
          <p:cNvSpPr/>
          <p:nvPr/>
        </p:nvSpPr>
        <p:spPr>
          <a:xfrm>
            <a:off x="5323343" y="4833808"/>
            <a:ext cx="243840" cy="0"/>
          </a:xfrm>
          <a:custGeom>
            <a:avLst/>
            <a:gdLst/>
            <a:ahLst/>
            <a:cxnLst/>
            <a:rect l="l" t="t" r="r" b="b"/>
            <a:pathLst>
              <a:path w="264160">
                <a:moveTo>
                  <a:pt x="0" y="0"/>
                </a:moveTo>
                <a:lnTo>
                  <a:pt x="263651" y="0"/>
                </a:lnTo>
              </a:path>
            </a:pathLst>
          </a:custGeom>
          <a:ln w="3810">
            <a:solidFill>
              <a:srgbClr val="911C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92" name="object 492"/>
          <p:cNvSpPr/>
          <p:nvPr/>
        </p:nvSpPr>
        <p:spPr>
          <a:xfrm>
            <a:off x="5325102" y="4590660"/>
            <a:ext cx="0" cy="241748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1"/>
                </a:lnTo>
              </a:path>
            </a:pathLst>
          </a:custGeom>
          <a:ln w="3810">
            <a:solidFill>
              <a:srgbClr val="911C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93" name="object 493"/>
          <p:cNvSpPr/>
          <p:nvPr/>
        </p:nvSpPr>
        <p:spPr>
          <a:xfrm>
            <a:off x="5564945" y="4590660"/>
            <a:ext cx="0" cy="241748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1"/>
                </a:lnTo>
              </a:path>
            </a:pathLst>
          </a:custGeom>
          <a:ln w="3810">
            <a:solidFill>
              <a:srgbClr val="911C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94" name="object 494"/>
          <p:cNvSpPr/>
          <p:nvPr/>
        </p:nvSpPr>
        <p:spPr>
          <a:xfrm>
            <a:off x="5326860" y="4592188"/>
            <a:ext cx="236806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032" y="0"/>
                </a:lnTo>
              </a:path>
            </a:pathLst>
          </a:custGeom>
          <a:ln w="3175">
            <a:solidFill>
              <a:srgbClr val="901C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95" name="object 495"/>
          <p:cNvSpPr/>
          <p:nvPr/>
        </p:nvSpPr>
        <p:spPr>
          <a:xfrm>
            <a:off x="5326860" y="4830373"/>
            <a:ext cx="236806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032" y="0"/>
                </a:lnTo>
              </a:path>
            </a:pathLst>
          </a:custGeom>
          <a:ln w="3175">
            <a:solidFill>
              <a:srgbClr val="901C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96" name="object 496"/>
          <p:cNvSpPr/>
          <p:nvPr/>
        </p:nvSpPr>
        <p:spPr>
          <a:xfrm>
            <a:off x="5326862" y="4593715"/>
            <a:ext cx="236336" cy="2351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97" name="object 497"/>
          <p:cNvSpPr/>
          <p:nvPr/>
        </p:nvSpPr>
        <p:spPr>
          <a:xfrm>
            <a:off x="4966729" y="4222696"/>
            <a:ext cx="956602" cy="977170"/>
          </a:xfrm>
          <a:custGeom>
            <a:avLst/>
            <a:gdLst/>
            <a:ahLst/>
            <a:cxnLst/>
            <a:rect l="l" t="t" r="r" b="b"/>
            <a:pathLst>
              <a:path w="1036320" h="975360">
                <a:moveTo>
                  <a:pt x="0" y="0"/>
                </a:moveTo>
                <a:lnTo>
                  <a:pt x="0" y="975360"/>
                </a:lnTo>
                <a:lnTo>
                  <a:pt x="1036319" y="975360"/>
                </a:lnTo>
                <a:lnTo>
                  <a:pt x="1036319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98" name="object 498"/>
          <p:cNvSpPr/>
          <p:nvPr/>
        </p:nvSpPr>
        <p:spPr>
          <a:xfrm>
            <a:off x="5193217" y="4589134"/>
            <a:ext cx="0" cy="244292"/>
          </a:xfrm>
          <a:custGeom>
            <a:avLst/>
            <a:gdLst/>
            <a:ahLst/>
            <a:cxnLst/>
            <a:rect l="l" t="t" r="r" b="b"/>
            <a:pathLst>
              <a:path h="243839">
                <a:moveTo>
                  <a:pt x="0" y="0"/>
                </a:moveTo>
                <a:lnTo>
                  <a:pt x="0" y="243839"/>
                </a:lnTo>
              </a:path>
            </a:pathLst>
          </a:custGeom>
          <a:ln w="3175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99" name="object 499"/>
          <p:cNvSpPr/>
          <p:nvPr/>
        </p:nvSpPr>
        <p:spPr>
          <a:xfrm>
            <a:off x="5640570" y="4589134"/>
            <a:ext cx="0" cy="244292"/>
          </a:xfrm>
          <a:custGeom>
            <a:avLst/>
            <a:gdLst/>
            <a:ahLst/>
            <a:cxnLst/>
            <a:rect l="l" t="t" r="r" b="b"/>
            <a:pathLst>
              <a:path h="243839">
                <a:moveTo>
                  <a:pt x="0" y="0"/>
                </a:moveTo>
                <a:lnTo>
                  <a:pt x="0" y="243839"/>
                </a:lnTo>
              </a:path>
            </a:pathLst>
          </a:custGeom>
          <a:ln w="3175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00" name="object 500"/>
          <p:cNvSpPr/>
          <p:nvPr/>
        </p:nvSpPr>
        <p:spPr>
          <a:xfrm>
            <a:off x="5194625" y="4590660"/>
            <a:ext cx="444891" cy="0"/>
          </a:xfrm>
          <a:custGeom>
            <a:avLst/>
            <a:gdLst/>
            <a:ahLst/>
            <a:cxnLst/>
            <a:rect l="l" t="t" r="r" b="b"/>
            <a:pathLst>
              <a:path w="481964">
                <a:moveTo>
                  <a:pt x="0" y="0"/>
                </a:moveTo>
                <a:lnTo>
                  <a:pt x="481584" y="0"/>
                </a:lnTo>
              </a:path>
            </a:pathLst>
          </a:custGeom>
          <a:ln w="3175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01" name="object 501"/>
          <p:cNvSpPr/>
          <p:nvPr/>
        </p:nvSpPr>
        <p:spPr>
          <a:xfrm>
            <a:off x="5194625" y="4831900"/>
            <a:ext cx="444891" cy="0"/>
          </a:xfrm>
          <a:custGeom>
            <a:avLst/>
            <a:gdLst/>
            <a:ahLst/>
            <a:cxnLst/>
            <a:rect l="l" t="t" r="r" b="b"/>
            <a:pathLst>
              <a:path w="481964">
                <a:moveTo>
                  <a:pt x="0" y="0"/>
                </a:moveTo>
                <a:lnTo>
                  <a:pt x="481584" y="0"/>
                </a:lnTo>
              </a:path>
            </a:pathLst>
          </a:custGeom>
          <a:ln w="3175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02" name="object 502"/>
          <p:cNvSpPr/>
          <p:nvPr/>
        </p:nvSpPr>
        <p:spPr>
          <a:xfrm>
            <a:off x="5196030" y="4592189"/>
            <a:ext cx="0" cy="238567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0"/>
                </a:moveTo>
                <a:lnTo>
                  <a:pt x="0" y="237743"/>
                </a:lnTo>
              </a:path>
            </a:pathLst>
          </a:custGeom>
          <a:ln w="3175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03" name="object 503"/>
          <p:cNvSpPr/>
          <p:nvPr/>
        </p:nvSpPr>
        <p:spPr>
          <a:xfrm>
            <a:off x="5637756" y="4592189"/>
            <a:ext cx="0" cy="238567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0"/>
                </a:moveTo>
                <a:lnTo>
                  <a:pt x="0" y="237743"/>
                </a:lnTo>
              </a:path>
            </a:pathLst>
          </a:custGeom>
          <a:ln w="3175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04" name="object 504"/>
          <p:cNvSpPr/>
          <p:nvPr/>
        </p:nvSpPr>
        <p:spPr>
          <a:xfrm>
            <a:off x="5198844" y="4592189"/>
            <a:ext cx="0" cy="238567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0"/>
                </a:moveTo>
                <a:lnTo>
                  <a:pt x="0" y="237743"/>
                </a:lnTo>
              </a:path>
            </a:pathLst>
          </a:custGeom>
          <a:ln w="3175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05" name="object 505"/>
          <p:cNvSpPr/>
          <p:nvPr/>
        </p:nvSpPr>
        <p:spPr>
          <a:xfrm>
            <a:off x="5634931" y="4592189"/>
            <a:ext cx="0" cy="238567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0"/>
                </a:moveTo>
                <a:lnTo>
                  <a:pt x="0" y="237743"/>
                </a:lnTo>
              </a:path>
            </a:pathLst>
          </a:custGeom>
          <a:ln w="3175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06" name="object 506"/>
          <p:cNvSpPr/>
          <p:nvPr/>
        </p:nvSpPr>
        <p:spPr>
          <a:xfrm>
            <a:off x="5200251" y="4593715"/>
            <a:ext cx="433754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391" y="0"/>
                </a:lnTo>
              </a:path>
            </a:pathLst>
          </a:custGeom>
          <a:ln w="3175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07" name="object 507"/>
          <p:cNvSpPr/>
          <p:nvPr/>
        </p:nvSpPr>
        <p:spPr>
          <a:xfrm>
            <a:off x="5200251" y="4828845"/>
            <a:ext cx="433754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391" y="0"/>
                </a:lnTo>
              </a:path>
            </a:pathLst>
          </a:custGeom>
          <a:ln w="3175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08" name="object 508"/>
          <p:cNvSpPr/>
          <p:nvPr/>
        </p:nvSpPr>
        <p:spPr>
          <a:xfrm>
            <a:off x="5201658" y="4595243"/>
            <a:ext cx="0" cy="232205"/>
          </a:xfrm>
          <a:custGeom>
            <a:avLst/>
            <a:gdLst/>
            <a:ahLst/>
            <a:cxnLst/>
            <a:rect l="l" t="t" r="r" b="b"/>
            <a:pathLst>
              <a:path h="231775">
                <a:moveTo>
                  <a:pt x="0" y="0"/>
                </a:moveTo>
                <a:lnTo>
                  <a:pt x="0" y="231648"/>
                </a:lnTo>
              </a:path>
            </a:pathLst>
          </a:custGeom>
          <a:ln w="3175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09" name="object 509"/>
          <p:cNvSpPr/>
          <p:nvPr/>
        </p:nvSpPr>
        <p:spPr>
          <a:xfrm>
            <a:off x="5632129" y="4595243"/>
            <a:ext cx="0" cy="232205"/>
          </a:xfrm>
          <a:custGeom>
            <a:avLst/>
            <a:gdLst/>
            <a:ahLst/>
            <a:cxnLst/>
            <a:rect l="l" t="t" r="r" b="b"/>
            <a:pathLst>
              <a:path h="231775">
                <a:moveTo>
                  <a:pt x="0" y="0"/>
                </a:moveTo>
                <a:lnTo>
                  <a:pt x="0" y="231648"/>
                </a:lnTo>
              </a:path>
            </a:pathLst>
          </a:custGeom>
          <a:ln w="3175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10" name="object 510"/>
          <p:cNvSpPr/>
          <p:nvPr/>
        </p:nvSpPr>
        <p:spPr>
          <a:xfrm>
            <a:off x="5204471" y="4595243"/>
            <a:ext cx="0" cy="232205"/>
          </a:xfrm>
          <a:custGeom>
            <a:avLst/>
            <a:gdLst/>
            <a:ahLst/>
            <a:cxnLst/>
            <a:rect l="l" t="t" r="r" b="b"/>
            <a:pathLst>
              <a:path h="231775">
                <a:moveTo>
                  <a:pt x="0" y="0"/>
                </a:moveTo>
                <a:lnTo>
                  <a:pt x="0" y="231648"/>
                </a:lnTo>
              </a:path>
            </a:pathLst>
          </a:custGeom>
          <a:ln w="3175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11" name="object 511"/>
          <p:cNvSpPr/>
          <p:nvPr/>
        </p:nvSpPr>
        <p:spPr>
          <a:xfrm>
            <a:off x="5629304" y="4595243"/>
            <a:ext cx="0" cy="232205"/>
          </a:xfrm>
          <a:custGeom>
            <a:avLst/>
            <a:gdLst/>
            <a:ahLst/>
            <a:cxnLst/>
            <a:rect l="l" t="t" r="r" b="b"/>
            <a:pathLst>
              <a:path h="231775">
                <a:moveTo>
                  <a:pt x="0" y="0"/>
                </a:moveTo>
                <a:lnTo>
                  <a:pt x="0" y="231648"/>
                </a:lnTo>
              </a:path>
            </a:pathLst>
          </a:custGeom>
          <a:ln w="3175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12" name="object 512"/>
          <p:cNvSpPr/>
          <p:nvPr/>
        </p:nvSpPr>
        <p:spPr>
          <a:xfrm>
            <a:off x="5205879" y="4596768"/>
            <a:ext cx="422031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3175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13" name="object 513"/>
          <p:cNvSpPr/>
          <p:nvPr/>
        </p:nvSpPr>
        <p:spPr>
          <a:xfrm>
            <a:off x="5205879" y="4825792"/>
            <a:ext cx="422031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3175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14" name="object 514"/>
          <p:cNvSpPr/>
          <p:nvPr/>
        </p:nvSpPr>
        <p:spPr>
          <a:xfrm>
            <a:off x="5207285" y="4598296"/>
            <a:ext cx="0" cy="226479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3175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15" name="object 515"/>
          <p:cNvSpPr/>
          <p:nvPr/>
        </p:nvSpPr>
        <p:spPr>
          <a:xfrm>
            <a:off x="5626491" y="4598296"/>
            <a:ext cx="0" cy="226479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3175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16" name="object 516"/>
          <p:cNvSpPr/>
          <p:nvPr/>
        </p:nvSpPr>
        <p:spPr>
          <a:xfrm>
            <a:off x="5210098" y="4598296"/>
            <a:ext cx="0" cy="226479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3175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17" name="object 517"/>
          <p:cNvSpPr/>
          <p:nvPr/>
        </p:nvSpPr>
        <p:spPr>
          <a:xfrm>
            <a:off x="5623688" y="4598296"/>
            <a:ext cx="0" cy="226479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3175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18" name="object 518"/>
          <p:cNvSpPr/>
          <p:nvPr/>
        </p:nvSpPr>
        <p:spPr>
          <a:xfrm>
            <a:off x="5211506" y="4599821"/>
            <a:ext cx="410893" cy="0"/>
          </a:xfrm>
          <a:custGeom>
            <a:avLst/>
            <a:gdLst/>
            <a:ahLst/>
            <a:cxnLst/>
            <a:rect l="l" t="t" r="r" b="b"/>
            <a:pathLst>
              <a:path w="445135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3175">
            <a:solidFill>
              <a:srgbClr val="FBFBFB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19" name="object 519"/>
          <p:cNvSpPr/>
          <p:nvPr/>
        </p:nvSpPr>
        <p:spPr>
          <a:xfrm>
            <a:off x="5211506" y="4822739"/>
            <a:ext cx="410893" cy="0"/>
          </a:xfrm>
          <a:custGeom>
            <a:avLst/>
            <a:gdLst/>
            <a:ahLst/>
            <a:cxnLst/>
            <a:rect l="l" t="t" r="r" b="b"/>
            <a:pathLst>
              <a:path w="445135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3175">
            <a:solidFill>
              <a:srgbClr val="FBFBFB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20" name="object 520"/>
          <p:cNvSpPr/>
          <p:nvPr/>
        </p:nvSpPr>
        <p:spPr>
          <a:xfrm>
            <a:off x="5212912" y="4601349"/>
            <a:ext cx="0" cy="220118"/>
          </a:xfrm>
          <a:custGeom>
            <a:avLst/>
            <a:gdLst/>
            <a:ahLst/>
            <a:cxnLst/>
            <a:rect l="l" t="t" r="r" b="b"/>
            <a:pathLst>
              <a:path h="219710">
                <a:moveTo>
                  <a:pt x="0" y="0"/>
                </a:moveTo>
                <a:lnTo>
                  <a:pt x="0" y="219455"/>
                </a:lnTo>
              </a:path>
            </a:pathLst>
          </a:custGeom>
          <a:ln w="3175">
            <a:solidFill>
              <a:srgbClr val="FBFBFB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21" name="object 521"/>
          <p:cNvSpPr/>
          <p:nvPr/>
        </p:nvSpPr>
        <p:spPr>
          <a:xfrm>
            <a:off x="5620875" y="4601349"/>
            <a:ext cx="0" cy="220118"/>
          </a:xfrm>
          <a:custGeom>
            <a:avLst/>
            <a:gdLst/>
            <a:ahLst/>
            <a:cxnLst/>
            <a:rect l="l" t="t" r="r" b="b"/>
            <a:pathLst>
              <a:path h="219710">
                <a:moveTo>
                  <a:pt x="0" y="0"/>
                </a:moveTo>
                <a:lnTo>
                  <a:pt x="0" y="219455"/>
                </a:lnTo>
              </a:path>
            </a:pathLst>
          </a:custGeom>
          <a:ln w="3175">
            <a:solidFill>
              <a:srgbClr val="FBFBFB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22" name="object 522"/>
          <p:cNvSpPr/>
          <p:nvPr/>
        </p:nvSpPr>
        <p:spPr>
          <a:xfrm>
            <a:off x="5215725" y="4601349"/>
            <a:ext cx="0" cy="220118"/>
          </a:xfrm>
          <a:custGeom>
            <a:avLst/>
            <a:gdLst/>
            <a:ahLst/>
            <a:cxnLst/>
            <a:rect l="l" t="t" r="r" b="b"/>
            <a:pathLst>
              <a:path h="219710">
                <a:moveTo>
                  <a:pt x="0" y="0"/>
                </a:moveTo>
                <a:lnTo>
                  <a:pt x="0" y="219455"/>
                </a:lnTo>
              </a:path>
            </a:pathLst>
          </a:custGeom>
          <a:ln w="3175">
            <a:solidFill>
              <a:srgbClr val="FAFAFA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23" name="object 523"/>
          <p:cNvSpPr/>
          <p:nvPr/>
        </p:nvSpPr>
        <p:spPr>
          <a:xfrm>
            <a:off x="5618050" y="4601349"/>
            <a:ext cx="0" cy="220118"/>
          </a:xfrm>
          <a:custGeom>
            <a:avLst/>
            <a:gdLst/>
            <a:ahLst/>
            <a:cxnLst/>
            <a:rect l="l" t="t" r="r" b="b"/>
            <a:pathLst>
              <a:path h="219710">
                <a:moveTo>
                  <a:pt x="0" y="0"/>
                </a:moveTo>
                <a:lnTo>
                  <a:pt x="0" y="219455"/>
                </a:lnTo>
              </a:path>
            </a:pathLst>
          </a:custGeom>
          <a:ln w="3175">
            <a:solidFill>
              <a:srgbClr val="FAFAFA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24" name="object 524"/>
          <p:cNvSpPr/>
          <p:nvPr/>
        </p:nvSpPr>
        <p:spPr>
          <a:xfrm>
            <a:off x="5217133" y="4602876"/>
            <a:ext cx="399757" cy="0"/>
          </a:xfrm>
          <a:custGeom>
            <a:avLst/>
            <a:gdLst/>
            <a:ahLst/>
            <a:cxnLst/>
            <a:rect l="l" t="t" r="r" b="b"/>
            <a:pathLst>
              <a:path w="433070">
                <a:moveTo>
                  <a:pt x="0" y="0"/>
                </a:moveTo>
                <a:lnTo>
                  <a:pt x="432815" y="0"/>
                </a:lnTo>
              </a:path>
            </a:pathLst>
          </a:custGeom>
          <a:ln w="3175">
            <a:solidFill>
              <a:srgbClr val="FAFAFA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25" name="object 525"/>
          <p:cNvSpPr/>
          <p:nvPr/>
        </p:nvSpPr>
        <p:spPr>
          <a:xfrm>
            <a:off x="5217133" y="4819684"/>
            <a:ext cx="399757" cy="0"/>
          </a:xfrm>
          <a:custGeom>
            <a:avLst/>
            <a:gdLst/>
            <a:ahLst/>
            <a:cxnLst/>
            <a:rect l="l" t="t" r="r" b="b"/>
            <a:pathLst>
              <a:path w="433070">
                <a:moveTo>
                  <a:pt x="0" y="0"/>
                </a:moveTo>
                <a:lnTo>
                  <a:pt x="432815" y="0"/>
                </a:lnTo>
              </a:path>
            </a:pathLst>
          </a:custGeom>
          <a:ln w="3175">
            <a:solidFill>
              <a:srgbClr val="FAFAFA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26" name="object 526"/>
          <p:cNvSpPr/>
          <p:nvPr/>
        </p:nvSpPr>
        <p:spPr>
          <a:xfrm>
            <a:off x="5218539" y="4604403"/>
            <a:ext cx="0" cy="213756"/>
          </a:xfrm>
          <a:custGeom>
            <a:avLst/>
            <a:gdLst/>
            <a:ahLst/>
            <a:cxnLst/>
            <a:rect l="l" t="t" r="r" b="b"/>
            <a:pathLst>
              <a:path h="213360">
                <a:moveTo>
                  <a:pt x="0" y="0"/>
                </a:moveTo>
                <a:lnTo>
                  <a:pt x="0" y="213360"/>
                </a:lnTo>
              </a:path>
            </a:pathLst>
          </a:custGeom>
          <a:ln w="3175">
            <a:solidFill>
              <a:srgbClr val="FAFAFA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27" name="object 527"/>
          <p:cNvSpPr/>
          <p:nvPr/>
        </p:nvSpPr>
        <p:spPr>
          <a:xfrm>
            <a:off x="5615248" y="4604403"/>
            <a:ext cx="0" cy="213756"/>
          </a:xfrm>
          <a:custGeom>
            <a:avLst/>
            <a:gdLst/>
            <a:ahLst/>
            <a:cxnLst/>
            <a:rect l="l" t="t" r="r" b="b"/>
            <a:pathLst>
              <a:path h="213360">
                <a:moveTo>
                  <a:pt x="0" y="0"/>
                </a:moveTo>
                <a:lnTo>
                  <a:pt x="0" y="213360"/>
                </a:lnTo>
              </a:path>
            </a:pathLst>
          </a:custGeom>
          <a:ln w="3175">
            <a:solidFill>
              <a:srgbClr val="FAFAFA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28" name="object 528"/>
          <p:cNvSpPr/>
          <p:nvPr/>
        </p:nvSpPr>
        <p:spPr>
          <a:xfrm>
            <a:off x="5221352" y="4604403"/>
            <a:ext cx="0" cy="213756"/>
          </a:xfrm>
          <a:custGeom>
            <a:avLst/>
            <a:gdLst/>
            <a:ahLst/>
            <a:cxnLst/>
            <a:rect l="l" t="t" r="r" b="b"/>
            <a:pathLst>
              <a:path h="213360">
                <a:moveTo>
                  <a:pt x="0" y="0"/>
                </a:moveTo>
                <a:lnTo>
                  <a:pt x="0" y="213360"/>
                </a:lnTo>
              </a:path>
            </a:pathLst>
          </a:custGeom>
          <a:ln w="3175">
            <a:solidFill>
              <a:srgbClr val="F9F9F9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29" name="object 529"/>
          <p:cNvSpPr/>
          <p:nvPr/>
        </p:nvSpPr>
        <p:spPr>
          <a:xfrm>
            <a:off x="5612423" y="4604403"/>
            <a:ext cx="0" cy="213756"/>
          </a:xfrm>
          <a:custGeom>
            <a:avLst/>
            <a:gdLst/>
            <a:ahLst/>
            <a:cxnLst/>
            <a:rect l="l" t="t" r="r" b="b"/>
            <a:pathLst>
              <a:path h="213360">
                <a:moveTo>
                  <a:pt x="0" y="0"/>
                </a:moveTo>
                <a:lnTo>
                  <a:pt x="0" y="213360"/>
                </a:lnTo>
              </a:path>
            </a:pathLst>
          </a:custGeom>
          <a:ln w="3175">
            <a:solidFill>
              <a:srgbClr val="F9F9F9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30" name="object 530"/>
          <p:cNvSpPr/>
          <p:nvPr/>
        </p:nvSpPr>
        <p:spPr>
          <a:xfrm>
            <a:off x="5222760" y="4605929"/>
            <a:ext cx="388620" cy="0"/>
          </a:xfrm>
          <a:custGeom>
            <a:avLst/>
            <a:gdLst/>
            <a:ahLst/>
            <a:cxnLst/>
            <a:rect l="l" t="t" r="r" b="b"/>
            <a:pathLst>
              <a:path w="421004">
                <a:moveTo>
                  <a:pt x="0" y="0"/>
                </a:moveTo>
                <a:lnTo>
                  <a:pt x="420624" y="0"/>
                </a:lnTo>
              </a:path>
            </a:pathLst>
          </a:custGeom>
          <a:ln w="3175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31" name="object 531"/>
          <p:cNvSpPr/>
          <p:nvPr/>
        </p:nvSpPr>
        <p:spPr>
          <a:xfrm>
            <a:off x="5222760" y="4816631"/>
            <a:ext cx="388620" cy="0"/>
          </a:xfrm>
          <a:custGeom>
            <a:avLst/>
            <a:gdLst/>
            <a:ahLst/>
            <a:cxnLst/>
            <a:rect l="l" t="t" r="r" b="b"/>
            <a:pathLst>
              <a:path w="421004">
                <a:moveTo>
                  <a:pt x="0" y="0"/>
                </a:moveTo>
                <a:lnTo>
                  <a:pt x="420624" y="0"/>
                </a:lnTo>
              </a:path>
            </a:pathLst>
          </a:custGeom>
          <a:ln w="3175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32" name="object 532"/>
          <p:cNvSpPr/>
          <p:nvPr/>
        </p:nvSpPr>
        <p:spPr>
          <a:xfrm>
            <a:off x="5224166" y="4607457"/>
            <a:ext cx="0" cy="208030"/>
          </a:xfrm>
          <a:custGeom>
            <a:avLst/>
            <a:gdLst/>
            <a:ahLst/>
            <a:cxnLst/>
            <a:rect l="l" t="t" r="r" b="b"/>
            <a:pathLst>
              <a:path h="207645">
                <a:moveTo>
                  <a:pt x="0" y="0"/>
                </a:moveTo>
                <a:lnTo>
                  <a:pt x="0" y="207263"/>
                </a:lnTo>
              </a:path>
            </a:pathLst>
          </a:custGeom>
          <a:ln w="3175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33" name="object 533"/>
          <p:cNvSpPr/>
          <p:nvPr/>
        </p:nvSpPr>
        <p:spPr>
          <a:xfrm>
            <a:off x="5609610" y="4607457"/>
            <a:ext cx="0" cy="208030"/>
          </a:xfrm>
          <a:custGeom>
            <a:avLst/>
            <a:gdLst/>
            <a:ahLst/>
            <a:cxnLst/>
            <a:rect l="l" t="t" r="r" b="b"/>
            <a:pathLst>
              <a:path h="207645">
                <a:moveTo>
                  <a:pt x="0" y="0"/>
                </a:moveTo>
                <a:lnTo>
                  <a:pt x="0" y="207263"/>
                </a:lnTo>
              </a:path>
            </a:pathLst>
          </a:custGeom>
          <a:ln w="3175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34" name="object 534"/>
          <p:cNvSpPr/>
          <p:nvPr/>
        </p:nvSpPr>
        <p:spPr>
          <a:xfrm>
            <a:off x="5226979" y="4607457"/>
            <a:ext cx="0" cy="208030"/>
          </a:xfrm>
          <a:custGeom>
            <a:avLst/>
            <a:gdLst/>
            <a:ahLst/>
            <a:cxnLst/>
            <a:rect l="l" t="t" r="r" b="b"/>
            <a:pathLst>
              <a:path h="207645">
                <a:moveTo>
                  <a:pt x="0" y="0"/>
                </a:moveTo>
                <a:lnTo>
                  <a:pt x="0" y="207263"/>
                </a:lnTo>
              </a:path>
            </a:pathLst>
          </a:custGeom>
          <a:ln w="3175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35" name="object 535"/>
          <p:cNvSpPr/>
          <p:nvPr/>
        </p:nvSpPr>
        <p:spPr>
          <a:xfrm>
            <a:off x="5606807" y="4607457"/>
            <a:ext cx="0" cy="208030"/>
          </a:xfrm>
          <a:custGeom>
            <a:avLst/>
            <a:gdLst/>
            <a:ahLst/>
            <a:cxnLst/>
            <a:rect l="l" t="t" r="r" b="b"/>
            <a:pathLst>
              <a:path h="207645">
                <a:moveTo>
                  <a:pt x="0" y="0"/>
                </a:moveTo>
                <a:lnTo>
                  <a:pt x="0" y="207263"/>
                </a:lnTo>
              </a:path>
            </a:pathLst>
          </a:custGeom>
          <a:ln w="3175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36" name="object 536"/>
          <p:cNvSpPr/>
          <p:nvPr/>
        </p:nvSpPr>
        <p:spPr>
          <a:xfrm>
            <a:off x="5228386" y="4608982"/>
            <a:ext cx="377483" cy="0"/>
          </a:xfrm>
          <a:custGeom>
            <a:avLst/>
            <a:gdLst/>
            <a:ahLst/>
            <a:cxnLst/>
            <a:rect l="l" t="t" r="r" b="b"/>
            <a:pathLst>
              <a:path w="408939">
                <a:moveTo>
                  <a:pt x="0" y="0"/>
                </a:moveTo>
                <a:lnTo>
                  <a:pt x="408432" y="0"/>
                </a:lnTo>
              </a:path>
            </a:pathLst>
          </a:custGeom>
          <a:ln w="3175">
            <a:solidFill>
              <a:srgbClr val="F6F6F6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37" name="object 537"/>
          <p:cNvSpPr/>
          <p:nvPr/>
        </p:nvSpPr>
        <p:spPr>
          <a:xfrm>
            <a:off x="5228386" y="4813578"/>
            <a:ext cx="377483" cy="0"/>
          </a:xfrm>
          <a:custGeom>
            <a:avLst/>
            <a:gdLst/>
            <a:ahLst/>
            <a:cxnLst/>
            <a:rect l="l" t="t" r="r" b="b"/>
            <a:pathLst>
              <a:path w="408939">
                <a:moveTo>
                  <a:pt x="0" y="0"/>
                </a:moveTo>
                <a:lnTo>
                  <a:pt x="408432" y="0"/>
                </a:lnTo>
              </a:path>
            </a:pathLst>
          </a:custGeom>
          <a:ln w="3175">
            <a:solidFill>
              <a:srgbClr val="F6F6F6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38" name="object 538"/>
          <p:cNvSpPr/>
          <p:nvPr/>
        </p:nvSpPr>
        <p:spPr>
          <a:xfrm>
            <a:off x="5229793" y="4610511"/>
            <a:ext cx="0" cy="201668"/>
          </a:xfrm>
          <a:custGeom>
            <a:avLst/>
            <a:gdLst/>
            <a:ahLst/>
            <a:cxnLst/>
            <a:rect l="l" t="t" r="r" b="b"/>
            <a:pathLst>
              <a:path h="201295">
                <a:moveTo>
                  <a:pt x="0" y="0"/>
                </a:moveTo>
                <a:lnTo>
                  <a:pt x="0" y="201167"/>
                </a:lnTo>
              </a:path>
            </a:pathLst>
          </a:custGeom>
          <a:ln w="3175">
            <a:solidFill>
              <a:srgbClr val="F6F6F6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39" name="object 539"/>
          <p:cNvSpPr/>
          <p:nvPr/>
        </p:nvSpPr>
        <p:spPr>
          <a:xfrm>
            <a:off x="5603994" y="4610511"/>
            <a:ext cx="0" cy="201668"/>
          </a:xfrm>
          <a:custGeom>
            <a:avLst/>
            <a:gdLst/>
            <a:ahLst/>
            <a:cxnLst/>
            <a:rect l="l" t="t" r="r" b="b"/>
            <a:pathLst>
              <a:path h="201295">
                <a:moveTo>
                  <a:pt x="0" y="0"/>
                </a:moveTo>
                <a:lnTo>
                  <a:pt x="0" y="201167"/>
                </a:lnTo>
              </a:path>
            </a:pathLst>
          </a:custGeom>
          <a:ln w="3175">
            <a:solidFill>
              <a:srgbClr val="F6F6F6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40" name="object 540"/>
          <p:cNvSpPr/>
          <p:nvPr/>
        </p:nvSpPr>
        <p:spPr>
          <a:xfrm>
            <a:off x="5232606" y="4610511"/>
            <a:ext cx="0" cy="201668"/>
          </a:xfrm>
          <a:custGeom>
            <a:avLst/>
            <a:gdLst/>
            <a:ahLst/>
            <a:cxnLst/>
            <a:rect l="l" t="t" r="r" b="b"/>
            <a:pathLst>
              <a:path h="201295">
                <a:moveTo>
                  <a:pt x="0" y="0"/>
                </a:moveTo>
                <a:lnTo>
                  <a:pt x="0" y="201167"/>
                </a:lnTo>
              </a:path>
            </a:pathLst>
          </a:custGeom>
          <a:ln w="3175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41" name="object 541"/>
          <p:cNvSpPr/>
          <p:nvPr/>
        </p:nvSpPr>
        <p:spPr>
          <a:xfrm>
            <a:off x="5601169" y="4610511"/>
            <a:ext cx="0" cy="201668"/>
          </a:xfrm>
          <a:custGeom>
            <a:avLst/>
            <a:gdLst/>
            <a:ahLst/>
            <a:cxnLst/>
            <a:rect l="l" t="t" r="r" b="b"/>
            <a:pathLst>
              <a:path h="201295">
                <a:moveTo>
                  <a:pt x="0" y="0"/>
                </a:moveTo>
                <a:lnTo>
                  <a:pt x="0" y="201167"/>
                </a:lnTo>
              </a:path>
            </a:pathLst>
          </a:custGeom>
          <a:ln w="3175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42" name="object 542"/>
          <p:cNvSpPr/>
          <p:nvPr/>
        </p:nvSpPr>
        <p:spPr>
          <a:xfrm>
            <a:off x="5234013" y="4612037"/>
            <a:ext cx="365760" cy="0"/>
          </a:xfrm>
          <a:custGeom>
            <a:avLst/>
            <a:gdLst/>
            <a:ahLst/>
            <a:cxnLst/>
            <a:rect l="l" t="t" r="r" b="b"/>
            <a:pathLst>
              <a:path w="396239">
                <a:moveTo>
                  <a:pt x="0" y="0"/>
                </a:moveTo>
                <a:lnTo>
                  <a:pt x="396239" y="0"/>
                </a:lnTo>
              </a:path>
            </a:pathLst>
          </a:custGeom>
          <a:ln w="3175">
            <a:solidFill>
              <a:srgbClr val="F4F4F4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43" name="object 543"/>
          <p:cNvSpPr/>
          <p:nvPr/>
        </p:nvSpPr>
        <p:spPr>
          <a:xfrm>
            <a:off x="5234013" y="4810523"/>
            <a:ext cx="365760" cy="0"/>
          </a:xfrm>
          <a:custGeom>
            <a:avLst/>
            <a:gdLst/>
            <a:ahLst/>
            <a:cxnLst/>
            <a:rect l="l" t="t" r="r" b="b"/>
            <a:pathLst>
              <a:path w="396239">
                <a:moveTo>
                  <a:pt x="0" y="0"/>
                </a:moveTo>
                <a:lnTo>
                  <a:pt x="396239" y="0"/>
                </a:lnTo>
              </a:path>
            </a:pathLst>
          </a:custGeom>
          <a:ln w="3175">
            <a:solidFill>
              <a:srgbClr val="F4F4F4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44" name="object 544"/>
          <p:cNvSpPr/>
          <p:nvPr/>
        </p:nvSpPr>
        <p:spPr>
          <a:xfrm>
            <a:off x="5235420" y="4613565"/>
            <a:ext cx="0" cy="195943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072"/>
                </a:lnTo>
              </a:path>
            </a:pathLst>
          </a:custGeom>
          <a:ln w="3175">
            <a:solidFill>
              <a:srgbClr val="F4F4F4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45" name="object 545"/>
          <p:cNvSpPr/>
          <p:nvPr/>
        </p:nvSpPr>
        <p:spPr>
          <a:xfrm>
            <a:off x="5598366" y="4613565"/>
            <a:ext cx="0" cy="195943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072"/>
                </a:lnTo>
              </a:path>
            </a:pathLst>
          </a:custGeom>
          <a:ln w="3175">
            <a:solidFill>
              <a:srgbClr val="F4F4F4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46" name="object 546"/>
          <p:cNvSpPr/>
          <p:nvPr/>
        </p:nvSpPr>
        <p:spPr>
          <a:xfrm>
            <a:off x="5238234" y="4613565"/>
            <a:ext cx="0" cy="195943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072"/>
                </a:lnTo>
              </a:path>
            </a:pathLst>
          </a:custGeom>
          <a:ln w="3175">
            <a:solidFill>
              <a:srgbClr val="F3F3F3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47" name="object 547"/>
          <p:cNvSpPr/>
          <p:nvPr/>
        </p:nvSpPr>
        <p:spPr>
          <a:xfrm>
            <a:off x="5595553" y="4613565"/>
            <a:ext cx="0" cy="195943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072"/>
                </a:lnTo>
              </a:path>
            </a:pathLst>
          </a:custGeom>
          <a:ln w="3175">
            <a:solidFill>
              <a:srgbClr val="F3F3F3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48" name="object 548"/>
          <p:cNvSpPr/>
          <p:nvPr/>
        </p:nvSpPr>
        <p:spPr>
          <a:xfrm>
            <a:off x="5239642" y="4615090"/>
            <a:ext cx="354623" cy="0"/>
          </a:xfrm>
          <a:custGeom>
            <a:avLst/>
            <a:gdLst/>
            <a:ahLst/>
            <a:cxnLst/>
            <a:rect l="l" t="t" r="r" b="b"/>
            <a:pathLst>
              <a:path w="384175">
                <a:moveTo>
                  <a:pt x="0" y="0"/>
                </a:moveTo>
                <a:lnTo>
                  <a:pt x="384048" y="0"/>
                </a:lnTo>
              </a:path>
            </a:pathLst>
          </a:custGeom>
          <a:ln w="317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49" name="object 549"/>
          <p:cNvSpPr/>
          <p:nvPr/>
        </p:nvSpPr>
        <p:spPr>
          <a:xfrm>
            <a:off x="5239642" y="4807470"/>
            <a:ext cx="354623" cy="0"/>
          </a:xfrm>
          <a:custGeom>
            <a:avLst/>
            <a:gdLst/>
            <a:ahLst/>
            <a:cxnLst/>
            <a:rect l="l" t="t" r="r" b="b"/>
            <a:pathLst>
              <a:path w="384175">
                <a:moveTo>
                  <a:pt x="0" y="0"/>
                </a:moveTo>
                <a:lnTo>
                  <a:pt x="384048" y="0"/>
                </a:lnTo>
              </a:path>
            </a:pathLst>
          </a:custGeom>
          <a:ln w="317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50" name="object 550"/>
          <p:cNvSpPr/>
          <p:nvPr/>
        </p:nvSpPr>
        <p:spPr>
          <a:xfrm>
            <a:off x="5241047" y="4616616"/>
            <a:ext cx="0" cy="189581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975"/>
                </a:lnTo>
              </a:path>
            </a:pathLst>
          </a:custGeom>
          <a:ln w="317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51" name="object 551"/>
          <p:cNvSpPr/>
          <p:nvPr/>
        </p:nvSpPr>
        <p:spPr>
          <a:xfrm>
            <a:off x="5592728" y="4616616"/>
            <a:ext cx="0" cy="189581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975"/>
                </a:lnTo>
              </a:path>
            </a:pathLst>
          </a:custGeom>
          <a:ln w="317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52" name="object 552"/>
          <p:cNvSpPr/>
          <p:nvPr/>
        </p:nvSpPr>
        <p:spPr>
          <a:xfrm>
            <a:off x="5243861" y="4616616"/>
            <a:ext cx="0" cy="189581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975"/>
                </a:lnTo>
              </a:path>
            </a:pathLst>
          </a:custGeom>
          <a:ln w="3175">
            <a:solidFill>
              <a:srgbClr val="F0F0F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53" name="object 553"/>
          <p:cNvSpPr/>
          <p:nvPr/>
        </p:nvSpPr>
        <p:spPr>
          <a:xfrm>
            <a:off x="5589926" y="4616616"/>
            <a:ext cx="0" cy="189581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975"/>
                </a:lnTo>
              </a:path>
            </a:pathLst>
          </a:custGeom>
          <a:ln w="3175">
            <a:solidFill>
              <a:srgbClr val="F0F0F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54" name="object 554"/>
          <p:cNvSpPr/>
          <p:nvPr/>
        </p:nvSpPr>
        <p:spPr>
          <a:xfrm>
            <a:off x="5245267" y="4618143"/>
            <a:ext cx="343486" cy="0"/>
          </a:xfrm>
          <a:custGeom>
            <a:avLst/>
            <a:gdLst/>
            <a:ahLst/>
            <a:cxnLst/>
            <a:rect l="l" t="t" r="r" b="b"/>
            <a:pathLst>
              <a:path w="372110">
                <a:moveTo>
                  <a:pt x="0" y="0"/>
                </a:moveTo>
                <a:lnTo>
                  <a:pt x="371855" y="0"/>
                </a:lnTo>
              </a:path>
            </a:pathLst>
          </a:custGeom>
          <a:ln w="3175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55" name="object 555"/>
          <p:cNvSpPr/>
          <p:nvPr/>
        </p:nvSpPr>
        <p:spPr>
          <a:xfrm>
            <a:off x="5245267" y="4804417"/>
            <a:ext cx="343486" cy="0"/>
          </a:xfrm>
          <a:custGeom>
            <a:avLst/>
            <a:gdLst/>
            <a:ahLst/>
            <a:cxnLst/>
            <a:rect l="l" t="t" r="r" b="b"/>
            <a:pathLst>
              <a:path w="372110">
                <a:moveTo>
                  <a:pt x="0" y="0"/>
                </a:moveTo>
                <a:lnTo>
                  <a:pt x="371855" y="0"/>
                </a:lnTo>
              </a:path>
            </a:pathLst>
          </a:custGeom>
          <a:ln w="3175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56" name="object 556"/>
          <p:cNvSpPr/>
          <p:nvPr/>
        </p:nvSpPr>
        <p:spPr>
          <a:xfrm>
            <a:off x="5246674" y="4619670"/>
            <a:ext cx="0" cy="183219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3175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57" name="object 557"/>
          <p:cNvSpPr/>
          <p:nvPr/>
        </p:nvSpPr>
        <p:spPr>
          <a:xfrm>
            <a:off x="5587112" y="4619670"/>
            <a:ext cx="0" cy="183219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3175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58" name="object 558"/>
          <p:cNvSpPr/>
          <p:nvPr/>
        </p:nvSpPr>
        <p:spPr>
          <a:xfrm>
            <a:off x="5249488" y="4619670"/>
            <a:ext cx="0" cy="183219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3175">
            <a:solidFill>
              <a:srgbClr val="EDEDED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59" name="object 559"/>
          <p:cNvSpPr/>
          <p:nvPr/>
        </p:nvSpPr>
        <p:spPr>
          <a:xfrm>
            <a:off x="5584299" y="4619670"/>
            <a:ext cx="0" cy="183219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3175">
            <a:solidFill>
              <a:srgbClr val="EDEDED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60" name="object 560"/>
          <p:cNvSpPr/>
          <p:nvPr/>
        </p:nvSpPr>
        <p:spPr>
          <a:xfrm>
            <a:off x="5250896" y="4621198"/>
            <a:ext cx="332349" cy="0"/>
          </a:xfrm>
          <a:custGeom>
            <a:avLst/>
            <a:gdLst/>
            <a:ahLst/>
            <a:cxnLst/>
            <a:rect l="l" t="t" r="r" b="b"/>
            <a:pathLst>
              <a:path w="360045">
                <a:moveTo>
                  <a:pt x="0" y="0"/>
                </a:moveTo>
                <a:lnTo>
                  <a:pt x="359663" y="0"/>
                </a:lnTo>
              </a:path>
            </a:pathLst>
          </a:custGeom>
          <a:ln w="317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61" name="object 561"/>
          <p:cNvSpPr/>
          <p:nvPr/>
        </p:nvSpPr>
        <p:spPr>
          <a:xfrm>
            <a:off x="5250896" y="4801362"/>
            <a:ext cx="332349" cy="0"/>
          </a:xfrm>
          <a:custGeom>
            <a:avLst/>
            <a:gdLst/>
            <a:ahLst/>
            <a:cxnLst/>
            <a:rect l="l" t="t" r="r" b="b"/>
            <a:pathLst>
              <a:path w="360045">
                <a:moveTo>
                  <a:pt x="0" y="0"/>
                </a:moveTo>
                <a:lnTo>
                  <a:pt x="359663" y="0"/>
                </a:lnTo>
              </a:path>
            </a:pathLst>
          </a:custGeom>
          <a:ln w="317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62" name="object 562"/>
          <p:cNvSpPr/>
          <p:nvPr/>
        </p:nvSpPr>
        <p:spPr>
          <a:xfrm>
            <a:off x="5252301" y="4622726"/>
            <a:ext cx="0" cy="177494"/>
          </a:xfrm>
          <a:custGeom>
            <a:avLst/>
            <a:gdLst/>
            <a:ahLst/>
            <a:cxnLst/>
            <a:rect l="l" t="t" r="r" b="b"/>
            <a:pathLst>
              <a:path h="177164">
                <a:moveTo>
                  <a:pt x="0" y="0"/>
                </a:moveTo>
                <a:lnTo>
                  <a:pt x="0" y="176784"/>
                </a:lnTo>
              </a:path>
            </a:pathLst>
          </a:custGeom>
          <a:ln w="317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63" name="object 563"/>
          <p:cNvSpPr/>
          <p:nvPr/>
        </p:nvSpPr>
        <p:spPr>
          <a:xfrm>
            <a:off x="5581473" y="4622726"/>
            <a:ext cx="0" cy="177494"/>
          </a:xfrm>
          <a:custGeom>
            <a:avLst/>
            <a:gdLst/>
            <a:ahLst/>
            <a:cxnLst/>
            <a:rect l="l" t="t" r="r" b="b"/>
            <a:pathLst>
              <a:path h="177164">
                <a:moveTo>
                  <a:pt x="0" y="0"/>
                </a:moveTo>
                <a:lnTo>
                  <a:pt x="0" y="176784"/>
                </a:lnTo>
              </a:path>
            </a:pathLst>
          </a:custGeom>
          <a:ln w="317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64" name="object 564"/>
          <p:cNvSpPr/>
          <p:nvPr/>
        </p:nvSpPr>
        <p:spPr>
          <a:xfrm>
            <a:off x="5255115" y="4622726"/>
            <a:ext cx="0" cy="177494"/>
          </a:xfrm>
          <a:custGeom>
            <a:avLst/>
            <a:gdLst/>
            <a:ahLst/>
            <a:cxnLst/>
            <a:rect l="l" t="t" r="r" b="b"/>
            <a:pathLst>
              <a:path h="177164">
                <a:moveTo>
                  <a:pt x="0" y="0"/>
                </a:moveTo>
                <a:lnTo>
                  <a:pt x="0" y="176784"/>
                </a:lnTo>
              </a:path>
            </a:pathLst>
          </a:custGeom>
          <a:ln w="317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65" name="object 565"/>
          <p:cNvSpPr/>
          <p:nvPr/>
        </p:nvSpPr>
        <p:spPr>
          <a:xfrm>
            <a:off x="5578672" y="4622726"/>
            <a:ext cx="0" cy="177494"/>
          </a:xfrm>
          <a:custGeom>
            <a:avLst/>
            <a:gdLst/>
            <a:ahLst/>
            <a:cxnLst/>
            <a:rect l="l" t="t" r="r" b="b"/>
            <a:pathLst>
              <a:path h="177164">
                <a:moveTo>
                  <a:pt x="0" y="0"/>
                </a:moveTo>
                <a:lnTo>
                  <a:pt x="0" y="176784"/>
                </a:lnTo>
              </a:path>
            </a:pathLst>
          </a:custGeom>
          <a:ln w="317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66" name="object 566"/>
          <p:cNvSpPr/>
          <p:nvPr/>
        </p:nvSpPr>
        <p:spPr>
          <a:xfrm>
            <a:off x="5256522" y="4624251"/>
            <a:ext cx="321212" cy="0"/>
          </a:xfrm>
          <a:custGeom>
            <a:avLst/>
            <a:gdLst/>
            <a:ahLst/>
            <a:cxnLst/>
            <a:rect l="l" t="t" r="r" b="b"/>
            <a:pathLst>
              <a:path w="347979">
                <a:moveTo>
                  <a:pt x="0" y="0"/>
                </a:moveTo>
                <a:lnTo>
                  <a:pt x="347472" y="0"/>
                </a:lnTo>
              </a:path>
            </a:pathLst>
          </a:custGeom>
          <a:ln w="3175">
            <a:solidFill>
              <a:srgbClr val="E7E7E7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67" name="object 567"/>
          <p:cNvSpPr/>
          <p:nvPr/>
        </p:nvSpPr>
        <p:spPr>
          <a:xfrm>
            <a:off x="5256522" y="4798309"/>
            <a:ext cx="321212" cy="0"/>
          </a:xfrm>
          <a:custGeom>
            <a:avLst/>
            <a:gdLst/>
            <a:ahLst/>
            <a:cxnLst/>
            <a:rect l="l" t="t" r="r" b="b"/>
            <a:pathLst>
              <a:path w="347979">
                <a:moveTo>
                  <a:pt x="0" y="0"/>
                </a:moveTo>
                <a:lnTo>
                  <a:pt x="347472" y="0"/>
                </a:lnTo>
              </a:path>
            </a:pathLst>
          </a:custGeom>
          <a:ln w="3175">
            <a:solidFill>
              <a:srgbClr val="E7E7E7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68" name="object 568"/>
          <p:cNvSpPr/>
          <p:nvPr/>
        </p:nvSpPr>
        <p:spPr>
          <a:xfrm>
            <a:off x="5257928" y="4625779"/>
            <a:ext cx="0" cy="171132"/>
          </a:xfrm>
          <a:custGeom>
            <a:avLst/>
            <a:gdLst/>
            <a:ahLst/>
            <a:cxnLst/>
            <a:rect l="l" t="t" r="r" b="b"/>
            <a:pathLst>
              <a:path h="170814">
                <a:moveTo>
                  <a:pt x="0" y="0"/>
                </a:moveTo>
                <a:lnTo>
                  <a:pt x="0" y="170687"/>
                </a:lnTo>
              </a:path>
            </a:pathLst>
          </a:custGeom>
          <a:ln w="3175">
            <a:solidFill>
              <a:srgbClr val="E7E7E7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69" name="object 569"/>
          <p:cNvSpPr/>
          <p:nvPr/>
        </p:nvSpPr>
        <p:spPr>
          <a:xfrm>
            <a:off x="5575847" y="4625779"/>
            <a:ext cx="0" cy="171132"/>
          </a:xfrm>
          <a:custGeom>
            <a:avLst/>
            <a:gdLst/>
            <a:ahLst/>
            <a:cxnLst/>
            <a:rect l="l" t="t" r="r" b="b"/>
            <a:pathLst>
              <a:path h="170814">
                <a:moveTo>
                  <a:pt x="0" y="0"/>
                </a:moveTo>
                <a:lnTo>
                  <a:pt x="0" y="170687"/>
                </a:lnTo>
              </a:path>
            </a:pathLst>
          </a:custGeom>
          <a:ln w="3175">
            <a:solidFill>
              <a:srgbClr val="E7E7E7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70" name="object 570"/>
          <p:cNvSpPr/>
          <p:nvPr/>
        </p:nvSpPr>
        <p:spPr>
          <a:xfrm>
            <a:off x="5260742" y="4625779"/>
            <a:ext cx="0" cy="171132"/>
          </a:xfrm>
          <a:custGeom>
            <a:avLst/>
            <a:gdLst/>
            <a:ahLst/>
            <a:cxnLst/>
            <a:rect l="l" t="t" r="r" b="b"/>
            <a:pathLst>
              <a:path h="170814">
                <a:moveTo>
                  <a:pt x="0" y="0"/>
                </a:moveTo>
                <a:lnTo>
                  <a:pt x="0" y="170687"/>
                </a:lnTo>
              </a:path>
            </a:pathLst>
          </a:custGeom>
          <a:ln w="3175">
            <a:solidFill>
              <a:srgbClr val="E5E5E5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71" name="object 571"/>
          <p:cNvSpPr/>
          <p:nvPr/>
        </p:nvSpPr>
        <p:spPr>
          <a:xfrm>
            <a:off x="5573034" y="4625779"/>
            <a:ext cx="0" cy="171132"/>
          </a:xfrm>
          <a:custGeom>
            <a:avLst/>
            <a:gdLst/>
            <a:ahLst/>
            <a:cxnLst/>
            <a:rect l="l" t="t" r="r" b="b"/>
            <a:pathLst>
              <a:path h="170814">
                <a:moveTo>
                  <a:pt x="0" y="0"/>
                </a:moveTo>
                <a:lnTo>
                  <a:pt x="0" y="170687"/>
                </a:lnTo>
              </a:path>
            </a:pathLst>
          </a:custGeom>
          <a:ln w="3175">
            <a:solidFill>
              <a:srgbClr val="E5E5E5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72" name="object 572"/>
          <p:cNvSpPr/>
          <p:nvPr/>
        </p:nvSpPr>
        <p:spPr>
          <a:xfrm>
            <a:off x="5262150" y="4627304"/>
            <a:ext cx="309489" cy="0"/>
          </a:xfrm>
          <a:custGeom>
            <a:avLst/>
            <a:gdLst/>
            <a:ahLst/>
            <a:cxnLst/>
            <a:rect l="l" t="t" r="r" b="b"/>
            <a:pathLst>
              <a:path w="335279">
                <a:moveTo>
                  <a:pt x="0" y="0"/>
                </a:moveTo>
                <a:lnTo>
                  <a:pt x="335279" y="0"/>
                </a:lnTo>
              </a:path>
            </a:pathLst>
          </a:custGeom>
          <a:ln w="3175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73" name="object 573"/>
          <p:cNvSpPr/>
          <p:nvPr/>
        </p:nvSpPr>
        <p:spPr>
          <a:xfrm>
            <a:off x="5262150" y="4795256"/>
            <a:ext cx="309489" cy="0"/>
          </a:xfrm>
          <a:custGeom>
            <a:avLst/>
            <a:gdLst/>
            <a:ahLst/>
            <a:cxnLst/>
            <a:rect l="l" t="t" r="r" b="b"/>
            <a:pathLst>
              <a:path w="335279">
                <a:moveTo>
                  <a:pt x="0" y="0"/>
                </a:moveTo>
                <a:lnTo>
                  <a:pt x="335279" y="0"/>
                </a:lnTo>
              </a:path>
            </a:pathLst>
          </a:custGeom>
          <a:ln w="3175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74" name="object 574"/>
          <p:cNvSpPr/>
          <p:nvPr/>
        </p:nvSpPr>
        <p:spPr>
          <a:xfrm>
            <a:off x="5263555" y="4628831"/>
            <a:ext cx="0" cy="165406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4591"/>
                </a:lnTo>
              </a:path>
            </a:pathLst>
          </a:custGeom>
          <a:ln w="3175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75" name="object 575"/>
          <p:cNvSpPr/>
          <p:nvPr/>
        </p:nvSpPr>
        <p:spPr>
          <a:xfrm>
            <a:off x="5570231" y="4628831"/>
            <a:ext cx="0" cy="165406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4591"/>
                </a:lnTo>
              </a:path>
            </a:pathLst>
          </a:custGeom>
          <a:ln w="3175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76" name="object 576"/>
          <p:cNvSpPr/>
          <p:nvPr/>
        </p:nvSpPr>
        <p:spPr>
          <a:xfrm>
            <a:off x="5266369" y="4628831"/>
            <a:ext cx="0" cy="165406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4591"/>
                </a:lnTo>
              </a:path>
            </a:pathLst>
          </a:custGeom>
          <a:ln w="3175">
            <a:solidFill>
              <a:srgbClr val="E2E2E2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77" name="object 577"/>
          <p:cNvSpPr/>
          <p:nvPr/>
        </p:nvSpPr>
        <p:spPr>
          <a:xfrm>
            <a:off x="5567418" y="4628831"/>
            <a:ext cx="0" cy="165406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4591"/>
                </a:lnTo>
              </a:path>
            </a:pathLst>
          </a:custGeom>
          <a:ln w="3175">
            <a:solidFill>
              <a:srgbClr val="E2E2E2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78" name="object 578"/>
          <p:cNvSpPr/>
          <p:nvPr/>
        </p:nvSpPr>
        <p:spPr>
          <a:xfrm>
            <a:off x="5267776" y="4630359"/>
            <a:ext cx="298352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3088" y="0"/>
                </a:lnTo>
              </a:path>
            </a:pathLst>
          </a:custGeom>
          <a:ln w="3175">
            <a:solidFill>
              <a:srgbClr val="DFDFDF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79" name="object 579"/>
          <p:cNvSpPr/>
          <p:nvPr/>
        </p:nvSpPr>
        <p:spPr>
          <a:xfrm>
            <a:off x="5267776" y="4792202"/>
            <a:ext cx="298352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3088" y="0"/>
                </a:lnTo>
              </a:path>
            </a:pathLst>
          </a:custGeom>
          <a:ln w="3175">
            <a:solidFill>
              <a:srgbClr val="DFDFDF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80" name="object 580"/>
          <p:cNvSpPr/>
          <p:nvPr/>
        </p:nvSpPr>
        <p:spPr>
          <a:xfrm>
            <a:off x="5269182" y="4631885"/>
            <a:ext cx="0" cy="159045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496"/>
                </a:lnTo>
              </a:path>
            </a:pathLst>
          </a:custGeom>
          <a:ln w="3175">
            <a:solidFill>
              <a:srgbClr val="DFDFDF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81" name="object 581"/>
          <p:cNvSpPr/>
          <p:nvPr/>
        </p:nvSpPr>
        <p:spPr>
          <a:xfrm>
            <a:off x="5564593" y="4631885"/>
            <a:ext cx="0" cy="159045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496"/>
                </a:lnTo>
              </a:path>
            </a:pathLst>
          </a:custGeom>
          <a:ln w="3175">
            <a:solidFill>
              <a:srgbClr val="DFDFDF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82" name="object 582"/>
          <p:cNvSpPr/>
          <p:nvPr/>
        </p:nvSpPr>
        <p:spPr>
          <a:xfrm>
            <a:off x="5271996" y="4631885"/>
            <a:ext cx="0" cy="159045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496"/>
                </a:lnTo>
              </a:path>
            </a:pathLst>
          </a:custGeom>
          <a:ln w="3175">
            <a:solidFill>
              <a:srgbClr val="DDDDDD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83" name="object 583"/>
          <p:cNvSpPr/>
          <p:nvPr/>
        </p:nvSpPr>
        <p:spPr>
          <a:xfrm>
            <a:off x="5561790" y="4631885"/>
            <a:ext cx="0" cy="159045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496"/>
                </a:lnTo>
              </a:path>
            </a:pathLst>
          </a:custGeom>
          <a:ln w="3175">
            <a:solidFill>
              <a:srgbClr val="DDDDDD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84" name="object 584"/>
          <p:cNvSpPr/>
          <p:nvPr/>
        </p:nvSpPr>
        <p:spPr>
          <a:xfrm>
            <a:off x="5273404" y="4633412"/>
            <a:ext cx="287215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896" y="0"/>
                </a:lnTo>
              </a:path>
            </a:pathLst>
          </a:custGeom>
          <a:ln w="3175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85" name="object 585"/>
          <p:cNvSpPr/>
          <p:nvPr/>
        </p:nvSpPr>
        <p:spPr>
          <a:xfrm>
            <a:off x="5273404" y="4789148"/>
            <a:ext cx="287215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896" y="0"/>
                </a:lnTo>
              </a:path>
            </a:pathLst>
          </a:custGeom>
          <a:ln w="3175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86" name="object 586"/>
          <p:cNvSpPr/>
          <p:nvPr/>
        </p:nvSpPr>
        <p:spPr>
          <a:xfrm>
            <a:off x="5274810" y="4634938"/>
            <a:ext cx="0" cy="152683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175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87" name="object 587"/>
          <p:cNvSpPr/>
          <p:nvPr/>
        </p:nvSpPr>
        <p:spPr>
          <a:xfrm>
            <a:off x="5558966" y="4634938"/>
            <a:ext cx="0" cy="152683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175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88" name="object 588"/>
          <p:cNvSpPr/>
          <p:nvPr/>
        </p:nvSpPr>
        <p:spPr>
          <a:xfrm>
            <a:off x="5277623" y="4634938"/>
            <a:ext cx="0" cy="152683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175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89" name="object 589"/>
          <p:cNvSpPr/>
          <p:nvPr/>
        </p:nvSpPr>
        <p:spPr>
          <a:xfrm>
            <a:off x="5556152" y="4634938"/>
            <a:ext cx="0" cy="152683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175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90" name="object 590"/>
          <p:cNvSpPr/>
          <p:nvPr/>
        </p:nvSpPr>
        <p:spPr>
          <a:xfrm>
            <a:off x="5279031" y="4636465"/>
            <a:ext cx="276078" cy="0"/>
          </a:xfrm>
          <a:custGeom>
            <a:avLst/>
            <a:gdLst/>
            <a:ahLst/>
            <a:cxnLst/>
            <a:rect l="l" t="t" r="r" b="b"/>
            <a:pathLst>
              <a:path w="299085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91" name="object 591"/>
          <p:cNvSpPr/>
          <p:nvPr/>
        </p:nvSpPr>
        <p:spPr>
          <a:xfrm>
            <a:off x="5279031" y="4786095"/>
            <a:ext cx="276078" cy="0"/>
          </a:xfrm>
          <a:custGeom>
            <a:avLst/>
            <a:gdLst/>
            <a:ahLst/>
            <a:cxnLst/>
            <a:rect l="l" t="t" r="r" b="b"/>
            <a:pathLst>
              <a:path w="299085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92" name="object 592"/>
          <p:cNvSpPr/>
          <p:nvPr/>
        </p:nvSpPr>
        <p:spPr>
          <a:xfrm>
            <a:off x="5280437" y="4637993"/>
            <a:ext cx="0" cy="146957"/>
          </a:xfrm>
          <a:custGeom>
            <a:avLst/>
            <a:gdLst/>
            <a:ahLst/>
            <a:cxnLst/>
            <a:rect l="l" t="t" r="r" b="b"/>
            <a:pathLst>
              <a:path h="146685">
                <a:moveTo>
                  <a:pt x="0" y="0"/>
                </a:moveTo>
                <a:lnTo>
                  <a:pt x="0" y="146303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93" name="object 593"/>
          <p:cNvSpPr/>
          <p:nvPr/>
        </p:nvSpPr>
        <p:spPr>
          <a:xfrm>
            <a:off x="5553350" y="4637993"/>
            <a:ext cx="0" cy="146957"/>
          </a:xfrm>
          <a:custGeom>
            <a:avLst/>
            <a:gdLst/>
            <a:ahLst/>
            <a:cxnLst/>
            <a:rect l="l" t="t" r="r" b="b"/>
            <a:pathLst>
              <a:path h="146685">
                <a:moveTo>
                  <a:pt x="0" y="0"/>
                </a:moveTo>
                <a:lnTo>
                  <a:pt x="0" y="146303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94" name="object 594"/>
          <p:cNvSpPr/>
          <p:nvPr/>
        </p:nvSpPr>
        <p:spPr>
          <a:xfrm>
            <a:off x="5283250" y="4637993"/>
            <a:ext cx="0" cy="146957"/>
          </a:xfrm>
          <a:custGeom>
            <a:avLst/>
            <a:gdLst/>
            <a:ahLst/>
            <a:cxnLst/>
            <a:rect l="l" t="t" r="r" b="b"/>
            <a:pathLst>
              <a:path h="146685">
                <a:moveTo>
                  <a:pt x="0" y="0"/>
                </a:moveTo>
                <a:lnTo>
                  <a:pt x="0" y="146303"/>
                </a:lnTo>
              </a:path>
            </a:pathLst>
          </a:custGeom>
          <a:ln w="3175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95" name="object 595"/>
          <p:cNvSpPr/>
          <p:nvPr/>
        </p:nvSpPr>
        <p:spPr>
          <a:xfrm>
            <a:off x="5550536" y="4637993"/>
            <a:ext cx="0" cy="146957"/>
          </a:xfrm>
          <a:custGeom>
            <a:avLst/>
            <a:gdLst/>
            <a:ahLst/>
            <a:cxnLst/>
            <a:rect l="l" t="t" r="r" b="b"/>
            <a:pathLst>
              <a:path h="146685">
                <a:moveTo>
                  <a:pt x="0" y="0"/>
                </a:moveTo>
                <a:lnTo>
                  <a:pt x="0" y="146303"/>
                </a:lnTo>
              </a:path>
            </a:pathLst>
          </a:custGeom>
          <a:ln w="3175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96" name="object 596"/>
          <p:cNvSpPr/>
          <p:nvPr/>
        </p:nvSpPr>
        <p:spPr>
          <a:xfrm>
            <a:off x="5284658" y="4639520"/>
            <a:ext cx="264942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512" y="0"/>
                </a:lnTo>
              </a:path>
            </a:pathLst>
          </a:custGeom>
          <a:ln w="3175">
            <a:solidFill>
              <a:srgbClr val="D0D0D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97" name="object 597"/>
          <p:cNvSpPr/>
          <p:nvPr/>
        </p:nvSpPr>
        <p:spPr>
          <a:xfrm>
            <a:off x="5284658" y="4783041"/>
            <a:ext cx="264942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512" y="0"/>
                </a:lnTo>
              </a:path>
            </a:pathLst>
          </a:custGeom>
          <a:ln w="3175">
            <a:solidFill>
              <a:srgbClr val="D0D0D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98" name="object 598"/>
          <p:cNvSpPr/>
          <p:nvPr/>
        </p:nvSpPr>
        <p:spPr>
          <a:xfrm>
            <a:off x="5286064" y="4641048"/>
            <a:ext cx="0" cy="140595"/>
          </a:xfrm>
          <a:custGeom>
            <a:avLst/>
            <a:gdLst/>
            <a:ahLst/>
            <a:cxnLst/>
            <a:rect l="l" t="t" r="r" b="b"/>
            <a:pathLst>
              <a:path h="140335">
                <a:moveTo>
                  <a:pt x="0" y="0"/>
                </a:moveTo>
                <a:lnTo>
                  <a:pt x="0" y="140208"/>
                </a:lnTo>
              </a:path>
            </a:pathLst>
          </a:custGeom>
          <a:ln w="3175">
            <a:solidFill>
              <a:srgbClr val="D0D0D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99" name="object 599"/>
          <p:cNvSpPr/>
          <p:nvPr/>
        </p:nvSpPr>
        <p:spPr>
          <a:xfrm>
            <a:off x="5547712" y="4641048"/>
            <a:ext cx="0" cy="140595"/>
          </a:xfrm>
          <a:custGeom>
            <a:avLst/>
            <a:gdLst/>
            <a:ahLst/>
            <a:cxnLst/>
            <a:rect l="l" t="t" r="r" b="b"/>
            <a:pathLst>
              <a:path h="140335">
                <a:moveTo>
                  <a:pt x="0" y="0"/>
                </a:moveTo>
                <a:lnTo>
                  <a:pt x="0" y="140208"/>
                </a:lnTo>
              </a:path>
            </a:pathLst>
          </a:custGeom>
          <a:ln w="3175">
            <a:solidFill>
              <a:srgbClr val="D0D0D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00" name="object 600"/>
          <p:cNvSpPr/>
          <p:nvPr/>
        </p:nvSpPr>
        <p:spPr>
          <a:xfrm>
            <a:off x="5288877" y="4641048"/>
            <a:ext cx="0" cy="140595"/>
          </a:xfrm>
          <a:custGeom>
            <a:avLst/>
            <a:gdLst/>
            <a:ahLst/>
            <a:cxnLst/>
            <a:rect l="l" t="t" r="r" b="b"/>
            <a:pathLst>
              <a:path h="140335">
                <a:moveTo>
                  <a:pt x="0" y="0"/>
                </a:moveTo>
                <a:lnTo>
                  <a:pt x="0" y="140208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01" name="object 601"/>
          <p:cNvSpPr/>
          <p:nvPr/>
        </p:nvSpPr>
        <p:spPr>
          <a:xfrm>
            <a:off x="5544909" y="4641048"/>
            <a:ext cx="0" cy="140595"/>
          </a:xfrm>
          <a:custGeom>
            <a:avLst/>
            <a:gdLst/>
            <a:ahLst/>
            <a:cxnLst/>
            <a:rect l="l" t="t" r="r" b="b"/>
            <a:pathLst>
              <a:path h="140335">
                <a:moveTo>
                  <a:pt x="0" y="0"/>
                </a:moveTo>
                <a:lnTo>
                  <a:pt x="0" y="140208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02" name="object 602"/>
          <p:cNvSpPr/>
          <p:nvPr/>
        </p:nvSpPr>
        <p:spPr>
          <a:xfrm>
            <a:off x="5290284" y="4642573"/>
            <a:ext cx="253218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20" y="0"/>
                </a:lnTo>
              </a:path>
            </a:pathLst>
          </a:custGeom>
          <a:ln w="3175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03" name="object 603"/>
          <p:cNvSpPr/>
          <p:nvPr/>
        </p:nvSpPr>
        <p:spPr>
          <a:xfrm>
            <a:off x="5290284" y="4779987"/>
            <a:ext cx="253218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20" y="0"/>
                </a:lnTo>
              </a:path>
            </a:pathLst>
          </a:custGeom>
          <a:ln w="3175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04" name="object 604"/>
          <p:cNvSpPr/>
          <p:nvPr/>
        </p:nvSpPr>
        <p:spPr>
          <a:xfrm>
            <a:off x="5291691" y="4644100"/>
            <a:ext cx="0" cy="13487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2"/>
                </a:lnTo>
              </a:path>
            </a:pathLst>
          </a:custGeom>
          <a:ln w="3175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05" name="object 605"/>
          <p:cNvSpPr/>
          <p:nvPr/>
        </p:nvSpPr>
        <p:spPr>
          <a:xfrm>
            <a:off x="5542085" y="4644100"/>
            <a:ext cx="0" cy="13487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2"/>
                </a:lnTo>
              </a:path>
            </a:pathLst>
          </a:custGeom>
          <a:ln w="3175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06" name="object 606"/>
          <p:cNvSpPr/>
          <p:nvPr/>
        </p:nvSpPr>
        <p:spPr>
          <a:xfrm>
            <a:off x="5294504" y="4644100"/>
            <a:ext cx="0" cy="13487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2"/>
                </a:lnTo>
              </a:path>
            </a:pathLst>
          </a:custGeom>
          <a:ln w="3175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07" name="object 607"/>
          <p:cNvSpPr/>
          <p:nvPr/>
        </p:nvSpPr>
        <p:spPr>
          <a:xfrm>
            <a:off x="5539271" y="4644100"/>
            <a:ext cx="0" cy="13487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2"/>
                </a:lnTo>
              </a:path>
            </a:pathLst>
          </a:custGeom>
          <a:ln w="3175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08" name="object 608"/>
          <p:cNvSpPr/>
          <p:nvPr/>
        </p:nvSpPr>
        <p:spPr>
          <a:xfrm>
            <a:off x="5295911" y="4645626"/>
            <a:ext cx="242082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27" y="0"/>
                </a:lnTo>
              </a:path>
            </a:pathLst>
          </a:custGeom>
          <a:ln w="3175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09" name="object 609"/>
          <p:cNvSpPr/>
          <p:nvPr/>
        </p:nvSpPr>
        <p:spPr>
          <a:xfrm>
            <a:off x="5295911" y="4776934"/>
            <a:ext cx="242082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27" y="0"/>
                </a:lnTo>
              </a:path>
            </a:pathLst>
          </a:custGeom>
          <a:ln w="3175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10" name="object 610"/>
          <p:cNvSpPr/>
          <p:nvPr/>
        </p:nvSpPr>
        <p:spPr>
          <a:xfrm>
            <a:off x="5295911" y="4647154"/>
            <a:ext cx="241964" cy="1282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11" name="object 611"/>
          <p:cNvSpPr/>
          <p:nvPr/>
        </p:nvSpPr>
        <p:spPr>
          <a:xfrm>
            <a:off x="5191810" y="4589134"/>
            <a:ext cx="450166" cy="244292"/>
          </a:xfrm>
          <a:custGeom>
            <a:avLst/>
            <a:gdLst/>
            <a:ahLst/>
            <a:cxnLst/>
            <a:rect l="l" t="t" r="r" b="b"/>
            <a:pathLst>
              <a:path w="487679" h="243839">
                <a:moveTo>
                  <a:pt x="0" y="0"/>
                </a:moveTo>
                <a:lnTo>
                  <a:pt x="0" y="243839"/>
                </a:lnTo>
                <a:lnTo>
                  <a:pt x="487679" y="243839"/>
                </a:lnTo>
                <a:lnTo>
                  <a:pt x="487679" y="0"/>
                </a:lnTo>
                <a:lnTo>
                  <a:pt x="0" y="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12" name="object 612"/>
          <p:cNvSpPr/>
          <p:nvPr/>
        </p:nvSpPr>
        <p:spPr>
          <a:xfrm>
            <a:off x="3559947" y="3611966"/>
            <a:ext cx="2700996" cy="6107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13" name="object 613"/>
          <p:cNvSpPr/>
          <p:nvPr/>
        </p:nvSpPr>
        <p:spPr>
          <a:xfrm>
            <a:off x="3559959" y="3611966"/>
            <a:ext cx="2700997" cy="610731"/>
          </a:xfrm>
          <a:custGeom>
            <a:avLst/>
            <a:gdLst/>
            <a:ahLst/>
            <a:cxnLst/>
            <a:rect l="l" t="t" r="r" b="b"/>
            <a:pathLst>
              <a:path w="2926079" h="609600">
                <a:moveTo>
                  <a:pt x="0" y="0"/>
                </a:moveTo>
                <a:lnTo>
                  <a:pt x="0" y="609600"/>
                </a:lnTo>
                <a:lnTo>
                  <a:pt x="2926080" y="609600"/>
                </a:lnTo>
                <a:lnTo>
                  <a:pt x="292608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14" name="object 614"/>
          <p:cNvSpPr/>
          <p:nvPr/>
        </p:nvSpPr>
        <p:spPr>
          <a:xfrm>
            <a:off x="4911863" y="2329431"/>
            <a:ext cx="0" cy="183219"/>
          </a:xfrm>
          <a:custGeom>
            <a:avLst/>
            <a:gdLst/>
            <a:ahLst/>
            <a:cxnLst/>
            <a:rect l="l" t="t" r="r" b="b"/>
            <a:pathLst>
              <a:path h="182880">
                <a:moveTo>
                  <a:pt x="0" y="0"/>
                </a:moveTo>
                <a:lnTo>
                  <a:pt x="0" y="182880"/>
                </a:lnTo>
              </a:path>
            </a:pathLst>
          </a:custGeom>
          <a:ln w="3175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15" name="object 615"/>
          <p:cNvSpPr/>
          <p:nvPr/>
        </p:nvSpPr>
        <p:spPr>
          <a:xfrm>
            <a:off x="5190403" y="2329431"/>
            <a:ext cx="0" cy="183219"/>
          </a:xfrm>
          <a:custGeom>
            <a:avLst/>
            <a:gdLst/>
            <a:ahLst/>
            <a:cxnLst/>
            <a:rect l="l" t="t" r="r" b="b"/>
            <a:pathLst>
              <a:path h="182880">
                <a:moveTo>
                  <a:pt x="0" y="0"/>
                </a:moveTo>
                <a:lnTo>
                  <a:pt x="0" y="182880"/>
                </a:lnTo>
              </a:path>
            </a:pathLst>
          </a:custGeom>
          <a:ln w="3175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16" name="object 616"/>
          <p:cNvSpPr/>
          <p:nvPr/>
        </p:nvSpPr>
        <p:spPr>
          <a:xfrm>
            <a:off x="4913271" y="2330956"/>
            <a:ext cx="276078" cy="0"/>
          </a:xfrm>
          <a:custGeom>
            <a:avLst/>
            <a:gdLst/>
            <a:ahLst/>
            <a:cxnLst/>
            <a:rect l="l" t="t" r="r" b="b"/>
            <a:pathLst>
              <a:path w="299085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3175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17" name="object 617"/>
          <p:cNvSpPr/>
          <p:nvPr/>
        </p:nvSpPr>
        <p:spPr>
          <a:xfrm>
            <a:off x="4913271" y="2511122"/>
            <a:ext cx="276078" cy="0"/>
          </a:xfrm>
          <a:custGeom>
            <a:avLst/>
            <a:gdLst/>
            <a:ahLst/>
            <a:cxnLst/>
            <a:rect l="l" t="t" r="r" b="b"/>
            <a:pathLst>
              <a:path w="299085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3175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18" name="object 618"/>
          <p:cNvSpPr/>
          <p:nvPr/>
        </p:nvSpPr>
        <p:spPr>
          <a:xfrm>
            <a:off x="4914677" y="2332485"/>
            <a:ext cx="0" cy="177494"/>
          </a:xfrm>
          <a:custGeom>
            <a:avLst/>
            <a:gdLst/>
            <a:ahLst/>
            <a:cxnLst/>
            <a:rect l="l" t="t" r="r" b="b"/>
            <a:pathLst>
              <a:path h="177164">
                <a:moveTo>
                  <a:pt x="0" y="0"/>
                </a:moveTo>
                <a:lnTo>
                  <a:pt x="0" y="176784"/>
                </a:lnTo>
              </a:path>
            </a:pathLst>
          </a:custGeom>
          <a:ln w="3175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19" name="object 619"/>
          <p:cNvSpPr/>
          <p:nvPr/>
        </p:nvSpPr>
        <p:spPr>
          <a:xfrm>
            <a:off x="5187590" y="2332485"/>
            <a:ext cx="0" cy="177494"/>
          </a:xfrm>
          <a:custGeom>
            <a:avLst/>
            <a:gdLst/>
            <a:ahLst/>
            <a:cxnLst/>
            <a:rect l="l" t="t" r="r" b="b"/>
            <a:pathLst>
              <a:path h="177164">
                <a:moveTo>
                  <a:pt x="0" y="0"/>
                </a:moveTo>
                <a:lnTo>
                  <a:pt x="0" y="176784"/>
                </a:lnTo>
              </a:path>
            </a:pathLst>
          </a:custGeom>
          <a:ln w="3175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20" name="object 620"/>
          <p:cNvSpPr/>
          <p:nvPr/>
        </p:nvSpPr>
        <p:spPr>
          <a:xfrm>
            <a:off x="4917490" y="2332485"/>
            <a:ext cx="0" cy="177494"/>
          </a:xfrm>
          <a:custGeom>
            <a:avLst/>
            <a:gdLst/>
            <a:ahLst/>
            <a:cxnLst/>
            <a:rect l="l" t="t" r="r" b="b"/>
            <a:pathLst>
              <a:path h="177164">
                <a:moveTo>
                  <a:pt x="0" y="0"/>
                </a:moveTo>
                <a:lnTo>
                  <a:pt x="0" y="176784"/>
                </a:lnTo>
              </a:path>
            </a:pathLst>
          </a:custGeom>
          <a:ln w="3175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21" name="object 621"/>
          <p:cNvSpPr/>
          <p:nvPr/>
        </p:nvSpPr>
        <p:spPr>
          <a:xfrm>
            <a:off x="5184776" y="2332485"/>
            <a:ext cx="0" cy="177494"/>
          </a:xfrm>
          <a:custGeom>
            <a:avLst/>
            <a:gdLst/>
            <a:ahLst/>
            <a:cxnLst/>
            <a:rect l="l" t="t" r="r" b="b"/>
            <a:pathLst>
              <a:path h="177164">
                <a:moveTo>
                  <a:pt x="0" y="0"/>
                </a:moveTo>
                <a:lnTo>
                  <a:pt x="0" y="176784"/>
                </a:lnTo>
              </a:path>
            </a:pathLst>
          </a:custGeom>
          <a:ln w="3175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22" name="object 622"/>
          <p:cNvSpPr/>
          <p:nvPr/>
        </p:nvSpPr>
        <p:spPr>
          <a:xfrm>
            <a:off x="4918898" y="2334392"/>
            <a:ext cx="264942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512" y="0"/>
                </a:lnTo>
              </a:path>
            </a:pathLst>
          </a:custGeom>
          <a:ln w="3810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23" name="object 623"/>
          <p:cNvSpPr/>
          <p:nvPr/>
        </p:nvSpPr>
        <p:spPr>
          <a:xfrm>
            <a:off x="4918898" y="2507686"/>
            <a:ext cx="264942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512" y="0"/>
                </a:lnTo>
              </a:path>
            </a:pathLst>
          </a:custGeom>
          <a:ln w="3810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24" name="object 624"/>
          <p:cNvSpPr/>
          <p:nvPr/>
        </p:nvSpPr>
        <p:spPr>
          <a:xfrm>
            <a:off x="4920304" y="2336301"/>
            <a:ext cx="0" cy="169860"/>
          </a:xfrm>
          <a:custGeom>
            <a:avLst/>
            <a:gdLst/>
            <a:ahLst/>
            <a:cxnLst/>
            <a:rect l="l" t="t" r="r" b="b"/>
            <a:pathLst>
              <a:path h="169544">
                <a:moveTo>
                  <a:pt x="0" y="0"/>
                </a:moveTo>
                <a:lnTo>
                  <a:pt x="0" y="169163"/>
                </a:lnTo>
              </a:path>
            </a:pathLst>
          </a:custGeom>
          <a:ln w="3175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25" name="object 625"/>
          <p:cNvSpPr/>
          <p:nvPr/>
        </p:nvSpPr>
        <p:spPr>
          <a:xfrm>
            <a:off x="5181963" y="2336301"/>
            <a:ext cx="0" cy="169860"/>
          </a:xfrm>
          <a:custGeom>
            <a:avLst/>
            <a:gdLst/>
            <a:ahLst/>
            <a:cxnLst/>
            <a:rect l="l" t="t" r="r" b="b"/>
            <a:pathLst>
              <a:path h="169544">
                <a:moveTo>
                  <a:pt x="0" y="0"/>
                </a:moveTo>
                <a:lnTo>
                  <a:pt x="0" y="169163"/>
                </a:lnTo>
              </a:path>
            </a:pathLst>
          </a:custGeom>
          <a:ln w="3175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26" name="object 626"/>
          <p:cNvSpPr/>
          <p:nvPr/>
        </p:nvSpPr>
        <p:spPr>
          <a:xfrm>
            <a:off x="4923117" y="2336301"/>
            <a:ext cx="0" cy="169860"/>
          </a:xfrm>
          <a:custGeom>
            <a:avLst/>
            <a:gdLst/>
            <a:ahLst/>
            <a:cxnLst/>
            <a:rect l="l" t="t" r="r" b="b"/>
            <a:pathLst>
              <a:path h="169544">
                <a:moveTo>
                  <a:pt x="0" y="0"/>
                </a:moveTo>
                <a:lnTo>
                  <a:pt x="0" y="169163"/>
                </a:lnTo>
              </a:path>
            </a:pathLst>
          </a:custGeom>
          <a:ln w="3175">
            <a:solidFill>
              <a:srgbClr val="FBFBFB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27" name="object 627"/>
          <p:cNvSpPr/>
          <p:nvPr/>
        </p:nvSpPr>
        <p:spPr>
          <a:xfrm>
            <a:off x="5179149" y="2336301"/>
            <a:ext cx="0" cy="169860"/>
          </a:xfrm>
          <a:custGeom>
            <a:avLst/>
            <a:gdLst/>
            <a:ahLst/>
            <a:cxnLst/>
            <a:rect l="l" t="t" r="r" b="b"/>
            <a:pathLst>
              <a:path h="169544">
                <a:moveTo>
                  <a:pt x="0" y="0"/>
                </a:moveTo>
                <a:lnTo>
                  <a:pt x="0" y="169163"/>
                </a:lnTo>
              </a:path>
            </a:pathLst>
          </a:custGeom>
          <a:ln w="3175">
            <a:solidFill>
              <a:srgbClr val="FBFBFB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28" name="object 628"/>
          <p:cNvSpPr/>
          <p:nvPr/>
        </p:nvSpPr>
        <p:spPr>
          <a:xfrm>
            <a:off x="4924524" y="2338209"/>
            <a:ext cx="253218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20" y="0"/>
                </a:lnTo>
              </a:path>
            </a:pathLst>
          </a:custGeom>
          <a:ln w="3809">
            <a:solidFill>
              <a:srgbClr val="FAFAFA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29" name="object 629"/>
          <p:cNvSpPr/>
          <p:nvPr/>
        </p:nvSpPr>
        <p:spPr>
          <a:xfrm>
            <a:off x="4924524" y="2503869"/>
            <a:ext cx="253218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20" y="0"/>
                </a:lnTo>
              </a:path>
            </a:pathLst>
          </a:custGeom>
          <a:ln w="3809">
            <a:solidFill>
              <a:srgbClr val="FAFAFA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30" name="object 630"/>
          <p:cNvSpPr/>
          <p:nvPr/>
        </p:nvSpPr>
        <p:spPr>
          <a:xfrm>
            <a:off x="4925931" y="2340118"/>
            <a:ext cx="0" cy="1622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544"/>
                </a:lnTo>
              </a:path>
            </a:pathLst>
          </a:custGeom>
          <a:ln w="3175">
            <a:solidFill>
              <a:srgbClr val="FAFAFA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31" name="object 631"/>
          <p:cNvSpPr/>
          <p:nvPr/>
        </p:nvSpPr>
        <p:spPr>
          <a:xfrm>
            <a:off x="5176336" y="2340118"/>
            <a:ext cx="0" cy="1622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544"/>
                </a:lnTo>
              </a:path>
            </a:pathLst>
          </a:custGeom>
          <a:ln w="3175">
            <a:solidFill>
              <a:srgbClr val="FAFAFA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32" name="object 632"/>
          <p:cNvSpPr/>
          <p:nvPr/>
        </p:nvSpPr>
        <p:spPr>
          <a:xfrm>
            <a:off x="4928744" y="2340118"/>
            <a:ext cx="0" cy="1622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544"/>
                </a:lnTo>
              </a:path>
            </a:pathLst>
          </a:custGeom>
          <a:ln w="3175">
            <a:solidFill>
              <a:srgbClr val="F9F9F9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33" name="object 633"/>
          <p:cNvSpPr/>
          <p:nvPr/>
        </p:nvSpPr>
        <p:spPr>
          <a:xfrm>
            <a:off x="5173522" y="2340118"/>
            <a:ext cx="0" cy="1622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544"/>
                </a:lnTo>
              </a:path>
            </a:pathLst>
          </a:custGeom>
          <a:ln w="3175">
            <a:solidFill>
              <a:srgbClr val="F9F9F9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34" name="object 634"/>
          <p:cNvSpPr/>
          <p:nvPr/>
        </p:nvSpPr>
        <p:spPr>
          <a:xfrm>
            <a:off x="4930151" y="2342026"/>
            <a:ext cx="242082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27" y="0"/>
                </a:lnTo>
              </a:path>
            </a:pathLst>
          </a:custGeom>
          <a:ln w="3810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35" name="object 635"/>
          <p:cNvSpPr/>
          <p:nvPr/>
        </p:nvSpPr>
        <p:spPr>
          <a:xfrm>
            <a:off x="4930151" y="2500053"/>
            <a:ext cx="242082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27" y="0"/>
                </a:lnTo>
              </a:path>
            </a:pathLst>
          </a:custGeom>
          <a:ln w="3810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36" name="object 636"/>
          <p:cNvSpPr/>
          <p:nvPr/>
        </p:nvSpPr>
        <p:spPr>
          <a:xfrm>
            <a:off x="4930153" y="2343934"/>
            <a:ext cx="241963" cy="1542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37" name="object 637"/>
          <p:cNvSpPr/>
          <p:nvPr/>
        </p:nvSpPr>
        <p:spPr>
          <a:xfrm>
            <a:off x="4910456" y="2329431"/>
            <a:ext cx="281354" cy="183219"/>
          </a:xfrm>
          <a:custGeom>
            <a:avLst/>
            <a:gdLst/>
            <a:ahLst/>
            <a:cxnLst/>
            <a:rect l="l" t="t" r="r" b="b"/>
            <a:pathLst>
              <a:path w="304800" h="182880">
                <a:moveTo>
                  <a:pt x="0" y="0"/>
                </a:moveTo>
                <a:lnTo>
                  <a:pt x="0" y="182880"/>
                </a:lnTo>
                <a:lnTo>
                  <a:pt x="304800" y="182880"/>
                </a:lnTo>
                <a:lnTo>
                  <a:pt x="30480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38" name="object 638"/>
          <p:cNvSpPr/>
          <p:nvPr/>
        </p:nvSpPr>
        <p:spPr>
          <a:xfrm>
            <a:off x="4911863" y="2634795"/>
            <a:ext cx="0" cy="183219"/>
          </a:xfrm>
          <a:custGeom>
            <a:avLst/>
            <a:gdLst/>
            <a:ahLst/>
            <a:cxnLst/>
            <a:rect l="l" t="t" r="r" b="b"/>
            <a:pathLst>
              <a:path h="182880">
                <a:moveTo>
                  <a:pt x="0" y="0"/>
                </a:moveTo>
                <a:lnTo>
                  <a:pt x="0" y="182880"/>
                </a:lnTo>
              </a:path>
            </a:pathLst>
          </a:custGeom>
          <a:ln w="3175">
            <a:solidFill>
              <a:srgbClr val="FE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39" name="object 639"/>
          <p:cNvSpPr/>
          <p:nvPr/>
        </p:nvSpPr>
        <p:spPr>
          <a:xfrm>
            <a:off x="5190403" y="2634795"/>
            <a:ext cx="0" cy="183219"/>
          </a:xfrm>
          <a:custGeom>
            <a:avLst/>
            <a:gdLst/>
            <a:ahLst/>
            <a:cxnLst/>
            <a:rect l="l" t="t" r="r" b="b"/>
            <a:pathLst>
              <a:path h="182880">
                <a:moveTo>
                  <a:pt x="0" y="0"/>
                </a:moveTo>
                <a:lnTo>
                  <a:pt x="0" y="182880"/>
                </a:lnTo>
              </a:path>
            </a:pathLst>
          </a:custGeom>
          <a:ln w="3175">
            <a:solidFill>
              <a:srgbClr val="FE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40" name="object 640"/>
          <p:cNvSpPr/>
          <p:nvPr/>
        </p:nvSpPr>
        <p:spPr>
          <a:xfrm>
            <a:off x="4913271" y="2636321"/>
            <a:ext cx="276078" cy="0"/>
          </a:xfrm>
          <a:custGeom>
            <a:avLst/>
            <a:gdLst/>
            <a:ahLst/>
            <a:cxnLst/>
            <a:rect l="l" t="t" r="r" b="b"/>
            <a:pathLst>
              <a:path w="299085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3175">
            <a:solidFill>
              <a:srgbClr val="FE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41" name="object 641"/>
          <p:cNvSpPr/>
          <p:nvPr/>
        </p:nvSpPr>
        <p:spPr>
          <a:xfrm>
            <a:off x="4913271" y="2816488"/>
            <a:ext cx="276078" cy="0"/>
          </a:xfrm>
          <a:custGeom>
            <a:avLst/>
            <a:gdLst/>
            <a:ahLst/>
            <a:cxnLst/>
            <a:rect l="l" t="t" r="r" b="b"/>
            <a:pathLst>
              <a:path w="299085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3175">
            <a:solidFill>
              <a:srgbClr val="FE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42" name="object 642"/>
          <p:cNvSpPr/>
          <p:nvPr/>
        </p:nvSpPr>
        <p:spPr>
          <a:xfrm>
            <a:off x="4914677" y="2637849"/>
            <a:ext cx="0" cy="177494"/>
          </a:xfrm>
          <a:custGeom>
            <a:avLst/>
            <a:gdLst/>
            <a:ahLst/>
            <a:cxnLst/>
            <a:rect l="l" t="t" r="r" b="b"/>
            <a:pathLst>
              <a:path h="177164">
                <a:moveTo>
                  <a:pt x="0" y="0"/>
                </a:moveTo>
                <a:lnTo>
                  <a:pt x="0" y="176784"/>
                </a:lnTo>
              </a:path>
            </a:pathLst>
          </a:custGeom>
          <a:ln w="3175">
            <a:solidFill>
              <a:srgbClr val="FE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43" name="object 643"/>
          <p:cNvSpPr/>
          <p:nvPr/>
        </p:nvSpPr>
        <p:spPr>
          <a:xfrm>
            <a:off x="5187590" y="2637849"/>
            <a:ext cx="0" cy="177494"/>
          </a:xfrm>
          <a:custGeom>
            <a:avLst/>
            <a:gdLst/>
            <a:ahLst/>
            <a:cxnLst/>
            <a:rect l="l" t="t" r="r" b="b"/>
            <a:pathLst>
              <a:path h="177164">
                <a:moveTo>
                  <a:pt x="0" y="0"/>
                </a:moveTo>
                <a:lnTo>
                  <a:pt x="0" y="176784"/>
                </a:lnTo>
              </a:path>
            </a:pathLst>
          </a:custGeom>
          <a:ln w="3175">
            <a:solidFill>
              <a:srgbClr val="FE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44" name="object 644"/>
          <p:cNvSpPr/>
          <p:nvPr/>
        </p:nvSpPr>
        <p:spPr>
          <a:xfrm>
            <a:off x="4917490" y="2637849"/>
            <a:ext cx="0" cy="177494"/>
          </a:xfrm>
          <a:custGeom>
            <a:avLst/>
            <a:gdLst/>
            <a:ahLst/>
            <a:cxnLst/>
            <a:rect l="l" t="t" r="r" b="b"/>
            <a:pathLst>
              <a:path h="177164">
                <a:moveTo>
                  <a:pt x="0" y="0"/>
                </a:moveTo>
                <a:lnTo>
                  <a:pt x="0" y="176784"/>
                </a:lnTo>
              </a:path>
            </a:pathLst>
          </a:custGeom>
          <a:ln w="3175">
            <a:solidFill>
              <a:srgbClr val="FD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45" name="object 645"/>
          <p:cNvSpPr/>
          <p:nvPr/>
        </p:nvSpPr>
        <p:spPr>
          <a:xfrm>
            <a:off x="5184776" y="2637849"/>
            <a:ext cx="0" cy="177494"/>
          </a:xfrm>
          <a:custGeom>
            <a:avLst/>
            <a:gdLst/>
            <a:ahLst/>
            <a:cxnLst/>
            <a:rect l="l" t="t" r="r" b="b"/>
            <a:pathLst>
              <a:path h="177164">
                <a:moveTo>
                  <a:pt x="0" y="0"/>
                </a:moveTo>
                <a:lnTo>
                  <a:pt x="0" y="176784"/>
                </a:lnTo>
              </a:path>
            </a:pathLst>
          </a:custGeom>
          <a:ln w="3175">
            <a:solidFill>
              <a:srgbClr val="FD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46" name="object 646"/>
          <p:cNvSpPr/>
          <p:nvPr/>
        </p:nvSpPr>
        <p:spPr>
          <a:xfrm>
            <a:off x="4918898" y="2639757"/>
            <a:ext cx="264942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512" y="0"/>
                </a:lnTo>
              </a:path>
            </a:pathLst>
          </a:custGeom>
          <a:ln w="3810">
            <a:solidFill>
              <a:srgbClr val="FD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47" name="object 647"/>
          <p:cNvSpPr/>
          <p:nvPr/>
        </p:nvSpPr>
        <p:spPr>
          <a:xfrm>
            <a:off x="4918898" y="2813051"/>
            <a:ext cx="264942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512" y="0"/>
                </a:lnTo>
              </a:path>
            </a:pathLst>
          </a:custGeom>
          <a:ln w="3810">
            <a:solidFill>
              <a:srgbClr val="FD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48" name="object 648"/>
          <p:cNvSpPr/>
          <p:nvPr/>
        </p:nvSpPr>
        <p:spPr>
          <a:xfrm>
            <a:off x="4920304" y="2641665"/>
            <a:ext cx="0" cy="169860"/>
          </a:xfrm>
          <a:custGeom>
            <a:avLst/>
            <a:gdLst/>
            <a:ahLst/>
            <a:cxnLst/>
            <a:rect l="l" t="t" r="r" b="b"/>
            <a:pathLst>
              <a:path h="169544">
                <a:moveTo>
                  <a:pt x="0" y="0"/>
                </a:moveTo>
                <a:lnTo>
                  <a:pt x="0" y="169163"/>
                </a:lnTo>
              </a:path>
            </a:pathLst>
          </a:custGeom>
          <a:ln w="3175">
            <a:solidFill>
              <a:srgbClr val="FD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49" name="object 649"/>
          <p:cNvSpPr/>
          <p:nvPr/>
        </p:nvSpPr>
        <p:spPr>
          <a:xfrm>
            <a:off x="5181963" y="2641665"/>
            <a:ext cx="0" cy="169860"/>
          </a:xfrm>
          <a:custGeom>
            <a:avLst/>
            <a:gdLst/>
            <a:ahLst/>
            <a:cxnLst/>
            <a:rect l="l" t="t" r="r" b="b"/>
            <a:pathLst>
              <a:path h="169544">
                <a:moveTo>
                  <a:pt x="0" y="0"/>
                </a:moveTo>
                <a:lnTo>
                  <a:pt x="0" y="169163"/>
                </a:lnTo>
              </a:path>
            </a:pathLst>
          </a:custGeom>
          <a:ln w="3175">
            <a:solidFill>
              <a:srgbClr val="FD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50" name="object 650"/>
          <p:cNvSpPr/>
          <p:nvPr/>
        </p:nvSpPr>
        <p:spPr>
          <a:xfrm>
            <a:off x="4923117" y="2641665"/>
            <a:ext cx="0" cy="169860"/>
          </a:xfrm>
          <a:custGeom>
            <a:avLst/>
            <a:gdLst/>
            <a:ahLst/>
            <a:cxnLst/>
            <a:rect l="l" t="t" r="r" b="b"/>
            <a:pathLst>
              <a:path h="169544">
                <a:moveTo>
                  <a:pt x="0" y="0"/>
                </a:moveTo>
                <a:lnTo>
                  <a:pt x="0" y="169163"/>
                </a:lnTo>
              </a:path>
            </a:pathLst>
          </a:custGeom>
          <a:ln w="3175">
            <a:solidFill>
              <a:srgbClr val="FC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51" name="object 651"/>
          <p:cNvSpPr/>
          <p:nvPr/>
        </p:nvSpPr>
        <p:spPr>
          <a:xfrm>
            <a:off x="5179149" y="2641665"/>
            <a:ext cx="0" cy="169860"/>
          </a:xfrm>
          <a:custGeom>
            <a:avLst/>
            <a:gdLst/>
            <a:ahLst/>
            <a:cxnLst/>
            <a:rect l="l" t="t" r="r" b="b"/>
            <a:pathLst>
              <a:path h="169544">
                <a:moveTo>
                  <a:pt x="0" y="0"/>
                </a:moveTo>
                <a:lnTo>
                  <a:pt x="0" y="169163"/>
                </a:lnTo>
              </a:path>
            </a:pathLst>
          </a:custGeom>
          <a:ln w="3175">
            <a:solidFill>
              <a:srgbClr val="FC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52" name="object 652"/>
          <p:cNvSpPr/>
          <p:nvPr/>
        </p:nvSpPr>
        <p:spPr>
          <a:xfrm>
            <a:off x="4924524" y="2643575"/>
            <a:ext cx="253218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20" y="0"/>
                </a:lnTo>
              </a:path>
            </a:pathLst>
          </a:custGeom>
          <a:ln w="3809">
            <a:solidFill>
              <a:srgbClr val="FB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53" name="object 653"/>
          <p:cNvSpPr/>
          <p:nvPr/>
        </p:nvSpPr>
        <p:spPr>
          <a:xfrm>
            <a:off x="4924524" y="2809234"/>
            <a:ext cx="253218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20" y="0"/>
                </a:lnTo>
              </a:path>
            </a:pathLst>
          </a:custGeom>
          <a:ln w="3809">
            <a:solidFill>
              <a:srgbClr val="FB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54" name="object 654"/>
          <p:cNvSpPr/>
          <p:nvPr/>
        </p:nvSpPr>
        <p:spPr>
          <a:xfrm>
            <a:off x="4925931" y="2645484"/>
            <a:ext cx="0" cy="1622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544"/>
                </a:lnTo>
              </a:path>
            </a:pathLst>
          </a:custGeom>
          <a:ln w="3175">
            <a:solidFill>
              <a:srgbClr val="FB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55" name="object 655"/>
          <p:cNvSpPr/>
          <p:nvPr/>
        </p:nvSpPr>
        <p:spPr>
          <a:xfrm>
            <a:off x="5176336" y="2645484"/>
            <a:ext cx="0" cy="1622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544"/>
                </a:lnTo>
              </a:path>
            </a:pathLst>
          </a:custGeom>
          <a:ln w="3175">
            <a:solidFill>
              <a:srgbClr val="FB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56" name="object 656"/>
          <p:cNvSpPr/>
          <p:nvPr/>
        </p:nvSpPr>
        <p:spPr>
          <a:xfrm>
            <a:off x="4928744" y="2645484"/>
            <a:ext cx="0" cy="1622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544"/>
                </a:lnTo>
              </a:path>
            </a:pathLst>
          </a:custGeom>
          <a:ln w="3175">
            <a:solidFill>
              <a:srgbClr val="FA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57" name="object 657"/>
          <p:cNvSpPr/>
          <p:nvPr/>
        </p:nvSpPr>
        <p:spPr>
          <a:xfrm>
            <a:off x="5173522" y="2645484"/>
            <a:ext cx="0" cy="1622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544"/>
                </a:lnTo>
              </a:path>
            </a:pathLst>
          </a:custGeom>
          <a:ln w="3175">
            <a:solidFill>
              <a:srgbClr val="FA32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58" name="object 658"/>
          <p:cNvSpPr/>
          <p:nvPr/>
        </p:nvSpPr>
        <p:spPr>
          <a:xfrm>
            <a:off x="4930151" y="2647392"/>
            <a:ext cx="242082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27" y="0"/>
                </a:lnTo>
              </a:path>
            </a:pathLst>
          </a:custGeom>
          <a:ln w="3810">
            <a:solidFill>
              <a:srgbClr val="F83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59" name="object 659"/>
          <p:cNvSpPr/>
          <p:nvPr/>
        </p:nvSpPr>
        <p:spPr>
          <a:xfrm>
            <a:off x="4930151" y="2805418"/>
            <a:ext cx="242082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27" y="0"/>
                </a:lnTo>
              </a:path>
            </a:pathLst>
          </a:custGeom>
          <a:ln w="3810">
            <a:solidFill>
              <a:srgbClr val="F831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60" name="object 660"/>
          <p:cNvSpPr/>
          <p:nvPr/>
        </p:nvSpPr>
        <p:spPr>
          <a:xfrm>
            <a:off x="4930153" y="2649300"/>
            <a:ext cx="241963" cy="1542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61" name="object 661"/>
          <p:cNvSpPr/>
          <p:nvPr/>
        </p:nvSpPr>
        <p:spPr>
          <a:xfrm>
            <a:off x="4910456" y="2634795"/>
            <a:ext cx="281354" cy="183219"/>
          </a:xfrm>
          <a:custGeom>
            <a:avLst/>
            <a:gdLst/>
            <a:ahLst/>
            <a:cxnLst/>
            <a:rect l="l" t="t" r="r" b="b"/>
            <a:pathLst>
              <a:path w="304800" h="182880">
                <a:moveTo>
                  <a:pt x="0" y="0"/>
                </a:moveTo>
                <a:lnTo>
                  <a:pt x="0" y="182880"/>
                </a:lnTo>
                <a:lnTo>
                  <a:pt x="304800" y="182880"/>
                </a:lnTo>
                <a:lnTo>
                  <a:pt x="30480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62" name="object 662"/>
          <p:cNvSpPr/>
          <p:nvPr/>
        </p:nvSpPr>
        <p:spPr>
          <a:xfrm>
            <a:off x="4910444" y="2940161"/>
            <a:ext cx="281354" cy="1832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63" name="object 663"/>
          <p:cNvSpPr/>
          <p:nvPr/>
        </p:nvSpPr>
        <p:spPr>
          <a:xfrm>
            <a:off x="4910456" y="2940162"/>
            <a:ext cx="281354" cy="183219"/>
          </a:xfrm>
          <a:custGeom>
            <a:avLst/>
            <a:gdLst/>
            <a:ahLst/>
            <a:cxnLst/>
            <a:rect l="l" t="t" r="r" b="b"/>
            <a:pathLst>
              <a:path w="304800" h="182880">
                <a:moveTo>
                  <a:pt x="0" y="0"/>
                </a:moveTo>
                <a:lnTo>
                  <a:pt x="0" y="182880"/>
                </a:lnTo>
                <a:lnTo>
                  <a:pt x="304800" y="182879"/>
                </a:lnTo>
                <a:lnTo>
                  <a:pt x="30480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64" name="object 664"/>
          <p:cNvSpPr/>
          <p:nvPr/>
        </p:nvSpPr>
        <p:spPr>
          <a:xfrm>
            <a:off x="4910444" y="3245528"/>
            <a:ext cx="281354" cy="1832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65" name="object 665"/>
          <p:cNvSpPr/>
          <p:nvPr/>
        </p:nvSpPr>
        <p:spPr>
          <a:xfrm>
            <a:off x="4910456" y="3245526"/>
            <a:ext cx="281354" cy="183219"/>
          </a:xfrm>
          <a:custGeom>
            <a:avLst/>
            <a:gdLst/>
            <a:ahLst/>
            <a:cxnLst/>
            <a:rect l="l" t="t" r="r" b="b"/>
            <a:pathLst>
              <a:path w="304800" h="182879">
                <a:moveTo>
                  <a:pt x="0" y="0"/>
                </a:moveTo>
                <a:lnTo>
                  <a:pt x="0" y="182880"/>
                </a:lnTo>
                <a:lnTo>
                  <a:pt x="304800" y="182879"/>
                </a:lnTo>
                <a:lnTo>
                  <a:pt x="30480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66" name="object 666"/>
          <p:cNvSpPr txBox="1"/>
          <p:nvPr/>
        </p:nvSpPr>
        <p:spPr>
          <a:xfrm>
            <a:off x="5360847" y="2172120"/>
            <a:ext cx="2244969" cy="1246909"/>
          </a:xfrm>
          <a:prstGeom prst="rect">
            <a:avLst/>
          </a:prstGeom>
        </p:spPr>
        <p:txBody>
          <a:bodyPr vert="horz" wrap="square" lIns="0" tIns="126365" rIns="0" bIns="0" rtlCol="0">
            <a:spAutoFit/>
          </a:bodyPr>
          <a:lstStyle/>
          <a:p>
            <a:pPr marL="12700">
              <a:spcBef>
                <a:spcPts val="995"/>
              </a:spcBef>
            </a:pPr>
            <a:r>
              <a:rPr sz="1250" b="1" spc="10" dirty="0">
                <a:solidFill>
                  <a:prstClr val="black"/>
                </a:solidFill>
                <a:latin typeface="Times New Roman"/>
                <a:cs typeface="Times New Roman"/>
              </a:rPr>
              <a:t>rad </a:t>
            </a:r>
            <a:r>
              <a:rPr sz="1250" b="1" spc="30" dirty="0">
                <a:solidFill>
                  <a:prstClr val="black"/>
                </a:solidFill>
                <a:latin typeface="Times New Roman"/>
                <a:cs typeface="Times New Roman"/>
              </a:rPr>
              <a:t>hard </a:t>
            </a:r>
            <a:r>
              <a:rPr sz="1250" b="1" spc="55" dirty="0">
                <a:solidFill>
                  <a:prstClr val="black"/>
                </a:solidFill>
                <a:latin typeface="Times New Roman"/>
                <a:cs typeface="Times New Roman"/>
              </a:rPr>
              <a:t>el.</a:t>
            </a:r>
            <a:r>
              <a:rPr sz="1250"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50" b="1" spc="45" dirty="0">
                <a:solidFill>
                  <a:prstClr val="black"/>
                </a:solidFill>
                <a:latin typeface="Times New Roman"/>
                <a:cs typeface="Times New Roman"/>
              </a:rPr>
              <a:t>required</a:t>
            </a:r>
            <a:endParaRPr sz="12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60000"/>
              </a:lnSpc>
            </a:pPr>
            <a:r>
              <a:rPr sz="1250" b="1" spc="50" dirty="0">
                <a:solidFill>
                  <a:prstClr val="black"/>
                </a:solidFill>
                <a:latin typeface="Times New Roman"/>
                <a:cs typeface="Times New Roman"/>
              </a:rPr>
              <a:t>COTS </a:t>
            </a:r>
            <a:r>
              <a:rPr sz="1250" b="1" spc="55" dirty="0">
                <a:solidFill>
                  <a:prstClr val="black"/>
                </a:solidFill>
                <a:latin typeface="Times New Roman"/>
                <a:cs typeface="Times New Roman"/>
              </a:rPr>
              <a:t>ok, </a:t>
            </a:r>
            <a:r>
              <a:rPr sz="1250" b="1" spc="40" dirty="0">
                <a:solidFill>
                  <a:prstClr val="black"/>
                </a:solidFill>
                <a:latin typeface="Times New Roman"/>
                <a:cs typeface="Times New Roman"/>
              </a:rPr>
              <a:t>SEU </a:t>
            </a:r>
            <a:r>
              <a:rPr sz="1250" b="1" spc="35" dirty="0">
                <a:solidFill>
                  <a:prstClr val="black"/>
                </a:solidFill>
                <a:latin typeface="Times New Roman"/>
                <a:cs typeface="Times New Roman"/>
              </a:rPr>
              <a:t>strategy</a:t>
            </a:r>
            <a:r>
              <a:rPr sz="1250" b="1" spc="-1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50" b="1" spc="45" dirty="0">
                <a:solidFill>
                  <a:prstClr val="black"/>
                </a:solidFill>
                <a:latin typeface="Times New Roman"/>
                <a:cs typeface="Times New Roman"/>
              </a:rPr>
              <a:t>required  </a:t>
            </a:r>
            <a:r>
              <a:rPr sz="1250" b="1" spc="40" dirty="0">
                <a:solidFill>
                  <a:prstClr val="black"/>
                </a:solidFill>
                <a:latin typeface="Times New Roman"/>
                <a:cs typeface="Times New Roman"/>
              </a:rPr>
              <a:t>SEU </a:t>
            </a:r>
            <a:r>
              <a:rPr sz="1250" b="1" spc="35" dirty="0">
                <a:solidFill>
                  <a:prstClr val="black"/>
                </a:solidFill>
                <a:latin typeface="Times New Roman"/>
                <a:cs typeface="Times New Roman"/>
              </a:rPr>
              <a:t>strategy</a:t>
            </a:r>
            <a:r>
              <a:rPr sz="1250"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50" b="1" spc="-60" dirty="0">
                <a:solidFill>
                  <a:prstClr val="black"/>
                </a:solidFill>
                <a:latin typeface="Times New Roman"/>
                <a:cs typeface="Times New Roman"/>
              </a:rPr>
              <a:t>?</a:t>
            </a:r>
            <a:endParaRPr sz="12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900"/>
              </a:spcBef>
            </a:pPr>
            <a:r>
              <a:rPr sz="1250" b="1" spc="50" dirty="0">
                <a:solidFill>
                  <a:prstClr val="black"/>
                </a:solidFill>
                <a:latin typeface="Times New Roman"/>
                <a:cs typeface="Times New Roman"/>
              </a:rPr>
              <a:t>Very </a:t>
            </a:r>
            <a:r>
              <a:rPr sz="1250" b="1" spc="70" dirty="0">
                <a:solidFill>
                  <a:prstClr val="black"/>
                </a:solidFill>
                <a:latin typeface="Times New Roman"/>
                <a:cs typeface="Times New Roman"/>
              </a:rPr>
              <a:t>limited </a:t>
            </a:r>
            <a:r>
              <a:rPr sz="1250" b="1" spc="40" dirty="0">
                <a:solidFill>
                  <a:prstClr val="black"/>
                </a:solidFill>
                <a:latin typeface="Times New Roman"/>
                <a:cs typeface="Times New Roman"/>
              </a:rPr>
              <a:t>radiation</a:t>
            </a:r>
            <a:r>
              <a:rPr sz="1250" b="1" spc="-1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50" b="1" spc="60" dirty="0">
                <a:solidFill>
                  <a:prstClr val="black"/>
                </a:solidFill>
                <a:latin typeface="Times New Roman"/>
                <a:cs typeface="Times New Roman"/>
              </a:rPr>
              <a:t>effects</a:t>
            </a:r>
            <a:endParaRPr sz="1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67" name="object 667"/>
          <p:cNvSpPr/>
          <p:nvPr/>
        </p:nvSpPr>
        <p:spPr>
          <a:xfrm>
            <a:off x="3672499" y="3978403"/>
            <a:ext cx="731520" cy="122146"/>
          </a:xfrm>
          <a:custGeom>
            <a:avLst/>
            <a:gdLst/>
            <a:ahLst/>
            <a:cxnLst/>
            <a:rect l="l" t="t" r="r" b="b"/>
            <a:pathLst>
              <a:path w="792479" h="121920">
                <a:moveTo>
                  <a:pt x="0" y="0"/>
                </a:moveTo>
                <a:lnTo>
                  <a:pt x="0" y="121920"/>
                </a:lnTo>
                <a:lnTo>
                  <a:pt x="792479" y="121920"/>
                </a:lnTo>
                <a:lnTo>
                  <a:pt x="792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68" name="object 668"/>
          <p:cNvSpPr/>
          <p:nvPr/>
        </p:nvSpPr>
        <p:spPr>
          <a:xfrm>
            <a:off x="3672499" y="3978403"/>
            <a:ext cx="731520" cy="122146"/>
          </a:xfrm>
          <a:custGeom>
            <a:avLst/>
            <a:gdLst/>
            <a:ahLst/>
            <a:cxnLst/>
            <a:rect l="l" t="t" r="r" b="b"/>
            <a:pathLst>
              <a:path w="792479" h="121920">
                <a:moveTo>
                  <a:pt x="0" y="0"/>
                </a:moveTo>
                <a:lnTo>
                  <a:pt x="0" y="121920"/>
                </a:lnTo>
                <a:lnTo>
                  <a:pt x="792479" y="121920"/>
                </a:lnTo>
                <a:lnTo>
                  <a:pt x="792479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69" name="object 669"/>
          <p:cNvSpPr/>
          <p:nvPr/>
        </p:nvSpPr>
        <p:spPr>
          <a:xfrm>
            <a:off x="3690788" y="3998251"/>
            <a:ext cx="695178" cy="82703"/>
          </a:xfrm>
          <a:custGeom>
            <a:avLst/>
            <a:gdLst/>
            <a:ahLst/>
            <a:cxnLst/>
            <a:rect l="l" t="t" r="r" b="b"/>
            <a:pathLst>
              <a:path w="753110" h="82550">
                <a:moveTo>
                  <a:pt x="0" y="0"/>
                </a:moveTo>
                <a:lnTo>
                  <a:pt x="0" y="82296"/>
                </a:lnTo>
                <a:lnTo>
                  <a:pt x="752855" y="82296"/>
                </a:lnTo>
                <a:lnTo>
                  <a:pt x="752855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70" name="object 670"/>
          <p:cNvSpPr/>
          <p:nvPr/>
        </p:nvSpPr>
        <p:spPr>
          <a:xfrm>
            <a:off x="5079269" y="3978403"/>
            <a:ext cx="731520" cy="122146"/>
          </a:xfrm>
          <a:custGeom>
            <a:avLst/>
            <a:gdLst/>
            <a:ahLst/>
            <a:cxnLst/>
            <a:rect l="l" t="t" r="r" b="b"/>
            <a:pathLst>
              <a:path w="792479" h="121920">
                <a:moveTo>
                  <a:pt x="0" y="0"/>
                </a:moveTo>
                <a:lnTo>
                  <a:pt x="0" y="121920"/>
                </a:lnTo>
                <a:lnTo>
                  <a:pt x="792480" y="121920"/>
                </a:lnTo>
                <a:lnTo>
                  <a:pt x="79248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71" name="object 671"/>
          <p:cNvSpPr/>
          <p:nvPr/>
        </p:nvSpPr>
        <p:spPr>
          <a:xfrm>
            <a:off x="5079269" y="3978403"/>
            <a:ext cx="731520" cy="122146"/>
          </a:xfrm>
          <a:custGeom>
            <a:avLst/>
            <a:gdLst/>
            <a:ahLst/>
            <a:cxnLst/>
            <a:rect l="l" t="t" r="r" b="b"/>
            <a:pathLst>
              <a:path w="792479" h="121920">
                <a:moveTo>
                  <a:pt x="0" y="0"/>
                </a:moveTo>
                <a:lnTo>
                  <a:pt x="0" y="121920"/>
                </a:lnTo>
                <a:lnTo>
                  <a:pt x="792480" y="121920"/>
                </a:lnTo>
                <a:lnTo>
                  <a:pt x="79248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72" name="object 672"/>
          <p:cNvSpPr/>
          <p:nvPr/>
        </p:nvSpPr>
        <p:spPr>
          <a:xfrm>
            <a:off x="5097557" y="3998251"/>
            <a:ext cx="695178" cy="82703"/>
          </a:xfrm>
          <a:custGeom>
            <a:avLst/>
            <a:gdLst/>
            <a:ahLst/>
            <a:cxnLst/>
            <a:rect l="l" t="t" r="r" b="b"/>
            <a:pathLst>
              <a:path w="753110" h="82550">
                <a:moveTo>
                  <a:pt x="0" y="0"/>
                </a:moveTo>
                <a:lnTo>
                  <a:pt x="0" y="82296"/>
                </a:lnTo>
                <a:lnTo>
                  <a:pt x="752855" y="82296"/>
                </a:lnTo>
                <a:lnTo>
                  <a:pt x="752855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73" name="object 673"/>
          <p:cNvSpPr/>
          <p:nvPr/>
        </p:nvSpPr>
        <p:spPr>
          <a:xfrm>
            <a:off x="3672501" y="4955573"/>
            <a:ext cx="393895" cy="122146"/>
          </a:xfrm>
          <a:custGeom>
            <a:avLst/>
            <a:gdLst/>
            <a:ahLst/>
            <a:cxnLst/>
            <a:rect l="l" t="t" r="r" b="b"/>
            <a:pathLst>
              <a:path w="426720" h="121920">
                <a:moveTo>
                  <a:pt x="0" y="0"/>
                </a:moveTo>
                <a:lnTo>
                  <a:pt x="0" y="121920"/>
                </a:lnTo>
                <a:lnTo>
                  <a:pt x="426720" y="121920"/>
                </a:lnTo>
                <a:lnTo>
                  <a:pt x="4267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74" name="object 674"/>
          <p:cNvSpPr/>
          <p:nvPr/>
        </p:nvSpPr>
        <p:spPr>
          <a:xfrm>
            <a:off x="3672501" y="4955573"/>
            <a:ext cx="393895" cy="122146"/>
          </a:xfrm>
          <a:custGeom>
            <a:avLst/>
            <a:gdLst/>
            <a:ahLst/>
            <a:cxnLst/>
            <a:rect l="l" t="t" r="r" b="b"/>
            <a:pathLst>
              <a:path w="426720" h="121920">
                <a:moveTo>
                  <a:pt x="0" y="0"/>
                </a:moveTo>
                <a:lnTo>
                  <a:pt x="0" y="121920"/>
                </a:lnTo>
                <a:lnTo>
                  <a:pt x="426720" y="121920"/>
                </a:lnTo>
                <a:lnTo>
                  <a:pt x="426720" y="0"/>
                </a:lnTo>
                <a:lnTo>
                  <a:pt x="0" y="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75" name="object 675"/>
          <p:cNvSpPr/>
          <p:nvPr/>
        </p:nvSpPr>
        <p:spPr>
          <a:xfrm>
            <a:off x="3690787" y="4975423"/>
            <a:ext cx="357554" cy="82703"/>
          </a:xfrm>
          <a:custGeom>
            <a:avLst/>
            <a:gdLst/>
            <a:ahLst/>
            <a:cxnLst/>
            <a:rect l="l" t="t" r="r" b="b"/>
            <a:pathLst>
              <a:path w="387350" h="82550">
                <a:moveTo>
                  <a:pt x="0" y="0"/>
                </a:moveTo>
                <a:lnTo>
                  <a:pt x="0" y="82296"/>
                </a:lnTo>
                <a:lnTo>
                  <a:pt x="387096" y="82296"/>
                </a:lnTo>
                <a:lnTo>
                  <a:pt x="387096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76" name="object 676"/>
          <p:cNvSpPr/>
          <p:nvPr/>
        </p:nvSpPr>
        <p:spPr>
          <a:xfrm>
            <a:off x="4347748" y="2756941"/>
            <a:ext cx="337625" cy="122146"/>
          </a:xfrm>
          <a:custGeom>
            <a:avLst/>
            <a:gdLst/>
            <a:ahLst/>
            <a:cxnLst/>
            <a:rect l="l" t="t" r="r" b="b"/>
            <a:pathLst>
              <a:path w="365760" h="121919">
                <a:moveTo>
                  <a:pt x="0" y="0"/>
                </a:moveTo>
                <a:lnTo>
                  <a:pt x="0" y="121920"/>
                </a:lnTo>
                <a:lnTo>
                  <a:pt x="365760" y="121920"/>
                </a:lnTo>
                <a:lnTo>
                  <a:pt x="3657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77" name="object 677"/>
          <p:cNvSpPr/>
          <p:nvPr/>
        </p:nvSpPr>
        <p:spPr>
          <a:xfrm>
            <a:off x="4347748" y="2756941"/>
            <a:ext cx="337625" cy="122146"/>
          </a:xfrm>
          <a:custGeom>
            <a:avLst/>
            <a:gdLst/>
            <a:ahLst/>
            <a:cxnLst/>
            <a:rect l="l" t="t" r="r" b="b"/>
            <a:pathLst>
              <a:path w="365760" h="121919">
                <a:moveTo>
                  <a:pt x="0" y="0"/>
                </a:moveTo>
                <a:lnTo>
                  <a:pt x="0" y="121920"/>
                </a:lnTo>
                <a:lnTo>
                  <a:pt x="365760" y="121920"/>
                </a:lnTo>
                <a:lnTo>
                  <a:pt x="36576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78" name="object 678"/>
          <p:cNvSpPr/>
          <p:nvPr/>
        </p:nvSpPr>
        <p:spPr>
          <a:xfrm>
            <a:off x="4366038" y="2776790"/>
            <a:ext cx="301283" cy="82703"/>
          </a:xfrm>
          <a:custGeom>
            <a:avLst/>
            <a:gdLst/>
            <a:ahLst/>
            <a:cxnLst/>
            <a:rect l="l" t="t" r="r" b="b"/>
            <a:pathLst>
              <a:path w="326389" h="82550">
                <a:moveTo>
                  <a:pt x="0" y="0"/>
                </a:moveTo>
                <a:lnTo>
                  <a:pt x="0" y="82295"/>
                </a:lnTo>
                <a:lnTo>
                  <a:pt x="326136" y="82295"/>
                </a:lnTo>
                <a:lnTo>
                  <a:pt x="326136" y="0"/>
                </a:lnTo>
                <a:lnTo>
                  <a:pt x="0" y="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79" name="object 679"/>
          <p:cNvSpPr/>
          <p:nvPr/>
        </p:nvSpPr>
        <p:spPr>
          <a:xfrm>
            <a:off x="3616230" y="3245526"/>
            <a:ext cx="1125415" cy="122146"/>
          </a:xfrm>
          <a:custGeom>
            <a:avLst/>
            <a:gdLst/>
            <a:ahLst/>
            <a:cxnLst/>
            <a:rect l="l" t="t" r="r" b="b"/>
            <a:pathLst>
              <a:path w="1219200" h="121920">
                <a:moveTo>
                  <a:pt x="0" y="0"/>
                </a:moveTo>
                <a:lnTo>
                  <a:pt x="0" y="121920"/>
                </a:lnTo>
                <a:lnTo>
                  <a:pt x="1219200" y="121920"/>
                </a:lnTo>
                <a:lnTo>
                  <a:pt x="1219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80" name="object 680"/>
          <p:cNvSpPr/>
          <p:nvPr/>
        </p:nvSpPr>
        <p:spPr>
          <a:xfrm>
            <a:off x="3616230" y="3245526"/>
            <a:ext cx="1125415" cy="122146"/>
          </a:xfrm>
          <a:custGeom>
            <a:avLst/>
            <a:gdLst/>
            <a:ahLst/>
            <a:cxnLst/>
            <a:rect l="l" t="t" r="r" b="b"/>
            <a:pathLst>
              <a:path w="1219200" h="121920">
                <a:moveTo>
                  <a:pt x="0" y="0"/>
                </a:moveTo>
                <a:lnTo>
                  <a:pt x="0" y="121920"/>
                </a:lnTo>
                <a:lnTo>
                  <a:pt x="1219200" y="121920"/>
                </a:lnTo>
                <a:lnTo>
                  <a:pt x="121920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81" name="object 681"/>
          <p:cNvSpPr/>
          <p:nvPr/>
        </p:nvSpPr>
        <p:spPr>
          <a:xfrm>
            <a:off x="3634517" y="3265375"/>
            <a:ext cx="1089074" cy="82703"/>
          </a:xfrm>
          <a:custGeom>
            <a:avLst/>
            <a:gdLst/>
            <a:ahLst/>
            <a:cxnLst/>
            <a:rect l="l" t="t" r="r" b="b"/>
            <a:pathLst>
              <a:path w="1179829" h="82550">
                <a:moveTo>
                  <a:pt x="0" y="0"/>
                </a:moveTo>
                <a:lnTo>
                  <a:pt x="0" y="82296"/>
                </a:lnTo>
                <a:lnTo>
                  <a:pt x="1179576" y="82296"/>
                </a:lnTo>
                <a:lnTo>
                  <a:pt x="1179576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82" name="object 682"/>
          <p:cNvSpPr/>
          <p:nvPr/>
        </p:nvSpPr>
        <p:spPr>
          <a:xfrm>
            <a:off x="4347748" y="2268356"/>
            <a:ext cx="337625" cy="122146"/>
          </a:xfrm>
          <a:custGeom>
            <a:avLst/>
            <a:gdLst/>
            <a:ahLst/>
            <a:cxnLst/>
            <a:rect l="l" t="t" r="r" b="b"/>
            <a:pathLst>
              <a:path w="365760" h="121919">
                <a:moveTo>
                  <a:pt x="0" y="0"/>
                </a:moveTo>
                <a:lnTo>
                  <a:pt x="0" y="121919"/>
                </a:lnTo>
                <a:lnTo>
                  <a:pt x="365760" y="121919"/>
                </a:lnTo>
                <a:lnTo>
                  <a:pt x="3657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83" name="object 683"/>
          <p:cNvSpPr/>
          <p:nvPr/>
        </p:nvSpPr>
        <p:spPr>
          <a:xfrm>
            <a:off x="4347748" y="2268356"/>
            <a:ext cx="337625" cy="122146"/>
          </a:xfrm>
          <a:custGeom>
            <a:avLst/>
            <a:gdLst/>
            <a:ahLst/>
            <a:cxnLst/>
            <a:rect l="l" t="t" r="r" b="b"/>
            <a:pathLst>
              <a:path w="365760" h="121919">
                <a:moveTo>
                  <a:pt x="0" y="0"/>
                </a:moveTo>
                <a:lnTo>
                  <a:pt x="0" y="121919"/>
                </a:lnTo>
                <a:lnTo>
                  <a:pt x="365760" y="121919"/>
                </a:lnTo>
                <a:lnTo>
                  <a:pt x="36576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84" name="object 684"/>
          <p:cNvSpPr/>
          <p:nvPr/>
        </p:nvSpPr>
        <p:spPr>
          <a:xfrm>
            <a:off x="4366038" y="2288204"/>
            <a:ext cx="301283" cy="82703"/>
          </a:xfrm>
          <a:custGeom>
            <a:avLst/>
            <a:gdLst/>
            <a:ahLst/>
            <a:cxnLst/>
            <a:rect l="l" t="t" r="r" b="b"/>
            <a:pathLst>
              <a:path w="326389" h="82550">
                <a:moveTo>
                  <a:pt x="0" y="0"/>
                </a:moveTo>
                <a:lnTo>
                  <a:pt x="0" y="82295"/>
                </a:lnTo>
                <a:lnTo>
                  <a:pt x="326136" y="82295"/>
                </a:lnTo>
                <a:lnTo>
                  <a:pt x="326136" y="0"/>
                </a:lnTo>
                <a:lnTo>
                  <a:pt x="0" y="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85" name="object 685"/>
          <p:cNvSpPr/>
          <p:nvPr/>
        </p:nvSpPr>
        <p:spPr>
          <a:xfrm>
            <a:off x="4347748" y="3001234"/>
            <a:ext cx="337625" cy="122146"/>
          </a:xfrm>
          <a:custGeom>
            <a:avLst/>
            <a:gdLst/>
            <a:ahLst/>
            <a:cxnLst/>
            <a:rect l="l" t="t" r="r" b="b"/>
            <a:pathLst>
              <a:path w="365760" h="121919">
                <a:moveTo>
                  <a:pt x="0" y="0"/>
                </a:moveTo>
                <a:lnTo>
                  <a:pt x="0" y="121920"/>
                </a:lnTo>
                <a:lnTo>
                  <a:pt x="365760" y="121920"/>
                </a:lnTo>
                <a:lnTo>
                  <a:pt x="3657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86" name="object 686"/>
          <p:cNvSpPr/>
          <p:nvPr/>
        </p:nvSpPr>
        <p:spPr>
          <a:xfrm>
            <a:off x="4347748" y="3001234"/>
            <a:ext cx="337625" cy="122146"/>
          </a:xfrm>
          <a:custGeom>
            <a:avLst/>
            <a:gdLst/>
            <a:ahLst/>
            <a:cxnLst/>
            <a:rect l="l" t="t" r="r" b="b"/>
            <a:pathLst>
              <a:path w="365760" h="121919">
                <a:moveTo>
                  <a:pt x="0" y="0"/>
                </a:moveTo>
                <a:lnTo>
                  <a:pt x="0" y="121920"/>
                </a:lnTo>
                <a:lnTo>
                  <a:pt x="365760" y="121920"/>
                </a:lnTo>
                <a:lnTo>
                  <a:pt x="36576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87" name="object 687"/>
          <p:cNvSpPr/>
          <p:nvPr/>
        </p:nvSpPr>
        <p:spPr>
          <a:xfrm>
            <a:off x="4366038" y="3021084"/>
            <a:ext cx="301283" cy="82703"/>
          </a:xfrm>
          <a:custGeom>
            <a:avLst/>
            <a:gdLst/>
            <a:ahLst/>
            <a:cxnLst/>
            <a:rect l="l" t="t" r="r" b="b"/>
            <a:pathLst>
              <a:path w="326389" h="82550">
                <a:moveTo>
                  <a:pt x="0" y="0"/>
                </a:moveTo>
                <a:lnTo>
                  <a:pt x="0" y="82296"/>
                </a:lnTo>
                <a:lnTo>
                  <a:pt x="326136" y="82296"/>
                </a:lnTo>
                <a:lnTo>
                  <a:pt x="326136" y="0"/>
                </a:lnTo>
                <a:lnTo>
                  <a:pt x="0" y="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88" name="object 688"/>
          <p:cNvSpPr/>
          <p:nvPr/>
        </p:nvSpPr>
        <p:spPr>
          <a:xfrm>
            <a:off x="4347748" y="2512648"/>
            <a:ext cx="337625" cy="122146"/>
          </a:xfrm>
          <a:custGeom>
            <a:avLst/>
            <a:gdLst/>
            <a:ahLst/>
            <a:cxnLst/>
            <a:rect l="l" t="t" r="r" b="b"/>
            <a:pathLst>
              <a:path w="365760" h="121919">
                <a:moveTo>
                  <a:pt x="0" y="0"/>
                </a:moveTo>
                <a:lnTo>
                  <a:pt x="0" y="121919"/>
                </a:lnTo>
                <a:lnTo>
                  <a:pt x="365760" y="121919"/>
                </a:lnTo>
                <a:lnTo>
                  <a:pt x="3657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89" name="object 689"/>
          <p:cNvSpPr/>
          <p:nvPr/>
        </p:nvSpPr>
        <p:spPr>
          <a:xfrm>
            <a:off x="4347748" y="2512648"/>
            <a:ext cx="337625" cy="122146"/>
          </a:xfrm>
          <a:custGeom>
            <a:avLst/>
            <a:gdLst/>
            <a:ahLst/>
            <a:cxnLst/>
            <a:rect l="l" t="t" r="r" b="b"/>
            <a:pathLst>
              <a:path w="365760" h="121919">
                <a:moveTo>
                  <a:pt x="0" y="0"/>
                </a:moveTo>
                <a:lnTo>
                  <a:pt x="0" y="121919"/>
                </a:lnTo>
                <a:lnTo>
                  <a:pt x="365760" y="121919"/>
                </a:lnTo>
                <a:lnTo>
                  <a:pt x="36576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90" name="object 690"/>
          <p:cNvSpPr/>
          <p:nvPr/>
        </p:nvSpPr>
        <p:spPr>
          <a:xfrm>
            <a:off x="4366038" y="2532498"/>
            <a:ext cx="301283" cy="82703"/>
          </a:xfrm>
          <a:custGeom>
            <a:avLst/>
            <a:gdLst/>
            <a:ahLst/>
            <a:cxnLst/>
            <a:rect l="l" t="t" r="r" b="b"/>
            <a:pathLst>
              <a:path w="326389" h="82550">
                <a:moveTo>
                  <a:pt x="0" y="0"/>
                </a:moveTo>
                <a:lnTo>
                  <a:pt x="0" y="82295"/>
                </a:lnTo>
                <a:lnTo>
                  <a:pt x="326136" y="82295"/>
                </a:lnTo>
                <a:lnTo>
                  <a:pt x="326136" y="0"/>
                </a:lnTo>
                <a:lnTo>
                  <a:pt x="0" y="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91" name="object 691"/>
          <p:cNvSpPr/>
          <p:nvPr/>
        </p:nvSpPr>
        <p:spPr>
          <a:xfrm>
            <a:off x="3672499" y="4650208"/>
            <a:ext cx="731520" cy="122146"/>
          </a:xfrm>
          <a:custGeom>
            <a:avLst/>
            <a:gdLst/>
            <a:ahLst/>
            <a:cxnLst/>
            <a:rect l="l" t="t" r="r" b="b"/>
            <a:pathLst>
              <a:path w="792479" h="121920">
                <a:moveTo>
                  <a:pt x="0" y="0"/>
                </a:moveTo>
                <a:lnTo>
                  <a:pt x="0" y="121920"/>
                </a:lnTo>
                <a:lnTo>
                  <a:pt x="792479" y="121920"/>
                </a:lnTo>
                <a:lnTo>
                  <a:pt x="792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92" name="object 692"/>
          <p:cNvSpPr/>
          <p:nvPr/>
        </p:nvSpPr>
        <p:spPr>
          <a:xfrm>
            <a:off x="3672499" y="4650208"/>
            <a:ext cx="731520" cy="122146"/>
          </a:xfrm>
          <a:custGeom>
            <a:avLst/>
            <a:gdLst/>
            <a:ahLst/>
            <a:cxnLst/>
            <a:rect l="l" t="t" r="r" b="b"/>
            <a:pathLst>
              <a:path w="792479" h="121920">
                <a:moveTo>
                  <a:pt x="0" y="0"/>
                </a:moveTo>
                <a:lnTo>
                  <a:pt x="0" y="121920"/>
                </a:lnTo>
                <a:lnTo>
                  <a:pt x="792479" y="121920"/>
                </a:lnTo>
                <a:lnTo>
                  <a:pt x="792479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93" name="object 693"/>
          <p:cNvSpPr/>
          <p:nvPr/>
        </p:nvSpPr>
        <p:spPr>
          <a:xfrm>
            <a:off x="3690788" y="4670056"/>
            <a:ext cx="695178" cy="82703"/>
          </a:xfrm>
          <a:custGeom>
            <a:avLst/>
            <a:gdLst/>
            <a:ahLst/>
            <a:cxnLst/>
            <a:rect l="l" t="t" r="r" b="b"/>
            <a:pathLst>
              <a:path w="753110" h="82550">
                <a:moveTo>
                  <a:pt x="0" y="0"/>
                </a:moveTo>
                <a:lnTo>
                  <a:pt x="0" y="82296"/>
                </a:lnTo>
                <a:lnTo>
                  <a:pt x="752855" y="82296"/>
                </a:lnTo>
                <a:lnTo>
                  <a:pt x="752855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94" name="object 694"/>
          <p:cNvSpPr/>
          <p:nvPr/>
        </p:nvSpPr>
        <p:spPr>
          <a:xfrm>
            <a:off x="3672499" y="4283768"/>
            <a:ext cx="731520" cy="122146"/>
          </a:xfrm>
          <a:custGeom>
            <a:avLst/>
            <a:gdLst/>
            <a:ahLst/>
            <a:cxnLst/>
            <a:rect l="l" t="t" r="r" b="b"/>
            <a:pathLst>
              <a:path w="792479" h="121920">
                <a:moveTo>
                  <a:pt x="0" y="0"/>
                </a:moveTo>
                <a:lnTo>
                  <a:pt x="0" y="121920"/>
                </a:lnTo>
                <a:lnTo>
                  <a:pt x="792479" y="121920"/>
                </a:lnTo>
                <a:lnTo>
                  <a:pt x="792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95" name="object 695"/>
          <p:cNvSpPr/>
          <p:nvPr/>
        </p:nvSpPr>
        <p:spPr>
          <a:xfrm>
            <a:off x="3672499" y="4283768"/>
            <a:ext cx="731520" cy="122146"/>
          </a:xfrm>
          <a:custGeom>
            <a:avLst/>
            <a:gdLst/>
            <a:ahLst/>
            <a:cxnLst/>
            <a:rect l="l" t="t" r="r" b="b"/>
            <a:pathLst>
              <a:path w="792479" h="121920">
                <a:moveTo>
                  <a:pt x="0" y="0"/>
                </a:moveTo>
                <a:lnTo>
                  <a:pt x="0" y="121920"/>
                </a:lnTo>
                <a:lnTo>
                  <a:pt x="792479" y="121920"/>
                </a:lnTo>
                <a:lnTo>
                  <a:pt x="792479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96" name="object 696"/>
          <p:cNvSpPr/>
          <p:nvPr/>
        </p:nvSpPr>
        <p:spPr>
          <a:xfrm>
            <a:off x="3690788" y="4303618"/>
            <a:ext cx="695178" cy="82703"/>
          </a:xfrm>
          <a:custGeom>
            <a:avLst/>
            <a:gdLst/>
            <a:ahLst/>
            <a:cxnLst/>
            <a:rect l="l" t="t" r="r" b="b"/>
            <a:pathLst>
              <a:path w="753110" h="82550">
                <a:moveTo>
                  <a:pt x="0" y="0"/>
                </a:moveTo>
                <a:lnTo>
                  <a:pt x="0" y="82296"/>
                </a:lnTo>
                <a:lnTo>
                  <a:pt x="752855" y="82296"/>
                </a:lnTo>
                <a:lnTo>
                  <a:pt x="752855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97" name="object 697"/>
          <p:cNvSpPr/>
          <p:nvPr/>
        </p:nvSpPr>
        <p:spPr>
          <a:xfrm>
            <a:off x="5979590" y="3978403"/>
            <a:ext cx="281354" cy="122146"/>
          </a:xfrm>
          <a:custGeom>
            <a:avLst/>
            <a:gdLst/>
            <a:ahLst/>
            <a:cxnLst/>
            <a:rect l="l" t="t" r="r" b="b"/>
            <a:pathLst>
              <a:path w="304800" h="121920">
                <a:moveTo>
                  <a:pt x="0" y="0"/>
                </a:moveTo>
                <a:lnTo>
                  <a:pt x="0" y="121920"/>
                </a:lnTo>
                <a:lnTo>
                  <a:pt x="304800" y="121920"/>
                </a:lnTo>
                <a:lnTo>
                  <a:pt x="30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98" name="object 698"/>
          <p:cNvSpPr/>
          <p:nvPr/>
        </p:nvSpPr>
        <p:spPr>
          <a:xfrm>
            <a:off x="5979590" y="3978403"/>
            <a:ext cx="281354" cy="122146"/>
          </a:xfrm>
          <a:custGeom>
            <a:avLst/>
            <a:gdLst/>
            <a:ahLst/>
            <a:cxnLst/>
            <a:rect l="l" t="t" r="r" b="b"/>
            <a:pathLst>
              <a:path w="304800" h="121920">
                <a:moveTo>
                  <a:pt x="0" y="0"/>
                </a:moveTo>
                <a:lnTo>
                  <a:pt x="0" y="121920"/>
                </a:lnTo>
                <a:lnTo>
                  <a:pt x="304800" y="121920"/>
                </a:lnTo>
                <a:lnTo>
                  <a:pt x="30480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99" name="object 699"/>
          <p:cNvSpPr/>
          <p:nvPr/>
        </p:nvSpPr>
        <p:spPr>
          <a:xfrm>
            <a:off x="5997878" y="3998251"/>
            <a:ext cx="245012" cy="82703"/>
          </a:xfrm>
          <a:custGeom>
            <a:avLst/>
            <a:gdLst/>
            <a:ahLst/>
            <a:cxnLst/>
            <a:rect l="l" t="t" r="r" b="b"/>
            <a:pathLst>
              <a:path w="265429" h="82550">
                <a:moveTo>
                  <a:pt x="0" y="0"/>
                </a:moveTo>
                <a:lnTo>
                  <a:pt x="0" y="82296"/>
                </a:lnTo>
                <a:lnTo>
                  <a:pt x="265175" y="82296"/>
                </a:lnTo>
                <a:lnTo>
                  <a:pt x="265175" y="0"/>
                </a:lnTo>
                <a:lnTo>
                  <a:pt x="0" y="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00" name="object 700"/>
          <p:cNvSpPr/>
          <p:nvPr/>
        </p:nvSpPr>
        <p:spPr>
          <a:xfrm>
            <a:off x="5923331" y="4955573"/>
            <a:ext cx="337625" cy="122146"/>
          </a:xfrm>
          <a:custGeom>
            <a:avLst/>
            <a:gdLst/>
            <a:ahLst/>
            <a:cxnLst/>
            <a:rect l="l" t="t" r="r" b="b"/>
            <a:pathLst>
              <a:path w="365759" h="121920">
                <a:moveTo>
                  <a:pt x="0" y="0"/>
                </a:moveTo>
                <a:lnTo>
                  <a:pt x="0" y="121920"/>
                </a:lnTo>
                <a:lnTo>
                  <a:pt x="365759" y="121920"/>
                </a:lnTo>
                <a:lnTo>
                  <a:pt x="36575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01" name="object 701"/>
          <p:cNvSpPr/>
          <p:nvPr/>
        </p:nvSpPr>
        <p:spPr>
          <a:xfrm>
            <a:off x="5923331" y="4955573"/>
            <a:ext cx="337625" cy="122146"/>
          </a:xfrm>
          <a:custGeom>
            <a:avLst/>
            <a:gdLst/>
            <a:ahLst/>
            <a:cxnLst/>
            <a:rect l="l" t="t" r="r" b="b"/>
            <a:pathLst>
              <a:path w="365759" h="121920">
                <a:moveTo>
                  <a:pt x="0" y="0"/>
                </a:moveTo>
                <a:lnTo>
                  <a:pt x="0" y="121920"/>
                </a:lnTo>
                <a:lnTo>
                  <a:pt x="365759" y="121920"/>
                </a:lnTo>
                <a:lnTo>
                  <a:pt x="365759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02" name="object 702"/>
          <p:cNvSpPr/>
          <p:nvPr/>
        </p:nvSpPr>
        <p:spPr>
          <a:xfrm>
            <a:off x="5941618" y="4975423"/>
            <a:ext cx="301283" cy="82703"/>
          </a:xfrm>
          <a:custGeom>
            <a:avLst/>
            <a:gdLst/>
            <a:ahLst/>
            <a:cxnLst/>
            <a:rect l="l" t="t" r="r" b="b"/>
            <a:pathLst>
              <a:path w="326390" h="82550">
                <a:moveTo>
                  <a:pt x="0" y="0"/>
                </a:moveTo>
                <a:lnTo>
                  <a:pt x="0" y="82296"/>
                </a:lnTo>
                <a:lnTo>
                  <a:pt x="326135" y="82296"/>
                </a:lnTo>
                <a:lnTo>
                  <a:pt x="326135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03" name="object 703"/>
          <p:cNvSpPr txBox="1"/>
          <p:nvPr/>
        </p:nvSpPr>
        <p:spPr>
          <a:xfrm>
            <a:off x="1534446" y="2709865"/>
            <a:ext cx="1494681" cy="208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250" b="1" spc="25" dirty="0">
                <a:solidFill>
                  <a:prstClr val="black"/>
                </a:solidFill>
                <a:latin typeface="Times New Roman"/>
                <a:cs typeface="Times New Roman"/>
              </a:rPr>
              <a:t>racks </a:t>
            </a:r>
            <a:r>
              <a:rPr sz="1250" b="1" spc="80" dirty="0">
                <a:solidFill>
                  <a:prstClr val="black"/>
                </a:solidFill>
                <a:latin typeface="Times New Roman"/>
                <a:cs typeface="Times New Roman"/>
              </a:rPr>
              <a:t>in</a:t>
            </a:r>
            <a:r>
              <a:rPr sz="1250" b="1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50" b="1" spc="40" dirty="0">
                <a:solidFill>
                  <a:prstClr val="black"/>
                </a:solidFill>
                <a:latin typeface="Times New Roman"/>
                <a:cs typeface="Times New Roman"/>
              </a:rPr>
              <a:t>c-rooms</a:t>
            </a:r>
            <a:endParaRPr sz="12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04" name="object 704"/>
          <p:cNvSpPr txBox="1"/>
          <p:nvPr/>
        </p:nvSpPr>
        <p:spPr>
          <a:xfrm>
            <a:off x="1534444" y="3198449"/>
            <a:ext cx="1462805" cy="208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250" b="1" spc="60" dirty="0">
                <a:solidFill>
                  <a:prstClr val="black"/>
                </a:solidFill>
                <a:latin typeface="Times New Roman"/>
                <a:cs typeface="Times New Roman"/>
              </a:rPr>
              <a:t>gas</a:t>
            </a:r>
            <a:r>
              <a:rPr sz="1250" b="1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50" b="1" spc="60" dirty="0">
                <a:solidFill>
                  <a:prstClr val="black"/>
                </a:solidFill>
                <a:latin typeface="Times New Roman"/>
                <a:cs typeface="Times New Roman"/>
              </a:rPr>
              <a:t>distribution</a:t>
            </a:r>
            <a:endParaRPr sz="12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05" name="object 705"/>
          <p:cNvSpPr txBox="1"/>
          <p:nvPr/>
        </p:nvSpPr>
        <p:spPr>
          <a:xfrm>
            <a:off x="1534446" y="3748107"/>
            <a:ext cx="1361154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16865">
              <a:lnSpc>
                <a:spcPts val="1145"/>
              </a:lnSpc>
              <a:spcBef>
                <a:spcPts val="120"/>
              </a:spcBef>
            </a:pPr>
            <a:r>
              <a:rPr sz="1100" b="1" spc="50" dirty="0">
                <a:solidFill>
                  <a:prstClr val="black"/>
                </a:solidFill>
                <a:latin typeface="Times New Roman"/>
                <a:cs typeface="Times New Roman"/>
              </a:rPr>
              <a:t>~50m</a:t>
            </a:r>
            <a:endParaRPr sz="11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1325"/>
              </a:lnSpc>
            </a:pPr>
            <a:r>
              <a:rPr sz="1250" b="1" spc="25" dirty="0">
                <a:solidFill>
                  <a:prstClr val="black"/>
                </a:solidFill>
                <a:latin typeface="Times New Roman"/>
                <a:cs typeface="Times New Roman"/>
              </a:rPr>
              <a:t>racks </a:t>
            </a:r>
            <a:r>
              <a:rPr sz="1250" b="1" spc="80" dirty="0">
                <a:solidFill>
                  <a:prstClr val="black"/>
                </a:solidFill>
                <a:latin typeface="Times New Roman"/>
                <a:cs typeface="Times New Roman"/>
              </a:rPr>
              <a:t>in</a:t>
            </a:r>
            <a:r>
              <a:rPr sz="1250" b="1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50" b="1" spc="35" dirty="0">
                <a:solidFill>
                  <a:prstClr val="black"/>
                </a:solidFill>
                <a:latin typeface="Times New Roman"/>
                <a:cs typeface="Times New Roman"/>
              </a:rPr>
              <a:t>cavern</a:t>
            </a:r>
            <a:endParaRPr sz="12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06" name="object 706"/>
          <p:cNvSpPr/>
          <p:nvPr/>
        </p:nvSpPr>
        <p:spPr>
          <a:xfrm>
            <a:off x="2772167" y="2343935"/>
            <a:ext cx="1584374" cy="474588"/>
          </a:xfrm>
          <a:custGeom>
            <a:avLst/>
            <a:gdLst/>
            <a:ahLst/>
            <a:cxnLst/>
            <a:rect l="l" t="t" r="r" b="b"/>
            <a:pathLst>
              <a:path w="1716404" h="473710">
                <a:moveTo>
                  <a:pt x="0" y="473201"/>
                </a:moveTo>
                <a:lnTo>
                  <a:pt x="1716024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07" name="object 707"/>
          <p:cNvSpPr/>
          <p:nvPr/>
        </p:nvSpPr>
        <p:spPr>
          <a:xfrm>
            <a:off x="4347749" y="2317214"/>
            <a:ext cx="56271" cy="54711"/>
          </a:xfrm>
          <a:custGeom>
            <a:avLst/>
            <a:gdLst/>
            <a:ahLst/>
            <a:cxnLst/>
            <a:rect l="l" t="t" r="r" b="b"/>
            <a:pathLst>
              <a:path w="60960" h="54610">
                <a:moveTo>
                  <a:pt x="60960" y="12191"/>
                </a:moveTo>
                <a:lnTo>
                  <a:pt x="0" y="0"/>
                </a:lnTo>
                <a:lnTo>
                  <a:pt x="14478" y="54101"/>
                </a:lnTo>
                <a:lnTo>
                  <a:pt x="60960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08" name="object 708"/>
          <p:cNvSpPr/>
          <p:nvPr/>
        </p:nvSpPr>
        <p:spPr>
          <a:xfrm>
            <a:off x="2772167" y="2581356"/>
            <a:ext cx="1582615" cy="236658"/>
          </a:xfrm>
          <a:custGeom>
            <a:avLst/>
            <a:gdLst/>
            <a:ahLst/>
            <a:cxnLst/>
            <a:rect l="l" t="t" r="r" b="b"/>
            <a:pathLst>
              <a:path w="1714500" h="236219">
                <a:moveTo>
                  <a:pt x="0" y="236219"/>
                </a:moveTo>
                <a:lnTo>
                  <a:pt x="171450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09" name="object 709"/>
          <p:cNvSpPr/>
          <p:nvPr/>
        </p:nvSpPr>
        <p:spPr>
          <a:xfrm>
            <a:off x="4349859" y="2553873"/>
            <a:ext cx="54512" cy="55984"/>
          </a:xfrm>
          <a:custGeom>
            <a:avLst/>
            <a:gdLst/>
            <a:ahLst/>
            <a:cxnLst/>
            <a:rect l="l" t="t" r="r" b="b"/>
            <a:pathLst>
              <a:path w="59054" h="55880">
                <a:moveTo>
                  <a:pt x="58674" y="19812"/>
                </a:moveTo>
                <a:lnTo>
                  <a:pt x="0" y="0"/>
                </a:lnTo>
                <a:lnTo>
                  <a:pt x="7620" y="55625"/>
                </a:lnTo>
                <a:lnTo>
                  <a:pt x="58674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10" name="object 710"/>
          <p:cNvSpPr/>
          <p:nvPr/>
        </p:nvSpPr>
        <p:spPr>
          <a:xfrm>
            <a:off x="2772167" y="2818014"/>
            <a:ext cx="1582028" cy="0"/>
          </a:xfrm>
          <a:custGeom>
            <a:avLst/>
            <a:gdLst/>
            <a:ahLst/>
            <a:cxnLst/>
            <a:rect l="l" t="t" r="r" b="b"/>
            <a:pathLst>
              <a:path w="1713864">
                <a:moveTo>
                  <a:pt x="0" y="0"/>
                </a:moveTo>
                <a:lnTo>
                  <a:pt x="1713738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11" name="object 711"/>
          <p:cNvSpPr/>
          <p:nvPr/>
        </p:nvSpPr>
        <p:spPr>
          <a:xfrm>
            <a:off x="4352672" y="2790531"/>
            <a:ext cx="51582" cy="55984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55625" y="27432"/>
                </a:moveTo>
                <a:lnTo>
                  <a:pt x="0" y="0"/>
                </a:lnTo>
                <a:lnTo>
                  <a:pt x="0" y="55626"/>
                </a:lnTo>
                <a:lnTo>
                  <a:pt x="55625" y="27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12" name="object 712"/>
          <p:cNvSpPr/>
          <p:nvPr/>
        </p:nvSpPr>
        <p:spPr>
          <a:xfrm>
            <a:off x="2828438" y="2818014"/>
            <a:ext cx="1526344" cy="236658"/>
          </a:xfrm>
          <a:custGeom>
            <a:avLst/>
            <a:gdLst/>
            <a:ahLst/>
            <a:cxnLst/>
            <a:rect l="l" t="t" r="r" b="b"/>
            <a:pathLst>
              <a:path w="1653539" h="236219">
                <a:moveTo>
                  <a:pt x="0" y="0"/>
                </a:moveTo>
                <a:lnTo>
                  <a:pt x="1653539" y="23622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13" name="object 713"/>
          <p:cNvSpPr/>
          <p:nvPr/>
        </p:nvSpPr>
        <p:spPr>
          <a:xfrm>
            <a:off x="4349859" y="3027189"/>
            <a:ext cx="54512" cy="55984"/>
          </a:xfrm>
          <a:custGeom>
            <a:avLst/>
            <a:gdLst/>
            <a:ahLst/>
            <a:cxnLst/>
            <a:rect l="l" t="t" r="r" b="b"/>
            <a:pathLst>
              <a:path w="59054" h="55880">
                <a:moveTo>
                  <a:pt x="58674" y="35051"/>
                </a:moveTo>
                <a:lnTo>
                  <a:pt x="7620" y="0"/>
                </a:lnTo>
                <a:lnTo>
                  <a:pt x="0" y="55625"/>
                </a:lnTo>
                <a:lnTo>
                  <a:pt x="58674" y="350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14" name="object 714"/>
          <p:cNvSpPr/>
          <p:nvPr/>
        </p:nvSpPr>
        <p:spPr>
          <a:xfrm>
            <a:off x="2828439" y="3306599"/>
            <a:ext cx="794238" cy="0"/>
          </a:xfrm>
          <a:custGeom>
            <a:avLst/>
            <a:gdLst/>
            <a:ahLst/>
            <a:cxnLst/>
            <a:rect l="l" t="t" r="r" b="b"/>
            <a:pathLst>
              <a:path w="860425">
                <a:moveTo>
                  <a:pt x="0" y="0"/>
                </a:moveTo>
                <a:lnTo>
                  <a:pt x="860298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15" name="object 715"/>
          <p:cNvSpPr/>
          <p:nvPr/>
        </p:nvSpPr>
        <p:spPr>
          <a:xfrm>
            <a:off x="3621152" y="3279116"/>
            <a:ext cx="51582" cy="55984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55625" y="27431"/>
                </a:moveTo>
                <a:lnTo>
                  <a:pt x="0" y="0"/>
                </a:lnTo>
                <a:lnTo>
                  <a:pt x="0" y="55625"/>
                </a:lnTo>
                <a:lnTo>
                  <a:pt x="55625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16" name="object 716"/>
          <p:cNvSpPr/>
          <p:nvPr/>
        </p:nvSpPr>
        <p:spPr>
          <a:xfrm>
            <a:off x="2828439" y="4039477"/>
            <a:ext cx="794238" cy="0"/>
          </a:xfrm>
          <a:custGeom>
            <a:avLst/>
            <a:gdLst/>
            <a:ahLst/>
            <a:cxnLst/>
            <a:rect l="l" t="t" r="r" b="b"/>
            <a:pathLst>
              <a:path w="860425">
                <a:moveTo>
                  <a:pt x="0" y="0"/>
                </a:moveTo>
                <a:lnTo>
                  <a:pt x="860298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17" name="object 717"/>
          <p:cNvSpPr/>
          <p:nvPr/>
        </p:nvSpPr>
        <p:spPr>
          <a:xfrm>
            <a:off x="3621152" y="4011993"/>
            <a:ext cx="51582" cy="55984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55625" y="27432"/>
                </a:moveTo>
                <a:lnTo>
                  <a:pt x="0" y="0"/>
                </a:lnTo>
                <a:lnTo>
                  <a:pt x="0" y="55625"/>
                </a:lnTo>
                <a:lnTo>
                  <a:pt x="55625" y="27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18" name="object 718"/>
          <p:cNvSpPr/>
          <p:nvPr/>
        </p:nvSpPr>
        <p:spPr>
          <a:xfrm>
            <a:off x="2828438" y="4039478"/>
            <a:ext cx="920848" cy="940907"/>
          </a:xfrm>
          <a:custGeom>
            <a:avLst/>
            <a:gdLst/>
            <a:ahLst/>
            <a:cxnLst/>
            <a:rect l="l" t="t" r="r" b="b"/>
            <a:pathLst>
              <a:path w="997585" h="939164">
                <a:moveTo>
                  <a:pt x="0" y="0"/>
                </a:moveTo>
                <a:lnTo>
                  <a:pt x="997457" y="938783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19" name="object 719"/>
          <p:cNvSpPr/>
          <p:nvPr/>
        </p:nvSpPr>
        <p:spPr>
          <a:xfrm>
            <a:off x="3730177" y="4958628"/>
            <a:ext cx="55098" cy="58527"/>
          </a:xfrm>
          <a:custGeom>
            <a:avLst/>
            <a:gdLst/>
            <a:ahLst/>
            <a:cxnLst/>
            <a:rect l="l" t="t" r="r" b="b"/>
            <a:pathLst>
              <a:path w="59689" h="58420">
                <a:moveTo>
                  <a:pt x="59436" y="57911"/>
                </a:moveTo>
                <a:lnTo>
                  <a:pt x="38100" y="0"/>
                </a:lnTo>
                <a:lnTo>
                  <a:pt x="0" y="40385"/>
                </a:lnTo>
                <a:lnTo>
                  <a:pt x="59436" y="579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20" name="object 720"/>
          <p:cNvSpPr/>
          <p:nvPr/>
        </p:nvSpPr>
        <p:spPr>
          <a:xfrm>
            <a:off x="2828439" y="4039477"/>
            <a:ext cx="844062" cy="671804"/>
          </a:xfrm>
          <a:custGeom>
            <a:avLst/>
            <a:gdLst/>
            <a:ahLst/>
            <a:cxnLst/>
            <a:rect l="l" t="t" r="r" b="b"/>
            <a:pathLst>
              <a:path w="914400" h="670560">
                <a:moveTo>
                  <a:pt x="914400" y="670559"/>
                </a:moveTo>
                <a:lnTo>
                  <a:pt x="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21" name="object 721"/>
          <p:cNvSpPr/>
          <p:nvPr/>
        </p:nvSpPr>
        <p:spPr>
          <a:xfrm>
            <a:off x="2828439" y="4039478"/>
            <a:ext cx="797169" cy="288189"/>
          </a:xfrm>
          <a:custGeom>
            <a:avLst/>
            <a:gdLst/>
            <a:ahLst/>
            <a:cxnLst/>
            <a:rect l="l" t="t" r="r" b="b"/>
            <a:pathLst>
              <a:path w="863600" h="287654">
                <a:moveTo>
                  <a:pt x="0" y="0"/>
                </a:moveTo>
                <a:lnTo>
                  <a:pt x="863345" y="287274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22" name="object 722"/>
          <p:cNvSpPr/>
          <p:nvPr/>
        </p:nvSpPr>
        <p:spPr>
          <a:xfrm>
            <a:off x="3615525" y="4301328"/>
            <a:ext cx="57443" cy="52803"/>
          </a:xfrm>
          <a:custGeom>
            <a:avLst/>
            <a:gdLst/>
            <a:ahLst/>
            <a:cxnLst/>
            <a:rect l="l" t="t" r="r" b="b"/>
            <a:pathLst>
              <a:path w="62229" h="52704">
                <a:moveTo>
                  <a:pt x="61722" y="43434"/>
                </a:moveTo>
                <a:lnTo>
                  <a:pt x="18287" y="0"/>
                </a:lnTo>
                <a:lnTo>
                  <a:pt x="0" y="52577"/>
                </a:lnTo>
                <a:lnTo>
                  <a:pt x="61722" y="434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23" name="object 723"/>
          <p:cNvSpPr/>
          <p:nvPr/>
        </p:nvSpPr>
        <p:spPr>
          <a:xfrm>
            <a:off x="5022999" y="4283768"/>
            <a:ext cx="787791" cy="855023"/>
          </a:xfrm>
          <a:custGeom>
            <a:avLst/>
            <a:gdLst/>
            <a:ahLst/>
            <a:cxnLst/>
            <a:rect l="l" t="t" r="r" b="b"/>
            <a:pathLst>
              <a:path w="853439" h="853439">
                <a:moveTo>
                  <a:pt x="0" y="0"/>
                </a:moveTo>
                <a:lnTo>
                  <a:pt x="0" y="853440"/>
                </a:lnTo>
                <a:lnTo>
                  <a:pt x="853440" y="853439"/>
                </a:lnTo>
                <a:lnTo>
                  <a:pt x="853440" y="0"/>
                </a:lnTo>
                <a:lnTo>
                  <a:pt x="0" y="0"/>
                </a:lnTo>
                <a:close/>
              </a:path>
            </a:pathLst>
          </a:custGeom>
          <a:ln w="609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24" name="object 724"/>
          <p:cNvSpPr txBox="1"/>
          <p:nvPr/>
        </p:nvSpPr>
        <p:spPr>
          <a:xfrm>
            <a:off x="4854409" y="5469098"/>
            <a:ext cx="590855" cy="173766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spcBef>
                <a:spcPts val="35"/>
              </a:spcBef>
            </a:pPr>
            <a:r>
              <a:rPr sz="1100" b="1" spc="50" dirty="0">
                <a:solidFill>
                  <a:prstClr val="black"/>
                </a:solidFill>
                <a:latin typeface="Times New Roman"/>
                <a:cs typeface="Times New Roman"/>
              </a:rPr>
              <a:t>~55m</a:t>
            </a:r>
            <a:endParaRPr sz="11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25" name="object 725"/>
          <p:cNvSpPr txBox="1"/>
          <p:nvPr/>
        </p:nvSpPr>
        <p:spPr>
          <a:xfrm>
            <a:off x="7285553" y="5784408"/>
            <a:ext cx="113128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z="1100" spc="10" dirty="0">
                <a:solidFill>
                  <a:prstClr val="black"/>
                </a:solidFill>
                <a:latin typeface="Times New Roman"/>
                <a:cs typeface="Times New Roman"/>
              </a:rPr>
              <a:pPr marL="25400"/>
              <a:t>4</a:t>
            </a:fld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26" name="Footer Placeholder 72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5.6.02 L.Jirdén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8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4914" y="898276"/>
            <a:ext cx="3261834" cy="55399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10" dirty="0"/>
              <a:t>Magnetic</a:t>
            </a:r>
            <a:r>
              <a:rPr spc="-55" dirty="0"/>
              <a:t> </a:t>
            </a:r>
            <a:r>
              <a:rPr spc="5" dirty="0"/>
              <a:t>field</a:t>
            </a:r>
          </a:p>
        </p:txBody>
      </p:sp>
      <p:sp>
        <p:nvSpPr>
          <p:cNvPr id="3" name="object 3"/>
          <p:cNvSpPr/>
          <p:nvPr/>
        </p:nvSpPr>
        <p:spPr>
          <a:xfrm>
            <a:off x="1421657" y="993280"/>
            <a:ext cx="771612" cy="96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66170" y="5566304"/>
            <a:ext cx="1131863" cy="0"/>
          </a:xfrm>
          <a:custGeom>
            <a:avLst/>
            <a:gdLst/>
            <a:ahLst/>
            <a:cxnLst/>
            <a:rect l="l" t="t" r="r" b="b"/>
            <a:pathLst>
              <a:path w="1226185">
                <a:moveTo>
                  <a:pt x="1226058" y="0"/>
                </a:moveTo>
                <a:lnTo>
                  <a:pt x="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16230" y="5538821"/>
            <a:ext cx="52168" cy="55984"/>
          </a:xfrm>
          <a:custGeom>
            <a:avLst/>
            <a:gdLst/>
            <a:ahLst/>
            <a:cxnLst/>
            <a:rect l="l" t="t" r="r" b="b"/>
            <a:pathLst>
              <a:path w="56514" h="55879">
                <a:moveTo>
                  <a:pt x="56387" y="55625"/>
                </a:moveTo>
                <a:lnTo>
                  <a:pt x="56387" y="0"/>
                </a:lnTo>
                <a:lnTo>
                  <a:pt x="0" y="27432"/>
                </a:lnTo>
                <a:lnTo>
                  <a:pt x="56387" y="55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99468" y="4833428"/>
            <a:ext cx="59787" cy="610731"/>
          </a:xfrm>
          <a:custGeom>
            <a:avLst/>
            <a:gdLst/>
            <a:ahLst/>
            <a:cxnLst/>
            <a:rect l="l" t="t" r="r" b="b"/>
            <a:pathLst>
              <a:path w="64770" h="609600">
                <a:moveTo>
                  <a:pt x="64769" y="609600"/>
                </a:moveTo>
                <a:lnTo>
                  <a:pt x="60959" y="0"/>
                </a:lnTo>
                <a:lnTo>
                  <a:pt x="0" y="0"/>
                </a:lnTo>
                <a:lnTo>
                  <a:pt x="3809" y="609600"/>
                </a:lnTo>
                <a:lnTo>
                  <a:pt x="64769" y="609600"/>
                </a:lnTo>
                <a:close/>
              </a:path>
            </a:pathLst>
          </a:custGeom>
          <a:solidFill>
            <a:srgbClr val="CC9A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99468" y="4833428"/>
            <a:ext cx="59787" cy="610731"/>
          </a:xfrm>
          <a:custGeom>
            <a:avLst/>
            <a:gdLst/>
            <a:ahLst/>
            <a:cxnLst/>
            <a:rect l="l" t="t" r="r" b="b"/>
            <a:pathLst>
              <a:path w="64770" h="609600">
                <a:moveTo>
                  <a:pt x="64769" y="609600"/>
                </a:moveTo>
                <a:lnTo>
                  <a:pt x="3809" y="609600"/>
                </a:lnTo>
                <a:lnTo>
                  <a:pt x="0" y="0"/>
                </a:lnTo>
                <a:lnTo>
                  <a:pt x="60959" y="0"/>
                </a:lnTo>
                <a:lnTo>
                  <a:pt x="64769" y="60960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15896" y="4802890"/>
            <a:ext cx="844062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60960">
            <a:solidFill>
              <a:srgbClr val="CC9AFF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15896" y="4772354"/>
            <a:ext cx="844062" cy="61073"/>
          </a:xfrm>
          <a:custGeom>
            <a:avLst/>
            <a:gdLst/>
            <a:ahLst/>
            <a:cxnLst/>
            <a:rect l="l" t="t" r="r" b="b"/>
            <a:pathLst>
              <a:path w="914400" h="60960">
                <a:moveTo>
                  <a:pt x="0" y="0"/>
                </a:moveTo>
                <a:lnTo>
                  <a:pt x="0" y="60960"/>
                </a:lnTo>
                <a:lnTo>
                  <a:pt x="914400" y="60960"/>
                </a:lnTo>
                <a:lnTo>
                  <a:pt x="91440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60944" y="4802890"/>
            <a:ext cx="1350498" cy="0"/>
          </a:xfrm>
          <a:custGeom>
            <a:avLst/>
            <a:gdLst/>
            <a:ahLst/>
            <a:cxnLst/>
            <a:rect l="l" t="t" r="r" b="b"/>
            <a:pathLst>
              <a:path w="1463040">
                <a:moveTo>
                  <a:pt x="0" y="0"/>
                </a:moveTo>
                <a:lnTo>
                  <a:pt x="1463040" y="0"/>
                </a:lnTo>
              </a:path>
            </a:pathLst>
          </a:custGeom>
          <a:ln w="60960">
            <a:solidFill>
              <a:srgbClr val="CC9AFF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60944" y="4772354"/>
            <a:ext cx="1350498" cy="61073"/>
          </a:xfrm>
          <a:custGeom>
            <a:avLst/>
            <a:gdLst/>
            <a:ahLst/>
            <a:cxnLst/>
            <a:rect l="l" t="t" r="r" b="b"/>
            <a:pathLst>
              <a:path w="1463040" h="60960">
                <a:moveTo>
                  <a:pt x="0" y="0"/>
                </a:moveTo>
                <a:lnTo>
                  <a:pt x="0" y="60960"/>
                </a:lnTo>
                <a:lnTo>
                  <a:pt x="1463040" y="60960"/>
                </a:lnTo>
                <a:lnTo>
                  <a:pt x="1463040" y="0"/>
                </a:lnTo>
                <a:lnTo>
                  <a:pt x="0" y="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22001" y="2085137"/>
            <a:ext cx="0" cy="122146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0"/>
                </a:moveTo>
                <a:lnTo>
                  <a:pt x="0" y="121919"/>
                </a:lnTo>
              </a:path>
            </a:pathLst>
          </a:custGeom>
          <a:ln w="22860">
            <a:solidFill>
              <a:srgbClr val="9A6533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34542" y="2085137"/>
            <a:ext cx="0" cy="122146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0"/>
                </a:moveTo>
                <a:lnTo>
                  <a:pt x="0" y="121919"/>
                </a:lnTo>
              </a:path>
            </a:pathLst>
          </a:custGeom>
          <a:ln w="22860">
            <a:solidFill>
              <a:srgbClr val="9A6533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72797" y="2014140"/>
            <a:ext cx="120748" cy="111967"/>
          </a:xfrm>
          <a:custGeom>
            <a:avLst/>
            <a:gdLst/>
            <a:ahLst/>
            <a:cxnLst/>
            <a:rect l="l" t="t" r="r" b="b"/>
            <a:pathLst>
              <a:path w="130810" h="111760">
                <a:moveTo>
                  <a:pt x="130302" y="45029"/>
                </a:moveTo>
                <a:lnTo>
                  <a:pt x="124170" y="9905"/>
                </a:lnTo>
                <a:lnTo>
                  <a:pt x="112716" y="1821"/>
                </a:lnTo>
                <a:lnTo>
                  <a:pt x="97119" y="95"/>
                </a:lnTo>
                <a:lnTo>
                  <a:pt x="79807" y="797"/>
                </a:lnTo>
                <a:lnTo>
                  <a:pt x="63210" y="0"/>
                </a:lnTo>
                <a:lnTo>
                  <a:pt x="50530" y="1762"/>
                </a:lnTo>
                <a:lnTo>
                  <a:pt x="37207" y="2667"/>
                </a:lnTo>
                <a:lnTo>
                  <a:pt x="24312" y="4714"/>
                </a:lnTo>
                <a:lnTo>
                  <a:pt x="12918" y="9906"/>
                </a:lnTo>
                <a:lnTo>
                  <a:pt x="0" y="34420"/>
                </a:lnTo>
                <a:lnTo>
                  <a:pt x="9584" y="64865"/>
                </a:lnTo>
                <a:lnTo>
                  <a:pt x="28455" y="93166"/>
                </a:lnTo>
                <a:lnTo>
                  <a:pt x="43398" y="111251"/>
                </a:lnTo>
                <a:lnTo>
                  <a:pt x="74556" y="101846"/>
                </a:lnTo>
                <a:lnTo>
                  <a:pt x="108644" y="77723"/>
                </a:lnTo>
                <a:lnTo>
                  <a:pt x="130302" y="45029"/>
                </a:lnTo>
                <a:close/>
              </a:path>
            </a:pathLst>
          </a:custGeom>
          <a:solidFill>
            <a:srgbClr val="33CC33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72797" y="2014140"/>
            <a:ext cx="120748" cy="111967"/>
          </a:xfrm>
          <a:custGeom>
            <a:avLst/>
            <a:gdLst/>
            <a:ahLst/>
            <a:cxnLst/>
            <a:rect l="l" t="t" r="r" b="b"/>
            <a:pathLst>
              <a:path w="130810" h="111760">
                <a:moveTo>
                  <a:pt x="43398" y="111251"/>
                </a:moveTo>
                <a:lnTo>
                  <a:pt x="28455" y="93166"/>
                </a:lnTo>
                <a:lnTo>
                  <a:pt x="9584" y="64865"/>
                </a:lnTo>
                <a:lnTo>
                  <a:pt x="0" y="34420"/>
                </a:lnTo>
                <a:lnTo>
                  <a:pt x="12918" y="9906"/>
                </a:lnTo>
                <a:lnTo>
                  <a:pt x="24312" y="4714"/>
                </a:lnTo>
                <a:lnTo>
                  <a:pt x="37207" y="2667"/>
                </a:lnTo>
                <a:lnTo>
                  <a:pt x="50530" y="1762"/>
                </a:lnTo>
                <a:lnTo>
                  <a:pt x="63210" y="0"/>
                </a:lnTo>
                <a:lnTo>
                  <a:pt x="79807" y="797"/>
                </a:lnTo>
                <a:lnTo>
                  <a:pt x="97119" y="95"/>
                </a:lnTo>
                <a:lnTo>
                  <a:pt x="112716" y="1821"/>
                </a:lnTo>
                <a:lnTo>
                  <a:pt x="124170" y="9905"/>
                </a:lnTo>
                <a:lnTo>
                  <a:pt x="130302" y="45029"/>
                </a:lnTo>
                <a:lnTo>
                  <a:pt x="108644" y="77723"/>
                </a:lnTo>
                <a:lnTo>
                  <a:pt x="74556" y="101846"/>
                </a:lnTo>
                <a:lnTo>
                  <a:pt x="43398" y="111251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10789" y="4528826"/>
            <a:ext cx="282526" cy="305365"/>
          </a:xfrm>
          <a:custGeom>
            <a:avLst/>
            <a:gdLst/>
            <a:ahLst/>
            <a:cxnLst/>
            <a:rect l="l" t="t" r="r" b="b"/>
            <a:pathLst>
              <a:path w="306070" h="304800">
                <a:moveTo>
                  <a:pt x="305549" y="0"/>
                </a:moveTo>
                <a:lnTo>
                  <a:pt x="0" y="74675"/>
                </a:lnTo>
                <a:lnTo>
                  <a:pt x="0" y="227075"/>
                </a:lnTo>
                <a:lnTo>
                  <a:pt x="304025" y="304800"/>
                </a:lnTo>
                <a:lnTo>
                  <a:pt x="305549" y="0"/>
                </a:lnTo>
                <a:close/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40648" y="2237820"/>
            <a:ext cx="1519311" cy="0"/>
          </a:xfrm>
          <a:custGeom>
            <a:avLst/>
            <a:gdLst/>
            <a:ahLst/>
            <a:cxnLst/>
            <a:rect l="l" t="t" r="r" b="b"/>
            <a:pathLst>
              <a:path w="1645920">
                <a:moveTo>
                  <a:pt x="0" y="0"/>
                </a:moveTo>
                <a:lnTo>
                  <a:pt x="1645920" y="0"/>
                </a:lnTo>
              </a:path>
            </a:pathLst>
          </a:custGeom>
          <a:ln w="60960">
            <a:solidFill>
              <a:srgbClr val="CC9AFF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040648" y="2207284"/>
            <a:ext cx="1519311" cy="61073"/>
          </a:xfrm>
          <a:custGeom>
            <a:avLst/>
            <a:gdLst/>
            <a:ahLst/>
            <a:cxnLst/>
            <a:rect l="l" t="t" r="r" b="b"/>
            <a:pathLst>
              <a:path w="1645920" h="60960">
                <a:moveTo>
                  <a:pt x="0" y="0"/>
                </a:moveTo>
                <a:lnTo>
                  <a:pt x="0" y="60960"/>
                </a:lnTo>
                <a:lnTo>
                  <a:pt x="1645920" y="60960"/>
                </a:lnTo>
                <a:lnTo>
                  <a:pt x="164592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797916" y="2237820"/>
            <a:ext cx="506437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39" y="0"/>
                </a:lnTo>
              </a:path>
            </a:pathLst>
          </a:custGeom>
          <a:ln w="60960">
            <a:solidFill>
              <a:srgbClr val="CC9AFF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97916" y="2207284"/>
            <a:ext cx="506437" cy="61073"/>
          </a:xfrm>
          <a:custGeom>
            <a:avLst/>
            <a:gdLst/>
            <a:ahLst/>
            <a:cxnLst/>
            <a:rect l="l" t="t" r="r" b="b"/>
            <a:pathLst>
              <a:path w="548639" h="60960">
                <a:moveTo>
                  <a:pt x="0" y="0"/>
                </a:moveTo>
                <a:lnTo>
                  <a:pt x="0" y="60960"/>
                </a:lnTo>
                <a:lnTo>
                  <a:pt x="548639" y="60960"/>
                </a:lnTo>
                <a:lnTo>
                  <a:pt x="548639" y="0"/>
                </a:lnTo>
                <a:lnTo>
                  <a:pt x="0" y="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00171" y="2207283"/>
            <a:ext cx="63305" cy="1221462"/>
          </a:xfrm>
          <a:custGeom>
            <a:avLst/>
            <a:gdLst/>
            <a:ahLst/>
            <a:cxnLst/>
            <a:rect l="l" t="t" r="r" b="b"/>
            <a:pathLst>
              <a:path w="68579" h="1219200">
                <a:moveTo>
                  <a:pt x="68579" y="1219200"/>
                </a:moveTo>
                <a:lnTo>
                  <a:pt x="60959" y="0"/>
                </a:lnTo>
                <a:lnTo>
                  <a:pt x="0" y="0"/>
                </a:lnTo>
                <a:lnTo>
                  <a:pt x="7619" y="1219200"/>
                </a:lnTo>
                <a:lnTo>
                  <a:pt x="68579" y="1219200"/>
                </a:lnTo>
                <a:close/>
              </a:path>
            </a:pathLst>
          </a:custGeom>
          <a:solidFill>
            <a:srgbClr val="CC9A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500171" y="2207283"/>
            <a:ext cx="63305" cy="1221462"/>
          </a:xfrm>
          <a:custGeom>
            <a:avLst/>
            <a:gdLst/>
            <a:ahLst/>
            <a:cxnLst/>
            <a:rect l="l" t="t" r="r" b="b"/>
            <a:pathLst>
              <a:path w="68579" h="1219200">
                <a:moveTo>
                  <a:pt x="60959" y="0"/>
                </a:moveTo>
                <a:lnTo>
                  <a:pt x="0" y="0"/>
                </a:lnTo>
                <a:lnTo>
                  <a:pt x="7619" y="1219200"/>
                </a:lnTo>
                <a:lnTo>
                  <a:pt x="68579" y="1219200"/>
                </a:lnTo>
                <a:lnTo>
                  <a:pt x="60959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500874" y="3611965"/>
            <a:ext cx="60960" cy="977170"/>
          </a:xfrm>
          <a:custGeom>
            <a:avLst/>
            <a:gdLst/>
            <a:ahLst/>
            <a:cxnLst/>
            <a:rect l="l" t="t" r="r" b="b"/>
            <a:pathLst>
              <a:path w="66039" h="975360">
                <a:moveTo>
                  <a:pt x="65532" y="975360"/>
                </a:moveTo>
                <a:lnTo>
                  <a:pt x="59436" y="0"/>
                </a:lnTo>
                <a:lnTo>
                  <a:pt x="0" y="0"/>
                </a:lnTo>
                <a:lnTo>
                  <a:pt x="6096" y="975360"/>
                </a:lnTo>
                <a:lnTo>
                  <a:pt x="65532" y="975360"/>
                </a:lnTo>
                <a:close/>
              </a:path>
            </a:pathLst>
          </a:custGeom>
          <a:solidFill>
            <a:srgbClr val="CC9A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500874" y="3611965"/>
            <a:ext cx="60960" cy="977170"/>
          </a:xfrm>
          <a:custGeom>
            <a:avLst/>
            <a:gdLst/>
            <a:ahLst/>
            <a:cxnLst/>
            <a:rect l="l" t="t" r="r" b="b"/>
            <a:pathLst>
              <a:path w="66039" h="975360">
                <a:moveTo>
                  <a:pt x="65532" y="975360"/>
                </a:moveTo>
                <a:lnTo>
                  <a:pt x="6096" y="975360"/>
                </a:lnTo>
                <a:lnTo>
                  <a:pt x="0" y="0"/>
                </a:lnTo>
                <a:lnTo>
                  <a:pt x="59436" y="0"/>
                </a:lnTo>
                <a:lnTo>
                  <a:pt x="65532" y="97536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792993" y="2205758"/>
            <a:ext cx="66235" cy="1650245"/>
          </a:xfrm>
          <a:custGeom>
            <a:avLst/>
            <a:gdLst/>
            <a:ahLst/>
            <a:cxnLst/>
            <a:rect l="l" t="t" r="r" b="b"/>
            <a:pathLst>
              <a:path w="71754" h="1647189">
                <a:moveTo>
                  <a:pt x="71627" y="1645919"/>
                </a:moveTo>
                <a:lnTo>
                  <a:pt x="60960" y="0"/>
                </a:lnTo>
                <a:lnTo>
                  <a:pt x="0" y="761"/>
                </a:lnTo>
                <a:lnTo>
                  <a:pt x="10667" y="1646681"/>
                </a:lnTo>
                <a:lnTo>
                  <a:pt x="71627" y="1645919"/>
                </a:lnTo>
                <a:close/>
              </a:path>
            </a:pathLst>
          </a:custGeom>
          <a:solidFill>
            <a:srgbClr val="CC9A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792993" y="2205758"/>
            <a:ext cx="66235" cy="1650245"/>
          </a:xfrm>
          <a:custGeom>
            <a:avLst/>
            <a:gdLst/>
            <a:ahLst/>
            <a:cxnLst/>
            <a:rect l="l" t="t" r="r" b="b"/>
            <a:pathLst>
              <a:path w="71754" h="1647189">
                <a:moveTo>
                  <a:pt x="71627" y="1645919"/>
                </a:moveTo>
                <a:lnTo>
                  <a:pt x="10667" y="1646681"/>
                </a:lnTo>
                <a:lnTo>
                  <a:pt x="0" y="761"/>
                </a:lnTo>
                <a:lnTo>
                  <a:pt x="60960" y="0"/>
                </a:lnTo>
                <a:lnTo>
                  <a:pt x="71627" y="1645919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503687" y="3428747"/>
            <a:ext cx="281354" cy="183219"/>
          </a:xfrm>
          <a:custGeom>
            <a:avLst/>
            <a:gdLst/>
            <a:ahLst/>
            <a:cxnLst/>
            <a:rect l="l" t="t" r="r" b="b"/>
            <a:pathLst>
              <a:path w="304800" h="182879">
                <a:moveTo>
                  <a:pt x="0" y="0"/>
                </a:moveTo>
                <a:lnTo>
                  <a:pt x="0" y="182879"/>
                </a:lnTo>
                <a:lnTo>
                  <a:pt x="304800" y="182879"/>
                </a:lnTo>
                <a:lnTo>
                  <a:pt x="30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9A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503687" y="3428747"/>
            <a:ext cx="281354" cy="183219"/>
          </a:xfrm>
          <a:custGeom>
            <a:avLst/>
            <a:gdLst/>
            <a:ahLst/>
            <a:cxnLst/>
            <a:rect l="l" t="t" r="r" b="b"/>
            <a:pathLst>
              <a:path w="304800" h="182879">
                <a:moveTo>
                  <a:pt x="0" y="0"/>
                </a:moveTo>
                <a:lnTo>
                  <a:pt x="0" y="182879"/>
                </a:lnTo>
                <a:lnTo>
                  <a:pt x="304800" y="182879"/>
                </a:lnTo>
                <a:lnTo>
                  <a:pt x="30480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754519" y="4711280"/>
            <a:ext cx="1575582" cy="0"/>
          </a:xfrm>
          <a:custGeom>
            <a:avLst/>
            <a:gdLst/>
            <a:ahLst/>
            <a:cxnLst/>
            <a:rect l="l" t="t" r="r" b="b"/>
            <a:pathLst>
              <a:path w="1706879">
                <a:moveTo>
                  <a:pt x="0" y="0"/>
                </a:moveTo>
                <a:lnTo>
                  <a:pt x="1706879" y="0"/>
                </a:lnTo>
              </a:path>
            </a:pathLst>
          </a:custGeom>
          <a:ln w="9906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404020" y="4711280"/>
            <a:ext cx="675249" cy="0"/>
          </a:xfrm>
          <a:custGeom>
            <a:avLst/>
            <a:gdLst/>
            <a:ahLst/>
            <a:cxnLst/>
            <a:rect l="l" t="t" r="r" b="b"/>
            <a:pathLst>
              <a:path w="731520">
                <a:moveTo>
                  <a:pt x="0" y="0"/>
                </a:moveTo>
                <a:lnTo>
                  <a:pt x="731519" y="0"/>
                </a:lnTo>
              </a:path>
            </a:pathLst>
          </a:custGeom>
          <a:ln w="9906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590481" y="4711280"/>
            <a:ext cx="2082018" cy="0"/>
          </a:xfrm>
          <a:custGeom>
            <a:avLst/>
            <a:gdLst/>
            <a:ahLst/>
            <a:cxnLst/>
            <a:rect l="l" t="t" r="r" b="b"/>
            <a:pathLst>
              <a:path w="2255520">
                <a:moveTo>
                  <a:pt x="0" y="0"/>
                </a:moveTo>
                <a:lnTo>
                  <a:pt x="2255520" y="0"/>
                </a:lnTo>
              </a:path>
            </a:pathLst>
          </a:custGeom>
          <a:ln w="9906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797916" y="3825720"/>
            <a:ext cx="1519311" cy="0"/>
          </a:xfrm>
          <a:custGeom>
            <a:avLst/>
            <a:gdLst/>
            <a:ahLst/>
            <a:cxnLst/>
            <a:rect l="l" t="t" r="r" b="b"/>
            <a:pathLst>
              <a:path w="1645920">
                <a:moveTo>
                  <a:pt x="0" y="0"/>
                </a:moveTo>
                <a:lnTo>
                  <a:pt x="1645919" y="0"/>
                </a:lnTo>
              </a:path>
            </a:pathLst>
          </a:custGeom>
          <a:ln w="60960">
            <a:solidFill>
              <a:srgbClr val="CC9AFF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797916" y="3795183"/>
            <a:ext cx="1519311" cy="61073"/>
          </a:xfrm>
          <a:custGeom>
            <a:avLst/>
            <a:gdLst/>
            <a:ahLst/>
            <a:cxnLst/>
            <a:rect l="l" t="t" r="r" b="b"/>
            <a:pathLst>
              <a:path w="1645920" h="60960">
                <a:moveTo>
                  <a:pt x="0" y="0"/>
                </a:moveTo>
                <a:lnTo>
                  <a:pt x="0" y="60960"/>
                </a:lnTo>
                <a:lnTo>
                  <a:pt x="1645919" y="60960"/>
                </a:lnTo>
                <a:lnTo>
                  <a:pt x="1645919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259548" y="4833428"/>
            <a:ext cx="59202" cy="610731"/>
          </a:xfrm>
          <a:custGeom>
            <a:avLst/>
            <a:gdLst/>
            <a:ahLst/>
            <a:cxnLst/>
            <a:rect l="l" t="t" r="r" b="b"/>
            <a:pathLst>
              <a:path w="64134" h="609600">
                <a:moveTo>
                  <a:pt x="63995" y="609600"/>
                </a:moveTo>
                <a:lnTo>
                  <a:pt x="60947" y="0"/>
                </a:lnTo>
                <a:lnTo>
                  <a:pt x="0" y="0"/>
                </a:lnTo>
                <a:lnTo>
                  <a:pt x="3035" y="609600"/>
                </a:lnTo>
                <a:lnTo>
                  <a:pt x="63995" y="609600"/>
                </a:lnTo>
                <a:close/>
              </a:path>
            </a:pathLst>
          </a:custGeom>
          <a:solidFill>
            <a:srgbClr val="CC9A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259548" y="4833428"/>
            <a:ext cx="59202" cy="610731"/>
          </a:xfrm>
          <a:custGeom>
            <a:avLst/>
            <a:gdLst/>
            <a:ahLst/>
            <a:cxnLst/>
            <a:rect l="l" t="t" r="r" b="b"/>
            <a:pathLst>
              <a:path w="64134" h="609600">
                <a:moveTo>
                  <a:pt x="63995" y="609600"/>
                </a:moveTo>
                <a:lnTo>
                  <a:pt x="3035" y="609600"/>
                </a:lnTo>
                <a:lnTo>
                  <a:pt x="0" y="0"/>
                </a:lnTo>
                <a:lnTo>
                  <a:pt x="60947" y="0"/>
                </a:lnTo>
                <a:lnTo>
                  <a:pt x="63995" y="60960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258845" y="3795183"/>
            <a:ext cx="60960" cy="732877"/>
          </a:xfrm>
          <a:custGeom>
            <a:avLst/>
            <a:gdLst/>
            <a:ahLst/>
            <a:cxnLst/>
            <a:rect l="l" t="t" r="r" b="b"/>
            <a:pathLst>
              <a:path w="66040" h="731520">
                <a:moveTo>
                  <a:pt x="65532" y="731520"/>
                </a:moveTo>
                <a:lnTo>
                  <a:pt x="60947" y="0"/>
                </a:lnTo>
                <a:lnTo>
                  <a:pt x="0" y="0"/>
                </a:lnTo>
                <a:lnTo>
                  <a:pt x="4559" y="731520"/>
                </a:lnTo>
                <a:lnTo>
                  <a:pt x="65532" y="731520"/>
                </a:lnTo>
                <a:close/>
              </a:path>
            </a:pathLst>
          </a:custGeom>
          <a:solidFill>
            <a:srgbClr val="CC9A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258845" y="3795183"/>
            <a:ext cx="60960" cy="732877"/>
          </a:xfrm>
          <a:custGeom>
            <a:avLst/>
            <a:gdLst/>
            <a:ahLst/>
            <a:cxnLst/>
            <a:rect l="l" t="t" r="r" b="b"/>
            <a:pathLst>
              <a:path w="66040" h="731520">
                <a:moveTo>
                  <a:pt x="65532" y="731520"/>
                </a:moveTo>
                <a:lnTo>
                  <a:pt x="4559" y="731520"/>
                </a:lnTo>
                <a:lnTo>
                  <a:pt x="0" y="0"/>
                </a:lnTo>
                <a:lnTo>
                  <a:pt x="60947" y="0"/>
                </a:lnTo>
                <a:lnTo>
                  <a:pt x="65532" y="73152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715896" y="4558597"/>
            <a:ext cx="844062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60960">
            <a:solidFill>
              <a:srgbClr val="CC9AFF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715896" y="4528061"/>
            <a:ext cx="844062" cy="61073"/>
          </a:xfrm>
          <a:custGeom>
            <a:avLst/>
            <a:gdLst/>
            <a:ahLst/>
            <a:cxnLst/>
            <a:rect l="l" t="t" r="r" b="b"/>
            <a:pathLst>
              <a:path w="914400" h="60960">
                <a:moveTo>
                  <a:pt x="0" y="0"/>
                </a:moveTo>
                <a:lnTo>
                  <a:pt x="0" y="60960"/>
                </a:lnTo>
                <a:lnTo>
                  <a:pt x="914400" y="60960"/>
                </a:lnTo>
                <a:lnTo>
                  <a:pt x="91440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260944" y="4558597"/>
            <a:ext cx="1350498" cy="0"/>
          </a:xfrm>
          <a:custGeom>
            <a:avLst/>
            <a:gdLst/>
            <a:ahLst/>
            <a:cxnLst/>
            <a:rect l="l" t="t" r="r" b="b"/>
            <a:pathLst>
              <a:path w="1463040">
                <a:moveTo>
                  <a:pt x="0" y="0"/>
                </a:moveTo>
                <a:lnTo>
                  <a:pt x="1463040" y="0"/>
                </a:lnTo>
              </a:path>
            </a:pathLst>
          </a:custGeom>
          <a:ln w="60960">
            <a:solidFill>
              <a:srgbClr val="CC9AFF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260944" y="4528061"/>
            <a:ext cx="1350498" cy="61073"/>
          </a:xfrm>
          <a:custGeom>
            <a:avLst/>
            <a:gdLst/>
            <a:ahLst/>
            <a:cxnLst/>
            <a:rect l="l" t="t" r="r" b="b"/>
            <a:pathLst>
              <a:path w="1463040" h="60960">
                <a:moveTo>
                  <a:pt x="0" y="0"/>
                </a:moveTo>
                <a:lnTo>
                  <a:pt x="0" y="60960"/>
                </a:lnTo>
                <a:lnTo>
                  <a:pt x="1463040" y="60960"/>
                </a:lnTo>
                <a:lnTo>
                  <a:pt x="1463040" y="0"/>
                </a:lnTo>
                <a:lnTo>
                  <a:pt x="0" y="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559958" y="5138794"/>
            <a:ext cx="2757268" cy="305365"/>
          </a:xfrm>
          <a:custGeom>
            <a:avLst/>
            <a:gdLst/>
            <a:ahLst/>
            <a:cxnLst/>
            <a:rect l="l" t="t" r="r" b="b"/>
            <a:pathLst>
              <a:path w="2987040" h="304800">
                <a:moveTo>
                  <a:pt x="0" y="0"/>
                </a:moveTo>
                <a:lnTo>
                  <a:pt x="0" y="304800"/>
                </a:lnTo>
                <a:lnTo>
                  <a:pt x="2987040" y="304800"/>
                </a:lnTo>
                <a:lnTo>
                  <a:pt x="298704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9A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559958" y="5138794"/>
            <a:ext cx="2757268" cy="305365"/>
          </a:xfrm>
          <a:custGeom>
            <a:avLst/>
            <a:gdLst/>
            <a:ahLst/>
            <a:cxnLst/>
            <a:rect l="l" t="t" r="r" b="b"/>
            <a:pathLst>
              <a:path w="2987040" h="304800">
                <a:moveTo>
                  <a:pt x="0" y="0"/>
                </a:moveTo>
                <a:lnTo>
                  <a:pt x="0" y="304800"/>
                </a:lnTo>
                <a:lnTo>
                  <a:pt x="2987040" y="304800"/>
                </a:lnTo>
                <a:lnTo>
                  <a:pt x="298704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785042" y="3428747"/>
            <a:ext cx="844062" cy="183219"/>
          </a:xfrm>
          <a:custGeom>
            <a:avLst/>
            <a:gdLst/>
            <a:ahLst/>
            <a:cxnLst/>
            <a:rect l="l" t="t" r="r" b="b"/>
            <a:pathLst>
              <a:path w="914400" h="182879">
                <a:moveTo>
                  <a:pt x="0" y="0"/>
                </a:moveTo>
                <a:lnTo>
                  <a:pt x="0" y="182879"/>
                </a:lnTo>
                <a:lnTo>
                  <a:pt x="914400" y="182879"/>
                </a:lnTo>
                <a:lnTo>
                  <a:pt x="914400" y="0"/>
                </a:lnTo>
                <a:lnTo>
                  <a:pt x="0" y="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956187" y="3387013"/>
            <a:ext cx="711134" cy="23339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spcBef>
                <a:spcPts val="140"/>
              </a:spcBef>
            </a:pPr>
            <a:r>
              <a:rPr sz="1400" b="1" spc="45" dirty="0">
                <a:solidFill>
                  <a:prstClr val="black"/>
                </a:solidFill>
                <a:latin typeface="Times New Roman"/>
                <a:cs typeface="Times New Roman"/>
              </a:rPr>
              <a:t>PLUG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629103" y="3428747"/>
            <a:ext cx="168812" cy="183219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0" y="0"/>
                </a:moveTo>
                <a:lnTo>
                  <a:pt x="0" y="182879"/>
                </a:lnTo>
                <a:lnTo>
                  <a:pt x="182879" y="182879"/>
                </a:lnTo>
                <a:lnTo>
                  <a:pt x="1828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C9A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629103" y="3428747"/>
            <a:ext cx="168812" cy="183219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0" y="0"/>
                </a:moveTo>
                <a:lnTo>
                  <a:pt x="0" y="182879"/>
                </a:lnTo>
                <a:lnTo>
                  <a:pt x="182879" y="182879"/>
                </a:lnTo>
                <a:lnTo>
                  <a:pt x="182879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022999" y="4283768"/>
            <a:ext cx="787791" cy="855023"/>
          </a:xfrm>
          <a:custGeom>
            <a:avLst/>
            <a:gdLst/>
            <a:ahLst/>
            <a:cxnLst/>
            <a:rect l="l" t="t" r="r" b="b"/>
            <a:pathLst>
              <a:path w="853439" h="853439">
                <a:moveTo>
                  <a:pt x="0" y="0"/>
                </a:moveTo>
                <a:lnTo>
                  <a:pt x="0" y="853440"/>
                </a:lnTo>
                <a:lnTo>
                  <a:pt x="853440" y="853439"/>
                </a:lnTo>
                <a:lnTo>
                  <a:pt x="853440" y="0"/>
                </a:lnTo>
                <a:lnTo>
                  <a:pt x="0" y="0"/>
                </a:lnTo>
                <a:close/>
              </a:path>
            </a:pathLst>
          </a:custGeom>
          <a:ln w="609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291478" y="2207283"/>
            <a:ext cx="450166" cy="244292"/>
          </a:xfrm>
          <a:custGeom>
            <a:avLst/>
            <a:gdLst/>
            <a:ahLst/>
            <a:cxnLst/>
            <a:rect l="l" t="t" r="r" b="b"/>
            <a:pathLst>
              <a:path w="487679" h="243839">
                <a:moveTo>
                  <a:pt x="0" y="0"/>
                </a:moveTo>
                <a:lnTo>
                  <a:pt x="0" y="243839"/>
                </a:lnTo>
                <a:lnTo>
                  <a:pt x="487679" y="243839"/>
                </a:lnTo>
                <a:lnTo>
                  <a:pt x="487679" y="0"/>
                </a:lnTo>
                <a:lnTo>
                  <a:pt x="0" y="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309766" y="2227131"/>
            <a:ext cx="413824" cy="204849"/>
          </a:xfrm>
          <a:custGeom>
            <a:avLst/>
            <a:gdLst/>
            <a:ahLst/>
            <a:cxnLst/>
            <a:rect l="l" t="t" r="r" b="b"/>
            <a:pathLst>
              <a:path w="448310" h="204469">
                <a:moveTo>
                  <a:pt x="0" y="0"/>
                </a:moveTo>
                <a:lnTo>
                  <a:pt x="0" y="204216"/>
                </a:lnTo>
                <a:lnTo>
                  <a:pt x="448055" y="204216"/>
                </a:lnTo>
                <a:lnTo>
                  <a:pt x="448055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291478" y="2695869"/>
            <a:ext cx="450166" cy="244292"/>
          </a:xfrm>
          <a:custGeom>
            <a:avLst/>
            <a:gdLst/>
            <a:ahLst/>
            <a:cxnLst/>
            <a:rect l="l" t="t" r="r" b="b"/>
            <a:pathLst>
              <a:path w="487679" h="243839">
                <a:moveTo>
                  <a:pt x="0" y="0"/>
                </a:moveTo>
                <a:lnTo>
                  <a:pt x="0" y="243839"/>
                </a:lnTo>
                <a:lnTo>
                  <a:pt x="487679" y="243839"/>
                </a:lnTo>
                <a:lnTo>
                  <a:pt x="487679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309766" y="2715717"/>
            <a:ext cx="413824" cy="204849"/>
          </a:xfrm>
          <a:custGeom>
            <a:avLst/>
            <a:gdLst/>
            <a:ahLst/>
            <a:cxnLst/>
            <a:rect l="l" t="t" r="r" b="b"/>
            <a:pathLst>
              <a:path w="448310" h="204469">
                <a:moveTo>
                  <a:pt x="0" y="0"/>
                </a:moveTo>
                <a:lnTo>
                  <a:pt x="0" y="204216"/>
                </a:lnTo>
                <a:lnTo>
                  <a:pt x="448055" y="204216"/>
                </a:lnTo>
                <a:lnTo>
                  <a:pt x="448055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291478" y="2451575"/>
            <a:ext cx="450166" cy="244292"/>
          </a:xfrm>
          <a:custGeom>
            <a:avLst/>
            <a:gdLst/>
            <a:ahLst/>
            <a:cxnLst/>
            <a:rect l="l" t="t" r="r" b="b"/>
            <a:pathLst>
              <a:path w="487679" h="243839">
                <a:moveTo>
                  <a:pt x="0" y="0"/>
                </a:moveTo>
                <a:lnTo>
                  <a:pt x="0" y="243840"/>
                </a:lnTo>
                <a:lnTo>
                  <a:pt x="487679" y="243840"/>
                </a:lnTo>
                <a:lnTo>
                  <a:pt x="487679" y="0"/>
                </a:lnTo>
                <a:lnTo>
                  <a:pt x="0" y="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309766" y="2471426"/>
            <a:ext cx="413824" cy="204849"/>
          </a:xfrm>
          <a:custGeom>
            <a:avLst/>
            <a:gdLst/>
            <a:ahLst/>
            <a:cxnLst/>
            <a:rect l="l" t="t" r="r" b="b"/>
            <a:pathLst>
              <a:path w="448310" h="204469">
                <a:moveTo>
                  <a:pt x="0" y="0"/>
                </a:moveTo>
                <a:lnTo>
                  <a:pt x="0" y="204215"/>
                </a:lnTo>
                <a:lnTo>
                  <a:pt x="448055" y="204215"/>
                </a:lnTo>
                <a:lnTo>
                  <a:pt x="448055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291478" y="2940161"/>
            <a:ext cx="450166" cy="244292"/>
          </a:xfrm>
          <a:custGeom>
            <a:avLst/>
            <a:gdLst/>
            <a:ahLst/>
            <a:cxnLst/>
            <a:rect l="l" t="t" r="r" b="b"/>
            <a:pathLst>
              <a:path w="487679" h="243839">
                <a:moveTo>
                  <a:pt x="0" y="0"/>
                </a:moveTo>
                <a:lnTo>
                  <a:pt x="0" y="243839"/>
                </a:lnTo>
                <a:lnTo>
                  <a:pt x="487679" y="243839"/>
                </a:lnTo>
                <a:lnTo>
                  <a:pt x="487679" y="0"/>
                </a:lnTo>
                <a:lnTo>
                  <a:pt x="0" y="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309766" y="2960010"/>
            <a:ext cx="413824" cy="204849"/>
          </a:xfrm>
          <a:custGeom>
            <a:avLst/>
            <a:gdLst/>
            <a:ahLst/>
            <a:cxnLst/>
            <a:rect l="l" t="t" r="r" b="b"/>
            <a:pathLst>
              <a:path w="448310" h="204469">
                <a:moveTo>
                  <a:pt x="0" y="0"/>
                </a:moveTo>
                <a:lnTo>
                  <a:pt x="0" y="204215"/>
                </a:lnTo>
                <a:lnTo>
                  <a:pt x="448055" y="204215"/>
                </a:lnTo>
                <a:lnTo>
                  <a:pt x="448055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997250" y="1962990"/>
            <a:ext cx="450166" cy="244292"/>
          </a:xfrm>
          <a:custGeom>
            <a:avLst/>
            <a:gdLst/>
            <a:ahLst/>
            <a:cxnLst/>
            <a:rect l="l" t="t" r="r" b="b"/>
            <a:pathLst>
              <a:path w="487679" h="243839">
                <a:moveTo>
                  <a:pt x="0" y="0"/>
                </a:moveTo>
                <a:lnTo>
                  <a:pt x="0" y="243839"/>
                </a:lnTo>
                <a:lnTo>
                  <a:pt x="487679" y="243839"/>
                </a:lnTo>
                <a:lnTo>
                  <a:pt x="487679" y="0"/>
                </a:lnTo>
                <a:lnTo>
                  <a:pt x="0" y="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015537" y="1982839"/>
            <a:ext cx="384751" cy="190323"/>
          </a:xfrm>
          <a:custGeom>
            <a:avLst/>
            <a:gdLst/>
            <a:ahLst/>
            <a:cxnLst/>
            <a:rect l="l" t="t" r="r" b="b"/>
            <a:pathLst>
              <a:path w="448310" h="204469">
                <a:moveTo>
                  <a:pt x="0" y="0"/>
                </a:moveTo>
                <a:lnTo>
                  <a:pt x="0" y="204216"/>
                </a:lnTo>
                <a:lnTo>
                  <a:pt x="448055" y="204216"/>
                </a:lnTo>
                <a:lnTo>
                  <a:pt x="448055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029127" y="1948742"/>
            <a:ext cx="615237" cy="23339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spcBef>
                <a:spcPts val="140"/>
              </a:spcBef>
            </a:pPr>
            <a:r>
              <a:rPr sz="1400" spc="90" dirty="0">
                <a:solidFill>
                  <a:prstClr val="black"/>
                </a:solidFill>
                <a:latin typeface="Georgia"/>
                <a:cs typeface="Georgia"/>
              </a:rPr>
              <a:t>ACR</a:t>
            </a:r>
            <a:endParaRPr sz="1400" dirty="0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092142" y="4650208"/>
            <a:ext cx="337625" cy="122146"/>
          </a:xfrm>
          <a:custGeom>
            <a:avLst/>
            <a:gdLst/>
            <a:ahLst/>
            <a:cxnLst/>
            <a:rect l="l" t="t" r="r" b="b"/>
            <a:pathLst>
              <a:path w="365759" h="121920">
                <a:moveTo>
                  <a:pt x="91427" y="121919"/>
                </a:moveTo>
                <a:lnTo>
                  <a:pt x="91427" y="0"/>
                </a:lnTo>
                <a:lnTo>
                  <a:pt x="0" y="60959"/>
                </a:lnTo>
                <a:lnTo>
                  <a:pt x="91427" y="121919"/>
                </a:lnTo>
                <a:close/>
              </a:path>
              <a:path w="365759" h="121920">
                <a:moveTo>
                  <a:pt x="365759" y="91439"/>
                </a:moveTo>
                <a:lnTo>
                  <a:pt x="365759" y="30479"/>
                </a:lnTo>
                <a:lnTo>
                  <a:pt x="91427" y="30479"/>
                </a:lnTo>
                <a:lnTo>
                  <a:pt x="91427" y="91439"/>
                </a:lnTo>
                <a:lnTo>
                  <a:pt x="365759" y="91439"/>
                </a:lnTo>
                <a:close/>
              </a:path>
            </a:pathLst>
          </a:custGeom>
          <a:solidFill>
            <a:srgbClr val="33CC33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092142" y="4650208"/>
            <a:ext cx="337625" cy="122146"/>
          </a:xfrm>
          <a:custGeom>
            <a:avLst/>
            <a:gdLst/>
            <a:ahLst/>
            <a:cxnLst/>
            <a:rect l="l" t="t" r="r" b="b"/>
            <a:pathLst>
              <a:path w="365759" h="121920">
                <a:moveTo>
                  <a:pt x="91427" y="0"/>
                </a:moveTo>
                <a:lnTo>
                  <a:pt x="91427" y="30479"/>
                </a:lnTo>
                <a:lnTo>
                  <a:pt x="365759" y="30479"/>
                </a:lnTo>
                <a:lnTo>
                  <a:pt x="365759" y="91439"/>
                </a:lnTo>
                <a:lnTo>
                  <a:pt x="91427" y="91439"/>
                </a:lnTo>
                <a:lnTo>
                  <a:pt x="91427" y="121919"/>
                </a:lnTo>
                <a:lnTo>
                  <a:pt x="0" y="60959"/>
                </a:lnTo>
                <a:lnTo>
                  <a:pt x="91427" y="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598802" y="4603130"/>
            <a:ext cx="1012639" cy="208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250" b="1" spc="35" dirty="0">
                <a:solidFill>
                  <a:prstClr val="black"/>
                </a:solidFill>
                <a:latin typeface="Times New Roman"/>
                <a:cs typeface="Times New Roman"/>
              </a:rPr>
              <a:t>BEAM</a:t>
            </a:r>
            <a:endParaRPr sz="12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332422" y="1983602"/>
            <a:ext cx="233653" cy="130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332424" y="1983604"/>
            <a:ext cx="233875" cy="130417"/>
          </a:xfrm>
          <a:custGeom>
            <a:avLst/>
            <a:gdLst/>
            <a:ahLst/>
            <a:cxnLst/>
            <a:rect l="l" t="t" r="r" b="b"/>
            <a:pathLst>
              <a:path w="253364" h="130175">
                <a:moveTo>
                  <a:pt x="110630" y="121919"/>
                </a:moveTo>
                <a:lnTo>
                  <a:pt x="146182" y="111204"/>
                </a:lnTo>
                <a:lnTo>
                  <a:pt x="181877" y="101345"/>
                </a:lnTo>
                <a:lnTo>
                  <a:pt x="217572" y="91487"/>
                </a:lnTo>
                <a:lnTo>
                  <a:pt x="253124" y="80771"/>
                </a:lnTo>
                <a:lnTo>
                  <a:pt x="244337" y="52387"/>
                </a:lnTo>
                <a:lnTo>
                  <a:pt x="242837" y="50863"/>
                </a:lnTo>
                <a:lnTo>
                  <a:pt x="236193" y="54197"/>
                </a:lnTo>
                <a:lnTo>
                  <a:pt x="211976" y="40386"/>
                </a:lnTo>
                <a:lnTo>
                  <a:pt x="192016" y="20990"/>
                </a:lnTo>
                <a:lnTo>
                  <a:pt x="189708" y="11966"/>
                </a:lnTo>
                <a:lnTo>
                  <a:pt x="194259" y="9334"/>
                </a:lnTo>
                <a:lnTo>
                  <a:pt x="194873" y="9115"/>
                </a:lnTo>
                <a:lnTo>
                  <a:pt x="180755" y="7330"/>
                </a:lnTo>
                <a:lnTo>
                  <a:pt x="141110" y="0"/>
                </a:lnTo>
                <a:lnTo>
                  <a:pt x="122965" y="1869"/>
                </a:lnTo>
                <a:lnTo>
                  <a:pt x="105105" y="2952"/>
                </a:lnTo>
                <a:lnTo>
                  <a:pt x="51075" y="20073"/>
                </a:lnTo>
                <a:lnTo>
                  <a:pt x="15594" y="45267"/>
                </a:lnTo>
                <a:lnTo>
                  <a:pt x="0" y="97316"/>
                </a:lnTo>
                <a:lnTo>
                  <a:pt x="9625" y="121810"/>
                </a:lnTo>
                <a:lnTo>
                  <a:pt x="34027" y="129954"/>
                </a:lnTo>
                <a:lnTo>
                  <a:pt x="69073" y="127930"/>
                </a:lnTo>
                <a:lnTo>
                  <a:pt x="110630" y="121919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516562" y="4589134"/>
            <a:ext cx="506437" cy="244292"/>
          </a:xfrm>
          <a:custGeom>
            <a:avLst/>
            <a:gdLst/>
            <a:ahLst/>
            <a:cxnLst/>
            <a:rect l="l" t="t" r="r" b="b"/>
            <a:pathLst>
              <a:path w="548639" h="243839">
                <a:moveTo>
                  <a:pt x="0" y="0"/>
                </a:moveTo>
                <a:lnTo>
                  <a:pt x="0" y="243839"/>
                </a:lnTo>
                <a:lnTo>
                  <a:pt x="548639" y="243839"/>
                </a:lnTo>
                <a:lnTo>
                  <a:pt x="548639" y="0"/>
                </a:lnTo>
                <a:lnTo>
                  <a:pt x="0" y="0"/>
                </a:lnTo>
                <a:close/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559958" y="4528061"/>
            <a:ext cx="956602" cy="366439"/>
          </a:xfrm>
          <a:custGeom>
            <a:avLst/>
            <a:gdLst/>
            <a:ahLst/>
            <a:cxnLst/>
            <a:rect l="l" t="t" r="r" b="b"/>
            <a:pathLst>
              <a:path w="1036320" h="365760">
                <a:moveTo>
                  <a:pt x="0" y="0"/>
                </a:moveTo>
                <a:lnTo>
                  <a:pt x="0" y="365760"/>
                </a:lnTo>
                <a:lnTo>
                  <a:pt x="1036319" y="365760"/>
                </a:lnTo>
                <a:lnTo>
                  <a:pt x="1036319" y="0"/>
                </a:lnTo>
                <a:lnTo>
                  <a:pt x="0" y="0"/>
                </a:lnTo>
                <a:close/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815786" y="3748107"/>
            <a:ext cx="516636" cy="18466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100" b="1" spc="50" dirty="0">
                <a:solidFill>
                  <a:prstClr val="black"/>
                </a:solidFill>
                <a:latin typeface="Times New Roman"/>
                <a:cs typeface="Times New Roman"/>
              </a:rPr>
              <a:t>~50m</a:t>
            </a:r>
            <a:endParaRPr sz="11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192041" y="4053467"/>
            <a:ext cx="494707" cy="18466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100" b="1" spc="50" dirty="0">
                <a:solidFill>
                  <a:prstClr val="black"/>
                </a:solidFill>
                <a:latin typeface="Times New Roman"/>
                <a:cs typeface="Times New Roman"/>
              </a:rPr>
              <a:t>~15m</a:t>
            </a:r>
            <a:endParaRPr sz="11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984376" y="2261488"/>
            <a:ext cx="0" cy="1472752"/>
          </a:xfrm>
          <a:custGeom>
            <a:avLst/>
            <a:gdLst/>
            <a:ahLst/>
            <a:cxnLst/>
            <a:rect l="l" t="t" r="r" b="b"/>
            <a:pathLst>
              <a:path h="1470025">
                <a:moveTo>
                  <a:pt x="0" y="1469898"/>
                </a:moveTo>
                <a:lnTo>
                  <a:pt x="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959054" y="2207284"/>
            <a:ext cx="51582" cy="56620"/>
          </a:xfrm>
          <a:custGeom>
            <a:avLst/>
            <a:gdLst/>
            <a:ahLst/>
            <a:cxnLst/>
            <a:rect l="l" t="t" r="r" b="b"/>
            <a:pathLst>
              <a:path w="55880" h="56514">
                <a:moveTo>
                  <a:pt x="55626" y="56387"/>
                </a:moveTo>
                <a:lnTo>
                  <a:pt x="27431" y="0"/>
                </a:lnTo>
                <a:lnTo>
                  <a:pt x="0" y="56387"/>
                </a:lnTo>
                <a:lnTo>
                  <a:pt x="55626" y="56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984376" y="3917332"/>
            <a:ext cx="0" cy="1350606"/>
          </a:xfrm>
          <a:custGeom>
            <a:avLst/>
            <a:gdLst/>
            <a:ahLst/>
            <a:cxnLst/>
            <a:rect l="l" t="t" r="r" b="b"/>
            <a:pathLst>
              <a:path h="1348104">
                <a:moveTo>
                  <a:pt x="0" y="0"/>
                </a:moveTo>
                <a:lnTo>
                  <a:pt x="0" y="1347977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959054" y="5266281"/>
            <a:ext cx="51582" cy="55984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626" y="0"/>
                </a:moveTo>
                <a:lnTo>
                  <a:pt x="0" y="0"/>
                </a:lnTo>
                <a:lnTo>
                  <a:pt x="27431" y="55625"/>
                </a:lnTo>
                <a:lnTo>
                  <a:pt x="556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5529436" y="4161622"/>
            <a:ext cx="231531" cy="0"/>
          </a:xfrm>
          <a:custGeom>
            <a:avLst/>
            <a:gdLst/>
            <a:ahLst/>
            <a:cxnLst/>
            <a:rect l="l" t="t" r="r" b="b"/>
            <a:pathLst>
              <a:path w="250825">
                <a:moveTo>
                  <a:pt x="0" y="0"/>
                </a:moveTo>
                <a:lnTo>
                  <a:pt x="250697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5759441" y="4134140"/>
            <a:ext cx="51582" cy="55984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55625" y="27431"/>
                </a:moveTo>
                <a:lnTo>
                  <a:pt x="0" y="0"/>
                </a:lnTo>
                <a:lnTo>
                  <a:pt x="0" y="55625"/>
                </a:lnTo>
                <a:lnTo>
                  <a:pt x="55625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016669" y="4161622"/>
            <a:ext cx="175260" cy="0"/>
          </a:xfrm>
          <a:custGeom>
            <a:avLst/>
            <a:gdLst/>
            <a:ahLst/>
            <a:cxnLst/>
            <a:rect l="l" t="t" r="r" b="b"/>
            <a:pathLst>
              <a:path w="189864">
                <a:moveTo>
                  <a:pt x="189737" y="0"/>
                </a:moveTo>
                <a:lnTo>
                  <a:pt x="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966727" y="4134140"/>
            <a:ext cx="52168" cy="55984"/>
          </a:xfrm>
          <a:custGeom>
            <a:avLst/>
            <a:gdLst/>
            <a:ahLst/>
            <a:cxnLst/>
            <a:rect l="l" t="t" r="r" b="b"/>
            <a:pathLst>
              <a:path w="56514" h="55879">
                <a:moveTo>
                  <a:pt x="56387" y="55625"/>
                </a:moveTo>
                <a:lnTo>
                  <a:pt x="56387" y="0"/>
                </a:lnTo>
                <a:lnTo>
                  <a:pt x="0" y="27431"/>
                </a:lnTo>
                <a:lnTo>
                  <a:pt x="56387" y="55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3672499" y="3978403"/>
            <a:ext cx="731520" cy="122146"/>
          </a:xfrm>
          <a:custGeom>
            <a:avLst/>
            <a:gdLst/>
            <a:ahLst/>
            <a:cxnLst/>
            <a:rect l="l" t="t" r="r" b="b"/>
            <a:pathLst>
              <a:path w="792479" h="121920">
                <a:moveTo>
                  <a:pt x="0" y="0"/>
                </a:moveTo>
                <a:lnTo>
                  <a:pt x="0" y="121920"/>
                </a:lnTo>
                <a:lnTo>
                  <a:pt x="792479" y="121920"/>
                </a:lnTo>
                <a:lnTo>
                  <a:pt x="792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3672499" y="3978403"/>
            <a:ext cx="731520" cy="122146"/>
          </a:xfrm>
          <a:custGeom>
            <a:avLst/>
            <a:gdLst/>
            <a:ahLst/>
            <a:cxnLst/>
            <a:rect l="l" t="t" r="r" b="b"/>
            <a:pathLst>
              <a:path w="792479" h="121920">
                <a:moveTo>
                  <a:pt x="0" y="0"/>
                </a:moveTo>
                <a:lnTo>
                  <a:pt x="0" y="121920"/>
                </a:lnTo>
                <a:lnTo>
                  <a:pt x="792479" y="121920"/>
                </a:lnTo>
                <a:lnTo>
                  <a:pt x="792479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690788" y="3998251"/>
            <a:ext cx="695178" cy="82703"/>
          </a:xfrm>
          <a:custGeom>
            <a:avLst/>
            <a:gdLst/>
            <a:ahLst/>
            <a:cxnLst/>
            <a:rect l="l" t="t" r="r" b="b"/>
            <a:pathLst>
              <a:path w="753110" h="82550">
                <a:moveTo>
                  <a:pt x="0" y="0"/>
                </a:moveTo>
                <a:lnTo>
                  <a:pt x="0" y="82296"/>
                </a:lnTo>
                <a:lnTo>
                  <a:pt x="752855" y="82296"/>
                </a:lnTo>
                <a:lnTo>
                  <a:pt x="752855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079269" y="3978403"/>
            <a:ext cx="731520" cy="122146"/>
          </a:xfrm>
          <a:custGeom>
            <a:avLst/>
            <a:gdLst/>
            <a:ahLst/>
            <a:cxnLst/>
            <a:rect l="l" t="t" r="r" b="b"/>
            <a:pathLst>
              <a:path w="792479" h="121920">
                <a:moveTo>
                  <a:pt x="0" y="0"/>
                </a:moveTo>
                <a:lnTo>
                  <a:pt x="0" y="121920"/>
                </a:lnTo>
                <a:lnTo>
                  <a:pt x="792480" y="121920"/>
                </a:lnTo>
                <a:lnTo>
                  <a:pt x="79248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079269" y="3978403"/>
            <a:ext cx="731520" cy="122146"/>
          </a:xfrm>
          <a:custGeom>
            <a:avLst/>
            <a:gdLst/>
            <a:ahLst/>
            <a:cxnLst/>
            <a:rect l="l" t="t" r="r" b="b"/>
            <a:pathLst>
              <a:path w="792479" h="121920">
                <a:moveTo>
                  <a:pt x="0" y="0"/>
                </a:moveTo>
                <a:lnTo>
                  <a:pt x="0" y="121920"/>
                </a:lnTo>
                <a:lnTo>
                  <a:pt x="792480" y="121920"/>
                </a:lnTo>
                <a:lnTo>
                  <a:pt x="79248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5097557" y="3998251"/>
            <a:ext cx="695178" cy="82703"/>
          </a:xfrm>
          <a:custGeom>
            <a:avLst/>
            <a:gdLst/>
            <a:ahLst/>
            <a:cxnLst/>
            <a:rect l="l" t="t" r="r" b="b"/>
            <a:pathLst>
              <a:path w="753110" h="82550">
                <a:moveTo>
                  <a:pt x="0" y="0"/>
                </a:moveTo>
                <a:lnTo>
                  <a:pt x="0" y="82296"/>
                </a:lnTo>
                <a:lnTo>
                  <a:pt x="752855" y="82296"/>
                </a:lnTo>
                <a:lnTo>
                  <a:pt x="752855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672501" y="4955573"/>
            <a:ext cx="393895" cy="122146"/>
          </a:xfrm>
          <a:custGeom>
            <a:avLst/>
            <a:gdLst/>
            <a:ahLst/>
            <a:cxnLst/>
            <a:rect l="l" t="t" r="r" b="b"/>
            <a:pathLst>
              <a:path w="426720" h="121920">
                <a:moveTo>
                  <a:pt x="0" y="0"/>
                </a:moveTo>
                <a:lnTo>
                  <a:pt x="0" y="121920"/>
                </a:lnTo>
                <a:lnTo>
                  <a:pt x="426720" y="121920"/>
                </a:lnTo>
                <a:lnTo>
                  <a:pt x="4267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3672501" y="4955573"/>
            <a:ext cx="393895" cy="122146"/>
          </a:xfrm>
          <a:custGeom>
            <a:avLst/>
            <a:gdLst/>
            <a:ahLst/>
            <a:cxnLst/>
            <a:rect l="l" t="t" r="r" b="b"/>
            <a:pathLst>
              <a:path w="426720" h="121920">
                <a:moveTo>
                  <a:pt x="0" y="0"/>
                </a:moveTo>
                <a:lnTo>
                  <a:pt x="0" y="121920"/>
                </a:lnTo>
                <a:lnTo>
                  <a:pt x="426720" y="121920"/>
                </a:lnTo>
                <a:lnTo>
                  <a:pt x="426720" y="0"/>
                </a:lnTo>
                <a:lnTo>
                  <a:pt x="0" y="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690787" y="4975423"/>
            <a:ext cx="357554" cy="82703"/>
          </a:xfrm>
          <a:custGeom>
            <a:avLst/>
            <a:gdLst/>
            <a:ahLst/>
            <a:cxnLst/>
            <a:rect l="l" t="t" r="r" b="b"/>
            <a:pathLst>
              <a:path w="387350" h="82550">
                <a:moveTo>
                  <a:pt x="0" y="0"/>
                </a:moveTo>
                <a:lnTo>
                  <a:pt x="0" y="82296"/>
                </a:lnTo>
                <a:lnTo>
                  <a:pt x="387096" y="82296"/>
                </a:lnTo>
                <a:lnTo>
                  <a:pt x="387096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4347748" y="2756941"/>
            <a:ext cx="337625" cy="122146"/>
          </a:xfrm>
          <a:custGeom>
            <a:avLst/>
            <a:gdLst/>
            <a:ahLst/>
            <a:cxnLst/>
            <a:rect l="l" t="t" r="r" b="b"/>
            <a:pathLst>
              <a:path w="365760" h="121919">
                <a:moveTo>
                  <a:pt x="0" y="0"/>
                </a:moveTo>
                <a:lnTo>
                  <a:pt x="0" y="121920"/>
                </a:lnTo>
                <a:lnTo>
                  <a:pt x="365760" y="121920"/>
                </a:lnTo>
                <a:lnTo>
                  <a:pt x="3657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4347748" y="2756941"/>
            <a:ext cx="337625" cy="122146"/>
          </a:xfrm>
          <a:custGeom>
            <a:avLst/>
            <a:gdLst/>
            <a:ahLst/>
            <a:cxnLst/>
            <a:rect l="l" t="t" r="r" b="b"/>
            <a:pathLst>
              <a:path w="365760" h="121919">
                <a:moveTo>
                  <a:pt x="0" y="0"/>
                </a:moveTo>
                <a:lnTo>
                  <a:pt x="0" y="121920"/>
                </a:lnTo>
                <a:lnTo>
                  <a:pt x="365760" y="121920"/>
                </a:lnTo>
                <a:lnTo>
                  <a:pt x="36576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4366038" y="2776790"/>
            <a:ext cx="301283" cy="82703"/>
          </a:xfrm>
          <a:custGeom>
            <a:avLst/>
            <a:gdLst/>
            <a:ahLst/>
            <a:cxnLst/>
            <a:rect l="l" t="t" r="r" b="b"/>
            <a:pathLst>
              <a:path w="326389" h="82550">
                <a:moveTo>
                  <a:pt x="0" y="0"/>
                </a:moveTo>
                <a:lnTo>
                  <a:pt x="0" y="82295"/>
                </a:lnTo>
                <a:lnTo>
                  <a:pt x="326136" y="82295"/>
                </a:lnTo>
                <a:lnTo>
                  <a:pt x="326136" y="0"/>
                </a:lnTo>
                <a:lnTo>
                  <a:pt x="0" y="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3616230" y="3245526"/>
            <a:ext cx="1125415" cy="122146"/>
          </a:xfrm>
          <a:custGeom>
            <a:avLst/>
            <a:gdLst/>
            <a:ahLst/>
            <a:cxnLst/>
            <a:rect l="l" t="t" r="r" b="b"/>
            <a:pathLst>
              <a:path w="1219200" h="121920">
                <a:moveTo>
                  <a:pt x="0" y="0"/>
                </a:moveTo>
                <a:lnTo>
                  <a:pt x="0" y="121920"/>
                </a:lnTo>
                <a:lnTo>
                  <a:pt x="1219200" y="121920"/>
                </a:lnTo>
                <a:lnTo>
                  <a:pt x="1219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3616230" y="3245526"/>
            <a:ext cx="1125415" cy="122146"/>
          </a:xfrm>
          <a:custGeom>
            <a:avLst/>
            <a:gdLst/>
            <a:ahLst/>
            <a:cxnLst/>
            <a:rect l="l" t="t" r="r" b="b"/>
            <a:pathLst>
              <a:path w="1219200" h="121920">
                <a:moveTo>
                  <a:pt x="0" y="0"/>
                </a:moveTo>
                <a:lnTo>
                  <a:pt x="0" y="121920"/>
                </a:lnTo>
                <a:lnTo>
                  <a:pt x="1219200" y="121920"/>
                </a:lnTo>
                <a:lnTo>
                  <a:pt x="121920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3634517" y="3265375"/>
            <a:ext cx="1089074" cy="82703"/>
          </a:xfrm>
          <a:custGeom>
            <a:avLst/>
            <a:gdLst/>
            <a:ahLst/>
            <a:cxnLst/>
            <a:rect l="l" t="t" r="r" b="b"/>
            <a:pathLst>
              <a:path w="1179829" h="82550">
                <a:moveTo>
                  <a:pt x="0" y="0"/>
                </a:moveTo>
                <a:lnTo>
                  <a:pt x="0" y="82296"/>
                </a:lnTo>
                <a:lnTo>
                  <a:pt x="1179576" y="82296"/>
                </a:lnTo>
                <a:lnTo>
                  <a:pt x="1179576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4347748" y="2268356"/>
            <a:ext cx="337625" cy="122146"/>
          </a:xfrm>
          <a:custGeom>
            <a:avLst/>
            <a:gdLst/>
            <a:ahLst/>
            <a:cxnLst/>
            <a:rect l="l" t="t" r="r" b="b"/>
            <a:pathLst>
              <a:path w="365760" h="121919">
                <a:moveTo>
                  <a:pt x="0" y="0"/>
                </a:moveTo>
                <a:lnTo>
                  <a:pt x="0" y="121919"/>
                </a:lnTo>
                <a:lnTo>
                  <a:pt x="365760" y="121919"/>
                </a:lnTo>
                <a:lnTo>
                  <a:pt x="3657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4347748" y="2268356"/>
            <a:ext cx="337625" cy="122146"/>
          </a:xfrm>
          <a:custGeom>
            <a:avLst/>
            <a:gdLst/>
            <a:ahLst/>
            <a:cxnLst/>
            <a:rect l="l" t="t" r="r" b="b"/>
            <a:pathLst>
              <a:path w="365760" h="121919">
                <a:moveTo>
                  <a:pt x="0" y="0"/>
                </a:moveTo>
                <a:lnTo>
                  <a:pt x="0" y="121919"/>
                </a:lnTo>
                <a:lnTo>
                  <a:pt x="365760" y="121919"/>
                </a:lnTo>
                <a:lnTo>
                  <a:pt x="36576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4366038" y="2288204"/>
            <a:ext cx="301283" cy="82703"/>
          </a:xfrm>
          <a:custGeom>
            <a:avLst/>
            <a:gdLst/>
            <a:ahLst/>
            <a:cxnLst/>
            <a:rect l="l" t="t" r="r" b="b"/>
            <a:pathLst>
              <a:path w="326389" h="82550">
                <a:moveTo>
                  <a:pt x="0" y="0"/>
                </a:moveTo>
                <a:lnTo>
                  <a:pt x="0" y="82295"/>
                </a:lnTo>
                <a:lnTo>
                  <a:pt x="326136" y="82295"/>
                </a:lnTo>
                <a:lnTo>
                  <a:pt x="326136" y="0"/>
                </a:lnTo>
                <a:lnTo>
                  <a:pt x="0" y="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4347748" y="3001234"/>
            <a:ext cx="337625" cy="122146"/>
          </a:xfrm>
          <a:custGeom>
            <a:avLst/>
            <a:gdLst/>
            <a:ahLst/>
            <a:cxnLst/>
            <a:rect l="l" t="t" r="r" b="b"/>
            <a:pathLst>
              <a:path w="365760" h="121919">
                <a:moveTo>
                  <a:pt x="0" y="0"/>
                </a:moveTo>
                <a:lnTo>
                  <a:pt x="0" y="121920"/>
                </a:lnTo>
                <a:lnTo>
                  <a:pt x="365760" y="121920"/>
                </a:lnTo>
                <a:lnTo>
                  <a:pt x="3657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4347748" y="3001234"/>
            <a:ext cx="337625" cy="122146"/>
          </a:xfrm>
          <a:custGeom>
            <a:avLst/>
            <a:gdLst/>
            <a:ahLst/>
            <a:cxnLst/>
            <a:rect l="l" t="t" r="r" b="b"/>
            <a:pathLst>
              <a:path w="365760" h="121919">
                <a:moveTo>
                  <a:pt x="0" y="0"/>
                </a:moveTo>
                <a:lnTo>
                  <a:pt x="0" y="121920"/>
                </a:lnTo>
                <a:lnTo>
                  <a:pt x="365760" y="121920"/>
                </a:lnTo>
                <a:lnTo>
                  <a:pt x="36576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4366038" y="3021084"/>
            <a:ext cx="301283" cy="82703"/>
          </a:xfrm>
          <a:custGeom>
            <a:avLst/>
            <a:gdLst/>
            <a:ahLst/>
            <a:cxnLst/>
            <a:rect l="l" t="t" r="r" b="b"/>
            <a:pathLst>
              <a:path w="326389" h="82550">
                <a:moveTo>
                  <a:pt x="0" y="0"/>
                </a:moveTo>
                <a:lnTo>
                  <a:pt x="0" y="82296"/>
                </a:lnTo>
                <a:lnTo>
                  <a:pt x="326136" y="82296"/>
                </a:lnTo>
                <a:lnTo>
                  <a:pt x="326136" y="0"/>
                </a:lnTo>
                <a:lnTo>
                  <a:pt x="0" y="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4347748" y="2512648"/>
            <a:ext cx="337625" cy="122146"/>
          </a:xfrm>
          <a:custGeom>
            <a:avLst/>
            <a:gdLst/>
            <a:ahLst/>
            <a:cxnLst/>
            <a:rect l="l" t="t" r="r" b="b"/>
            <a:pathLst>
              <a:path w="365760" h="121919">
                <a:moveTo>
                  <a:pt x="0" y="0"/>
                </a:moveTo>
                <a:lnTo>
                  <a:pt x="0" y="121919"/>
                </a:lnTo>
                <a:lnTo>
                  <a:pt x="365760" y="121919"/>
                </a:lnTo>
                <a:lnTo>
                  <a:pt x="3657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4347748" y="2512648"/>
            <a:ext cx="337625" cy="122146"/>
          </a:xfrm>
          <a:custGeom>
            <a:avLst/>
            <a:gdLst/>
            <a:ahLst/>
            <a:cxnLst/>
            <a:rect l="l" t="t" r="r" b="b"/>
            <a:pathLst>
              <a:path w="365760" h="121919">
                <a:moveTo>
                  <a:pt x="0" y="0"/>
                </a:moveTo>
                <a:lnTo>
                  <a:pt x="0" y="121919"/>
                </a:lnTo>
                <a:lnTo>
                  <a:pt x="365760" y="121919"/>
                </a:lnTo>
                <a:lnTo>
                  <a:pt x="36576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4366038" y="2532498"/>
            <a:ext cx="301283" cy="82703"/>
          </a:xfrm>
          <a:custGeom>
            <a:avLst/>
            <a:gdLst/>
            <a:ahLst/>
            <a:cxnLst/>
            <a:rect l="l" t="t" r="r" b="b"/>
            <a:pathLst>
              <a:path w="326389" h="82550">
                <a:moveTo>
                  <a:pt x="0" y="0"/>
                </a:moveTo>
                <a:lnTo>
                  <a:pt x="0" y="82295"/>
                </a:lnTo>
                <a:lnTo>
                  <a:pt x="326136" y="82295"/>
                </a:lnTo>
                <a:lnTo>
                  <a:pt x="326136" y="0"/>
                </a:lnTo>
                <a:lnTo>
                  <a:pt x="0" y="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3672499" y="4650208"/>
            <a:ext cx="731520" cy="122146"/>
          </a:xfrm>
          <a:custGeom>
            <a:avLst/>
            <a:gdLst/>
            <a:ahLst/>
            <a:cxnLst/>
            <a:rect l="l" t="t" r="r" b="b"/>
            <a:pathLst>
              <a:path w="792479" h="121920">
                <a:moveTo>
                  <a:pt x="0" y="0"/>
                </a:moveTo>
                <a:lnTo>
                  <a:pt x="0" y="121920"/>
                </a:lnTo>
                <a:lnTo>
                  <a:pt x="792479" y="121920"/>
                </a:lnTo>
                <a:lnTo>
                  <a:pt x="792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3672499" y="4650208"/>
            <a:ext cx="731520" cy="122146"/>
          </a:xfrm>
          <a:custGeom>
            <a:avLst/>
            <a:gdLst/>
            <a:ahLst/>
            <a:cxnLst/>
            <a:rect l="l" t="t" r="r" b="b"/>
            <a:pathLst>
              <a:path w="792479" h="121920">
                <a:moveTo>
                  <a:pt x="0" y="0"/>
                </a:moveTo>
                <a:lnTo>
                  <a:pt x="0" y="121920"/>
                </a:lnTo>
                <a:lnTo>
                  <a:pt x="792479" y="121920"/>
                </a:lnTo>
                <a:lnTo>
                  <a:pt x="792479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3690788" y="4670056"/>
            <a:ext cx="695178" cy="82703"/>
          </a:xfrm>
          <a:custGeom>
            <a:avLst/>
            <a:gdLst/>
            <a:ahLst/>
            <a:cxnLst/>
            <a:rect l="l" t="t" r="r" b="b"/>
            <a:pathLst>
              <a:path w="753110" h="82550">
                <a:moveTo>
                  <a:pt x="0" y="0"/>
                </a:moveTo>
                <a:lnTo>
                  <a:pt x="0" y="82296"/>
                </a:lnTo>
                <a:lnTo>
                  <a:pt x="752855" y="82296"/>
                </a:lnTo>
                <a:lnTo>
                  <a:pt x="752855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3672499" y="4283768"/>
            <a:ext cx="731520" cy="122146"/>
          </a:xfrm>
          <a:custGeom>
            <a:avLst/>
            <a:gdLst/>
            <a:ahLst/>
            <a:cxnLst/>
            <a:rect l="l" t="t" r="r" b="b"/>
            <a:pathLst>
              <a:path w="792479" h="121920">
                <a:moveTo>
                  <a:pt x="0" y="0"/>
                </a:moveTo>
                <a:lnTo>
                  <a:pt x="0" y="121920"/>
                </a:lnTo>
                <a:lnTo>
                  <a:pt x="792479" y="121920"/>
                </a:lnTo>
                <a:lnTo>
                  <a:pt x="792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3672499" y="4283768"/>
            <a:ext cx="731520" cy="122146"/>
          </a:xfrm>
          <a:custGeom>
            <a:avLst/>
            <a:gdLst/>
            <a:ahLst/>
            <a:cxnLst/>
            <a:rect l="l" t="t" r="r" b="b"/>
            <a:pathLst>
              <a:path w="792479" h="121920">
                <a:moveTo>
                  <a:pt x="0" y="0"/>
                </a:moveTo>
                <a:lnTo>
                  <a:pt x="0" y="121920"/>
                </a:lnTo>
                <a:lnTo>
                  <a:pt x="792479" y="121920"/>
                </a:lnTo>
                <a:lnTo>
                  <a:pt x="792479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3690788" y="4303618"/>
            <a:ext cx="695178" cy="82703"/>
          </a:xfrm>
          <a:custGeom>
            <a:avLst/>
            <a:gdLst/>
            <a:ahLst/>
            <a:cxnLst/>
            <a:rect l="l" t="t" r="r" b="b"/>
            <a:pathLst>
              <a:path w="753110" h="82550">
                <a:moveTo>
                  <a:pt x="0" y="0"/>
                </a:moveTo>
                <a:lnTo>
                  <a:pt x="0" y="82296"/>
                </a:lnTo>
                <a:lnTo>
                  <a:pt x="752855" y="82296"/>
                </a:lnTo>
                <a:lnTo>
                  <a:pt x="752855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5979590" y="3978403"/>
            <a:ext cx="281354" cy="122146"/>
          </a:xfrm>
          <a:custGeom>
            <a:avLst/>
            <a:gdLst/>
            <a:ahLst/>
            <a:cxnLst/>
            <a:rect l="l" t="t" r="r" b="b"/>
            <a:pathLst>
              <a:path w="304800" h="121920">
                <a:moveTo>
                  <a:pt x="0" y="0"/>
                </a:moveTo>
                <a:lnTo>
                  <a:pt x="0" y="121920"/>
                </a:lnTo>
                <a:lnTo>
                  <a:pt x="304800" y="121920"/>
                </a:lnTo>
                <a:lnTo>
                  <a:pt x="30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5979590" y="3978403"/>
            <a:ext cx="281354" cy="122146"/>
          </a:xfrm>
          <a:custGeom>
            <a:avLst/>
            <a:gdLst/>
            <a:ahLst/>
            <a:cxnLst/>
            <a:rect l="l" t="t" r="r" b="b"/>
            <a:pathLst>
              <a:path w="304800" h="121920">
                <a:moveTo>
                  <a:pt x="0" y="0"/>
                </a:moveTo>
                <a:lnTo>
                  <a:pt x="0" y="121920"/>
                </a:lnTo>
                <a:lnTo>
                  <a:pt x="304800" y="121920"/>
                </a:lnTo>
                <a:lnTo>
                  <a:pt x="30480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5997878" y="3998251"/>
            <a:ext cx="245012" cy="82703"/>
          </a:xfrm>
          <a:custGeom>
            <a:avLst/>
            <a:gdLst/>
            <a:ahLst/>
            <a:cxnLst/>
            <a:rect l="l" t="t" r="r" b="b"/>
            <a:pathLst>
              <a:path w="265429" h="82550">
                <a:moveTo>
                  <a:pt x="0" y="0"/>
                </a:moveTo>
                <a:lnTo>
                  <a:pt x="0" y="82296"/>
                </a:lnTo>
                <a:lnTo>
                  <a:pt x="265175" y="82296"/>
                </a:lnTo>
                <a:lnTo>
                  <a:pt x="265175" y="0"/>
                </a:lnTo>
                <a:lnTo>
                  <a:pt x="0" y="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5923331" y="4955573"/>
            <a:ext cx="337625" cy="122146"/>
          </a:xfrm>
          <a:custGeom>
            <a:avLst/>
            <a:gdLst/>
            <a:ahLst/>
            <a:cxnLst/>
            <a:rect l="l" t="t" r="r" b="b"/>
            <a:pathLst>
              <a:path w="365759" h="121920">
                <a:moveTo>
                  <a:pt x="0" y="0"/>
                </a:moveTo>
                <a:lnTo>
                  <a:pt x="0" y="121920"/>
                </a:lnTo>
                <a:lnTo>
                  <a:pt x="365759" y="121920"/>
                </a:lnTo>
                <a:lnTo>
                  <a:pt x="36575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5923331" y="4955573"/>
            <a:ext cx="337625" cy="122146"/>
          </a:xfrm>
          <a:custGeom>
            <a:avLst/>
            <a:gdLst/>
            <a:ahLst/>
            <a:cxnLst/>
            <a:rect l="l" t="t" r="r" b="b"/>
            <a:pathLst>
              <a:path w="365759" h="121920">
                <a:moveTo>
                  <a:pt x="0" y="0"/>
                </a:moveTo>
                <a:lnTo>
                  <a:pt x="0" y="121920"/>
                </a:lnTo>
                <a:lnTo>
                  <a:pt x="365759" y="121920"/>
                </a:lnTo>
                <a:lnTo>
                  <a:pt x="365759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5941618" y="4975423"/>
            <a:ext cx="301283" cy="82703"/>
          </a:xfrm>
          <a:custGeom>
            <a:avLst/>
            <a:gdLst/>
            <a:ahLst/>
            <a:cxnLst/>
            <a:rect l="l" t="t" r="r" b="b"/>
            <a:pathLst>
              <a:path w="326390" h="82550">
                <a:moveTo>
                  <a:pt x="0" y="0"/>
                </a:moveTo>
                <a:lnTo>
                  <a:pt x="0" y="82296"/>
                </a:lnTo>
                <a:lnTo>
                  <a:pt x="326135" y="82296"/>
                </a:lnTo>
                <a:lnTo>
                  <a:pt x="326135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5191812" y="5566304"/>
            <a:ext cx="1131863" cy="0"/>
          </a:xfrm>
          <a:custGeom>
            <a:avLst/>
            <a:gdLst/>
            <a:ahLst/>
            <a:cxnLst/>
            <a:rect l="l" t="t" r="r" b="b"/>
            <a:pathLst>
              <a:path w="1226184">
                <a:moveTo>
                  <a:pt x="0" y="0"/>
                </a:moveTo>
                <a:lnTo>
                  <a:pt x="1226057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6322150" y="5538821"/>
            <a:ext cx="51582" cy="55984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55625" y="27432"/>
                </a:moveTo>
                <a:lnTo>
                  <a:pt x="0" y="0"/>
                </a:lnTo>
                <a:lnTo>
                  <a:pt x="0" y="55625"/>
                </a:lnTo>
                <a:lnTo>
                  <a:pt x="55625" y="27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5022999" y="4283768"/>
            <a:ext cx="393895" cy="427512"/>
          </a:xfrm>
          <a:custGeom>
            <a:avLst/>
            <a:gdLst/>
            <a:ahLst/>
            <a:cxnLst/>
            <a:rect l="l" t="t" r="r" b="b"/>
            <a:pathLst>
              <a:path w="426720" h="426720">
                <a:moveTo>
                  <a:pt x="426707" y="0"/>
                </a:moveTo>
                <a:lnTo>
                  <a:pt x="0" y="426720"/>
                </a:lnTo>
              </a:path>
            </a:pathLst>
          </a:custGeom>
          <a:ln w="22860">
            <a:solidFill>
              <a:srgbClr val="3365FF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5022998" y="4283769"/>
            <a:ext cx="562708" cy="610731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609600" y="0"/>
                </a:moveTo>
                <a:lnTo>
                  <a:pt x="0" y="609600"/>
                </a:lnTo>
              </a:path>
            </a:pathLst>
          </a:custGeom>
          <a:ln w="22860">
            <a:solidFill>
              <a:srgbClr val="3365FF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5022998" y="4283768"/>
            <a:ext cx="731520" cy="793950"/>
          </a:xfrm>
          <a:custGeom>
            <a:avLst/>
            <a:gdLst/>
            <a:ahLst/>
            <a:cxnLst/>
            <a:rect l="l" t="t" r="r" b="b"/>
            <a:pathLst>
              <a:path w="792479" h="792479">
                <a:moveTo>
                  <a:pt x="792467" y="0"/>
                </a:moveTo>
                <a:lnTo>
                  <a:pt x="0" y="792480"/>
                </a:lnTo>
              </a:path>
            </a:pathLst>
          </a:custGeom>
          <a:ln w="22860">
            <a:solidFill>
              <a:srgbClr val="3365FF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5135540" y="4405914"/>
            <a:ext cx="675249" cy="732877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731520" y="0"/>
                </a:moveTo>
                <a:lnTo>
                  <a:pt x="0" y="731520"/>
                </a:lnTo>
              </a:path>
            </a:pathLst>
          </a:custGeom>
          <a:ln w="22860">
            <a:solidFill>
              <a:srgbClr val="3365FF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5304353" y="4589133"/>
            <a:ext cx="506437" cy="549658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548640" y="0"/>
                </a:moveTo>
                <a:lnTo>
                  <a:pt x="0" y="548639"/>
                </a:lnTo>
              </a:path>
            </a:pathLst>
          </a:custGeom>
          <a:ln w="22859">
            <a:solidFill>
              <a:srgbClr val="3365FF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5473153" y="4772352"/>
            <a:ext cx="338211" cy="366439"/>
          </a:xfrm>
          <a:custGeom>
            <a:avLst/>
            <a:gdLst/>
            <a:ahLst/>
            <a:cxnLst/>
            <a:rect l="l" t="t" r="r" b="b"/>
            <a:pathLst>
              <a:path w="366395" h="365760">
                <a:moveTo>
                  <a:pt x="365772" y="0"/>
                </a:moveTo>
                <a:lnTo>
                  <a:pt x="0" y="365760"/>
                </a:lnTo>
              </a:path>
            </a:pathLst>
          </a:custGeom>
          <a:ln w="22860">
            <a:solidFill>
              <a:srgbClr val="3365FF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5022999" y="4283768"/>
            <a:ext cx="225083" cy="244292"/>
          </a:xfrm>
          <a:custGeom>
            <a:avLst/>
            <a:gdLst/>
            <a:ahLst/>
            <a:cxnLst/>
            <a:rect l="l" t="t" r="r" b="b"/>
            <a:pathLst>
              <a:path w="243839" h="243839">
                <a:moveTo>
                  <a:pt x="243839" y="0"/>
                </a:moveTo>
                <a:lnTo>
                  <a:pt x="0" y="243840"/>
                </a:lnTo>
              </a:path>
            </a:pathLst>
          </a:custGeom>
          <a:ln w="22860">
            <a:solidFill>
              <a:srgbClr val="3365FF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5641976" y="4955573"/>
            <a:ext cx="168812" cy="183219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182880" y="0"/>
                </a:moveTo>
                <a:lnTo>
                  <a:pt x="0" y="182879"/>
                </a:lnTo>
              </a:path>
            </a:pathLst>
          </a:custGeom>
          <a:ln w="22860">
            <a:solidFill>
              <a:srgbClr val="3365FF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5079270" y="4528063"/>
            <a:ext cx="675249" cy="318725"/>
          </a:xfrm>
          <a:custGeom>
            <a:avLst/>
            <a:gdLst/>
            <a:ahLst/>
            <a:cxnLst/>
            <a:rect l="l" t="t" r="r" b="b"/>
            <a:pathLst>
              <a:path w="731520" h="318135">
                <a:moveTo>
                  <a:pt x="731520" y="0"/>
                </a:moveTo>
                <a:lnTo>
                  <a:pt x="731520" y="317753"/>
                </a:lnTo>
                <a:lnTo>
                  <a:pt x="0" y="317753"/>
                </a:lnTo>
                <a:lnTo>
                  <a:pt x="0" y="0"/>
                </a:lnTo>
                <a:lnTo>
                  <a:pt x="7315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5135763" y="4550456"/>
            <a:ext cx="55098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b="1" dirty="0">
                <a:solidFill>
                  <a:srgbClr val="CC0000"/>
                </a:solidFill>
                <a:latin typeface="Verdana"/>
                <a:cs typeface="Verdana"/>
              </a:rPr>
              <a:t>0.5</a:t>
            </a:r>
            <a:r>
              <a:rPr sz="1600" b="1" spc="-85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CC0000"/>
                </a:solidFill>
                <a:latin typeface="Verdana"/>
                <a:cs typeface="Verdana"/>
              </a:rPr>
              <a:t>T</a:t>
            </a:r>
            <a:endParaRPr sz="16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3559958" y="4405914"/>
            <a:ext cx="1294228" cy="0"/>
          </a:xfrm>
          <a:custGeom>
            <a:avLst/>
            <a:gdLst/>
            <a:ahLst/>
            <a:cxnLst/>
            <a:rect l="l" t="t" r="r" b="b"/>
            <a:pathLst>
              <a:path w="1402079">
                <a:moveTo>
                  <a:pt x="0" y="0"/>
                </a:moveTo>
                <a:lnTo>
                  <a:pt x="1402080" y="0"/>
                </a:lnTo>
              </a:path>
            </a:pathLst>
          </a:custGeom>
          <a:ln w="30480">
            <a:solidFill>
              <a:srgbClr val="CC0000"/>
            </a:solidFill>
            <a:prstDash val="lgDash"/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4854186" y="4100550"/>
            <a:ext cx="0" cy="305365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800"/>
                </a:moveTo>
                <a:lnTo>
                  <a:pt x="0" y="0"/>
                </a:lnTo>
              </a:path>
            </a:pathLst>
          </a:custGeom>
          <a:ln w="30480">
            <a:solidFill>
              <a:srgbClr val="CC0000"/>
            </a:solidFill>
            <a:prstDash val="lgDash"/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4854185" y="4100549"/>
            <a:ext cx="1069145" cy="0"/>
          </a:xfrm>
          <a:custGeom>
            <a:avLst/>
            <a:gdLst/>
            <a:ahLst/>
            <a:cxnLst/>
            <a:rect l="l" t="t" r="r" b="b"/>
            <a:pathLst>
              <a:path w="1158239">
                <a:moveTo>
                  <a:pt x="0" y="0"/>
                </a:moveTo>
                <a:lnTo>
                  <a:pt x="1158239" y="0"/>
                </a:lnTo>
              </a:path>
            </a:pathLst>
          </a:custGeom>
          <a:ln w="30480">
            <a:solidFill>
              <a:srgbClr val="CC0000"/>
            </a:solidFill>
            <a:prstDash val="lgDash"/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5923330" y="4100550"/>
            <a:ext cx="0" cy="305365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30480">
            <a:solidFill>
              <a:srgbClr val="CC0000"/>
            </a:solidFill>
            <a:prstDash val="lgDash"/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5923330" y="4405914"/>
            <a:ext cx="281354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30480">
            <a:solidFill>
              <a:srgbClr val="CC0000"/>
            </a:solidFill>
            <a:prstDash val="lgDash"/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6204684" y="4405914"/>
            <a:ext cx="0" cy="549658"/>
          </a:xfrm>
          <a:custGeom>
            <a:avLst/>
            <a:gdLst/>
            <a:ahLst/>
            <a:cxnLst/>
            <a:rect l="l" t="t" r="r" b="b"/>
            <a:pathLst>
              <a:path h="548639">
                <a:moveTo>
                  <a:pt x="0" y="0"/>
                </a:moveTo>
                <a:lnTo>
                  <a:pt x="0" y="548640"/>
                </a:lnTo>
              </a:path>
            </a:pathLst>
          </a:custGeom>
          <a:ln w="30480">
            <a:solidFill>
              <a:srgbClr val="CC0000"/>
            </a:solidFill>
            <a:prstDash val="lgDash"/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5923330" y="4955573"/>
            <a:ext cx="281354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30480">
            <a:solidFill>
              <a:srgbClr val="CC0000"/>
            </a:solidFill>
            <a:prstDash val="lgDash"/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5923330" y="4955573"/>
            <a:ext cx="0" cy="183219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30480">
            <a:solidFill>
              <a:srgbClr val="CC0000"/>
            </a:solidFill>
            <a:prstDash val="lgDash"/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4854185" y="5138792"/>
            <a:ext cx="1069145" cy="0"/>
          </a:xfrm>
          <a:custGeom>
            <a:avLst/>
            <a:gdLst/>
            <a:ahLst/>
            <a:cxnLst/>
            <a:rect l="l" t="t" r="r" b="b"/>
            <a:pathLst>
              <a:path w="1158239">
                <a:moveTo>
                  <a:pt x="1158239" y="0"/>
                </a:moveTo>
                <a:lnTo>
                  <a:pt x="0" y="0"/>
                </a:lnTo>
              </a:path>
            </a:pathLst>
          </a:custGeom>
          <a:ln w="30480">
            <a:solidFill>
              <a:srgbClr val="CC0000"/>
            </a:solidFill>
            <a:prstDash val="lgDash"/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4854186" y="5016645"/>
            <a:ext cx="0" cy="122146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121920"/>
                </a:moveTo>
                <a:lnTo>
                  <a:pt x="0" y="0"/>
                </a:lnTo>
              </a:path>
            </a:pathLst>
          </a:custGeom>
          <a:ln w="30480">
            <a:solidFill>
              <a:srgbClr val="CC0000"/>
            </a:solidFill>
            <a:prstDash val="lgDash"/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3559958" y="5016645"/>
            <a:ext cx="1294228" cy="0"/>
          </a:xfrm>
          <a:custGeom>
            <a:avLst/>
            <a:gdLst/>
            <a:ahLst/>
            <a:cxnLst/>
            <a:rect l="l" t="t" r="r" b="b"/>
            <a:pathLst>
              <a:path w="1402079">
                <a:moveTo>
                  <a:pt x="1402080" y="0"/>
                </a:moveTo>
                <a:lnTo>
                  <a:pt x="0" y="0"/>
                </a:lnTo>
              </a:path>
            </a:pathLst>
          </a:custGeom>
          <a:ln w="30480">
            <a:solidFill>
              <a:srgbClr val="CC0000"/>
            </a:solidFill>
            <a:prstDash val="lgDash"/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3559958" y="4405914"/>
            <a:ext cx="0" cy="610731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609600"/>
                </a:moveTo>
                <a:lnTo>
                  <a:pt x="0" y="0"/>
                </a:lnTo>
              </a:path>
            </a:pathLst>
          </a:custGeom>
          <a:ln w="30480">
            <a:solidFill>
              <a:srgbClr val="CC0000"/>
            </a:solidFill>
            <a:prstDash val="lgDash"/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5079492" y="2206768"/>
            <a:ext cx="3150108" cy="1337674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>
              <a:spcBef>
                <a:spcPts val="1265"/>
              </a:spcBef>
            </a:pPr>
            <a:r>
              <a:rPr sz="1900" spc="10" dirty="0">
                <a:solidFill>
                  <a:prstClr val="black"/>
                </a:solidFill>
                <a:latin typeface="Verdana"/>
                <a:cs typeface="Verdana"/>
              </a:rPr>
              <a:t>No impact</a:t>
            </a:r>
            <a:endParaRPr sz="19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51300"/>
              </a:lnSpc>
            </a:pPr>
            <a:r>
              <a:rPr sz="1900" spc="10" dirty="0">
                <a:solidFill>
                  <a:prstClr val="black"/>
                </a:solidFill>
                <a:latin typeface="Verdana"/>
                <a:cs typeface="Verdana"/>
              </a:rPr>
              <a:t>Stray </a:t>
            </a:r>
            <a:r>
              <a:rPr sz="1900" spc="5" dirty="0">
                <a:solidFill>
                  <a:prstClr val="black"/>
                </a:solidFill>
                <a:latin typeface="Verdana"/>
                <a:cs typeface="Verdana"/>
              </a:rPr>
              <a:t>fields, impact </a:t>
            </a:r>
            <a:r>
              <a:rPr sz="1900" spc="10" dirty="0">
                <a:solidFill>
                  <a:prstClr val="black"/>
                </a:solidFill>
                <a:latin typeface="Verdana"/>
                <a:cs typeface="Verdana"/>
              </a:rPr>
              <a:t>?  Shielding DC/DC’s,</a:t>
            </a:r>
            <a:r>
              <a:rPr sz="1900" spc="-7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900" spc="10" dirty="0">
                <a:solidFill>
                  <a:prstClr val="black"/>
                </a:solidFill>
                <a:latin typeface="Verdana"/>
                <a:cs typeface="Verdana"/>
              </a:rPr>
              <a:t>etc</a:t>
            </a:r>
            <a:endParaRPr sz="19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4572833" y="2653117"/>
            <a:ext cx="423203" cy="1264722"/>
          </a:xfrm>
          <a:custGeom>
            <a:avLst/>
            <a:gdLst/>
            <a:ahLst/>
            <a:cxnLst/>
            <a:rect l="l" t="t" r="r" b="b"/>
            <a:pathLst>
              <a:path w="458470" h="1262379">
                <a:moveTo>
                  <a:pt x="0" y="1261872"/>
                </a:moveTo>
                <a:lnTo>
                  <a:pt x="457961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4536961" y="3878396"/>
            <a:ext cx="71744" cy="778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4958288" y="2573721"/>
            <a:ext cx="75614" cy="96699"/>
          </a:xfrm>
          <a:custGeom>
            <a:avLst/>
            <a:gdLst/>
            <a:ahLst/>
            <a:cxnLst/>
            <a:rect l="l" t="t" r="r" b="b"/>
            <a:pathLst>
              <a:path w="81914" h="96519">
                <a:moveTo>
                  <a:pt x="81533" y="96012"/>
                </a:moveTo>
                <a:lnTo>
                  <a:pt x="70103" y="0"/>
                </a:lnTo>
                <a:lnTo>
                  <a:pt x="0" y="66293"/>
                </a:lnTo>
                <a:lnTo>
                  <a:pt x="81533" y="960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4966728" y="3085209"/>
            <a:ext cx="104921" cy="1137486"/>
          </a:xfrm>
          <a:custGeom>
            <a:avLst/>
            <a:gdLst/>
            <a:ahLst/>
            <a:cxnLst/>
            <a:rect l="l" t="t" r="r" b="b"/>
            <a:pathLst>
              <a:path w="113664" h="1135379">
                <a:moveTo>
                  <a:pt x="0" y="1135379"/>
                </a:moveTo>
                <a:lnTo>
                  <a:pt x="113537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4930856" y="4183762"/>
            <a:ext cx="71745" cy="778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5032143" y="3001236"/>
            <a:ext cx="79717" cy="90973"/>
          </a:xfrm>
          <a:custGeom>
            <a:avLst/>
            <a:gdLst/>
            <a:ahLst/>
            <a:cxnLst/>
            <a:rect l="l" t="t" r="r" b="b"/>
            <a:pathLst>
              <a:path w="86360" h="90805">
                <a:moveTo>
                  <a:pt x="86106" y="90677"/>
                </a:moveTo>
                <a:lnTo>
                  <a:pt x="51054" y="0"/>
                </a:lnTo>
                <a:lnTo>
                  <a:pt x="0" y="82296"/>
                </a:lnTo>
                <a:lnTo>
                  <a:pt x="86106" y="906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5360624" y="3574558"/>
            <a:ext cx="52168" cy="1014704"/>
          </a:xfrm>
          <a:custGeom>
            <a:avLst/>
            <a:gdLst/>
            <a:ahLst/>
            <a:cxnLst/>
            <a:rect l="l" t="t" r="r" b="b"/>
            <a:pathLst>
              <a:path w="56514" h="1012825">
                <a:moveTo>
                  <a:pt x="0" y="1012698"/>
                </a:moveTo>
                <a:lnTo>
                  <a:pt x="56387" y="0"/>
                </a:lnTo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5324751" y="4550199"/>
            <a:ext cx="71745" cy="778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5373283" y="3489819"/>
            <a:ext cx="79717" cy="89701"/>
          </a:xfrm>
          <a:custGeom>
            <a:avLst/>
            <a:gdLst/>
            <a:ahLst/>
            <a:cxnLst/>
            <a:rect l="l" t="t" r="r" b="b"/>
            <a:pathLst>
              <a:path w="86360" h="89535">
                <a:moveTo>
                  <a:pt x="86093" y="89154"/>
                </a:moveTo>
                <a:lnTo>
                  <a:pt x="47231" y="0"/>
                </a:lnTo>
                <a:lnTo>
                  <a:pt x="0" y="84582"/>
                </a:lnTo>
                <a:lnTo>
                  <a:pt x="86093" y="891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5023220" y="1229600"/>
            <a:ext cx="2977780" cy="895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1300"/>
              </a:lnSpc>
              <a:spcBef>
                <a:spcPts val="95"/>
              </a:spcBef>
            </a:pPr>
            <a:r>
              <a:rPr sz="1900" spc="10" dirty="0">
                <a:solidFill>
                  <a:srgbClr val="3333CC"/>
                </a:solidFill>
                <a:latin typeface="Verdana"/>
                <a:cs typeface="Verdana"/>
              </a:rPr>
              <a:t>Two main magnets  L3 and </a:t>
            </a:r>
            <a:r>
              <a:rPr sz="1900" spc="15" dirty="0">
                <a:solidFill>
                  <a:srgbClr val="3333CC"/>
                </a:solidFill>
                <a:latin typeface="Verdana"/>
                <a:cs typeface="Verdana"/>
              </a:rPr>
              <a:t>MUON</a:t>
            </a:r>
            <a:r>
              <a:rPr sz="1900" spc="-70" dirty="0">
                <a:solidFill>
                  <a:srgbClr val="3333CC"/>
                </a:solidFill>
                <a:latin typeface="Verdana"/>
                <a:cs typeface="Verdana"/>
              </a:rPr>
              <a:t> </a:t>
            </a:r>
            <a:r>
              <a:rPr sz="1900" spc="5" dirty="0">
                <a:solidFill>
                  <a:srgbClr val="3333CC"/>
                </a:solidFill>
                <a:latin typeface="Verdana"/>
                <a:cs typeface="Verdana"/>
              </a:rPr>
              <a:t>dipole</a:t>
            </a:r>
            <a:endParaRPr sz="19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4854409" y="5469098"/>
            <a:ext cx="558732" cy="173766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spcBef>
                <a:spcPts val="35"/>
              </a:spcBef>
            </a:pPr>
            <a:r>
              <a:rPr sz="1100" b="1" spc="50" dirty="0">
                <a:solidFill>
                  <a:prstClr val="black"/>
                </a:solidFill>
                <a:latin typeface="Times New Roman"/>
                <a:cs typeface="Times New Roman"/>
              </a:rPr>
              <a:t>~55m</a:t>
            </a:r>
            <a:endParaRPr sz="11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7285553" y="5784408"/>
            <a:ext cx="113128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z="1100" spc="10" dirty="0">
                <a:solidFill>
                  <a:prstClr val="black"/>
                </a:solidFill>
                <a:latin typeface="Times New Roman"/>
                <a:cs typeface="Times New Roman"/>
              </a:rPr>
              <a:pPr marL="25400"/>
              <a:t>5</a:t>
            </a:fld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0" name="Footer Placeholder 14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5.6.02 L.Jirdén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2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43573" y="5797131"/>
            <a:ext cx="13247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sz="1100" spc="10" dirty="0">
                <a:solidFill>
                  <a:prstClr val="black"/>
                </a:solidFill>
                <a:latin typeface="Times New Roman"/>
                <a:cs typeface="Times New Roman"/>
              </a:rPr>
              <a:t>10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21657" y="993280"/>
            <a:ext cx="771612" cy="96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07590" y="854514"/>
            <a:ext cx="6330462" cy="5148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5.6.02 L.Jirdén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1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TPC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2"/>
            <a:ext cx="4038600" cy="302895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2"/>
            <a:ext cx="4038600" cy="312633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742846"/>
            <a:ext cx="419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Volume:	 88 m3		</a:t>
            </a:r>
          </a:p>
          <a:p>
            <a:r>
              <a:rPr lang="en-US" dirty="0"/>
              <a:t>Diameter:     5 </a:t>
            </a:r>
            <a:r>
              <a:rPr lang="en-US" dirty="0" smtClean="0"/>
              <a:t>m</a:t>
            </a:r>
          </a:p>
          <a:p>
            <a:r>
              <a:rPr lang="en-US" dirty="0" smtClean="0"/>
              <a:t>Drift length: 2x2.5 m	</a:t>
            </a:r>
          </a:p>
          <a:p>
            <a:r>
              <a:rPr lang="en-US" dirty="0" smtClean="0"/>
              <a:t>Drift field: </a:t>
            </a:r>
            <a:r>
              <a:rPr lang="en-US" dirty="0" smtClean="0"/>
              <a:t>400 V/cm  </a:t>
            </a:r>
            <a:r>
              <a:rPr lang="en-US" dirty="0" smtClean="0"/>
              <a:t>(</a:t>
            </a:r>
            <a:r>
              <a:rPr lang="en-US" dirty="0" smtClean="0"/>
              <a:t>100 kV</a:t>
            </a:r>
            <a:r>
              <a:rPr lang="en-US" dirty="0" smtClean="0"/>
              <a:t>)</a:t>
            </a:r>
          </a:p>
          <a:p>
            <a:r>
              <a:rPr lang="en-US" dirty="0"/>
              <a:t>Drift time </a:t>
            </a:r>
            <a:r>
              <a:rPr lang="en-US" dirty="0" smtClean="0"/>
              <a:t>~100 </a:t>
            </a:r>
            <a:r>
              <a:rPr lang="en-US" dirty="0"/>
              <a:t>µs</a:t>
            </a:r>
            <a:endParaRPr lang="en-US" dirty="0" smtClean="0"/>
          </a:p>
          <a:p>
            <a:r>
              <a:rPr lang="en-US" dirty="0" smtClean="0"/>
              <a:t>			</a:t>
            </a:r>
          </a:p>
          <a:p>
            <a:r>
              <a:rPr lang="en-US" dirty="0" smtClean="0"/>
              <a:t>Temperature homogeneity: 	100 </a:t>
            </a:r>
            <a:r>
              <a:rPr lang="en-US" dirty="0" err="1" smtClean="0"/>
              <a:t>mK</a:t>
            </a:r>
            <a:r>
              <a:rPr lang="en-US" dirty="0" smtClean="0"/>
              <a:t> RMS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48200" y="4756703"/>
            <a:ext cx="41131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Projection chamber</a:t>
            </a:r>
          </a:p>
          <a:p>
            <a:r>
              <a:rPr lang="en-US" dirty="0" err="1" smtClean="0"/>
              <a:t>Multiwire</a:t>
            </a:r>
            <a:r>
              <a:rPr lang="en-US" dirty="0" smtClean="0"/>
              <a:t> proportional </a:t>
            </a:r>
            <a:r>
              <a:rPr lang="en-US" dirty="0"/>
              <a:t>chambers </a:t>
            </a:r>
            <a:endParaRPr lang="en-US" dirty="0" smtClean="0"/>
          </a:p>
          <a:p>
            <a:r>
              <a:rPr lang="en-US" dirty="0" smtClean="0"/>
              <a:t>(upgrade: GEM)</a:t>
            </a:r>
          </a:p>
          <a:p>
            <a:r>
              <a:rPr lang="en-US" dirty="0" smtClean="0"/>
              <a:t>Segmented cathode read out: 557568 </a:t>
            </a:r>
            <a:r>
              <a:rPr lang="en-US" dirty="0" err="1" smtClean="0"/>
              <a:t>ch.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8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TPC DCS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118 HV </a:t>
            </a:r>
            <a:r>
              <a:rPr lang="en-US" dirty="0"/>
              <a:t>(</a:t>
            </a:r>
            <a:r>
              <a:rPr lang="en-US" dirty="0" smtClean="0"/>
              <a:t>wire chamber)</a:t>
            </a:r>
          </a:p>
          <a:p>
            <a:r>
              <a:rPr lang="en-US" dirty="0" smtClean="0"/>
              <a:t>100 </a:t>
            </a:r>
            <a:r>
              <a:rPr lang="en-US" dirty="0" err="1" smtClean="0"/>
              <a:t>kv</a:t>
            </a:r>
            <a:r>
              <a:rPr lang="en-US" dirty="0" smtClean="0"/>
              <a:t> field gage</a:t>
            </a:r>
          </a:p>
          <a:p>
            <a:pPr lvl="1"/>
            <a:r>
              <a:rPr lang="en-US" dirty="0" smtClean="0"/>
              <a:t>current monitoring</a:t>
            </a:r>
          </a:p>
          <a:p>
            <a:r>
              <a:rPr lang="en-US" dirty="0" smtClean="0"/>
              <a:t>Gas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recirculating system</a:t>
            </a:r>
          </a:p>
          <a:p>
            <a:r>
              <a:rPr lang="en-US" dirty="0" smtClean="0"/>
              <a:t>Gas </a:t>
            </a:r>
            <a:r>
              <a:rPr lang="en-US" dirty="0" smtClean="0"/>
              <a:t>quality monitor</a:t>
            </a:r>
          </a:p>
          <a:p>
            <a:pPr lvl="1"/>
            <a:r>
              <a:rPr lang="en-US" dirty="0" smtClean="0"/>
              <a:t>gas chromatograph</a:t>
            </a:r>
          </a:p>
          <a:p>
            <a:pPr lvl="1"/>
            <a:r>
              <a:rPr lang="en-US" dirty="0" smtClean="0"/>
              <a:t>drift velocity monitor</a:t>
            </a:r>
          </a:p>
          <a:p>
            <a:r>
              <a:rPr lang="en-US" dirty="0" smtClean="0"/>
              <a:t>2 cooling plants</a:t>
            </a:r>
          </a:p>
          <a:p>
            <a:pPr lvl="1"/>
            <a:r>
              <a:rPr lang="en-US" dirty="0" smtClean="0"/>
              <a:t>48 loop</a:t>
            </a:r>
          </a:p>
          <a:p>
            <a:pPr lvl="2"/>
            <a:r>
              <a:rPr lang="en-US" dirty="0" smtClean="0"/>
              <a:t>individual temperature</a:t>
            </a:r>
          </a:p>
          <a:p>
            <a:pPr lvl="2"/>
            <a:r>
              <a:rPr lang="en-US" dirty="0" smtClean="0"/>
              <a:t>PLC pressure interlock system</a:t>
            </a:r>
          </a:p>
          <a:p>
            <a:pPr lvl="1"/>
            <a:r>
              <a:rPr lang="en-US" dirty="0" smtClean="0"/>
              <a:t>4 loop</a:t>
            </a:r>
          </a:p>
          <a:p>
            <a:r>
              <a:rPr lang="en-US" dirty="0" smtClean="0"/>
              <a:t>Temp Monitor</a:t>
            </a:r>
          </a:p>
          <a:p>
            <a:pPr lvl="1"/>
            <a:r>
              <a:rPr lang="en-US" dirty="0" smtClean="0"/>
              <a:t>500 </a:t>
            </a:r>
            <a:r>
              <a:rPr lang="en-US" dirty="0"/>
              <a:t>P</a:t>
            </a:r>
            <a:r>
              <a:rPr lang="en-US" dirty="0" smtClean="0"/>
              <a:t>t 1000</a:t>
            </a:r>
          </a:p>
          <a:p>
            <a:pPr lvl="2"/>
            <a:r>
              <a:rPr lang="en-US" dirty="0" smtClean="0"/>
              <a:t>absolute calibrated</a:t>
            </a:r>
          </a:p>
          <a:p>
            <a:pPr lvl="2"/>
            <a:r>
              <a:rPr lang="en-US" dirty="0" err="1" smtClean="0"/>
              <a:t>mK</a:t>
            </a:r>
            <a:r>
              <a:rPr lang="en-US" dirty="0" smtClean="0"/>
              <a:t> </a:t>
            </a:r>
            <a:r>
              <a:rPr lang="en-US" dirty="0"/>
              <a:t>r</a:t>
            </a:r>
            <a:r>
              <a:rPr lang="en-US" dirty="0" smtClean="0"/>
              <a:t>esolution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FEE monitor &amp; control</a:t>
            </a:r>
          </a:p>
          <a:p>
            <a:pPr lvl="1"/>
            <a:r>
              <a:rPr lang="en-US" dirty="0" smtClean="0"/>
              <a:t>218 RCU</a:t>
            </a:r>
          </a:p>
          <a:p>
            <a:pPr lvl="1"/>
            <a:r>
              <a:rPr lang="en-US" dirty="0" smtClean="0"/>
              <a:t>4356 FEC</a:t>
            </a:r>
          </a:p>
          <a:p>
            <a:pPr lvl="2"/>
            <a:r>
              <a:rPr lang="en-US" dirty="0" smtClean="0"/>
              <a:t>128 channel</a:t>
            </a:r>
          </a:p>
          <a:p>
            <a:r>
              <a:rPr lang="en-US" dirty="0" err="1" smtClean="0"/>
              <a:t>BusyBox</a:t>
            </a:r>
            <a:endParaRPr lang="en-US" dirty="0" smtClean="0"/>
          </a:p>
          <a:p>
            <a:r>
              <a:rPr lang="en-US" dirty="0" smtClean="0"/>
              <a:t>Gating </a:t>
            </a:r>
            <a:r>
              <a:rPr lang="en-US" dirty="0" err="1" smtClean="0"/>
              <a:t>pulser</a:t>
            </a:r>
            <a:endParaRPr lang="en-US" dirty="0" smtClean="0"/>
          </a:p>
          <a:p>
            <a:r>
              <a:rPr lang="en-US" dirty="0" smtClean="0"/>
              <a:t>LV</a:t>
            </a:r>
          </a:p>
          <a:p>
            <a:pPr lvl="1"/>
            <a:r>
              <a:rPr lang="en-US" dirty="0" smtClean="0"/>
              <a:t>19 Wiener Pl512 </a:t>
            </a:r>
          </a:p>
          <a:p>
            <a:pPr lvl="2"/>
            <a:r>
              <a:rPr lang="en-US" dirty="0" smtClean="0"/>
              <a:t>4 </a:t>
            </a:r>
            <a:r>
              <a:rPr lang="en-US" dirty="0" err="1" smtClean="0"/>
              <a:t>ch</a:t>
            </a:r>
            <a:endParaRPr lang="en-US" dirty="0" smtClean="0"/>
          </a:p>
          <a:p>
            <a:r>
              <a:rPr lang="en-US" dirty="0" smtClean="0"/>
              <a:t>Laser Control</a:t>
            </a:r>
          </a:p>
          <a:p>
            <a:pPr lvl="1"/>
            <a:r>
              <a:rPr lang="en-US" dirty="0" smtClean="0"/>
              <a:t>2 Lasers</a:t>
            </a:r>
          </a:p>
          <a:p>
            <a:pPr lvl="1"/>
            <a:r>
              <a:rPr lang="en-US" dirty="0" smtClean="0"/>
              <a:t>Cameras + mirror control</a:t>
            </a:r>
          </a:p>
          <a:p>
            <a:pPr lvl="1"/>
            <a:r>
              <a:rPr lang="en-US" dirty="0" smtClean="0"/>
              <a:t>Embedded events in runs</a:t>
            </a:r>
          </a:p>
          <a:p>
            <a:r>
              <a:rPr lang="en-US" dirty="0" smtClean="0"/>
              <a:t>Calibration </a:t>
            </a:r>
            <a:r>
              <a:rPr lang="en-US" dirty="0" err="1" smtClean="0"/>
              <a:t>pulser</a:t>
            </a:r>
            <a:endParaRPr lang="en-US" dirty="0" smtClean="0"/>
          </a:p>
          <a:p>
            <a:r>
              <a:rPr lang="en-US" dirty="0" smtClean="0"/>
              <a:t>12 distributed SCADA systems</a:t>
            </a:r>
          </a:p>
          <a:p>
            <a:r>
              <a:rPr lang="en-US" dirty="0" smtClean="0"/>
              <a:t>12+4 PCs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4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6881" y="171380"/>
            <a:ext cx="7133760" cy="800724"/>
          </a:xfrm>
          <a:ln/>
        </p:spPr>
        <p:txBody>
          <a:bodyPr/>
          <a:lstStyle/>
          <a:p>
            <a:pPr>
              <a:tabLst>
                <a:tab pos="0" algn="l"/>
                <a:tab pos="829452" algn="l"/>
                <a:tab pos="1658904" algn="l"/>
                <a:tab pos="2488357" algn="l"/>
                <a:tab pos="3317809" algn="l"/>
                <a:tab pos="4147261" algn="l"/>
                <a:tab pos="4976713" algn="l"/>
                <a:tab pos="5806166" algn="l"/>
                <a:tab pos="6635618" algn="l"/>
                <a:tab pos="7465070" algn="l"/>
                <a:tab pos="8294522" algn="l"/>
                <a:tab pos="9123975" algn="l"/>
              </a:tabLst>
            </a:pPr>
            <a:r>
              <a:rPr lang="en-GB" altLang="en-US"/>
              <a:t>Gas system</a:t>
            </a:r>
          </a:p>
        </p:txBody>
      </p:sp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96640" y="1324939"/>
            <a:ext cx="5096160" cy="4635846"/>
            <a:chOff x="206" y="920"/>
            <a:chExt cx="3539" cy="3219"/>
          </a:xfrm>
        </p:grpSpPr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" y="1174"/>
              <a:ext cx="3538" cy="2742"/>
            </a:xfrm>
            <a:prstGeom prst="rect">
              <a:avLst/>
            </a:prstGeom>
            <a:noFill/>
            <a:ln w="9360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9700" name="Text Box 4"/>
            <p:cNvSpPr txBox="1">
              <a:spLocks noChangeArrowheads="1"/>
            </p:cNvSpPr>
            <p:nvPr/>
          </p:nvSpPr>
          <p:spPr bwMode="auto">
            <a:xfrm>
              <a:off x="224" y="920"/>
              <a:ext cx="35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5760" tIns="47880" rIns="95760" bIns="47880">
              <a:spAutoFit/>
            </a:bodyPr>
            <a:lstStyle>
              <a:lvl1pPr marL="357188" indent="-357188">
                <a:tabLst>
                  <a:tab pos="357188" algn="l"/>
                  <a:tab pos="1271588" algn="l"/>
                  <a:tab pos="2185988" algn="l"/>
                  <a:tab pos="3100388" algn="l"/>
                  <a:tab pos="4014788" algn="l"/>
                  <a:tab pos="4929188" algn="l"/>
                  <a:tab pos="5843588" algn="l"/>
                  <a:tab pos="6757988" algn="l"/>
                  <a:tab pos="7672388" algn="l"/>
                  <a:tab pos="8586788" algn="l"/>
                  <a:tab pos="9501188" algn="l"/>
                  <a:tab pos="10415588" algn="l"/>
                </a:tabLst>
                <a:defRPr sz="2400">
                  <a:solidFill>
                    <a:srgbClr val="000000"/>
                  </a:solidFill>
                  <a:latin typeface="Comic Sans MS" pitchFamily="64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357188" algn="l"/>
                  <a:tab pos="1271588" algn="l"/>
                  <a:tab pos="2185988" algn="l"/>
                  <a:tab pos="3100388" algn="l"/>
                  <a:tab pos="4014788" algn="l"/>
                  <a:tab pos="4929188" algn="l"/>
                  <a:tab pos="5843588" algn="l"/>
                  <a:tab pos="6757988" algn="l"/>
                  <a:tab pos="7672388" algn="l"/>
                  <a:tab pos="8586788" algn="l"/>
                  <a:tab pos="9501188" algn="l"/>
                  <a:tab pos="10415588" algn="l"/>
                </a:tabLst>
                <a:defRPr sz="2400">
                  <a:solidFill>
                    <a:srgbClr val="000000"/>
                  </a:solidFill>
                  <a:latin typeface="Comic Sans MS" pitchFamily="64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357188" algn="l"/>
                  <a:tab pos="1271588" algn="l"/>
                  <a:tab pos="2185988" algn="l"/>
                  <a:tab pos="3100388" algn="l"/>
                  <a:tab pos="4014788" algn="l"/>
                  <a:tab pos="4929188" algn="l"/>
                  <a:tab pos="5843588" algn="l"/>
                  <a:tab pos="6757988" algn="l"/>
                  <a:tab pos="7672388" algn="l"/>
                  <a:tab pos="8586788" algn="l"/>
                  <a:tab pos="9501188" algn="l"/>
                  <a:tab pos="10415588" algn="l"/>
                </a:tabLst>
                <a:defRPr sz="2400">
                  <a:solidFill>
                    <a:srgbClr val="000000"/>
                  </a:solidFill>
                  <a:latin typeface="Comic Sans MS" pitchFamily="64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357188" algn="l"/>
                  <a:tab pos="1271588" algn="l"/>
                  <a:tab pos="2185988" algn="l"/>
                  <a:tab pos="3100388" algn="l"/>
                  <a:tab pos="4014788" algn="l"/>
                  <a:tab pos="4929188" algn="l"/>
                  <a:tab pos="5843588" algn="l"/>
                  <a:tab pos="6757988" algn="l"/>
                  <a:tab pos="7672388" algn="l"/>
                  <a:tab pos="8586788" algn="l"/>
                  <a:tab pos="9501188" algn="l"/>
                  <a:tab pos="10415588" algn="l"/>
                </a:tabLst>
                <a:defRPr sz="2400">
                  <a:solidFill>
                    <a:srgbClr val="000000"/>
                  </a:solidFill>
                  <a:latin typeface="Comic Sans MS" pitchFamily="64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357188" algn="l"/>
                  <a:tab pos="1271588" algn="l"/>
                  <a:tab pos="2185988" algn="l"/>
                  <a:tab pos="3100388" algn="l"/>
                  <a:tab pos="4014788" algn="l"/>
                  <a:tab pos="4929188" algn="l"/>
                  <a:tab pos="5843588" algn="l"/>
                  <a:tab pos="6757988" algn="l"/>
                  <a:tab pos="7672388" algn="l"/>
                  <a:tab pos="8586788" algn="l"/>
                  <a:tab pos="9501188" algn="l"/>
                  <a:tab pos="10415588" algn="l"/>
                </a:tabLst>
                <a:defRPr sz="2400">
                  <a:solidFill>
                    <a:srgbClr val="000000"/>
                  </a:solidFill>
                  <a:latin typeface="Comic Sans MS" pitchFamily="64" charset="0"/>
                  <a:ea typeface="Lucida Sans Unicode" charset="0"/>
                  <a:cs typeface="Lucida Sans Unicode" charset="0"/>
                </a:defRPr>
              </a:lvl5pPr>
              <a:lvl6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omic Sans MS" pitchFamily="64" charset="0"/>
                <a:tabLst>
                  <a:tab pos="357188" algn="l"/>
                  <a:tab pos="1271588" algn="l"/>
                  <a:tab pos="2185988" algn="l"/>
                  <a:tab pos="3100388" algn="l"/>
                  <a:tab pos="4014788" algn="l"/>
                  <a:tab pos="4929188" algn="l"/>
                  <a:tab pos="5843588" algn="l"/>
                  <a:tab pos="6757988" algn="l"/>
                  <a:tab pos="7672388" algn="l"/>
                  <a:tab pos="8586788" algn="l"/>
                  <a:tab pos="9501188" algn="l"/>
                  <a:tab pos="10415588" algn="l"/>
                </a:tabLst>
                <a:defRPr sz="2400">
                  <a:solidFill>
                    <a:srgbClr val="000000"/>
                  </a:solidFill>
                  <a:latin typeface="Comic Sans MS" pitchFamily="64" charset="0"/>
                  <a:ea typeface="Lucida Sans Unicode" charset="0"/>
                  <a:cs typeface="Lucida Sans Unicode" charset="0"/>
                </a:defRPr>
              </a:lvl6pPr>
              <a:lvl7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omic Sans MS" pitchFamily="64" charset="0"/>
                <a:tabLst>
                  <a:tab pos="357188" algn="l"/>
                  <a:tab pos="1271588" algn="l"/>
                  <a:tab pos="2185988" algn="l"/>
                  <a:tab pos="3100388" algn="l"/>
                  <a:tab pos="4014788" algn="l"/>
                  <a:tab pos="4929188" algn="l"/>
                  <a:tab pos="5843588" algn="l"/>
                  <a:tab pos="6757988" algn="l"/>
                  <a:tab pos="7672388" algn="l"/>
                  <a:tab pos="8586788" algn="l"/>
                  <a:tab pos="9501188" algn="l"/>
                  <a:tab pos="10415588" algn="l"/>
                </a:tabLst>
                <a:defRPr sz="2400">
                  <a:solidFill>
                    <a:srgbClr val="000000"/>
                  </a:solidFill>
                  <a:latin typeface="Comic Sans MS" pitchFamily="64" charset="0"/>
                  <a:ea typeface="Lucida Sans Unicode" charset="0"/>
                  <a:cs typeface="Lucida Sans Unicode" charset="0"/>
                </a:defRPr>
              </a:lvl7pPr>
              <a:lvl8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omic Sans MS" pitchFamily="64" charset="0"/>
                <a:tabLst>
                  <a:tab pos="357188" algn="l"/>
                  <a:tab pos="1271588" algn="l"/>
                  <a:tab pos="2185988" algn="l"/>
                  <a:tab pos="3100388" algn="l"/>
                  <a:tab pos="4014788" algn="l"/>
                  <a:tab pos="4929188" algn="l"/>
                  <a:tab pos="5843588" algn="l"/>
                  <a:tab pos="6757988" algn="l"/>
                  <a:tab pos="7672388" algn="l"/>
                  <a:tab pos="8586788" algn="l"/>
                  <a:tab pos="9501188" algn="l"/>
                  <a:tab pos="10415588" algn="l"/>
                </a:tabLst>
                <a:defRPr sz="2400">
                  <a:solidFill>
                    <a:srgbClr val="000000"/>
                  </a:solidFill>
                  <a:latin typeface="Comic Sans MS" pitchFamily="64" charset="0"/>
                  <a:ea typeface="Lucida Sans Unicode" charset="0"/>
                  <a:cs typeface="Lucida Sans Unicode" charset="0"/>
                </a:defRPr>
              </a:lvl8pPr>
              <a:lvl9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omic Sans MS" pitchFamily="64" charset="0"/>
                <a:tabLst>
                  <a:tab pos="357188" algn="l"/>
                  <a:tab pos="1271588" algn="l"/>
                  <a:tab pos="2185988" algn="l"/>
                  <a:tab pos="3100388" algn="l"/>
                  <a:tab pos="4014788" algn="l"/>
                  <a:tab pos="4929188" algn="l"/>
                  <a:tab pos="5843588" algn="l"/>
                  <a:tab pos="6757988" algn="l"/>
                  <a:tab pos="7672388" algn="l"/>
                  <a:tab pos="8586788" algn="l"/>
                  <a:tab pos="9501188" algn="l"/>
                  <a:tab pos="10415588" algn="l"/>
                </a:tabLst>
                <a:defRPr sz="2400">
                  <a:solidFill>
                    <a:srgbClr val="000000"/>
                  </a:solidFill>
                  <a:latin typeface="Comic Sans MS" pitchFamily="64" charset="0"/>
                  <a:ea typeface="Lucida Sans Unicode" charset="0"/>
                  <a:cs typeface="Lucida Sans Unicode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ts val="408"/>
                </a:spcBef>
              </a:pPr>
              <a:r>
                <a:rPr lang="en-GB" altLang="en-US" sz="1600">
                  <a:latin typeface="Arial Narrow" pitchFamily="32" charset="0"/>
                  <a:cs typeface="Arial" charset="0"/>
                </a:rPr>
                <a:t>Control         Backup     Mixer   Purifier  CO2   Distr  Analys  Pump</a:t>
              </a:r>
            </a:p>
          </p:txBody>
        </p:sp>
        <p:sp>
          <p:nvSpPr>
            <p:cNvPr id="29701" name="Text Box 5"/>
            <p:cNvSpPr txBox="1">
              <a:spLocks noChangeArrowheads="1"/>
            </p:cNvSpPr>
            <p:nvPr/>
          </p:nvSpPr>
          <p:spPr bwMode="auto">
            <a:xfrm>
              <a:off x="1318" y="3944"/>
              <a:ext cx="1530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omic Sans MS" pitchFamily="64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omic Sans MS" pitchFamily="64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omic Sans MS" pitchFamily="64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omic Sans MS" pitchFamily="64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omic Sans MS" pitchFamily="64" charset="0"/>
                  <a:ea typeface="Lucida Sans Unicode" charset="0"/>
                  <a:cs typeface="Lucida Sans Unicode" charset="0"/>
                </a:defRPr>
              </a:lvl5pPr>
              <a:lvl6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omic Sans MS" pitchFamily="6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omic Sans MS" pitchFamily="64" charset="0"/>
                  <a:ea typeface="Lucida Sans Unicode" charset="0"/>
                  <a:cs typeface="Lucida Sans Unicode" charset="0"/>
                </a:defRPr>
              </a:lvl6pPr>
              <a:lvl7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omic Sans MS" pitchFamily="6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omic Sans MS" pitchFamily="64" charset="0"/>
                  <a:ea typeface="Lucida Sans Unicode" charset="0"/>
                  <a:cs typeface="Lucida Sans Unicode" charset="0"/>
                </a:defRPr>
              </a:lvl7pPr>
              <a:lvl8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omic Sans MS" pitchFamily="6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omic Sans MS" pitchFamily="64" charset="0"/>
                  <a:ea typeface="Lucida Sans Unicode" charset="0"/>
                  <a:cs typeface="Lucida Sans Unicode" charset="0"/>
                </a:defRPr>
              </a:lvl8pPr>
              <a:lvl9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omic Sans MS" pitchFamily="6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omic Sans MS" pitchFamily="64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>
                <a:lnSpc>
                  <a:spcPct val="93000"/>
                </a:lnSpc>
              </a:pPr>
              <a:r>
                <a:rPr lang="en-GB" altLang="en-US" sz="1300">
                  <a:latin typeface="Arial" charset="0"/>
                  <a:cs typeface="Arial" charset="0"/>
                </a:rPr>
                <a:t>TPC Gas System at SLXL2</a:t>
              </a:r>
            </a:p>
          </p:txBody>
        </p:sp>
      </p:grpSp>
      <p:sp>
        <p:nvSpPr>
          <p:cNvPr id="297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677920" y="1687859"/>
            <a:ext cx="2780640" cy="4028103"/>
          </a:xfrm>
          <a:ln/>
        </p:spPr>
        <p:txBody>
          <a:bodyPr/>
          <a:lstStyle/>
          <a:p>
            <a:pPr>
              <a:tabLst>
                <a:tab pos="826572" algn="l"/>
                <a:tab pos="1656024" algn="l"/>
                <a:tab pos="2485477" algn="l"/>
                <a:tab pos="3314929" algn="l"/>
                <a:tab pos="4144381" algn="l"/>
                <a:tab pos="4973833" algn="l"/>
                <a:tab pos="5803286" algn="l"/>
                <a:tab pos="6632738" algn="l"/>
                <a:tab pos="7462190" algn="l"/>
                <a:tab pos="8291642" algn="l"/>
                <a:tab pos="9121095" algn="l"/>
              </a:tabLst>
            </a:pPr>
            <a:r>
              <a:rPr lang="en-GB" altLang="en-US" sz="1800"/>
              <a:t>Recirulating gas system -&gt; recover Ne</a:t>
            </a:r>
          </a:p>
          <a:p>
            <a:pPr>
              <a:tabLst>
                <a:tab pos="826572" algn="l"/>
                <a:tab pos="1656024" algn="l"/>
                <a:tab pos="2485477" algn="l"/>
                <a:tab pos="3314929" algn="l"/>
                <a:tab pos="4144381" algn="l"/>
                <a:tab pos="4973833" algn="l"/>
                <a:tab pos="5803286" algn="l"/>
                <a:tab pos="6632738" algn="l"/>
                <a:tab pos="7462190" algn="l"/>
                <a:tab pos="8291642" algn="l"/>
                <a:tab pos="9121095" algn="l"/>
              </a:tabLst>
            </a:pPr>
            <a:r>
              <a:rPr lang="en-GB" altLang="en-US" sz="1800"/>
              <a:t>Purifier (removal of H</a:t>
            </a:r>
            <a:r>
              <a:rPr lang="en-GB" altLang="en-US" sz="1800" baseline="-33000"/>
              <a:t>2</a:t>
            </a:r>
            <a:r>
              <a:rPr lang="en-GB" altLang="en-US" sz="1800"/>
              <a:t>O and O</a:t>
            </a:r>
            <a:r>
              <a:rPr lang="en-GB" altLang="en-US" sz="1800" baseline="-33000"/>
              <a:t>2</a:t>
            </a:r>
            <a:r>
              <a:rPr lang="en-GB" altLang="en-US" sz="18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47599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n-Screen Presentation 2">
  <a:themeElements>
    <a:clrScheme name="On-Screen Presentation 2 2">
      <a:dk1>
        <a:srgbClr val="000000"/>
      </a:dk1>
      <a:lt1>
        <a:srgbClr val="FFFFFF"/>
      </a:lt1>
      <a:dk2>
        <a:srgbClr val="000000"/>
      </a:dk2>
      <a:lt2>
        <a:srgbClr val="CCECFF"/>
      </a:lt2>
      <a:accent1>
        <a:srgbClr val="CC99FF"/>
      </a:accent1>
      <a:accent2>
        <a:srgbClr val="3366FF"/>
      </a:accent2>
      <a:accent3>
        <a:srgbClr val="FFFFFF"/>
      </a:accent3>
      <a:accent4>
        <a:srgbClr val="000000"/>
      </a:accent4>
      <a:accent5>
        <a:srgbClr val="E2CAFF"/>
      </a:accent5>
      <a:accent6>
        <a:srgbClr val="2D5CE7"/>
      </a:accent6>
      <a:hlink>
        <a:srgbClr val="00CCFF"/>
      </a:hlink>
      <a:folHlink>
        <a:srgbClr val="99CCFF"/>
      </a:folHlink>
    </a:clrScheme>
    <a:fontScheme name="On-Screen Presentation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anose="0204060205030503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anose="02040602050305030304" pitchFamily="18" charset="0"/>
          </a:defRPr>
        </a:defPPr>
      </a:lstStyle>
    </a:lnDef>
  </a:objectDefaults>
  <a:extraClrSchemeLst>
    <a:extraClrScheme>
      <a:clrScheme name="On-Screen Presentation 2 1">
        <a:dk1>
          <a:srgbClr val="2A004E"/>
        </a:dk1>
        <a:lt1>
          <a:srgbClr val="FFFFFF"/>
        </a:lt1>
        <a:dk2>
          <a:srgbClr val="500093"/>
        </a:dk2>
        <a:lt2>
          <a:srgbClr val="00CCCC"/>
        </a:lt2>
        <a:accent1>
          <a:srgbClr val="D60093"/>
        </a:accent1>
        <a:accent2>
          <a:srgbClr val="0000FF"/>
        </a:accent2>
        <a:accent3>
          <a:srgbClr val="B3AAC8"/>
        </a:accent3>
        <a:accent4>
          <a:srgbClr val="DADADA"/>
        </a:accent4>
        <a:accent5>
          <a:srgbClr val="E8AAC8"/>
        </a:accent5>
        <a:accent6>
          <a:srgbClr val="0000E7"/>
        </a:accent6>
        <a:hlink>
          <a:srgbClr val="FFFF00"/>
        </a:hlink>
        <a:folHlink>
          <a:srgbClr val="7500D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-Screen Presentation 2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CC99FF"/>
        </a:accent1>
        <a:accent2>
          <a:srgbClr val="3366FF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-Screen Presentation 2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777777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BDBDBD"/>
        </a:accent5>
        <a:accent6>
          <a:srgbClr val="B8B8B8"/>
        </a:accent6>
        <a:hlink>
          <a:srgbClr val="4D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-Screen Presentation 2 4">
        <a:dk1>
          <a:srgbClr val="000000"/>
        </a:dk1>
        <a:lt1>
          <a:srgbClr val="00CCCC"/>
        </a:lt1>
        <a:dk2>
          <a:srgbClr val="FFFFCC"/>
        </a:dk2>
        <a:lt2>
          <a:srgbClr val="009999"/>
        </a:lt2>
        <a:accent1>
          <a:srgbClr val="CC99FF"/>
        </a:accent1>
        <a:accent2>
          <a:srgbClr val="3366FF"/>
        </a:accent2>
        <a:accent3>
          <a:srgbClr val="AAE2E2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-Screen Presentation 2 5">
        <a:dk1>
          <a:srgbClr val="003300"/>
        </a:dk1>
        <a:lt1>
          <a:srgbClr val="FFFFFF"/>
        </a:lt1>
        <a:dk2>
          <a:srgbClr val="669900"/>
        </a:dk2>
        <a:lt2>
          <a:srgbClr val="FFCC66"/>
        </a:lt2>
        <a:accent1>
          <a:srgbClr val="990033"/>
        </a:accent1>
        <a:accent2>
          <a:srgbClr val="FF9933"/>
        </a:accent2>
        <a:accent3>
          <a:srgbClr val="B8CAAA"/>
        </a:accent3>
        <a:accent4>
          <a:srgbClr val="DADADA"/>
        </a:accent4>
        <a:accent5>
          <a:srgbClr val="CAAAAD"/>
        </a:accent5>
        <a:accent6>
          <a:srgbClr val="E78A2D"/>
        </a:accent6>
        <a:hlink>
          <a:srgbClr val="CCCC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-Screen Presentation 2 6">
        <a:dk1>
          <a:srgbClr val="663300"/>
        </a:dk1>
        <a:lt1>
          <a:srgbClr val="FFFFFF"/>
        </a:lt1>
        <a:dk2>
          <a:srgbClr val="CC6600"/>
        </a:dk2>
        <a:lt2>
          <a:srgbClr val="FFCC00"/>
        </a:lt2>
        <a:accent1>
          <a:srgbClr val="990033"/>
        </a:accent1>
        <a:accent2>
          <a:srgbClr val="FF0033"/>
        </a:accent2>
        <a:accent3>
          <a:srgbClr val="E2B8AA"/>
        </a:accent3>
        <a:accent4>
          <a:srgbClr val="DADADA"/>
        </a:accent4>
        <a:accent5>
          <a:srgbClr val="CAAAAD"/>
        </a:accent5>
        <a:accent6>
          <a:srgbClr val="E7002D"/>
        </a:accent6>
        <a:hlink>
          <a:srgbClr val="CC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-Screen Presentation 2 7">
        <a:dk1>
          <a:srgbClr val="660033"/>
        </a:dk1>
        <a:lt1>
          <a:srgbClr val="FFFFFF"/>
        </a:lt1>
        <a:dk2>
          <a:srgbClr val="990066"/>
        </a:dk2>
        <a:lt2>
          <a:srgbClr val="FFFF66"/>
        </a:lt2>
        <a:accent1>
          <a:srgbClr val="9933FF"/>
        </a:accent1>
        <a:accent2>
          <a:srgbClr val="00CCCC"/>
        </a:accent2>
        <a:accent3>
          <a:srgbClr val="CAAAB8"/>
        </a:accent3>
        <a:accent4>
          <a:srgbClr val="DADADA"/>
        </a:accent4>
        <a:accent5>
          <a:srgbClr val="CAADFF"/>
        </a:accent5>
        <a:accent6>
          <a:srgbClr val="00B9B9"/>
        </a:accent6>
        <a:hlink>
          <a:srgbClr val="CC66FF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n-Screen Presentation 2 1">
    <a:dk1>
      <a:srgbClr val="2A004E"/>
    </a:dk1>
    <a:lt1>
      <a:srgbClr val="FFFFFF"/>
    </a:lt1>
    <a:dk2>
      <a:srgbClr val="500093"/>
    </a:dk2>
    <a:lt2>
      <a:srgbClr val="00CCCC"/>
    </a:lt2>
    <a:accent1>
      <a:srgbClr val="D60093"/>
    </a:accent1>
    <a:accent2>
      <a:srgbClr val="0000FF"/>
    </a:accent2>
    <a:accent3>
      <a:srgbClr val="B3AAC8"/>
    </a:accent3>
    <a:accent4>
      <a:srgbClr val="DADADA"/>
    </a:accent4>
    <a:accent5>
      <a:srgbClr val="E8AAC8"/>
    </a:accent5>
    <a:accent6>
      <a:srgbClr val="0000E7"/>
    </a:accent6>
    <a:hlink>
      <a:srgbClr val="FFFF00"/>
    </a:hlink>
    <a:folHlink>
      <a:srgbClr val="7500D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1780</Words>
  <Application>Microsoft Office PowerPoint</Application>
  <PresentationFormat>On-screen Show (4:3)</PresentationFormat>
  <Paragraphs>1039</Paragraphs>
  <Slides>30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Office Theme</vt:lpstr>
      <vt:lpstr>Default Design</vt:lpstr>
      <vt:lpstr>1_Default Design</vt:lpstr>
      <vt:lpstr>1_Office Theme</vt:lpstr>
      <vt:lpstr>On-Screen Presentation 2</vt:lpstr>
      <vt:lpstr>Alice TPC  DCS</vt:lpstr>
      <vt:lpstr>ALICE underground</vt:lpstr>
      <vt:lpstr>Access</vt:lpstr>
      <vt:lpstr>Radiation</vt:lpstr>
      <vt:lpstr>Magnetic field</vt:lpstr>
      <vt:lpstr>PowerPoint Presentation</vt:lpstr>
      <vt:lpstr>Alice TPC</vt:lpstr>
      <vt:lpstr>TPC DCS overview</vt:lpstr>
      <vt:lpstr>Gas system</vt:lpstr>
      <vt:lpstr>Cooling system</vt:lpstr>
      <vt:lpstr>Temperature monitoring system</vt:lpstr>
      <vt:lpstr>Temperature monitor</vt:lpstr>
      <vt:lpstr>TPC DCS history</vt:lpstr>
      <vt:lpstr>URD Template 12.2001</vt:lpstr>
      <vt:lpstr>URD Template 12.2001</vt:lpstr>
      <vt:lpstr> </vt:lpstr>
      <vt:lpstr>PowerPoint Presentation</vt:lpstr>
      <vt:lpstr>PowerPoint Presentation</vt:lpstr>
      <vt:lpstr>PowerPoint Presentation</vt:lpstr>
      <vt:lpstr> </vt:lpstr>
      <vt:lpstr>PowerPoint Presentation</vt:lpstr>
      <vt:lpstr>TPC pre-installation 2006</vt:lpstr>
      <vt:lpstr>Pre-comissioning</vt:lpstr>
      <vt:lpstr>Responsibilities</vt:lpstr>
      <vt:lpstr>ACC will provide: DCS H/W infrastructure</vt:lpstr>
      <vt:lpstr>PowerPoint Presentation</vt:lpstr>
      <vt:lpstr>PowerPoint Presentation</vt:lpstr>
      <vt:lpstr>User interface</vt:lpstr>
      <vt:lpstr>User interface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Alice TPC  DCS</dc:title>
  <dc:creator>Frankenfeld, Ulrich Dr.</dc:creator>
  <cp:lastModifiedBy>Frankenfeld, Ulrich Dr.</cp:lastModifiedBy>
  <cp:revision>33</cp:revision>
  <dcterms:created xsi:type="dcterms:W3CDTF">2006-08-16T00:00:00Z</dcterms:created>
  <dcterms:modified xsi:type="dcterms:W3CDTF">2018-06-20T05:31:04Z</dcterms:modified>
</cp:coreProperties>
</file>