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4"/>
    <p:sldMasterId id="2147483756" r:id="rId5"/>
    <p:sldMasterId id="2147483775" r:id="rId6"/>
    <p:sldMasterId id="2147483788" r:id="rId7"/>
  </p:sldMasterIdLst>
  <p:notesMasterIdLst>
    <p:notesMasterId r:id="rId83"/>
  </p:notesMasterIdLst>
  <p:handoutMasterIdLst>
    <p:handoutMasterId r:id="rId84"/>
  </p:handoutMasterIdLst>
  <p:sldIdLst>
    <p:sldId id="294" r:id="rId8"/>
    <p:sldId id="354" r:id="rId9"/>
    <p:sldId id="355" r:id="rId10"/>
    <p:sldId id="352" r:id="rId11"/>
    <p:sldId id="305" r:id="rId12"/>
    <p:sldId id="306" r:id="rId13"/>
    <p:sldId id="357" r:id="rId14"/>
    <p:sldId id="359" r:id="rId15"/>
    <p:sldId id="363" r:id="rId16"/>
    <p:sldId id="362" r:id="rId17"/>
    <p:sldId id="399" r:id="rId18"/>
    <p:sldId id="383" r:id="rId19"/>
    <p:sldId id="361" r:id="rId20"/>
    <p:sldId id="384" r:id="rId21"/>
    <p:sldId id="370" r:id="rId22"/>
    <p:sldId id="360" r:id="rId23"/>
    <p:sldId id="367" r:id="rId24"/>
    <p:sldId id="368" r:id="rId25"/>
    <p:sldId id="369" r:id="rId26"/>
    <p:sldId id="380" r:id="rId27"/>
    <p:sldId id="366" r:id="rId28"/>
    <p:sldId id="381" r:id="rId29"/>
    <p:sldId id="358" r:id="rId30"/>
    <p:sldId id="309" r:id="rId31"/>
    <p:sldId id="259" r:id="rId32"/>
    <p:sldId id="260" r:id="rId33"/>
    <p:sldId id="310" r:id="rId34"/>
    <p:sldId id="324" r:id="rId35"/>
    <p:sldId id="325" r:id="rId36"/>
    <p:sldId id="328" r:id="rId37"/>
    <p:sldId id="329" r:id="rId38"/>
    <p:sldId id="327" r:id="rId39"/>
    <p:sldId id="330" r:id="rId40"/>
    <p:sldId id="311" r:id="rId41"/>
    <p:sldId id="331" r:id="rId42"/>
    <p:sldId id="323" r:id="rId43"/>
    <p:sldId id="320" r:id="rId44"/>
    <p:sldId id="312" r:id="rId45"/>
    <p:sldId id="313" r:id="rId46"/>
    <p:sldId id="314" r:id="rId47"/>
    <p:sldId id="315" r:id="rId48"/>
    <p:sldId id="333" r:id="rId49"/>
    <p:sldId id="332" r:id="rId50"/>
    <p:sldId id="334" r:id="rId51"/>
    <p:sldId id="264" r:id="rId52"/>
    <p:sldId id="262" r:id="rId53"/>
    <p:sldId id="344" r:id="rId54"/>
    <p:sldId id="346" r:id="rId55"/>
    <p:sldId id="345" r:id="rId56"/>
    <p:sldId id="347" r:id="rId57"/>
    <p:sldId id="279" r:id="rId58"/>
    <p:sldId id="335" r:id="rId59"/>
    <p:sldId id="337" r:id="rId60"/>
    <p:sldId id="336" r:id="rId61"/>
    <p:sldId id="372" r:id="rId62"/>
    <p:sldId id="343" r:id="rId63"/>
    <p:sldId id="341" r:id="rId64"/>
    <p:sldId id="277" r:id="rId65"/>
    <p:sldId id="393" r:id="rId66"/>
    <p:sldId id="348" r:id="rId67"/>
    <p:sldId id="397" r:id="rId68"/>
    <p:sldId id="394" r:id="rId69"/>
    <p:sldId id="395" r:id="rId70"/>
    <p:sldId id="396" r:id="rId71"/>
    <p:sldId id="385" r:id="rId72"/>
    <p:sldId id="389" r:id="rId73"/>
    <p:sldId id="392" r:id="rId74"/>
    <p:sldId id="391" r:id="rId75"/>
    <p:sldId id="386" r:id="rId76"/>
    <p:sldId id="387" r:id="rId77"/>
    <p:sldId id="388" r:id="rId78"/>
    <p:sldId id="390" r:id="rId79"/>
    <p:sldId id="379" r:id="rId80"/>
    <p:sldId id="398" r:id="rId81"/>
    <p:sldId id="377" r:id="rId82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8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71" d="100"/>
          <a:sy n="71" d="100"/>
        </p:scale>
        <p:origin x="96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E0A25A-895B-4656-B44B-650C57BC3A23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9B8EB9C7-6ED8-4D99-8D23-C644434E402C}">
      <dgm:prSet phldrT="[Text]" custT="1"/>
      <dgm:spPr/>
      <dgm:t>
        <a:bodyPr lIns="0" rIns="0"/>
        <a:lstStyle/>
        <a:p>
          <a:r>
            <a:rPr lang="pl-PL" sz="1600" dirty="0" smtClean="0"/>
            <a:t>Collaboration Board</a:t>
          </a:r>
          <a:endParaRPr lang="en-US" sz="1600" dirty="0"/>
        </a:p>
      </dgm:t>
    </dgm:pt>
    <dgm:pt modelId="{22BC90B0-4D58-456C-A4CC-3D6BF186F0DA}" type="parTrans" cxnId="{E4DF9390-993D-42B9-A0A8-4B1210682D34}">
      <dgm:prSet/>
      <dgm:spPr/>
      <dgm:t>
        <a:bodyPr/>
        <a:lstStyle/>
        <a:p>
          <a:endParaRPr lang="en-US" sz="1800"/>
        </a:p>
      </dgm:t>
    </dgm:pt>
    <dgm:pt modelId="{8EBBA50C-5255-4ED5-9752-8EA05D7FFD4F}" type="sibTrans" cxnId="{E4DF9390-993D-42B9-A0A8-4B1210682D34}">
      <dgm:prSet/>
      <dgm:spPr/>
      <dgm:t>
        <a:bodyPr/>
        <a:lstStyle/>
        <a:p>
          <a:endParaRPr lang="en-US" sz="1800"/>
        </a:p>
      </dgm:t>
    </dgm:pt>
    <dgm:pt modelId="{4A919F7C-E58C-4A58-81BC-0516BEB7B653}">
      <dgm:prSet phldrT="[Text]" custT="1"/>
      <dgm:spPr/>
      <dgm:t>
        <a:bodyPr/>
        <a:lstStyle/>
        <a:p>
          <a:r>
            <a:rPr lang="pl-PL" sz="1600" dirty="0" smtClean="0"/>
            <a:t>Management Board</a:t>
          </a:r>
          <a:endParaRPr lang="en-US" sz="1600" dirty="0"/>
        </a:p>
      </dgm:t>
    </dgm:pt>
    <dgm:pt modelId="{986198CA-E402-4EF4-9935-D9B7B6FC3017}" type="parTrans" cxnId="{91817FF1-D3FF-410E-9929-1E63C0D080EE}">
      <dgm:prSet/>
      <dgm:spPr/>
      <dgm:t>
        <a:bodyPr/>
        <a:lstStyle/>
        <a:p>
          <a:endParaRPr lang="en-US" sz="1800"/>
        </a:p>
      </dgm:t>
    </dgm:pt>
    <dgm:pt modelId="{9885740B-217B-4B31-B0BA-AFE196414C20}" type="sibTrans" cxnId="{91817FF1-D3FF-410E-9929-1E63C0D080EE}">
      <dgm:prSet/>
      <dgm:spPr/>
      <dgm:t>
        <a:bodyPr/>
        <a:lstStyle/>
        <a:p>
          <a:endParaRPr lang="en-US" sz="1800"/>
        </a:p>
      </dgm:t>
    </dgm:pt>
    <dgm:pt modelId="{9F6B90ED-775D-4F2C-B5EC-3D10D994E408}">
      <dgm:prSet phldrT="[Text]" custT="1"/>
      <dgm:spPr/>
      <dgm:t>
        <a:bodyPr/>
        <a:lstStyle/>
        <a:p>
          <a:r>
            <a:rPr lang="en-GB" sz="1600" u="none" dirty="0" smtClean="0"/>
            <a:t>Technical Board</a:t>
          </a:r>
          <a:r>
            <a:rPr lang="en-GB" sz="1600" dirty="0" smtClean="0"/>
            <a:t>, Finance Board, Offline Board, Physics Board</a:t>
          </a:r>
          <a:endParaRPr lang="en-US" sz="1600" dirty="0"/>
        </a:p>
      </dgm:t>
    </dgm:pt>
    <dgm:pt modelId="{081C0EEC-B604-4D5C-9345-6D672E198113}" type="parTrans" cxnId="{2B773834-C60B-40EF-94C3-F7C5519715DB}">
      <dgm:prSet/>
      <dgm:spPr/>
      <dgm:t>
        <a:bodyPr/>
        <a:lstStyle/>
        <a:p>
          <a:endParaRPr lang="en-US" sz="1800"/>
        </a:p>
      </dgm:t>
    </dgm:pt>
    <dgm:pt modelId="{AC88EE78-7EE8-4B6E-8D81-48B19D19594F}" type="sibTrans" cxnId="{2B773834-C60B-40EF-94C3-F7C5519715DB}">
      <dgm:prSet/>
      <dgm:spPr/>
      <dgm:t>
        <a:bodyPr/>
        <a:lstStyle/>
        <a:p>
          <a:endParaRPr lang="en-US" sz="1800"/>
        </a:p>
      </dgm:t>
    </dgm:pt>
    <dgm:pt modelId="{D6085989-EF0D-4EC2-9F1E-36020A32C8EF}">
      <dgm:prSet phldrT="[Text]" custT="1"/>
      <dgm:spPr/>
      <dgm:t>
        <a:bodyPr/>
        <a:lstStyle/>
        <a:p>
          <a:r>
            <a:rPr lang="pl-PL" sz="1600" dirty="0" smtClean="0"/>
            <a:t>Project level: </a:t>
          </a:r>
          <a:r>
            <a:rPr lang="pl-PL" sz="1600" b="1" u="none" dirty="0" smtClean="0"/>
            <a:t>ACC team</a:t>
          </a:r>
          <a:r>
            <a:rPr lang="pl-PL" sz="1600" dirty="0" smtClean="0"/>
            <a:t>, individual sub-detectors projects, DAQ, TRG, Offline groups,...</a:t>
          </a:r>
          <a:endParaRPr lang="en-US" sz="1600" dirty="0"/>
        </a:p>
      </dgm:t>
    </dgm:pt>
    <dgm:pt modelId="{683CFE5C-4668-45C0-A1F1-C70885E36426}" type="parTrans" cxnId="{C514FFB0-6E61-42AE-9B32-91EE1D7064F8}">
      <dgm:prSet/>
      <dgm:spPr/>
      <dgm:t>
        <a:bodyPr/>
        <a:lstStyle/>
        <a:p>
          <a:endParaRPr lang="en-US" sz="1800"/>
        </a:p>
      </dgm:t>
    </dgm:pt>
    <dgm:pt modelId="{B607446B-DB20-4CF0-BD55-1FA74E601128}" type="sibTrans" cxnId="{C514FFB0-6E61-42AE-9B32-91EE1D7064F8}">
      <dgm:prSet/>
      <dgm:spPr/>
      <dgm:t>
        <a:bodyPr/>
        <a:lstStyle/>
        <a:p>
          <a:endParaRPr lang="en-US" sz="1800"/>
        </a:p>
      </dgm:t>
    </dgm:pt>
    <dgm:pt modelId="{E7D4B713-CE5E-439D-9A38-68571CAF8C5F}" type="pres">
      <dgm:prSet presAssocID="{85E0A25A-895B-4656-B44B-650C57BC3A23}" presName="Name0" presStyleCnt="0">
        <dgm:presLayoutVars>
          <dgm:dir/>
          <dgm:animLvl val="lvl"/>
          <dgm:resizeHandles val="exact"/>
        </dgm:presLayoutVars>
      </dgm:prSet>
      <dgm:spPr/>
    </dgm:pt>
    <dgm:pt modelId="{64F8F4BD-26DD-41FE-A3F3-34D2A894494D}" type="pres">
      <dgm:prSet presAssocID="{9B8EB9C7-6ED8-4D99-8D23-C644434E402C}" presName="Name8" presStyleCnt="0"/>
      <dgm:spPr/>
    </dgm:pt>
    <dgm:pt modelId="{921266CD-C61F-48B8-966D-54E9B707F6FE}" type="pres">
      <dgm:prSet presAssocID="{9B8EB9C7-6ED8-4D99-8D23-C644434E402C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BFF81-9591-47FA-AA67-AAF05AA9805A}" type="pres">
      <dgm:prSet presAssocID="{9B8EB9C7-6ED8-4D99-8D23-C644434E402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2E1B1-3ACA-414F-B8FF-C95141A2BEB7}" type="pres">
      <dgm:prSet presAssocID="{4A919F7C-E58C-4A58-81BC-0516BEB7B653}" presName="Name8" presStyleCnt="0"/>
      <dgm:spPr/>
    </dgm:pt>
    <dgm:pt modelId="{4E0C24CC-C3A8-4E74-87CD-290CC6E6C8ED}" type="pres">
      <dgm:prSet presAssocID="{4A919F7C-E58C-4A58-81BC-0516BEB7B653}" presName="level" presStyleLbl="node1" presStyleIdx="1" presStyleCnt="4" custLinFactNeighborY="-5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F645A-94A1-40EF-BE8F-62BF53CE3912}" type="pres">
      <dgm:prSet presAssocID="{4A919F7C-E58C-4A58-81BC-0516BEB7B65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91B29-A1EF-445D-8259-6EDCB196BCE6}" type="pres">
      <dgm:prSet presAssocID="{9F6B90ED-775D-4F2C-B5EC-3D10D994E408}" presName="Name8" presStyleCnt="0"/>
      <dgm:spPr/>
    </dgm:pt>
    <dgm:pt modelId="{1CD977B7-A865-441D-A8BF-F4C0D7C04CBF}" type="pres">
      <dgm:prSet presAssocID="{9F6B90ED-775D-4F2C-B5EC-3D10D994E408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66B9D-7E02-45B0-BDB4-82FB8795DD25}" type="pres">
      <dgm:prSet presAssocID="{9F6B90ED-775D-4F2C-B5EC-3D10D994E40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AF25C3-9480-466C-8CA1-CCB191AC64D3}" type="pres">
      <dgm:prSet presAssocID="{D6085989-EF0D-4EC2-9F1E-36020A32C8EF}" presName="Name8" presStyleCnt="0"/>
      <dgm:spPr/>
    </dgm:pt>
    <dgm:pt modelId="{88FF637B-F35C-452C-95FF-B2D1DF0267E3}" type="pres">
      <dgm:prSet presAssocID="{D6085989-EF0D-4EC2-9F1E-36020A32C8EF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AE0C3-A3D2-4B10-B436-4D72E3EBF413}" type="pres">
      <dgm:prSet presAssocID="{D6085989-EF0D-4EC2-9F1E-36020A32C8E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67D7B1-730E-4BF2-9B19-A3274B456609}" type="presOf" srcId="{4A919F7C-E58C-4A58-81BC-0516BEB7B653}" destId="{4E0C24CC-C3A8-4E74-87CD-290CC6E6C8ED}" srcOrd="0" destOrd="0" presId="urn:microsoft.com/office/officeart/2005/8/layout/pyramid1"/>
    <dgm:cxn modelId="{3189CBB3-BD7A-495F-9EEB-2771457FA40C}" type="presOf" srcId="{9B8EB9C7-6ED8-4D99-8D23-C644434E402C}" destId="{558BFF81-9591-47FA-AA67-AAF05AA9805A}" srcOrd="1" destOrd="0" presId="urn:microsoft.com/office/officeart/2005/8/layout/pyramid1"/>
    <dgm:cxn modelId="{28949602-614A-405B-B55A-E8D7067363EA}" type="presOf" srcId="{85E0A25A-895B-4656-B44B-650C57BC3A23}" destId="{E7D4B713-CE5E-439D-9A38-68571CAF8C5F}" srcOrd="0" destOrd="0" presId="urn:microsoft.com/office/officeart/2005/8/layout/pyramid1"/>
    <dgm:cxn modelId="{7B487F41-8CB5-4CD7-8CDB-5254DB5E29F8}" type="presOf" srcId="{4A919F7C-E58C-4A58-81BC-0516BEB7B653}" destId="{925F645A-94A1-40EF-BE8F-62BF53CE3912}" srcOrd="1" destOrd="0" presId="urn:microsoft.com/office/officeart/2005/8/layout/pyramid1"/>
    <dgm:cxn modelId="{9B26B32D-570D-450F-A23B-0C1FACA5B1FF}" type="presOf" srcId="{9F6B90ED-775D-4F2C-B5EC-3D10D994E408}" destId="{B8766B9D-7E02-45B0-BDB4-82FB8795DD25}" srcOrd="1" destOrd="0" presId="urn:microsoft.com/office/officeart/2005/8/layout/pyramid1"/>
    <dgm:cxn modelId="{C514FFB0-6E61-42AE-9B32-91EE1D7064F8}" srcId="{85E0A25A-895B-4656-B44B-650C57BC3A23}" destId="{D6085989-EF0D-4EC2-9F1E-36020A32C8EF}" srcOrd="3" destOrd="0" parTransId="{683CFE5C-4668-45C0-A1F1-C70885E36426}" sibTransId="{B607446B-DB20-4CF0-BD55-1FA74E601128}"/>
    <dgm:cxn modelId="{912E76F3-17AC-480F-BF20-EB7843B8EFAE}" type="presOf" srcId="{9F6B90ED-775D-4F2C-B5EC-3D10D994E408}" destId="{1CD977B7-A865-441D-A8BF-F4C0D7C04CBF}" srcOrd="0" destOrd="0" presId="urn:microsoft.com/office/officeart/2005/8/layout/pyramid1"/>
    <dgm:cxn modelId="{83E7C81D-DD2D-4CD2-ADFB-B824C3FC9EE0}" type="presOf" srcId="{D6085989-EF0D-4EC2-9F1E-36020A32C8EF}" destId="{88FF637B-F35C-452C-95FF-B2D1DF0267E3}" srcOrd="0" destOrd="0" presId="urn:microsoft.com/office/officeart/2005/8/layout/pyramid1"/>
    <dgm:cxn modelId="{C5DF1392-BD9E-43F5-9734-1804B38CAE90}" type="presOf" srcId="{D6085989-EF0D-4EC2-9F1E-36020A32C8EF}" destId="{2FAAE0C3-A3D2-4B10-B436-4D72E3EBF413}" srcOrd="1" destOrd="0" presId="urn:microsoft.com/office/officeart/2005/8/layout/pyramid1"/>
    <dgm:cxn modelId="{2B773834-C60B-40EF-94C3-F7C5519715DB}" srcId="{85E0A25A-895B-4656-B44B-650C57BC3A23}" destId="{9F6B90ED-775D-4F2C-B5EC-3D10D994E408}" srcOrd="2" destOrd="0" parTransId="{081C0EEC-B604-4D5C-9345-6D672E198113}" sibTransId="{AC88EE78-7EE8-4B6E-8D81-48B19D19594F}"/>
    <dgm:cxn modelId="{A4BD05D1-512F-420C-AF84-53A6C2E0DCA0}" type="presOf" srcId="{9B8EB9C7-6ED8-4D99-8D23-C644434E402C}" destId="{921266CD-C61F-48B8-966D-54E9B707F6FE}" srcOrd="0" destOrd="0" presId="urn:microsoft.com/office/officeart/2005/8/layout/pyramid1"/>
    <dgm:cxn modelId="{91817FF1-D3FF-410E-9929-1E63C0D080EE}" srcId="{85E0A25A-895B-4656-B44B-650C57BC3A23}" destId="{4A919F7C-E58C-4A58-81BC-0516BEB7B653}" srcOrd="1" destOrd="0" parTransId="{986198CA-E402-4EF4-9935-D9B7B6FC3017}" sibTransId="{9885740B-217B-4B31-B0BA-AFE196414C20}"/>
    <dgm:cxn modelId="{E4DF9390-993D-42B9-A0A8-4B1210682D34}" srcId="{85E0A25A-895B-4656-B44B-650C57BC3A23}" destId="{9B8EB9C7-6ED8-4D99-8D23-C644434E402C}" srcOrd="0" destOrd="0" parTransId="{22BC90B0-4D58-456C-A4CC-3D6BF186F0DA}" sibTransId="{8EBBA50C-5255-4ED5-9752-8EA05D7FFD4F}"/>
    <dgm:cxn modelId="{18F6DF24-C03F-4A87-B63E-78984B20A787}" type="presParOf" srcId="{E7D4B713-CE5E-439D-9A38-68571CAF8C5F}" destId="{64F8F4BD-26DD-41FE-A3F3-34D2A894494D}" srcOrd="0" destOrd="0" presId="urn:microsoft.com/office/officeart/2005/8/layout/pyramid1"/>
    <dgm:cxn modelId="{220465EF-9090-4E7F-8B6A-71697AB642B7}" type="presParOf" srcId="{64F8F4BD-26DD-41FE-A3F3-34D2A894494D}" destId="{921266CD-C61F-48B8-966D-54E9B707F6FE}" srcOrd="0" destOrd="0" presId="urn:microsoft.com/office/officeart/2005/8/layout/pyramid1"/>
    <dgm:cxn modelId="{631A1486-E2DE-4566-889C-390B16922B25}" type="presParOf" srcId="{64F8F4BD-26DD-41FE-A3F3-34D2A894494D}" destId="{558BFF81-9591-47FA-AA67-AAF05AA9805A}" srcOrd="1" destOrd="0" presId="urn:microsoft.com/office/officeart/2005/8/layout/pyramid1"/>
    <dgm:cxn modelId="{A5F5EDED-0B18-443F-AF5E-2C70ED859740}" type="presParOf" srcId="{E7D4B713-CE5E-439D-9A38-68571CAF8C5F}" destId="{7332E1B1-3ACA-414F-B8FF-C95141A2BEB7}" srcOrd="1" destOrd="0" presId="urn:microsoft.com/office/officeart/2005/8/layout/pyramid1"/>
    <dgm:cxn modelId="{0F9BDAD9-F2F5-40E5-AA42-00F438E7C185}" type="presParOf" srcId="{7332E1B1-3ACA-414F-B8FF-C95141A2BEB7}" destId="{4E0C24CC-C3A8-4E74-87CD-290CC6E6C8ED}" srcOrd="0" destOrd="0" presId="urn:microsoft.com/office/officeart/2005/8/layout/pyramid1"/>
    <dgm:cxn modelId="{9669C8EA-96F3-4A8E-B2E9-D4AA7250FD96}" type="presParOf" srcId="{7332E1B1-3ACA-414F-B8FF-C95141A2BEB7}" destId="{925F645A-94A1-40EF-BE8F-62BF53CE3912}" srcOrd="1" destOrd="0" presId="urn:microsoft.com/office/officeart/2005/8/layout/pyramid1"/>
    <dgm:cxn modelId="{5A9CC10E-4D83-4684-ACD4-4FE3C3BDEBB8}" type="presParOf" srcId="{E7D4B713-CE5E-439D-9A38-68571CAF8C5F}" destId="{39A91B29-A1EF-445D-8259-6EDCB196BCE6}" srcOrd="2" destOrd="0" presId="urn:microsoft.com/office/officeart/2005/8/layout/pyramid1"/>
    <dgm:cxn modelId="{00CE3D3C-351B-4ABF-A0FA-3F229525DDCD}" type="presParOf" srcId="{39A91B29-A1EF-445D-8259-6EDCB196BCE6}" destId="{1CD977B7-A865-441D-A8BF-F4C0D7C04CBF}" srcOrd="0" destOrd="0" presId="urn:microsoft.com/office/officeart/2005/8/layout/pyramid1"/>
    <dgm:cxn modelId="{83224548-3979-4B6A-9444-D4692A48B69E}" type="presParOf" srcId="{39A91B29-A1EF-445D-8259-6EDCB196BCE6}" destId="{B8766B9D-7E02-45B0-BDB4-82FB8795DD25}" srcOrd="1" destOrd="0" presId="urn:microsoft.com/office/officeart/2005/8/layout/pyramid1"/>
    <dgm:cxn modelId="{4FD3E567-3362-4CBC-AC77-68FC621D1735}" type="presParOf" srcId="{E7D4B713-CE5E-439D-9A38-68571CAF8C5F}" destId="{17AF25C3-9480-466C-8CA1-CCB191AC64D3}" srcOrd="3" destOrd="0" presId="urn:microsoft.com/office/officeart/2005/8/layout/pyramid1"/>
    <dgm:cxn modelId="{052E6AD9-1922-4E84-A345-5299D079687C}" type="presParOf" srcId="{17AF25C3-9480-466C-8CA1-CCB191AC64D3}" destId="{88FF637B-F35C-452C-95FF-B2D1DF0267E3}" srcOrd="0" destOrd="0" presId="urn:microsoft.com/office/officeart/2005/8/layout/pyramid1"/>
    <dgm:cxn modelId="{C0E86216-C54A-4FBF-8D29-9B366EBE593C}" type="presParOf" srcId="{17AF25C3-9480-466C-8CA1-CCB191AC64D3}" destId="{2FAAE0C3-A3D2-4B10-B436-4D72E3EBF41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266CD-C61F-48B8-966D-54E9B707F6FE}">
      <dsp:nvSpPr>
        <dsp:cNvPr id="0" name=""/>
        <dsp:cNvSpPr/>
      </dsp:nvSpPr>
      <dsp:spPr>
        <a:xfrm>
          <a:off x="2039849" y="0"/>
          <a:ext cx="1359899" cy="777417"/>
        </a:xfrm>
        <a:prstGeom prst="trapezoid">
          <a:avLst>
            <a:gd name="adj" fmla="val 8746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Collaboration Board</a:t>
          </a:r>
          <a:endParaRPr lang="en-US" sz="1600" kern="1200" dirty="0"/>
        </a:p>
      </dsp:txBody>
      <dsp:txXfrm>
        <a:off x="2039849" y="0"/>
        <a:ext cx="1359899" cy="777417"/>
      </dsp:txXfrm>
    </dsp:sp>
    <dsp:sp modelId="{4E0C24CC-C3A8-4E74-87CD-290CC6E6C8ED}">
      <dsp:nvSpPr>
        <dsp:cNvPr id="0" name=""/>
        <dsp:cNvSpPr/>
      </dsp:nvSpPr>
      <dsp:spPr>
        <a:xfrm>
          <a:off x="1359899" y="738546"/>
          <a:ext cx="2719799" cy="777417"/>
        </a:xfrm>
        <a:prstGeom prst="trapezoid">
          <a:avLst>
            <a:gd name="adj" fmla="val 87463"/>
          </a:avLst>
        </a:prstGeom>
        <a:solidFill>
          <a:schemeClr val="accent2">
            <a:hueOff val="-2847830"/>
            <a:satOff val="8321"/>
            <a:lumOff val="-156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Management Board</a:t>
          </a:r>
          <a:endParaRPr lang="en-US" sz="1600" kern="1200" dirty="0"/>
        </a:p>
      </dsp:txBody>
      <dsp:txXfrm>
        <a:off x="1835864" y="738546"/>
        <a:ext cx="1767869" cy="777417"/>
      </dsp:txXfrm>
    </dsp:sp>
    <dsp:sp modelId="{1CD977B7-A865-441D-A8BF-F4C0D7C04CBF}">
      <dsp:nvSpPr>
        <dsp:cNvPr id="0" name=""/>
        <dsp:cNvSpPr/>
      </dsp:nvSpPr>
      <dsp:spPr>
        <a:xfrm>
          <a:off x="679949" y="1554835"/>
          <a:ext cx="4079698" cy="777417"/>
        </a:xfrm>
        <a:prstGeom prst="trapezoid">
          <a:avLst>
            <a:gd name="adj" fmla="val 87463"/>
          </a:avLst>
        </a:prstGeom>
        <a:solidFill>
          <a:schemeClr val="accent2">
            <a:hueOff val="-5695660"/>
            <a:satOff val="16641"/>
            <a:lumOff val="-31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u="none" kern="1200" dirty="0" smtClean="0"/>
            <a:t>Technical Board</a:t>
          </a:r>
          <a:r>
            <a:rPr lang="en-GB" sz="1600" kern="1200" dirty="0" smtClean="0"/>
            <a:t>, Finance Board, Offline Board, Physics Board</a:t>
          </a:r>
          <a:endParaRPr lang="en-US" sz="1600" kern="1200" dirty="0"/>
        </a:p>
      </dsp:txBody>
      <dsp:txXfrm>
        <a:off x="1393896" y="1554835"/>
        <a:ext cx="2651804" cy="777417"/>
      </dsp:txXfrm>
    </dsp:sp>
    <dsp:sp modelId="{88FF637B-F35C-452C-95FF-B2D1DF0267E3}">
      <dsp:nvSpPr>
        <dsp:cNvPr id="0" name=""/>
        <dsp:cNvSpPr/>
      </dsp:nvSpPr>
      <dsp:spPr>
        <a:xfrm>
          <a:off x="0" y="2332252"/>
          <a:ext cx="5439598" cy="777417"/>
        </a:xfrm>
        <a:prstGeom prst="trapezoid">
          <a:avLst>
            <a:gd name="adj" fmla="val 87463"/>
          </a:avLst>
        </a:prstGeom>
        <a:solidFill>
          <a:schemeClr val="accent2">
            <a:hueOff val="-8543491"/>
            <a:satOff val="24962"/>
            <a:lumOff val="-470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Project level: </a:t>
          </a:r>
          <a:r>
            <a:rPr lang="pl-PL" sz="1600" b="1" u="none" kern="1200" dirty="0" smtClean="0"/>
            <a:t>ACC team</a:t>
          </a:r>
          <a:r>
            <a:rPr lang="pl-PL" sz="1600" kern="1200" dirty="0" smtClean="0"/>
            <a:t>, individual sub-detectors projects, DAQ, TRG, Offline groups,...</a:t>
          </a:r>
          <a:endParaRPr lang="en-US" sz="1600" kern="1200" dirty="0"/>
        </a:p>
      </dsp:txBody>
      <dsp:txXfrm>
        <a:off x="951929" y="2332252"/>
        <a:ext cx="3535738" cy="777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5FE74-89AD-4174-BB00-B7055B9F9576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8DCB4-B9C8-4458-A0F9-99C0B6AF1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11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7D5E0-2EF1-4B12-B39A-FD04A29FC338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E19C6-C26F-4F2A-8B84-3B3CC7B4FB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1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E19C6-C26F-4F2A-8B84-3B3CC7B4FB8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81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E19C6-C26F-4F2A-8B84-3B3CC7B4FB80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72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4B340D01-5A34-4430-B77E-51DF6F7B9A77}" type="datetime1">
              <a:rPr lang="en-US" smtClean="0"/>
              <a:t>6/20/2018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 userDrawn="1"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 userDrawn="1"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683E-3592-4F6B-BE3D-832E1CBB29FF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EA14-C9E3-45EA-937F-08BDCF34BCA4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1DB6-EAE6-43DD-BFE8-D6F0921D443B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704D-53AA-472C-BD42-523CE9BC9CB5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4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350-92B0-4320-AF55-954B9F014D7E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2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7640-1E20-4577-A1C9-B41F5D7A5643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4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6249-D626-4EAB-9BA8-A082F0094F24}" type="datetime1">
              <a:rPr lang="en-US" smtClean="0"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21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82F9-2017-4428-BB39-825260C97E1F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98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6E92-046B-4A73-9849-084159257D1B}" type="datetime1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2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7C212-081F-4AB4-B49F-38570F44183F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7372-2AB1-4A1A-9C65-3128BD8CC40A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 userDrawn="1"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 userDrawn="1"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5902-4BA2-41EB-B116-736AA7E06FC6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2E29-8FA9-4FAA-827E-42A1C3A6F285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7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4B15-966B-47B6-8666-485E02039AFD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45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7E518-4B68-4DC9-9324-DE3032B3B181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26828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BA0D-8AB2-40AA-8C36-41EFF0E1C7D9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45766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3566-EC71-44C4-8D1D-0F2CB9A16B00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2595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8B51-13C6-402A-9230-7CB53C6E9695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300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EA27-B76B-47E5-8D01-1403FCA298C2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153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0B51DB6-EAE6-43DD-BFE8-D6F0921D443B}" type="datetime1">
              <a:rPr lang="en-US" smtClean="0"/>
              <a:t>6/20/2018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8587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704D-53AA-472C-BD42-523CE9BC9CB5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9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ctr" anchorCtr="0"/>
          <a:lstStyle>
            <a:lvl1pPr algn="r">
              <a:buNone/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67F4766-09FB-4F55-A924-BD854E0CDAA5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55080"/>
            <a:ext cx="1520952" cy="365760"/>
          </a:xfrm>
        </p:spPr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BD4A350-92B0-4320-AF55-954B9F014D7E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7212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7640-1E20-4577-A1C9-B41F5D7A5643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7884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2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6249-D626-4EAB-9BA8-A082F0094F24}" type="datetime1">
              <a:rPr lang="en-US" smtClean="0"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85894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5E04-1FB4-4561-AA58-A03B0FC6DA29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21412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6E92-046B-4A73-9849-084159257D1B}" type="datetime1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4158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2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7C212-081F-4AB4-B49F-38570F44183F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36334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5902-4BA2-41EB-B116-736AA7E06FC6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49163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2E29-8FA9-4FAA-827E-42A1C3A6F285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4B15-966B-47B6-8666-485E02039AFD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8582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82F9-2017-4428-BB39-825260C97E1F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3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6591-F2A1-4F5D-B7A0-A5D5337DB6F0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1DB6-EAE6-43DD-BFE8-D6F0921D443B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09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704D-53AA-472C-BD42-523CE9BC9CB5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64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350-92B0-4320-AF55-954B9F014D7E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3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7640-1E20-4577-A1C9-B41F5D7A5643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2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6249-D626-4EAB-9BA8-A082F0094F24}" type="datetime1">
              <a:rPr lang="en-US" smtClean="0"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22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82F9-2017-4428-BB39-825260C97E1F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93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6E92-046B-4A73-9849-084159257D1B}" type="datetime1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67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7C212-081F-4AB4-B49F-38570F44183F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54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5902-4BA2-41EB-B116-736AA7E06FC6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12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2E29-8FA9-4FAA-827E-42A1C3A6F285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40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2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F420-5795-45ED-8794-B249D35D572E}" type="datetime1">
              <a:rPr lang="en-US" smtClean="0"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4B15-966B-47B6-8666-485E02039AFD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04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7E518-4B68-4DC9-9324-DE3032B3B181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66314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BA0D-8AB2-40AA-8C36-41EFF0E1C7D9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7146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3566-EC71-44C4-8D1D-0F2CB9A16B00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5987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8B51-13C6-402A-9230-7CB53C6E9695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25557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FEA27-B76B-47E5-8D01-1403FCA298C2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35465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25411-B9D0-46D2-8AEF-9BDFF0154075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31FB-356F-4E1B-BB65-A1CFFFC7A124}" type="datetime1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2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69C-5205-4AEF-A529-E7F462ED97B9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98D6-0E59-4966-BE5A-20DD96EBEB8B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59B3838-802E-4DEA-A950-53A28130BF50}" type="datetime1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1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5E04-1FB4-4561-AA58-A03B0FC6DA29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1" r:id="rId14"/>
    <p:sldLayoutId id="2147483772" r:id="rId15"/>
    <p:sldLayoutId id="2147483774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59B3838-802E-4DEA-A950-53A28130BF50}" type="datetime1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1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7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5E04-1FB4-4561-AA58-A03B0FC6DA29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5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tiff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WMF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9144000" cy="2514600"/>
          </a:xfrm>
          <a:prstGeom prst="rect">
            <a:avLst/>
          </a:prstGeom>
          <a:gradFill>
            <a:gsLst>
              <a:gs pos="22000">
                <a:srgbClr val="3962AC"/>
              </a:gs>
              <a:gs pos="7600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6" tIns="45683" rIns="91366" bIns="45683" rtlCol="0" anchor="ctr"/>
          <a:lstStyle/>
          <a:p>
            <a:pPr algn="ctr"/>
            <a:endParaRPr lang="en-GB"/>
          </a:p>
        </p:txBody>
      </p:sp>
      <p:pic>
        <p:nvPicPr>
          <p:cNvPr id="11" name="Picture 3" descr="C:\Users\Peter\Desktop\icalepcs\cern_logo-300x3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1"/>
            <a:ext cx="1252219" cy="1238249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6200"/>
            <a:ext cx="1447800" cy="14382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447800" y="3977447"/>
            <a:ext cx="70104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ALICE D</a:t>
            </a:r>
            <a:r>
              <a:rPr lang="pl-PL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etector</a:t>
            </a:r>
            <a:r>
              <a:rPr lang="en-US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  <a:r>
              <a:rPr lang="en-US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</a:t>
            </a:r>
            <a:r>
              <a:rPr lang="pl-PL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ystem</a:t>
            </a:r>
            <a:br>
              <a:rPr lang="pl-PL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Management and Organization</a:t>
            </a:r>
            <a:br>
              <a:rPr lang="pl-PL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600200" y="5257800"/>
            <a:ext cx="6858000" cy="5334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Peter Chochula</a:t>
            </a:r>
            <a:r>
              <a:rPr lang="pl-P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Mateusz Lechman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r">
              <a:buNone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ALIC</a:t>
            </a: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Control</a:t>
            </a: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Coordination Team</a:t>
            </a:r>
          </a:p>
          <a:p>
            <a:pPr algn="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 descr="http://cds.cern.ch/record/1436153/files/LRsaba_CERN_0212_00656.jpg?subformat=icon-1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5249"/>
            <a:ext cx="9144000" cy="229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</a:t>
            </a:r>
            <a:r>
              <a:rPr lang="pl-PL" dirty="0" smtClean="0"/>
              <a:t>ontrols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274320" lvl="1" indent="0">
              <a:buNone/>
            </a:pPr>
            <a:endParaRPr lang="pl-PL" sz="2100" dirty="0"/>
          </a:p>
          <a:p>
            <a:r>
              <a:rPr lang="en-GB" sz="2400" dirty="0" smtClean="0"/>
              <a:t>The </a:t>
            </a:r>
            <a:r>
              <a:rPr lang="en-GB" sz="2400" dirty="0"/>
              <a:t>sub-detector control systems are </a:t>
            </a:r>
            <a:r>
              <a:rPr lang="pl-PL" sz="2400" dirty="0" smtClean="0"/>
              <a:t>developed</a:t>
            </a:r>
            <a:r>
              <a:rPr lang="en-GB" sz="2400" dirty="0" smtClean="0"/>
              <a:t> </a:t>
            </a:r>
            <a:r>
              <a:rPr lang="en-GB" sz="2400" dirty="0"/>
              <a:t>by the contributing </a:t>
            </a:r>
            <a:r>
              <a:rPr lang="en-GB" sz="2400" dirty="0" smtClean="0"/>
              <a:t>institutes</a:t>
            </a:r>
            <a:endParaRPr lang="pl-PL" sz="2400" dirty="0" smtClean="0"/>
          </a:p>
          <a:p>
            <a:pPr lvl="1"/>
            <a:r>
              <a:rPr lang="pl-PL" sz="2100" dirty="0"/>
              <a:t>O</a:t>
            </a:r>
            <a:r>
              <a:rPr lang="en-GB" sz="2100" dirty="0" err="1" smtClean="0"/>
              <a:t>ver</a:t>
            </a:r>
            <a:r>
              <a:rPr lang="en-GB" sz="2100" dirty="0" smtClean="0"/>
              <a:t> </a:t>
            </a:r>
            <a:r>
              <a:rPr lang="en-GB" sz="2100" dirty="0"/>
              <a:t>100 developers from all around the world and from various backgrounds </a:t>
            </a:r>
            <a:endParaRPr lang="pl-PL" sz="2100" dirty="0" smtClean="0"/>
          </a:p>
          <a:p>
            <a:pPr lvl="1"/>
            <a:r>
              <a:rPr lang="en-GB" sz="2100" dirty="0"/>
              <a:t>Many sub-detector teams h</a:t>
            </a:r>
            <a:r>
              <a:rPr lang="pl-PL" sz="2100" dirty="0"/>
              <a:t>ad</a:t>
            </a:r>
            <a:r>
              <a:rPr lang="en-GB" sz="2100" dirty="0"/>
              <a:t> limited expertise in controls, especially in large scale experiments</a:t>
            </a:r>
          </a:p>
          <a:p>
            <a:pPr lvl="1"/>
            <a:endParaRPr lang="pl-PL" sz="2100" dirty="0" smtClean="0"/>
          </a:p>
          <a:p>
            <a:r>
              <a:rPr lang="pl-PL" sz="2400" dirty="0">
                <a:sym typeface="Wingdings" panose="05000000000000000000" pitchFamily="2" charset="2"/>
              </a:rPr>
              <a:t>ACC </a:t>
            </a:r>
            <a:r>
              <a:rPr lang="pl-PL" sz="2400" dirty="0" smtClean="0">
                <a:sym typeface="Wingdings" panose="05000000000000000000" pitchFamily="2" charset="2"/>
              </a:rPr>
              <a:t>team (~7 persons) </a:t>
            </a:r>
            <a:r>
              <a:rPr lang="pl-PL" sz="2400" dirty="0">
                <a:sym typeface="Wingdings" panose="05000000000000000000" pitchFamily="2" charset="2"/>
              </a:rPr>
              <a:t>is </a:t>
            </a:r>
            <a:r>
              <a:rPr lang="en-GB" sz="2400" dirty="0">
                <a:sym typeface="Wingdings" panose="05000000000000000000" pitchFamily="2" charset="2"/>
              </a:rPr>
              <a:t>based at CERN</a:t>
            </a:r>
          </a:p>
          <a:p>
            <a:pPr lvl="1"/>
            <a:r>
              <a:rPr lang="en-GB" sz="2100" dirty="0" smtClean="0">
                <a:sym typeface="Wingdings" panose="05000000000000000000" pitchFamily="2" charset="2"/>
              </a:rPr>
              <a:t>Provides infrastructure</a:t>
            </a:r>
            <a:endParaRPr lang="pl-PL" sz="2100" dirty="0" smtClean="0">
              <a:sym typeface="Wingdings" panose="05000000000000000000" pitchFamily="2" charset="2"/>
            </a:endParaRPr>
          </a:p>
          <a:p>
            <a:pPr lvl="1"/>
            <a:r>
              <a:rPr lang="en-GB" sz="2100" dirty="0">
                <a:sym typeface="Wingdings" panose="05000000000000000000" pitchFamily="2" charset="2"/>
              </a:rPr>
              <a:t>Guidelines and </a:t>
            </a:r>
            <a:r>
              <a:rPr lang="en-GB" sz="2100" dirty="0" smtClean="0">
                <a:sym typeface="Wingdings" panose="05000000000000000000" pitchFamily="2" charset="2"/>
              </a:rPr>
              <a:t>tools</a:t>
            </a:r>
            <a:endParaRPr lang="en-GB" sz="2100" dirty="0">
              <a:sym typeface="Wingdings" panose="05000000000000000000" pitchFamily="2" charset="2"/>
            </a:endParaRPr>
          </a:p>
          <a:p>
            <a:pPr lvl="1"/>
            <a:r>
              <a:rPr lang="en-GB" sz="2100" dirty="0" smtClean="0">
                <a:sym typeface="Wingdings" panose="05000000000000000000" pitchFamily="2" charset="2"/>
              </a:rPr>
              <a:t>Consultancy</a:t>
            </a:r>
            <a:endParaRPr lang="en-GB" sz="2100" dirty="0">
              <a:sym typeface="Wingdings" panose="05000000000000000000" pitchFamily="2" charset="2"/>
            </a:endParaRPr>
          </a:p>
          <a:p>
            <a:pPr lvl="1"/>
            <a:r>
              <a:rPr lang="en-GB" sz="2100" dirty="0" smtClean="0">
                <a:sym typeface="Wingdings" panose="05000000000000000000" pitchFamily="2" charset="2"/>
              </a:rPr>
              <a:t>Integration</a:t>
            </a:r>
            <a:endParaRPr lang="pl-PL" sz="2100" dirty="0" smtClean="0">
              <a:sym typeface="Wingdings" panose="05000000000000000000" pitchFamily="2" charset="2"/>
            </a:endParaRPr>
          </a:p>
          <a:p>
            <a:pPr lvl="1"/>
            <a:r>
              <a:rPr lang="pl-PL" sz="2100" dirty="0" smtClean="0">
                <a:sym typeface="Wingdings" panose="05000000000000000000" pitchFamily="2" charset="2"/>
              </a:rPr>
              <a:t>Cooperates with other CERN experiments/groups</a:t>
            </a:r>
            <a:endParaRPr lang="en-GB" sz="2100" dirty="0">
              <a:sym typeface="Wingdings" panose="05000000000000000000" pitchFamily="2" charset="2"/>
            </a:endParaRPr>
          </a:p>
          <a:p>
            <a:endParaRPr lang="pl-PL" sz="2400" dirty="0" smtClean="0"/>
          </a:p>
        </p:txBody>
      </p:sp>
    </p:spTree>
    <p:extLst>
      <p:ext uri="{BB962C8B-B14F-4D97-AF65-F5344CB8AC3E}">
        <p14:creationId xmlns:p14="http://schemas.microsoft.com/office/powerpoint/2010/main" val="189707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Technical competencies in ACC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Safety aspects (member of ACC is deputy GLIMOS)</a:t>
            </a:r>
          </a:p>
          <a:p>
            <a:r>
              <a:rPr lang="pl-PL" sz="2400" dirty="0" smtClean="0"/>
              <a:t>System architecture</a:t>
            </a:r>
          </a:p>
          <a:p>
            <a:r>
              <a:rPr lang="pl-PL" sz="2400" dirty="0" smtClean="0"/>
              <a:t>Control system developement (SCADA, devices)</a:t>
            </a:r>
          </a:p>
          <a:p>
            <a:r>
              <a:rPr lang="pl-PL" sz="2400" dirty="0" smtClean="0"/>
              <a:t>IT </a:t>
            </a:r>
            <a:r>
              <a:rPr lang="pl-PL" sz="2400" dirty="0"/>
              <a:t>administration (Windows, Linux platforms, </a:t>
            </a:r>
            <a:r>
              <a:rPr lang="pl-PL" sz="2400" dirty="0" smtClean="0"/>
              <a:t>network, security) </a:t>
            </a:r>
            <a:endParaRPr lang="pl-PL" sz="2400" dirty="0"/>
          </a:p>
          <a:p>
            <a:r>
              <a:rPr lang="pl-PL" sz="2400" dirty="0"/>
              <a:t>Database development (administration </a:t>
            </a:r>
            <a:r>
              <a:rPr lang="pl-PL" sz="2400" dirty="0" smtClean="0"/>
              <a:t>done by the IT deparment)</a:t>
            </a:r>
          </a:p>
          <a:p>
            <a:r>
              <a:rPr lang="pl-PL" sz="2400" dirty="0" smtClean="0"/>
              <a:t>Hardware interfaces (OPCS, CAN interfaces)</a:t>
            </a:r>
            <a:endParaRPr lang="pl-PL" sz="2400" dirty="0"/>
          </a:p>
          <a:p>
            <a:r>
              <a:rPr lang="pl-PL" sz="2400" dirty="0" smtClean="0"/>
              <a:t>PLCs</a:t>
            </a:r>
          </a:p>
        </p:txBody>
      </p:sp>
    </p:spTree>
    <p:extLst>
      <p:ext uri="{BB962C8B-B14F-4D97-AF65-F5344CB8AC3E}">
        <p14:creationId xmlns:p14="http://schemas.microsoft.com/office/powerpoint/2010/main" val="7471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ACC- relations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92628" y="4038600"/>
            <a:ext cx="8382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JCOP</a:t>
            </a:r>
            <a:endParaRPr lang="en-GB" sz="1600" dirty="0"/>
          </a:p>
        </p:txBody>
      </p:sp>
      <p:sp>
        <p:nvSpPr>
          <p:cNvPr id="9" name="Rectangle 8"/>
          <p:cNvSpPr/>
          <p:nvPr/>
        </p:nvSpPr>
        <p:spPr>
          <a:xfrm>
            <a:off x="6472084" y="2133600"/>
            <a:ext cx="2057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IT – database service</a:t>
            </a:r>
            <a:endParaRPr lang="en-GB" sz="1600" dirty="0"/>
          </a:p>
        </p:txBody>
      </p:sp>
      <p:sp>
        <p:nvSpPr>
          <p:cNvPr id="10" name="Rectangle 9"/>
          <p:cNvSpPr/>
          <p:nvPr/>
        </p:nvSpPr>
        <p:spPr>
          <a:xfrm>
            <a:off x="6472084" y="3401301"/>
            <a:ext cx="2057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IT – network service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6472084" y="2770899"/>
            <a:ext cx="2057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IT – cyber security service</a:t>
            </a:r>
            <a:endParaRPr lang="en-GB" sz="1600" dirty="0"/>
          </a:p>
        </p:txBody>
      </p:sp>
      <p:sp>
        <p:nvSpPr>
          <p:cNvPr id="12" name="Rectangle 11"/>
          <p:cNvSpPr/>
          <p:nvPr/>
        </p:nvSpPr>
        <p:spPr>
          <a:xfrm>
            <a:off x="381000" y="5111468"/>
            <a:ext cx="9906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ATLAS </a:t>
            </a:r>
            <a:endParaRPr lang="en-GB" sz="1600" dirty="0"/>
          </a:p>
        </p:txBody>
      </p:sp>
      <p:sp>
        <p:nvSpPr>
          <p:cNvPr id="13" name="Rectangle 12"/>
          <p:cNvSpPr/>
          <p:nvPr/>
        </p:nvSpPr>
        <p:spPr>
          <a:xfrm>
            <a:off x="1581150" y="5111468"/>
            <a:ext cx="9906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CMS 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4114800" y="5111468"/>
            <a:ext cx="1524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CERN (BE/ICS) 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2869261" y="5111468"/>
            <a:ext cx="9906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LHCB</a:t>
            </a:r>
            <a:endParaRPr lang="en-GB" sz="1600" dirty="0"/>
          </a:p>
        </p:txBody>
      </p:sp>
      <p:sp>
        <p:nvSpPr>
          <p:cNvPr id="17" name="Rectangle 16"/>
          <p:cNvSpPr/>
          <p:nvPr/>
        </p:nvSpPr>
        <p:spPr>
          <a:xfrm>
            <a:off x="3102077" y="1383367"/>
            <a:ext cx="20193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Electronics Pool</a:t>
            </a:r>
            <a:endParaRPr lang="en-GB" sz="1600" dirty="0"/>
          </a:p>
        </p:txBody>
      </p:sp>
      <p:sp>
        <p:nvSpPr>
          <p:cNvPr id="18" name="Rectangle 17"/>
          <p:cNvSpPr/>
          <p:nvPr/>
        </p:nvSpPr>
        <p:spPr>
          <a:xfrm>
            <a:off x="800100" y="1676400"/>
            <a:ext cx="16383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9" name="Rectangle 18"/>
          <p:cNvSpPr/>
          <p:nvPr/>
        </p:nvSpPr>
        <p:spPr>
          <a:xfrm>
            <a:off x="762000" y="1752600"/>
            <a:ext cx="16383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0" name="Rectangle 19"/>
          <p:cNvSpPr/>
          <p:nvPr/>
        </p:nvSpPr>
        <p:spPr>
          <a:xfrm>
            <a:off x="725129" y="1825316"/>
            <a:ext cx="16383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ALICE Sub-detectors</a:t>
            </a:r>
            <a:endParaRPr lang="en-GB" sz="1600" dirty="0"/>
          </a:p>
        </p:txBody>
      </p:sp>
      <p:sp>
        <p:nvSpPr>
          <p:cNvPr id="21" name="Rectangle 20"/>
          <p:cNvSpPr/>
          <p:nvPr/>
        </p:nvSpPr>
        <p:spPr>
          <a:xfrm>
            <a:off x="3114770" y="5834150"/>
            <a:ext cx="1524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Common vendors</a:t>
            </a:r>
            <a:endParaRPr lang="en-GB" sz="1600" dirty="0"/>
          </a:p>
        </p:txBody>
      </p:sp>
      <p:sp>
        <p:nvSpPr>
          <p:cNvPr id="22" name="Rectangle 21"/>
          <p:cNvSpPr/>
          <p:nvPr/>
        </p:nvSpPr>
        <p:spPr>
          <a:xfrm>
            <a:off x="762000" y="3924469"/>
            <a:ext cx="1524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Vendors</a:t>
            </a:r>
            <a:endParaRPr lang="en-GB" sz="1600" dirty="0"/>
          </a:p>
        </p:txBody>
      </p:sp>
      <p:sp>
        <p:nvSpPr>
          <p:cNvPr id="23" name="Rectangle 22"/>
          <p:cNvSpPr/>
          <p:nvPr/>
        </p:nvSpPr>
        <p:spPr>
          <a:xfrm>
            <a:off x="200671" y="2921283"/>
            <a:ext cx="2168013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ALICE DAQ, TRG, Offline groups</a:t>
            </a:r>
            <a:endParaRPr lang="en-GB" sz="1600" dirty="0"/>
          </a:p>
        </p:txBody>
      </p:sp>
      <p:sp>
        <p:nvSpPr>
          <p:cNvPr id="24" name="Oval 23"/>
          <p:cNvSpPr/>
          <p:nvPr/>
        </p:nvSpPr>
        <p:spPr>
          <a:xfrm>
            <a:off x="3505199" y="2643445"/>
            <a:ext cx="1213055" cy="10141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/>
              <a:t>ACC</a:t>
            </a:r>
            <a:endParaRPr lang="en-GB" sz="2000" b="1" dirty="0"/>
          </a:p>
        </p:txBody>
      </p:sp>
      <p:cxnSp>
        <p:nvCxnSpPr>
          <p:cNvPr id="26" name="Straight Arrow Connector 25"/>
          <p:cNvCxnSpPr>
            <a:stCxn id="19" idx="3"/>
            <a:endCxn id="24" idx="1"/>
          </p:cNvCxnSpPr>
          <p:nvPr/>
        </p:nvCxnSpPr>
        <p:spPr>
          <a:xfrm>
            <a:off x="2400300" y="1981200"/>
            <a:ext cx="1282547" cy="8107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Arrow Connector 28"/>
          <p:cNvCxnSpPr>
            <a:stCxn id="23" idx="3"/>
            <a:endCxn id="24" idx="2"/>
          </p:cNvCxnSpPr>
          <p:nvPr/>
        </p:nvCxnSpPr>
        <p:spPr>
          <a:xfrm>
            <a:off x="2368684" y="3149883"/>
            <a:ext cx="1136515" cy="6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2" name="Straight Arrow Connector 31"/>
          <p:cNvCxnSpPr>
            <a:stCxn id="22" idx="3"/>
            <a:endCxn id="24" idx="3"/>
          </p:cNvCxnSpPr>
          <p:nvPr/>
        </p:nvCxnSpPr>
        <p:spPr>
          <a:xfrm flipV="1">
            <a:off x="2286000" y="3509080"/>
            <a:ext cx="1396847" cy="6439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Arrow Connector 34"/>
          <p:cNvCxnSpPr>
            <a:stCxn id="17" idx="2"/>
            <a:endCxn id="24" idx="0"/>
          </p:cNvCxnSpPr>
          <p:nvPr/>
        </p:nvCxnSpPr>
        <p:spPr>
          <a:xfrm>
            <a:off x="4111727" y="1840567"/>
            <a:ext cx="0" cy="802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Arrow Connector 38"/>
          <p:cNvCxnSpPr>
            <a:stCxn id="9" idx="1"/>
            <a:endCxn id="24" idx="6"/>
          </p:cNvCxnSpPr>
          <p:nvPr/>
        </p:nvCxnSpPr>
        <p:spPr>
          <a:xfrm flipH="1">
            <a:off x="4718254" y="2362200"/>
            <a:ext cx="1753830" cy="7883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2" name="Straight Arrow Connector 41"/>
          <p:cNvCxnSpPr>
            <a:stCxn id="11" idx="1"/>
            <a:endCxn id="24" idx="6"/>
          </p:cNvCxnSpPr>
          <p:nvPr/>
        </p:nvCxnSpPr>
        <p:spPr>
          <a:xfrm flipH="1">
            <a:off x="4718254" y="2999499"/>
            <a:ext cx="1753830" cy="1510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5" name="Straight Arrow Connector 44"/>
          <p:cNvCxnSpPr>
            <a:stCxn id="10" idx="1"/>
            <a:endCxn id="24" idx="6"/>
          </p:cNvCxnSpPr>
          <p:nvPr/>
        </p:nvCxnSpPr>
        <p:spPr>
          <a:xfrm flipH="1" flipV="1">
            <a:off x="4718254" y="3150523"/>
            <a:ext cx="1753830" cy="4793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8" name="Straight Arrow Connector 47"/>
          <p:cNvCxnSpPr>
            <a:stCxn id="24" idx="4"/>
            <a:endCxn id="8" idx="0"/>
          </p:cNvCxnSpPr>
          <p:nvPr/>
        </p:nvCxnSpPr>
        <p:spPr>
          <a:xfrm>
            <a:off x="4111727" y="3657600"/>
            <a:ext cx="1" cy="381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1" name="Straight Arrow Connector 50"/>
          <p:cNvCxnSpPr>
            <a:stCxn id="8" idx="2"/>
            <a:endCxn id="12" idx="0"/>
          </p:cNvCxnSpPr>
          <p:nvPr/>
        </p:nvCxnSpPr>
        <p:spPr>
          <a:xfrm flipH="1">
            <a:off x="876300" y="4495800"/>
            <a:ext cx="3235428" cy="6156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4" name="Straight Arrow Connector 53"/>
          <p:cNvCxnSpPr>
            <a:stCxn id="8" idx="2"/>
            <a:endCxn id="13" idx="0"/>
          </p:cNvCxnSpPr>
          <p:nvPr/>
        </p:nvCxnSpPr>
        <p:spPr>
          <a:xfrm flipH="1">
            <a:off x="2076450" y="4495800"/>
            <a:ext cx="2035278" cy="6156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7" name="Straight Arrow Connector 56"/>
          <p:cNvCxnSpPr>
            <a:stCxn id="8" idx="2"/>
            <a:endCxn id="16" idx="0"/>
          </p:cNvCxnSpPr>
          <p:nvPr/>
        </p:nvCxnSpPr>
        <p:spPr>
          <a:xfrm flipH="1">
            <a:off x="3364561" y="4495800"/>
            <a:ext cx="747167" cy="6156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0" name="Straight Arrow Connector 59"/>
          <p:cNvCxnSpPr>
            <a:stCxn id="8" idx="2"/>
            <a:endCxn id="14" idx="0"/>
          </p:cNvCxnSpPr>
          <p:nvPr/>
        </p:nvCxnSpPr>
        <p:spPr>
          <a:xfrm>
            <a:off x="4111728" y="4495800"/>
            <a:ext cx="765072" cy="6156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3" name="Straight Arrow Connector 62"/>
          <p:cNvCxnSpPr>
            <a:stCxn id="8" idx="2"/>
            <a:endCxn id="21" idx="0"/>
          </p:cNvCxnSpPr>
          <p:nvPr/>
        </p:nvCxnSpPr>
        <p:spPr>
          <a:xfrm flipH="1">
            <a:off x="3876770" y="4495800"/>
            <a:ext cx="234958" cy="13383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8" name="Straight Arrow Connector 87"/>
          <p:cNvCxnSpPr>
            <a:stCxn id="92" idx="0"/>
            <a:endCxn id="24" idx="5"/>
          </p:cNvCxnSpPr>
          <p:nvPr/>
        </p:nvCxnSpPr>
        <p:spPr>
          <a:xfrm flipH="1" flipV="1">
            <a:off x="4540606" y="3509080"/>
            <a:ext cx="2960178" cy="16023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2" name="Rectangle 91"/>
          <p:cNvSpPr/>
          <p:nvPr/>
        </p:nvSpPr>
        <p:spPr>
          <a:xfrm>
            <a:off x="6126112" y="5111468"/>
            <a:ext cx="2749344" cy="6968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CERN infrastructure services: gas, cooling,ventilation</a:t>
            </a:r>
            <a:endParaRPr lang="en-GB" sz="1600" dirty="0"/>
          </a:p>
        </p:txBody>
      </p:sp>
      <p:sp>
        <p:nvSpPr>
          <p:cNvPr id="36" name="Rectangle 35"/>
          <p:cNvSpPr/>
          <p:nvPr/>
        </p:nvSpPr>
        <p:spPr>
          <a:xfrm>
            <a:off x="6126112" y="1379361"/>
            <a:ext cx="1524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Vendors</a:t>
            </a:r>
            <a:endParaRPr lang="en-GB" sz="1600" dirty="0"/>
          </a:p>
        </p:txBody>
      </p:sp>
      <p:cxnSp>
        <p:nvCxnSpPr>
          <p:cNvPr id="37" name="Straight Arrow Connector 36"/>
          <p:cNvCxnSpPr>
            <a:endCxn id="17" idx="3"/>
          </p:cNvCxnSpPr>
          <p:nvPr/>
        </p:nvCxnSpPr>
        <p:spPr>
          <a:xfrm flipH="1">
            <a:off x="5121377" y="1597166"/>
            <a:ext cx="1004735" cy="148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00220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J</a:t>
            </a:r>
            <a:r>
              <a:rPr lang="en-GB" sz="2400" dirty="0" smtClean="0"/>
              <a:t>oint </a:t>
            </a:r>
            <a:r>
              <a:rPr lang="en-GB" sz="2400" b="1" dirty="0" err="1"/>
              <a:t>CO</a:t>
            </a:r>
            <a:r>
              <a:rPr lang="en-GB" sz="2400" dirty="0" err="1"/>
              <a:t>ntrols</a:t>
            </a:r>
            <a:r>
              <a:rPr lang="en-GB" sz="2400" dirty="0"/>
              <a:t> </a:t>
            </a:r>
            <a:r>
              <a:rPr lang="en-GB" sz="2400" b="1" dirty="0"/>
              <a:t>P</a:t>
            </a:r>
            <a:r>
              <a:rPr lang="en-GB" sz="2400" dirty="0"/>
              <a:t>roject (JCOP) is </a:t>
            </a:r>
            <a:r>
              <a:rPr lang="en-GB" sz="2400" dirty="0" smtClean="0"/>
              <a:t>a</a:t>
            </a:r>
            <a:r>
              <a:rPr lang="pl-PL" sz="2400" dirty="0" smtClean="0"/>
              <a:t> </a:t>
            </a:r>
            <a:r>
              <a:rPr lang="en-GB" sz="2400" dirty="0" smtClean="0"/>
              <a:t>collaboration</a:t>
            </a:r>
            <a:r>
              <a:rPr lang="pl-PL" sz="2400" dirty="0" smtClean="0"/>
              <a:t> </a:t>
            </a:r>
            <a:r>
              <a:rPr lang="en-GB" sz="2400" dirty="0" smtClean="0"/>
              <a:t>between </a:t>
            </a:r>
            <a:r>
              <a:rPr lang="en-GB" sz="2400" dirty="0"/>
              <a:t>CERN </a:t>
            </a:r>
            <a:r>
              <a:rPr lang="en-GB" sz="2400" dirty="0" smtClean="0"/>
              <a:t>and</a:t>
            </a:r>
            <a:r>
              <a:rPr lang="pl-PL" sz="2400" dirty="0" smtClean="0"/>
              <a:t> </a:t>
            </a:r>
            <a:r>
              <a:rPr lang="en-GB" sz="2400" dirty="0" smtClean="0"/>
              <a:t>all </a:t>
            </a:r>
            <a:r>
              <a:rPr lang="en-GB" sz="2400" dirty="0"/>
              <a:t>LHC experiments </a:t>
            </a:r>
            <a:r>
              <a:rPr lang="en-GB" sz="2400" dirty="0" smtClean="0"/>
              <a:t>to</a:t>
            </a:r>
            <a:r>
              <a:rPr lang="pl-PL" sz="2400" dirty="0" smtClean="0"/>
              <a:t> </a:t>
            </a:r>
            <a:r>
              <a:rPr lang="en-GB" sz="2400" dirty="0" smtClean="0"/>
              <a:t>exploit</a:t>
            </a:r>
            <a:r>
              <a:rPr lang="pl-PL" sz="2400" dirty="0" smtClean="0"/>
              <a:t> </a:t>
            </a:r>
            <a:r>
              <a:rPr lang="en-GB" sz="2400" dirty="0" smtClean="0"/>
              <a:t>communalities </a:t>
            </a:r>
            <a:r>
              <a:rPr lang="en-GB" sz="2400" dirty="0"/>
              <a:t>in </a:t>
            </a:r>
            <a:r>
              <a:rPr lang="en-GB" sz="2400" dirty="0" err="1" smtClean="0"/>
              <a:t>th</a:t>
            </a:r>
            <a:r>
              <a:rPr lang="pl-PL" sz="2400" dirty="0" smtClean="0"/>
              <a:t>e </a:t>
            </a:r>
            <a:r>
              <a:rPr lang="en-GB" sz="2400" dirty="0" smtClean="0"/>
              <a:t>control systems</a:t>
            </a:r>
            <a:endParaRPr lang="pl-PL" sz="2400" dirty="0" smtClean="0"/>
          </a:p>
          <a:p>
            <a:pPr lvl="1"/>
            <a:r>
              <a:rPr lang="pl-PL" dirty="0"/>
              <a:t>P</a:t>
            </a:r>
            <a:r>
              <a:rPr lang="en-GB" dirty="0" err="1"/>
              <a:t>rovides</a:t>
            </a:r>
            <a:r>
              <a:rPr lang="en-GB" dirty="0"/>
              <a:t>, supports and maintains a common </a:t>
            </a:r>
            <a:r>
              <a:rPr lang="pl-PL" dirty="0"/>
              <a:t>f</a:t>
            </a:r>
            <a:r>
              <a:rPr lang="en-GB" dirty="0" err="1"/>
              <a:t>ramework</a:t>
            </a:r>
            <a:r>
              <a:rPr lang="en-GB" dirty="0"/>
              <a:t> of tools and a set of </a:t>
            </a:r>
            <a:r>
              <a:rPr lang="en-GB" dirty="0" smtClean="0"/>
              <a:t>components</a:t>
            </a:r>
            <a:endParaRPr lang="pl-PL" dirty="0" smtClean="0"/>
          </a:p>
          <a:p>
            <a:pPr lvl="1"/>
            <a:r>
              <a:rPr lang="pl-PL" dirty="0"/>
              <a:t>C</a:t>
            </a:r>
            <a:r>
              <a:rPr lang="en-GB" dirty="0" err="1" smtClean="0"/>
              <a:t>ontributions</a:t>
            </a:r>
            <a:r>
              <a:rPr lang="en-GB" dirty="0" smtClean="0"/>
              <a:t> expected </a:t>
            </a:r>
            <a:r>
              <a:rPr lang="en-GB" dirty="0"/>
              <a:t>from all </a:t>
            </a:r>
            <a:r>
              <a:rPr lang="pl-PL" dirty="0" smtClean="0"/>
              <a:t>the </a:t>
            </a:r>
            <a:r>
              <a:rPr lang="en-GB" dirty="0" smtClean="0"/>
              <a:t>partners</a:t>
            </a:r>
            <a:endParaRPr lang="en-GB" dirty="0"/>
          </a:p>
          <a:p>
            <a:pPr lvl="1"/>
            <a:r>
              <a:rPr lang="pl-PL" dirty="0" smtClean="0"/>
              <a:t>Organization</a:t>
            </a:r>
            <a:r>
              <a:rPr lang="pl-PL" dirty="0"/>
              <a:t>: t</a:t>
            </a:r>
            <a:r>
              <a:rPr lang="en-GB" dirty="0"/>
              <a:t>wo types of regular meetings </a:t>
            </a:r>
            <a:r>
              <a:rPr lang="en-GB" dirty="0" smtClean="0"/>
              <a:t>(</a:t>
            </a:r>
            <a:r>
              <a:rPr lang="pl-PL" dirty="0" smtClean="0"/>
              <a:t>around </a:t>
            </a:r>
            <a:r>
              <a:rPr lang="en-GB" dirty="0" smtClean="0"/>
              <a:t>every </a:t>
            </a:r>
            <a:r>
              <a:rPr lang="pl-PL" dirty="0"/>
              <a:t>2</a:t>
            </a:r>
            <a:r>
              <a:rPr lang="en-GB" dirty="0" smtClean="0"/>
              <a:t> </a:t>
            </a:r>
            <a:r>
              <a:rPr lang="en-GB" dirty="0"/>
              <a:t>weeks): </a:t>
            </a:r>
            <a:endParaRPr lang="pl-PL" dirty="0"/>
          </a:p>
          <a:p>
            <a:pPr lvl="2"/>
            <a:r>
              <a:rPr lang="pl-PL" dirty="0" smtClean="0"/>
              <a:t>Coordination Board</a:t>
            </a:r>
          </a:p>
          <a:p>
            <a:pPr lvl="3"/>
            <a:r>
              <a:rPr lang="en-GB" dirty="0"/>
              <a:t>defining the strategy </a:t>
            </a:r>
            <a:r>
              <a:rPr lang="pl-PL" dirty="0" smtClean="0"/>
              <a:t>for </a:t>
            </a:r>
            <a:r>
              <a:rPr lang="en-GB" dirty="0" smtClean="0"/>
              <a:t>JCOP</a:t>
            </a:r>
            <a:endParaRPr lang="pl-PL" dirty="0" smtClean="0"/>
          </a:p>
          <a:p>
            <a:pPr lvl="3"/>
            <a:r>
              <a:rPr lang="en-GB" dirty="0" smtClean="0"/>
              <a:t>steering </a:t>
            </a:r>
            <a:r>
              <a:rPr lang="en-GB" dirty="0"/>
              <a:t>its implementation</a:t>
            </a:r>
            <a:endParaRPr lang="pl-PL" dirty="0" smtClean="0"/>
          </a:p>
          <a:p>
            <a:pPr lvl="2"/>
            <a:r>
              <a:rPr lang="pl-PL" dirty="0"/>
              <a:t>T</a:t>
            </a:r>
            <a:r>
              <a:rPr lang="en-GB" dirty="0" err="1" smtClean="0"/>
              <a:t>echnical</a:t>
            </a:r>
            <a:r>
              <a:rPr lang="pl-PL" dirty="0" smtClean="0"/>
              <a:t> (working group)</a:t>
            </a:r>
          </a:p>
          <a:p>
            <a:pPr lvl="2"/>
            <a:endParaRPr lang="pl-P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751480"/>
            <a:ext cx="3178224" cy="178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4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JCOP Coordination Board - mandate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199"/>
            <a:ext cx="8229600" cy="5502912"/>
          </a:xfrm>
        </p:spPr>
        <p:txBody>
          <a:bodyPr>
            <a:normAutofit fontScale="77500" lnSpcReduction="20000"/>
          </a:bodyPr>
          <a:lstStyle/>
          <a:p>
            <a:r>
              <a:rPr lang="pl-PL" sz="2400" dirty="0" smtClean="0"/>
              <a:t>D</a:t>
            </a:r>
            <a:r>
              <a:rPr lang="en-GB" sz="2400" dirty="0" err="1" smtClean="0"/>
              <a:t>efining</a:t>
            </a:r>
            <a:r>
              <a:rPr lang="en-GB" sz="2400" dirty="0" smtClean="0"/>
              <a:t> </a:t>
            </a:r>
            <a:r>
              <a:rPr lang="en-GB" sz="2400" dirty="0"/>
              <a:t>and reviewing the architecture, the components, the interfaces, the choice of standard industrial products </a:t>
            </a:r>
            <a:endParaRPr lang="pl-PL" sz="2400" dirty="0" smtClean="0"/>
          </a:p>
          <a:p>
            <a:pPr lvl="1"/>
            <a:r>
              <a:rPr lang="en-GB" sz="2100" dirty="0" smtClean="0"/>
              <a:t>SCADA</a:t>
            </a:r>
            <a:r>
              <a:rPr lang="en-GB" sz="2100" dirty="0"/>
              <a:t>, field bus, PLC brands, </a:t>
            </a:r>
            <a:r>
              <a:rPr lang="en-GB" sz="2100" dirty="0" err="1" smtClean="0"/>
              <a:t>etc</a:t>
            </a:r>
            <a:endParaRPr lang="pl-PL" sz="2100" dirty="0" smtClean="0"/>
          </a:p>
          <a:p>
            <a:endParaRPr lang="en-GB" sz="2400" dirty="0"/>
          </a:p>
          <a:p>
            <a:r>
              <a:rPr lang="pl-PL" sz="2400" dirty="0" smtClean="0"/>
              <a:t>S</a:t>
            </a:r>
            <a:r>
              <a:rPr lang="en-GB" sz="2400" dirty="0" err="1" smtClean="0"/>
              <a:t>etting</a:t>
            </a:r>
            <a:r>
              <a:rPr lang="en-GB" sz="2400" dirty="0" smtClean="0"/>
              <a:t> </a:t>
            </a:r>
            <a:r>
              <a:rPr lang="en-GB" sz="2400" dirty="0"/>
              <a:t>the priorities for the availability of services and the production as well as the maintenance and upgrade of components </a:t>
            </a:r>
            <a:endParaRPr lang="pl-PL" sz="2400" dirty="0" smtClean="0"/>
          </a:p>
          <a:p>
            <a:pPr lvl="1"/>
            <a:r>
              <a:rPr lang="en-GB" sz="2100" dirty="0" smtClean="0"/>
              <a:t>in </a:t>
            </a:r>
            <a:r>
              <a:rPr lang="en-GB" sz="2100" dirty="0"/>
              <a:t>a way which is --as much as possible- compatible with the needs of all the experiments</a:t>
            </a:r>
            <a:r>
              <a:rPr lang="en-GB" sz="2100" dirty="0" smtClean="0"/>
              <a:t>.</a:t>
            </a:r>
            <a:endParaRPr lang="pl-PL" sz="2100" dirty="0" smtClean="0"/>
          </a:p>
          <a:p>
            <a:endParaRPr lang="en-GB" sz="2400" dirty="0"/>
          </a:p>
          <a:p>
            <a:r>
              <a:rPr lang="pl-PL" sz="2400" dirty="0" smtClean="0"/>
              <a:t>F</a:t>
            </a:r>
            <a:r>
              <a:rPr lang="en-GB" sz="2400" dirty="0" err="1" smtClean="0"/>
              <a:t>inding</a:t>
            </a:r>
            <a:r>
              <a:rPr lang="en-GB" sz="2400" dirty="0" smtClean="0"/>
              <a:t> </a:t>
            </a:r>
            <a:r>
              <a:rPr lang="en-GB" sz="2400" dirty="0"/>
              <a:t>the resources </a:t>
            </a:r>
            <a:endParaRPr lang="pl-PL" sz="2400" dirty="0" smtClean="0"/>
          </a:p>
          <a:p>
            <a:pPr lvl="1"/>
            <a:r>
              <a:rPr lang="en-GB" sz="2100" dirty="0" smtClean="0"/>
              <a:t>for </a:t>
            </a:r>
            <a:r>
              <a:rPr lang="en-GB" sz="2100" dirty="0"/>
              <a:t>the implementation of the program of </a:t>
            </a:r>
            <a:r>
              <a:rPr lang="en-GB" sz="2100" dirty="0" smtClean="0"/>
              <a:t>work</a:t>
            </a:r>
            <a:endParaRPr lang="pl-PL" sz="2100" dirty="0" smtClean="0"/>
          </a:p>
          <a:p>
            <a:endParaRPr lang="en-GB" sz="2400" dirty="0"/>
          </a:p>
          <a:p>
            <a:r>
              <a:rPr lang="pl-PL" sz="2400" dirty="0" smtClean="0"/>
              <a:t>I</a:t>
            </a:r>
            <a:r>
              <a:rPr lang="en-GB" sz="2400" dirty="0" err="1" smtClean="0"/>
              <a:t>dentifying</a:t>
            </a:r>
            <a:r>
              <a:rPr lang="en-GB" sz="2400" dirty="0" smtClean="0"/>
              <a:t> </a:t>
            </a:r>
            <a:r>
              <a:rPr lang="en-GB" sz="2400" dirty="0"/>
              <a:t>and resolving issues </a:t>
            </a:r>
            <a:endParaRPr lang="pl-PL" sz="2400" dirty="0" smtClean="0"/>
          </a:p>
          <a:p>
            <a:pPr lvl="1"/>
            <a:r>
              <a:rPr lang="en-GB" sz="2100" dirty="0" smtClean="0"/>
              <a:t>which </a:t>
            </a:r>
            <a:r>
              <a:rPr lang="en-GB" sz="2100" dirty="0"/>
              <a:t>jeopardize the completion of the program as-agreed, in-time and with the available resources</a:t>
            </a:r>
            <a:r>
              <a:rPr lang="en-GB" sz="2100" dirty="0" smtClean="0"/>
              <a:t>.</a:t>
            </a:r>
            <a:endParaRPr lang="pl-PL" sz="2100" dirty="0" smtClean="0"/>
          </a:p>
          <a:p>
            <a:endParaRPr lang="en-GB" sz="2400" dirty="0"/>
          </a:p>
          <a:p>
            <a:r>
              <a:rPr lang="pl-PL" sz="2400" dirty="0" smtClean="0"/>
              <a:t>P</a:t>
            </a:r>
            <a:r>
              <a:rPr lang="en-GB" sz="2400" dirty="0" err="1" smtClean="0"/>
              <a:t>romoting</a:t>
            </a:r>
            <a:r>
              <a:rPr lang="en-GB" sz="2400" dirty="0" smtClean="0"/>
              <a:t> </a:t>
            </a:r>
            <a:r>
              <a:rPr lang="en-GB" sz="2400" dirty="0"/>
              <a:t>the technical discussions and the training </a:t>
            </a:r>
            <a:endParaRPr lang="pl-PL" sz="2400" dirty="0" smtClean="0"/>
          </a:p>
          <a:p>
            <a:pPr lvl="1"/>
            <a:r>
              <a:rPr lang="en-GB" sz="2100" dirty="0" smtClean="0"/>
              <a:t>to </a:t>
            </a:r>
            <a:r>
              <a:rPr lang="en-GB" sz="2100" dirty="0"/>
              <a:t>ensure the adhesion of all the protagonists to the agreed strategy</a:t>
            </a:r>
          </a:p>
        </p:txBody>
      </p:sp>
    </p:spTree>
    <p:extLst>
      <p:ext uri="{BB962C8B-B14F-4D97-AF65-F5344CB8AC3E}">
        <p14:creationId xmlns:p14="http://schemas.microsoft.com/office/powerpoint/2010/main" val="24811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</a:t>
            </a:r>
            <a:r>
              <a:rPr lang="pl-PL" dirty="0" smtClean="0"/>
              <a:t>esign goals and strategy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Design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86840"/>
            <a:ext cx="8229600" cy="49377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GB" sz="2800" dirty="0">
                <a:sym typeface="ZapfDingbats" pitchFamily="82" charset="2"/>
              </a:rPr>
              <a:t>DCS shall ensure safe and efficient operation</a:t>
            </a:r>
          </a:p>
          <a:p>
            <a:pPr lvl="1">
              <a:lnSpc>
                <a:spcPct val="80000"/>
              </a:lnSpc>
            </a:pPr>
            <a:r>
              <a:rPr lang="en-GB" sz="2400" dirty="0">
                <a:sym typeface="ZapfDingbats" pitchFamily="82" charset="2"/>
              </a:rPr>
              <a:t>Intuitive, user friendly, automation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sym typeface="ZapfDingbats" pitchFamily="82" charset="2"/>
              </a:rPr>
              <a:t>Many parallel and distributed developments</a:t>
            </a:r>
          </a:p>
          <a:p>
            <a:pPr lvl="1">
              <a:lnSpc>
                <a:spcPct val="80000"/>
              </a:lnSpc>
            </a:pPr>
            <a:r>
              <a:rPr lang="en-GB" sz="2400" dirty="0">
                <a:sym typeface="ZapfDingbats" pitchFamily="82" charset="2"/>
              </a:rPr>
              <a:t>Modular, still coherent and homogeneous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sym typeface="ZapfDingbats" pitchFamily="82" charset="2"/>
              </a:rPr>
              <a:t>Changing environment – hardware and operation</a:t>
            </a:r>
          </a:p>
          <a:p>
            <a:pPr lvl="1">
              <a:lnSpc>
                <a:spcPct val="80000"/>
              </a:lnSpc>
            </a:pPr>
            <a:r>
              <a:rPr lang="en-GB" sz="2400" dirty="0">
                <a:sym typeface="ZapfDingbats" pitchFamily="82" charset="2"/>
              </a:rPr>
              <a:t>Expandable, flexible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sym typeface="ZapfDingbats" pitchFamily="82" charset="2"/>
              </a:rPr>
              <a:t>Operational outside </a:t>
            </a:r>
            <a:r>
              <a:rPr lang="en-GB" sz="2800" dirty="0" err="1" smtClean="0">
                <a:sym typeface="ZapfDingbats" pitchFamily="82" charset="2"/>
              </a:rPr>
              <a:t>datataking</a:t>
            </a:r>
            <a:r>
              <a:rPr lang="en-GB" sz="2800" dirty="0">
                <a:sym typeface="ZapfDingbats" pitchFamily="82" charset="2"/>
              </a:rPr>
              <a:t>, safeguard equipment</a:t>
            </a:r>
          </a:p>
          <a:p>
            <a:pPr lvl="1">
              <a:lnSpc>
                <a:spcPct val="80000"/>
              </a:lnSpc>
            </a:pPr>
            <a:r>
              <a:rPr lang="en-GB" sz="2400" dirty="0">
                <a:sym typeface="ZapfDingbats" pitchFamily="82" charset="2"/>
              </a:rPr>
              <a:t>Available, reliable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sym typeface="ZapfDingbats" pitchFamily="82" charset="2"/>
              </a:rPr>
              <a:t>Large world-wide user community</a:t>
            </a:r>
          </a:p>
          <a:p>
            <a:pPr lvl="1">
              <a:lnSpc>
                <a:spcPct val="80000"/>
              </a:lnSpc>
            </a:pPr>
            <a:r>
              <a:rPr lang="en-GB" sz="2400" dirty="0">
                <a:sym typeface="ZapfDingbats" pitchFamily="82" charset="2"/>
              </a:rPr>
              <a:t>Efficient and secure remote access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sym typeface="ZapfDingbats" pitchFamily="82" charset="2"/>
              </a:rPr>
              <a:t>Data collected by DCS shall be available for offline analysis of physics </a:t>
            </a:r>
            <a:r>
              <a:rPr lang="en-GB" sz="2800" dirty="0" smtClean="0">
                <a:sym typeface="ZapfDingbats" pitchFamily="82" charset="2"/>
              </a:rPr>
              <a:t>data</a:t>
            </a:r>
            <a:endParaRPr lang="pl-PL" sz="2800" dirty="0" smtClean="0">
              <a:sym typeface="ZapfDingbats" pitchFamily="8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731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Strategy and methods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ym typeface="ZapfDingbats" pitchFamily="82" charset="2"/>
              </a:rPr>
              <a:t>Common tools, components and solutions</a:t>
            </a:r>
          </a:p>
          <a:p>
            <a:pPr lvl="1"/>
            <a:r>
              <a:rPr lang="en-GB" sz="2400" dirty="0">
                <a:sym typeface="ZapfDingbats" pitchFamily="82" charset="2"/>
              </a:rPr>
              <a:t>Strong coordination within experiment (ACC)</a:t>
            </a:r>
          </a:p>
          <a:p>
            <a:pPr lvl="1"/>
            <a:r>
              <a:rPr lang="en-GB" sz="2400" dirty="0">
                <a:sym typeface="ZapfDingbats" pitchFamily="82" charset="2"/>
              </a:rPr>
              <a:t>Close collaboration with other experiments (JCOP</a:t>
            </a:r>
            <a:r>
              <a:rPr lang="en-GB" sz="2400" dirty="0" smtClean="0">
                <a:sym typeface="ZapfDingbats" pitchFamily="82" charset="2"/>
              </a:rPr>
              <a:t>)</a:t>
            </a:r>
            <a:endParaRPr lang="pl-PL" sz="2400" dirty="0" smtClean="0">
              <a:sym typeface="ZapfDingbats" pitchFamily="82" charset="2"/>
            </a:endParaRPr>
          </a:p>
          <a:p>
            <a:pPr lvl="1"/>
            <a:r>
              <a:rPr lang="pl-PL" sz="2400" dirty="0" smtClean="0">
                <a:sym typeface="ZapfDingbats" pitchFamily="82" charset="2"/>
              </a:rPr>
              <a:t>Use of services offered by other CERN units</a:t>
            </a:r>
            <a:endParaRPr lang="en-GB" sz="2400" dirty="0">
              <a:sym typeface="ZapfDingbats" pitchFamily="82" charset="2"/>
            </a:endParaRPr>
          </a:p>
          <a:p>
            <a:r>
              <a:rPr lang="pl-PL" sz="2800" dirty="0" smtClean="0">
                <a:sym typeface="ZapfDingbats" pitchFamily="82" charset="2"/>
              </a:rPr>
              <a:t>Standardization: </a:t>
            </a:r>
            <a:r>
              <a:rPr lang="en-GB" sz="2800" dirty="0" smtClean="0">
                <a:sym typeface="ZapfDingbats" pitchFamily="82" charset="2"/>
              </a:rPr>
              <a:t>many </a:t>
            </a:r>
            <a:r>
              <a:rPr lang="en-GB" sz="2800" dirty="0">
                <a:sym typeface="ZapfDingbats" pitchFamily="82" charset="2"/>
              </a:rPr>
              <a:t>similar </a:t>
            </a:r>
            <a:r>
              <a:rPr lang="en-GB" sz="2800" dirty="0" smtClean="0">
                <a:sym typeface="ZapfDingbats" pitchFamily="82" charset="2"/>
              </a:rPr>
              <a:t>subsystems</a:t>
            </a:r>
            <a:r>
              <a:rPr lang="pl-PL" sz="2800" dirty="0" smtClean="0">
                <a:sym typeface="ZapfDingbats" pitchFamily="82" charset="2"/>
              </a:rPr>
              <a:t> in ALICE</a:t>
            </a:r>
            <a:endParaRPr lang="en-GB" sz="2800" dirty="0">
              <a:sym typeface="ZapfDingbats" pitchFamily="82" charset="2"/>
            </a:endParaRPr>
          </a:p>
          <a:p>
            <a:pPr lvl="1"/>
            <a:r>
              <a:rPr lang="en-GB" sz="2500" dirty="0">
                <a:sym typeface="ZapfDingbats" pitchFamily="82" charset="2"/>
              </a:rPr>
              <a:t>Identify </a:t>
            </a:r>
            <a:r>
              <a:rPr lang="en-GB" sz="2500" dirty="0" smtClean="0">
                <a:sym typeface="ZapfDingbats" pitchFamily="82" charset="2"/>
              </a:rPr>
              <a:t>communalities</a:t>
            </a:r>
            <a:r>
              <a:rPr lang="pl-PL" sz="2500" dirty="0" smtClean="0">
                <a:sym typeface="ZapfDingbats" pitchFamily="82" charset="2"/>
              </a:rPr>
              <a:t> through:</a:t>
            </a:r>
            <a:r>
              <a:rPr lang="en-GB" sz="2500" dirty="0" smtClean="0">
                <a:sym typeface="ZapfDingbats" pitchFamily="82" charset="2"/>
              </a:rPr>
              <a:t> </a:t>
            </a:r>
            <a:endParaRPr lang="pl-PL" sz="2500" dirty="0">
              <a:sym typeface="ZapfDingbats" pitchFamily="82" charset="2"/>
            </a:endParaRPr>
          </a:p>
          <a:p>
            <a:pPr lvl="2"/>
            <a:r>
              <a:rPr lang="pl-PL" dirty="0">
                <a:sym typeface="ZapfDingbats" pitchFamily="82" charset="2"/>
              </a:rPr>
              <a:t>User Requirements Document </a:t>
            </a:r>
            <a:r>
              <a:rPr lang="pl-PL" dirty="0" smtClean="0">
                <a:sym typeface="ZapfDingbats" pitchFamily="82" charset="2"/>
              </a:rPr>
              <a:t>(</a:t>
            </a:r>
            <a:r>
              <a:rPr lang="en-GB" dirty="0" smtClean="0">
                <a:sym typeface="ZapfDingbats" pitchFamily="82" charset="2"/>
              </a:rPr>
              <a:t>URD</a:t>
            </a:r>
            <a:r>
              <a:rPr lang="pl-PL" dirty="0" smtClean="0">
                <a:sym typeface="ZapfDingbats" pitchFamily="82" charset="2"/>
              </a:rPr>
              <a:t>)</a:t>
            </a:r>
            <a:endParaRPr lang="pl-PL" dirty="0">
              <a:sym typeface="ZapfDingbats" pitchFamily="82" charset="2"/>
            </a:endParaRPr>
          </a:p>
          <a:p>
            <a:pPr lvl="2"/>
            <a:r>
              <a:rPr lang="en-GB" dirty="0">
                <a:sym typeface="ZapfDingbats" pitchFamily="82" charset="2"/>
              </a:rPr>
              <a:t>Overview Drawings</a:t>
            </a:r>
            <a:endParaRPr lang="pl-PL" dirty="0">
              <a:sym typeface="ZapfDingbats" pitchFamily="82" charset="2"/>
            </a:endParaRPr>
          </a:p>
          <a:p>
            <a:pPr lvl="2"/>
            <a:r>
              <a:rPr lang="pl-PL" dirty="0">
                <a:sym typeface="ZapfDingbats" pitchFamily="82" charset="2"/>
              </a:rPr>
              <a:t>M</a:t>
            </a:r>
            <a:r>
              <a:rPr lang="en-GB" dirty="0" err="1" smtClean="0">
                <a:sym typeface="ZapfDingbats" pitchFamily="82" charset="2"/>
              </a:rPr>
              <a:t>eetings</a:t>
            </a:r>
            <a:r>
              <a:rPr lang="en-GB" dirty="0" smtClean="0">
                <a:sym typeface="ZapfDingbats" pitchFamily="82" charset="2"/>
              </a:rPr>
              <a:t> and</a:t>
            </a:r>
            <a:r>
              <a:rPr lang="pl-PL" dirty="0" smtClean="0">
                <a:sym typeface="ZapfDingbats" pitchFamily="82" charset="2"/>
              </a:rPr>
              <a:t> </a:t>
            </a:r>
            <a:r>
              <a:rPr lang="en-GB" dirty="0" smtClean="0">
                <a:sym typeface="ZapfDingbats" pitchFamily="82" charset="2"/>
              </a:rPr>
              <a:t>workshops</a:t>
            </a:r>
            <a:endParaRPr lang="en-GB" dirty="0">
              <a:sym typeface="ZapfDingbats" pitchFamily="82" charset="2"/>
            </a:endParaRP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522" y="4953000"/>
            <a:ext cx="1615426" cy="16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User Requirement Document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199"/>
            <a:ext cx="8458200" cy="5502911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Brief description of sub-detector goal and operation</a:t>
            </a:r>
          </a:p>
          <a:p>
            <a:r>
              <a:rPr lang="pl-PL" dirty="0"/>
              <a:t>C</a:t>
            </a:r>
            <a:r>
              <a:rPr lang="pl-PL" dirty="0" smtClean="0"/>
              <a:t>ontrol system </a:t>
            </a:r>
          </a:p>
          <a:p>
            <a:pPr lvl="1"/>
            <a:r>
              <a:rPr lang="pl-PL" dirty="0" smtClean="0"/>
              <a:t>Description and requirement of sub-systems</a:t>
            </a:r>
          </a:p>
          <a:p>
            <a:pPr lvl="2"/>
            <a:r>
              <a:rPr lang="pl-PL" dirty="0" smtClean="0"/>
              <a:t>Functionality</a:t>
            </a:r>
          </a:p>
          <a:p>
            <a:pPr lvl="2"/>
            <a:r>
              <a:rPr lang="pl-PL" dirty="0" smtClean="0"/>
              <a:t>Devices </a:t>
            </a:r>
            <a:r>
              <a:rPr lang="pl-PL" dirty="0"/>
              <a:t>/ </a:t>
            </a:r>
            <a:r>
              <a:rPr lang="pl-PL" dirty="0" smtClean="0"/>
              <a:t>Equipment (including their location, link to documentation)</a:t>
            </a:r>
          </a:p>
          <a:p>
            <a:pPr lvl="2"/>
            <a:r>
              <a:rPr lang="pl-PL" dirty="0" smtClean="0"/>
              <a:t>Parameters used for monitoring/control</a:t>
            </a:r>
          </a:p>
          <a:p>
            <a:pPr lvl="2"/>
            <a:r>
              <a:rPr lang="en-GB" dirty="0"/>
              <a:t>Interlocks and Safety </a:t>
            </a:r>
            <a:r>
              <a:rPr lang="en-GB" dirty="0" smtClean="0"/>
              <a:t>aspects</a:t>
            </a:r>
            <a:endParaRPr lang="pl-PL" dirty="0" smtClean="0"/>
          </a:p>
          <a:p>
            <a:pPr lvl="2"/>
            <a:r>
              <a:rPr lang="en-GB" dirty="0" smtClean="0"/>
              <a:t>Operational </a:t>
            </a:r>
            <a:r>
              <a:rPr lang="en-GB" dirty="0"/>
              <a:t>and Supervisory aspects </a:t>
            </a:r>
            <a:endParaRPr lang="pl-PL" dirty="0" smtClean="0"/>
          </a:p>
          <a:p>
            <a:pPr lvl="1"/>
            <a:r>
              <a:rPr lang="pl-PL" dirty="0" smtClean="0"/>
              <a:t>Requirement on the control system</a:t>
            </a:r>
          </a:p>
          <a:p>
            <a:pPr lvl="2"/>
            <a:r>
              <a:rPr lang="en-GB" dirty="0"/>
              <a:t>Interlocks and Safety aspects</a:t>
            </a:r>
            <a:endParaRPr lang="pl-PL" dirty="0"/>
          </a:p>
          <a:p>
            <a:pPr lvl="2"/>
            <a:r>
              <a:rPr lang="en-GB" dirty="0"/>
              <a:t>Operational and Supervisory aspects </a:t>
            </a:r>
            <a:endParaRPr lang="pl-PL" dirty="0" smtClean="0"/>
          </a:p>
          <a:p>
            <a:r>
              <a:rPr lang="pl-PL" dirty="0" smtClean="0"/>
              <a:t>Timescale and planning (</a:t>
            </a:r>
            <a:r>
              <a:rPr lang="en-GB" dirty="0" smtClean="0"/>
              <a:t>per subsystem</a:t>
            </a:r>
            <a:r>
              <a:rPr lang="pl-PL" dirty="0" smtClean="0"/>
              <a:t>)</a:t>
            </a:r>
          </a:p>
          <a:p>
            <a:pPr lvl="1"/>
            <a:r>
              <a:rPr lang="pl-PL" dirty="0" smtClean="0"/>
              <a:t>For each phase:</a:t>
            </a:r>
            <a:endParaRPr lang="en-GB" dirty="0"/>
          </a:p>
          <a:p>
            <a:pPr lvl="2"/>
            <a:r>
              <a:rPr lang="en-GB" dirty="0" smtClean="0"/>
              <a:t>Design</a:t>
            </a:r>
            <a:r>
              <a:rPr lang="pl-PL" dirty="0" smtClean="0"/>
              <a:t>, </a:t>
            </a:r>
            <a:r>
              <a:rPr lang="en-GB" dirty="0" smtClean="0"/>
              <a:t>Production </a:t>
            </a:r>
            <a:r>
              <a:rPr lang="en-GB" dirty="0"/>
              <a:t>and </a:t>
            </a:r>
            <a:r>
              <a:rPr lang="en-GB" dirty="0" smtClean="0"/>
              <a:t>purchasing</a:t>
            </a:r>
            <a:r>
              <a:rPr lang="pl-PL" dirty="0" smtClean="0"/>
              <a:t>, </a:t>
            </a:r>
            <a:r>
              <a:rPr lang="en-GB" dirty="0" smtClean="0"/>
              <a:t>Installation</a:t>
            </a:r>
            <a:r>
              <a:rPr lang="pl-PL" dirty="0" smtClean="0"/>
              <a:t>, </a:t>
            </a:r>
            <a:r>
              <a:rPr lang="en-GB" dirty="0" smtClean="0"/>
              <a:t>Commissioning</a:t>
            </a:r>
            <a:r>
              <a:rPr lang="en-GB" dirty="0"/>
              <a:t>	</a:t>
            </a:r>
            <a:r>
              <a:rPr lang="pl-PL" dirty="0" smtClean="0"/>
              <a:t>, </a:t>
            </a:r>
            <a:r>
              <a:rPr lang="en-GB" dirty="0" smtClean="0"/>
              <a:t>Tests </a:t>
            </a:r>
            <a:r>
              <a:rPr lang="en-GB" dirty="0"/>
              <a:t>and Test beam</a:t>
            </a:r>
            <a:endParaRPr lang="pl-PL" dirty="0"/>
          </a:p>
          <a:p>
            <a:pPr lvl="1"/>
            <a:endParaRPr lang="pl-PL" dirty="0" smtClean="0"/>
          </a:p>
          <a:p>
            <a:pPr lvl="1"/>
            <a:endParaRPr lang="pl-PL" dirty="0" smtClean="0"/>
          </a:p>
          <a:p>
            <a:pPr lvl="2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070" y="3733800"/>
            <a:ext cx="1315065" cy="105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4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Overview Drawings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77412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dirty="0" smtClean="0"/>
              <a:t>The ALICE experiment at CERN</a:t>
            </a:r>
          </a:p>
          <a:p>
            <a:r>
              <a:rPr lang="en-GB" dirty="0"/>
              <a:t>Organization of the controls </a:t>
            </a:r>
            <a:r>
              <a:rPr lang="en-GB" dirty="0" smtClean="0"/>
              <a:t>activities</a:t>
            </a:r>
            <a:endParaRPr lang="pl-PL" dirty="0" smtClean="0"/>
          </a:p>
          <a:p>
            <a:r>
              <a:rPr lang="en-GB" dirty="0"/>
              <a:t>Design goals and </a:t>
            </a:r>
            <a:r>
              <a:rPr lang="en-GB" dirty="0" smtClean="0"/>
              <a:t>strategy</a:t>
            </a:r>
            <a:endParaRPr lang="pl-PL" dirty="0" smtClean="0"/>
          </a:p>
          <a:p>
            <a:r>
              <a:rPr lang="en-GB" dirty="0" smtClean="0"/>
              <a:t>DCS architecture</a:t>
            </a:r>
            <a:endParaRPr lang="pl-PL" dirty="0" smtClean="0"/>
          </a:p>
          <a:p>
            <a:r>
              <a:rPr lang="pl-PL" dirty="0"/>
              <a:t>DCS o</a:t>
            </a:r>
            <a:r>
              <a:rPr lang="pl-PL" dirty="0" smtClean="0"/>
              <a:t>peration</a:t>
            </a:r>
          </a:p>
          <a:p>
            <a:r>
              <a:rPr lang="pl-PL" dirty="0" smtClean="0"/>
              <a:t>Infrastructure management</a:t>
            </a:r>
          </a:p>
          <a:p>
            <a:r>
              <a:rPr lang="pl-PL" dirty="0" smtClean="0"/>
              <a:t>Summary &amp; Open discussion</a:t>
            </a:r>
            <a:endParaRPr lang="en-GB" dirty="0"/>
          </a:p>
          <a:p>
            <a:endParaRPr lang="en-GB" dirty="0"/>
          </a:p>
          <a:p>
            <a:endParaRPr lang="pl-PL" dirty="0" smtClean="0"/>
          </a:p>
          <a:p>
            <a:endParaRPr lang="pl-P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Prototype development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20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58200" cy="513715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In order to study and evaluate possible options of ‘standard solutions’ to be used by the </a:t>
            </a:r>
            <a:r>
              <a:rPr lang="pl-PL" dirty="0" smtClean="0"/>
              <a:t>sub-</a:t>
            </a:r>
            <a:r>
              <a:rPr lang="en-GB" dirty="0" smtClean="0"/>
              <a:t>detector </a:t>
            </a:r>
            <a:r>
              <a:rPr lang="en-GB" dirty="0"/>
              <a:t>groups it </a:t>
            </a:r>
            <a:r>
              <a:rPr lang="pl-PL" dirty="0" smtClean="0"/>
              <a:t>was</a:t>
            </a:r>
            <a:r>
              <a:rPr lang="en-GB" dirty="0" smtClean="0"/>
              <a:t> necessary </a:t>
            </a:r>
            <a:r>
              <a:rPr lang="en-GB" dirty="0"/>
              <a:t>to gain "hands-on" experience and </a:t>
            </a:r>
            <a:r>
              <a:rPr lang="pl-PL" dirty="0" smtClean="0"/>
              <a:t>to </a:t>
            </a:r>
            <a:r>
              <a:rPr lang="en-GB" dirty="0" smtClean="0"/>
              <a:t>develop </a:t>
            </a:r>
            <a:r>
              <a:rPr lang="en-GB" dirty="0"/>
              <a:t>prototype </a:t>
            </a:r>
            <a:r>
              <a:rPr lang="en-GB" dirty="0" smtClean="0"/>
              <a:t>solutions</a:t>
            </a:r>
            <a:endParaRPr lang="pl-PL" dirty="0" smtClean="0"/>
          </a:p>
          <a:p>
            <a:endParaRPr lang="en-GB" dirty="0"/>
          </a:p>
          <a:p>
            <a:r>
              <a:rPr lang="pl-PL" dirty="0"/>
              <a:t>P</a:t>
            </a:r>
            <a:r>
              <a:rPr lang="en-GB" dirty="0" err="1" smtClean="0"/>
              <a:t>rototype</a:t>
            </a:r>
            <a:r>
              <a:rPr lang="en-GB" dirty="0" smtClean="0"/>
              <a:t> developments</a:t>
            </a:r>
            <a:r>
              <a:rPr lang="pl-PL" dirty="0" smtClean="0"/>
              <a:t> were </a:t>
            </a:r>
            <a:r>
              <a:rPr lang="en-GB" dirty="0" smtClean="0"/>
              <a:t>identified </a:t>
            </a:r>
            <a:r>
              <a:rPr lang="en-GB" dirty="0"/>
              <a:t>after discussions in </a:t>
            </a:r>
            <a:r>
              <a:rPr lang="en-GB" dirty="0" smtClean="0"/>
              <a:t>Controls </a:t>
            </a:r>
            <a:r>
              <a:rPr lang="en-GB" dirty="0"/>
              <a:t>Board and initiated by the ACC team in </a:t>
            </a:r>
            <a:r>
              <a:rPr lang="en-GB" dirty="0" smtClean="0"/>
              <a:t>collaboration </a:t>
            </a:r>
            <a:r>
              <a:rPr lang="en-GB" dirty="0"/>
              <a:t>with </a:t>
            </a:r>
            <a:r>
              <a:rPr lang="pl-PL" dirty="0" smtClean="0"/>
              <a:t>selected</a:t>
            </a:r>
            <a:r>
              <a:rPr lang="en-GB" dirty="0" smtClean="0"/>
              <a:t> </a:t>
            </a:r>
            <a:r>
              <a:rPr lang="en-GB" dirty="0"/>
              <a:t>detector </a:t>
            </a:r>
            <a:r>
              <a:rPr lang="en-GB" dirty="0" smtClean="0"/>
              <a:t>groups</a:t>
            </a:r>
            <a:endParaRPr lang="pl-PL" dirty="0"/>
          </a:p>
          <a:p>
            <a:pPr lvl="1"/>
            <a:r>
              <a:rPr lang="pl-PL" dirty="0" smtClean="0"/>
              <a:t>Examples</a:t>
            </a:r>
            <a:r>
              <a:rPr lang="en-GB" dirty="0" smtClean="0"/>
              <a:t>:</a:t>
            </a:r>
            <a:endParaRPr lang="en-GB" dirty="0"/>
          </a:p>
          <a:p>
            <a:pPr lvl="2"/>
            <a:r>
              <a:rPr lang="en-GB" dirty="0"/>
              <a:t>Standard ways of measuring temperatures</a:t>
            </a:r>
          </a:p>
          <a:p>
            <a:pPr lvl="2"/>
            <a:r>
              <a:rPr lang="en-GB" dirty="0"/>
              <a:t>Control of HV systems</a:t>
            </a:r>
          </a:p>
          <a:p>
            <a:pPr lvl="2"/>
            <a:r>
              <a:rPr lang="en-GB" dirty="0"/>
              <a:t>Monitoring of LV power </a:t>
            </a:r>
            <a:r>
              <a:rPr lang="en-GB" dirty="0" smtClean="0"/>
              <a:t>supplies</a:t>
            </a:r>
            <a:endParaRPr lang="pl-PL" dirty="0" smtClean="0"/>
          </a:p>
          <a:p>
            <a:pPr lvl="1"/>
            <a:endParaRPr lang="pl-PL" dirty="0"/>
          </a:p>
          <a:p>
            <a:r>
              <a:rPr lang="pl-PL" dirty="0" smtClean="0"/>
              <a:t>Prototype of </a:t>
            </a:r>
            <a:r>
              <a:rPr lang="en-GB" dirty="0" smtClean="0"/>
              <a:t>complete </a:t>
            </a:r>
            <a:r>
              <a:rPr lang="en-GB" dirty="0"/>
              <a:t>end-to-end detector control slices including the necessary functions at each DCS </a:t>
            </a:r>
            <a:r>
              <a:rPr lang="en-GB" dirty="0" smtClean="0"/>
              <a:t>layer</a:t>
            </a:r>
            <a:r>
              <a:rPr lang="pl-PL" dirty="0" smtClean="0"/>
              <a:t> </a:t>
            </a:r>
          </a:p>
          <a:p>
            <a:pPr lvl="1"/>
            <a:r>
              <a:rPr lang="pl-PL" dirty="0" smtClean="0"/>
              <a:t>from operator to electronics</a:t>
            </a:r>
            <a:endParaRPr lang="en-GB" dirty="0"/>
          </a:p>
          <a:p>
            <a:pPr lvl="2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92" y="0"/>
            <a:ext cx="163574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ACC deliverables – design phase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21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DCS </a:t>
            </a:r>
            <a:r>
              <a:rPr lang="en-GB" dirty="0"/>
              <a:t>architecture layout definition</a:t>
            </a:r>
          </a:p>
          <a:p>
            <a:r>
              <a:rPr lang="en-GB" dirty="0"/>
              <a:t>URD of systems, devices and parameters to be controlled and operated by </a:t>
            </a:r>
            <a:r>
              <a:rPr lang="en-GB" dirty="0" smtClean="0"/>
              <a:t>DCS</a:t>
            </a:r>
            <a:endParaRPr lang="en-GB" dirty="0"/>
          </a:p>
          <a:p>
            <a:r>
              <a:rPr lang="en-GB" dirty="0"/>
              <a:t>Definition of ‘standard’ ALICE controls components and connection </a:t>
            </a:r>
            <a:r>
              <a:rPr lang="en-GB" dirty="0" smtClean="0"/>
              <a:t>mechanisms</a:t>
            </a:r>
            <a:endParaRPr lang="en-GB" dirty="0"/>
          </a:p>
          <a:p>
            <a:r>
              <a:rPr lang="en-GB" dirty="0"/>
              <a:t>Prototype implementation of ‘standard solutions</a:t>
            </a:r>
            <a:r>
              <a:rPr lang="en-GB" dirty="0" smtClean="0"/>
              <a:t>’</a:t>
            </a:r>
            <a:endParaRPr lang="en-GB" dirty="0"/>
          </a:p>
          <a:p>
            <a:r>
              <a:rPr lang="en-GB" dirty="0"/>
              <a:t>Prototype implementation of an end-to-end detector controls </a:t>
            </a:r>
            <a:r>
              <a:rPr lang="en-GB" dirty="0" smtClean="0"/>
              <a:t>slice</a:t>
            </a:r>
            <a:endParaRPr lang="en-GB" dirty="0"/>
          </a:p>
          <a:p>
            <a:r>
              <a:rPr lang="en-GB" dirty="0" smtClean="0"/>
              <a:t>Global </a:t>
            </a:r>
            <a:r>
              <a:rPr lang="en-GB" dirty="0"/>
              <a:t>project budget estimation</a:t>
            </a:r>
          </a:p>
          <a:p>
            <a:r>
              <a:rPr lang="en-GB" dirty="0"/>
              <a:t>Planning and milestones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61356"/>
            <a:ext cx="1860755" cy="18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8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pl-PL" dirty="0" smtClean="0"/>
              <a:t>oordination and evolution challenge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199"/>
            <a:ext cx="8229600" cy="5137151"/>
          </a:xfrm>
        </p:spPr>
        <p:txBody>
          <a:bodyPr>
            <a:normAutofit fontScale="77500" lnSpcReduction="20000"/>
          </a:bodyPr>
          <a:lstStyle/>
          <a:p>
            <a:endParaRPr lang="pl-PL" sz="1300" dirty="0" smtClean="0"/>
          </a:p>
          <a:p>
            <a:r>
              <a:rPr lang="en-GB" sz="3200" dirty="0" smtClean="0"/>
              <a:t>Initial </a:t>
            </a:r>
            <a:r>
              <a:rPr lang="en-GB" sz="3200" dirty="0"/>
              <a:t>stage, </a:t>
            </a:r>
            <a:r>
              <a:rPr lang="en-GB" sz="3200" dirty="0" smtClean="0"/>
              <a:t>development</a:t>
            </a:r>
            <a:endParaRPr lang="pl-PL" sz="3200" dirty="0" smtClean="0"/>
          </a:p>
          <a:p>
            <a:pPr lvl="1"/>
            <a:r>
              <a:rPr lang="pl-PL" sz="2500" dirty="0"/>
              <a:t>Establish communication with all the involved parties</a:t>
            </a:r>
            <a:endParaRPr lang="en-GB" sz="2500" dirty="0"/>
          </a:p>
          <a:p>
            <a:pPr lvl="1"/>
            <a:r>
              <a:rPr lang="en-GB" sz="2400" dirty="0"/>
              <a:t>To overcome cultural differences: </a:t>
            </a:r>
            <a:r>
              <a:rPr lang="en-GB" sz="2400" dirty="0" smtClean="0"/>
              <a:t>Start </a:t>
            </a:r>
            <a:r>
              <a:rPr lang="en-GB" sz="2400" dirty="0"/>
              <a:t>coordinating early, strict </a:t>
            </a:r>
            <a:r>
              <a:rPr lang="en-GB" sz="2400" dirty="0" smtClean="0"/>
              <a:t>guidelines</a:t>
            </a:r>
            <a:endParaRPr lang="pl-PL" sz="2400" dirty="0" smtClean="0"/>
          </a:p>
          <a:p>
            <a:pPr marL="274320" lvl="1" indent="0">
              <a:buNone/>
            </a:pPr>
            <a:endParaRPr lang="en-GB" sz="1400" dirty="0"/>
          </a:p>
          <a:p>
            <a:r>
              <a:rPr lang="en-GB" sz="3200" dirty="0"/>
              <a:t>During operation, </a:t>
            </a:r>
            <a:r>
              <a:rPr lang="en-GB" sz="3200" dirty="0" smtClean="0"/>
              <a:t>maintenance</a:t>
            </a:r>
            <a:endParaRPr lang="pl-PL" sz="3200" dirty="0" smtClean="0"/>
          </a:p>
          <a:p>
            <a:pPr lvl="1"/>
            <a:r>
              <a:rPr lang="pl-PL" sz="2500" dirty="0" smtClean="0"/>
              <a:t>HEP environment:</a:t>
            </a:r>
            <a:r>
              <a:rPr lang="en-GB" sz="2500" dirty="0" smtClean="0"/>
              <a:t> </a:t>
            </a:r>
            <a:r>
              <a:rPr lang="en-GB" sz="2500" dirty="0"/>
              <a:t>original developers tend to drift away</a:t>
            </a:r>
          </a:p>
          <a:p>
            <a:pPr lvl="2"/>
            <a:r>
              <a:rPr lang="en-GB" dirty="0"/>
              <a:t>(apart </a:t>
            </a:r>
            <a:r>
              <a:rPr lang="en-GB" dirty="0" smtClean="0"/>
              <a:t>f</a:t>
            </a:r>
            <a:r>
              <a:rPr lang="pl-PL" dirty="0" smtClean="0"/>
              <a:t>rom</a:t>
            </a:r>
            <a:r>
              <a:rPr lang="en-GB" dirty="0" smtClean="0"/>
              <a:t> </a:t>
            </a:r>
            <a:r>
              <a:rPr lang="en-GB" dirty="0"/>
              <a:t>a few exceptions) very difficult to ensure continuity for the control systems in the projects</a:t>
            </a:r>
          </a:p>
          <a:p>
            <a:pPr lvl="1"/>
            <a:r>
              <a:rPr lang="en-GB" sz="2400" dirty="0"/>
              <a:t>In many small detector projects, controls is done only part-time by a single </a:t>
            </a:r>
            <a:r>
              <a:rPr lang="en-GB" sz="2400" dirty="0" smtClean="0"/>
              <a:t>person</a:t>
            </a:r>
            <a:endParaRPr lang="pl-PL" sz="2400" dirty="0" smtClean="0"/>
          </a:p>
          <a:p>
            <a:pPr marL="274320" lvl="1" indent="0">
              <a:buNone/>
            </a:pPr>
            <a:endParaRPr lang="pl-PL" sz="1300" dirty="0" smtClean="0"/>
          </a:p>
          <a:p>
            <a:r>
              <a:rPr lang="en-GB" sz="3200" dirty="0"/>
              <a:t>The </a:t>
            </a:r>
            <a:r>
              <a:rPr lang="en-GB" sz="3200" dirty="0" smtClean="0"/>
              <a:t>D</a:t>
            </a:r>
            <a:r>
              <a:rPr lang="pl-PL" sz="3200" dirty="0" smtClean="0"/>
              <a:t>CS</a:t>
            </a:r>
            <a:r>
              <a:rPr lang="en-GB" sz="3200" dirty="0" smtClean="0"/>
              <a:t> </a:t>
            </a:r>
            <a:r>
              <a:rPr lang="en-GB" sz="3200" dirty="0"/>
              <a:t>has to</a:t>
            </a:r>
          </a:p>
          <a:p>
            <a:pPr lvl="1"/>
            <a:r>
              <a:rPr lang="en-GB" sz="2400" dirty="0"/>
              <a:t>follow the evolution of the experiment </a:t>
            </a:r>
            <a:r>
              <a:rPr lang="en-GB" sz="2400" dirty="0" smtClean="0"/>
              <a:t>equipment</a:t>
            </a:r>
            <a:r>
              <a:rPr lang="pl-PL" sz="2400" dirty="0" smtClean="0"/>
              <a:t> and software</a:t>
            </a:r>
            <a:endParaRPr lang="en-GB" sz="2400" dirty="0"/>
          </a:p>
          <a:p>
            <a:pPr lvl="1"/>
            <a:r>
              <a:rPr lang="en-GB" sz="2400" dirty="0"/>
              <a:t>follow the evolution of the use of </a:t>
            </a:r>
            <a:r>
              <a:rPr lang="pl-PL" sz="2400" dirty="0" smtClean="0"/>
              <a:t>the </a:t>
            </a:r>
            <a:r>
              <a:rPr lang="pl-PL" sz="2400" dirty="0" smtClean="0"/>
              <a:t>system</a:t>
            </a:r>
            <a:endParaRPr lang="en-GB" sz="2400" dirty="0"/>
          </a:p>
          <a:p>
            <a:pPr lvl="1"/>
            <a:r>
              <a:rPr lang="en-GB" sz="2400" dirty="0"/>
              <a:t>follow the evolution of the </a:t>
            </a:r>
            <a:r>
              <a:rPr lang="en-GB" sz="2400" dirty="0" smtClean="0"/>
              <a:t>users</a:t>
            </a:r>
            <a:endParaRPr lang="en-GB" sz="2400" dirty="0"/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131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DCS </a:t>
            </a:r>
            <a:r>
              <a:rPr lang="pl-PL" dirty="0"/>
              <a:t>A</a:t>
            </a:r>
            <a:r>
              <a:rPr lang="en-GB" dirty="0" err="1" smtClean="0"/>
              <a:t>rchitecture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Detector Control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Responsible for safe and reliable operation of the experiment</a:t>
            </a:r>
          </a:p>
          <a:p>
            <a:pPr lvl="1"/>
            <a:r>
              <a:rPr lang="en-US" dirty="0" smtClean="0"/>
              <a:t>Designed to operate autonomously</a:t>
            </a:r>
          </a:p>
          <a:p>
            <a:pPr lvl="1"/>
            <a:r>
              <a:rPr lang="en-US" dirty="0" smtClean="0"/>
              <a:t>Wherever possible, based on industrial standards and components</a:t>
            </a:r>
          </a:p>
          <a:p>
            <a:pPr lvl="1"/>
            <a:r>
              <a:rPr lang="en-US" dirty="0" smtClean="0"/>
              <a:t>Built in collaboration with ALICE institutes and CERN JCOP</a:t>
            </a:r>
          </a:p>
          <a:p>
            <a:pPr lvl="1"/>
            <a:r>
              <a:rPr lang="en-US" dirty="0" smtClean="0"/>
              <a:t>Operated by a single operator</a:t>
            </a:r>
          </a:p>
          <a:p>
            <a:pPr lvl="3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01" y="1264517"/>
            <a:ext cx="4845060" cy="574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" name="Rectangle 142"/>
          <p:cNvSpPr/>
          <p:nvPr/>
        </p:nvSpPr>
        <p:spPr>
          <a:xfrm>
            <a:off x="457200" y="1295400"/>
            <a:ext cx="18000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 smtClean="0">
                <a:solidFill>
                  <a:schemeClr val="tx1"/>
                </a:solidFill>
              </a:rPr>
              <a:t>1</a:t>
            </a:r>
            <a:r>
              <a:rPr lang="pl-PL" sz="1300" b="1" dirty="0" smtClean="0">
                <a:solidFill>
                  <a:schemeClr val="tx1"/>
                </a:solidFill>
              </a:rPr>
              <a:t>9 </a:t>
            </a:r>
            <a:r>
              <a:rPr lang="en-GB" sz="1300" b="1" dirty="0" smtClean="0">
                <a:solidFill>
                  <a:schemeClr val="tx1"/>
                </a:solidFill>
              </a:rPr>
              <a:t>autonomous detector systems</a:t>
            </a:r>
            <a:endParaRPr lang="en-GB" sz="1300" b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457200" y="1995366"/>
            <a:ext cx="18000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 smtClean="0">
                <a:solidFill>
                  <a:schemeClr val="tx1"/>
                </a:solidFill>
              </a:rPr>
              <a:t>100 WINCC OA systems</a:t>
            </a:r>
            <a:endParaRPr lang="en-GB" sz="1300" b="1" dirty="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457200" y="2681166"/>
            <a:ext cx="18000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 smtClean="0">
                <a:solidFill>
                  <a:schemeClr val="tx1"/>
                </a:solidFill>
              </a:rPr>
              <a:t>&gt;100 subsystems</a:t>
            </a:r>
            <a:endParaRPr lang="en-GB" sz="1300" b="1" dirty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457200" y="4514606"/>
            <a:ext cx="18000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 smtClean="0">
                <a:solidFill>
                  <a:schemeClr val="tx1"/>
                </a:solidFill>
              </a:rPr>
              <a:t>1 000 000 supervised parameters</a:t>
            </a:r>
            <a:endParaRPr lang="en-GB" sz="1300" b="1" dirty="0">
              <a:solidFill>
                <a:schemeClr val="tx1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2362200" y="3790706"/>
            <a:ext cx="18000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 smtClean="0">
                <a:solidFill>
                  <a:schemeClr val="tx1"/>
                </a:solidFill>
              </a:rPr>
              <a:t>200 000 OPC items</a:t>
            </a:r>
            <a:endParaRPr lang="en-GB" sz="1300" b="1" dirty="0">
              <a:solidFill>
                <a:schemeClr val="tx1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2362200" y="4514606"/>
            <a:ext cx="18000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 smtClean="0">
                <a:solidFill>
                  <a:schemeClr val="tx1"/>
                </a:solidFill>
              </a:rPr>
              <a:t>100 000 frontend services</a:t>
            </a:r>
            <a:endParaRPr lang="en-GB" sz="1300" b="1" dirty="0">
              <a:solidFill>
                <a:schemeClr val="tx1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457200" y="3790706"/>
            <a:ext cx="18000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 smtClean="0">
                <a:solidFill>
                  <a:schemeClr val="tx1"/>
                </a:solidFill>
              </a:rPr>
              <a:t>270 crates</a:t>
            </a:r>
            <a:endParaRPr lang="en-GB" sz="1300" b="1" dirty="0">
              <a:solidFill>
                <a:schemeClr val="tx1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2362200" y="1295400"/>
            <a:ext cx="18000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 smtClean="0">
                <a:solidFill>
                  <a:schemeClr val="tx1"/>
                </a:solidFill>
              </a:rPr>
              <a:t>1200 network attached devices</a:t>
            </a:r>
            <a:endParaRPr lang="en-GB" sz="1300" b="1" dirty="0">
              <a:solidFill>
                <a:schemeClr val="tx1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2362200" y="2681166"/>
            <a:ext cx="18000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 smtClean="0">
                <a:solidFill>
                  <a:schemeClr val="tx1"/>
                </a:solidFill>
              </a:rPr>
              <a:t>170  control computers</a:t>
            </a:r>
            <a:endParaRPr lang="en-GB" sz="1300" b="1" dirty="0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2362200" y="1995366"/>
            <a:ext cx="18000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 smtClean="0">
                <a:solidFill>
                  <a:schemeClr val="tx1"/>
                </a:solidFill>
              </a:rPr>
              <a:t>&gt;700 embedded computers</a:t>
            </a:r>
            <a:endParaRPr lang="en-GB" sz="1300" b="1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DCS context and scale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8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Peter\Desktop\icalepcs\Elements\flo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1"/>
            <a:ext cx="6467248" cy="501888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DCS 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443354"/>
            <a:ext cx="3048000" cy="2828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9860" y="1633854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"/>
                <a:ea typeface="Times New Roman"/>
                <a:cs typeface="Times New Roman"/>
              </a:rPr>
              <a:t>User Interface Layer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860" y="2116454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Operations Layer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49860" y="2599689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"/>
                <a:ea typeface="Times New Roman"/>
                <a:cs typeface="Times New Roman"/>
              </a:rPr>
              <a:t>Controls Layer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860" y="3108959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Device abstraction Layer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49860" y="3626484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Field Layer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64970" y="164845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rgbClr val="000000"/>
                </a:solidFill>
                <a:effectLst/>
                <a:latin typeface="Times"/>
                <a:ea typeface="Times New Roman"/>
                <a:cs typeface="Times New Roman"/>
              </a:rPr>
              <a:t>Intuitive human interface</a:t>
            </a:r>
            <a:endParaRPr lang="en-US" sz="1000" dirty="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64970" y="2122804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effectLst/>
                <a:latin typeface="Times"/>
                <a:ea typeface="Times New Roman"/>
                <a:cs typeface="Times New Roman"/>
              </a:rPr>
              <a:t>Hierarchy and partitioning by FSM</a:t>
            </a:r>
            <a:endParaRPr lang="en-US" sz="100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64970" y="260349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effectLst/>
                <a:latin typeface="Times"/>
                <a:ea typeface="Times New Roman"/>
                <a:cs typeface="Times New Roman"/>
              </a:rPr>
              <a:t>Core SCADA based on WINCC OA</a:t>
            </a:r>
            <a:endParaRPr lang="en-US" sz="100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64970" y="310895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effectLst/>
                <a:latin typeface="Times"/>
                <a:ea typeface="Times New Roman"/>
                <a:cs typeface="Times New Roman"/>
              </a:rPr>
              <a:t>OPC and FED servers</a:t>
            </a:r>
            <a:endParaRPr lang="en-US" sz="100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64970" y="363219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effectLst/>
                <a:latin typeface="Times"/>
                <a:ea typeface="Times New Roman"/>
                <a:cs typeface="Times New Roman"/>
              </a:rPr>
              <a:t>DCS devices</a:t>
            </a:r>
            <a:endParaRPr lang="en-US" sz="100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254125" y="1726564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250950" y="2214879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250950" y="2715894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250950" y="3233419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250950" y="3725544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536" y="1348422"/>
            <a:ext cx="6106376" cy="451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210425" y="1736406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"/>
                <a:ea typeface="Times New Roman"/>
                <a:cs typeface="Times New Roman"/>
              </a:rPr>
              <a:t>User Interface Layer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10425" y="2858451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Operations Layer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10424" y="3581400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"/>
                <a:ea typeface="Times New Roman"/>
                <a:cs typeface="Times New Roman"/>
              </a:rPr>
              <a:t>Controls Layer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48025" y="3886200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Device abstraction Layer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98077" y="4953000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Field Layer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DCS Architecture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DCS Architecture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DCS Controls Layer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8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80720" y="3676486"/>
            <a:ext cx="3496159" cy="29529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8" name="Rectangle 67"/>
          <p:cNvSpPr/>
          <p:nvPr/>
        </p:nvSpPr>
        <p:spPr>
          <a:xfrm>
            <a:off x="85240" y="304800"/>
            <a:ext cx="3496159" cy="2819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" name="Rectangle 3"/>
          <p:cNvSpPr/>
          <p:nvPr/>
        </p:nvSpPr>
        <p:spPr>
          <a:xfrm>
            <a:off x="1015139" y="386473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UI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5739" y="406715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UI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479" y="981072"/>
            <a:ext cx="104226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Control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9139" y="988454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API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1739" y="1488756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Data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2339" y="1488756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Event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2170271"/>
            <a:ext cx="867001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Driver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27860" y="2171699"/>
            <a:ext cx="867001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Driver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4" idx="2"/>
            <a:endCxn id="9" idx="0"/>
          </p:cNvCxnSpPr>
          <p:nvPr/>
        </p:nvCxnSpPr>
        <p:spPr>
          <a:xfrm>
            <a:off x="1396139" y="767473"/>
            <a:ext cx="457200" cy="721283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2"/>
            <a:endCxn id="9" idx="0"/>
          </p:cNvCxnSpPr>
          <p:nvPr/>
        </p:nvCxnSpPr>
        <p:spPr>
          <a:xfrm flipH="1">
            <a:off x="1853339" y="787715"/>
            <a:ext cx="533400" cy="701041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0"/>
            <a:endCxn id="7" idx="1"/>
          </p:cNvCxnSpPr>
          <p:nvPr/>
        </p:nvCxnSpPr>
        <p:spPr>
          <a:xfrm flipV="1">
            <a:off x="1853339" y="1178954"/>
            <a:ext cx="685800" cy="309802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3"/>
            <a:endCxn id="9" idx="0"/>
          </p:cNvCxnSpPr>
          <p:nvPr/>
        </p:nvCxnSpPr>
        <p:spPr>
          <a:xfrm>
            <a:off x="1243739" y="1171572"/>
            <a:ext cx="609600" cy="317184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3"/>
            <a:endCxn id="9" idx="1"/>
          </p:cNvCxnSpPr>
          <p:nvPr/>
        </p:nvCxnSpPr>
        <p:spPr>
          <a:xfrm>
            <a:off x="1243739" y="1679256"/>
            <a:ext cx="228600" cy="0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9" idx="2"/>
            <a:endCxn id="13" idx="0"/>
          </p:cNvCxnSpPr>
          <p:nvPr/>
        </p:nvCxnSpPr>
        <p:spPr>
          <a:xfrm>
            <a:off x="1853339" y="1869756"/>
            <a:ext cx="508022" cy="301943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1" idx="0"/>
            <a:endCxn id="9" idx="2"/>
          </p:cNvCxnSpPr>
          <p:nvPr/>
        </p:nvCxnSpPr>
        <p:spPr>
          <a:xfrm flipV="1">
            <a:off x="1347901" y="1869756"/>
            <a:ext cx="505438" cy="300515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990600" y="4346952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UI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81200" y="4367194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UI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56921" y="4941551"/>
            <a:ext cx="106227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Control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600" y="4948933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API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7200" y="5449235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Data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7800" y="5449235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Event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90600" y="6130750"/>
            <a:ext cx="89154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Driver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004060" y="6132178"/>
            <a:ext cx="89154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Driver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50" name="Straight Connector 49"/>
          <p:cNvCxnSpPr>
            <a:stCxn id="42" idx="2"/>
            <a:endCxn id="47" idx="0"/>
          </p:cNvCxnSpPr>
          <p:nvPr/>
        </p:nvCxnSpPr>
        <p:spPr>
          <a:xfrm>
            <a:off x="1371600" y="4727952"/>
            <a:ext cx="457200" cy="721283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3" idx="2"/>
            <a:endCxn id="47" idx="0"/>
          </p:cNvCxnSpPr>
          <p:nvPr/>
        </p:nvCxnSpPr>
        <p:spPr>
          <a:xfrm flipH="1">
            <a:off x="1828800" y="4748194"/>
            <a:ext cx="533400" cy="701041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7" idx="0"/>
            <a:endCxn id="45" idx="1"/>
          </p:cNvCxnSpPr>
          <p:nvPr/>
        </p:nvCxnSpPr>
        <p:spPr>
          <a:xfrm flipV="1">
            <a:off x="1828800" y="5139433"/>
            <a:ext cx="685800" cy="309802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4" idx="3"/>
            <a:endCxn id="47" idx="0"/>
          </p:cNvCxnSpPr>
          <p:nvPr/>
        </p:nvCxnSpPr>
        <p:spPr>
          <a:xfrm>
            <a:off x="1219200" y="5132051"/>
            <a:ext cx="609600" cy="317184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6" idx="3"/>
            <a:endCxn id="47" idx="1"/>
          </p:cNvCxnSpPr>
          <p:nvPr/>
        </p:nvCxnSpPr>
        <p:spPr>
          <a:xfrm>
            <a:off x="1219200" y="5639735"/>
            <a:ext cx="228600" cy="0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7" idx="2"/>
            <a:endCxn id="49" idx="0"/>
          </p:cNvCxnSpPr>
          <p:nvPr/>
        </p:nvCxnSpPr>
        <p:spPr>
          <a:xfrm>
            <a:off x="1828800" y="5830235"/>
            <a:ext cx="621030" cy="301943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48" idx="0"/>
            <a:endCxn id="47" idx="2"/>
          </p:cNvCxnSpPr>
          <p:nvPr/>
        </p:nvCxnSpPr>
        <p:spPr>
          <a:xfrm flipV="1">
            <a:off x="1436370" y="5830235"/>
            <a:ext cx="392430" cy="300515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472339" y="3699632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DIST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73243" y="2720054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DIST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59" name="Straight Connector 58"/>
          <p:cNvCxnSpPr>
            <a:stCxn id="9" idx="2"/>
            <a:endCxn id="58" idx="0"/>
          </p:cNvCxnSpPr>
          <p:nvPr/>
        </p:nvCxnSpPr>
        <p:spPr>
          <a:xfrm>
            <a:off x="1853339" y="1869756"/>
            <a:ext cx="904" cy="850298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8" idx="2"/>
            <a:endCxn id="57" idx="0"/>
          </p:cNvCxnSpPr>
          <p:nvPr/>
        </p:nvCxnSpPr>
        <p:spPr>
          <a:xfrm flipH="1">
            <a:off x="1853339" y="3101054"/>
            <a:ext cx="904" cy="598578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7" idx="2"/>
          </p:cNvCxnSpPr>
          <p:nvPr/>
        </p:nvCxnSpPr>
        <p:spPr>
          <a:xfrm flipH="1">
            <a:off x="1852887" y="4080632"/>
            <a:ext cx="452" cy="1335124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960203" y="2576531"/>
            <a:ext cx="4566483" cy="1374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Core of the Control Layer runs on WINCC OA SCADA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Single WINCC OA system is composed of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Several WINCC OA systems can be connected into one distributed system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320347" y="4852784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100 WINCC OA systems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572556" y="4852783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2700 managers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CERN &amp; 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199"/>
            <a:ext cx="8153400" cy="279019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European Organization for Nuclear </a:t>
            </a:r>
            <a:r>
              <a:rPr lang="en-GB" dirty="0" smtClean="0"/>
              <a:t>Research</a:t>
            </a:r>
            <a:r>
              <a:rPr lang="pl-PL" dirty="0" smtClean="0"/>
              <a:t> </a:t>
            </a:r>
          </a:p>
          <a:p>
            <a:pPr lvl="1"/>
            <a:r>
              <a:rPr lang="fr-FR" sz="2100" i="1" dirty="0" smtClean="0"/>
              <a:t>Conseil </a:t>
            </a:r>
            <a:r>
              <a:rPr lang="pl-PL" sz="2100" i="1" dirty="0" smtClean="0"/>
              <a:t>E</a:t>
            </a:r>
            <a:r>
              <a:rPr lang="fr-FR" sz="2100" i="1" dirty="0" err="1" smtClean="0"/>
              <a:t>uropéen</a:t>
            </a:r>
            <a:r>
              <a:rPr lang="fr-FR" sz="2100" i="1" dirty="0" smtClean="0"/>
              <a:t> pour la </a:t>
            </a:r>
            <a:r>
              <a:rPr lang="pl-PL" sz="2100" i="1" dirty="0" smtClean="0"/>
              <a:t>R</a:t>
            </a:r>
            <a:r>
              <a:rPr lang="fr-FR" sz="2100" i="1" dirty="0" err="1" smtClean="0"/>
              <a:t>echerche</a:t>
            </a:r>
            <a:r>
              <a:rPr lang="fr-FR" sz="2100" i="1" dirty="0" smtClean="0"/>
              <a:t> </a:t>
            </a:r>
            <a:r>
              <a:rPr lang="pl-PL" sz="2100" i="1" dirty="0" smtClean="0"/>
              <a:t>N</a:t>
            </a:r>
            <a:r>
              <a:rPr lang="fr-FR" sz="2100" i="1" dirty="0" err="1" smtClean="0"/>
              <a:t>ucléaire</a:t>
            </a:r>
            <a:endParaRPr lang="pl-PL" sz="2100" i="1" dirty="0" smtClean="0"/>
          </a:p>
          <a:p>
            <a:r>
              <a:rPr lang="pl-PL" dirty="0" smtClean="0"/>
              <a:t>Main function: to provide </a:t>
            </a:r>
            <a:r>
              <a:rPr lang="en-GB" dirty="0"/>
              <a:t>particle accelerators and other infrastructure needed for high-energy physics research</a:t>
            </a:r>
            <a:endParaRPr lang="pl-PL" dirty="0"/>
          </a:p>
          <a:p>
            <a:r>
              <a:rPr lang="pl-PL" dirty="0" smtClean="0"/>
              <a:t>22 member states + wide cooperation: 105 nationalities </a:t>
            </a:r>
          </a:p>
          <a:p>
            <a:r>
              <a:rPr lang="pl-PL" dirty="0" smtClean="0"/>
              <a:t>2500 employes + 12000 associated members of personnel</a:t>
            </a:r>
          </a:p>
          <a:p>
            <a:r>
              <a:rPr lang="pl-PL" dirty="0" smtClean="0"/>
              <a:t>Main project: Large </a:t>
            </a:r>
            <a:r>
              <a:rPr lang="pl-PL" dirty="0"/>
              <a:t>Hardron </a:t>
            </a:r>
            <a:r>
              <a:rPr lang="pl-PL" dirty="0" smtClean="0"/>
              <a:t>Collider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009391"/>
            <a:ext cx="3974935" cy="2147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356610"/>
            <a:ext cx="3733800" cy="2800350"/>
          </a:xfrm>
          <a:prstGeom prst="rect">
            <a:avLst/>
          </a:prstGeom>
        </p:spPr>
      </p:pic>
      <p:pic>
        <p:nvPicPr>
          <p:cNvPr id="8" name="Picture 3" descr="C:\Users\Peter\Desktop\icalepcs\cern_logo-300x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" y="5328111"/>
            <a:ext cx="838200" cy="828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5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2724548" y="304799"/>
            <a:ext cx="2321774" cy="228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152696" y="304800"/>
            <a:ext cx="2321774" cy="228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47714"/>
            <a:ext cx="838200" cy="714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200"/>
            <a:ext cx="839547" cy="6917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47714"/>
            <a:ext cx="838200" cy="7144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244" y="1647714"/>
            <a:ext cx="838200" cy="7144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243" y="457200"/>
            <a:ext cx="839547" cy="691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47714"/>
            <a:ext cx="838200" cy="7144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435" y="457200"/>
            <a:ext cx="839547" cy="691722"/>
          </a:xfrm>
          <a:prstGeom prst="rect">
            <a:avLst/>
          </a:prstGeom>
        </p:spPr>
      </p:pic>
      <p:cxnSp>
        <p:nvCxnSpPr>
          <p:cNvPr id="27" name="Straight Connector 26"/>
          <p:cNvCxnSpPr>
            <a:stCxn id="21" idx="2"/>
            <a:endCxn id="22" idx="0"/>
          </p:cNvCxnSpPr>
          <p:nvPr/>
        </p:nvCxnSpPr>
        <p:spPr>
          <a:xfrm>
            <a:off x="1257973" y="1148922"/>
            <a:ext cx="456527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1" idx="2"/>
            <a:endCxn id="20" idx="0"/>
          </p:cNvCxnSpPr>
          <p:nvPr/>
        </p:nvCxnSpPr>
        <p:spPr>
          <a:xfrm flipH="1">
            <a:off x="723900" y="1148922"/>
            <a:ext cx="53407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3900" y="1704864"/>
            <a:ext cx="953847" cy="0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4" idx="2"/>
            <a:endCxn id="23" idx="0"/>
          </p:cNvCxnSpPr>
          <p:nvPr/>
        </p:nvCxnSpPr>
        <p:spPr>
          <a:xfrm flipH="1">
            <a:off x="3313344" y="1148922"/>
            <a:ext cx="67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6" idx="2"/>
            <a:endCxn id="25" idx="0"/>
          </p:cNvCxnSpPr>
          <p:nvPr/>
        </p:nvCxnSpPr>
        <p:spPr>
          <a:xfrm>
            <a:off x="4305209" y="1148922"/>
            <a:ext cx="91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466468" y="1704864"/>
            <a:ext cx="684985" cy="0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465663" y="1047529"/>
            <a:ext cx="685790" cy="12707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6" idx="2"/>
            <a:endCxn id="23" idx="0"/>
          </p:cNvCxnSpPr>
          <p:nvPr/>
        </p:nvCxnSpPr>
        <p:spPr>
          <a:xfrm flipH="1">
            <a:off x="3313344" y="1148922"/>
            <a:ext cx="991865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4" idx="2"/>
            <a:endCxn id="25" idx="0"/>
          </p:cNvCxnSpPr>
          <p:nvPr/>
        </p:nvCxnSpPr>
        <p:spPr>
          <a:xfrm>
            <a:off x="3314017" y="1148922"/>
            <a:ext cx="99128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581400" y="3333528"/>
            <a:ext cx="4566483" cy="1374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An autonomous distributed system is created for each detector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9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2724548" y="304799"/>
            <a:ext cx="2321774" cy="228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152696" y="304800"/>
            <a:ext cx="2321774" cy="228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47714"/>
            <a:ext cx="838200" cy="714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200"/>
            <a:ext cx="839547" cy="6917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47714"/>
            <a:ext cx="838200" cy="7144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244" y="1647714"/>
            <a:ext cx="838200" cy="7144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243" y="457200"/>
            <a:ext cx="839547" cy="691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47714"/>
            <a:ext cx="838200" cy="7144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435" y="457200"/>
            <a:ext cx="839547" cy="691722"/>
          </a:xfrm>
          <a:prstGeom prst="rect">
            <a:avLst/>
          </a:prstGeom>
        </p:spPr>
      </p:pic>
      <p:cxnSp>
        <p:nvCxnSpPr>
          <p:cNvPr id="27" name="Straight Connector 26"/>
          <p:cNvCxnSpPr>
            <a:stCxn id="21" idx="2"/>
            <a:endCxn id="22" idx="0"/>
          </p:cNvCxnSpPr>
          <p:nvPr/>
        </p:nvCxnSpPr>
        <p:spPr>
          <a:xfrm>
            <a:off x="1257973" y="1148922"/>
            <a:ext cx="456527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1" idx="2"/>
            <a:endCxn id="20" idx="0"/>
          </p:cNvCxnSpPr>
          <p:nvPr/>
        </p:nvCxnSpPr>
        <p:spPr>
          <a:xfrm flipH="1">
            <a:off x="723900" y="1148922"/>
            <a:ext cx="53407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3900" y="1704864"/>
            <a:ext cx="953847" cy="0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4" idx="2"/>
            <a:endCxn id="23" idx="0"/>
          </p:cNvCxnSpPr>
          <p:nvPr/>
        </p:nvCxnSpPr>
        <p:spPr>
          <a:xfrm flipH="1">
            <a:off x="3313344" y="1148922"/>
            <a:ext cx="67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6" idx="2"/>
            <a:endCxn id="25" idx="0"/>
          </p:cNvCxnSpPr>
          <p:nvPr/>
        </p:nvCxnSpPr>
        <p:spPr>
          <a:xfrm>
            <a:off x="4305209" y="1148922"/>
            <a:ext cx="91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466468" y="1704864"/>
            <a:ext cx="684985" cy="0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465663" y="1047529"/>
            <a:ext cx="685790" cy="12707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6" idx="2"/>
            <a:endCxn id="23" idx="0"/>
          </p:cNvCxnSpPr>
          <p:nvPr/>
        </p:nvCxnSpPr>
        <p:spPr>
          <a:xfrm flipH="1">
            <a:off x="3313344" y="1148922"/>
            <a:ext cx="991865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4" idx="2"/>
            <a:endCxn id="25" idx="0"/>
          </p:cNvCxnSpPr>
          <p:nvPr/>
        </p:nvCxnSpPr>
        <p:spPr>
          <a:xfrm>
            <a:off x="3314017" y="1148922"/>
            <a:ext cx="99128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6" y="4343400"/>
            <a:ext cx="838200" cy="714486"/>
          </a:xfrm>
          <a:prstGeom prst="rect">
            <a:avLst/>
          </a:prstGeom>
        </p:spPr>
      </p:pic>
      <p:cxnSp>
        <p:nvCxnSpPr>
          <p:cNvPr id="70" name="Straight Connector 69"/>
          <p:cNvCxnSpPr>
            <a:stCxn id="20" idx="0"/>
            <a:endCxn id="67" idx="0"/>
          </p:cNvCxnSpPr>
          <p:nvPr/>
        </p:nvCxnSpPr>
        <p:spPr>
          <a:xfrm>
            <a:off x="723900" y="1647714"/>
            <a:ext cx="686136" cy="2695686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2" idx="0"/>
            <a:endCxn id="67" idx="0"/>
          </p:cNvCxnSpPr>
          <p:nvPr/>
        </p:nvCxnSpPr>
        <p:spPr>
          <a:xfrm flipH="1">
            <a:off x="1410036" y="1647714"/>
            <a:ext cx="304464" cy="2695686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21" idx="2"/>
          </p:cNvCxnSpPr>
          <p:nvPr/>
        </p:nvCxnSpPr>
        <p:spPr>
          <a:xfrm>
            <a:off x="1257973" y="1148922"/>
            <a:ext cx="135006" cy="3194478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23" idx="0"/>
            <a:endCxn id="67" idx="0"/>
          </p:cNvCxnSpPr>
          <p:nvPr/>
        </p:nvCxnSpPr>
        <p:spPr>
          <a:xfrm flipH="1">
            <a:off x="1410036" y="1647714"/>
            <a:ext cx="1903308" cy="2695686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25" idx="0"/>
          </p:cNvCxnSpPr>
          <p:nvPr/>
        </p:nvCxnSpPr>
        <p:spPr>
          <a:xfrm flipH="1">
            <a:off x="1427093" y="1647714"/>
            <a:ext cx="2878207" cy="2695686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409363" y="1148922"/>
            <a:ext cx="2846067" cy="3194478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24" idx="2"/>
          </p:cNvCxnSpPr>
          <p:nvPr/>
        </p:nvCxnSpPr>
        <p:spPr>
          <a:xfrm flipH="1">
            <a:off x="1392979" y="1148922"/>
            <a:ext cx="1921038" cy="3194478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581400" y="3333528"/>
            <a:ext cx="4566483" cy="1374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Central systems connect to all detector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ALICE controls layer is built as a distributed system consisting of autonomous distributed systems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istrator\Documents\My Dropbox\DCS\UI\dist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01" y="1524000"/>
            <a:ext cx="3267163" cy="28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eter\Desktop\di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514849" cy="28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199" y="4469690"/>
            <a:ext cx="4566483" cy="22359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To avoid inter-system dependencies, connections between detectors are not 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Central systems collect required information and re-distribute them to other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New parameters added on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System cross connections are monitored and anomalies are addressed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457200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‘illegal’ connection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20558960">
            <a:off x="907665" y="2061854"/>
            <a:ext cx="1496485" cy="1831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1152726">
            <a:off x="5419672" y="2565889"/>
            <a:ext cx="1699786" cy="18315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 rot="14066769">
            <a:off x="6118471" y="2287525"/>
            <a:ext cx="1187294" cy="18315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ochul\Desktop\Cluster\Resized\P1040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37" y="178194"/>
            <a:ext cx="4057774" cy="271944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7" y="2897635"/>
            <a:ext cx="8883163" cy="3960365"/>
          </a:xfrm>
          <a:prstGeom prst="rect">
            <a:avLst/>
          </a:prstGeom>
        </p:spPr>
      </p:pic>
      <p:pic>
        <p:nvPicPr>
          <p:cNvPr id="4" name="Picture 5" descr="C:\Users\chochul\Desktop\Cluster\Resized\P1040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0390" y="178194"/>
            <a:ext cx="1771863" cy="2725995"/>
          </a:xfrm>
          <a:prstGeom prst="rect">
            <a:avLst/>
          </a:prstGeom>
          <a:noFill/>
        </p:spPr>
      </p:pic>
      <p:pic>
        <p:nvPicPr>
          <p:cNvPr id="6" name="Picture 2" descr="C:\Users\chochul\Desktop\Cluster\Resized\P10401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5103" y="178194"/>
            <a:ext cx="1813152" cy="271807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239000" y="637436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DB servers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0" y="4038600"/>
            <a:ext cx="4566483" cy="19075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Central DCS cluster consists of  ~170 servers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Managed by central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Worker nodes for WINCC OA and Frontend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ORACLE database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Storage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IT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8999" y="153722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ORACLE size: 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5.4 TB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8010" y="2217432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Fileservers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9475" y="2202192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Worker nodes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3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DCS Architecture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Field </a:t>
            </a:r>
            <a:r>
              <a:rPr lang="en-GB" dirty="0"/>
              <a:t>Layer</a:t>
            </a:r>
            <a:br>
              <a:rPr lang="en-GB" dirty="0"/>
            </a:br>
            <a:r>
              <a:rPr lang="en-GB" dirty="0"/>
              <a:t>	The power of standardization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4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5" y="1443354"/>
            <a:ext cx="2992755" cy="2828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2235" y="1633854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"/>
                <a:ea typeface="Times New Roman"/>
                <a:cs typeface="Times New Roman"/>
              </a:rPr>
              <a:t>User Interface Layer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235" y="2116454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Operations Layer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235" y="2599689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"/>
                <a:ea typeface="Times New Roman"/>
                <a:cs typeface="Times New Roman"/>
              </a:rPr>
              <a:t>Controls Layer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235" y="3108959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Device abstraction Layer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235" y="3626484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Field Layer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206500" y="1726564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203325" y="2214879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203325" y="2715894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203325" y="3233419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203325" y="3725544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23695" y="164845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effectLst/>
                <a:latin typeface="Times"/>
                <a:ea typeface="Times New Roman"/>
                <a:cs typeface="Times New Roman"/>
              </a:rPr>
              <a:t>Intuitive human interface</a:t>
            </a:r>
            <a:endParaRPr lang="en-US" sz="100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3695" y="2122804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effectLst/>
                <a:latin typeface="Times"/>
                <a:ea typeface="Times New Roman"/>
                <a:cs typeface="Times New Roman"/>
              </a:rPr>
              <a:t>Hierarchy and partitioning by FSM</a:t>
            </a:r>
            <a:endParaRPr lang="en-US" sz="100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20520" y="260349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effectLst/>
                <a:latin typeface="Times"/>
                <a:ea typeface="Times New Roman"/>
                <a:cs typeface="Times New Roman"/>
              </a:rPr>
              <a:t>Core SCADA based on WINCC OA</a:t>
            </a:r>
            <a:endParaRPr lang="en-US" sz="100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7345" y="310895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effectLst/>
                <a:latin typeface="Times"/>
                <a:ea typeface="Times New Roman"/>
                <a:cs typeface="Times New Roman"/>
              </a:rPr>
              <a:t>OPC and FED servers</a:t>
            </a:r>
            <a:endParaRPr lang="en-US" sz="100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3060" y="363219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effectLst/>
                <a:latin typeface="Times"/>
                <a:ea typeface="Times New Roman"/>
                <a:cs typeface="Times New Roman"/>
              </a:rPr>
              <a:t>DCS devices</a:t>
            </a:r>
            <a:endParaRPr lang="en-US" sz="100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10" y="1348422"/>
            <a:ext cx="6305875" cy="466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162800" y="1736406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"/>
                <a:ea typeface="Times New Roman"/>
                <a:cs typeface="Times New Roman"/>
              </a:rPr>
              <a:t>User Interface Layer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62800" y="2858451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Operations Layer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2799" y="3581400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"/>
                <a:ea typeface="Times New Roman"/>
                <a:cs typeface="Times New Roman"/>
              </a:rPr>
              <a:t>Controls Layer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00400" y="3886200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Device abstraction Layer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50452" y="4953000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Times"/>
                <a:ea typeface="Times New Roman"/>
                <a:cs typeface="Times New Roman"/>
              </a:rPr>
              <a:t>Field Layer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DCS Architecture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47" y="1965663"/>
            <a:ext cx="2897583" cy="1691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56" y="-251715"/>
            <a:ext cx="3523277" cy="2430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83" y="990600"/>
            <a:ext cx="1592579" cy="2154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8" y="3656958"/>
            <a:ext cx="2857500" cy="1666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362" y="3533775"/>
            <a:ext cx="38100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5091" y="4648200"/>
            <a:ext cx="2448354" cy="1819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25" y="224168"/>
            <a:ext cx="2676525" cy="18478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15796" y="3071170"/>
            <a:ext cx="42672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Wherever possible, standardized components are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Commercial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CERN-made devices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02" y="828495"/>
            <a:ext cx="2528821" cy="1481641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88" y="1143000"/>
            <a:ext cx="2817312" cy="290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88" y="4102500"/>
            <a:ext cx="2817312" cy="225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www.kip.uni-heidelberg.de/DCS-Board/fotos/DCS_0008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83" y="1777536"/>
            <a:ext cx="1508856" cy="10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2441"/>
            <a:ext cx="3256039" cy="216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324665" y="187959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ETHERNET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24665" y="258387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EASYNET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4665" y="1143000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CAN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24665" y="399243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JTAG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4665" y="328815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VME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24665" y="469671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RS 232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24665" y="6105281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Custom links…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24665" y="540099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PROFIBUS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48284" y="235146"/>
            <a:ext cx="4566483" cy="1374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Frontend electronics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Unique for each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Large diversity, multiple buses and communication channels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Several technologies used within the same detector</a:t>
            </a:r>
          </a:p>
        </p:txBody>
      </p:sp>
      <p:pic>
        <p:nvPicPr>
          <p:cNvPr id="19" name="Picture 4" descr="C:\Users\chochul\Desktop\Active Doc\ICALEPCS2011\Did we get\Elements\Resized\cables2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3801" y="2884038"/>
            <a:ext cx="1658666" cy="1250843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0" r="28909"/>
          <a:stretch/>
        </p:blipFill>
        <p:spPr>
          <a:xfrm>
            <a:off x="3720875" y="1738481"/>
            <a:ext cx="1410038" cy="2122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269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732240" y="4365104"/>
            <a:ext cx="1944216" cy="43204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Device Driver</a:t>
            </a:r>
            <a:endParaRPr lang="en-GB" sz="1400" dirty="0"/>
          </a:p>
        </p:txBody>
      </p:sp>
      <p:sp>
        <p:nvSpPr>
          <p:cNvPr id="4" name="Rounded Rectangle 3"/>
          <p:cNvSpPr/>
          <p:nvPr/>
        </p:nvSpPr>
        <p:spPr>
          <a:xfrm>
            <a:off x="6732240" y="3356992"/>
            <a:ext cx="1944216" cy="936104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OPC Server</a:t>
            </a:r>
            <a:endParaRPr lang="en-GB" sz="1400" dirty="0"/>
          </a:p>
        </p:txBody>
      </p:sp>
      <p:sp>
        <p:nvSpPr>
          <p:cNvPr id="5" name="Rounded Rectangle 4"/>
          <p:cNvSpPr/>
          <p:nvPr/>
        </p:nvSpPr>
        <p:spPr>
          <a:xfrm>
            <a:off x="6732240" y="692696"/>
            <a:ext cx="1944216" cy="43204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WINCC OA</a:t>
            </a:r>
            <a:endParaRPr lang="en-GB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6732240" y="6209928"/>
            <a:ext cx="1944216" cy="45943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Standardized Device</a:t>
            </a:r>
            <a:endParaRPr lang="en-GB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6732240" y="4869160"/>
            <a:ext cx="1944216" cy="43204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Standardized interface</a:t>
            </a:r>
            <a:endParaRPr lang="en-GB" sz="1400" dirty="0"/>
          </a:p>
        </p:txBody>
      </p:sp>
      <p:sp>
        <p:nvSpPr>
          <p:cNvPr id="11" name="Up-Down Arrow 10"/>
          <p:cNvSpPr/>
          <p:nvPr/>
        </p:nvSpPr>
        <p:spPr>
          <a:xfrm>
            <a:off x="7452320" y="5301208"/>
            <a:ext cx="484632" cy="928120"/>
          </a:xfrm>
          <a:prstGeom prst="up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164288" y="1556792"/>
            <a:ext cx="1152128" cy="180020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0" bIns="0" rtlCol="0" anchor="t" anchorCtr="1"/>
          <a:lstStyle/>
          <a:p>
            <a:pPr algn="ctr"/>
            <a:r>
              <a:rPr lang="en-GB" sz="1400" dirty="0" smtClean="0"/>
              <a:t>DCOM</a:t>
            </a:r>
            <a:endParaRPr lang="en-GB" sz="1400" dirty="0"/>
          </a:p>
        </p:txBody>
      </p:sp>
      <p:sp>
        <p:nvSpPr>
          <p:cNvPr id="14" name="Down Arrow 13"/>
          <p:cNvSpPr/>
          <p:nvPr/>
        </p:nvSpPr>
        <p:spPr>
          <a:xfrm>
            <a:off x="7308304" y="1556792"/>
            <a:ext cx="484632" cy="1800200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smtClean="0"/>
              <a:t>Commands</a:t>
            </a:r>
            <a:endParaRPr lang="en-GB" sz="1400" dirty="0"/>
          </a:p>
        </p:txBody>
      </p:sp>
      <p:sp>
        <p:nvSpPr>
          <p:cNvPr id="15" name="Down Arrow 14"/>
          <p:cNvSpPr/>
          <p:nvPr/>
        </p:nvSpPr>
        <p:spPr>
          <a:xfrm rot="10800000">
            <a:off x="7668344" y="1556792"/>
            <a:ext cx="484632" cy="1800200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400" dirty="0" smtClean="0"/>
              <a:t>Status</a:t>
            </a:r>
            <a:endParaRPr lang="en-GB" sz="1400" dirty="0"/>
          </a:p>
        </p:txBody>
      </p:sp>
      <p:sp>
        <p:nvSpPr>
          <p:cNvPr id="16" name="Rounded Rectangle 15"/>
          <p:cNvSpPr/>
          <p:nvPr/>
        </p:nvSpPr>
        <p:spPr>
          <a:xfrm>
            <a:off x="6732240" y="1124744"/>
            <a:ext cx="1944216" cy="432048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WINCC OA OPC Client</a:t>
            </a:r>
            <a:endParaRPr lang="en-GB" sz="1400" dirty="0"/>
          </a:p>
        </p:txBody>
      </p:sp>
      <p:sp>
        <p:nvSpPr>
          <p:cNvPr id="17" name="Rectangle 16"/>
          <p:cNvSpPr/>
          <p:nvPr/>
        </p:nvSpPr>
        <p:spPr>
          <a:xfrm>
            <a:off x="386572" y="262768"/>
            <a:ext cx="5176028" cy="1374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OPC used as a communication standard wherever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Native client embedded in WINCC OA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356993"/>
            <a:ext cx="3984914" cy="3033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84" y="1917774"/>
            <a:ext cx="4695108" cy="30772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09801" y="2355615"/>
            <a:ext cx="2387762" cy="311385"/>
          </a:xfrm>
          <a:prstGeom prst="rect">
            <a:avLst/>
          </a:prstGeom>
          <a:pattFill prst="lgConfetti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631799" y="3156224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200 000 OPC items</a:t>
            </a:r>
          </a:p>
          <a:p>
            <a:pPr algn="ctr"/>
            <a:r>
              <a:rPr lang="en-GB" sz="1400" b="1" dirty="0">
                <a:solidFill>
                  <a:schemeClr val="tx1"/>
                </a:solidFill>
              </a:rPr>
              <a:t>i</a:t>
            </a:r>
            <a:r>
              <a:rPr lang="en-GB" sz="1400" b="1" dirty="0" smtClean="0">
                <a:solidFill>
                  <a:schemeClr val="tx1"/>
                </a:solidFill>
              </a:rPr>
              <a:t>n ALICE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732240" y="4365104"/>
            <a:ext cx="1944216" cy="43204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Device Driver</a:t>
            </a:r>
            <a:endParaRPr lang="en-GB" sz="1400" dirty="0"/>
          </a:p>
        </p:txBody>
      </p:sp>
      <p:sp>
        <p:nvSpPr>
          <p:cNvPr id="4" name="Rounded Rectangle 3"/>
          <p:cNvSpPr/>
          <p:nvPr/>
        </p:nvSpPr>
        <p:spPr>
          <a:xfrm>
            <a:off x="6732240" y="3356992"/>
            <a:ext cx="1944216" cy="93610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????</a:t>
            </a:r>
            <a:endParaRPr lang="en-GB" sz="1400" dirty="0"/>
          </a:p>
        </p:txBody>
      </p:sp>
      <p:sp>
        <p:nvSpPr>
          <p:cNvPr id="5" name="Rounded Rectangle 4"/>
          <p:cNvSpPr/>
          <p:nvPr/>
        </p:nvSpPr>
        <p:spPr>
          <a:xfrm>
            <a:off x="6732240" y="692696"/>
            <a:ext cx="1944216" cy="43204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WINCC OA</a:t>
            </a:r>
            <a:endParaRPr lang="en-GB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6732240" y="6209928"/>
            <a:ext cx="1944216" cy="45943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Custom Device</a:t>
            </a:r>
            <a:endParaRPr lang="en-GB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6732240" y="4869160"/>
            <a:ext cx="1944216" cy="43204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(Custom) interface</a:t>
            </a:r>
            <a:endParaRPr lang="en-GB" sz="1400" dirty="0"/>
          </a:p>
        </p:txBody>
      </p:sp>
      <p:sp>
        <p:nvSpPr>
          <p:cNvPr id="11" name="Up-Down Arrow 10"/>
          <p:cNvSpPr/>
          <p:nvPr/>
        </p:nvSpPr>
        <p:spPr>
          <a:xfrm>
            <a:off x="7452320" y="5301208"/>
            <a:ext cx="484632" cy="928120"/>
          </a:xfrm>
          <a:prstGeom prst="up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en-GB" sz="1400"/>
          </a:p>
        </p:txBody>
      </p:sp>
      <p:sp>
        <p:nvSpPr>
          <p:cNvPr id="13" name="Rectangle 12"/>
          <p:cNvSpPr/>
          <p:nvPr/>
        </p:nvSpPr>
        <p:spPr>
          <a:xfrm>
            <a:off x="7164288" y="1556792"/>
            <a:ext cx="1152128" cy="1800200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0" bIns="0" rtlCol="0" anchor="t" anchorCtr="1"/>
          <a:lstStyle/>
          <a:p>
            <a:pPr algn="ctr"/>
            <a:r>
              <a:rPr lang="en-GB" sz="1400" dirty="0" smtClean="0"/>
              <a:t>???</a:t>
            </a:r>
            <a:endParaRPr lang="en-GB" sz="1400" dirty="0"/>
          </a:p>
        </p:txBody>
      </p:sp>
      <p:sp>
        <p:nvSpPr>
          <p:cNvPr id="14" name="Down Arrow 13"/>
          <p:cNvSpPr/>
          <p:nvPr/>
        </p:nvSpPr>
        <p:spPr>
          <a:xfrm>
            <a:off x="7308304" y="1556792"/>
            <a:ext cx="484632" cy="1800200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smtClean="0"/>
              <a:t>Commands</a:t>
            </a:r>
            <a:endParaRPr lang="en-GB" sz="1400" dirty="0"/>
          </a:p>
        </p:txBody>
      </p:sp>
      <p:sp>
        <p:nvSpPr>
          <p:cNvPr id="15" name="Down Arrow 14"/>
          <p:cNvSpPr/>
          <p:nvPr/>
        </p:nvSpPr>
        <p:spPr>
          <a:xfrm rot="10800000">
            <a:off x="7668344" y="1556792"/>
            <a:ext cx="484632" cy="1800200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400" dirty="0" smtClean="0"/>
              <a:t>Status</a:t>
            </a:r>
            <a:endParaRPr lang="en-GB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6732240" y="1124744"/>
            <a:ext cx="1944216" cy="432048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???</a:t>
            </a:r>
            <a:endParaRPr lang="en-GB" sz="1400" dirty="0"/>
          </a:p>
        </p:txBody>
      </p:sp>
      <p:sp>
        <p:nvSpPr>
          <p:cNvPr id="16" name="Rectangle 15"/>
          <p:cNvSpPr/>
          <p:nvPr/>
        </p:nvSpPr>
        <p:spPr>
          <a:xfrm>
            <a:off x="838200" y="437679"/>
            <a:ext cx="4566483" cy="1374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Missing standard for custom 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OPC to</a:t>
            </a:r>
            <a:r>
              <a:rPr lang="pl-PL" sz="1400" b="1" dirty="0" smtClean="0">
                <a:solidFill>
                  <a:schemeClr val="tx1"/>
                </a:solidFill>
              </a:rPr>
              <a:t>o</a:t>
            </a:r>
            <a:r>
              <a:rPr lang="en-GB" sz="1400" b="1" dirty="0" smtClean="0">
                <a:solidFill>
                  <a:schemeClr val="tx1"/>
                </a:solidFill>
              </a:rPr>
              <a:t> heavy to be developed and maintained by institutes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Frontend drivers often scattered across hundreds of embedded computers (Arm Linux)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4" y="1949334"/>
            <a:ext cx="5868380" cy="44070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ALICE – </a:t>
            </a:r>
            <a:r>
              <a:rPr lang="en-GB" dirty="0"/>
              <a:t>A Large Ion Collider Experiment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4</a:t>
            </a:fld>
            <a:endParaRPr lang="en-US"/>
          </a:p>
        </p:txBody>
      </p:sp>
      <p:pic>
        <p:nvPicPr>
          <p:cNvPr id="4100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6912" y="3426631"/>
            <a:ext cx="2999888" cy="2821769"/>
          </a:xfrm>
          <a:prstGeom prst="rect">
            <a:avLst/>
          </a:prstGeom>
          <a:noFill/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57200" y="4493431"/>
            <a:ext cx="4953000" cy="17549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Detector:</a:t>
            </a:r>
          </a:p>
          <a:p>
            <a:pPr>
              <a:buClrTx/>
              <a:buFontTx/>
              <a:buNone/>
            </a:pPr>
            <a:r>
              <a:rPr lang="en-GB" b="1" dirty="0" smtClean="0">
                <a:solidFill>
                  <a:srgbClr val="000000"/>
                </a:solidFill>
              </a:rPr>
              <a:t>Size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pl-PL" dirty="0">
                <a:solidFill>
                  <a:srgbClr val="FC0128"/>
                </a:solidFill>
              </a:rPr>
              <a:t>16 x </a:t>
            </a:r>
            <a:r>
              <a:rPr lang="en-US" dirty="0">
                <a:solidFill>
                  <a:srgbClr val="FC0128"/>
                </a:solidFill>
              </a:rPr>
              <a:t>16 x 26</a:t>
            </a:r>
            <a:r>
              <a:rPr lang="en-US" dirty="0" smtClean="0">
                <a:solidFill>
                  <a:srgbClr val="000000"/>
                </a:solidFill>
              </a:rPr>
              <a:t> m (some components installed &gt;100m from interaction point)</a:t>
            </a:r>
          </a:p>
          <a:p>
            <a:pPr>
              <a:buClrTx/>
              <a:buFontTx/>
              <a:buNone/>
            </a:pPr>
            <a:r>
              <a:rPr lang="en-GB" b="1" dirty="0" smtClean="0">
                <a:solidFill>
                  <a:srgbClr val="000000"/>
                </a:solidFill>
              </a:rPr>
              <a:t>Mass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C0128"/>
                </a:solidFill>
              </a:rPr>
              <a:t>10,000</a:t>
            </a:r>
            <a:r>
              <a:rPr lang="en-US" dirty="0" smtClean="0">
                <a:solidFill>
                  <a:srgbClr val="000000"/>
                </a:solidFill>
              </a:rPr>
              <a:t> tons</a:t>
            </a:r>
          </a:p>
          <a:p>
            <a:pPr>
              <a:buClrTx/>
              <a:buFontTx/>
              <a:buNone/>
            </a:pPr>
            <a:r>
              <a:rPr lang="en-GB" b="1" dirty="0" smtClean="0">
                <a:solidFill>
                  <a:srgbClr val="000000"/>
                </a:solidFill>
              </a:rPr>
              <a:t>Sub-detectors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pl-PL" dirty="0" smtClean="0">
                <a:solidFill>
                  <a:srgbClr val="FF0000"/>
                </a:solidFill>
              </a:rPr>
              <a:t>9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000000"/>
                </a:solidFill>
              </a:rPr>
              <a:t>Magnets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285932" y="1258043"/>
            <a:ext cx="2400868" cy="12009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>
              <a:buClrTx/>
              <a:buFontTx/>
              <a:buNone/>
            </a:pPr>
            <a:r>
              <a:rPr lang="en-GB" b="1" dirty="0" smtClean="0">
                <a:solidFill>
                  <a:srgbClr val="000000"/>
                </a:solidFill>
              </a:rPr>
              <a:t>Collaboration</a:t>
            </a:r>
            <a:r>
              <a:rPr lang="pl-PL" b="1" dirty="0" smtClean="0">
                <a:solidFill>
                  <a:srgbClr val="000000"/>
                </a:solidFill>
              </a:rPr>
              <a:t>: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en-GB" b="1" dirty="0" smtClean="0">
                <a:solidFill>
                  <a:srgbClr val="000000"/>
                </a:solidFill>
              </a:rPr>
              <a:t>Members</a:t>
            </a:r>
            <a:r>
              <a:rPr lang="sk-SK" b="1" dirty="0" smtClean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C0128"/>
                </a:solidFill>
              </a:rPr>
              <a:t>1500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In</a:t>
            </a:r>
            <a:r>
              <a:rPr lang="en-GB" b="1" dirty="0" err="1" smtClean="0">
                <a:solidFill>
                  <a:srgbClr val="000000"/>
                </a:solidFill>
              </a:rPr>
              <a:t>stitutes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pl-PL" dirty="0" smtClean="0">
                <a:solidFill>
                  <a:srgbClr val="FF0000"/>
                </a:solidFill>
              </a:rPr>
              <a:t>5</a:t>
            </a:r>
            <a:r>
              <a:rPr lang="pl-PL" dirty="0">
                <a:solidFill>
                  <a:srgbClr val="FF0000"/>
                </a:solidFill>
              </a:rPr>
              <a:t>4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ClrTx/>
              <a:buFontTx/>
              <a:buNone/>
            </a:pPr>
            <a:r>
              <a:rPr lang="en-GB" b="1" dirty="0" smtClean="0">
                <a:solidFill>
                  <a:srgbClr val="000000"/>
                </a:solidFill>
              </a:rPr>
              <a:t>Countries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37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258043"/>
            <a:ext cx="4949952" cy="30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5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921072" y="1211818"/>
            <a:ext cx="2169768" cy="5075715"/>
            <a:chOff x="1063752" y="655843"/>
            <a:chExt cx="1944216" cy="5976664"/>
          </a:xfrm>
        </p:grpSpPr>
        <p:sp>
          <p:nvSpPr>
            <p:cNvPr id="6" name="Rounded Rectangle 5"/>
            <p:cNvSpPr/>
            <p:nvPr/>
          </p:nvSpPr>
          <p:spPr>
            <a:xfrm>
              <a:off x="1063752" y="6173075"/>
              <a:ext cx="1944216" cy="45943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Custom Device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063752" y="655843"/>
              <a:ext cx="1944216" cy="5536632"/>
              <a:chOff x="1063752" y="655843"/>
              <a:chExt cx="1944216" cy="5536632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063752" y="4328251"/>
                <a:ext cx="1944216" cy="432048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Device Driver</a:t>
                </a:r>
                <a:endParaRPr lang="en-GB" dirty="0"/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1063752" y="3320139"/>
                <a:ext cx="1944216" cy="936104"/>
              </a:xfrm>
              <a:prstGeom prst="roundRect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 smtClean="0">
                    <a:solidFill>
                      <a:schemeClr val="tx1"/>
                    </a:solidFill>
                  </a:rPr>
                  <a:t>????</a:t>
                </a:r>
                <a:endParaRPr lang="en-GB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1063752" y="655843"/>
                <a:ext cx="1944216" cy="432048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PVSS</a:t>
                </a:r>
                <a:endParaRPr lang="en-GB" dirty="0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1063752" y="4832307"/>
                <a:ext cx="1944216" cy="432048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(Custom) interface</a:t>
                </a:r>
                <a:endParaRPr lang="en-GB" sz="1400" dirty="0"/>
              </a:p>
            </p:txBody>
          </p:sp>
          <p:sp>
            <p:nvSpPr>
              <p:cNvPr id="8" name="Up-Down Arrow 7"/>
              <p:cNvSpPr/>
              <p:nvPr/>
            </p:nvSpPr>
            <p:spPr>
              <a:xfrm>
                <a:off x="1783832" y="5264355"/>
                <a:ext cx="484632" cy="928120"/>
              </a:xfrm>
              <a:prstGeom prst="upDownArrow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/>
                </a:sp3d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95800" y="1519939"/>
                <a:ext cx="1152128" cy="1800200"/>
              </a:xfrm>
              <a:prstGeom prst="rect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tIns="0" rIns="0" bIns="0" rtlCol="0" anchor="t" anchorCtr="1"/>
              <a:lstStyle/>
              <a:p>
                <a:pPr algn="ctr"/>
                <a:r>
                  <a:rPr lang="en-GB" b="1" dirty="0" smtClean="0">
                    <a:solidFill>
                      <a:schemeClr val="tx1"/>
                    </a:solidFill>
                  </a:rPr>
                  <a:t>???</a:t>
                </a:r>
                <a:endParaRPr lang="en-GB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Down Arrow 9"/>
              <p:cNvSpPr/>
              <p:nvPr/>
            </p:nvSpPr>
            <p:spPr>
              <a:xfrm>
                <a:off x="1639816" y="1519939"/>
                <a:ext cx="484632" cy="1800200"/>
              </a:xfrm>
              <a:prstGeom prst="downArrow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/>
                  <a:t>Commands</a:t>
                </a:r>
                <a:endParaRPr lang="en-GB" dirty="0"/>
              </a:p>
            </p:txBody>
          </p:sp>
          <p:sp>
            <p:nvSpPr>
              <p:cNvPr id="11" name="Down Arrow 10"/>
              <p:cNvSpPr/>
              <p:nvPr/>
            </p:nvSpPr>
            <p:spPr>
              <a:xfrm rot="10800000">
                <a:off x="1999856" y="1519939"/>
                <a:ext cx="484632" cy="1800200"/>
              </a:xfrm>
              <a:prstGeom prst="downArrow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GB" dirty="0" smtClean="0"/>
                  <a:t>Status</a:t>
                </a:r>
                <a:endParaRPr lang="en-GB" dirty="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1063752" y="1087891"/>
                <a:ext cx="1944216" cy="432048"/>
              </a:xfrm>
              <a:prstGeom prst="roundRect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 smtClean="0">
                    <a:solidFill>
                      <a:schemeClr val="tx1"/>
                    </a:solidFill>
                  </a:rPr>
                  <a:t>???</a:t>
                </a:r>
                <a:endParaRPr lang="en-GB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715000" y="1211818"/>
            <a:ext cx="1981200" cy="5075715"/>
            <a:chOff x="6732240" y="692696"/>
            <a:chExt cx="1944216" cy="5976664"/>
          </a:xfrm>
        </p:grpSpPr>
        <p:sp>
          <p:nvSpPr>
            <p:cNvPr id="13" name="Rounded Rectangle 12"/>
            <p:cNvSpPr/>
            <p:nvPr/>
          </p:nvSpPr>
          <p:spPr>
            <a:xfrm>
              <a:off x="6732240" y="4365104"/>
              <a:ext cx="1944216" cy="43204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Device Driver</a:t>
              </a:r>
              <a:endParaRPr lang="en-GB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32240" y="3356992"/>
              <a:ext cx="1944216" cy="936104"/>
            </a:xfrm>
            <a:prstGeom prst="roundRect">
              <a:avLst/>
            </a:pr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solidFill>
                    <a:schemeClr val="tx1"/>
                  </a:solidFill>
                </a:rPr>
                <a:t>FED (DIM) </a:t>
              </a:r>
              <a:r>
                <a:rPr lang="en-GB" sz="1400" b="1" dirty="0">
                  <a:solidFill>
                    <a:schemeClr val="tx1"/>
                  </a:solidFill>
                </a:rPr>
                <a:t>S</a:t>
              </a:r>
              <a:r>
                <a:rPr lang="en-GB" sz="1400" b="1" dirty="0" smtClean="0">
                  <a:solidFill>
                    <a:schemeClr val="tx1"/>
                  </a:solidFill>
                </a:rPr>
                <a:t>ERVER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32240" y="692696"/>
              <a:ext cx="1944216" cy="43204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PVSS</a:t>
              </a:r>
              <a:endParaRPr lang="en-GB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32240" y="6209928"/>
              <a:ext cx="1944216" cy="45943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Custom Device</a:t>
              </a:r>
              <a:endParaRPr lang="en-GB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32240" y="4869160"/>
              <a:ext cx="1944216" cy="43204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(Custom) interface</a:t>
              </a:r>
              <a:endParaRPr lang="en-GB" sz="1400" dirty="0"/>
            </a:p>
          </p:txBody>
        </p:sp>
        <p:sp>
          <p:nvSpPr>
            <p:cNvPr id="19" name="Up-Down Arrow 18"/>
            <p:cNvSpPr/>
            <p:nvPr/>
          </p:nvSpPr>
          <p:spPr>
            <a:xfrm>
              <a:off x="7452320" y="5301208"/>
              <a:ext cx="484632" cy="928120"/>
            </a:xfrm>
            <a:prstGeom prst="upDown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164288" y="1556792"/>
              <a:ext cx="1152128" cy="1800200"/>
            </a:xfrm>
            <a:prstGeom prst="rect">
              <a:avLst/>
            </a:pr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t" anchorCtr="1"/>
            <a:lstStyle/>
            <a:p>
              <a:pPr algn="ctr"/>
              <a:r>
                <a:rPr lang="en-GB" b="1" dirty="0" smtClean="0">
                  <a:solidFill>
                    <a:schemeClr val="tx1"/>
                  </a:solidFill>
                </a:rPr>
                <a:t>DIM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7308304" y="1556792"/>
              <a:ext cx="484632" cy="1800200"/>
            </a:xfrm>
            <a:prstGeom prst="down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 smtClean="0"/>
                <a:t>Commands</a:t>
              </a:r>
              <a:endParaRPr lang="en-GB" dirty="0"/>
            </a:p>
          </p:txBody>
        </p:sp>
        <p:sp>
          <p:nvSpPr>
            <p:cNvPr id="22" name="Down Arrow 21"/>
            <p:cNvSpPr/>
            <p:nvPr/>
          </p:nvSpPr>
          <p:spPr>
            <a:xfrm rot="10800000">
              <a:off x="7668344" y="1556792"/>
              <a:ext cx="484632" cy="1800200"/>
            </a:xfrm>
            <a:prstGeom prst="down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 smtClean="0"/>
                <a:t>Status</a:t>
              </a:r>
              <a:endParaRPr lang="en-GB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732240" y="1124744"/>
              <a:ext cx="1944216" cy="432048"/>
            </a:xfrm>
            <a:prstGeom prst="roundRect">
              <a:avLst/>
            </a:pr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>
                  <a:solidFill>
                    <a:schemeClr val="tx1"/>
                  </a:solidFill>
                </a:rPr>
                <a:t>FED (DIM) CLIENT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3075811" y="2834235"/>
            <a:ext cx="2520280" cy="1530869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Filling the gap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295400" y="6356351"/>
            <a:ext cx="1981200" cy="365760"/>
          </a:xfrm>
        </p:spPr>
        <p:txBody>
          <a:bodyPr/>
          <a:lstStyle/>
          <a:p>
            <a:fld id="{C72FAEA4-DE6A-454F-BD32-19415A6509A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9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268760"/>
            <a:ext cx="9144000" cy="792088"/>
          </a:xfrm>
          <a:prstGeom prst="rect">
            <a:avLst/>
          </a:prstGeom>
          <a:solidFill>
            <a:srgbClr val="8BF8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0" y="5229200"/>
            <a:ext cx="9144000" cy="7920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0" y="4293096"/>
            <a:ext cx="9144000" cy="792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3356992"/>
            <a:ext cx="9144000" cy="7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076056" y="3140968"/>
            <a:ext cx="3193092" cy="2448272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dirty="0" smtClean="0"/>
              <a:t>FED Server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Generic FED architecture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41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060534" y="5245000"/>
            <a:ext cx="1944216" cy="6778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Low Level Device Driver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6060534" y="4221088"/>
            <a:ext cx="1944216" cy="86409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Custom logic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6060534" y="3624277"/>
            <a:ext cx="1944216" cy="43204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DIM Server</a:t>
            </a:r>
            <a:endParaRPr lang="en-GB" dirty="0"/>
          </a:p>
        </p:txBody>
      </p:sp>
      <p:sp>
        <p:nvSpPr>
          <p:cNvPr id="2" name="Down Arrow 1"/>
          <p:cNvSpPr/>
          <p:nvPr/>
        </p:nvSpPr>
        <p:spPr>
          <a:xfrm>
            <a:off x="6516216" y="1954179"/>
            <a:ext cx="484632" cy="158417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Commands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10800000">
            <a:off x="6997012" y="1954179"/>
            <a:ext cx="484632" cy="158417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Data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Up-Down Arrow 9"/>
          <p:cNvSpPr/>
          <p:nvPr/>
        </p:nvSpPr>
        <p:spPr>
          <a:xfrm>
            <a:off x="7596336" y="1954179"/>
            <a:ext cx="484632" cy="1584176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Sync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00192" y="1522131"/>
            <a:ext cx="1944216" cy="43204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DIM Client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501010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Communication interface with standardized commands and services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365106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Device/specific layer providing high-level functionality (i.e. Configure, reset...)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30121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Low-level device interface (i.e. JTAG driver and commands)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1342509"/>
            <a:ext cx="507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Generic client implemented as PVSS manager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8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SPD FED Implementation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42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04543"/>
            <a:ext cx="3429147" cy="237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 descr="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1933092" cy="149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Picture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5828" y="1124744"/>
            <a:ext cx="2378172" cy="149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80" y="5966216"/>
            <a:ext cx="3123232" cy="94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Rounded Rectangle 79"/>
          <p:cNvSpPr/>
          <p:nvPr/>
        </p:nvSpPr>
        <p:spPr>
          <a:xfrm>
            <a:off x="283116" y="2780928"/>
            <a:ext cx="3193092" cy="2448272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dirty="0" smtClean="0"/>
              <a:t>FED Server</a:t>
            </a:r>
            <a:endParaRPr lang="en-GB" dirty="0"/>
          </a:p>
        </p:txBody>
      </p:sp>
      <p:sp>
        <p:nvSpPr>
          <p:cNvPr id="81" name="Rounded Rectangle 80"/>
          <p:cNvSpPr/>
          <p:nvPr/>
        </p:nvSpPr>
        <p:spPr>
          <a:xfrm>
            <a:off x="1267594" y="4884960"/>
            <a:ext cx="1944216" cy="6778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NI-VISA</a:t>
            </a:r>
            <a:endParaRPr lang="en-GB" dirty="0"/>
          </a:p>
        </p:txBody>
      </p:sp>
      <p:sp>
        <p:nvSpPr>
          <p:cNvPr id="82" name="Rounded Rectangle 81"/>
          <p:cNvSpPr/>
          <p:nvPr/>
        </p:nvSpPr>
        <p:spPr>
          <a:xfrm>
            <a:off x="1267594" y="3861048"/>
            <a:ext cx="1944216" cy="86409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Custom logic</a:t>
            </a:r>
            <a:endParaRPr lang="en-GB" dirty="0"/>
          </a:p>
        </p:txBody>
      </p:sp>
      <p:sp>
        <p:nvSpPr>
          <p:cNvPr id="83" name="Rounded Rectangle 82"/>
          <p:cNvSpPr/>
          <p:nvPr/>
        </p:nvSpPr>
        <p:spPr>
          <a:xfrm>
            <a:off x="1267594" y="3264237"/>
            <a:ext cx="1944216" cy="43204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DIM Server</a:t>
            </a:r>
            <a:endParaRPr lang="en-GB" dirty="0"/>
          </a:p>
        </p:txBody>
      </p:sp>
      <p:sp>
        <p:nvSpPr>
          <p:cNvPr id="84" name="Down Arrow 83"/>
          <p:cNvSpPr/>
          <p:nvPr/>
        </p:nvSpPr>
        <p:spPr>
          <a:xfrm>
            <a:off x="1723276" y="1594139"/>
            <a:ext cx="484632" cy="158417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Commands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5" name="Down Arrow 84"/>
          <p:cNvSpPr/>
          <p:nvPr/>
        </p:nvSpPr>
        <p:spPr>
          <a:xfrm rot="10800000">
            <a:off x="2204072" y="1594139"/>
            <a:ext cx="484632" cy="158417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Data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6" name="Up-Down Arrow 85"/>
          <p:cNvSpPr/>
          <p:nvPr/>
        </p:nvSpPr>
        <p:spPr>
          <a:xfrm>
            <a:off x="2803396" y="1594139"/>
            <a:ext cx="484632" cy="1584176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Sync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1231963" y="6101466"/>
            <a:ext cx="1944216" cy="6778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VME-JTAG</a:t>
            </a:r>
            <a:endParaRPr lang="en-GB" dirty="0"/>
          </a:p>
        </p:txBody>
      </p:sp>
      <p:sp>
        <p:nvSpPr>
          <p:cNvPr id="88" name="Up-Down Arrow 87"/>
          <p:cNvSpPr/>
          <p:nvPr/>
        </p:nvSpPr>
        <p:spPr>
          <a:xfrm>
            <a:off x="1965592" y="5445224"/>
            <a:ext cx="484632" cy="720080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MXI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H="1">
            <a:off x="3176179" y="6237312"/>
            <a:ext cx="146782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2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kip.uni-heidelberg.de/DCS-Board/fotos/DCS_0008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00" y="4581128"/>
            <a:ext cx="3059511" cy="207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TRD FED Implementation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43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83116" y="2780928"/>
            <a:ext cx="3193092" cy="302433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dirty="0" smtClean="0"/>
              <a:t>FED Server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1267594" y="4884960"/>
            <a:ext cx="1944216" cy="6778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FEE Client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1267594" y="3861048"/>
            <a:ext cx="1944216" cy="86409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Custom logic</a:t>
            </a:r>
          </a:p>
          <a:p>
            <a:pPr algn="ctr"/>
            <a:r>
              <a:rPr lang="en-US" dirty="0" smtClean="0"/>
              <a:t>(Intercom)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1267594" y="3264237"/>
            <a:ext cx="1944216" cy="43204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DIM Server</a:t>
            </a:r>
            <a:endParaRPr lang="en-GB" dirty="0"/>
          </a:p>
        </p:txBody>
      </p:sp>
      <p:sp>
        <p:nvSpPr>
          <p:cNvPr id="7" name="Down Arrow 6"/>
          <p:cNvSpPr/>
          <p:nvPr/>
        </p:nvSpPr>
        <p:spPr>
          <a:xfrm>
            <a:off x="1723276" y="1594139"/>
            <a:ext cx="484632" cy="158417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Commands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10800000">
            <a:off x="2204072" y="1594139"/>
            <a:ext cx="484632" cy="158417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Data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" name="Up-Down Arrow 8"/>
          <p:cNvSpPr/>
          <p:nvPr/>
        </p:nvSpPr>
        <p:spPr>
          <a:xfrm>
            <a:off x="2803396" y="1594139"/>
            <a:ext cx="484632" cy="1584176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Sync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27984" y="4884960"/>
            <a:ext cx="1944216" cy="6778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FEE Server</a:t>
            </a:r>
            <a:endParaRPr lang="en-GB" dirty="0"/>
          </a:p>
        </p:txBody>
      </p:sp>
      <p:sp>
        <p:nvSpPr>
          <p:cNvPr id="11" name="Up-Down Arrow 10"/>
          <p:cNvSpPr/>
          <p:nvPr/>
        </p:nvSpPr>
        <p:spPr>
          <a:xfrm rot="5400000">
            <a:off x="3602544" y="4424716"/>
            <a:ext cx="484632" cy="1598296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DIM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056" name="Picture 8" descr="http://www.physi.uni-heidelberg.de/pics/MCMonROB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08" y="3324938"/>
            <a:ext cx="1385297" cy="11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FE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1354" y="4938784"/>
            <a:ext cx="2100605" cy="13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4427984" y="5589240"/>
            <a:ext cx="1944216" cy="86409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Custom logic</a:t>
            </a:r>
          </a:p>
        </p:txBody>
      </p:sp>
      <p:sp>
        <p:nvSpPr>
          <p:cNvPr id="32" name="Up-Down Arrow 31"/>
          <p:cNvSpPr/>
          <p:nvPr/>
        </p:nvSpPr>
        <p:spPr>
          <a:xfrm rot="5400000">
            <a:off x="7433088" y="4888392"/>
            <a:ext cx="484632" cy="1598296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3" name="Up-Down Arrow 32"/>
          <p:cNvSpPr/>
          <p:nvPr/>
        </p:nvSpPr>
        <p:spPr>
          <a:xfrm>
            <a:off x="8172400" y="4005064"/>
            <a:ext cx="484632" cy="1080120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7944" y="4149080"/>
            <a:ext cx="3240360" cy="3600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DCS control board (~750 used in ALICE)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34980" y="2097332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500 FEE servers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99867" y="2878155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2 FED servers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DCS Architecture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Operation </a:t>
            </a:r>
            <a:r>
              <a:rPr lang="en-GB" dirty="0"/>
              <a:t>Layer</a:t>
            </a:r>
            <a:br>
              <a:rPr lang="en-GB" dirty="0"/>
            </a:br>
            <a:r>
              <a:rPr lang="en-GB" dirty="0"/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7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429000"/>
            <a:ext cx="4389298" cy="29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403" y="1295146"/>
            <a:ext cx="418452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989" y="909437"/>
            <a:ext cx="1279906" cy="47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Central control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989" y="1610274"/>
            <a:ext cx="1279906" cy="47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Detector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989" y="2311111"/>
            <a:ext cx="1279906" cy="47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Subsystem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09" y="3011948"/>
            <a:ext cx="1279906" cy="47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Device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38538" y="648658"/>
            <a:ext cx="3386261" cy="385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solidFill>
                  <a:schemeClr val="tx1"/>
                </a:solidFill>
              </a:rPr>
              <a:t>Hierarchical approach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600" y="1316211"/>
            <a:ext cx="3581400" cy="385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solidFill>
                  <a:schemeClr val="tx1"/>
                </a:solidFill>
              </a:rPr>
              <a:t>Based on CERN toolkit (SMI++)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1600" y="1976144"/>
            <a:ext cx="3581400" cy="385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solidFill>
                  <a:schemeClr val="tx1"/>
                </a:solidFill>
              </a:rPr>
              <a:t>Each node modelled as FSM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62600" y="2611611"/>
            <a:ext cx="3581400" cy="385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solidFill>
                  <a:schemeClr val="tx1"/>
                </a:solidFill>
              </a:rPr>
              <a:t>Integrated with WINCC OA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76400" y="2057400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 top DCS node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central FSM hierarchy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46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85017" y="1800225"/>
            <a:ext cx="53435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76400" y="2761680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</a:t>
            </a:r>
            <a:r>
              <a:rPr lang="pl-PL" sz="1400" b="1" dirty="0" smtClean="0">
                <a:solidFill>
                  <a:schemeClr val="tx1"/>
                </a:solidFill>
              </a:rPr>
              <a:t>9</a:t>
            </a:r>
            <a:r>
              <a:rPr lang="en-GB" sz="1400" b="1" dirty="0" smtClean="0">
                <a:solidFill>
                  <a:schemeClr val="tx1"/>
                </a:solidFill>
              </a:rPr>
              <a:t> detector nodes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3465960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100 subsystems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4170240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5000 logical devices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4874520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10000 leaves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8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1295400"/>
            <a:ext cx="8915400" cy="990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dirty="0" smtClean="0">
                <a:solidFill>
                  <a:schemeClr val="tx1"/>
                </a:solidFill>
              </a:rPr>
              <a:t>READY for Physics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2395140"/>
            <a:ext cx="8915400" cy="990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dirty="0" smtClean="0">
                <a:solidFill>
                  <a:schemeClr val="tx1"/>
                </a:solidFill>
              </a:rPr>
              <a:t>Compatible with beam operations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3494880"/>
            <a:ext cx="8915400" cy="990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dirty="0" smtClean="0">
                <a:solidFill>
                  <a:schemeClr val="tx1"/>
                </a:solidFill>
              </a:rPr>
              <a:t>Configuration loaded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4567846"/>
            <a:ext cx="8915400" cy="990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dirty="0" smtClean="0">
                <a:solidFill>
                  <a:schemeClr val="tx1"/>
                </a:solidFill>
              </a:rPr>
              <a:t>Devices powered ON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5668350"/>
            <a:ext cx="8915400" cy="990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dirty="0" smtClean="0">
                <a:solidFill>
                  <a:schemeClr val="tx1"/>
                </a:solidFill>
              </a:rPr>
              <a:t>Everything OFF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6262" y="5863490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OFF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6262" y="4762986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Standby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6263" y="3739446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Standby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Configured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6264" y="2614213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Beam Tuning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6265" y="153866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READY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stCxn id="6" idx="1"/>
            <a:endCxn id="5" idx="1"/>
          </p:cNvCxnSpPr>
          <p:nvPr/>
        </p:nvCxnSpPr>
        <p:spPr>
          <a:xfrm rot="10800000" flipV="1">
            <a:off x="1076265" y="1838829"/>
            <a:ext cx="1" cy="1075544"/>
          </a:xfrm>
          <a:prstGeom prst="curvedConnector3">
            <a:avLst>
              <a:gd name="adj1" fmla="val 22860100000"/>
            </a:avLst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10800000" flipV="1">
            <a:off x="1076261" y="2933572"/>
            <a:ext cx="1" cy="1075544"/>
          </a:xfrm>
          <a:prstGeom prst="curvedConnector3">
            <a:avLst>
              <a:gd name="adj1" fmla="val 22860100000"/>
            </a:avLst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 rot="10800000" flipV="1">
            <a:off x="1076260" y="4056848"/>
            <a:ext cx="1" cy="1075544"/>
          </a:xfrm>
          <a:prstGeom prst="curvedConnector3">
            <a:avLst>
              <a:gd name="adj1" fmla="val 22860100000"/>
            </a:avLst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 flipV="1">
            <a:off x="1076258" y="5156588"/>
            <a:ext cx="1" cy="1075544"/>
          </a:xfrm>
          <a:prstGeom prst="curvedConnector3">
            <a:avLst>
              <a:gd name="adj1" fmla="val 22860100000"/>
            </a:avLst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flipV="1">
            <a:off x="2666994" y="5118245"/>
            <a:ext cx="1" cy="1075544"/>
          </a:xfrm>
          <a:prstGeom prst="curvedConnector3">
            <a:avLst>
              <a:gd name="adj1" fmla="val 22860100000"/>
            </a:avLst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flipV="1">
            <a:off x="2666995" y="4030073"/>
            <a:ext cx="1" cy="1075544"/>
          </a:xfrm>
          <a:prstGeom prst="curvedConnector3">
            <a:avLst>
              <a:gd name="adj1" fmla="val 22860100000"/>
            </a:avLst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 flipV="1">
            <a:off x="2666994" y="2927116"/>
            <a:ext cx="1" cy="1075544"/>
          </a:xfrm>
          <a:prstGeom prst="curvedConnector3">
            <a:avLst>
              <a:gd name="adj1" fmla="val 22860100000"/>
            </a:avLst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flipV="1">
            <a:off x="2666995" y="1789411"/>
            <a:ext cx="1" cy="1075544"/>
          </a:xfrm>
          <a:prstGeom prst="curvedConnector3">
            <a:avLst>
              <a:gd name="adj1" fmla="val 22860100000"/>
            </a:avLst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7426" y="552883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OFF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827686" y="629776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GO_ON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756" y="5029202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OFF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216016" y="5106095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GO_ON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991160" y="5106095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GO_ON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4418" y="2229658"/>
            <a:ext cx="7315200" cy="880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Some detectors require cooling before they turn on the low voltage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But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Frontend will freeze if cooling is present without low voltage</a:t>
            </a:r>
          </a:p>
        </p:txBody>
      </p:sp>
      <p:sp>
        <p:nvSpPr>
          <p:cNvPr id="8" name="Hexagon 7"/>
          <p:cNvSpPr/>
          <p:nvPr/>
        </p:nvSpPr>
        <p:spPr>
          <a:xfrm>
            <a:off x="3454206" y="4793396"/>
            <a:ext cx="1508379" cy="1071929"/>
          </a:xfrm>
          <a:prstGeom prst="hexagon">
            <a:avLst/>
          </a:prstGeom>
          <a:solidFill>
            <a:schemeClr val="bg2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</a:rPr>
              <a:t>Do magic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650165"/>
            <a:ext cx="7177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</a:t>
            </a:r>
            <a:r>
              <a:rPr lang="en-GB" b="1" dirty="0" smtClean="0"/>
              <a:t>tomic </a:t>
            </a:r>
            <a:r>
              <a:rPr lang="en-GB" b="1" dirty="0"/>
              <a:t>actions sometimes require complex </a:t>
            </a:r>
            <a:r>
              <a:rPr lang="en-GB" b="1" dirty="0" smtClean="0"/>
              <a:t>logic: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74893" y="3339115"/>
            <a:ext cx="7315200" cy="880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err="1" smtClean="0">
                <a:solidFill>
                  <a:schemeClr val="tx1"/>
                </a:solidFill>
              </a:rPr>
              <a:t>Unconfigured</a:t>
            </a:r>
            <a:r>
              <a:rPr lang="en-GB" sz="1400" b="1" dirty="0" smtClean="0">
                <a:solidFill>
                  <a:schemeClr val="tx1"/>
                </a:solidFill>
              </a:rPr>
              <a:t> chips might burn (high current) if powered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But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The chips can be configured only once powered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8400" y="5029200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ON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6826" y="571933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ON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2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1352550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OFF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1371600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ON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962460" y="1429443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GO_ON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550" y="4952307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OFF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3215" y="4971356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ON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809810" y="5029200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GO_ON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4495800"/>
            <a:ext cx="2876550" cy="17525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Am I authorized?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Is Cooling OK?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Is LHC OK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Are magnets OK?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Is run in progress?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Are counting rates OK?</a:t>
            </a:r>
          </a:p>
          <a:p>
            <a:pPr algn="ctr"/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924550" y="5067545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GO_ON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2590800"/>
            <a:ext cx="7315200" cy="880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Originally simple operation become complex in real experiment environment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Cross-system dependencies are introduced.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6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ALICE – A Large Ion Collider Experiment</a:t>
            </a:r>
            <a:endParaRPr lang="pl-P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5</a:t>
            </a:fld>
            <a:endParaRPr lang="en-US"/>
          </a:p>
        </p:txBody>
      </p:sp>
      <p:pic>
        <p:nvPicPr>
          <p:cNvPr id="12290" name="Picture 2" descr="http://cds.cern.ch/record/1436153/files/LRsaba_CERN_0212_00656.jpg?subformat=icon-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6611"/>
            <a:ext cx="8337802" cy="209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6470"/>
            <a:ext cx="3714750" cy="273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0801015_01-A4-at-144-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611736"/>
            <a:ext cx="3994402" cy="271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474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50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685800" y="1219200"/>
            <a:ext cx="8229600" cy="4937125"/>
          </a:xfrm>
        </p:spPr>
        <p:txBody>
          <a:bodyPr/>
          <a:lstStyle/>
          <a:p>
            <a:r>
              <a:rPr lang="en-GB" dirty="0" smtClean="0"/>
              <a:t>Each detector has specific needs</a:t>
            </a:r>
          </a:p>
          <a:p>
            <a:r>
              <a:rPr lang="en-GB" dirty="0" smtClean="0"/>
              <a:t>Operational sequences and dependencies are too complex to be mastered by operators</a:t>
            </a:r>
          </a:p>
          <a:p>
            <a:r>
              <a:rPr lang="en-GB" dirty="0" smtClean="0"/>
              <a:t>Operational details are handled by FSM prepared by experts and continuously tuned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2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51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90800" y="-190500"/>
            <a:ext cx="6553200" cy="914400"/>
          </a:xfrm>
        </p:spPr>
        <p:txBody>
          <a:bodyPr/>
          <a:lstStyle/>
          <a:p>
            <a:r>
              <a:rPr lang="en-US" dirty="0" smtClean="0"/>
              <a:t>Partitioning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" y="609600"/>
            <a:ext cx="1765300" cy="149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78380" y="1828800"/>
            <a:ext cx="1765300" cy="1439329"/>
            <a:chOff x="1068173" y="3246120"/>
            <a:chExt cx="1765300" cy="1439329"/>
          </a:xfrm>
        </p:grpSpPr>
        <p:sp>
          <p:nvSpPr>
            <p:cNvPr id="3" name="Rectangle 2"/>
            <p:cNvSpPr/>
            <p:nvPr/>
          </p:nvSpPr>
          <p:spPr>
            <a:xfrm>
              <a:off x="1068173" y="3499217"/>
              <a:ext cx="1765300" cy="1186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246120"/>
              <a:ext cx="1615646" cy="1363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81" y="3487197"/>
            <a:ext cx="2042158" cy="151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80" y="4495800"/>
            <a:ext cx="1765300" cy="149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 rot="2111570">
            <a:off x="1211003" y="2354707"/>
            <a:ext cx="978408" cy="359383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2111570">
            <a:off x="2976301" y="3638679"/>
            <a:ext cx="978408" cy="359383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2111570">
            <a:off x="5377767" y="5202098"/>
            <a:ext cx="978408" cy="359383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203555" y="944878"/>
            <a:ext cx="274944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Single operator controls ALICE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9880" y="2104779"/>
            <a:ext cx="264812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Failing part is removed from hierarchy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818370"/>
            <a:ext cx="25908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Remote expert operates excluded part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46" y="5541437"/>
            <a:ext cx="5438894" cy="1182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ALICE is primary interested in ion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During the LHC operation with protons, there is small room for developments and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Partitioning is used by experts to allow for parallel operation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22860"/>
            <a:ext cx="3238500" cy="2428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90573"/>
            <a:ext cx="3238500" cy="2161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485359"/>
            <a:ext cx="3238500" cy="2161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3757" y="331441"/>
            <a:ext cx="4114800" cy="783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Certain LHC operations might be potentially dangerous for detectors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0052" y="1247867"/>
            <a:ext cx="4114800" cy="7438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Detectors can be protected by modified settings (lower HV…)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5190" y="2112974"/>
            <a:ext cx="4191000" cy="731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But……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Excluded parts do not receive the command!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802" y="3261107"/>
            <a:ext cx="5333198" cy="3574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92"/>
          <p:cNvGrpSpPr/>
          <p:nvPr/>
        </p:nvGrpSpPr>
        <p:grpSpPr>
          <a:xfrm>
            <a:off x="3894497" y="3352475"/>
            <a:ext cx="5177495" cy="3296906"/>
            <a:chOff x="152400" y="990600"/>
            <a:chExt cx="8610600" cy="4724400"/>
          </a:xfrm>
        </p:grpSpPr>
        <p:sp>
          <p:nvSpPr>
            <p:cNvPr id="12" name="Oval 11"/>
            <p:cNvSpPr/>
            <p:nvPr/>
          </p:nvSpPr>
          <p:spPr>
            <a:xfrm>
              <a:off x="1721039" y="2047053"/>
              <a:ext cx="1022160" cy="61051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DET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09600" y="3276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447800" y="3276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LV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95599" y="3276600"/>
              <a:ext cx="959452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FEE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133600" y="3276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…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52400" y="4191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04800" y="4343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57200" y="4495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09600" y="4648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62000" y="4800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914400" y="4953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371600" y="4191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24000" y="4343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676400" y="4495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828800" y="4648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981200" y="4800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133600" y="4953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971800" y="4267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124200" y="4419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276600" y="4572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429000" y="4724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581400" y="4876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733800" y="5029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/>
            <p:cNvCxnSpPr>
              <a:stCxn id="12" idx="4"/>
              <a:endCxn id="14" idx="0"/>
            </p:cNvCxnSpPr>
            <p:nvPr/>
          </p:nvCxnSpPr>
          <p:spPr>
            <a:xfrm flipH="1">
              <a:off x="1752599" y="2657563"/>
              <a:ext cx="479520" cy="61903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2" idx="4"/>
              <a:endCxn id="16" idx="0"/>
            </p:cNvCxnSpPr>
            <p:nvPr/>
          </p:nvCxnSpPr>
          <p:spPr>
            <a:xfrm>
              <a:off x="2232119" y="2657563"/>
              <a:ext cx="206280" cy="61903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2" idx="5"/>
              <a:endCxn id="15" idx="0"/>
            </p:cNvCxnSpPr>
            <p:nvPr/>
          </p:nvCxnSpPr>
          <p:spPr>
            <a:xfrm>
              <a:off x="2593507" y="2568156"/>
              <a:ext cx="781818" cy="70844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7" idx="0"/>
              <a:endCxn id="13" idx="3"/>
            </p:cNvCxnSpPr>
            <p:nvPr/>
          </p:nvCxnSpPr>
          <p:spPr>
            <a:xfrm rot="5400000" flipH="1" flipV="1">
              <a:off x="348480" y="3840606"/>
              <a:ext cx="459115" cy="2416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8" idx="0"/>
              <a:endCxn id="13" idx="3"/>
            </p:cNvCxnSpPr>
            <p:nvPr/>
          </p:nvCxnSpPr>
          <p:spPr>
            <a:xfrm rot="5400000" flipH="1" flipV="1">
              <a:off x="348480" y="3993006"/>
              <a:ext cx="611515" cy="892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9" idx="0"/>
              <a:endCxn id="13" idx="3"/>
            </p:cNvCxnSpPr>
            <p:nvPr/>
          </p:nvCxnSpPr>
          <p:spPr>
            <a:xfrm rot="16200000" flipV="1">
              <a:off x="348480" y="4082280"/>
              <a:ext cx="763915" cy="631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0" idx="0"/>
              <a:endCxn id="13" idx="3"/>
            </p:cNvCxnSpPr>
            <p:nvPr/>
          </p:nvCxnSpPr>
          <p:spPr>
            <a:xfrm rot="16200000" flipV="1">
              <a:off x="348480" y="4082280"/>
              <a:ext cx="916315" cy="2155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1" idx="0"/>
              <a:endCxn id="13" idx="3"/>
            </p:cNvCxnSpPr>
            <p:nvPr/>
          </p:nvCxnSpPr>
          <p:spPr>
            <a:xfrm rot="16200000" flipV="1">
              <a:off x="348480" y="4082280"/>
              <a:ext cx="1068715" cy="3679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22" idx="0"/>
              <a:endCxn id="13" idx="3"/>
            </p:cNvCxnSpPr>
            <p:nvPr/>
          </p:nvCxnSpPr>
          <p:spPr>
            <a:xfrm rot="16200000" flipV="1">
              <a:off x="348480" y="4082280"/>
              <a:ext cx="1221115" cy="5203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23" idx="0"/>
            </p:cNvCxnSpPr>
            <p:nvPr/>
          </p:nvCxnSpPr>
          <p:spPr>
            <a:xfrm rot="5400000">
              <a:off x="1530539" y="3955863"/>
              <a:ext cx="380999" cy="8927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4" idx="4"/>
              <a:endCxn id="24" idx="0"/>
            </p:cNvCxnSpPr>
            <p:nvPr/>
          </p:nvCxnSpPr>
          <p:spPr>
            <a:xfrm rot="16200000" flipH="1">
              <a:off x="1524000" y="4038600"/>
              <a:ext cx="5334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14" idx="4"/>
              <a:endCxn id="25" idx="0"/>
            </p:cNvCxnSpPr>
            <p:nvPr/>
          </p:nvCxnSpPr>
          <p:spPr>
            <a:xfrm rot="16200000" flipH="1">
              <a:off x="1524000" y="4038600"/>
              <a:ext cx="6858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14" idx="4"/>
              <a:endCxn id="26" idx="0"/>
            </p:cNvCxnSpPr>
            <p:nvPr/>
          </p:nvCxnSpPr>
          <p:spPr>
            <a:xfrm rot="16200000" flipH="1">
              <a:off x="1524000" y="4038600"/>
              <a:ext cx="8382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14" idx="4"/>
              <a:endCxn id="27" idx="0"/>
            </p:cNvCxnSpPr>
            <p:nvPr/>
          </p:nvCxnSpPr>
          <p:spPr>
            <a:xfrm rot="16200000" flipH="1">
              <a:off x="1524000" y="4038600"/>
              <a:ext cx="9906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4" idx="4"/>
              <a:endCxn id="28" idx="0"/>
            </p:cNvCxnSpPr>
            <p:nvPr/>
          </p:nvCxnSpPr>
          <p:spPr>
            <a:xfrm rot="16200000" flipH="1">
              <a:off x="1524000" y="4038600"/>
              <a:ext cx="11430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15" idx="4"/>
              <a:endCxn id="29" idx="0"/>
            </p:cNvCxnSpPr>
            <p:nvPr/>
          </p:nvCxnSpPr>
          <p:spPr>
            <a:xfrm flipH="1">
              <a:off x="3276600" y="3809999"/>
              <a:ext cx="98726" cy="457201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15" idx="4"/>
              <a:endCxn id="30" idx="0"/>
            </p:cNvCxnSpPr>
            <p:nvPr/>
          </p:nvCxnSpPr>
          <p:spPr>
            <a:xfrm>
              <a:off x="3375325" y="3809999"/>
              <a:ext cx="53674" cy="609601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5" idx="4"/>
              <a:endCxn id="31" idx="0"/>
            </p:cNvCxnSpPr>
            <p:nvPr/>
          </p:nvCxnSpPr>
          <p:spPr>
            <a:xfrm>
              <a:off x="3375325" y="3809999"/>
              <a:ext cx="206074" cy="762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15" idx="4"/>
              <a:endCxn id="32" idx="0"/>
            </p:cNvCxnSpPr>
            <p:nvPr/>
          </p:nvCxnSpPr>
          <p:spPr>
            <a:xfrm>
              <a:off x="3375325" y="3809999"/>
              <a:ext cx="358474" cy="914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15" idx="4"/>
              <a:endCxn id="33" idx="0"/>
            </p:cNvCxnSpPr>
            <p:nvPr/>
          </p:nvCxnSpPr>
          <p:spPr>
            <a:xfrm>
              <a:off x="3375325" y="3809999"/>
              <a:ext cx="510874" cy="1066801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5" idx="4"/>
              <a:endCxn id="34" idx="0"/>
            </p:cNvCxnSpPr>
            <p:nvPr/>
          </p:nvCxnSpPr>
          <p:spPr>
            <a:xfrm>
              <a:off x="3375325" y="3809999"/>
              <a:ext cx="663274" cy="1219201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3656039" y="990600"/>
              <a:ext cx="1029885" cy="68424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DCS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58" name="Straight Connector 57"/>
            <p:cNvCxnSpPr>
              <a:stCxn id="57" idx="3"/>
              <a:endCxn id="12" idx="0"/>
            </p:cNvCxnSpPr>
            <p:nvPr/>
          </p:nvCxnSpPr>
          <p:spPr>
            <a:xfrm flipH="1">
              <a:off x="2232119" y="1574635"/>
              <a:ext cx="1574743" cy="47241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6248400" y="2209150"/>
              <a:ext cx="1066801" cy="61025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DET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4644370" y="3429000"/>
              <a:ext cx="994428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VHV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5867400" y="3429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315200" y="3429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LV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553200" y="3429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…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572000" y="4343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24400" y="4495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76800" y="4648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29200" y="4800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181600" y="4953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34000" y="5105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791200" y="4343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943600" y="4495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6096000" y="4648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248400" y="4800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400800" y="4953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553200" y="5105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391400" y="4419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7543800" y="4572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7696200" y="4724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7848600" y="4876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8001000" y="5029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8153400" y="5181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Connector 81"/>
            <p:cNvCxnSpPr>
              <a:stCxn id="59" idx="3"/>
              <a:endCxn id="60" idx="0"/>
            </p:cNvCxnSpPr>
            <p:nvPr/>
          </p:nvCxnSpPr>
          <p:spPr>
            <a:xfrm flipH="1">
              <a:off x="5141585" y="2730031"/>
              <a:ext cx="1263044" cy="698969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59" idx="4"/>
              <a:endCxn id="61" idx="0"/>
            </p:cNvCxnSpPr>
            <p:nvPr/>
          </p:nvCxnSpPr>
          <p:spPr>
            <a:xfrm flipH="1">
              <a:off x="6172199" y="2819400"/>
              <a:ext cx="609601" cy="609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59" idx="4"/>
              <a:endCxn id="63" idx="0"/>
            </p:cNvCxnSpPr>
            <p:nvPr/>
          </p:nvCxnSpPr>
          <p:spPr>
            <a:xfrm>
              <a:off x="6781800" y="2819400"/>
              <a:ext cx="76199" cy="609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59" idx="5"/>
              <a:endCxn id="62" idx="0"/>
            </p:cNvCxnSpPr>
            <p:nvPr/>
          </p:nvCxnSpPr>
          <p:spPr>
            <a:xfrm>
              <a:off x="7158970" y="2730031"/>
              <a:ext cx="461030" cy="698969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4" idx="0"/>
              <a:endCxn id="60" idx="3"/>
            </p:cNvCxnSpPr>
            <p:nvPr/>
          </p:nvCxnSpPr>
          <p:spPr>
            <a:xfrm flipH="1" flipV="1">
              <a:off x="4790001" y="3884285"/>
              <a:ext cx="86798" cy="4591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65" idx="0"/>
              <a:endCxn id="60" idx="3"/>
            </p:cNvCxnSpPr>
            <p:nvPr/>
          </p:nvCxnSpPr>
          <p:spPr>
            <a:xfrm flipH="1" flipV="1">
              <a:off x="4790001" y="3884285"/>
              <a:ext cx="239198" cy="61151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66" idx="0"/>
              <a:endCxn id="60" idx="3"/>
            </p:cNvCxnSpPr>
            <p:nvPr/>
          </p:nvCxnSpPr>
          <p:spPr>
            <a:xfrm flipH="1" flipV="1">
              <a:off x="4790001" y="3884285"/>
              <a:ext cx="391598" cy="76391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67" idx="0"/>
              <a:endCxn id="60" idx="3"/>
            </p:cNvCxnSpPr>
            <p:nvPr/>
          </p:nvCxnSpPr>
          <p:spPr>
            <a:xfrm flipH="1" flipV="1">
              <a:off x="4790001" y="3884285"/>
              <a:ext cx="543999" cy="9163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68" idx="0"/>
              <a:endCxn id="60" idx="3"/>
            </p:cNvCxnSpPr>
            <p:nvPr/>
          </p:nvCxnSpPr>
          <p:spPr>
            <a:xfrm flipH="1" flipV="1">
              <a:off x="4790001" y="3884285"/>
              <a:ext cx="696399" cy="10687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69" idx="0"/>
              <a:endCxn id="60" idx="3"/>
            </p:cNvCxnSpPr>
            <p:nvPr/>
          </p:nvCxnSpPr>
          <p:spPr>
            <a:xfrm flipH="1" flipV="1">
              <a:off x="4790001" y="3884285"/>
              <a:ext cx="848799" cy="12211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endCxn id="70" idx="0"/>
            </p:cNvCxnSpPr>
            <p:nvPr/>
          </p:nvCxnSpPr>
          <p:spPr>
            <a:xfrm rot="5400000">
              <a:off x="5950139" y="4108263"/>
              <a:ext cx="380999" cy="8927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61" idx="4"/>
              <a:endCxn id="71" idx="0"/>
            </p:cNvCxnSpPr>
            <p:nvPr/>
          </p:nvCxnSpPr>
          <p:spPr>
            <a:xfrm rot="16200000" flipH="1">
              <a:off x="5943600" y="4191000"/>
              <a:ext cx="5334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1" idx="4"/>
              <a:endCxn id="72" idx="0"/>
            </p:cNvCxnSpPr>
            <p:nvPr/>
          </p:nvCxnSpPr>
          <p:spPr>
            <a:xfrm rot="16200000" flipH="1">
              <a:off x="5943600" y="4191000"/>
              <a:ext cx="6858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61" idx="4"/>
              <a:endCxn id="73" idx="0"/>
            </p:cNvCxnSpPr>
            <p:nvPr/>
          </p:nvCxnSpPr>
          <p:spPr>
            <a:xfrm rot="16200000" flipH="1">
              <a:off x="5943600" y="4191000"/>
              <a:ext cx="8382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61" idx="4"/>
              <a:endCxn id="74" idx="0"/>
            </p:cNvCxnSpPr>
            <p:nvPr/>
          </p:nvCxnSpPr>
          <p:spPr>
            <a:xfrm rot="16200000" flipH="1">
              <a:off x="5943600" y="4191000"/>
              <a:ext cx="9906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61" idx="4"/>
              <a:endCxn id="75" idx="0"/>
            </p:cNvCxnSpPr>
            <p:nvPr/>
          </p:nvCxnSpPr>
          <p:spPr>
            <a:xfrm rot="16200000" flipH="1">
              <a:off x="5943600" y="4191000"/>
              <a:ext cx="11430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62" idx="4"/>
              <a:endCxn id="76" idx="0"/>
            </p:cNvCxnSpPr>
            <p:nvPr/>
          </p:nvCxnSpPr>
          <p:spPr>
            <a:xfrm rot="16200000" flipH="1">
              <a:off x="7429500" y="4152900"/>
              <a:ext cx="4572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62" idx="4"/>
              <a:endCxn id="77" idx="0"/>
            </p:cNvCxnSpPr>
            <p:nvPr/>
          </p:nvCxnSpPr>
          <p:spPr>
            <a:xfrm rot="16200000" flipH="1">
              <a:off x="7429500" y="4152900"/>
              <a:ext cx="6096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62" idx="4"/>
              <a:endCxn id="78" idx="0"/>
            </p:cNvCxnSpPr>
            <p:nvPr/>
          </p:nvCxnSpPr>
          <p:spPr>
            <a:xfrm rot="16200000" flipH="1">
              <a:off x="7429500" y="4152900"/>
              <a:ext cx="7620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62" idx="4"/>
              <a:endCxn id="79" idx="0"/>
            </p:cNvCxnSpPr>
            <p:nvPr/>
          </p:nvCxnSpPr>
          <p:spPr>
            <a:xfrm rot="16200000" flipH="1">
              <a:off x="7429500" y="4152900"/>
              <a:ext cx="9144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62" idx="4"/>
              <a:endCxn id="80" idx="0"/>
            </p:cNvCxnSpPr>
            <p:nvPr/>
          </p:nvCxnSpPr>
          <p:spPr>
            <a:xfrm rot="16200000" flipH="1">
              <a:off x="7429500" y="4152900"/>
              <a:ext cx="10668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62" idx="4"/>
              <a:endCxn id="81" idx="0"/>
            </p:cNvCxnSpPr>
            <p:nvPr/>
          </p:nvCxnSpPr>
          <p:spPr>
            <a:xfrm rot="16200000" flipH="1">
              <a:off x="7429500" y="4152900"/>
              <a:ext cx="1219200" cy="838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57" idx="5"/>
              <a:endCxn id="59" idx="0"/>
            </p:cNvCxnSpPr>
            <p:nvPr/>
          </p:nvCxnSpPr>
          <p:spPr>
            <a:xfrm>
              <a:off x="4535101" y="1574635"/>
              <a:ext cx="2246699" cy="6345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" name="Picture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709" y="2198964"/>
            <a:ext cx="827003" cy="1254031"/>
          </a:xfrm>
          <a:prstGeom prst="rect">
            <a:avLst/>
          </a:prstGeom>
        </p:spPr>
      </p:pic>
      <p:sp>
        <p:nvSpPr>
          <p:cNvPr id="106" name="Left-Right Arrow 105"/>
          <p:cNvSpPr/>
          <p:nvPr/>
        </p:nvSpPr>
        <p:spPr>
          <a:xfrm rot="19717704">
            <a:off x="6411931" y="3018790"/>
            <a:ext cx="869348" cy="484632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08" y="4549358"/>
            <a:ext cx="2285714" cy="2285714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3852">
            <a:off x="3112407" y="3054141"/>
            <a:ext cx="1828571" cy="182857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7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53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GB" dirty="0" smtClean="0"/>
              <a:t>For potentially dangerous situations a set of procedure independent on FSM is available</a:t>
            </a:r>
          </a:p>
          <a:p>
            <a:r>
              <a:rPr lang="en-GB" dirty="0" smtClean="0"/>
              <a:t>Automatic scripts check all critical parameters directly also for excluded parts</a:t>
            </a:r>
          </a:p>
          <a:p>
            <a:r>
              <a:rPr lang="en-GB" dirty="0" smtClean="0"/>
              <a:t>Operator can bypass FSM and force protective actions to all components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13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58690" y="685800"/>
            <a:ext cx="2736531" cy="3653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5178" y="1215270"/>
            <a:ext cx="1526600" cy="106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660691"/>
            <a:ext cx="1671187" cy="83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570" y="3530801"/>
            <a:ext cx="3512090" cy="266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chochul\Desktop\Active Doc\DCS Guides and Training\DCS Training\Handshake_snapshots\INJECTION\INJ_2_WARN_CO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27" y="3340893"/>
            <a:ext cx="2825564" cy="28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ochul\Desktop\Active Doc\DCS Guides and Training\DCS Training\Handshake_snapshots\INJECTION\INJ_SELECT_GO_SAF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638161"/>
            <a:ext cx="3111065" cy="316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21030633">
            <a:off x="2199240" y="2162945"/>
            <a:ext cx="2350174" cy="228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5400000">
            <a:off x="5211633" y="2364759"/>
            <a:ext cx="978408" cy="228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 rot="2229986">
            <a:off x="5169880" y="3296734"/>
            <a:ext cx="1463083" cy="228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2939" y="5740442"/>
            <a:ext cx="1981200" cy="365760"/>
          </a:xfrm>
        </p:spPr>
        <p:txBody>
          <a:bodyPr/>
          <a:lstStyle/>
          <a:p>
            <a:fld id="{C72FAEA4-DE6A-454F-BD32-19415A6509A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DCS Architecture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User interface layer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8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5" y="1443354"/>
            <a:ext cx="2992755" cy="2828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235" y="1633854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prstClr val="white"/>
                </a:solidFill>
                <a:latin typeface="Times"/>
                <a:ea typeface="Times New Roman"/>
                <a:cs typeface="Times New Roman"/>
              </a:rPr>
              <a:t>User Interface Layer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235" y="2116454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>
                <a:solidFill>
                  <a:prstClr val="white"/>
                </a:solidFill>
                <a:latin typeface="Times"/>
                <a:ea typeface="Times New Roman"/>
                <a:cs typeface="Times New Roman"/>
              </a:rPr>
              <a:t>Operations Layer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235" y="2599689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prstClr val="white"/>
                </a:solidFill>
                <a:latin typeface="Times"/>
                <a:ea typeface="Times New Roman"/>
                <a:cs typeface="Times New Roman"/>
              </a:rPr>
              <a:t>Controls Layer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235" y="3108959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>
                <a:solidFill>
                  <a:prstClr val="white"/>
                </a:solidFill>
                <a:latin typeface="Times"/>
                <a:ea typeface="Times New Roman"/>
                <a:cs typeface="Times New Roman"/>
              </a:rPr>
              <a:t>Device abstraction Layer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235" y="3626484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>
                <a:solidFill>
                  <a:prstClr val="white"/>
                </a:solidFill>
                <a:latin typeface="Times"/>
                <a:ea typeface="Times New Roman"/>
                <a:cs typeface="Times New Roman"/>
              </a:rPr>
              <a:t>Field Layer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206500" y="1726564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203325" y="2214879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203325" y="2715894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203325" y="3233419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203325" y="3725544"/>
            <a:ext cx="439420" cy="2241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3695" y="164845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>
                <a:solidFill>
                  <a:srgbClr val="000000"/>
                </a:solidFill>
                <a:latin typeface="Times"/>
                <a:ea typeface="Times New Roman"/>
                <a:cs typeface="Times New Roman"/>
              </a:rPr>
              <a:t>Intuitive human interface</a:t>
            </a:r>
            <a:endParaRPr lang="en-US" sz="1000">
              <a:solidFill>
                <a:prstClr val="white"/>
              </a:solidFill>
              <a:latin typeface="Times"/>
              <a:ea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3695" y="2122804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>
                <a:solidFill>
                  <a:srgbClr val="000000"/>
                </a:solidFill>
                <a:latin typeface="Times"/>
                <a:ea typeface="Times New Roman"/>
                <a:cs typeface="Times New Roman"/>
              </a:rPr>
              <a:t>Hierarchy and partitioning by FSM</a:t>
            </a:r>
            <a:endParaRPr lang="en-US" sz="1000">
              <a:solidFill>
                <a:prstClr val="white"/>
              </a:solidFill>
              <a:latin typeface="Times"/>
              <a:ea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20520" y="260349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Times"/>
                <a:ea typeface="Times New Roman"/>
                <a:cs typeface="Times New Roman"/>
              </a:rPr>
              <a:t>Core SCADA based on WINCC OA</a:t>
            </a:r>
            <a:endParaRPr lang="en-US" sz="1000">
              <a:solidFill>
                <a:prstClr val="white"/>
              </a:solidFill>
              <a:latin typeface="Times"/>
              <a:ea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7345" y="310895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Times"/>
                <a:ea typeface="Times New Roman"/>
                <a:cs typeface="Times New Roman"/>
              </a:rPr>
              <a:t>OPC and FED servers</a:t>
            </a:r>
            <a:endParaRPr lang="en-US" sz="1000">
              <a:solidFill>
                <a:prstClr val="white"/>
              </a:solidFill>
              <a:latin typeface="Times"/>
              <a:ea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3060" y="3632199"/>
            <a:ext cx="1345565" cy="413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Times"/>
                <a:ea typeface="Times New Roman"/>
                <a:cs typeface="Times New Roman"/>
              </a:rPr>
              <a:t>DCS devices</a:t>
            </a:r>
            <a:endParaRPr lang="en-US" sz="1000">
              <a:solidFill>
                <a:prstClr val="white"/>
              </a:solidFill>
              <a:latin typeface="Times"/>
              <a:ea typeface="Times New Roman"/>
              <a:cs typeface="Times New Roman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10" y="1348422"/>
            <a:ext cx="6305875" cy="466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162800" y="1736406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prstClr val="white"/>
                </a:solidFill>
                <a:latin typeface="Times"/>
                <a:ea typeface="Times New Roman"/>
                <a:cs typeface="Times New Roman"/>
              </a:rPr>
              <a:t>User Interface Layer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62800" y="2858451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>
                <a:solidFill>
                  <a:prstClr val="white"/>
                </a:solidFill>
                <a:latin typeface="Times"/>
                <a:ea typeface="Times New Roman"/>
                <a:cs typeface="Times New Roman"/>
              </a:rPr>
              <a:t>Operations Layer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2799" y="3581400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prstClr val="white"/>
                </a:solidFill>
                <a:latin typeface="Times"/>
                <a:ea typeface="Times New Roman"/>
                <a:cs typeface="Times New Roman"/>
              </a:rPr>
              <a:t>Controls Layer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00400" y="3886200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>
                <a:solidFill>
                  <a:prstClr val="white"/>
                </a:solidFill>
                <a:latin typeface="Times"/>
                <a:ea typeface="Times New Roman"/>
                <a:cs typeface="Times New Roman"/>
              </a:rPr>
              <a:t>Device abstraction Layer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50452" y="4953000"/>
            <a:ext cx="1224915" cy="413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>
                <a:solidFill>
                  <a:prstClr val="white"/>
                </a:solidFill>
                <a:latin typeface="Times"/>
                <a:ea typeface="Times New Roman"/>
                <a:cs typeface="Times New Roman"/>
              </a:rPr>
              <a:t>Field Layer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DCS Architecture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381000" y="955690"/>
            <a:ext cx="5562600" cy="472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4906964" cy="3587780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4467181" y="740936"/>
            <a:ext cx="457824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The original simple FSM layout got complex with time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495800" y="2468117"/>
            <a:ext cx="457824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Potential risk of human errors in operation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467180" y="4476781"/>
            <a:ext cx="457824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 set of intuitive panels and embedded procedures replaced the direct FSM operation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3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" y="408823"/>
            <a:ext cx="4827344" cy="3237244"/>
          </a:xfrm>
          <a:prstGeom prst="rect">
            <a:avLst/>
          </a:prstGeom>
        </p:spPr>
      </p:pic>
      <p:pic>
        <p:nvPicPr>
          <p:cNvPr id="3" name="Picture 3" descr="C:\Users\Peter\Desktop\Active Doc\hs\HandshakeScreenShots310311\READY_CONFIRME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5615" y="408823"/>
            <a:ext cx="1736185" cy="2086098"/>
          </a:xfrm>
          <a:prstGeom prst="rect">
            <a:avLst/>
          </a:prstGeom>
          <a:noFill/>
        </p:spPr>
      </p:pic>
      <p:pic>
        <p:nvPicPr>
          <p:cNvPr id="4" name="Picture 2" descr="C:\Users\Peter\Desktop\Active Doc\hs\HandshakeScreenShots310311\WARNING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0814" y="370723"/>
            <a:ext cx="1600200" cy="2124198"/>
          </a:xfrm>
          <a:prstGeom prst="rect">
            <a:avLst/>
          </a:prstGeom>
          <a:noFill/>
        </p:spPr>
      </p:pic>
      <p:pic>
        <p:nvPicPr>
          <p:cNvPr id="5" name="Picture 3" descr="C:\Users\Peter\Desktop\icalepcs\pict\HMPID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9992" y="2632582"/>
            <a:ext cx="2251808" cy="1809206"/>
          </a:xfrm>
          <a:prstGeom prst="rect">
            <a:avLst/>
          </a:prstGeom>
          <a:noFill/>
        </p:spPr>
      </p:pic>
      <p:pic>
        <p:nvPicPr>
          <p:cNvPr id="6" name="Picture 4" descr="C:\Users\peter\Desktop\rt2009\rt2009\Screenshots\UI\UI_Read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0851" y="2632582"/>
            <a:ext cx="2248751" cy="1743893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6" y="3826292"/>
            <a:ext cx="3744014" cy="256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8" cstate="print"/>
          <a:srcRect t="1794" r="4309"/>
          <a:stretch>
            <a:fillRect/>
          </a:stretch>
        </p:blipFill>
        <p:spPr bwMode="auto">
          <a:xfrm rot="5400000">
            <a:off x="7113056" y="4381649"/>
            <a:ext cx="1763488" cy="224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312" y="4624281"/>
            <a:ext cx="2288013" cy="17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3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DCS Operation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ALICE – A Large Ion Collider Experiment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42030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E:\Lumix Fotak\CERN 2011\Resized\P1010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0641" y="2590800"/>
            <a:ext cx="4816754" cy="3612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7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Organization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60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Central operator is responsible for all </a:t>
            </a:r>
            <a:r>
              <a:rPr lang="pl-PL" dirty="0" smtClean="0"/>
              <a:t>sub</a:t>
            </a:r>
            <a:r>
              <a:rPr lang="en-GB" dirty="0" smtClean="0"/>
              <a:t>detectors</a:t>
            </a:r>
            <a:endParaRPr lang="pl-PL" dirty="0" smtClean="0"/>
          </a:p>
          <a:p>
            <a:pPr lvl="1"/>
            <a:r>
              <a:rPr lang="en-GB" dirty="0" smtClean="0"/>
              <a:t>24/7 </a:t>
            </a:r>
            <a:r>
              <a:rPr lang="en-GB" dirty="0"/>
              <a:t>shift coverage during ALICE operation </a:t>
            </a:r>
            <a:r>
              <a:rPr lang="en-GB" dirty="0" smtClean="0"/>
              <a:t>periods</a:t>
            </a:r>
            <a:endParaRPr lang="pl-PL" dirty="0" smtClean="0"/>
          </a:p>
          <a:p>
            <a:pPr lvl="1"/>
            <a:r>
              <a:rPr lang="pl-PL" dirty="0"/>
              <a:t>High turnaround of </a:t>
            </a:r>
            <a:r>
              <a:rPr lang="pl-PL" dirty="0" smtClean="0"/>
              <a:t>operators – specific to HEP collaborations</a:t>
            </a:r>
          </a:p>
          <a:p>
            <a:pPr lvl="1"/>
            <a:r>
              <a:rPr lang="en-GB" dirty="0" smtClean="0"/>
              <a:t>Shifter</a:t>
            </a:r>
            <a:r>
              <a:rPr lang="pl-PL" dirty="0" smtClean="0"/>
              <a:t>s</a:t>
            </a:r>
            <a:r>
              <a:rPr lang="en-GB" dirty="0" smtClean="0"/>
              <a:t> training and on</a:t>
            </a:r>
            <a:r>
              <a:rPr lang="pl-PL" dirty="0" smtClean="0"/>
              <a:t>-</a:t>
            </a:r>
            <a:r>
              <a:rPr lang="en-GB" dirty="0" smtClean="0"/>
              <a:t>call service provided by </a:t>
            </a:r>
            <a:r>
              <a:rPr lang="pl-PL" dirty="0" smtClean="0"/>
              <a:t>the </a:t>
            </a:r>
            <a:r>
              <a:rPr lang="en-GB" dirty="0" smtClean="0"/>
              <a:t>central team</a:t>
            </a:r>
            <a:endParaRPr lang="pl-PL" dirty="0" smtClean="0"/>
          </a:p>
          <a:p>
            <a:pPr lvl="1"/>
            <a:r>
              <a:rPr lang="en-GB" dirty="0" smtClean="0"/>
              <a:t>Requires </a:t>
            </a:r>
            <a:r>
              <a:rPr lang="en-GB" dirty="0"/>
              <a:t>clear, extensive documentation understandable for non-expert, and easily accessible </a:t>
            </a:r>
          </a:p>
          <a:p>
            <a:endParaRPr lang="en-GB" dirty="0" smtClean="0"/>
          </a:p>
          <a:p>
            <a:r>
              <a:rPr lang="pl-PL" dirty="0" smtClean="0"/>
              <a:t>Sub-</a:t>
            </a:r>
            <a:r>
              <a:rPr lang="pl-PL" dirty="0"/>
              <a:t>d</a:t>
            </a:r>
            <a:r>
              <a:rPr lang="en-GB" dirty="0" err="1" smtClean="0"/>
              <a:t>etector</a:t>
            </a:r>
            <a:r>
              <a:rPr lang="en-GB" dirty="0" smtClean="0"/>
              <a:t> systems are maintained by experts</a:t>
            </a:r>
            <a:r>
              <a:rPr lang="pl-PL" dirty="0" smtClean="0"/>
              <a:t> from the collaborating institutes</a:t>
            </a:r>
            <a:endParaRPr lang="en-GB" dirty="0" smtClean="0"/>
          </a:p>
          <a:p>
            <a:pPr lvl="1"/>
            <a:r>
              <a:rPr lang="en-GB" dirty="0" err="1" smtClean="0"/>
              <a:t>Oncall</a:t>
            </a:r>
            <a:r>
              <a:rPr lang="en-GB" dirty="0" smtClean="0"/>
              <a:t> expert reachable during operation with beams</a:t>
            </a:r>
          </a:p>
          <a:p>
            <a:pPr lvl="2"/>
            <a:r>
              <a:rPr lang="en-GB" dirty="0" smtClean="0"/>
              <a:t>Remote access for interventions</a:t>
            </a:r>
          </a:p>
          <a:p>
            <a:pPr lvl="1"/>
            <a:r>
              <a:rPr lang="en-GB" dirty="0" smtClean="0"/>
              <a:t>In critical periods, detector shifts might be manned by detector shifters</a:t>
            </a:r>
          </a:p>
          <a:p>
            <a:pPr lvl="2"/>
            <a:r>
              <a:rPr lang="pl-PL" dirty="0" smtClean="0"/>
              <a:t>Very rare and punctual activity e.g. </a:t>
            </a:r>
            <a:r>
              <a:rPr lang="en-GB" dirty="0" smtClean="0"/>
              <a:t>few </a:t>
            </a:r>
            <a:r>
              <a:rPr lang="en-GB" dirty="0"/>
              <a:t>hours when heavy ion period </a:t>
            </a:r>
            <a:r>
              <a:rPr lang="en-GB" dirty="0" smtClean="0"/>
              <a:t>start</a:t>
            </a:r>
            <a:r>
              <a:rPr lang="pl-PL" dirty="0" smtClean="0"/>
              <a:t>s – the system has grow mature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2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Emergency handling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61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Sub-detectors developers prepare alerts and related instructions for their subsystems</a:t>
            </a:r>
          </a:p>
          <a:p>
            <a:pPr lvl="1"/>
            <a:r>
              <a:rPr lang="pl-PL" dirty="0" smtClean="0"/>
              <a:t>These experts very ofter become on-call experts</a:t>
            </a:r>
          </a:p>
          <a:p>
            <a:pPr lvl="1"/>
            <a:r>
              <a:rPr lang="pl-PL" dirty="0" smtClean="0"/>
              <a:t>Automatic or semi-automatic recovery procedures</a:t>
            </a:r>
          </a:p>
          <a:p>
            <a:pPr marL="274320" lvl="1" indent="0">
              <a:buNone/>
            </a:pPr>
            <a:r>
              <a:rPr lang="pl-PL" dirty="0" smtClean="0"/>
              <a:t> </a:t>
            </a:r>
            <a:endParaRPr lang="pl-PL" dirty="0"/>
          </a:p>
          <a:p>
            <a:r>
              <a:rPr lang="pl-PL" dirty="0" smtClean="0"/>
              <a:t>3 classes of alerts:</a:t>
            </a:r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66755"/>
              </p:ext>
            </p:extLst>
          </p:nvPr>
        </p:nvGraphicFramePr>
        <p:xfrm>
          <a:off x="762000" y="3962400"/>
          <a:ext cx="7848600" cy="2012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129619339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2443083068"/>
                    </a:ext>
                  </a:extLst>
                </a:gridCol>
              </a:tblGrid>
              <a:tr h="5345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Fatal</a:t>
                      </a:r>
                    </a:p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hi</a:t>
                      </a:r>
                      <a:r>
                        <a:rPr kumimoji="0"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gh priority - imminent danger, immediate reaction required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415077"/>
                  </a:ext>
                </a:extLst>
              </a:tr>
              <a:tr h="85462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Error</a:t>
                      </a:r>
                      <a:endParaRPr lang="en-GB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middle priority - severe condition which does not represent imminent danger but shall be treated without delay</a:t>
                      </a:r>
                      <a:endParaRPr lang="en-GB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122228"/>
                  </a:ext>
                </a:extLst>
              </a:tr>
              <a:tr h="54855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Warning</a:t>
                      </a:r>
                      <a:endParaRPr lang="en-GB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low priority - early warning about possible problem, does not rep</a:t>
                      </a:r>
                      <a:r>
                        <a:rPr lang="pl-PL" sz="1600" dirty="0" smtClean="0"/>
                        <a:t>r</a:t>
                      </a:r>
                      <a:r>
                        <a:rPr lang="en-GB" sz="1600" dirty="0" smtClean="0"/>
                        <a:t>e</a:t>
                      </a:r>
                      <a:r>
                        <a:rPr lang="pl-PL" sz="1600" dirty="0" smtClean="0"/>
                        <a:t>se</a:t>
                      </a:r>
                      <a:r>
                        <a:rPr lang="en-GB" sz="1600" dirty="0" err="1" smtClean="0"/>
                        <a:t>nt</a:t>
                      </a:r>
                      <a:r>
                        <a:rPr lang="en-GB" sz="1600" dirty="0" smtClean="0"/>
                        <a:t> any imminent danger</a:t>
                      </a:r>
                      <a:endParaRPr lang="pl-PL" sz="1600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509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4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Alert handling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62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Reaction to DCS </a:t>
            </a:r>
            <a:r>
              <a:rPr lang="pl-PL" sz="1800" dirty="0" smtClean="0"/>
              <a:t>a</a:t>
            </a:r>
            <a:r>
              <a:rPr lang="en-GB" sz="1800" dirty="0" err="1" smtClean="0"/>
              <a:t>lerts</a:t>
            </a:r>
            <a:r>
              <a:rPr lang="en-GB" sz="1800" dirty="0" smtClean="0"/>
              <a:t> </a:t>
            </a:r>
            <a:r>
              <a:rPr lang="pl-PL" sz="1800" dirty="0" smtClean="0"/>
              <a:t>(classes fatal and error) </a:t>
            </a:r>
            <a:r>
              <a:rPr lang="en-GB" sz="1800" dirty="0" smtClean="0"/>
              <a:t>is </a:t>
            </a:r>
            <a:r>
              <a:rPr lang="en-GB" sz="1800" dirty="0"/>
              <a:t>one of the main DCS operator </a:t>
            </a:r>
            <a:r>
              <a:rPr lang="en-GB" sz="1800" dirty="0" smtClean="0"/>
              <a:t>tasks</a:t>
            </a:r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741" y="2059976"/>
            <a:ext cx="5705240" cy="466213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2371" y="2085717"/>
            <a:ext cx="2743200" cy="4147443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Warnings</a:t>
            </a:r>
            <a:r>
              <a:rPr lang="pl-PL" dirty="0" smtClean="0"/>
              <a:t>:</a:t>
            </a:r>
            <a:endParaRPr lang="pl-PL" dirty="0"/>
          </a:p>
          <a:p>
            <a:pPr lvl="1"/>
            <a:r>
              <a:rPr lang="pl-PL" dirty="0" smtClean="0"/>
              <a:t>Under responsibility of subsystems shifters/experts</a:t>
            </a:r>
            <a:endParaRPr lang="en-GB" dirty="0"/>
          </a:p>
          <a:p>
            <a:pPr lvl="1"/>
            <a:r>
              <a:rPr lang="pl-PL" dirty="0" smtClean="0"/>
              <a:t>N</a:t>
            </a:r>
            <a:r>
              <a:rPr lang="en-GB" dirty="0" smtClean="0"/>
              <a:t>o </a:t>
            </a:r>
            <a:r>
              <a:rPr lang="en-GB" dirty="0"/>
              <a:t>reaction expected from central operator</a:t>
            </a:r>
          </a:p>
          <a:p>
            <a:endParaRPr lang="en-GB" dirty="0" smtClean="0"/>
          </a:p>
          <a:p>
            <a:r>
              <a:rPr lang="en-GB" dirty="0" smtClean="0"/>
              <a:t>Dedicated  screen displays </a:t>
            </a:r>
            <a:r>
              <a:rPr lang="pl-PL" dirty="0" smtClean="0"/>
              <a:t>a</a:t>
            </a:r>
            <a:r>
              <a:rPr lang="en-GB" dirty="0" err="1" smtClean="0"/>
              <a:t>lerts</a:t>
            </a:r>
            <a:r>
              <a:rPr lang="pl-PL" dirty="0" smtClean="0"/>
              <a:t> (F,E)</a:t>
            </a:r>
            <a:r>
              <a:rPr lang="en-GB" dirty="0" smtClean="0"/>
              <a:t> arriving from all connected DCS systems as well as from remote systems and services</a:t>
            </a:r>
            <a:endParaRPr lang="pl-PL" dirty="0" smtClean="0"/>
          </a:p>
          <a:p>
            <a:endParaRPr lang="pl-PL" dirty="0"/>
          </a:p>
          <a:p>
            <a:endParaRPr lang="en-GB" dirty="0" smtClean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23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Alert instructions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63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Available directly from the alerts screen </a:t>
            </a:r>
            <a:endParaRPr lang="en-GB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796157"/>
            <a:ext cx="2743200" cy="414744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04" y="2291690"/>
            <a:ext cx="6092952" cy="426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91" y="1793615"/>
            <a:ext cx="6265389" cy="396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8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Alert handling procedure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64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2648" y="1484855"/>
            <a:ext cx="2743200" cy="414744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1069848" y="1667428"/>
            <a:ext cx="2436320" cy="457980"/>
          </a:xfrm>
          <a:prstGeom prst="rect">
            <a:avLst/>
          </a:prstGeom>
          <a:solidFill>
            <a:srgbClr val="D6ECFF">
              <a:lumMod val="2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Alert triggered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69848" y="2653254"/>
            <a:ext cx="2436320" cy="457980"/>
          </a:xfrm>
          <a:prstGeom prst="rect">
            <a:avLst/>
          </a:prstGeom>
          <a:solidFill>
            <a:srgbClr val="D6ECFF">
              <a:lumMod val="2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Check Instructions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(right click on AES)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69848" y="3639080"/>
            <a:ext cx="2436320" cy="457980"/>
          </a:xfrm>
          <a:prstGeom prst="rect">
            <a:avLst/>
          </a:prstGeom>
          <a:solidFill>
            <a:srgbClr val="D6ECFF">
              <a:lumMod val="2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Follow instructions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2748" y="4618492"/>
            <a:ext cx="2423420" cy="457980"/>
          </a:xfrm>
          <a:prstGeom prst="rect">
            <a:avLst/>
          </a:prstGeom>
          <a:solidFill>
            <a:srgbClr val="D6ECFF">
              <a:lumMod val="2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Acknowledge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27448" y="1667428"/>
            <a:ext cx="2436320" cy="457980"/>
          </a:xfrm>
          <a:prstGeom prst="rect">
            <a:avLst/>
          </a:prstGeom>
          <a:solidFill>
            <a:srgbClr val="D6ECFF">
              <a:lumMod val="2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If </a:t>
            </a: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sub-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detector crew present - delegate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82748" y="5556516"/>
            <a:ext cx="2423420" cy="457980"/>
          </a:xfrm>
          <a:prstGeom prst="rect">
            <a:avLst/>
          </a:prstGeom>
          <a:solidFill>
            <a:srgbClr val="D6ECFF">
              <a:lumMod val="2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Make logbook entry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533528" y="2641438"/>
            <a:ext cx="1208380" cy="484632"/>
          </a:xfrm>
          <a:prstGeom prst="rightArrow">
            <a:avLst/>
          </a:prstGeom>
          <a:solidFill>
            <a:srgbClr val="7FD13B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3534178" y="1654102"/>
            <a:ext cx="1208380" cy="484632"/>
          </a:xfrm>
          <a:prstGeom prst="rightArrow">
            <a:avLst/>
          </a:prstGeom>
          <a:solidFill>
            <a:srgbClr val="7FD13B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41908" y="2653254"/>
            <a:ext cx="2436320" cy="457980"/>
          </a:xfrm>
          <a:prstGeom prst="rect">
            <a:avLst/>
          </a:prstGeom>
          <a:solidFill>
            <a:srgbClr val="C0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Instructions missing – call expert 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41908" y="3646960"/>
            <a:ext cx="2436320" cy="457980"/>
          </a:xfrm>
          <a:prstGeom prst="rect">
            <a:avLst/>
          </a:prstGeom>
          <a:solidFill>
            <a:srgbClr val="C0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Instructions not clear or do not help – call expert 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0" name="Right Arrow 39"/>
          <p:cNvSpPr/>
          <p:nvPr/>
        </p:nvSpPr>
        <p:spPr>
          <a:xfrm rot="5400000">
            <a:off x="2030748" y="3147760"/>
            <a:ext cx="514520" cy="484632"/>
          </a:xfrm>
          <a:prstGeom prst="rightArrow">
            <a:avLst/>
          </a:prstGeom>
          <a:solidFill>
            <a:srgbClr val="7FD13B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1" name="Right Arrow 40"/>
          <p:cNvSpPr/>
          <p:nvPr/>
        </p:nvSpPr>
        <p:spPr>
          <a:xfrm rot="5400000">
            <a:off x="2064948" y="4125330"/>
            <a:ext cx="514520" cy="484632"/>
          </a:xfrm>
          <a:prstGeom prst="rightArrow">
            <a:avLst/>
          </a:prstGeom>
          <a:solidFill>
            <a:srgbClr val="7FD13B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2" name="Right Arrow 41"/>
          <p:cNvSpPr/>
          <p:nvPr/>
        </p:nvSpPr>
        <p:spPr>
          <a:xfrm rot="5400000">
            <a:off x="2040954" y="5040892"/>
            <a:ext cx="514520" cy="484632"/>
          </a:xfrm>
          <a:prstGeom prst="rightArrow">
            <a:avLst/>
          </a:prstGeom>
          <a:solidFill>
            <a:srgbClr val="7FD13B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3534178" y="3639080"/>
            <a:ext cx="1208380" cy="484632"/>
          </a:xfrm>
          <a:prstGeom prst="rightArrow">
            <a:avLst/>
          </a:prstGeom>
          <a:solidFill>
            <a:srgbClr val="7FD13B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4" name="Right Arrow 43"/>
          <p:cNvSpPr/>
          <p:nvPr/>
        </p:nvSpPr>
        <p:spPr>
          <a:xfrm rot="5400000">
            <a:off x="2014302" y="2140352"/>
            <a:ext cx="514520" cy="484632"/>
          </a:xfrm>
          <a:prstGeom prst="rightArrow">
            <a:avLst/>
          </a:prstGeom>
          <a:solidFill>
            <a:srgbClr val="7FD13B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5" name="Right Arrow 44"/>
          <p:cNvSpPr/>
          <p:nvPr/>
        </p:nvSpPr>
        <p:spPr>
          <a:xfrm rot="10800000">
            <a:off x="3429838" y="4567968"/>
            <a:ext cx="4872220" cy="484632"/>
          </a:xfrm>
          <a:prstGeom prst="rightArrow">
            <a:avLst/>
          </a:prstGeom>
          <a:solidFill>
            <a:srgbClr val="D6ECFF">
              <a:lumMod val="7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6" name="Right Arrow 45"/>
          <p:cNvSpPr/>
          <p:nvPr/>
        </p:nvSpPr>
        <p:spPr>
          <a:xfrm rot="5400000">
            <a:off x="6649024" y="3104372"/>
            <a:ext cx="3205860" cy="484632"/>
          </a:xfrm>
          <a:prstGeom prst="rightArrow">
            <a:avLst/>
          </a:prstGeom>
          <a:solidFill>
            <a:srgbClr val="D6ECFF">
              <a:lumMod val="7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7170008" y="1667428"/>
            <a:ext cx="1208380" cy="484632"/>
          </a:xfrm>
          <a:prstGeom prst="rightArrow">
            <a:avLst/>
          </a:prstGeom>
          <a:solidFill>
            <a:srgbClr val="D6ECFF">
              <a:lumMod val="7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7170008" y="2659718"/>
            <a:ext cx="1208380" cy="484632"/>
          </a:xfrm>
          <a:prstGeom prst="rightArrow">
            <a:avLst/>
          </a:prstGeom>
          <a:solidFill>
            <a:srgbClr val="D6ECFF">
              <a:lumMod val="7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7170008" y="3575678"/>
            <a:ext cx="1208380" cy="484632"/>
          </a:xfrm>
          <a:prstGeom prst="rightArrow">
            <a:avLst/>
          </a:prstGeom>
          <a:solidFill>
            <a:srgbClr val="D6ECFF">
              <a:lumMod val="75000"/>
            </a:srgbClr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65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Infrastructure Management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DCS Network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66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53490"/>
            <a:ext cx="8229600" cy="4937760"/>
          </a:xfrm>
        </p:spPr>
        <p:txBody>
          <a:bodyPr>
            <a:normAutofit/>
          </a:bodyPr>
          <a:lstStyle/>
          <a:p>
            <a:pPr marL="357188" indent="-357188">
              <a:lnSpc>
                <a:spcPct val="80000"/>
              </a:lnSpc>
            </a:pPr>
            <a:endParaRPr lang="pl-PL" sz="2800" dirty="0" smtClean="0">
              <a:sym typeface="ZapfDingbats" pitchFamily="82" charset="2"/>
            </a:endParaRPr>
          </a:p>
          <a:p>
            <a:pPr marL="357188" indent="-357188">
              <a:lnSpc>
                <a:spcPct val="80000"/>
              </a:lnSpc>
            </a:pPr>
            <a:r>
              <a:rPr lang="en-GB" sz="2800" dirty="0" smtClean="0">
                <a:sym typeface="ZapfDingbats" pitchFamily="82" charset="2"/>
              </a:rPr>
              <a:t>The </a:t>
            </a:r>
            <a:r>
              <a:rPr lang="en-GB" sz="2800" i="1" dirty="0">
                <a:sym typeface="ZapfDingbats" pitchFamily="82" charset="2"/>
              </a:rPr>
              <a:t>controls network</a:t>
            </a:r>
            <a:r>
              <a:rPr lang="en-GB" sz="2800" dirty="0">
                <a:sym typeface="ZapfDingbats" pitchFamily="82" charset="2"/>
              </a:rPr>
              <a:t> </a:t>
            </a:r>
            <a:r>
              <a:rPr lang="pl-PL" sz="2800" dirty="0" smtClean="0">
                <a:sym typeface="ZapfDingbats" pitchFamily="82" charset="2"/>
              </a:rPr>
              <a:t>is</a:t>
            </a:r>
            <a:r>
              <a:rPr lang="en-GB" sz="2800" dirty="0" smtClean="0">
                <a:sym typeface="ZapfDingbats" pitchFamily="82" charset="2"/>
              </a:rPr>
              <a:t> </a:t>
            </a:r>
            <a:r>
              <a:rPr lang="en-GB" sz="2800" dirty="0">
                <a:sym typeface="ZapfDingbats" pitchFamily="82" charset="2"/>
              </a:rPr>
              <a:t>a separate, well protected network</a:t>
            </a:r>
          </a:p>
          <a:p>
            <a:pPr marL="822325" lvl="1">
              <a:lnSpc>
                <a:spcPct val="80000"/>
              </a:lnSpc>
            </a:pPr>
            <a:r>
              <a:rPr lang="en-GB" sz="2400" dirty="0">
                <a:sym typeface="ZapfDingbats" pitchFamily="82" charset="2"/>
              </a:rPr>
              <a:t>Without direct access from outside the experimental area</a:t>
            </a:r>
          </a:p>
          <a:p>
            <a:pPr marL="822325" lvl="1">
              <a:lnSpc>
                <a:spcPct val="80000"/>
              </a:lnSpc>
            </a:pPr>
            <a:r>
              <a:rPr lang="en-GB" sz="2400" dirty="0">
                <a:sym typeface="ZapfDingbats" pitchFamily="82" charset="2"/>
              </a:rPr>
              <a:t>With remote access only through application gateways</a:t>
            </a:r>
          </a:p>
          <a:p>
            <a:pPr marL="822325" lvl="1">
              <a:lnSpc>
                <a:spcPct val="80000"/>
              </a:lnSpc>
            </a:pPr>
            <a:r>
              <a:rPr lang="en-GB" sz="2400" dirty="0">
                <a:sym typeface="ZapfDingbats" pitchFamily="82" charset="2"/>
              </a:rPr>
              <a:t>With all equipment on secure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62" y="4495800"/>
            <a:ext cx="3062362" cy="20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4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Computing Rules for DCS Network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67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53490"/>
            <a:ext cx="8229600" cy="4937760"/>
          </a:xfrm>
        </p:spPr>
        <p:txBody>
          <a:bodyPr>
            <a:normAutofit/>
          </a:bodyPr>
          <a:lstStyle/>
          <a:p>
            <a:r>
              <a:rPr lang="pl-PL" dirty="0" smtClean="0"/>
              <a:t>Document prepared by ACC and approved on the Technical Board level</a:t>
            </a:r>
          </a:p>
          <a:p>
            <a:r>
              <a:rPr lang="pl-PL" dirty="0" smtClean="0"/>
              <a:t>Based on </a:t>
            </a:r>
          </a:p>
          <a:p>
            <a:pPr lvl="1"/>
            <a:r>
              <a:rPr lang="en-GB" dirty="0" smtClean="0"/>
              <a:t>CERN </a:t>
            </a:r>
            <a:r>
              <a:rPr lang="en-GB" dirty="0"/>
              <a:t>Operational Circular </a:t>
            </a:r>
            <a:r>
              <a:rPr lang="en-GB" dirty="0" err="1"/>
              <a:t>Nr</a:t>
            </a:r>
            <a:r>
              <a:rPr lang="en-GB" dirty="0"/>
              <a:t>. </a:t>
            </a:r>
            <a:r>
              <a:rPr lang="en-GB" dirty="0" smtClean="0"/>
              <a:t>5</a:t>
            </a:r>
            <a:r>
              <a:rPr lang="pl-PL" dirty="0" smtClean="0"/>
              <a:t> (</a:t>
            </a:r>
            <a:r>
              <a:rPr lang="en-GB" dirty="0" smtClean="0"/>
              <a:t>baseline </a:t>
            </a:r>
            <a:r>
              <a:rPr lang="en-GB" dirty="0"/>
              <a:t>security document, mandatorily </a:t>
            </a:r>
            <a:r>
              <a:rPr lang="en-GB" dirty="0" smtClean="0"/>
              <a:t>signed by all users having a CERN </a:t>
            </a:r>
            <a:r>
              <a:rPr lang="pl-PL" dirty="0" smtClean="0"/>
              <a:t>computing </a:t>
            </a:r>
            <a:r>
              <a:rPr lang="en-GB" dirty="0" smtClean="0"/>
              <a:t>account</a:t>
            </a:r>
            <a:r>
              <a:rPr lang="pl-PL" dirty="0" smtClean="0"/>
              <a:t>)</a:t>
            </a:r>
            <a:r>
              <a:rPr lang="en-GB" dirty="0" smtClean="0"/>
              <a:t> </a:t>
            </a:r>
            <a:endParaRPr lang="pl-PL" dirty="0" smtClean="0"/>
          </a:p>
          <a:p>
            <a:pPr lvl="1"/>
            <a:r>
              <a:rPr lang="en-GB" dirty="0"/>
              <a:t>Security Policy </a:t>
            </a:r>
            <a:r>
              <a:rPr lang="pl-PL" dirty="0" smtClean="0"/>
              <a:t>prepared by CERN </a:t>
            </a:r>
            <a:r>
              <a:rPr lang="en-GB" dirty="0" smtClean="0"/>
              <a:t>Computing </a:t>
            </a:r>
            <a:r>
              <a:rPr lang="en-GB" dirty="0"/>
              <a:t>and Network </a:t>
            </a:r>
            <a:r>
              <a:rPr lang="en-GB" dirty="0" smtClean="0"/>
              <a:t>Infrastructure</a:t>
            </a:r>
            <a:r>
              <a:rPr lang="pl-PL" dirty="0" smtClean="0"/>
              <a:t> (CNIC)</a:t>
            </a:r>
          </a:p>
          <a:p>
            <a:pPr lvl="1"/>
            <a:r>
              <a:rPr lang="pl-PL" dirty="0" smtClean="0"/>
              <a:t>Recommendations of CNIC</a:t>
            </a:r>
          </a:p>
          <a:p>
            <a:pPr lvl="1"/>
            <a:endParaRPr lang="pl-PL" dirty="0"/>
          </a:p>
          <a:p>
            <a:r>
              <a:rPr lang="pl-PL" dirty="0" smtClean="0"/>
              <a:t>Describes </a:t>
            </a:r>
            <a:r>
              <a:rPr lang="pl-PL" dirty="0"/>
              <a:t>services offered by ACC related </a:t>
            </a:r>
            <a:r>
              <a:rPr lang="pl-PL" dirty="0" smtClean="0"/>
              <a:t>to computing infrastructure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3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Scope of Computing Rules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68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53490"/>
            <a:ext cx="8686800" cy="49377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Categories of network attached dev</a:t>
            </a:r>
            <a:r>
              <a:rPr lang="pl-PL" dirty="0" smtClean="0"/>
              <a:t>ices </a:t>
            </a:r>
          </a:p>
          <a:p>
            <a:r>
              <a:rPr lang="en-US" dirty="0" smtClean="0"/>
              <a:t>Computing </a:t>
            </a:r>
            <a:r>
              <a:rPr lang="pl-PL" dirty="0" smtClean="0"/>
              <a:t>hardware (HW)</a:t>
            </a:r>
            <a:r>
              <a:rPr lang="en-US" dirty="0" smtClean="0"/>
              <a:t> </a:t>
            </a:r>
            <a:r>
              <a:rPr lang="en-US" dirty="0"/>
              <a:t>purchases and </a:t>
            </a:r>
            <a:r>
              <a:rPr lang="en-US" dirty="0" smtClean="0"/>
              <a:t>installation</a:t>
            </a:r>
            <a:endParaRPr lang="pl-PL" dirty="0" smtClean="0"/>
          </a:p>
          <a:p>
            <a:pPr lvl="1"/>
            <a:r>
              <a:rPr lang="pl-PL" dirty="0" smtClean="0"/>
              <a:t>Standard HW -&gt; by ACC</a:t>
            </a:r>
          </a:p>
          <a:p>
            <a:pPr lvl="1"/>
            <a:r>
              <a:rPr lang="pl-PL" dirty="0" smtClean="0"/>
              <a:t>Rules for accepting non-standard HW</a:t>
            </a:r>
            <a:endParaRPr lang="pl-PL" dirty="0"/>
          </a:p>
          <a:p>
            <a:r>
              <a:rPr lang="pl-PL" dirty="0"/>
              <a:t>C</a:t>
            </a:r>
            <a:r>
              <a:rPr lang="en-US" dirty="0" err="1"/>
              <a:t>omputer</a:t>
            </a:r>
            <a:r>
              <a:rPr lang="en-US" dirty="0"/>
              <a:t> and device naming </a:t>
            </a:r>
            <a:r>
              <a:rPr lang="en-US" dirty="0" smtClean="0"/>
              <a:t>conventions</a:t>
            </a:r>
            <a:endParaRPr lang="pl-PL" dirty="0"/>
          </a:p>
          <a:p>
            <a:r>
              <a:rPr lang="en-US" dirty="0"/>
              <a:t>DCS software </a:t>
            </a:r>
            <a:r>
              <a:rPr lang="en-US" dirty="0" smtClean="0"/>
              <a:t>installations</a:t>
            </a:r>
            <a:endParaRPr lang="pl-PL" dirty="0" smtClean="0"/>
          </a:p>
          <a:p>
            <a:pPr lvl="1"/>
            <a:r>
              <a:rPr lang="pl-PL" dirty="0" smtClean="0"/>
              <a:t>Rules for accepting non-standard components</a:t>
            </a:r>
            <a:endParaRPr lang="pl-PL" dirty="0"/>
          </a:p>
          <a:p>
            <a:r>
              <a:rPr lang="en-US" dirty="0" smtClean="0"/>
              <a:t>Remote </a:t>
            </a:r>
            <a:r>
              <a:rPr lang="en-US" dirty="0"/>
              <a:t>access </a:t>
            </a:r>
            <a:r>
              <a:rPr lang="en-US" dirty="0" smtClean="0"/>
              <a:t>policies</a:t>
            </a:r>
            <a:r>
              <a:rPr lang="pl-PL" dirty="0" smtClean="0"/>
              <a:t> for </a:t>
            </a:r>
            <a:r>
              <a:rPr lang="pl-PL" dirty="0"/>
              <a:t>DCS </a:t>
            </a:r>
            <a:r>
              <a:rPr lang="pl-PL" dirty="0" smtClean="0"/>
              <a:t>network</a:t>
            </a:r>
          </a:p>
          <a:p>
            <a:pPr lvl="1"/>
            <a:r>
              <a:rPr lang="en-US" dirty="0" smtClean="0"/>
              <a:t>Access </a:t>
            </a:r>
            <a:r>
              <a:rPr lang="en-US" dirty="0"/>
              <a:t>control and user </a:t>
            </a:r>
            <a:r>
              <a:rPr lang="en-US" dirty="0" smtClean="0"/>
              <a:t>privileges</a:t>
            </a:r>
            <a:endParaRPr lang="pl-PL" dirty="0" smtClean="0"/>
          </a:p>
          <a:p>
            <a:pPr lvl="2"/>
            <a:r>
              <a:rPr lang="pl-PL" dirty="0" smtClean="0"/>
              <a:t>2 levels: operators and experts</a:t>
            </a:r>
            <a:endParaRPr lang="pl-PL" dirty="0"/>
          </a:p>
          <a:p>
            <a:pPr lvl="1"/>
            <a:r>
              <a:rPr lang="pl-PL" dirty="0" smtClean="0"/>
              <a:t>Files</a:t>
            </a:r>
            <a:r>
              <a:rPr lang="en-US" dirty="0" smtClean="0"/>
              <a:t> </a:t>
            </a:r>
            <a:r>
              <a:rPr lang="en-US" dirty="0"/>
              <a:t>import and </a:t>
            </a:r>
            <a:r>
              <a:rPr lang="en-US" dirty="0" smtClean="0"/>
              <a:t>export</a:t>
            </a:r>
            <a:r>
              <a:rPr lang="pl-PL" dirty="0" smtClean="0"/>
              <a:t> rules</a:t>
            </a:r>
            <a:r>
              <a:rPr lang="en-US" dirty="0" smtClean="0"/>
              <a:t> </a:t>
            </a:r>
            <a:endParaRPr lang="pl-PL" dirty="0" smtClean="0"/>
          </a:p>
          <a:p>
            <a:r>
              <a:rPr lang="en-US" dirty="0" smtClean="0"/>
              <a:t>Software </a:t>
            </a:r>
            <a:r>
              <a:rPr lang="en-US" dirty="0"/>
              <a:t>backup </a:t>
            </a:r>
            <a:r>
              <a:rPr lang="en-US" dirty="0" smtClean="0"/>
              <a:t>policies</a:t>
            </a:r>
            <a:endParaRPr lang="pl-PL" dirty="0" smtClean="0"/>
          </a:p>
          <a:p>
            <a:r>
              <a:rPr lang="pl-PL" dirty="0"/>
              <a:t>Reminder that a</a:t>
            </a:r>
            <a:r>
              <a:rPr lang="en-US" dirty="0" err="1"/>
              <a:t>ny</a:t>
            </a:r>
            <a:r>
              <a:rPr lang="en-US" dirty="0"/>
              <a:t> </a:t>
            </a:r>
            <a:r>
              <a:rPr lang="pl-PL" dirty="0"/>
              <a:t>other </a:t>
            </a:r>
            <a:r>
              <a:rPr lang="en-US" dirty="0"/>
              <a:t>attempt to access the DCS network is considered as unauthorized and in direct conflict with </a:t>
            </a:r>
            <a:r>
              <a:rPr lang="pl-PL" dirty="0"/>
              <a:t>CERN </a:t>
            </a:r>
            <a:r>
              <a:rPr lang="en-US" dirty="0" smtClean="0"/>
              <a:t>rules</a:t>
            </a:r>
            <a:r>
              <a:rPr lang="pl-PL" dirty="0" smtClean="0"/>
              <a:t> and subjected to sanctions</a:t>
            </a:r>
            <a:endParaRPr lang="pl-PL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429000"/>
            <a:ext cx="1981200" cy="13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Managing Assets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69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199"/>
            <a:ext cx="8229600" cy="2438401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DCS </a:t>
            </a:r>
            <a:r>
              <a:rPr lang="en-GB" dirty="0" smtClean="0"/>
              <a:t>services </a:t>
            </a:r>
            <a:r>
              <a:rPr lang="en-GB" dirty="0"/>
              <a:t>require numerous software and hardware </a:t>
            </a:r>
            <a:r>
              <a:rPr lang="en-GB" dirty="0" smtClean="0"/>
              <a:t>assets</a:t>
            </a:r>
            <a:r>
              <a:rPr lang="pl-PL" dirty="0" smtClean="0"/>
              <a:t> (Configuration </a:t>
            </a:r>
            <a:r>
              <a:rPr lang="pl-PL" dirty="0"/>
              <a:t>I</a:t>
            </a:r>
            <a:r>
              <a:rPr lang="pl-PL" dirty="0" smtClean="0"/>
              <a:t>tems)</a:t>
            </a:r>
          </a:p>
          <a:p>
            <a:r>
              <a:rPr lang="pl-PL" dirty="0" smtClean="0"/>
              <a:t>E</a:t>
            </a:r>
            <a:r>
              <a:rPr lang="en-GB" dirty="0" err="1" smtClean="0"/>
              <a:t>ssential</a:t>
            </a:r>
            <a:r>
              <a:rPr lang="en-GB" dirty="0" smtClean="0"/>
              <a:t> </a:t>
            </a:r>
            <a:r>
              <a:rPr lang="en-GB" dirty="0"/>
              <a:t>to ensure that reliable and accurate information about all these components along with the relationship between them is properly stored and </a:t>
            </a:r>
            <a:r>
              <a:rPr lang="en-GB" dirty="0" smtClean="0"/>
              <a:t>controlled </a:t>
            </a:r>
            <a:endParaRPr lang="pl-PL" dirty="0" smtClean="0"/>
          </a:p>
          <a:p>
            <a:r>
              <a:rPr lang="pl-PL" dirty="0" smtClean="0"/>
              <a:t>CIs are </a:t>
            </a:r>
            <a:r>
              <a:rPr lang="pl-PL" dirty="0"/>
              <a:t>recorded in </a:t>
            </a:r>
            <a:r>
              <a:rPr lang="pl-PL" dirty="0" smtClean="0"/>
              <a:t>different configuration databases at CERN</a:t>
            </a:r>
          </a:p>
          <a:p>
            <a:r>
              <a:rPr lang="pl-PL" dirty="0" smtClean="0"/>
              <a:t>Configuration Management System - integrated view on all the data</a:t>
            </a:r>
          </a:p>
          <a:p>
            <a:r>
              <a:rPr lang="pl-PL" dirty="0"/>
              <a:t>R</a:t>
            </a:r>
            <a:r>
              <a:rPr lang="pl-PL" dirty="0" smtClean="0"/>
              <a:t>epository for software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8" y="3657600"/>
            <a:ext cx="4791966" cy="2698751"/>
          </a:xfrm>
          <a:prstGeom prst="rect">
            <a:avLst/>
          </a:prstGeom>
          <a:noFill/>
        </p:spPr>
      </p:pic>
      <p:pic>
        <p:nvPicPr>
          <p:cNvPr id="8" name="Picture 2" descr="D:\machines_lh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69" y="3810000"/>
            <a:ext cx="389399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2971800"/>
            <a:ext cx="7086600" cy="1066800"/>
          </a:xfrm>
        </p:spPr>
        <p:txBody>
          <a:bodyPr>
            <a:normAutofit/>
          </a:bodyPr>
          <a:lstStyle/>
          <a:p>
            <a:r>
              <a:rPr lang="pl-PL" dirty="0" smtClean="0"/>
              <a:t>Organization of controls activities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Hierarchy</a:t>
            </a:r>
            <a:r>
              <a:rPr lang="pl-PL" dirty="0" smtClean="0"/>
              <a:t> </a:t>
            </a:r>
            <a:r>
              <a:rPr lang="pl-PL" dirty="0" smtClean="0"/>
              <a:t>of Configuration Items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70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9925"/>
            <a:ext cx="3429000" cy="1390875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Based on IT </a:t>
            </a:r>
            <a:r>
              <a:rPr lang="pl-PL" dirty="0"/>
              <a:t>Infrastructure Library </a:t>
            </a:r>
            <a:r>
              <a:rPr lang="pl-PL" dirty="0" smtClean="0"/>
              <a:t>(ITIL) recommendations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48" y="1264746"/>
            <a:ext cx="6172200" cy="5122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1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Managing dependencies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71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53490"/>
            <a:ext cx="8229600" cy="4937760"/>
          </a:xfrm>
        </p:spPr>
        <p:txBody>
          <a:bodyPr>
            <a:normAutofit/>
          </a:bodyPr>
          <a:lstStyle/>
          <a:p>
            <a:r>
              <a:rPr lang="pl-PL" dirty="0"/>
              <a:t>G</a:t>
            </a:r>
            <a:r>
              <a:rPr lang="pl-PL" dirty="0" smtClean="0"/>
              <a:t>eneration </a:t>
            </a:r>
            <a:r>
              <a:rPr lang="pl-PL" dirty="0"/>
              <a:t>of diagrams showing dependencies between </a:t>
            </a:r>
            <a:r>
              <a:rPr lang="pl-PL" dirty="0" smtClean="0"/>
              <a:t>CIs for </a:t>
            </a:r>
            <a:r>
              <a:rPr lang="pl-PL" dirty="0"/>
              <a:t>impact analysis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96" y="2819400"/>
            <a:ext cx="8285603" cy="3371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52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Knowledge Management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72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53490"/>
            <a:ext cx="8229600" cy="4937760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Implemented via: </a:t>
            </a:r>
            <a:endParaRPr lang="pl-PL" dirty="0"/>
          </a:p>
          <a:p>
            <a:pPr lvl="1"/>
            <a:r>
              <a:rPr lang="pl-PL" dirty="0"/>
              <a:t>MS</a:t>
            </a:r>
            <a:r>
              <a:rPr lang="fr-CH" dirty="0"/>
              <a:t> </a:t>
            </a:r>
            <a:r>
              <a:rPr lang="pl-PL" dirty="0"/>
              <a:t>SharePoint </a:t>
            </a:r>
            <a:r>
              <a:rPr lang="pl-PL" dirty="0" smtClean="0"/>
              <a:t>- documents management and collaboration system </a:t>
            </a:r>
          </a:p>
          <a:p>
            <a:pPr lvl="2"/>
            <a:r>
              <a:rPr lang="pl-PL" dirty="0" smtClean="0"/>
              <a:t>before TWiki &amp; custom ACC webpages were in use</a:t>
            </a:r>
          </a:p>
          <a:p>
            <a:pPr lvl="1"/>
            <a:r>
              <a:rPr lang="pl-PL" dirty="0"/>
              <a:t>JIRA – </a:t>
            </a:r>
            <a:r>
              <a:rPr lang="pl-PL" dirty="0" smtClean="0"/>
              <a:t>issues tracking</a:t>
            </a:r>
            <a:endParaRPr lang="pl-PL" dirty="0"/>
          </a:p>
          <a:p>
            <a:pPr marL="274320" lvl="1" indent="0">
              <a:buNone/>
            </a:pPr>
            <a:endParaRPr lang="pl-PL" dirty="0"/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pl-PL" sz="2600" dirty="0" smtClean="0"/>
              <a:t>Scope – all deliverables from ACC</a:t>
            </a:r>
            <a:endParaRPr lang="pl-PL" sz="2600" dirty="0"/>
          </a:p>
          <a:p>
            <a:pPr lvl="1"/>
            <a:r>
              <a:rPr lang="pl-PL" dirty="0"/>
              <a:t>Technical documentation for experts</a:t>
            </a:r>
          </a:p>
          <a:p>
            <a:pPr lvl="1"/>
            <a:r>
              <a:rPr lang="pl-PL" dirty="0"/>
              <a:t>Operational </a:t>
            </a:r>
            <a:r>
              <a:rPr lang="pl-PL" dirty="0" smtClean="0"/>
              <a:t>procedures</a:t>
            </a:r>
          </a:p>
          <a:p>
            <a:pPr lvl="1"/>
            <a:r>
              <a:rPr lang="pl-PL" dirty="0" smtClean="0"/>
              <a:t>Training materials</a:t>
            </a:r>
            <a:endParaRPr lang="pl-PL" dirty="0"/>
          </a:p>
          <a:p>
            <a:pPr lvl="1"/>
            <a:r>
              <a:rPr lang="pl-PL" dirty="0" smtClean="0"/>
              <a:t>DCS Computing Rules</a:t>
            </a:r>
            <a:endParaRPr lang="pl-PL" dirty="0"/>
          </a:p>
          <a:p>
            <a:pPr lvl="1"/>
            <a:r>
              <a:rPr lang="pl-PL" dirty="0"/>
              <a:t>Known Errors register</a:t>
            </a:r>
          </a:p>
          <a:p>
            <a:pPr lvl="1"/>
            <a:r>
              <a:rPr lang="pl-PL" dirty="0"/>
              <a:t>Operation </a:t>
            </a:r>
            <a:r>
              <a:rPr lang="pl-PL" dirty="0" smtClean="0"/>
              <a:t>reports</a:t>
            </a:r>
          </a:p>
          <a:p>
            <a:pPr lvl="1"/>
            <a:r>
              <a:rPr lang="pl-PL" dirty="0" smtClean="0"/>
              <a:t>Publications</a:t>
            </a:r>
          </a:p>
          <a:p>
            <a:pPr lvl="1"/>
            <a:r>
              <a:rPr lang="pl-PL" dirty="0" smtClean="0"/>
              <a:t>...</a:t>
            </a:r>
          </a:p>
          <a:p>
            <a:pPr marL="274320" lvl="1" indent="0">
              <a:buNone/>
            </a:pPr>
            <a:endParaRPr lang="pl-PL" dirty="0"/>
          </a:p>
          <a:p>
            <a:pPr lvl="1"/>
            <a:endParaRPr lang="pl-PL" dirty="0"/>
          </a:p>
          <a:p>
            <a:pPr marL="274320" lvl="1" indent="0">
              <a:buNone/>
            </a:pPr>
            <a:endParaRPr lang="pl-PL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20" r="52920"/>
          <a:stretch/>
        </p:blipFill>
        <p:spPr>
          <a:xfrm>
            <a:off x="6629400" y="1447800"/>
            <a:ext cx="17145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2251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8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73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53000"/>
          </a:xfrm>
        </p:spPr>
        <p:txBody>
          <a:bodyPr>
            <a:normAutofit fontScale="55000" lnSpcReduction="20000"/>
          </a:bodyPr>
          <a:lstStyle/>
          <a:p>
            <a:endParaRPr lang="pl-PL" sz="3200" dirty="0" smtClean="0"/>
          </a:p>
          <a:p>
            <a:r>
              <a:rPr lang="pl-PL" sz="3800" dirty="0" smtClean="0"/>
              <a:t>Standarization is the key to success</a:t>
            </a:r>
          </a:p>
          <a:p>
            <a:endParaRPr lang="pl-PL" sz="3200" dirty="0" smtClean="0"/>
          </a:p>
          <a:p>
            <a:r>
              <a:rPr lang="en-US" sz="3800" dirty="0" smtClean="0"/>
              <a:t>Experiment </a:t>
            </a:r>
            <a:r>
              <a:rPr lang="en-US" sz="3800" dirty="0"/>
              <a:t>environment evolves rapidly</a:t>
            </a:r>
          </a:p>
          <a:p>
            <a:pPr lvl="1"/>
            <a:r>
              <a:rPr lang="pl-PL" sz="2600" dirty="0"/>
              <a:t>S</a:t>
            </a:r>
            <a:r>
              <a:rPr lang="en-US" sz="2600" dirty="0" err="1" smtClean="0"/>
              <a:t>calability</a:t>
            </a:r>
            <a:r>
              <a:rPr lang="pl-PL" sz="2600" dirty="0" smtClean="0"/>
              <a:t> and </a:t>
            </a:r>
            <a:r>
              <a:rPr lang="en-US" sz="2600" dirty="0" smtClean="0"/>
              <a:t>flexibility</a:t>
            </a:r>
            <a:r>
              <a:rPr lang="pl-PL" sz="2600" dirty="0" smtClean="0"/>
              <a:t> play important role in DCS design</a:t>
            </a:r>
          </a:p>
          <a:p>
            <a:pPr lvl="1"/>
            <a:r>
              <a:rPr lang="pl-PL" sz="2600" dirty="0"/>
              <a:t>S</a:t>
            </a:r>
            <a:r>
              <a:rPr lang="en-GB" sz="2600" dirty="0"/>
              <a:t>table central team contributing to the conservation of </a:t>
            </a:r>
            <a:r>
              <a:rPr lang="en-GB" sz="2600" dirty="0" smtClean="0"/>
              <a:t>expertise</a:t>
            </a:r>
            <a:endParaRPr lang="pl-PL" sz="2600" dirty="0" smtClean="0"/>
          </a:p>
          <a:p>
            <a:pPr marL="274320" lvl="1" indent="0">
              <a:buNone/>
            </a:pPr>
            <a:endParaRPr lang="en-US" sz="2600" dirty="0"/>
          </a:p>
          <a:p>
            <a:r>
              <a:rPr lang="en-US" sz="3800" dirty="0"/>
              <a:t>Central operation</a:t>
            </a:r>
          </a:p>
          <a:p>
            <a:pPr lvl="1"/>
            <a:r>
              <a:rPr lang="en-US" sz="2600" dirty="0"/>
              <a:t>Cope with large number of operators</a:t>
            </a:r>
          </a:p>
          <a:p>
            <a:pPr lvl="1"/>
            <a:r>
              <a:rPr lang="en-US" sz="2600" dirty="0"/>
              <a:t>Adequate and flexible operation tools, automation</a:t>
            </a:r>
          </a:p>
          <a:p>
            <a:pPr lvl="1"/>
            <a:r>
              <a:rPr lang="en-US" sz="2600" dirty="0"/>
              <a:t>Easily accessible, explicit </a:t>
            </a:r>
            <a:r>
              <a:rPr lang="en-US" sz="2600" dirty="0" smtClean="0"/>
              <a:t>procedures</a:t>
            </a:r>
            <a:endParaRPr lang="pl-PL" sz="2600" dirty="0" smtClean="0"/>
          </a:p>
          <a:p>
            <a:pPr lvl="1"/>
            <a:endParaRPr lang="en-US" sz="2600" dirty="0"/>
          </a:p>
          <a:p>
            <a:r>
              <a:rPr lang="en-US" sz="3800" dirty="0"/>
              <a:t>Experiment world is dynamic, volatile</a:t>
            </a:r>
          </a:p>
          <a:p>
            <a:pPr lvl="1"/>
            <a:r>
              <a:rPr lang="en-US" sz="2600" dirty="0"/>
              <a:t>Requires a major coordination </a:t>
            </a:r>
            <a:r>
              <a:rPr lang="en-US" sz="2600" dirty="0" smtClean="0"/>
              <a:t>effort</a:t>
            </a:r>
            <a:endParaRPr lang="pl-PL" sz="2600" dirty="0" smtClean="0"/>
          </a:p>
          <a:p>
            <a:pPr lvl="1"/>
            <a:endParaRPr lang="pl-PL" sz="2600" dirty="0" smtClean="0"/>
          </a:p>
          <a:p>
            <a:r>
              <a:rPr lang="en-GB" sz="3800" dirty="0"/>
              <a:t>ALICE DCS provided excellent and uninterrupted service since </a:t>
            </a:r>
            <a:r>
              <a:rPr lang="en-GB" sz="3800" dirty="0" smtClean="0"/>
              <a:t>2007</a:t>
            </a:r>
            <a:endParaRPr lang="pl-PL" sz="3800" dirty="0" smtClean="0"/>
          </a:p>
          <a:p>
            <a:pPr lvl="1"/>
            <a:endParaRPr lang="pl-PL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6122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74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848600" cy="4343400"/>
          </a:xfrm>
        </p:spPr>
        <p:txBody>
          <a:bodyPr>
            <a:normAutofit fontScale="92500"/>
          </a:bodyPr>
          <a:lstStyle/>
          <a:p>
            <a:endParaRPr lang="pl-PL" sz="3200" dirty="0" smtClean="0"/>
          </a:p>
          <a:p>
            <a:r>
              <a:rPr lang="en-GB" dirty="0" smtClean="0"/>
              <a:t>Operational experiences gained during the operation are continuously implemented into the system in form of procedures and tools</a:t>
            </a:r>
            <a:endParaRPr lang="pl-PL" dirty="0" smtClean="0"/>
          </a:p>
          <a:p>
            <a:pPr lvl="1"/>
            <a:r>
              <a:rPr lang="pl-PL" sz="2500" dirty="0" smtClean="0"/>
              <a:t>Relatively quiet on-call shifts for ACC members</a:t>
            </a:r>
          </a:p>
          <a:p>
            <a:pPr lvl="2"/>
            <a:r>
              <a:rPr lang="pl-PL" dirty="0" smtClean="0"/>
              <a:t>Number </a:t>
            </a:r>
            <a:r>
              <a:rPr lang="pl-PL" dirty="0"/>
              <a:t>of calls </a:t>
            </a:r>
            <a:r>
              <a:rPr lang="en-GB" dirty="0"/>
              <a:t>decreased significantly over time </a:t>
            </a:r>
            <a:r>
              <a:rPr lang="en-GB" dirty="0" smtClean="0"/>
              <a:t>(from </a:t>
            </a:r>
            <a:r>
              <a:rPr lang="pl-PL" dirty="0" smtClean="0"/>
              <a:t>~</a:t>
            </a:r>
            <a:r>
              <a:rPr lang="en-GB" dirty="0" smtClean="0"/>
              <a:t>1 </a:t>
            </a:r>
            <a:r>
              <a:rPr lang="en-GB" dirty="0"/>
              <a:t>per day at the start to </a:t>
            </a:r>
            <a:r>
              <a:rPr lang="pl-PL" dirty="0"/>
              <a:t>~</a:t>
            </a:r>
            <a:r>
              <a:rPr lang="en-GB" dirty="0"/>
              <a:t>1 per week now) </a:t>
            </a:r>
            <a:endParaRPr lang="pl-PL" dirty="0"/>
          </a:p>
          <a:p>
            <a:pPr lvl="3"/>
            <a:r>
              <a:rPr lang="pl-PL" dirty="0"/>
              <a:t>M</a:t>
            </a:r>
            <a:r>
              <a:rPr lang="en-GB" dirty="0"/>
              <a:t>ore </a:t>
            </a:r>
            <a:r>
              <a:rPr lang="en-GB" dirty="0" smtClean="0"/>
              <a:t>automation </a:t>
            </a:r>
            <a:endParaRPr lang="pl-PL" dirty="0" smtClean="0"/>
          </a:p>
          <a:p>
            <a:pPr lvl="3"/>
            <a:r>
              <a:rPr lang="pl-PL" dirty="0"/>
              <a:t>B</a:t>
            </a:r>
            <a:r>
              <a:rPr lang="en-GB" dirty="0" err="1" smtClean="0"/>
              <a:t>etter</a:t>
            </a:r>
            <a:r>
              <a:rPr lang="en-GB" dirty="0" smtClean="0"/>
              <a:t> </a:t>
            </a:r>
            <a:r>
              <a:rPr lang="en-GB" dirty="0"/>
              <a:t>training and </a:t>
            </a:r>
            <a:r>
              <a:rPr lang="en-GB" dirty="0" smtClean="0"/>
              <a:t>documentation </a:t>
            </a:r>
            <a:endParaRPr lang="pl-PL" dirty="0" smtClean="0"/>
          </a:p>
          <a:p>
            <a:pPr lvl="3"/>
            <a:r>
              <a:rPr lang="pl-PL" dirty="0"/>
              <a:t>B</a:t>
            </a:r>
            <a:r>
              <a:rPr lang="en-GB" dirty="0" err="1" smtClean="0"/>
              <a:t>etter</a:t>
            </a:r>
            <a:r>
              <a:rPr lang="en-GB" dirty="0" smtClean="0"/>
              <a:t> procedures </a:t>
            </a:r>
            <a:endParaRPr lang="pl-PL" dirty="0" smtClean="0"/>
          </a:p>
          <a:p>
            <a:pPr lvl="3"/>
            <a:r>
              <a:rPr lang="pl-PL" dirty="0"/>
              <a:t>B</a:t>
            </a:r>
            <a:r>
              <a:rPr lang="en-GB" dirty="0" err="1" smtClean="0"/>
              <a:t>etter</a:t>
            </a:r>
            <a:r>
              <a:rPr lang="en-GB" dirty="0" smtClean="0"/>
              <a:t> </a:t>
            </a:r>
            <a:r>
              <a:rPr lang="en-GB" dirty="0"/>
              <a:t>UIs that make operation more intuitive (hiding complexity</a:t>
            </a:r>
            <a:r>
              <a:rPr lang="en-GB" dirty="0" smtClean="0"/>
              <a:t>) </a:t>
            </a:r>
            <a:endParaRPr lang="pl-PL" dirty="0" smtClean="0"/>
          </a:p>
          <a:p>
            <a:pPr lvl="1"/>
            <a:endParaRPr lang="pl-PL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771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2" descr="C:\Users\chochul\Desktop\Active Doc\ICALEPCS2011\Did we get\Elements\1011251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592" y="0"/>
            <a:ext cx="9531191" cy="701706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THANK YOU FOR YOUR ATTENTION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715"/>
          <a:stretch/>
        </p:blipFill>
        <p:spPr bwMode="auto">
          <a:xfrm>
            <a:off x="-17172" y="5310000"/>
            <a:ext cx="1785312" cy="154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98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Decision making in ALICE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886200"/>
            <a:ext cx="8137634" cy="2470151"/>
          </a:xfrm>
        </p:spPr>
        <p:txBody>
          <a:bodyPr>
            <a:normAutofit fontScale="92500"/>
          </a:bodyPr>
          <a:lstStyle/>
          <a:p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r>
              <a:rPr lang="pl-PL" sz="2400" dirty="0" smtClean="0"/>
              <a:t>Mandate of </a:t>
            </a:r>
            <a:r>
              <a:rPr lang="en-GB" sz="2400" b="1" dirty="0"/>
              <a:t>A</a:t>
            </a:r>
            <a:r>
              <a:rPr lang="en-GB" sz="2400" dirty="0"/>
              <a:t>LICE </a:t>
            </a:r>
            <a:r>
              <a:rPr lang="en-GB" sz="2400" b="1" dirty="0"/>
              <a:t>C</a:t>
            </a:r>
            <a:r>
              <a:rPr lang="en-GB" sz="2400" dirty="0"/>
              <a:t>ontrols</a:t>
            </a:r>
            <a:r>
              <a:rPr lang="pl-PL" sz="2400" dirty="0"/>
              <a:t> </a:t>
            </a:r>
            <a:r>
              <a:rPr lang="en-GB" sz="2400" b="1" dirty="0"/>
              <a:t>C</a:t>
            </a:r>
            <a:r>
              <a:rPr lang="en-GB" sz="2400" dirty="0"/>
              <a:t>oordination (ACC</a:t>
            </a:r>
            <a:r>
              <a:rPr lang="en-GB" sz="2400" dirty="0" smtClean="0"/>
              <a:t>)</a:t>
            </a:r>
            <a:r>
              <a:rPr lang="pl-PL" sz="2400" dirty="0" smtClean="0"/>
              <a:t> team and definition of Detector Control System (DCS) project approved by Management Board (2001)</a:t>
            </a:r>
          </a:p>
          <a:p>
            <a:pPr lvl="1"/>
            <a:r>
              <a:rPr lang="pl-PL" sz="2100" dirty="0" smtClean="0"/>
              <a:t>Strong formal foundation for fulfilling duties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76163383"/>
              </p:ext>
            </p:extLst>
          </p:nvPr>
        </p:nvGraphicFramePr>
        <p:xfrm>
          <a:off x="275402" y="1233730"/>
          <a:ext cx="5439598" cy="3109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6591300" y="2779670"/>
            <a:ext cx="1676400" cy="49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Technical Coordinator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8040801" y="3575031"/>
            <a:ext cx="1027000" cy="615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Project Leaders</a:t>
            </a:r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5435302" y="3575030"/>
            <a:ext cx="2514600" cy="615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dirty="0" smtClean="0"/>
              <a:t>Controls</a:t>
            </a:r>
          </a:p>
          <a:p>
            <a:pPr algn="r"/>
            <a:r>
              <a:rPr lang="pl-PL" sz="1400" dirty="0" smtClean="0"/>
              <a:t> Board</a:t>
            </a:r>
            <a:endParaRPr lang="en-GB" sz="1400" dirty="0"/>
          </a:p>
        </p:txBody>
      </p:sp>
      <p:sp>
        <p:nvSpPr>
          <p:cNvPr id="7" name="Rectangle 6"/>
          <p:cNvSpPr/>
          <p:nvPr/>
        </p:nvSpPr>
        <p:spPr>
          <a:xfrm>
            <a:off x="5486401" y="3630330"/>
            <a:ext cx="1295400" cy="484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Controls Coordinator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137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Organization structures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ALICE Control Coordination (ACC) is the functional unit mandated to co-ordinate the execution of the </a:t>
            </a:r>
            <a:r>
              <a:rPr lang="pl-PL" sz="2400" dirty="0" smtClean="0"/>
              <a:t>Detector Control System (</a:t>
            </a:r>
            <a:r>
              <a:rPr lang="en-GB" sz="2400" dirty="0" smtClean="0"/>
              <a:t>DCS</a:t>
            </a:r>
            <a:r>
              <a:rPr lang="pl-PL" sz="2400" dirty="0" smtClean="0"/>
              <a:t>)</a:t>
            </a:r>
            <a:r>
              <a:rPr lang="en-GB" sz="2400" dirty="0" smtClean="0"/>
              <a:t> </a:t>
            </a:r>
            <a:r>
              <a:rPr lang="en-GB" sz="2400" dirty="0"/>
              <a:t>project </a:t>
            </a:r>
            <a:endParaRPr lang="pl-PL" sz="2400" dirty="0" smtClean="0"/>
          </a:p>
          <a:p>
            <a:r>
              <a:rPr lang="pl-PL" sz="2400" dirty="0"/>
              <a:t>O</a:t>
            </a:r>
            <a:r>
              <a:rPr lang="pl-PL" sz="2400" dirty="0" smtClean="0"/>
              <a:t>ther</a:t>
            </a:r>
            <a:r>
              <a:rPr lang="en-GB" sz="2400" dirty="0" smtClean="0"/>
              <a:t> parties </a:t>
            </a:r>
            <a:r>
              <a:rPr lang="en-GB" sz="2400" dirty="0"/>
              <a:t>involved in the </a:t>
            </a:r>
            <a:r>
              <a:rPr lang="en-GB" sz="2400" dirty="0" smtClean="0"/>
              <a:t>DCS project</a:t>
            </a:r>
            <a:r>
              <a:rPr lang="pl-PL" sz="2400" dirty="0" smtClean="0"/>
              <a:t>:</a:t>
            </a:r>
          </a:p>
          <a:p>
            <a:pPr lvl="1"/>
            <a:r>
              <a:rPr lang="pl-PL" sz="2100" dirty="0" smtClean="0"/>
              <a:t>Sub-</a:t>
            </a:r>
            <a:r>
              <a:rPr lang="en-GB" sz="2100" dirty="0" smtClean="0"/>
              <a:t>detector groups</a:t>
            </a:r>
            <a:endParaRPr lang="pl-PL" sz="2100" dirty="0" smtClean="0"/>
          </a:p>
          <a:p>
            <a:pPr lvl="1"/>
            <a:r>
              <a:rPr lang="pl-PL" sz="2100" dirty="0"/>
              <a:t>G</a:t>
            </a:r>
            <a:r>
              <a:rPr lang="en-GB" sz="2100" dirty="0" err="1" smtClean="0"/>
              <a:t>roups</a:t>
            </a:r>
            <a:r>
              <a:rPr lang="en-GB" sz="2100" dirty="0" smtClean="0"/>
              <a:t> </a:t>
            </a:r>
            <a:r>
              <a:rPr lang="en-GB" sz="2100" dirty="0"/>
              <a:t>providing the external </a:t>
            </a:r>
            <a:r>
              <a:rPr lang="en-GB" sz="2100" dirty="0" smtClean="0"/>
              <a:t>services</a:t>
            </a:r>
            <a:r>
              <a:rPr lang="pl-PL" sz="2100" dirty="0"/>
              <a:t> </a:t>
            </a:r>
            <a:r>
              <a:rPr lang="pl-PL" sz="2100" dirty="0" smtClean="0"/>
              <a:t>(IT, gas, electricity, cooling,...)</a:t>
            </a:r>
          </a:p>
          <a:p>
            <a:pPr lvl="1"/>
            <a:r>
              <a:rPr lang="en-GB" sz="2100" dirty="0" smtClean="0"/>
              <a:t>DAQ</a:t>
            </a:r>
            <a:r>
              <a:rPr lang="en-GB" sz="2100" dirty="0"/>
              <a:t>, Trigger and Offline </a:t>
            </a:r>
            <a:r>
              <a:rPr lang="en-GB" sz="2100" dirty="0" smtClean="0"/>
              <a:t>systems</a:t>
            </a:r>
            <a:r>
              <a:rPr lang="pl-PL" sz="2100" dirty="0" smtClean="0"/>
              <a:t>, </a:t>
            </a:r>
            <a:r>
              <a:rPr lang="en-GB" sz="2100" dirty="0" smtClean="0"/>
              <a:t>LHC Machine</a:t>
            </a:r>
            <a:endParaRPr lang="pl-PL" sz="2100" dirty="0" smtClean="0"/>
          </a:p>
          <a:p>
            <a:r>
              <a:rPr lang="pl-PL" sz="2400" dirty="0" smtClean="0"/>
              <a:t>Controls </a:t>
            </a:r>
            <a:r>
              <a:rPr lang="pl-PL" sz="2400" dirty="0"/>
              <a:t>Coordinator</a:t>
            </a:r>
            <a:r>
              <a:rPr lang="en-GB" sz="2400" dirty="0"/>
              <a:t> </a:t>
            </a:r>
            <a:r>
              <a:rPr lang="pl-PL" sz="2400" dirty="0"/>
              <a:t>(leader of ACC) </a:t>
            </a:r>
            <a:r>
              <a:rPr lang="en-GB" sz="2400" dirty="0"/>
              <a:t>reports to Technical Coordinator and Technical </a:t>
            </a:r>
            <a:r>
              <a:rPr lang="en-GB" sz="2400" dirty="0" smtClean="0"/>
              <a:t>Board</a:t>
            </a:r>
            <a:endParaRPr lang="pl-PL" sz="2400" dirty="0" smtClean="0"/>
          </a:p>
          <a:p>
            <a:r>
              <a:rPr lang="en-GB" sz="2400" dirty="0"/>
              <a:t>ALICE Controls </a:t>
            </a:r>
            <a:r>
              <a:rPr lang="en-GB" sz="2400" dirty="0" smtClean="0"/>
              <a:t>Board</a:t>
            </a:r>
            <a:endParaRPr lang="pl-PL" sz="2400" dirty="0" smtClean="0"/>
          </a:p>
          <a:p>
            <a:pPr lvl="1"/>
            <a:r>
              <a:rPr lang="pl-PL" sz="2100" dirty="0" smtClean="0"/>
              <a:t>ALICE Controls Coordinator + one representative per each sub-</a:t>
            </a:r>
            <a:r>
              <a:rPr lang="en-GB" sz="2000" dirty="0" smtClean="0"/>
              <a:t>detector </a:t>
            </a:r>
            <a:r>
              <a:rPr lang="en-GB" sz="2000" dirty="0"/>
              <a:t>project and service activity</a:t>
            </a:r>
            <a:endParaRPr lang="pl-PL" sz="2100" dirty="0" smtClean="0"/>
          </a:p>
          <a:p>
            <a:pPr lvl="1"/>
            <a:r>
              <a:rPr lang="pl-PL" sz="2100" dirty="0"/>
              <a:t>T</a:t>
            </a:r>
            <a:r>
              <a:rPr lang="en-GB" sz="2100" dirty="0" smtClean="0"/>
              <a:t>he </a:t>
            </a:r>
            <a:r>
              <a:rPr lang="en-GB" sz="2100" dirty="0"/>
              <a:t>principal steering group for </a:t>
            </a:r>
            <a:r>
              <a:rPr lang="en-GB" sz="2100" dirty="0" smtClean="0"/>
              <a:t>DCS project</a:t>
            </a:r>
            <a:r>
              <a:rPr lang="pl-PL" sz="2100" dirty="0" smtClean="0"/>
              <a:t>, </a:t>
            </a:r>
            <a:r>
              <a:rPr lang="en-GB" sz="2100" dirty="0" smtClean="0"/>
              <a:t>reports </a:t>
            </a:r>
            <a:r>
              <a:rPr lang="en-GB" sz="2100" dirty="0"/>
              <a:t>to </a:t>
            </a:r>
            <a:r>
              <a:rPr lang="en-GB" sz="2100" dirty="0" smtClean="0"/>
              <a:t>Technical Board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347982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_M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M" id="{E690B620-8A99-4852-8200-C9E9C1ED9D1D}" vid="{DF3C43A2-FFD0-49FE-8932-99207E6927A1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F54A954D060946BCDA446C88DA23F0" ma:contentTypeVersion="0" ma:contentTypeDescription="Create a new document." ma:contentTypeScope="" ma:versionID="58c623ac9fc3b1c10642fe11227c0d9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4EE2BE-4A0A-42D1-87AD-3E2FBF9901E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F48608A-820C-47FA-9EA7-CD436E09B5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F329690-9454-43D3-BCA6-766382B0AD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7571</TotalTime>
  <Words>3074</Words>
  <Application>Microsoft Office PowerPoint</Application>
  <PresentationFormat>On-screen Show (4:3)</PresentationFormat>
  <Paragraphs>737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75</vt:i4>
      </vt:variant>
    </vt:vector>
  </HeadingPairs>
  <TitlesOfParts>
    <vt:vector size="88" baseType="lpstr">
      <vt:lpstr>Arial</vt:lpstr>
      <vt:lpstr>Calibri</vt:lpstr>
      <vt:lpstr>Corbel</vt:lpstr>
      <vt:lpstr>Times</vt:lpstr>
      <vt:lpstr>Times New Roman</vt:lpstr>
      <vt:lpstr>Verdana</vt:lpstr>
      <vt:lpstr>Wingdings</vt:lpstr>
      <vt:lpstr>Wingdings 3</vt:lpstr>
      <vt:lpstr>ZapfDingbats</vt:lpstr>
      <vt:lpstr>Origin</vt:lpstr>
      <vt:lpstr>Custom Design</vt:lpstr>
      <vt:lpstr>Theme_M</vt:lpstr>
      <vt:lpstr>1_Custom Design</vt:lpstr>
      <vt:lpstr>PowerPoint Presentation</vt:lpstr>
      <vt:lpstr>Outline</vt:lpstr>
      <vt:lpstr>CERN &amp; LHC</vt:lpstr>
      <vt:lpstr>ALICE – A Large Ion Collider Experiment</vt:lpstr>
      <vt:lpstr>ALICE – A Large Ion Collider Experiment</vt:lpstr>
      <vt:lpstr>ALICE – A Large Ion Collider Experiment</vt:lpstr>
      <vt:lpstr>Organization of controls activities</vt:lpstr>
      <vt:lpstr>Decision making in ALICE</vt:lpstr>
      <vt:lpstr>Organization structures</vt:lpstr>
      <vt:lpstr>Controls activities</vt:lpstr>
      <vt:lpstr>Technical competencies in ACC</vt:lpstr>
      <vt:lpstr>ACC- relations</vt:lpstr>
      <vt:lpstr>Cooperation</vt:lpstr>
      <vt:lpstr>JCOP Coordination Board - mandate</vt:lpstr>
      <vt:lpstr>Design goals and strategy</vt:lpstr>
      <vt:lpstr>Design goals</vt:lpstr>
      <vt:lpstr>Strategy and methods</vt:lpstr>
      <vt:lpstr>User Requirement Document</vt:lpstr>
      <vt:lpstr>Overview Drawings</vt:lpstr>
      <vt:lpstr>Prototype development</vt:lpstr>
      <vt:lpstr>ACC deliverables – design phase</vt:lpstr>
      <vt:lpstr>Coordination and evolution challenge</vt:lpstr>
      <vt:lpstr>DCS Architecture</vt:lpstr>
      <vt:lpstr>The Detector Control System</vt:lpstr>
      <vt:lpstr>The DCS context and scale</vt:lpstr>
      <vt:lpstr>The DCS data flow</vt:lpstr>
      <vt:lpstr>DCS Architecture</vt:lpstr>
      <vt:lpstr>DCS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DCS Architecture</vt:lpstr>
      <vt:lpstr>DCS Architecture</vt:lpstr>
      <vt:lpstr>PowerPoint Presentation</vt:lpstr>
      <vt:lpstr>PowerPoint Presentation</vt:lpstr>
      <vt:lpstr>PowerPoint Presentation</vt:lpstr>
      <vt:lpstr>PowerPoint Presentation</vt:lpstr>
      <vt:lpstr>Filling the gap</vt:lpstr>
      <vt:lpstr>Generic FED architecture</vt:lpstr>
      <vt:lpstr>SPD FED Implementation</vt:lpstr>
      <vt:lpstr>TRD FED Implementation</vt:lpstr>
      <vt:lpstr>DCS Architecture</vt:lpstr>
      <vt:lpstr>PowerPoint Presentation</vt:lpstr>
      <vt:lpstr>ALICE central FSM hierarchy</vt:lpstr>
      <vt:lpstr>PowerPoint Presentation</vt:lpstr>
      <vt:lpstr>PowerPoint Presentation</vt:lpstr>
      <vt:lpstr>PowerPoint Presentation</vt:lpstr>
      <vt:lpstr>PowerPoint Presentation</vt:lpstr>
      <vt:lpstr>Partitioning</vt:lpstr>
      <vt:lpstr>PowerPoint Presentation</vt:lpstr>
      <vt:lpstr>PowerPoint Presentation</vt:lpstr>
      <vt:lpstr>PowerPoint Presentation</vt:lpstr>
      <vt:lpstr>DCS Architecture</vt:lpstr>
      <vt:lpstr>DCS Architecture</vt:lpstr>
      <vt:lpstr>PowerPoint Presentation</vt:lpstr>
      <vt:lpstr>PowerPoint Presentation</vt:lpstr>
      <vt:lpstr>DCS Operation</vt:lpstr>
      <vt:lpstr>Organization</vt:lpstr>
      <vt:lpstr>Emergency handling</vt:lpstr>
      <vt:lpstr>Alert handling</vt:lpstr>
      <vt:lpstr>Alert instructions</vt:lpstr>
      <vt:lpstr>Alert handling procedure</vt:lpstr>
      <vt:lpstr>Infrastructure Management</vt:lpstr>
      <vt:lpstr>DCS Network</vt:lpstr>
      <vt:lpstr>Computing Rules for DCS Network</vt:lpstr>
      <vt:lpstr>Scope of Computing Rules</vt:lpstr>
      <vt:lpstr>Managing Assets</vt:lpstr>
      <vt:lpstr>Hierarchy of Configuration Items</vt:lpstr>
      <vt:lpstr>Managing dependencies</vt:lpstr>
      <vt:lpstr>Knowledge Management </vt:lpstr>
      <vt:lpstr>Summary</vt:lpstr>
      <vt:lpstr>Summary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</dc:creator>
  <cp:lastModifiedBy>Mateusz Lechman</cp:lastModifiedBy>
  <cp:revision>444</cp:revision>
  <cp:lastPrinted>2018-06-19T10:52:40Z</cp:lastPrinted>
  <dcterms:created xsi:type="dcterms:W3CDTF">2013-10-01T15:14:51Z</dcterms:created>
  <dcterms:modified xsi:type="dcterms:W3CDTF">2018-06-20T05:25:54Z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0x0101005EF54A954D060946BCDA446C88DA23F0</vt:lpwstr>
  </property>
</Properties>
</file>