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2" r:id="rId3"/>
    <p:sldId id="343" r:id="rId4"/>
    <p:sldId id="344" r:id="rId5"/>
    <p:sldId id="346" r:id="rId6"/>
    <p:sldId id="345" r:id="rId7"/>
    <p:sldId id="347" r:id="rId8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DBB63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88408" autoAdjust="0"/>
  </p:normalViewPr>
  <p:slideViewPr>
    <p:cSldViewPr snapToGrid="0" snapToObjects="1"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3822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15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54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anose="020B0604020202020204" pitchFamily="34" charset="0"/>
              </a:rPr>
              <a:t>- CBM user </a:t>
            </a:r>
            <a:r>
              <a:rPr lang="en-US" dirty="0" err="1" smtClean="0">
                <a:latin typeface="Arial" panose="020B0604020202020204" pitchFamily="34" charset="0"/>
              </a:rPr>
              <a:t>requierments</a:t>
            </a:r>
            <a:r>
              <a:rPr lang="en-US" dirty="0" smtClean="0">
                <a:latin typeface="Arial" panose="020B0604020202020204" pitchFamily="34" charset="0"/>
              </a:rPr>
              <a:t> have to finished within coming 8 weeks.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778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</a:rPr>
              <a:t>Existing services and repositories are to be collected.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3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7301207" y="89130"/>
            <a:ext cx="1782295" cy="55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5524500" y="533456"/>
            <a:ext cx="34738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pic>
        <p:nvPicPr>
          <p:cNvPr id="10" name="Bild 9" descr="GSI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35" y="117965"/>
            <a:ext cx="1352776" cy="449058"/>
          </a:xfrm>
          <a:prstGeom prst="rect">
            <a:avLst/>
          </a:prstGeom>
        </p:spPr>
      </p:pic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-22088" y="1369529"/>
            <a:ext cx="9166088" cy="524566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35603" y="2819400"/>
            <a:ext cx="6623476" cy="1069619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59905" y="4024230"/>
            <a:ext cx="6008730" cy="71797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395949" y="6650182"/>
            <a:ext cx="3379416" cy="20745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9"/>
          <p:cNvSpPr/>
          <p:nvPr userDrawn="1"/>
        </p:nvSpPr>
        <p:spPr>
          <a:xfrm>
            <a:off x="-22087" y="6596150"/>
            <a:ext cx="9166087" cy="25515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33466" y="6602825"/>
            <a:ext cx="387320" cy="2621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7" name="Textfeld 10"/>
          <p:cNvSpPr txBox="1"/>
          <p:nvPr userDrawn="1"/>
        </p:nvSpPr>
        <p:spPr>
          <a:xfrm>
            <a:off x="3146715" y="6600840"/>
            <a:ext cx="2756891" cy="2457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Peter</a:t>
            </a:r>
            <a:r>
              <a:rPr lang="de-DE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Zumbruch, </a:t>
            </a: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– P.Zumbruch@gsi.de</a:t>
            </a:r>
          </a:p>
        </p:txBody>
      </p:sp>
      <p:sp>
        <p:nvSpPr>
          <p:cNvPr id="38" name="Rechteck 11"/>
          <p:cNvSpPr>
            <a:spLocks/>
          </p:cNvSpPr>
          <p:nvPr userDrawn="1"/>
        </p:nvSpPr>
        <p:spPr>
          <a:xfrm>
            <a:off x="-618" y="6609871"/>
            <a:ext cx="256217" cy="25515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Datumsplatzhalter 4"/>
          <p:cNvSpPr>
            <a:spLocks noGrp="1"/>
          </p:cNvSpPr>
          <p:nvPr userDrawn="1">
            <p:ph type="dt" sz="half" idx="2"/>
          </p:nvPr>
        </p:nvSpPr>
        <p:spPr>
          <a:xfrm>
            <a:off x="7549361" y="6600840"/>
            <a:ext cx="1080103" cy="25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March 21, 2018</a:t>
            </a:r>
          </a:p>
        </p:txBody>
      </p:sp>
      <p:sp>
        <p:nvSpPr>
          <p:cNvPr id="41" name="Fußzeilenplatzhalter 7"/>
          <p:cNvSpPr>
            <a:spLocks noGrp="1"/>
          </p:cNvSpPr>
          <p:nvPr userDrawn="1">
            <p:ph type="ftr" sz="quarter" idx="3"/>
          </p:nvPr>
        </p:nvSpPr>
        <p:spPr>
          <a:xfrm>
            <a:off x="376977" y="6609872"/>
            <a:ext cx="2653168" cy="255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l-NL" dirty="0" smtClean="0"/>
              <a:t>Detector Control System – DCS</a:t>
            </a:r>
            <a:endParaRPr lang="de-DE" dirty="0"/>
          </a:p>
        </p:txBody>
      </p:sp>
      <p:grpSp>
        <p:nvGrpSpPr>
          <p:cNvPr id="42" name="Gruppieren 41"/>
          <p:cNvGrpSpPr/>
          <p:nvPr userDrawn="1"/>
        </p:nvGrpSpPr>
        <p:grpSpPr>
          <a:xfrm>
            <a:off x="7919437" y="6307980"/>
            <a:ext cx="1135502" cy="323336"/>
            <a:chOff x="6232506" y="3309792"/>
            <a:chExt cx="1833790" cy="524346"/>
          </a:xfrm>
        </p:grpSpPr>
        <p:pic>
          <p:nvPicPr>
            <p:cNvPr id="43" name="Picture 4" descr="EPICS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7" t="10679" r="9037" b="10679"/>
            <a:stretch/>
          </p:blipFill>
          <p:spPr bwMode="auto">
            <a:xfrm>
              <a:off x="6232506" y="3309792"/>
              <a:ext cx="842774" cy="52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Gerade Verbindung 43"/>
            <p:cNvCxnSpPr/>
            <p:nvPr userDrawn="1"/>
          </p:nvCxnSpPr>
          <p:spPr>
            <a:xfrm>
              <a:off x="7017130" y="3610230"/>
              <a:ext cx="278431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Bild 6" descr="GSI_Logo_rgb.png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410" y="3416247"/>
              <a:ext cx="828886" cy="276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March 21, 2018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 smtClean="0"/>
              <a:t>Detector Control System – DCS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2313" y="3389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idx="1"/>
          </p:nvPr>
        </p:nvSpPr>
        <p:spPr>
          <a:xfrm>
            <a:off x="722313" y="188973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4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Rechteck 9"/>
          <p:cNvSpPr/>
          <p:nvPr userDrawn="1"/>
        </p:nvSpPr>
        <p:spPr>
          <a:xfrm>
            <a:off x="0" y="6596150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34398" y="6602825"/>
            <a:ext cx="386387" cy="26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Textfeld 10"/>
          <p:cNvSpPr txBox="1"/>
          <p:nvPr userDrawn="1"/>
        </p:nvSpPr>
        <p:spPr>
          <a:xfrm>
            <a:off x="3153358" y="6600840"/>
            <a:ext cx="275024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Peter</a:t>
            </a:r>
            <a:r>
              <a:rPr lang="de-DE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Zumbruch, </a:t>
            </a: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– P.Zumbruch@gsi.de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1031872" y="188359"/>
            <a:ext cx="6582392" cy="4974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5" name="Rechteck 11"/>
          <p:cNvSpPr>
            <a:spLocks/>
          </p:cNvSpPr>
          <p:nvPr userDrawn="1"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2"/>
          </p:nvPr>
        </p:nvSpPr>
        <p:spPr>
          <a:xfrm>
            <a:off x="7551964" y="6600840"/>
            <a:ext cx="1077500" cy="25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March 21, 2018</a:t>
            </a:r>
            <a:endParaRPr lang="de-DE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3369" y="6609872"/>
            <a:ext cx="2646775" cy="2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l-NL" dirty="0" smtClean="0"/>
              <a:t>Detector Control System – DCS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hteck 9"/>
          <p:cNvSpPr/>
          <p:nvPr userDrawn="1"/>
        </p:nvSpPr>
        <p:spPr>
          <a:xfrm>
            <a:off x="0" y="6596150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34398" y="6602825"/>
            <a:ext cx="386387" cy="26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5" name="Textfeld 10"/>
          <p:cNvSpPr txBox="1"/>
          <p:nvPr userDrawn="1"/>
        </p:nvSpPr>
        <p:spPr>
          <a:xfrm>
            <a:off x="3153358" y="6600840"/>
            <a:ext cx="275024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Peter</a:t>
            </a:r>
            <a:r>
              <a:rPr lang="de-DE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Zumbruch, </a:t>
            </a: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– P.Zumbruch@gsi.de</a:t>
            </a:r>
          </a:p>
        </p:txBody>
      </p:sp>
      <p:sp>
        <p:nvSpPr>
          <p:cNvPr id="16" name="Titelplatzhalter 1"/>
          <p:cNvSpPr>
            <a:spLocks noGrp="1"/>
          </p:cNvSpPr>
          <p:nvPr>
            <p:ph type="title"/>
          </p:nvPr>
        </p:nvSpPr>
        <p:spPr>
          <a:xfrm>
            <a:off x="1031872" y="188359"/>
            <a:ext cx="6582392" cy="5126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8" name="Rechteck 11"/>
          <p:cNvSpPr>
            <a:spLocks/>
          </p:cNvSpPr>
          <p:nvPr userDrawn="1"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atumsplatzhalter 4"/>
          <p:cNvSpPr>
            <a:spLocks noGrp="1"/>
          </p:cNvSpPr>
          <p:nvPr>
            <p:ph type="dt" sz="half" idx="10"/>
          </p:nvPr>
        </p:nvSpPr>
        <p:spPr>
          <a:xfrm>
            <a:off x="7551964" y="6600840"/>
            <a:ext cx="1077500" cy="25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March 21, 2018</a:t>
            </a:r>
            <a:endParaRPr lang="de-DE" dirty="0"/>
          </a:p>
        </p:txBody>
      </p:sp>
      <p:sp>
        <p:nvSpPr>
          <p:cNvPr id="2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3369" y="6609872"/>
            <a:ext cx="2646775" cy="2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l-NL" dirty="0" smtClean="0"/>
              <a:t>Detector Control System – DCS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 userDrawn="1"/>
        </p:nvSpPr>
        <p:spPr>
          <a:xfrm>
            <a:off x="0" y="6596150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34398" y="6602825"/>
            <a:ext cx="386387" cy="26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extfeld 10"/>
          <p:cNvSpPr txBox="1"/>
          <p:nvPr userDrawn="1"/>
        </p:nvSpPr>
        <p:spPr>
          <a:xfrm>
            <a:off x="3153358" y="6600840"/>
            <a:ext cx="275024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Peter</a:t>
            </a:r>
            <a:r>
              <a:rPr lang="de-DE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Zumbruch, </a:t>
            </a: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– P.Zumbruch@gsi.de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1031872" y="188359"/>
            <a:ext cx="6582392" cy="4974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6" name="Rechteck 11"/>
          <p:cNvSpPr>
            <a:spLocks/>
          </p:cNvSpPr>
          <p:nvPr userDrawn="1"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4"/>
          <p:cNvSpPr>
            <a:spLocks noGrp="1"/>
          </p:cNvSpPr>
          <p:nvPr>
            <p:ph type="dt" sz="half" idx="2"/>
          </p:nvPr>
        </p:nvSpPr>
        <p:spPr>
          <a:xfrm>
            <a:off x="7551964" y="6600840"/>
            <a:ext cx="1077500" cy="25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dirty="0" smtClean="0"/>
              <a:t>March 21, 2018</a:t>
            </a:r>
            <a:endParaRPr lang="de-DE" dirty="0"/>
          </a:p>
        </p:txBody>
      </p:sp>
      <p:sp>
        <p:nvSpPr>
          <p:cNvPr id="1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3369" y="6609872"/>
            <a:ext cx="2646775" cy="2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nl-NL" dirty="0" smtClean="0"/>
              <a:t>Detector Control System – DCS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://testsite.epics7.org/wp-content/uploads/2017/08/EPICS_keyVisual_HOME_v05_2544x502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49" b="35985"/>
          <a:stretch/>
        </p:blipFill>
        <p:spPr bwMode="auto">
          <a:xfrm>
            <a:off x="-2" y="6209438"/>
            <a:ext cx="9130285" cy="4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0" y="6596150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305403"/>
            <a:ext cx="8211834" cy="34801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34398" y="6602825"/>
            <a:ext cx="386387" cy="262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+mj-lt"/>
                <a:cs typeface="Arial"/>
              </a:defRPr>
            </a:lvl1pPr>
          </a:lstStyle>
          <a:p>
            <a:fld id="{5C6EBB6F-5F38-415C-AE16-5EB0251D18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15" y="90402"/>
            <a:ext cx="587739" cy="19591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153358" y="6600840"/>
            <a:ext cx="275024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+mj-lt"/>
                <a:cs typeface="Arial"/>
              </a:rPr>
              <a:t>Peter</a:t>
            </a:r>
            <a:r>
              <a:rPr lang="de-DE" sz="1000" baseline="0" dirty="0" smtClean="0">
                <a:solidFill>
                  <a:srgbClr val="333333"/>
                </a:solidFill>
                <a:latin typeface="+mj-lt"/>
                <a:cs typeface="Arial"/>
              </a:rPr>
              <a:t> Zumbruch, </a:t>
            </a:r>
            <a:r>
              <a:rPr lang="de-DE" sz="1000" dirty="0" smtClean="0">
                <a:solidFill>
                  <a:srgbClr val="333333"/>
                </a:solidFill>
                <a:latin typeface="+mj-lt"/>
                <a:cs typeface="Arial"/>
              </a:rPr>
              <a:t>GSI – P.Zumbruch@gsi.de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31872" y="188359"/>
            <a:ext cx="6582392" cy="4945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0" y="819429"/>
            <a:ext cx="9144001" cy="95250"/>
            <a:chOff x="-1" y="1030173"/>
            <a:chExt cx="9144001" cy="95250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0" y="1077798"/>
              <a:ext cx="9144000" cy="0"/>
            </a:xfrm>
            <a:prstGeom prst="line">
              <a:avLst/>
            </a:prstGeom>
            <a:ln w="101600">
              <a:solidFill>
                <a:srgbClr val="EAEA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hteck 3"/>
            <p:cNvSpPr>
              <a:spLocks noChangeAspect="1"/>
            </p:cNvSpPr>
            <p:nvPr/>
          </p:nvSpPr>
          <p:spPr>
            <a:xfrm>
              <a:off x="-1" y="1030173"/>
              <a:ext cx="95250" cy="9525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+mj-lt"/>
              </a:endParaRPr>
            </a:p>
          </p:txBody>
        </p:sp>
      </p:grp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551964" y="6600840"/>
            <a:ext cx="1077500" cy="25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+mj-lt"/>
              </a:defRPr>
            </a:lvl1pPr>
          </a:lstStyle>
          <a:p>
            <a:r>
              <a:rPr lang="de-DE" smtClean="0"/>
              <a:t>March 21, 2018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3369" y="6609872"/>
            <a:ext cx="2646775" cy="2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  <a:latin typeface="+mj-lt"/>
              </a:defRPr>
            </a:lvl1pPr>
          </a:lstStyle>
          <a:p>
            <a:pPr algn="l"/>
            <a:r>
              <a:rPr lang="nl-NL" smtClean="0"/>
              <a:t>Detector Control System – DCS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20911" y="95335"/>
            <a:ext cx="659099" cy="758636"/>
            <a:chOff x="127799" y="28522"/>
            <a:chExt cx="1009955" cy="1157278"/>
          </a:xfrm>
        </p:grpSpPr>
        <p:sp>
          <p:nvSpPr>
            <p:cNvPr id="36" name="TextBox 35"/>
            <p:cNvSpPr txBox="1"/>
            <p:nvPr userDrawn="1"/>
          </p:nvSpPr>
          <p:spPr>
            <a:xfrm>
              <a:off x="383370" y="786721"/>
              <a:ext cx="754384" cy="39907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DCS</a:t>
              </a:r>
            </a:p>
          </p:txBody>
        </p:sp>
        <p:grpSp>
          <p:nvGrpSpPr>
            <p:cNvPr id="13" name="Gruppieren 12"/>
            <p:cNvGrpSpPr/>
            <p:nvPr userDrawn="1"/>
          </p:nvGrpSpPr>
          <p:grpSpPr>
            <a:xfrm>
              <a:off x="127799" y="28522"/>
              <a:ext cx="999401" cy="1146725"/>
              <a:chOff x="127799" y="28522"/>
              <a:chExt cx="999401" cy="1146725"/>
            </a:xfrm>
          </p:grpSpPr>
          <p:pic>
            <p:nvPicPr>
              <p:cNvPr id="1026" name="Picture 2" descr="http://www.fair-center.eu/typo3temp/pics/8eed0411a9.png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99" y="28522"/>
                <a:ext cx="659099" cy="896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38"/>
              <p:cNvSpPr txBox="1"/>
              <p:nvPr userDrawn="1"/>
            </p:nvSpPr>
            <p:spPr>
              <a:xfrm>
                <a:off x="372815" y="776168"/>
                <a:ext cx="754385" cy="3990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100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DCS</a:t>
                </a:r>
              </a:p>
            </p:txBody>
          </p:sp>
        </p:grpSp>
      </p:grpSp>
      <p:grpSp>
        <p:nvGrpSpPr>
          <p:cNvPr id="43" name="Gruppieren 42"/>
          <p:cNvGrpSpPr/>
          <p:nvPr userDrawn="1"/>
        </p:nvGrpSpPr>
        <p:grpSpPr>
          <a:xfrm>
            <a:off x="8008373" y="6313733"/>
            <a:ext cx="1020093" cy="241237"/>
            <a:chOff x="7323913" y="6249721"/>
            <a:chExt cx="1471464" cy="347980"/>
          </a:xfrm>
        </p:grpSpPr>
        <p:cxnSp>
          <p:nvCxnSpPr>
            <p:cNvPr id="44" name="Gerade Verbindung 43"/>
            <p:cNvCxnSpPr/>
            <p:nvPr userDrawn="1"/>
          </p:nvCxnSpPr>
          <p:spPr>
            <a:xfrm>
              <a:off x="7982191" y="6466987"/>
              <a:ext cx="215806" cy="0"/>
            </a:xfrm>
            <a:prstGeom prst="line">
              <a:avLst/>
            </a:prstGeom>
            <a:ln>
              <a:solidFill>
                <a:srgbClr val="FDBB6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Bild 6" descr="GSI_Logo_rgb.png"/>
            <p:cNvPicPr>
              <a:picLocks noChangeAspect="1"/>
            </p:cNvPicPr>
            <p:nvPr userDrawn="1"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925" y="6316635"/>
              <a:ext cx="642452" cy="214151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EC544E34-662F-4CD5-9395-A2DC301EEE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913" y="6249721"/>
              <a:ext cx="658278" cy="347980"/>
            </a:xfrm>
            <a:prstGeom prst="rect">
              <a:avLst/>
            </a:prstGeom>
          </p:spPr>
        </p:pic>
      </p:grpSp>
      <p:grpSp>
        <p:nvGrpSpPr>
          <p:cNvPr id="24" name="Gruppieren 23"/>
          <p:cNvGrpSpPr/>
          <p:nvPr userDrawn="1"/>
        </p:nvGrpSpPr>
        <p:grpSpPr>
          <a:xfrm>
            <a:off x="7954677" y="468793"/>
            <a:ext cx="1020093" cy="241237"/>
            <a:chOff x="7323913" y="6249721"/>
            <a:chExt cx="1471464" cy="347980"/>
          </a:xfrm>
        </p:grpSpPr>
        <p:cxnSp>
          <p:nvCxnSpPr>
            <p:cNvPr id="25" name="Gerade Verbindung 43"/>
            <p:cNvCxnSpPr/>
            <p:nvPr userDrawn="1"/>
          </p:nvCxnSpPr>
          <p:spPr>
            <a:xfrm>
              <a:off x="7982191" y="6466987"/>
              <a:ext cx="215806" cy="0"/>
            </a:xfrm>
            <a:prstGeom prst="line">
              <a:avLst/>
            </a:prstGeom>
            <a:ln>
              <a:solidFill>
                <a:srgbClr val="FDBB6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Bild 6" descr="GSI_Logo_rgb.png"/>
            <p:cNvPicPr>
              <a:picLocks noChangeAspect="1"/>
            </p:cNvPicPr>
            <p:nvPr userDrawn="1"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925" y="6316635"/>
              <a:ext cx="642452" cy="214151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EC544E34-662F-4CD5-9395-A2DC301EEE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913" y="6249721"/>
              <a:ext cx="658278" cy="347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2" r:id="rId4"/>
    <p:sldLayoutId id="2147483654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rgbClr val="333333"/>
          </a:solidFill>
          <a:latin typeface="+mj-lt"/>
          <a:ea typeface="+mj-ea"/>
          <a:cs typeface="MV Boli" panose="02000500030200090000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+mj-lt"/>
          <a:ea typeface="+mn-ea"/>
          <a:cs typeface="MV Boli" panose="02000500030200090000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+mj-lt"/>
          <a:ea typeface="+mn-ea"/>
          <a:cs typeface="MV Boli" panose="02000500030200090000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+mj-lt"/>
          <a:ea typeface="+mn-ea"/>
          <a:cs typeface="MV Boli" panose="02000500030200090000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+mj-lt"/>
          <a:ea typeface="+mn-ea"/>
          <a:cs typeface="MV Boli" panose="02000500030200090000" pitchFamily="2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+mj-lt"/>
          <a:ea typeface="+mn-ea"/>
          <a:cs typeface="MV Boli" panose="02000500030200090000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728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728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gsi.de/event/72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gsi.de/event/72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gsi.de/event/728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ndico.gsi.de/event/72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68898"/>
            <a:ext cx="6607516" cy="1071480"/>
          </a:xfrm>
          <a:noFill/>
        </p:spPr>
        <p:txBody>
          <a:bodyPr/>
          <a:lstStyle/>
          <a:p>
            <a:r>
              <a:rPr lang="de-DE" sz="4000" dirty="0"/>
              <a:t>DCS </a:t>
            </a:r>
            <a:r>
              <a:rPr lang="de-DE" sz="4000" dirty="0" smtClean="0"/>
              <a:t>Workshop</a:t>
            </a:r>
            <a:br>
              <a:rPr lang="de-DE" sz="4000" dirty="0" smtClean="0"/>
            </a:br>
            <a:r>
              <a:rPr lang="de-DE" sz="4000" dirty="0" smtClean="0"/>
              <a:t>Summary</a:t>
            </a:r>
            <a:endParaRPr lang="de-DE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02536"/>
            <a:ext cx="6400800" cy="719220"/>
          </a:xfrm>
          <a:noFill/>
        </p:spPr>
        <p:txBody>
          <a:bodyPr>
            <a:normAutofit/>
          </a:bodyPr>
          <a:lstStyle/>
          <a:p>
            <a:r>
              <a:rPr lang="de-DE" sz="1600" dirty="0" smtClean="0"/>
              <a:t>Peter </a:t>
            </a:r>
            <a:r>
              <a:rPr lang="de-DE" sz="1600" dirty="0"/>
              <a:t>Zumbruch (GSI, Darmstadt)</a:t>
            </a:r>
            <a:endParaRPr lang="de-DE" sz="16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76338" y="1317517"/>
            <a:ext cx="8971868" cy="143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2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0" y="22926"/>
            <a:ext cx="9144000" cy="14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548640" y="1613999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indico.gsi.de/event/7283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>
            <a:off x="175188" y="1702134"/>
            <a:ext cx="373452" cy="193062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17101" y="2320954"/>
            <a:ext cx="85603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Joint CBM / PANDA Topical Workshop on Detector Control Systems Aspects</a:t>
            </a:r>
            <a:endParaRPr lang="en-US" sz="2000" b="1" dirty="0"/>
          </a:p>
          <a:p>
            <a:endParaRPr lang="en-US" sz="1600" i="1" dirty="0" smtClean="0"/>
          </a:p>
          <a:p>
            <a:pPr algn="ctr"/>
            <a:r>
              <a:rPr lang="en-US" i="1" dirty="0" smtClean="0"/>
              <a:t>"</a:t>
            </a:r>
            <a:r>
              <a:rPr lang="en-US" i="1" dirty="0"/>
              <a:t>To think outside the </a:t>
            </a:r>
            <a:r>
              <a:rPr lang="en-US" i="1" dirty="0" smtClean="0"/>
              <a:t>box“</a:t>
            </a:r>
          </a:p>
          <a:p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management and organization and lessons learned 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BELLE2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3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0" y="22926"/>
            <a:ext cx="9144000" cy="14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7018097" y="1227137"/>
            <a:ext cx="212590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de-DE" sz="1100" dirty="0">
                <a:solidFill>
                  <a:schemeClr val="bg1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schemeClr val="bg1"/>
                </a:solidFill>
                <a:hlinkClick r:id="rId3"/>
              </a:rPr>
              <a:t>indico.gsi.de/event/7283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3369" y="1628381"/>
            <a:ext cx="85167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09:00-16:30 </a:t>
            </a:r>
            <a:r>
              <a:rPr lang="de-DE" dirty="0" err="1" smtClean="0">
                <a:latin typeface="Arial" panose="020B0604020202020204" pitchFamily="34" charset="0"/>
              </a:rPr>
              <a:t>full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day</a:t>
            </a: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35 </a:t>
            </a:r>
            <a:r>
              <a:rPr lang="en-US" dirty="0">
                <a:latin typeface="Arial" panose="020B0604020202020204" pitchFamily="34" charset="0"/>
              </a:rPr>
              <a:t>registered and present </a:t>
            </a:r>
            <a:r>
              <a:rPr lang="en-US" dirty="0" smtClean="0">
                <a:latin typeface="Arial" panose="020B0604020202020204" pitchFamily="34" charset="0"/>
              </a:rPr>
              <a:t>participants </a:t>
            </a:r>
            <a:r>
              <a:rPr lang="de-DE" dirty="0" err="1" smtClean="0">
                <a:latin typeface="Arial" panose="020B0604020202020204" pitchFamily="34" charset="0"/>
              </a:rPr>
              <a:t>from</a:t>
            </a:r>
            <a:endParaRPr lang="de-DE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CBM</a:t>
            </a:r>
            <a:endParaRPr lang="de-DE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PANDA</a:t>
            </a:r>
            <a:endParaRPr lang="de-DE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HADES</a:t>
            </a:r>
            <a:endParaRPr lang="de-DE" dirty="0"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R3B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</a:rPr>
              <a:t>invited</a:t>
            </a:r>
            <a:r>
              <a:rPr lang="de-DE" dirty="0" smtClean="0">
                <a:latin typeface="Arial" panose="020B0604020202020204" pitchFamily="34" charset="0"/>
              </a:rPr>
              <a:t> Speakers </a:t>
            </a:r>
            <a:r>
              <a:rPr lang="de-DE" dirty="0" err="1" smtClean="0">
                <a:latin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ALICE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BELLE2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CBM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HADES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</a:rPr>
              <a:t>PANDA</a:t>
            </a: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Presented </a:t>
            </a:r>
            <a:r>
              <a:rPr lang="en-US" dirty="0">
                <a:latin typeface="Arial" panose="020B0604020202020204" pitchFamily="34" charset="0"/>
              </a:rPr>
              <a:t>organization of current experiment's detector control systems.</a:t>
            </a:r>
          </a:p>
        </p:txBody>
      </p:sp>
    </p:spTree>
    <p:extLst>
      <p:ext uri="{BB962C8B-B14F-4D97-AF65-F5344CB8AC3E}">
        <p14:creationId xmlns:p14="http://schemas.microsoft.com/office/powerpoint/2010/main" val="20629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17630" y="1890011"/>
            <a:ext cx="8211834" cy="2298812"/>
          </a:xfrm>
        </p:spPr>
        <p:txBody>
          <a:bodyPr>
            <a:normAutofit/>
          </a:bodyPr>
          <a:lstStyle/>
          <a:p>
            <a:r>
              <a:rPr lang="de-DE" dirty="0" err="1" smtClean="0">
                <a:latin typeface="Arial" panose="020B0604020202020204" pitchFamily="34" charset="0"/>
              </a:rPr>
              <a:t>Presentations</a:t>
            </a:r>
            <a:r>
              <a:rPr lang="de-DE" dirty="0">
                <a:latin typeface="Arial" panose="020B0604020202020204" pitchFamily="34" charset="0"/>
              </a:rPr>
              <a:t>:</a:t>
            </a:r>
          </a:p>
          <a:p>
            <a:endParaRPr lang="de-DE" dirty="0">
              <a:latin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Very </a:t>
            </a:r>
            <a:r>
              <a:rPr lang="en-US" dirty="0">
                <a:latin typeface="Arial" panose="020B0604020202020204" pitchFamily="34" charset="0"/>
              </a:rPr>
              <a:t>much </a:t>
            </a:r>
            <a:r>
              <a:rPr lang="en-US" dirty="0" smtClean="0">
                <a:latin typeface="Arial" panose="020B0604020202020204" pitchFamily="34" charset="0"/>
              </a:rPr>
              <a:t>feedback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Interests and interesting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</a:rPr>
              <a:t>followed </a:t>
            </a:r>
            <a:r>
              <a:rPr lang="en-US" dirty="0">
                <a:latin typeface="Arial" panose="020B0604020202020204" pitchFamily="34" charset="0"/>
              </a:rPr>
              <a:t>by lively discussions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0" y="22926"/>
            <a:ext cx="9144000" cy="14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7018097" y="1227137"/>
            <a:ext cx="212590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de-DE" sz="1100" dirty="0">
                <a:solidFill>
                  <a:schemeClr val="bg1"/>
                </a:solidFill>
                <a:hlinkClick r:id="rId4"/>
              </a:rPr>
              <a:t>://</a:t>
            </a:r>
            <a:r>
              <a:rPr lang="de-DE" sz="1100" dirty="0" smtClean="0">
                <a:solidFill>
                  <a:schemeClr val="bg1"/>
                </a:solidFill>
                <a:hlinkClick r:id="rId4"/>
              </a:rPr>
              <a:t>indico.gsi.de/event/7283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4535" y="4519749"/>
            <a:ext cx="8114930" cy="1077218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5715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Highly appreciated network meeting for </a:t>
            </a:r>
          </a:p>
          <a:p>
            <a:pPr marL="5715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sharing know-how and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experiences !</a:t>
            </a:r>
            <a:endParaRPr lang="de-DE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0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0" y="22926"/>
            <a:ext cx="9144000" cy="14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7018097" y="1227137"/>
            <a:ext cx="212590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de-DE" sz="1100" dirty="0">
                <a:solidFill>
                  <a:schemeClr val="bg1"/>
                </a:solidFill>
                <a:hlinkClick r:id="rId4"/>
              </a:rPr>
              <a:t>://</a:t>
            </a:r>
            <a:r>
              <a:rPr lang="de-DE" sz="1100" dirty="0" smtClean="0">
                <a:solidFill>
                  <a:schemeClr val="bg1"/>
                </a:solidFill>
                <a:hlinkClick r:id="rId4"/>
              </a:rPr>
              <a:t>indico.gsi.de/event/7283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83369" y="1890011"/>
            <a:ext cx="8211834" cy="3480109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ALICE </a:t>
            </a:r>
            <a:r>
              <a:rPr lang="de-DE" dirty="0"/>
              <a:t>DCS Management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organization</a:t>
            </a:r>
            <a:r>
              <a:rPr lang="de-DE" dirty="0"/>
              <a:t> 1h0'</a:t>
            </a:r>
          </a:p>
          <a:p>
            <a:pPr lvl="1"/>
            <a:r>
              <a:rPr lang="de-DE" dirty="0"/>
              <a:t>Speakers:	Mateusz </a:t>
            </a:r>
            <a:r>
              <a:rPr lang="de-DE" dirty="0" err="1"/>
              <a:t>Lechman</a:t>
            </a:r>
            <a:r>
              <a:rPr lang="de-DE" dirty="0"/>
              <a:t> (CERN), Peter </a:t>
            </a:r>
            <a:r>
              <a:rPr lang="de-DE" dirty="0" err="1"/>
              <a:t>Chocula</a:t>
            </a:r>
            <a:r>
              <a:rPr lang="de-DE" dirty="0"/>
              <a:t> (CERN)</a:t>
            </a:r>
          </a:p>
          <a:p>
            <a:r>
              <a:rPr lang="de-DE" dirty="0" smtClean="0"/>
              <a:t>Alice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TPC 30'</a:t>
            </a:r>
          </a:p>
          <a:p>
            <a:pPr lvl="1"/>
            <a:r>
              <a:rPr lang="de-DE" dirty="0"/>
              <a:t>Speaker:	Ulrich Frankenfeld (GSI, Darmstadt)</a:t>
            </a:r>
          </a:p>
          <a:p>
            <a:r>
              <a:rPr lang="de-DE" dirty="0" smtClean="0"/>
              <a:t>Belle2 </a:t>
            </a:r>
            <a:r>
              <a:rPr lang="de-DE" dirty="0"/>
              <a:t>PXD DCS 30'</a:t>
            </a:r>
          </a:p>
          <a:p>
            <a:pPr lvl="1"/>
            <a:r>
              <a:rPr lang="de-DE" dirty="0"/>
              <a:t>Speaker:	Michael </a:t>
            </a:r>
            <a:r>
              <a:rPr lang="de-DE" dirty="0" err="1"/>
              <a:t>Ritzert</a:t>
            </a:r>
            <a:r>
              <a:rPr lang="de-DE" dirty="0"/>
              <a:t> (ZITI - Technische Informatik, Uni Heidelberg)</a:t>
            </a:r>
          </a:p>
          <a:p>
            <a:r>
              <a:rPr lang="de-DE" dirty="0" smtClean="0"/>
              <a:t>PANDA </a:t>
            </a:r>
            <a:r>
              <a:rPr lang="de-DE" dirty="0"/>
              <a:t>DCS 45'</a:t>
            </a:r>
          </a:p>
          <a:p>
            <a:pPr lvl="1"/>
            <a:r>
              <a:rPr lang="de-DE" dirty="0"/>
              <a:t>Speakers:	Tobias </a:t>
            </a:r>
            <a:r>
              <a:rPr lang="de-DE" dirty="0" err="1"/>
              <a:t>Trifterer</a:t>
            </a:r>
            <a:r>
              <a:rPr lang="de-DE" dirty="0"/>
              <a:t>, Florian Feldbauer (Uni Bochum)</a:t>
            </a:r>
          </a:p>
          <a:p>
            <a:r>
              <a:rPr lang="de-DE" dirty="0" smtClean="0"/>
              <a:t>HADES </a:t>
            </a:r>
            <a:r>
              <a:rPr lang="de-DE" dirty="0"/>
              <a:t>DCS -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45'</a:t>
            </a:r>
          </a:p>
          <a:p>
            <a:pPr lvl="1"/>
            <a:r>
              <a:rPr lang="de-DE" dirty="0"/>
              <a:t>Speaker:	Peter Zumbruch (GSI, Darmstadt)</a:t>
            </a:r>
          </a:p>
          <a:p>
            <a:r>
              <a:rPr lang="de-DE" dirty="0" smtClean="0"/>
              <a:t>Diskussion </a:t>
            </a:r>
            <a:r>
              <a:rPr lang="de-DE" dirty="0"/>
              <a:t>(</a:t>
            </a:r>
            <a:r>
              <a:rPr lang="de-DE" dirty="0" err="1"/>
              <a:t>focus</a:t>
            </a:r>
            <a:r>
              <a:rPr lang="de-DE" dirty="0"/>
              <a:t> CBM </a:t>
            </a:r>
            <a:r>
              <a:rPr lang="de-DE" dirty="0" err="1"/>
              <a:t>future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9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0" y="22926"/>
            <a:ext cx="9144000" cy="14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7018097" y="1227137"/>
            <a:ext cx="212590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de-DE" sz="1100" dirty="0">
                <a:solidFill>
                  <a:schemeClr val="bg1"/>
                </a:solidFill>
                <a:hlinkClick r:id="rId4"/>
              </a:rPr>
              <a:t>://</a:t>
            </a:r>
            <a:r>
              <a:rPr lang="de-DE" sz="1100" dirty="0" smtClean="0">
                <a:solidFill>
                  <a:schemeClr val="bg1"/>
                </a:solidFill>
                <a:hlinkClick r:id="rId4"/>
              </a:rPr>
              <a:t>indico.gsi.de/event/7283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6083" y="2170667"/>
            <a:ext cx="8211834" cy="3627226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Arial" panose="020B0604020202020204" pitchFamily="34" charset="0"/>
              </a:rPr>
              <a:t>Wish </a:t>
            </a:r>
            <a:r>
              <a:rPr lang="en-US" sz="1400" dirty="0">
                <a:latin typeface="Arial" panose="020B0604020202020204" pitchFamily="34" charset="0"/>
              </a:rPr>
              <a:t>to </a:t>
            </a:r>
            <a:r>
              <a:rPr lang="en-US" sz="1400" dirty="0" err="1">
                <a:latin typeface="Arial" panose="020B0604020202020204" pitchFamily="34" charset="0"/>
              </a:rPr>
              <a:t>to</a:t>
            </a:r>
            <a:r>
              <a:rPr lang="en-US" sz="1400" dirty="0">
                <a:latin typeface="Arial" panose="020B0604020202020204" pitchFamily="34" charset="0"/>
              </a:rPr>
              <a:t> be </a:t>
            </a:r>
            <a:r>
              <a:rPr lang="en-US" sz="1400" dirty="0" smtClean="0">
                <a:latin typeface="Arial" panose="020B0604020202020204" pitchFamily="34" charset="0"/>
              </a:rPr>
              <a:t>continued</a:t>
            </a:r>
            <a:r>
              <a:rPr lang="en-US" sz="1400" dirty="0">
                <a:latin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</a:rPr>
              <a:t>!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</a:rPr>
              <a:t>Consider </a:t>
            </a:r>
            <a:r>
              <a:rPr lang="en-US" sz="1400" dirty="0">
                <a:latin typeface="Arial" panose="020B0604020202020204" pitchFamily="34" charset="0"/>
              </a:rPr>
              <a:t>this workshop as </a:t>
            </a:r>
            <a:r>
              <a:rPr lang="en-US" sz="1400" dirty="0" smtClean="0">
                <a:latin typeface="Arial" panose="020B0604020202020204" pitchFamily="34" charset="0"/>
              </a:rPr>
              <a:t>a </a:t>
            </a:r>
            <a:r>
              <a:rPr lang="en-US" sz="1400" u="sng" dirty="0">
                <a:latin typeface="Arial" panose="020B0604020202020204" pitchFamily="34" charset="0"/>
              </a:rPr>
              <a:t>kickoff</a:t>
            </a:r>
            <a:r>
              <a:rPr lang="en-US" sz="1400" dirty="0">
                <a:latin typeface="Arial" panose="020B0604020202020204" pitchFamily="34" charset="0"/>
              </a:rPr>
              <a:t> for </a:t>
            </a:r>
            <a:r>
              <a:rPr lang="en-US" sz="1400" dirty="0" smtClean="0">
                <a:latin typeface="Arial" panose="020B0604020202020204" pitchFamily="34" charset="0"/>
              </a:rPr>
              <a:t>future j</a:t>
            </a:r>
            <a:r>
              <a:rPr lang="de-DE" sz="1400" dirty="0" err="1" smtClean="0">
                <a:latin typeface="Arial" panose="020B0604020202020204" pitchFamily="34" charset="0"/>
              </a:rPr>
              <a:t>oint</a:t>
            </a:r>
            <a:r>
              <a:rPr lang="de-DE" sz="1400" dirty="0" smtClean="0">
                <a:latin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</a:rPr>
              <a:t>meetings</a:t>
            </a:r>
            <a:r>
              <a:rPr lang="de-DE" sz="1400" dirty="0" smtClean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</a:rPr>
              <a:t>For </a:t>
            </a:r>
            <a:r>
              <a:rPr lang="en-US" sz="1400" dirty="0">
                <a:latin typeface="Arial" panose="020B0604020202020204" pitchFamily="34" charset="0"/>
              </a:rPr>
              <a:t>a </a:t>
            </a:r>
            <a:r>
              <a:rPr lang="en-US" sz="1400" b="1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FairJointDCS</a:t>
            </a:r>
            <a:r>
              <a:rPr lang="en-US" sz="1400" dirty="0">
                <a:latin typeface="Arial" panose="020B0604020202020204" pitchFamily="34" charset="0"/>
              </a:rPr>
              <a:t> Meeting follow-up, </a:t>
            </a:r>
            <a:endParaRPr lang="en-US" sz="1400" dirty="0" smtClean="0">
              <a:latin typeface="Arial" panose="020B0604020202020204" pitchFamily="34" charset="0"/>
            </a:endParaRPr>
          </a:p>
          <a:p>
            <a:pPr lvl="2"/>
            <a:r>
              <a:rPr lang="en-US" sz="1400" dirty="0" smtClean="0">
                <a:latin typeface="Arial" panose="020B0604020202020204" pitchFamily="34" charset="0"/>
              </a:rPr>
              <a:t>e.g</a:t>
            </a:r>
            <a:r>
              <a:rPr lang="en-US" sz="1400" dirty="0">
                <a:latin typeface="Arial" panose="020B0604020202020204" pitchFamily="34" charset="0"/>
              </a:rPr>
              <a:t>. with </a:t>
            </a:r>
            <a:r>
              <a:rPr lang="en-US" sz="1400" dirty="0" smtClean="0">
                <a:latin typeface="Arial" panose="020B0604020202020204" pitchFamily="34" charset="0"/>
              </a:rPr>
              <a:t>focus on EPICS with experts from </a:t>
            </a:r>
          </a:p>
          <a:p>
            <a:pPr lvl="3"/>
            <a:r>
              <a:rPr lang="en-US" sz="1200" dirty="0" smtClean="0">
                <a:latin typeface="Arial" panose="020B0604020202020204" pitchFamily="34" charset="0"/>
              </a:rPr>
              <a:t>ITER </a:t>
            </a:r>
          </a:p>
          <a:p>
            <a:pPr lvl="3"/>
            <a:r>
              <a:rPr lang="en-US" sz="1200" dirty="0" smtClean="0">
                <a:latin typeface="Arial" panose="020B0604020202020204" pitchFamily="34" charset="0"/>
              </a:rPr>
              <a:t>ESS</a:t>
            </a:r>
          </a:p>
          <a:p>
            <a:pPr lvl="3"/>
            <a:r>
              <a:rPr lang="en-US" sz="1200" dirty="0" smtClean="0">
                <a:latin typeface="Arial" panose="020B0604020202020204" pitchFamily="34" charset="0"/>
              </a:rPr>
              <a:t>CS-Studio </a:t>
            </a:r>
            <a:r>
              <a:rPr lang="en-US" sz="1200" dirty="0">
                <a:latin typeface="Arial" panose="020B0604020202020204" pitchFamily="34" charset="0"/>
              </a:rPr>
              <a:t>experts (</a:t>
            </a:r>
            <a:r>
              <a:rPr lang="en-US" sz="1200" dirty="0" smtClean="0">
                <a:latin typeface="Arial" panose="020B0604020202020204" pitchFamily="34" charset="0"/>
              </a:rPr>
              <a:t>BESSY)</a:t>
            </a:r>
          </a:p>
          <a:p>
            <a:pPr lvl="3"/>
            <a:r>
              <a:rPr lang="en-US" sz="1200" dirty="0" smtClean="0">
                <a:latin typeface="Arial" panose="020B0604020202020204" pitchFamily="34" charset="0"/>
              </a:rPr>
              <a:t>… </a:t>
            </a:r>
          </a:p>
          <a:p>
            <a:pPr lvl="3"/>
            <a:r>
              <a:rPr lang="en-US" sz="1200" dirty="0" smtClean="0">
                <a:latin typeface="Arial" panose="020B0604020202020204" pitchFamily="34" charset="0"/>
              </a:rPr>
              <a:t>and not to forget GSI/FAIR </a:t>
            </a:r>
            <a:r>
              <a:rPr lang="en-US" sz="1200" dirty="0">
                <a:latin typeface="Arial" panose="020B0604020202020204" pitchFamily="34" charset="0"/>
              </a:rPr>
              <a:t>Accelerator controls</a:t>
            </a:r>
          </a:p>
          <a:p>
            <a:endParaRPr lang="de-DE" sz="1400" dirty="0"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FAIR/GSI experiments experience </a:t>
            </a:r>
            <a:r>
              <a:rPr lang="en-US" sz="1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Lack of </a:t>
            </a:r>
            <a:r>
              <a:rPr lang="en-US" sz="14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Manpower </a:t>
            </a:r>
            <a:r>
              <a:rPr lang="en-US" sz="1400" dirty="0">
                <a:latin typeface="Arial" panose="020B0604020202020204" pitchFamily="34" charset="0"/>
              </a:rPr>
              <a:t>and </a:t>
            </a:r>
            <a:r>
              <a:rPr lang="en-US" sz="1400" dirty="0" err="1">
                <a:latin typeface="Arial" panose="020B0604020202020204" pitchFamily="34" charset="0"/>
              </a:rPr>
              <a:t>longterm</a:t>
            </a:r>
            <a:r>
              <a:rPr lang="en-US" sz="1400" dirty="0">
                <a:latin typeface="Arial" panose="020B0604020202020204" pitchFamily="34" charset="0"/>
              </a:rPr>
              <a:t> experiment support on experiment side</a:t>
            </a:r>
            <a:r>
              <a:rPr lang="en-US" sz="1400" dirty="0" smtClean="0">
                <a:latin typeface="Arial" panose="020B0604020202020204" pitchFamily="34" charset="0"/>
              </a:rPr>
              <a:t>. </a:t>
            </a:r>
          </a:p>
          <a:p>
            <a:pPr lvl="1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This might become 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system risk for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operability !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</a:rPr>
              <a:t>Proposal </a:t>
            </a:r>
            <a:r>
              <a:rPr lang="en-US" sz="1400" dirty="0">
                <a:latin typeface="Arial" panose="020B0604020202020204" pitchFamily="34" charset="0"/>
              </a:rPr>
              <a:t>of Support by Host Institute of a </a:t>
            </a:r>
            <a:r>
              <a:rPr lang="en-US" sz="1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Joint Fair Detector Controls System Coordination</a:t>
            </a:r>
            <a:r>
              <a:rPr lang="en-US" sz="1400" dirty="0">
                <a:latin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</a:rPr>
              <a:t>comparable </a:t>
            </a:r>
            <a:r>
              <a:rPr lang="en-US" sz="1400" dirty="0">
                <a:latin typeface="Arial" panose="020B0604020202020204" pitchFamily="34" charset="0"/>
              </a:rPr>
              <a:t>to JCOP </a:t>
            </a:r>
            <a:r>
              <a:rPr lang="en-US" sz="1400" dirty="0" smtClean="0">
                <a:latin typeface="Arial" panose="020B0604020202020204" pitchFamily="34" charset="0"/>
              </a:rPr>
              <a:t>or Alice’s ACC.</a:t>
            </a:r>
            <a:endParaRPr lang="de-DE" sz="1400" dirty="0">
              <a:latin typeface="Arial" panose="020B0604020202020204" pitchFamily="34" charset="0"/>
            </a:endParaRPr>
          </a:p>
          <a:p>
            <a:endParaRPr lang="de-DE" sz="1400" dirty="0"/>
          </a:p>
          <a:p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0" y="1515283"/>
            <a:ext cx="1672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</a:rPr>
              <a:t>Outcome</a:t>
            </a:r>
            <a:endParaRPr lang="de-D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14535" y="3034715"/>
            <a:ext cx="8211834" cy="2298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</a:rPr>
              <a:t>Therefore: </a:t>
            </a:r>
          </a:p>
          <a:p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</a:rPr>
              <a:t>Existing </a:t>
            </a:r>
            <a:r>
              <a:rPr lang="en-US" dirty="0">
                <a:latin typeface="Arial" panose="020B0604020202020204" pitchFamily="34" charset="0"/>
              </a:rPr>
              <a:t>services and repositories are to be collected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</a:rPr>
              <a:t>Joint Mailing List to be set-up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6EBB6F-5F38-415C-AE16-5EB0251D18A0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5247" r="4064"/>
          <a:stretch/>
        </p:blipFill>
        <p:spPr bwMode="auto">
          <a:xfrm>
            <a:off x="0" y="22926"/>
            <a:ext cx="9144000" cy="14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7018097" y="1227137"/>
            <a:ext cx="2125903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de-DE" sz="1100" dirty="0">
                <a:solidFill>
                  <a:schemeClr val="bg1"/>
                </a:solidFill>
                <a:hlinkClick r:id="rId4"/>
              </a:rPr>
              <a:t>://</a:t>
            </a:r>
            <a:r>
              <a:rPr lang="de-DE" sz="1100" dirty="0" smtClean="0">
                <a:solidFill>
                  <a:schemeClr val="bg1"/>
                </a:solidFill>
                <a:hlinkClick r:id="rId4"/>
              </a:rPr>
              <a:t>indico.gsi.de/event/7283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9468" y="1723122"/>
            <a:ext cx="8114930" cy="1077218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57150"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Working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together appreciated by the participants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253</Words>
  <Application>Microsoft Office PowerPoint</Application>
  <PresentationFormat>Bildschirmpräsentation (4:3)</PresentationFormat>
  <Paragraphs>82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MV Boli</vt:lpstr>
      <vt:lpstr>Wingdings</vt:lpstr>
      <vt:lpstr>gsi-folienmaster-2014-II</vt:lpstr>
      <vt:lpstr>DCS Workshop Summary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HADES-Controls PeterZumbruch 03-2017</dc:title>
  <dc:creator>Zumbruch, Peter Dr.</dc:creator>
  <cp:lastModifiedBy>Administrator</cp:lastModifiedBy>
  <cp:revision>191</cp:revision>
  <cp:lastPrinted>2016-03-04T14:52:10Z</cp:lastPrinted>
  <dcterms:created xsi:type="dcterms:W3CDTF">2016-03-04T13:06:18Z</dcterms:created>
  <dcterms:modified xsi:type="dcterms:W3CDTF">2018-08-06T10:47:41Z</dcterms:modified>
</cp:coreProperties>
</file>