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6" r:id="rId3"/>
    <p:sldId id="269" r:id="rId4"/>
    <p:sldId id="278" r:id="rId5"/>
    <p:sldId id="264" r:id="rId6"/>
    <p:sldId id="297" r:id="rId7"/>
    <p:sldId id="284" r:id="rId8"/>
    <p:sldId id="298" r:id="rId9"/>
    <p:sldId id="286" r:id="rId10"/>
    <p:sldId id="299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58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DE3944-1023-4162-8EAD-A63E9A35F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PANDA meeting 2017 July 20-25                                    </a:t>
            </a:r>
            <a:r>
              <a:rPr lang="en-US" dirty="0" smtClean="0"/>
              <a:t>Flowcheme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C8C801-21D9-471C-AB85-FED1B1623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D1506-62D0-41D8-9547-C83C0894F07D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58C8B9-6721-43FB-807F-FD97EBBD6E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ADB302-A891-4BC8-9F8F-15ED72ED7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BB7A-2FD3-4038-9AA5-44DC3D017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820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C515-A623-407E-907E-65949DD21DA2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9BB3-9E72-41AD-A89D-FC770D573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7851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61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59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79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9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9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A39-4643-44E4-98FC-B1D58521B1B2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7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6E81-E5EC-4975-941D-EE03CA7A8408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44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B60F-3446-4083-BDEF-6A29B7B9839E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7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7322-D024-4E5A-8A40-4D34CD07793E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6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D8EA-96F1-4306-8F54-67240C0F7A2F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345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EA43-7504-4095-A52B-6A17AE5DCBE4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91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17A4-7D21-41DE-8DBB-AF404E4A1B1C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5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492-EE8B-471C-9ECF-5D78A3DB0E98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4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F410-DB76-4E02-9805-99201A333932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0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6088-A98E-4FC2-BFB6-A9341DE701A5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42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7D2-818A-457F-A414-B431D25F9EB3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05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52D6-3E37-46FC-BCEA-E3363EBDF0D7}" type="datetime1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PANDA meeting BINP,  2018 March            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2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cid:9BEDF584-1947-4E9E-AAC6-716EE7FD60E1@gsi.d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09" y="140840"/>
            <a:ext cx="9333781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de-DE" sz="3600" b="1" dirty="0" smtClean="0">
                <a:solidFill>
                  <a:srgbClr val="FF0000"/>
                </a:solidFill>
                <a:latin typeface="Comic Sans MS" pitchFamily="66" charset="0"/>
              </a:rPr>
              <a:t>conceptual</a:t>
            </a:r>
            <a:r>
              <a:rPr lang="de-DE" sz="3600" b="1" dirty="0" smtClean="0">
                <a:solidFill>
                  <a:srgbClr val="FF0000"/>
                </a:solidFill>
                <a:latin typeface="Comic Sans MS" pitchFamily="66" charset="0"/>
              </a:rPr>
              <a:t> design </a:t>
            </a:r>
            <a:r>
              <a:rPr lang="de-DE" sz="3600" b="1" dirty="0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control </a:t>
            </a:r>
            <a:b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Dewar for PANDA solenoid magnet</a:t>
            </a:r>
            <a:r>
              <a:rPr lang="en-US" sz="3600" b="1" dirty="0" smtClean="0">
                <a:solidFill>
                  <a:srgbClr val="000000"/>
                </a:solidFill>
              </a:rPr>
              <a:t>   </a:t>
            </a:r>
            <a:endParaRPr lang="ru-RU" sz="3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41034" y="6383045"/>
            <a:ext cx="7625918" cy="278047"/>
          </a:xfrm>
        </p:spPr>
        <p:txBody>
          <a:bodyPr/>
          <a:lstStyle/>
          <a:p>
            <a:r>
              <a:rPr lang="en-US" dirty="0" smtClean="0"/>
              <a:t>PANDA meeting BINP,  2018 March              M.Kholopov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295" y="1352351"/>
            <a:ext cx="7995407" cy="49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10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TL_Supply1.jpg"/>
          <p:cNvPicPr>
            <a:picLocks noChangeAspect="1"/>
          </p:cNvPicPr>
          <p:nvPr/>
        </p:nvPicPr>
        <p:blipFill>
          <a:blip r:embed="rId3" cstate="print"/>
          <a:srcRect l="16923" t="3063" r="32019" b="1646"/>
          <a:stretch>
            <a:fillRect/>
          </a:stretch>
        </p:blipFill>
        <p:spPr>
          <a:xfrm>
            <a:off x="5953126" y="895351"/>
            <a:ext cx="3591102" cy="363844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interface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Рисунок 18" descr="TL_Supply2.jpg"/>
          <p:cNvPicPr>
            <a:picLocks noChangeAspect="1"/>
          </p:cNvPicPr>
          <p:nvPr/>
        </p:nvPicPr>
        <p:blipFill>
          <a:blip r:embed="rId4" cstate="print"/>
          <a:srcRect l="14038" t="2001" r="32885"/>
          <a:stretch>
            <a:fillRect/>
          </a:stretch>
        </p:blipFill>
        <p:spPr>
          <a:xfrm>
            <a:off x="4295775" y="2714625"/>
            <a:ext cx="3620533" cy="3629025"/>
          </a:xfrm>
          <a:prstGeom prst="rect">
            <a:avLst/>
          </a:prstGeom>
        </p:spPr>
      </p:pic>
      <p:sp>
        <p:nvSpPr>
          <p:cNvPr id="20" name="Овальная выноска 19"/>
          <p:cNvSpPr/>
          <p:nvPr/>
        </p:nvSpPr>
        <p:spPr>
          <a:xfrm>
            <a:off x="6059544" y="937292"/>
            <a:ext cx="1141046" cy="633046"/>
          </a:xfrm>
          <a:prstGeom prst="wedgeEllipseCallout">
            <a:avLst>
              <a:gd name="adj1" fmla="val -8386"/>
              <a:gd name="adj2" fmla="val 1250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TL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4350608" y="2772805"/>
            <a:ext cx="1410678" cy="581026"/>
          </a:xfrm>
          <a:prstGeom prst="wedgeEllipseCallout">
            <a:avLst>
              <a:gd name="adj1" fmla="val 102248"/>
              <a:gd name="adj2" fmla="val 222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Metal</a:t>
            </a:r>
          </a:p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Hoses DN200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5362575" y="4100880"/>
            <a:ext cx="1296377" cy="642570"/>
          </a:xfrm>
          <a:prstGeom prst="wedgeEllipseCallout">
            <a:avLst>
              <a:gd name="adj1" fmla="val -6756"/>
              <a:gd name="adj2" fmla="val -14538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Metal</a:t>
            </a:r>
          </a:p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Hoses DN20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5259859" y="4983359"/>
            <a:ext cx="1229702" cy="623520"/>
          </a:xfrm>
          <a:prstGeom prst="wedgeEllipseCallout">
            <a:avLst>
              <a:gd name="adj1" fmla="val 89975"/>
              <a:gd name="adj2" fmla="val 7311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Bellows</a:t>
            </a:r>
          </a:p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unit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Двойная стрелка вверх/вниз 26"/>
          <p:cNvSpPr/>
          <p:nvPr/>
        </p:nvSpPr>
        <p:spPr>
          <a:xfrm rot="5909817">
            <a:off x="8339939" y="4499314"/>
            <a:ext cx="237435" cy="9013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981950" y="5391150"/>
            <a:ext cx="1924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The end of the supplying TL has the ability to 3D move ±300mm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9" name="Двойная стрелка вверх/вниз 28"/>
          <p:cNvSpPr/>
          <p:nvPr/>
        </p:nvSpPr>
        <p:spPr>
          <a:xfrm rot="412794">
            <a:off x="8370740" y="4517764"/>
            <a:ext cx="218128" cy="853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войная стрелка вверх/вниз 24"/>
          <p:cNvSpPr/>
          <p:nvPr/>
        </p:nvSpPr>
        <p:spPr>
          <a:xfrm rot="412794">
            <a:off x="6809814" y="4726811"/>
            <a:ext cx="225302" cy="8731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 descr="TLC2.jpg"/>
          <p:cNvPicPr>
            <a:picLocks noChangeAspect="1"/>
          </p:cNvPicPr>
          <p:nvPr/>
        </p:nvPicPr>
        <p:blipFill>
          <a:blip r:embed="rId5" cstate="print"/>
          <a:srcRect t="4834" b="9617"/>
          <a:stretch>
            <a:fillRect/>
          </a:stretch>
        </p:blipFill>
        <p:spPr>
          <a:xfrm rot="16200000">
            <a:off x="81369" y="2349361"/>
            <a:ext cx="5209368" cy="2419351"/>
          </a:xfrm>
          <a:prstGeom prst="rect">
            <a:avLst/>
          </a:prstGeom>
        </p:spPr>
      </p:pic>
      <p:sp>
        <p:nvSpPr>
          <p:cNvPr id="33" name="Овальная выноска 32"/>
          <p:cNvSpPr/>
          <p:nvPr/>
        </p:nvSpPr>
        <p:spPr>
          <a:xfrm>
            <a:off x="486033" y="5101005"/>
            <a:ext cx="1590418" cy="499695"/>
          </a:xfrm>
          <a:prstGeom prst="wedgeEllipseCallout">
            <a:avLst>
              <a:gd name="adj1" fmla="val 69713"/>
              <a:gd name="adj2" fmla="val 150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 </a:t>
            </a:r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4218355" y="910982"/>
            <a:ext cx="1441938" cy="633046"/>
          </a:xfrm>
          <a:prstGeom prst="wedgeEllipseCallout">
            <a:avLst>
              <a:gd name="adj1" fmla="val -131183"/>
              <a:gd name="adj2" fmla="val 3004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681039" y="3848467"/>
            <a:ext cx="1571624" cy="499695"/>
          </a:xfrm>
          <a:prstGeom prst="wedgeEllipseCallout">
            <a:avLst>
              <a:gd name="adj1" fmla="val 91534"/>
              <a:gd name="adj2" fmla="val -606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P</a:t>
            </a:r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ipelines</a:t>
            </a:r>
          </a:p>
        </p:txBody>
      </p:sp>
      <p:sp>
        <p:nvSpPr>
          <p:cNvPr id="36" name="Овальная выноска 35"/>
          <p:cNvSpPr/>
          <p:nvPr/>
        </p:nvSpPr>
        <p:spPr>
          <a:xfrm>
            <a:off x="190501" y="2538780"/>
            <a:ext cx="1571624" cy="499695"/>
          </a:xfrm>
          <a:prstGeom prst="wedgeEllipseCallout">
            <a:avLst>
              <a:gd name="adj1" fmla="val 52747"/>
              <a:gd name="adj2" fmla="val -136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Bellows unit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1079157" y="4481880"/>
            <a:ext cx="1140168" cy="345493"/>
          </a:xfrm>
          <a:prstGeom prst="wedgeEllipseCallout">
            <a:avLst>
              <a:gd name="adj1" fmla="val 93000"/>
              <a:gd name="adj2" fmla="val -65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S</a:t>
            </a:r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pacer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519113" y="3215055"/>
            <a:ext cx="1571624" cy="499695"/>
          </a:xfrm>
          <a:prstGeom prst="wedgeEllipseCallout">
            <a:avLst>
              <a:gd name="adj1" fmla="val 96080"/>
              <a:gd name="adj2" fmla="val -105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Thermal shield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>
            <a:off x="556055" y="5714724"/>
            <a:ext cx="1590418" cy="499695"/>
          </a:xfrm>
          <a:prstGeom prst="wedgeEllipseCallout">
            <a:avLst>
              <a:gd name="adj1" fmla="val 102345"/>
              <a:gd name="adj2" fmla="val 100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S</a:t>
            </a:r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uperconductor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8" name="Овальная выноска 37"/>
          <p:cNvSpPr/>
          <p:nvPr/>
        </p:nvSpPr>
        <p:spPr>
          <a:xfrm>
            <a:off x="4231160" y="1994329"/>
            <a:ext cx="1410678" cy="581026"/>
          </a:xfrm>
          <a:prstGeom prst="wedgeEllipseCallout">
            <a:avLst>
              <a:gd name="adj1" fmla="val 87065"/>
              <a:gd name="adj2" fmla="val 5184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Flange ISO250BF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4988011" y="5698249"/>
            <a:ext cx="1590418" cy="499695"/>
          </a:xfrm>
          <a:prstGeom prst="wedgeEllipseCallout">
            <a:avLst>
              <a:gd name="adj1" fmla="val 69713"/>
              <a:gd name="adj2" fmla="val 1501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>
            <a:off x="127687" y="739069"/>
            <a:ext cx="1590418" cy="499695"/>
          </a:xfrm>
          <a:prstGeom prst="wedgeEllipseCallout">
            <a:avLst>
              <a:gd name="adj1" fmla="val 43297"/>
              <a:gd name="adj2" fmla="val 859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535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pic>
        <p:nvPicPr>
          <p:cNvPr id="5" name="Picture 3" descr="D:\+++CHINA-COOPERATION\Budker_INP_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2875"/>
            <a:ext cx="7631112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6588" y="52403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454112" cy="807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07471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8"/>
            <a:ext cx="7056783" cy="41564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control Dewar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0322"/>
            <a:ext cx="31819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control Dewar is designed to ensure helium delivery to the user in accordance with the flow scheme.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spcAft>
                <a:spcPts val="400"/>
              </a:spcAft>
            </a:pP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614" y="6199160"/>
            <a:ext cx="819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Figure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view of the control Dewar.</a:t>
            </a: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ontrol_dewar.jpg"/>
          <p:cNvPicPr>
            <a:picLocks noChangeAspect="1"/>
          </p:cNvPicPr>
          <p:nvPr/>
        </p:nvPicPr>
        <p:blipFill>
          <a:blip r:embed="rId3" cstate="print"/>
          <a:srcRect l="29743" t="1512" r="38304" b="657"/>
          <a:stretch>
            <a:fillRect/>
          </a:stretch>
        </p:blipFill>
        <p:spPr>
          <a:xfrm>
            <a:off x="6465032" y="540971"/>
            <a:ext cx="2986549" cy="5486400"/>
          </a:xfrm>
          <a:prstGeom prst="rect">
            <a:avLst/>
          </a:prstGeom>
        </p:spPr>
      </p:pic>
      <p:pic>
        <p:nvPicPr>
          <p:cNvPr id="9" name="Рисунок 8" descr="FeedBox_PANDA4.jpg"/>
          <p:cNvPicPr>
            <a:picLocks noChangeAspect="1"/>
          </p:cNvPicPr>
          <p:nvPr/>
        </p:nvPicPr>
        <p:blipFill>
          <a:blip r:embed="rId4" cstate="print"/>
          <a:srcRect l="35977" t="2514" r="37120"/>
          <a:stretch>
            <a:fillRect/>
          </a:stretch>
        </p:blipFill>
        <p:spPr>
          <a:xfrm>
            <a:off x="3540369" y="578338"/>
            <a:ext cx="2774462" cy="5457769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079631" y="1195755"/>
            <a:ext cx="1141046" cy="633046"/>
          </a:xfrm>
          <a:prstGeom prst="wedgeEllipseCallout">
            <a:avLst>
              <a:gd name="adj1" fmla="val -23005"/>
              <a:gd name="adj2" fmla="val -1128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TL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532555" y="5044832"/>
            <a:ext cx="1441938" cy="633046"/>
          </a:xfrm>
          <a:prstGeom prst="wedgeEllipseCallout">
            <a:avLst>
              <a:gd name="adj1" fmla="val 67648"/>
              <a:gd name="adj2" fmla="val -449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443786" y="4947139"/>
            <a:ext cx="1441938" cy="633046"/>
          </a:xfrm>
          <a:prstGeom prst="wedgeEllipseCallout">
            <a:avLst>
              <a:gd name="adj1" fmla="val -84655"/>
              <a:gd name="adj2" fmla="val -158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8518769" y="1797540"/>
            <a:ext cx="898769" cy="633046"/>
          </a:xfrm>
          <a:prstGeom prst="wedgeEllipseCallout">
            <a:avLst>
              <a:gd name="adj1" fmla="val 24650"/>
              <a:gd name="adj2" fmla="val 156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The</a:t>
            </a:r>
          </a:p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Man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643077" y="3071446"/>
            <a:ext cx="611" cy="1352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581775" y="3076575"/>
            <a:ext cx="561488" cy="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05588" y="4419600"/>
            <a:ext cx="538162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6253163" y="3511065"/>
            <a:ext cx="671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D1600</a:t>
            </a:r>
            <a:endParaRPr lang="ru-RU" sz="10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145338" y="3990975"/>
            <a:ext cx="17478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20014" y="3730140"/>
            <a:ext cx="671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2080</a:t>
            </a:r>
            <a:endParaRPr lang="ru-RU" sz="1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32862" y="3376704"/>
            <a:ext cx="3170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- transfer lines (TL) connecting refrigerator and control Dewar</a:t>
            </a:r>
          </a:p>
          <a:p>
            <a:pPr marL="538163" algn="just"/>
            <a:endParaRPr lang="en-US" sz="1400" b="1" dirty="0" smtClean="0">
              <a:solidFill>
                <a:srgbClr val="000000"/>
              </a:solidFill>
              <a:latin typeface="+mn-lt"/>
            </a:endParaRPr>
          </a:p>
          <a:p>
            <a:pPr marL="538163" algn="just"/>
            <a:endParaRPr lang="en-US" sz="1400" b="1" dirty="0" smtClean="0">
              <a:solidFill>
                <a:srgbClr val="000000"/>
              </a:solidFill>
            </a:endParaRPr>
          </a:p>
          <a:p>
            <a:pPr marL="538163" algn="just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- transfer 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line (Chimney) connecting the vacuum vessels of cryostat and control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75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9081" y="372006"/>
            <a:ext cx="4769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/>
                </a:solidFill>
              </a:rPr>
              <a:t>Control Dewar consists of: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•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a vessel for liquid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helium (~480L);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current leads;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thermal shields cooled by gaseous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     helium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;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valves, gauges;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vacuum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shell.</a:t>
            </a: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796" y="5919241"/>
            <a:ext cx="4026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main components of the control Dewar.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FeedBox_PANDA3.jpg"/>
          <p:cNvPicPr>
            <a:picLocks noChangeAspect="1"/>
          </p:cNvPicPr>
          <p:nvPr/>
        </p:nvPicPr>
        <p:blipFill>
          <a:blip r:embed="rId3" cstate="print"/>
          <a:srcRect l="24458" t="1497" r="28521" b="1860"/>
          <a:stretch>
            <a:fillRect/>
          </a:stretch>
        </p:blipFill>
        <p:spPr>
          <a:xfrm>
            <a:off x="148491" y="554892"/>
            <a:ext cx="4657969" cy="5197231"/>
          </a:xfrm>
          <a:prstGeom prst="rect">
            <a:avLst/>
          </a:prstGeom>
        </p:spPr>
      </p:pic>
      <p:sp>
        <p:nvSpPr>
          <p:cNvPr id="12" name="Выноска 2 11"/>
          <p:cNvSpPr/>
          <p:nvPr/>
        </p:nvSpPr>
        <p:spPr>
          <a:xfrm>
            <a:off x="359508" y="5173785"/>
            <a:ext cx="468923" cy="508000"/>
          </a:xfrm>
          <a:prstGeom prst="borderCallout2">
            <a:avLst>
              <a:gd name="adj1" fmla="val -2789"/>
              <a:gd name="adj2" fmla="val 48334"/>
              <a:gd name="adj3" fmla="val -67403"/>
              <a:gd name="adj4" fmla="val 49999"/>
              <a:gd name="adj5" fmla="val -279808"/>
              <a:gd name="adj6" fmla="val 20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3888155" y="769815"/>
            <a:ext cx="468923" cy="508000"/>
          </a:xfrm>
          <a:prstGeom prst="borderCallout2">
            <a:avLst>
              <a:gd name="adj1" fmla="val 98749"/>
              <a:gd name="adj2" fmla="val 51667"/>
              <a:gd name="adj3" fmla="val 158750"/>
              <a:gd name="adj4" fmla="val 46666"/>
              <a:gd name="adj5" fmla="val 258654"/>
              <a:gd name="adj6" fmla="val -51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4271109" y="5185507"/>
            <a:ext cx="480645" cy="508000"/>
          </a:xfrm>
          <a:prstGeom prst="borderCallout2">
            <a:avLst>
              <a:gd name="adj1" fmla="val 1826"/>
              <a:gd name="adj2" fmla="val 46708"/>
              <a:gd name="adj3" fmla="val -58173"/>
              <a:gd name="adj4" fmla="val 50121"/>
              <a:gd name="adj5" fmla="val -98270"/>
              <a:gd name="adj6" fmla="val -1315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230555" y="715107"/>
            <a:ext cx="468923" cy="508000"/>
          </a:xfrm>
          <a:prstGeom prst="borderCallout2">
            <a:avLst>
              <a:gd name="adj1" fmla="val 95673"/>
              <a:gd name="adj2" fmla="val 50001"/>
              <a:gd name="adj3" fmla="val 181827"/>
              <a:gd name="adj4" fmla="val 48332"/>
              <a:gd name="adj5" fmla="val 124807"/>
              <a:gd name="adj6" fmla="val 22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441939" y="5193323"/>
            <a:ext cx="468923" cy="508000"/>
          </a:xfrm>
          <a:prstGeom prst="borderCallout2">
            <a:avLst>
              <a:gd name="adj1" fmla="val 52595"/>
              <a:gd name="adj2" fmla="val 101667"/>
              <a:gd name="adj3" fmla="val 46443"/>
              <a:gd name="adj4" fmla="val 178333"/>
              <a:gd name="adj5" fmla="val -44423"/>
              <a:gd name="adj6" fmla="val 2633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Control_Dewar1.jpg"/>
          <p:cNvPicPr>
            <a:picLocks noChangeAspect="1"/>
          </p:cNvPicPr>
          <p:nvPr/>
        </p:nvPicPr>
        <p:blipFill>
          <a:blip r:embed="rId4" cstate="print"/>
          <a:srcRect l="18212" t="1733" r="20998" b="3465"/>
          <a:stretch>
            <a:fillRect/>
          </a:stretch>
        </p:blipFill>
        <p:spPr>
          <a:xfrm>
            <a:off x="5404021" y="2449410"/>
            <a:ext cx="4003589" cy="3746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277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373244" y="132762"/>
            <a:ext cx="924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 solenoid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Flowscheme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comments of GSI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244" y="5378682"/>
            <a:ext cx="5683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Process Flow Diagram of the PANDA cryogenic system.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6512" y="5984257"/>
            <a:ext cx="624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b="1" dirty="0">
                <a:solidFill>
                  <a:srgbClr val="FF0000"/>
                </a:solidFill>
              </a:rPr>
              <a:t>Flowscheme</a:t>
            </a:r>
            <a:r>
              <a:rPr lang="en-US" b="1" dirty="0">
                <a:solidFill>
                  <a:srgbClr val="FF0000"/>
                </a:solidFill>
              </a:rPr>
              <a:t> of the PANDA solenoid was approved.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775" y="5884229"/>
            <a:ext cx="341141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Comments to the cryogenic flow scheme and the proposed operation (flowscheme__20170720)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additional valves, as suggested in 2016, are missing in the flow scheme. 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007" y="948774"/>
            <a:ext cx="5273336" cy="4996406"/>
          </a:xfrm>
          <a:prstGeom prst="rect">
            <a:avLst/>
          </a:prstGeom>
        </p:spPr>
      </p:pic>
      <p:pic>
        <p:nvPicPr>
          <p:cNvPr id="1025" name="Picture 1" descr="cid:9BEDF584-1947-4E9E-AAC6-716EE7FD60E1@gsi.de"/>
          <p:cNvPicPr>
            <a:picLocks noChangeAspect="1" noChangeArrowheads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29"/>
          <a:stretch/>
        </p:blipFill>
        <p:spPr bwMode="auto">
          <a:xfrm>
            <a:off x="625879" y="1112281"/>
            <a:ext cx="4370867" cy="405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6331" y="451806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439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546" y="61954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1.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AS_1_FeedBox_PANDA3.jpg"/>
          <p:cNvPicPr>
            <a:picLocks noChangeAspect="1"/>
          </p:cNvPicPr>
          <p:nvPr/>
        </p:nvPicPr>
        <p:blipFill>
          <a:blip r:embed="rId3" cstate="print"/>
          <a:srcRect l="35108" t="6292" r="46115" b="1860"/>
          <a:stretch>
            <a:fillRect/>
          </a:stretch>
        </p:blipFill>
        <p:spPr>
          <a:xfrm>
            <a:off x="508000" y="961292"/>
            <a:ext cx="1852246" cy="4918568"/>
          </a:xfrm>
          <a:prstGeom prst="rect">
            <a:avLst/>
          </a:prstGeom>
        </p:spPr>
      </p:pic>
      <p:pic>
        <p:nvPicPr>
          <p:cNvPr id="8" name="Рисунок 7" descr="AS_1_FeedBox_PANDA.jpg"/>
          <p:cNvPicPr>
            <a:picLocks noChangeAspect="1"/>
          </p:cNvPicPr>
          <p:nvPr/>
        </p:nvPicPr>
        <p:blipFill>
          <a:blip r:embed="rId4" cstate="print"/>
          <a:srcRect l="33530" t="1787" r="33570" b="4330"/>
          <a:stretch>
            <a:fillRect/>
          </a:stretch>
        </p:blipFill>
        <p:spPr>
          <a:xfrm>
            <a:off x="2402681" y="961292"/>
            <a:ext cx="3177504" cy="4922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95926" y="628650"/>
            <a:ext cx="4169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1. Installation of pipelines on the lid of the control 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AS_1_FeedBox_PANDA1.jpg"/>
          <p:cNvPicPr>
            <a:picLocks noChangeAspect="1"/>
          </p:cNvPicPr>
          <p:nvPr/>
        </p:nvPicPr>
        <p:blipFill>
          <a:blip r:embed="rId5" cstate="print"/>
          <a:srcRect l="23942" t="20952" r="23846" b="20952"/>
          <a:stretch>
            <a:fillRect/>
          </a:stretch>
        </p:blipFill>
        <p:spPr>
          <a:xfrm>
            <a:off x="5648499" y="1266825"/>
            <a:ext cx="4257501" cy="2571750"/>
          </a:xfrm>
          <a:prstGeom prst="rect">
            <a:avLst/>
          </a:prstGeom>
        </p:spPr>
      </p:pic>
      <p:pic>
        <p:nvPicPr>
          <p:cNvPr id="11" name="Рисунок 10" descr="AS_1_FeedBox_PANDA2.jpg"/>
          <p:cNvPicPr>
            <a:picLocks noChangeAspect="1"/>
          </p:cNvPicPr>
          <p:nvPr/>
        </p:nvPicPr>
        <p:blipFill>
          <a:blip r:embed="rId6" cstate="print"/>
          <a:srcRect l="23558" t="18119" r="23942" b="19712"/>
          <a:stretch>
            <a:fillRect/>
          </a:stretch>
        </p:blipFill>
        <p:spPr>
          <a:xfrm>
            <a:off x="5669493" y="3857625"/>
            <a:ext cx="4112682" cy="2643867"/>
          </a:xfrm>
          <a:prstGeom prst="rect">
            <a:avLst/>
          </a:prstGeom>
        </p:spPr>
      </p:pic>
      <p:sp>
        <p:nvSpPr>
          <p:cNvPr id="14" name="Выноска 2 13"/>
          <p:cNvSpPr/>
          <p:nvPr/>
        </p:nvSpPr>
        <p:spPr>
          <a:xfrm>
            <a:off x="5067301" y="3935535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91442"/>
              <a:gd name="adj6" fmla="val 40203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4,2K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5057776" y="4354635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76207"/>
              <a:gd name="adj6" fmla="val 5617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5K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5029201" y="4964235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-109652"/>
              <a:gd name="adj6" fmla="val 69063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40K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5019676" y="5450010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-76136"/>
              <a:gd name="adj6" fmla="val 6829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80K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2514600" y="5450010"/>
            <a:ext cx="837957" cy="312615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201058"/>
              <a:gd name="adj6" fmla="val 665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He vessel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2486025" y="1028701"/>
            <a:ext cx="837957" cy="495300"/>
          </a:xfrm>
          <a:prstGeom prst="borderCallout2">
            <a:avLst>
              <a:gd name="adj1" fmla="val 98930"/>
              <a:gd name="adj2" fmla="val 51617"/>
              <a:gd name="adj3" fmla="val 181035"/>
              <a:gd name="adj4" fmla="val 48700"/>
              <a:gd name="adj5" fmla="val 276401"/>
              <a:gd name="adj6" fmla="val -7890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Current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leads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6793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Vac_shell_FeedBox_PANDA2.jpg"/>
          <p:cNvPicPr>
            <a:picLocks noChangeAspect="1"/>
          </p:cNvPicPr>
          <p:nvPr/>
        </p:nvPicPr>
        <p:blipFill>
          <a:blip r:embed="rId3" cstate="print"/>
          <a:srcRect l="25288" t="2532" r="25481" b="1115"/>
          <a:stretch>
            <a:fillRect/>
          </a:stretch>
        </p:blipFill>
        <p:spPr>
          <a:xfrm>
            <a:off x="581025" y="904875"/>
            <a:ext cx="4876800" cy="51816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546" y="61954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2.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5926" y="628650"/>
            <a:ext cx="4169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2. Installation of the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in a vacuum shell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4752976" y="5602410"/>
            <a:ext cx="495056" cy="312615"/>
          </a:xfrm>
          <a:prstGeom prst="borderCallout2">
            <a:avLst>
              <a:gd name="adj1" fmla="val -4664"/>
              <a:gd name="adj2" fmla="val 47059"/>
              <a:gd name="adj3" fmla="val -71856"/>
              <a:gd name="adj4" fmla="val 44566"/>
              <a:gd name="adj5" fmla="val -246761"/>
              <a:gd name="adj6" fmla="val -770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80K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800100" y="5459535"/>
            <a:ext cx="837957" cy="312615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249808"/>
              <a:gd name="adj6" fmla="val 1939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Vacuum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shell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3857625" y="1000126"/>
            <a:ext cx="837957" cy="495300"/>
          </a:xfrm>
          <a:prstGeom prst="borderCallout2">
            <a:avLst>
              <a:gd name="adj1" fmla="val 98930"/>
              <a:gd name="adj2" fmla="val 51617"/>
              <a:gd name="adj3" fmla="val 148343"/>
              <a:gd name="adj4" fmla="val 52110"/>
              <a:gd name="adj5" fmla="val 72555"/>
              <a:gd name="adj6" fmla="val -1959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Thermal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shield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Vac_shell_FeedBox_PANDA.jpg"/>
          <p:cNvPicPr>
            <a:picLocks noChangeAspect="1"/>
          </p:cNvPicPr>
          <p:nvPr/>
        </p:nvPicPr>
        <p:blipFill>
          <a:blip r:embed="rId4" cstate="print"/>
          <a:srcRect l="30865" t="19535" r="31250" b="19358"/>
          <a:stretch>
            <a:fillRect/>
          </a:stretch>
        </p:blipFill>
        <p:spPr>
          <a:xfrm>
            <a:off x="5429250" y="1276351"/>
            <a:ext cx="2773845" cy="2428874"/>
          </a:xfrm>
          <a:prstGeom prst="rect">
            <a:avLst/>
          </a:prstGeom>
        </p:spPr>
      </p:pic>
      <p:pic>
        <p:nvPicPr>
          <p:cNvPr id="22" name="Рисунок 21" descr="Vac_shell_FeedBox_PANDA1.jpg"/>
          <p:cNvPicPr>
            <a:picLocks noChangeAspect="1"/>
          </p:cNvPicPr>
          <p:nvPr/>
        </p:nvPicPr>
        <p:blipFill>
          <a:blip r:embed="rId5" cstate="print"/>
          <a:srcRect l="31539" t="22369" r="31442" b="23786"/>
          <a:stretch>
            <a:fillRect/>
          </a:stretch>
        </p:blipFill>
        <p:spPr>
          <a:xfrm>
            <a:off x="6457888" y="3695700"/>
            <a:ext cx="3305238" cy="2609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6793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749668"/>
            <a:ext cx="5553975" cy="3015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084" y="3204839"/>
            <a:ext cx="5365915" cy="2913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965" y="4368070"/>
            <a:ext cx="1395275" cy="1395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546" y="61954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b="1" dirty="0" smtClean="0"/>
              <a:t>thermal shield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of the</a:t>
            </a:r>
            <a:r>
              <a:rPr lang="en-US" sz="2000" b="1" dirty="0" smtClean="0">
                <a:solidFill>
                  <a:srgbClr val="FF0000"/>
                </a:solidFill>
              </a:rPr>
              <a:t> thermal shields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828675" y="5459535"/>
            <a:ext cx="837957" cy="312615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118792"/>
              <a:gd name="adj6" fmla="val 18026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Ball support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257300" y="3609975"/>
            <a:ext cx="1162050" cy="161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носка 2 13"/>
          <p:cNvSpPr/>
          <p:nvPr/>
        </p:nvSpPr>
        <p:spPr>
          <a:xfrm>
            <a:off x="6353175" y="1278060"/>
            <a:ext cx="837957" cy="312615"/>
          </a:xfrm>
          <a:prstGeom prst="borderCallout2">
            <a:avLst>
              <a:gd name="adj1" fmla="val 98930"/>
              <a:gd name="adj2" fmla="val 53890"/>
              <a:gd name="adj3" fmla="val 223691"/>
              <a:gd name="adj4" fmla="val 55521"/>
              <a:gd name="adj5" fmla="val 645975"/>
              <a:gd name="adj6" fmla="val -1979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Al sheet S=3mm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7934325" y="1449510"/>
            <a:ext cx="1076325" cy="312615"/>
          </a:xfrm>
          <a:prstGeom prst="borderCallout2">
            <a:avLst>
              <a:gd name="adj1" fmla="val 98930"/>
              <a:gd name="adj2" fmla="val 53890"/>
              <a:gd name="adj3" fmla="val 223691"/>
              <a:gd name="adj4" fmla="val 55521"/>
              <a:gd name="adj5" fmla="val 645975"/>
              <a:gd name="adj6" fmla="val -1979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Al profile Ø14 Ʊ-type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5383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735" y="577533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3.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9151" y="923925"/>
            <a:ext cx="8732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3. Installation pipelines on the lid to the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in a vacuum shell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FeedBox_PANDA2.jpg"/>
          <p:cNvPicPr>
            <a:picLocks noChangeAspect="1"/>
          </p:cNvPicPr>
          <p:nvPr/>
        </p:nvPicPr>
        <p:blipFill>
          <a:blip r:embed="rId3" cstate="print"/>
          <a:srcRect l="24327" r="28750" b="2178"/>
          <a:stretch>
            <a:fillRect/>
          </a:stretch>
        </p:blipFill>
        <p:spPr>
          <a:xfrm>
            <a:off x="371477" y="1777592"/>
            <a:ext cx="3352798" cy="3794533"/>
          </a:xfrm>
          <a:prstGeom prst="rect">
            <a:avLst/>
          </a:prstGeom>
        </p:spPr>
      </p:pic>
      <p:pic>
        <p:nvPicPr>
          <p:cNvPr id="14" name="Рисунок 13" descr="FeedBox_PANDA1.jpg"/>
          <p:cNvPicPr>
            <a:picLocks noChangeAspect="1"/>
          </p:cNvPicPr>
          <p:nvPr/>
        </p:nvPicPr>
        <p:blipFill>
          <a:blip r:embed="rId4" cstate="print"/>
          <a:srcRect l="35481" r="35288"/>
          <a:stretch>
            <a:fillRect/>
          </a:stretch>
        </p:blipFill>
        <p:spPr>
          <a:xfrm>
            <a:off x="4048125" y="1759318"/>
            <a:ext cx="2047875" cy="3803317"/>
          </a:xfrm>
          <a:prstGeom prst="rect">
            <a:avLst/>
          </a:prstGeom>
        </p:spPr>
      </p:pic>
      <p:pic>
        <p:nvPicPr>
          <p:cNvPr id="15" name="Рисунок 14" descr="FeedBox_PANDA3.jpg"/>
          <p:cNvPicPr>
            <a:picLocks noChangeAspect="1"/>
          </p:cNvPicPr>
          <p:nvPr/>
        </p:nvPicPr>
        <p:blipFill>
          <a:blip r:embed="rId5" cstate="print"/>
          <a:srcRect l="23846" t="1469" r="28462" b="2532"/>
          <a:stretch>
            <a:fillRect/>
          </a:stretch>
        </p:blipFill>
        <p:spPr>
          <a:xfrm>
            <a:off x="6266958" y="1752600"/>
            <a:ext cx="3486642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6793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 smtClean="0"/>
              <a:t>PANDA meeting BINP,  2018 March              M.Kholopov</a:t>
            </a:r>
            <a:endParaRPr lang="en-US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interface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FeedBox_PAND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43125" y="2187943"/>
            <a:ext cx="5479365" cy="2974607"/>
          </a:xfrm>
          <a:prstGeom prst="rect">
            <a:avLst/>
          </a:prstGeom>
        </p:spPr>
      </p:pic>
      <p:pic>
        <p:nvPicPr>
          <p:cNvPr id="8" name="Рисунок 7" descr="FeedBox_PANDA5.jpg"/>
          <p:cNvPicPr>
            <a:picLocks noChangeAspect="1"/>
          </p:cNvPicPr>
          <p:nvPr/>
        </p:nvPicPr>
        <p:blipFill>
          <a:blip r:embed="rId4" cstate="print"/>
          <a:srcRect l="29026" t="29440" r="56709" b="46837"/>
          <a:stretch>
            <a:fillRect/>
          </a:stretch>
        </p:blipFill>
        <p:spPr>
          <a:xfrm>
            <a:off x="381000" y="933450"/>
            <a:ext cx="3009900" cy="2717271"/>
          </a:xfrm>
          <a:prstGeom prst="rect">
            <a:avLst/>
          </a:prstGeom>
        </p:spPr>
      </p:pic>
      <p:pic>
        <p:nvPicPr>
          <p:cNvPr id="10" name="Рисунок 9" descr="FeedBox_PANDA5.jpg"/>
          <p:cNvPicPr>
            <a:picLocks noChangeAspect="1"/>
          </p:cNvPicPr>
          <p:nvPr/>
        </p:nvPicPr>
        <p:blipFill>
          <a:blip r:embed="rId4" cstate="print"/>
          <a:srcRect l="72782" t="66824" r="12669" b="12397"/>
          <a:stretch>
            <a:fillRect/>
          </a:stretch>
        </p:blipFill>
        <p:spPr>
          <a:xfrm>
            <a:off x="6362699" y="924009"/>
            <a:ext cx="3276601" cy="2540448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4208830" y="5654432"/>
            <a:ext cx="1441938" cy="633046"/>
          </a:xfrm>
          <a:prstGeom prst="wedgeEllipseCallout">
            <a:avLst>
              <a:gd name="adj1" fmla="val -69750"/>
              <a:gd name="adj2" fmla="val -10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717681" y="1243380"/>
            <a:ext cx="1141046" cy="633046"/>
          </a:xfrm>
          <a:prstGeom prst="wedgeEllipseCallout">
            <a:avLst>
              <a:gd name="adj1" fmla="val 96681"/>
              <a:gd name="adj2" fmla="val 77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TL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291261" y="5013814"/>
            <a:ext cx="1441938" cy="633046"/>
          </a:xfrm>
          <a:prstGeom prst="wedgeEllipseCallout">
            <a:avLst>
              <a:gd name="adj1" fmla="val -41718"/>
              <a:gd name="adj2" fmla="val -1073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875" y="4057650"/>
            <a:ext cx="25362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1400" dirty="0" smtClean="0">
                <a:solidFill>
                  <a:schemeClr val="accent1"/>
                </a:solidFill>
              </a:rPr>
              <a:t>Shift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smtClean="0">
                <a:solidFill>
                  <a:schemeClr val="accent1"/>
                </a:solidFill>
              </a:rPr>
              <a:t>the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smtClean="0">
                <a:solidFill>
                  <a:schemeClr val="accent1"/>
                </a:solidFill>
              </a:rPr>
              <a:t>bellows</a:t>
            </a:r>
            <a:r>
              <a:rPr lang="de-DE" sz="1400" dirty="0" smtClean="0">
                <a:solidFill>
                  <a:schemeClr val="accent1"/>
                </a:solidFill>
              </a:rPr>
              <a:t> unit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Combine the pipies in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accordance with the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flow scheme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-Carry out pipes connection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type Swagelok</a:t>
            </a:r>
          </a:p>
          <a:p>
            <a:pPr>
              <a:buFontTx/>
              <a:buChar char="-"/>
            </a:pPr>
            <a:r>
              <a:rPr lang="de-DE" sz="1400" dirty="0" smtClean="0">
                <a:solidFill>
                  <a:schemeClr val="accent1"/>
                </a:solidFill>
              </a:rPr>
              <a:t>Install super insulation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Install the bellows unit in place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3250" y="3609975"/>
            <a:ext cx="253620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1400" dirty="0" smtClean="0">
                <a:solidFill>
                  <a:schemeClr val="accent1"/>
                </a:solidFill>
              </a:rPr>
              <a:t>Shift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smtClean="0">
                <a:solidFill>
                  <a:schemeClr val="accent1"/>
                </a:solidFill>
              </a:rPr>
              <a:t>the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smtClean="0">
                <a:solidFill>
                  <a:schemeClr val="accent1"/>
                </a:solidFill>
              </a:rPr>
              <a:t>bellows</a:t>
            </a:r>
            <a:r>
              <a:rPr lang="de-DE" sz="1400" dirty="0" smtClean="0">
                <a:solidFill>
                  <a:schemeClr val="accent1"/>
                </a:solidFill>
              </a:rPr>
              <a:t> unit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Combine the pipies in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accordance with the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flow scheme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-Carry out the connection of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the superconductor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-Carry out pipes connection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by welding</a:t>
            </a:r>
          </a:p>
          <a:p>
            <a:pPr>
              <a:buFontTx/>
              <a:buChar char="-"/>
            </a:pPr>
            <a:r>
              <a:rPr lang="de-DE" sz="1400" dirty="0" smtClean="0">
                <a:solidFill>
                  <a:schemeClr val="accent1"/>
                </a:solidFill>
              </a:rPr>
              <a:t>Install </a:t>
            </a:r>
            <a:r>
              <a:rPr lang="de-DE" sz="1400" dirty="0" smtClean="0">
                <a:solidFill>
                  <a:schemeClr val="accent1"/>
                </a:solidFill>
              </a:rPr>
              <a:t>super </a:t>
            </a:r>
            <a:r>
              <a:rPr lang="de-DE" sz="1400" dirty="0" smtClean="0">
                <a:solidFill>
                  <a:schemeClr val="accent1"/>
                </a:solidFill>
              </a:rPr>
              <a:t>insulation</a:t>
            </a:r>
            <a:endParaRPr lang="de-DE" sz="14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Install the bellows unit in place</a:t>
            </a:r>
            <a:endParaRPr lang="ru-RU" sz="1400" dirty="0" smtClean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900361" y="956164"/>
            <a:ext cx="1441938" cy="633046"/>
          </a:xfrm>
          <a:prstGeom prst="wedgeEllipseCallout">
            <a:avLst>
              <a:gd name="adj1" fmla="val 20375"/>
              <a:gd name="adj2" fmla="val 158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FF0000"/>
                  </a:solidFill>
                </a:ln>
                <a:noFill/>
              </a:rPr>
              <a:t>Vacuum barrier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5357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2004</TotalTime>
  <Words>525</Words>
  <Application>Microsoft Office PowerPoint</Application>
  <PresentationFormat>Лист A4 (210x297 мм)</PresentationFormat>
  <Paragraphs>112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The conceptual design of control  Dewar for PANDA solenoid magnet   </vt:lpstr>
      <vt:lpstr>PANDA control Dewar</vt:lpstr>
      <vt:lpstr>Слайд 3</vt:lpstr>
      <vt:lpstr>Слайд 4</vt:lpstr>
      <vt:lpstr>The stages of Assembly of the PANDA control Dewar:</vt:lpstr>
      <vt:lpstr>The stages of Assembly of the PANDA control Dewar:</vt:lpstr>
      <vt:lpstr>Design of the thermal shields</vt:lpstr>
      <vt:lpstr>The stages of Assembly of the PANDA control Dewar:</vt:lpstr>
      <vt:lpstr>The interface of the PANDA control Dewar:</vt:lpstr>
      <vt:lpstr>The interface of the PANDA control Dewar: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hotel</dc:creator>
  <cp:lastModifiedBy>Kuzminykh</cp:lastModifiedBy>
  <cp:revision>108</cp:revision>
  <dcterms:created xsi:type="dcterms:W3CDTF">2017-07-14T12:29:42Z</dcterms:created>
  <dcterms:modified xsi:type="dcterms:W3CDTF">2018-03-14T08:06:11Z</dcterms:modified>
</cp:coreProperties>
</file>