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4" r:id="rId2"/>
    <p:sldMasterId id="2147483869" r:id="rId3"/>
    <p:sldMasterId id="2147484033" r:id="rId4"/>
    <p:sldMasterId id="2147484105" r:id="rId5"/>
    <p:sldMasterId id="2147484144" r:id="rId6"/>
    <p:sldMasterId id="2147484171" r:id="rId7"/>
    <p:sldMasterId id="2147484207" r:id="rId8"/>
    <p:sldMasterId id="2147484219" r:id="rId9"/>
    <p:sldMasterId id="2147484243" r:id="rId10"/>
    <p:sldMasterId id="2147484255" r:id="rId11"/>
    <p:sldMasterId id="2147484277" r:id="rId12"/>
  </p:sldMasterIdLst>
  <p:notesMasterIdLst>
    <p:notesMasterId r:id="rId54"/>
  </p:notesMasterIdLst>
  <p:sldIdLst>
    <p:sldId id="592" r:id="rId13"/>
    <p:sldId id="584" r:id="rId14"/>
    <p:sldId id="597" r:id="rId15"/>
    <p:sldId id="569" r:id="rId16"/>
    <p:sldId id="472" r:id="rId17"/>
    <p:sldId id="562" r:id="rId18"/>
    <p:sldId id="593" r:id="rId19"/>
    <p:sldId id="553" r:id="rId20"/>
    <p:sldId id="564" r:id="rId21"/>
    <p:sldId id="557" r:id="rId22"/>
    <p:sldId id="559" r:id="rId23"/>
    <p:sldId id="565" r:id="rId24"/>
    <p:sldId id="566" r:id="rId25"/>
    <p:sldId id="493" r:id="rId26"/>
    <p:sldId id="567" r:id="rId27"/>
    <p:sldId id="594" r:id="rId28"/>
    <p:sldId id="560" r:id="rId29"/>
    <p:sldId id="570" r:id="rId30"/>
    <p:sldId id="561" r:id="rId31"/>
    <p:sldId id="546" r:id="rId32"/>
    <p:sldId id="518" r:id="rId33"/>
    <p:sldId id="520" r:id="rId34"/>
    <p:sldId id="489" r:id="rId35"/>
    <p:sldId id="614" r:id="rId36"/>
    <p:sldId id="491" r:id="rId37"/>
    <p:sldId id="497" r:id="rId38"/>
    <p:sldId id="556" r:id="rId39"/>
    <p:sldId id="552" r:id="rId40"/>
    <p:sldId id="574" r:id="rId41"/>
    <p:sldId id="537" r:id="rId42"/>
    <p:sldId id="582" r:id="rId43"/>
    <p:sldId id="606" r:id="rId44"/>
    <p:sldId id="607" r:id="rId45"/>
    <p:sldId id="611" r:id="rId46"/>
    <p:sldId id="612" r:id="rId47"/>
    <p:sldId id="608" r:id="rId48"/>
    <p:sldId id="572" r:id="rId49"/>
    <p:sldId id="577" r:id="rId50"/>
    <p:sldId id="544" r:id="rId51"/>
    <p:sldId id="610" r:id="rId52"/>
    <p:sldId id="613" r:id="rId5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DD7C7D8-045B-4DCB-99BD-730E20E38A64}">
          <p14:sldIdLst>
            <p14:sldId id="592"/>
            <p14:sldId id="584"/>
            <p14:sldId id="597"/>
            <p14:sldId id="569"/>
            <p14:sldId id="472"/>
            <p14:sldId id="562"/>
            <p14:sldId id="593"/>
            <p14:sldId id="553"/>
            <p14:sldId id="564"/>
            <p14:sldId id="557"/>
            <p14:sldId id="559"/>
            <p14:sldId id="565"/>
            <p14:sldId id="566"/>
            <p14:sldId id="493"/>
            <p14:sldId id="567"/>
            <p14:sldId id="594"/>
            <p14:sldId id="560"/>
            <p14:sldId id="570"/>
            <p14:sldId id="561"/>
            <p14:sldId id="546"/>
            <p14:sldId id="518"/>
            <p14:sldId id="520"/>
            <p14:sldId id="489"/>
            <p14:sldId id="614"/>
            <p14:sldId id="491"/>
            <p14:sldId id="497"/>
            <p14:sldId id="556"/>
            <p14:sldId id="552"/>
            <p14:sldId id="574"/>
            <p14:sldId id="537"/>
            <p14:sldId id="582"/>
            <p14:sldId id="606"/>
            <p14:sldId id="607"/>
            <p14:sldId id="611"/>
            <p14:sldId id="612"/>
            <p14:sldId id="608"/>
            <p14:sldId id="572"/>
            <p14:sldId id="577"/>
            <p14:sldId id="544"/>
            <p14:sldId id="610"/>
            <p14:sldId id="6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C"/>
    <a:srgbClr val="0000FF"/>
    <a:srgbClr val="0066FF"/>
    <a:srgbClr val="FFFF66"/>
    <a:srgbClr val="5EC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00" autoAdjust="0"/>
  </p:normalViewPr>
  <p:slideViewPr>
    <p:cSldViewPr>
      <p:cViewPr varScale="1">
        <p:scale>
          <a:sx n="62" d="100"/>
          <a:sy n="62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BC2B-F2E7-45B8-8E7B-4EF372A1B383}" type="datetimeFigureOut">
              <a:rPr lang="de-DE" smtClean="0"/>
              <a:t>11.06.2018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144F-9FD7-42B4-A4E2-44CA2F6AF3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26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7144F-9FD7-42B4-A4E2-44CA2F6AF31B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9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9CF6-0CED-4981-B3C4-3AADB9DD6208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4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760-F602-4D43-A85F-DC42A66C0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4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634B-64B9-472F-BAFC-E8910397AC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246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061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4756-1FC1-4165-812C-C4BB49FCF12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4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CBE08-3F1B-4846-A2A8-4A0C798C3CA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2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C3C73-15C1-4E23-B9FB-0FF40C0FDFBA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082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7BFF-32C0-4011-8630-80D3C17E9F4D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63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67DD-1830-481B-BDA3-F6AE442D337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6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E4C5-33A6-4628-8219-EA5BC805CC4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3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8B66-076E-41C1-AF0E-4870A84DAA6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942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4E38-A69C-4F53-B947-A5C4D576B77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86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8075-194F-4FF7-90CC-F48060A000E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7C4E0-8A32-4207-A87B-8C1A683C3D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2382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0C41-8459-4BE2-8A0A-DEBAD74983B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217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CE9D-3802-48F6-A72D-52146033C576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56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A2282-4CDF-451A-8E7D-7F0BACC27471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668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2C1F3-E47D-494F-8137-1C9CC828A6D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30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36A89-5462-477F-8D17-1331F5DB02E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282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D5C1-B3BC-4B68-960D-D82202509FF0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33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4E76-4BF8-4D9B-A60A-0126C0E321CB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47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6CA85-2053-40B9-A95D-03167EA15015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467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8EA8D-FFD3-4E03-8BB1-5A6C4F7CC570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163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E4050-6C8F-46C4-9E74-6F94C5A98EE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225425"/>
            <a:ext cx="8605837" cy="615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0B66-D89D-4E0A-8CE9-E010203686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009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50D8-DEA9-48DC-A1B8-36268E885194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534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61B47-5E65-4571-852F-4119DEFC21D8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07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E6A3-359F-46FB-A59B-478D39DE70BC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84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 descr="fair-fotomontage_300dpi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 r="11669" b="8167"/>
          <a:stretch/>
        </p:blipFill>
        <p:spPr>
          <a:xfrm>
            <a:off x="2771800" y="13649"/>
            <a:ext cx="3422539" cy="190563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3649"/>
            <a:ext cx="2952000" cy="199029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21" y="-532265"/>
            <a:ext cx="3073779" cy="3073779"/>
          </a:xfrm>
          <a:prstGeom prst="rect">
            <a:avLst/>
          </a:prstGeom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6048375" y="1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356100" y="6035676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757863" y="6035676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7162801" y="6035676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757864" y="61198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356100" y="62039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8141" name="Picture 13" descr="GSI_Logo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9" y="6364289"/>
            <a:ext cx="1016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03239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6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rot="-54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 userDrawn="1"/>
        </p:nvGraphicFramePr>
        <p:xfrm>
          <a:off x="6113464" y="6257926"/>
          <a:ext cx="6699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Acrobat Document" r:id="rId7" imgW="5668166" imgH="8019048" progId="AcroExch.Document.7">
                  <p:embed/>
                </p:oleObj>
              </mc:Choice>
              <mc:Fallback>
                <p:oleObj name="Acrobat Document" r:id="rId7" imgW="5668166" imgH="80190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065" t="27863" r="22342" b="44791"/>
                      <a:stretch>
                        <a:fillRect/>
                      </a:stretch>
                    </p:blipFill>
                    <p:spPr bwMode="auto">
                      <a:xfrm>
                        <a:off x="6113464" y="6257926"/>
                        <a:ext cx="6699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1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C394F-D8E5-46F3-A942-19FD6B33AF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49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4" indent="0">
              <a:buNone/>
              <a:defRPr sz="1800"/>
            </a:lvl2pPr>
            <a:lvl3pPr marL="914287" indent="0">
              <a:buNone/>
              <a:defRPr sz="1600"/>
            </a:lvl3pPr>
            <a:lvl4pPr marL="1371431" indent="0">
              <a:buNone/>
              <a:defRPr sz="1400"/>
            </a:lvl4pPr>
            <a:lvl5pPr marL="1828574" indent="0">
              <a:buNone/>
              <a:defRPr sz="1400"/>
            </a:lvl5pPr>
            <a:lvl6pPr marL="2285717" indent="0">
              <a:buNone/>
              <a:defRPr sz="1400"/>
            </a:lvl6pPr>
            <a:lvl7pPr marL="2742861" indent="0">
              <a:buNone/>
              <a:defRPr sz="1400"/>
            </a:lvl7pPr>
            <a:lvl8pPr marL="3200004" indent="0">
              <a:buNone/>
              <a:defRPr sz="1400"/>
            </a:lvl8pPr>
            <a:lvl9pPr marL="3657148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07BFD5-9181-45B3-9A22-6D65CA2AFF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3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9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75741-92A5-4CBB-976B-BD40C59E139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69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4" indent="0">
              <a:buNone/>
              <a:defRPr sz="2000" b="1"/>
            </a:lvl2pPr>
            <a:lvl3pPr marL="914287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7" indent="0">
              <a:buNone/>
              <a:defRPr sz="1600" b="1"/>
            </a:lvl6pPr>
            <a:lvl7pPr marL="2742861" indent="0">
              <a:buNone/>
              <a:defRPr sz="1600" b="1"/>
            </a:lvl7pPr>
            <a:lvl8pPr marL="3200004" indent="0">
              <a:buNone/>
              <a:defRPr sz="1600" b="1"/>
            </a:lvl8pPr>
            <a:lvl9pPr marL="3657148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E7E588-2C65-4120-92C6-3F3CDEB3CC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71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6CB60A-4D97-4E08-93CA-E4297F5AFD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12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0F2564-FC3D-455B-A5C4-38AA51E8D5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73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6E04-570F-417D-BC19-EF921285CD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6104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A96DF2-08C1-4681-9E85-6736E0A1EF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4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9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9" y="1125538"/>
            <a:ext cx="8605837" cy="5256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-36512" y="6607175"/>
            <a:ext cx="4392613" cy="2508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4F603D80-AEB3-4D67-AF47-2220C323D80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83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DEB6-A1D3-4211-BCB3-5A834E4DC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2838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130F1-E871-4AFB-B4D7-D992E4F98C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289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B304-9E53-4244-A41A-23C6729729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2101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C118-4417-4B64-BBA1-776F2F5513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45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1005-0667-44D3-A3B8-65E4BD86D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5020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0032-9A43-46CA-890F-46622AE4DE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86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5736-34B1-477F-9451-3F4DE10869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8698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EB21-463A-43CE-BC38-62A1A73C00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8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1849-1C80-4FE2-A17E-2FCB69B72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8134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4BCD-8A81-4286-9095-C987FD4483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6836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ABB2-8E2B-475C-A940-5F17E28839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8825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CF8D-BEB6-4D7F-911B-F090080091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2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225425"/>
            <a:ext cx="8605837" cy="615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2DC6-B626-4313-8149-B0FD5B0E60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92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0373-50D1-44D8-AD22-3B0635912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9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DD44-761D-4860-9621-8E7A39414B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894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82FD-F1FE-4FB3-9D4E-6C0F19FEE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07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15E3-DC57-4A32-BD00-4FE9EC5733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99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0ABD-AB39-495C-9A85-309AE83EE2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2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2FA1-CDAA-494F-ABD5-EF30A827A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9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C2B9-EFBF-4CBE-AF6A-C49539AD53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903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E002-47DE-4FE1-A556-40B2D2A854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29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E9C4-C2B7-47E1-A3B1-986A0AE3DB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0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B95-2AA7-481F-A25D-800A93711E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60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68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377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398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9328" y="6356350"/>
            <a:ext cx="310534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4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359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1510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85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FE84-78CA-4E65-B783-B5BE9B7DF6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745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4EAD-935E-4339-9ED5-94CC5FE4E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186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3674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047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1" y="1000108"/>
            <a:ext cx="428310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1" y="1714489"/>
            <a:ext cx="4283107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26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000108"/>
            <a:ext cx="42846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9" y="1714489"/>
            <a:ext cx="4286280" cy="45720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922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6" y="273050"/>
            <a:ext cx="32512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354668" cy="60134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6" y="1435100"/>
            <a:ext cx="3251231" cy="4851420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249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24392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800600"/>
            <a:ext cx="87154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282" y="214290"/>
            <a:ext cx="8715436" cy="451328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7154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0226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354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72" y="0"/>
            <a:ext cx="1428728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6858048" cy="6297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473868" y="973931"/>
            <a:ext cx="1741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531812" y="3389313"/>
            <a:ext cx="1857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334962" y="5657850"/>
            <a:ext cx="1463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9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C7277-98F1-437E-B7E5-2E887EE790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6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18FD4D-F9D6-4FD7-A96E-8F0752404E5C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2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Günther Rosner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PANDA Mtg., Darmstadt, 11/12/13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CAA495-3737-4C5B-A1F0-2AD2701FEE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6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184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E739A-30C5-474F-9B78-ED3E4EE5817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3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0B11-52C9-449D-A1A7-C9DAA9BBE87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8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9A5B-39B6-4ECC-B31B-3255B6A43EB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2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0F4AD-4595-4451-890B-AB3836ABBD0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38C6-269E-4465-85A0-34FF6C70C3D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30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085CF-930E-4021-96C3-425F28D0D1A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5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48DBB-C3C8-46D7-A140-40FCC440983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A3C46-D18E-464D-BF05-B39842BEA1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299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3B6E9-59C8-42FD-B2CF-32A59666975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1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041BE-988C-4531-A1DD-8D648C0723F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8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9913A-B9D5-4135-A22B-942F3F656705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62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F48B9-179D-42A3-A5F9-F572590BA7C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3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7335-C679-40A9-8E43-0EF16701FF46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16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FA296-4EDA-492E-B725-FCAD8C3EDE7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6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91E07-DD2E-42B1-BD3B-6B346069487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1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A70B-0BA2-47DD-8E3C-715F3B89672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9A05-4430-4D15-8E96-56875C84746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1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6D02-6FB5-4CB4-BA20-8C3A30F91DEF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4AC7-9D4A-4517-9558-742DB43D94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758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2DC94-51B7-4558-AE8C-8A2E1692363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43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17D0-1B50-4FA6-9CE7-C5B2BA3D8BD3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6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4BE9-47EA-45A1-88C1-BB75337AAFCB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25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31E41-A4C5-4978-BF40-E36843798C09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2F73-ACD6-4FA8-9B9A-B588F74F782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8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2F35D-9C89-4BB7-9605-7FD0ED37AD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327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79AC3-031A-4DA0-91F7-DB145E9093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893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E81C9-0050-4234-B7C9-1FBB97C1857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3274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144080-BB82-415E-B345-0FEFEAB9E8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9496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9449A4-B4AF-437C-8CEB-0EC8C99635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41DB-4C1E-4871-A9FC-E2F2C73574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125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7A1182-B3CC-4E82-B655-F8FDE56815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3639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52FC46-7146-44A0-9636-E2590C425A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413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9C9212-67CD-4494-89FF-45FEBACC7C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6397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D85C54-AE81-4887-B196-6E46F778719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565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3BF00-3726-4115-912A-2D9C937F2C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7554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DAB19-DD8E-4641-8E30-7220BBB4B8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6287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B0C49136-8C33-4403-8610-B09C995DC5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5650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50906953-75FD-4827-ACAA-CF31DE37A6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6636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8" y="225425"/>
            <a:ext cx="8605837" cy="61563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fld id="{4E7A603C-AAAE-4541-A4FB-843354792E9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36293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1673C-1767-4EDF-A14D-CE4F368152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1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503F-A3AA-42F4-9B0C-6839E2D896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0785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9ACA5E-DAE1-445C-BD20-7D2C7F7D4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07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42FEC-8D8D-41A8-AFFF-AFA4CC091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7805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324631-78E5-42BD-8585-141C1DCEA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4131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BE8AC-65B5-45BD-A6EB-545043D09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046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795540-3D76-4C1C-9B07-308DCC7621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60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5C264-46AB-4B31-8F78-F720C8F9FE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32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956C0-0F0D-4154-9D66-6051AAFC0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279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F3CE4C-A722-4A41-A79B-EE72DBB847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759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66C6FD-28D2-48C7-8304-600831603B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5217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3752BD-3748-4402-A28E-8D0B3B2F8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39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C31C-8C9B-4716-B6BF-CC4B42B4B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64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35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7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61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6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72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8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7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40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539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F42E1-7B5C-4602-B8C8-8386DDF16F7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1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0181E-6573-4726-B6DA-9CF8DD8E3AA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9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9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2" y="6607175"/>
            <a:ext cx="4392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0" rIns="91428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599D"/>
                </a:solidFill>
              </a:defRPr>
            </a:lvl1pPr>
          </a:lstStyle>
          <a:p>
            <a:pPr defTabSz="914287" fontAlgn="base">
              <a:spcBef>
                <a:spcPct val="0"/>
              </a:spcBef>
              <a:spcAft>
                <a:spcPct val="0"/>
              </a:spcAft>
            </a:pPr>
            <a:r>
              <a:rPr lang="de-DE" smtClean="0"/>
              <a:t>Yvonne Leifels  - Rußbach 2017</a:t>
            </a:r>
            <a:endParaRPr lang="de-DE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0" rIns="91428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defTabSz="914287" fontAlgn="base">
              <a:spcBef>
                <a:spcPct val="0"/>
              </a:spcBef>
              <a:spcAft>
                <a:spcPct val="0"/>
              </a:spcAft>
            </a:pPr>
            <a:fld id="{BEFABB47-9091-478A-AE3D-05CA37885462}" type="slidenum">
              <a:rPr lang="de-DE"/>
              <a:pPr defTabSz="914287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356100" y="6607176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757863" y="6607176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7162801" y="6607176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5757864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pPr algn="ctr" defTabSz="914287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5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144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287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431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574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14" indent="-85714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049" indent="-266667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286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287" indent="-20636" algn="l" rtl="0" fontAlgn="base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2860" indent="-1247620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004" indent="-1247620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147" indent="-1247620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291" indent="-1247620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433" indent="-1247620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E389D-CF81-466E-B6A1-204A39B2FF8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3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0CB96-AD6D-47EE-848F-F6A056918E9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prstGeom prst="rect">
            <a:avLst/>
          </a:prstGeom>
          <a:ln w="31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000125"/>
            <a:ext cx="871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Günther Rosner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1810" y="6356350"/>
            <a:ext cx="342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prstClr val="black"/>
                </a:solidFill>
              </a:rPr>
              <a:t>PANDA Mtg., Darmstadt, 11/12/13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1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18FD4D-F9D6-4FD7-A96E-8F0752404E5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transition spd="slow"/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4425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425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587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E854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0487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198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D225C2-A546-47E3-BE35-E7A44AF4EAFC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E1CAE-BBB4-43FD-97C8-FDE1EE6D1E81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81D5A-4691-4A90-A4E2-A39817A6D5A9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998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fontAlgn="base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F2F0C3-5CF2-4D25-A8BB-BB233FF85B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E45D5A-62CB-4149-99B6-7915B4EC7C06}" type="slidenum">
              <a:rPr lang="en-US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059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38" y="4764484"/>
            <a:ext cx="2127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/>
          <a:stretch/>
        </p:blipFill>
        <p:spPr bwMode="auto">
          <a:xfrm>
            <a:off x="6776390" y="2790277"/>
            <a:ext cx="2188098" cy="21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36" y="1517211"/>
            <a:ext cx="1924005" cy="15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oll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2099" r="13058" b="11571"/>
          <a:stretch>
            <a:fillRect/>
          </a:stretch>
        </p:blipFill>
        <p:spPr bwMode="auto">
          <a:xfrm rot="20308478">
            <a:off x="-252536" y="2998774"/>
            <a:ext cx="3413703" cy="24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93"/>
          <a:stretch/>
        </p:blipFill>
        <p:spPr>
          <a:xfrm>
            <a:off x="3522609" y="1392866"/>
            <a:ext cx="2345535" cy="23241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10692680" y="184482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19" y="4396100"/>
            <a:ext cx="333637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feil nach links und rechts 9"/>
          <p:cNvSpPr/>
          <p:nvPr/>
        </p:nvSpPr>
        <p:spPr bwMode="auto">
          <a:xfrm>
            <a:off x="5705716" y="3849476"/>
            <a:ext cx="1242548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2567511" y="384947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83968" y="2073604"/>
            <a:ext cx="1742329" cy="419292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neutron </a:t>
            </a:r>
          </a:p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matter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13847" y="2721676"/>
            <a:ext cx="1742329" cy="419292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symmetric </a:t>
            </a:r>
          </a:p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matter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-1" y="61014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NewRomanPS-BoldItalicMT"/>
              </a:rPr>
              <a:t>The high-density </a:t>
            </a:r>
            <a:r>
              <a:rPr lang="en-US" sz="3600" dirty="0">
                <a:solidFill>
                  <a:srgbClr val="FFC000"/>
                </a:solidFill>
                <a:latin typeface="TimesNewRomanPS-BoldItalicMT"/>
              </a:rPr>
              <a:t>Equation of State </a:t>
            </a:r>
            <a:endParaRPr lang="en-US" sz="3600" dirty="0" smtClean="0">
              <a:solidFill>
                <a:srgbClr val="FFC000"/>
              </a:solidFill>
              <a:latin typeface="TimesNewRomanPS-BoldItalicMT"/>
            </a:endParaRPr>
          </a:p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NewRomanPS-BoldItalicMT"/>
              </a:rPr>
              <a:t>from </a:t>
            </a:r>
            <a:r>
              <a:rPr lang="en-US" sz="3600" dirty="0">
                <a:solidFill>
                  <a:srgbClr val="FFC000"/>
                </a:solidFill>
                <a:latin typeface="TimesNewRomanPS-BoldItalicMT"/>
              </a:rPr>
              <a:t>Laboratory </a:t>
            </a:r>
            <a:r>
              <a:rPr lang="en-US" sz="3600" dirty="0" smtClean="0">
                <a:solidFill>
                  <a:srgbClr val="FFC000"/>
                </a:solidFill>
                <a:latin typeface="TimesNewRomanPS-BoldItalicMT"/>
              </a:rPr>
              <a:t>Experiments</a:t>
            </a:r>
            <a:endParaRPr lang="de-DE" sz="36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1588730"/>
            <a:ext cx="225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Senger, GSI </a:t>
            </a:r>
            <a:endParaRPr lang="de-DE" sz="2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688"/>
            <a:ext cx="8497888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-73025" y="44450"/>
            <a:ext cx="93249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Dynamics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of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a semi-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central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collision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at 2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AGeV</a:t>
            </a:r>
            <a:endParaRPr lang="de-DE" altLang="en-US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598669" y="5847655"/>
            <a:ext cx="7802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Collective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nucleons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driven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by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pressure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Tahoma" pitchFamily="34" charset="0"/>
              </a:rPr>
              <a:t>gradient</a:t>
            </a:r>
            <a:r>
              <a:rPr lang="de-DE" alt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" name="Rechteck 2"/>
          <p:cNvSpPr/>
          <p:nvPr/>
        </p:nvSpPr>
        <p:spPr>
          <a:xfrm>
            <a:off x="1002301" y="6456338"/>
            <a:ext cx="73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P. </a:t>
            </a:r>
            <a:r>
              <a:rPr lang="en-US" altLang="en-US" dirty="0" err="1">
                <a:solidFill>
                  <a:srgbClr val="000000"/>
                </a:solidFill>
                <a:latin typeface="Arial" pitchFamily="34" charset="0"/>
              </a:rPr>
              <a:t>Danielewicz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, R. Lacey, W.G. Lynch, </a:t>
            </a:r>
            <a:r>
              <a:rPr lang="de-DE" altLang="en-US" dirty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cp_dndphi_e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570413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859338" y="5301208"/>
            <a:ext cx="3998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Azimuthal angle distribution: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dN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972050" y="1052513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C.Pinkenburg et al., (E895),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 Phys. Rev. Lett. 83 (1999) 1295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9461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Azimuthal angular distribution of protons in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 collisions at 1.15</a:t>
            </a: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- 8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AGeV</a:t>
            </a:r>
            <a:endParaRPr lang="en-US" altLang="en-US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66920" name="Picture 8" descr="sque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2293938"/>
            <a:ext cx="3995738" cy="286385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4932363" y="6021288"/>
            <a:ext cx="349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Rapidity: y</a:t>
            </a:r>
            <a:r>
              <a:rPr lang="en-US" alt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(0) 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= y-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with y = 0.5 ln [(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E+p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)/(E-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)] </a:t>
            </a:r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 flipV="1">
            <a:off x="1763713" y="1412875"/>
            <a:ext cx="4608512" cy="2016125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H="1">
            <a:off x="1692275" y="3933825"/>
            <a:ext cx="5400675" cy="21590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 flipV="1">
            <a:off x="1692275" y="3429000"/>
            <a:ext cx="5111750" cy="714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3687763" y="885825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latin typeface="Arial" pitchFamily="34" charset="0"/>
              </a:rPr>
              <a:t>AGeV</a:t>
            </a:r>
          </a:p>
        </p:txBody>
      </p:sp>
    </p:spTree>
    <p:extLst>
      <p:ext uri="{BB962C8B-B14F-4D97-AF65-F5344CB8AC3E}">
        <p14:creationId xmlns:p14="http://schemas.microsoft.com/office/powerpoint/2010/main" val="332612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5" grpId="0" animBg="1"/>
      <p:bldP spid="166926" grpId="0" animBg="1"/>
      <p:bldP spid="1669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chematic of Collision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14" y="2662591"/>
            <a:ext cx="3295421" cy="23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cp_dndphi_e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570413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972050" y="1052513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C.Pinkenburg et al., (E895),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 Phys. Rev. Lett. 83 (1999) 1295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9461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Azimuthal angular distribution of protons measured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 in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 collisions at 1.15, 2, 4, 6, 8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AGeV</a:t>
            </a:r>
            <a:endParaRPr lang="en-US" altLang="en-US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 flipV="1">
            <a:off x="2903538" y="1412873"/>
            <a:ext cx="4316412" cy="1368053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H="1">
            <a:off x="2903537" y="4581127"/>
            <a:ext cx="2820589" cy="1511697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 flipV="1">
            <a:off x="3131839" y="3356992"/>
            <a:ext cx="3384376" cy="28803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3687763" y="885825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latin typeface="Arial" pitchFamily="34" charset="0"/>
              </a:rPr>
              <a:t>AGeV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859338" y="5301208"/>
            <a:ext cx="3998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Azimuthal angle distribution: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dN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32363" y="6021288"/>
            <a:ext cx="349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Rapidity: y</a:t>
            </a:r>
            <a:r>
              <a:rPr lang="en-US" alt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(0) 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= y-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with y = 0.5 ln [(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E+p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)/(E-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)] </a:t>
            </a:r>
          </a:p>
        </p:txBody>
      </p:sp>
    </p:spTree>
    <p:extLst>
      <p:ext uri="{BB962C8B-B14F-4D97-AF65-F5344CB8AC3E}">
        <p14:creationId xmlns:p14="http://schemas.microsoft.com/office/powerpoint/2010/main" val="400749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5" grpId="0" animBg="1"/>
      <p:bldP spid="166926" grpId="0" animBg="1"/>
      <p:bldP spid="1669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05" y="1750966"/>
            <a:ext cx="3563888" cy="350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6" name="Picture 4" descr="cp_dndphi_ex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4570413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972050" y="1052513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C.Pinkenburg et al., (E895),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t> Phys. Rev. Lett. 83 (1999) 1295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9461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Azimuthal angular distribution of protons measured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 in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en-US" altLang="en-US" sz="2800" dirty="0" smtClean="0">
                <a:solidFill>
                  <a:srgbClr val="002060"/>
                </a:solidFill>
                <a:latin typeface="Tahoma" pitchFamily="34" charset="0"/>
              </a:rPr>
              <a:t> collisions at 1.15, 2, 4, 6, 8 </a:t>
            </a:r>
            <a:r>
              <a:rPr lang="en-US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AGeV</a:t>
            </a:r>
            <a:endParaRPr lang="en-US" altLang="en-US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3687763" y="885825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smtClean="0">
                <a:solidFill>
                  <a:srgbClr val="000000"/>
                </a:solidFill>
                <a:latin typeface="Arial" pitchFamily="34" charset="0"/>
              </a:rPr>
              <a:t>AGeV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59338" y="5301208"/>
            <a:ext cx="3998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Azimuthal angle distribution: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dN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/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en-US" dirty="0" err="1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+ 2v</a:t>
            </a:r>
            <a:r>
              <a:rPr lang="en-GB" altLang="en-US" baseline="-250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en-US" dirty="0" smtClean="0">
                <a:solidFill>
                  <a:srgbClr val="00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32363" y="6021288"/>
            <a:ext cx="349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Rapidity: y</a:t>
            </a:r>
            <a:r>
              <a:rPr lang="en-US" altLang="en-US" baseline="30000" dirty="0" smtClean="0">
                <a:solidFill>
                  <a:srgbClr val="000000"/>
                </a:solidFill>
                <a:latin typeface="Comic Sans MS" pitchFamily="66" charset="0"/>
              </a:rPr>
              <a:t>(0) 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= y-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y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with y = 0.5 ln [(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E+p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)/(E-</a:t>
            </a:r>
            <a:r>
              <a:rPr lang="en-US" altLang="en-US" dirty="0" err="1" smtClean="0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US" altLang="en-US" baseline="-25000" dirty="0" err="1" smtClean="0">
                <a:solidFill>
                  <a:srgbClr val="000000"/>
                </a:solidFill>
                <a:latin typeface="Comic Sans MS" pitchFamily="66" charset="0"/>
              </a:rPr>
              <a:t>z</a:t>
            </a: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)] </a:t>
            </a:r>
          </a:p>
        </p:txBody>
      </p:sp>
    </p:spTree>
    <p:extLst>
      <p:ext uri="{BB962C8B-B14F-4D97-AF65-F5344CB8AC3E}">
        <p14:creationId xmlns:p14="http://schemas.microsoft.com/office/powerpoint/2010/main" val="1725961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32578" y="0"/>
            <a:ext cx="9285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EOS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fragments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Au+Au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SIS18 </a:t>
            </a:r>
            <a:r>
              <a:rPr lang="de-DE" sz="28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energies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 </a:t>
            </a:r>
            <a:r>
              <a:rPr lang="de-DE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3</a:t>
            </a:r>
            <a:r>
              <a:rPr lang="el-GR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28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sz="2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de-DE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1600" y="1065454"/>
            <a:ext cx="6494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Le Fevre , Y Leifels, W. </a:t>
            </a:r>
            <a:r>
              <a:rPr lang="de-DE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de-DE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eisdorf</a:t>
            </a:r>
            <a:r>
              <a:rPr lang="de-DE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 </a:t>
            </a:r>
            <a:r>
              <a:rPr lang="de-DE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Aichelin</a:t>
            </a:r>
            <a:r>
              <a:rPr lang="de-DE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</a:t>
            </a:r>
            <a:r>
              <a:rPr lang="de-DE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Hartnack</a:t>
            </a:r>
            <a:r>
              <a:rPr lang="de-DE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arXiv:1501.02546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5"/>
            <a:ext cx="6033166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7605" r="12769"/>
          <a:stretch/>
        </p:blipFill>
        <p:spPr bwMode="auto">
          <a:xfrm>
            <a:off x="6045908" y="1542674"/>
            <a:ext cx="3130670" cy="332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089303" y="2107595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61925" y="269808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740352" y="3284984"/>
            <a:ext cx="863836" cy="1008112"/>
          </a:xfrm>
          <a:custGeom>
            <a:avLst/>
            <a:gdLst>
              <a:gd name="T0" fmla="*/ 0 w 1417"/>
              <a:gd name="T1" fmla="*/ 752 h 917"/>
              <a:gd name="T2" fmla="*/ 558 w 1417"/>
              <a:gd name="T3" fmla="*/ 522 h 917"/>
              <a:gd name="T4" fmla="*/ 928 w 1417"/>
              <a:gd name="T5" fmla="*/ 312 h 917"/>
              <a:gd name="T6" fmla="*/ 1192 w 1417"/>
              <a:gd name="T7" fmla="*/ 160 h 917"/>
              <a:gd name="T8" fmla="*/ 1408 w 1417"/>
              <a:gd name="T9" fmla="*/ 0 h 917"/>
              <a:gd name="T10" fmla="*/ 1417 w 1417"/>
              <a:gd name="T11" fmla="*/ 328 h 917"/>
              <a:gd name="T12" fmla="*/ 918 w 1417"/>
              <a:gd name="T13" fmla="*/ 645 h 917"/>
              <a:gd name="T14" fmla="*/ 374 w 1417"/>
              <a:gd name="T15" fmla="*/ 872 h 917"/>
              <a:gd name="T16" fmla="*/ 56 w 1417"/>
              <a:gd name="T17" fmla="*/ 917 h 917"/>
              <a:gd name="T18" fmla="*/ 0 w 1417"/>
              <a:gd name="T19" fmla="*/ 752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0070C0">
              <a:alpha val="47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1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04" y="2577420"/>
            <a:ext cx="4405016" cy="42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37483" y="-27384"/>
            <a:ext cx="8311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The ASY-EOS </a:t>
            </a:r>
            <a:r>
              <a:rPr lang="en-US" sz="3200" dirty="0">
                <a:solidFill>
                  <a:srgbClr val="002060"/>
                </a:solidFill>
              </a:rPr>
              <a:t>experiment at GSI: 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The </a:t>
            </a:r>
            <a:r>
              <a:rPr lang="en-US" sz="3200" dirty="0">
                <a:solidFill>
                  <a:srgbClr val="002060"/>
                </a:solidFill>
              </a:rPr>
              <a:t>symmetry energy </a:t>
            </a:r>
            <a:r>
              <a:rPr lang="en-US" sz="3200" dirty="0" smtClean="0">
                <a:solidFill>
                  <a:srgbClr val="002060"/>
                </a:solidFill>
              </a:rPr>
              <a:t>up to densities of</a:t>
            </a:r>
            <a:r>
              <a:rPr lang="de-DE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2</a:t>
            </a:r>
            <a:r>
              <a:rPr lang="el-GR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3200" baseline="-2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40531" y="1096549"/>
            <a:ext cx="3591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Russotto et al., </a:t>
            </a:r>
            <a:endParaRPr lang="en-US" dirty="0" smtClean="0"/>
          </a:p>
          <a:p>
            <a:r>
              <a:rPr lang="en-US" dirty="0" smtClean="0"/>
              <a:t>Phys</a:t>
            </a:r>
            <a:r>
              <a:rPr lang="en-US" dirty="0"/>
              <a:t>. Rev. C 94, 034608 (2016)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84683" y="1771840"/>
            <a:ext cx="3870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Measuring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elliptic</a:t>
            </a:r>
            <a:r>
              <a:rPr lang="de-DE" sz="2000" dirty="0" smtClean="0"/>
              <a:t> </a:t>
            </a:r>
            <a:r>
              <a:rPr lang="de-DE" sz="2000" dirty="0" err="1" smtClean="0"/>
              <a:t>flow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charged</a:t>
            </a:r>
            <a:r>
              <a:rPr lang="de-DE" sz="2000" dirty="0" smtClean="0"/>
              <a:t> </a:t>
            </a:r>
            <a:r>
              <a:rPr lang="de-DE" sz="2000" dirty="0" err="1" smtClean="0"/>
              <a:t>particles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neutrons</a:t>
            </a:r>
            <a:endParaRPr lang="de-DE" sz="2000" dirty="0" smtClean="0"/>
          </a:p>
          <a:p>
            <a:r>
              <a:rPr lang="de-DE" sz="2000" dirty="0" smtClean="0"/>
              <a:t>in </a:t>
            </a:r>
            <a:r>
              <a:rPr lang="de-DE" sz="2000" dirty="0" err="1" smtClean="0"/>
              <a:t>Au+Au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collisions</a:t>
            </a:r>
            <a:r>
              <a:rPr lang="de-DE" sz="2000" dirty="0" smtClean="0"/>
              <a:t> at 400A </a:t>
            </a:r>
            <a:r>
              <a:rPr lang="de-DE" sz="2000" dirty="0" err="1" smtClean="0"/>
              <a:t>MeV</a:t>
            </a:r>
            <a:endParaRPr lang="en-US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4" y="1091816"/>
            <a:ext cx="3824928" cy="24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" y="3628845"/>
            <a:ext cx="3312368" cy="32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Proposal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to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measure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E</a:t>
            </a:r>
            <a:r>
              <a:rPr lang="de-DE" sz="3600" baseline="-25000" dirty="0" err="1" smtClean="0">
                <a:solidFill>
                  <a:srgbClr val="002060"/>
                </a:solidFill>
                <a:latin typeface="Tahoma" pitchFamily="34" charset="0"/>
              </a:rPr>
              <a:t>sym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at 2 – 3</a:t>
            </a:r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3600" baseline="-25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496" y="836712"/>
            <a:ext cx="979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ASY – EOS II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SIS18 (P.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Rusotto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 Leifels et al.): </a:t>
            </a:r>
          </a:p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n/p-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Au+Au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1A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3244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squee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788"/>
            <a:ext cx="1728788" cy="123983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6613"/>
            <a:ext cx="44418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42753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4965700" y="6375400"/>
            <a:ext cx="399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</a:rPr>
              <a:t>dN/d</a:t>
            </a:r>
            <a:r>
              <a:rPr lang="en-GB" altLang="en-US" smtClean="0">
                <a:solidFill>
                  <a:srgbClr val="000000"/>
                </a:solidFill>
                <a:latin typeface="Symbol" pitchFamily="18" charset="2"/>
              </a:rPr>
              <a:t>F </a:t>
            </a:r>
            <a:r>
              <a:rPr lang="en-GB" altLang="en-US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 (</a:t>
            </a: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 + 2v</a:t>
            </a:r>
            <a:r>
              <a:rPr lang="en-GB" altLang="en-US" baseline="-250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GB" altLang="en-US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cos</a:t>
            </a:r>
            <a:r>
              <a:rPr lang="en-GB" altLang="en-US" smtClean="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GB" altLang="en-US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+</a:t>
            </a: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2v</a:t>
            </a:r>
            <a:r>
              <a:rPr lang="en-GB" altLang="en-US" baseline="-250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2</a:t>
            </a: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 cos2</a:t>
            </a:r>
            <a:r>
              <a:rPr lang="en-GB" altLang="en-US" smtClean="0">
                <a:solidFill>
                  <a:srgbClr val="FF0000"/>
                </a:solidFill>
                <a:latin typeface="Symbol" pitchFamily="18" charset="2"/>
              </a:rPr>
              <a:t>F)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1403350" y="476250"/>
            <a:ext cx="677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P. </a:t>
            </a:r>
            <a:r>
              <a:rPr lang="en-US" altLang="en-US" dirty="0" err="1" smtClean="0">
                <a:solidFill>
                  <a:srgbClr val="000000"/>
                </a:solidFill>
                <a:latin typeface="Arial" pitchFamily="34" charset="0"/>
              </a:rPr>
              <a:t>Danielewicz</a:t>
            </a:r>
            <a:r>
              <a:rPr lang="en-US" altLang="en-US" dirty="0" smtClean="0">
                <a:solidFill>
                  <a:srgbClr val="000000"/>
                </a:solidFill>
                <a:latin typeface="Arial" pitchFamily="34" charset="0"/>
              </a:rPr>
              <a:t>, R. Lacey, W.G. Lynch, </a:t>
            </a:r>
            <a:r>
              <a:rPr lang="de-DE" altLang="en-US" dirty="0" smtClean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62825" name="Picture 9" descr="two_collective_phenom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26653" r="13220" b="31503"/>
          <a:stretch>
            <a:fillRect/>
          </a:stretch>
        </p:blipFill>
        <p:spPr bwMode="auto">
          <a:xfrm>
            <a:off x="2051720" y="5805488"/>
            <a:ext cx="230505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0" y="-14288"/>
            <a:ext cx="9144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incompressibility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from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collective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proton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flow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-36512" y="5294313"/>
            <a:ext cx="293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dirty="0" smtClean="0">
                <a:solidFill>
                  <a:srgbClr val="000000"/>
                </a:solidFill>
                <a:latin typeface="Comic Sans MS" pitchFamily="66" charset="0"/>
              </a:rPr>
              <a:t>Transverse in-plane </a:t>
            </a:r>
            <a:r>
              <a:rPr lang="de-DE" altLang="en-US" dirty="0" err="1" smtClean="0">
                <a:solidFill>
                  <a:srgbClr val="000000"/>
                </a:solidFill>
                <a:latin typeface="Comic Sans MS" pitchFamily="66" charset="0"/>
              </a:rPr>
              <a:t>flow</a:t>
            </a:r>
            <a:r>
              <a:rPr lang="de-DE" altLang="en-US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4716016" y="5229200"/>
            <a:ext cx="158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dirty="0" err="1" smtClean="0">
                <a:solidFill>
                  <a:srgbClr val="000000"/>
                </a:solidFill>
                <a:latin typeface="Comic Sans MS" pitchFamily="66" charset="0"/>
              </a:rPr>
              <a:t>Elliptic</a:t>
            </a:r>
            <a:r>
              <a:rPr lang="de-DE" alt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altLang="en-US" dirty="0" err="1" smtClean="0">
                <a:solidFill>
                  <a:srgbClr val="000000"/>
                </a:solidFill>
                <a:latin typeface="Comic Sans MS" pitchFamily="66" charset="0"/>
              </a:rPr>
              <a:t>flow</a:t>
            </a:r>
            <a:r>
              <a:rPr lang="de-DE" altLang="en-US" dirty="0" smtClean="0">
                <a:solidFill>
                  <a:srgbClr val="000000"/>
                </a:solidFill>
                <a:latin typeface="Comic Sans MS" pitchFamily="66" charset="0"/>
              </a:rPr>
              <a:t>: 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35496" y="5805488"/>
            <a:ext cx="2347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mtClean="0">
                <a:solidFill>
                  <a:srgbClr val="000000"/>
                </a:solidFill>
                <a:latin typeface="Comic Sans MS" pitchFamily="66" charset="0"/>
              </a:rPr>
              <a:t>F = d(p</a:t>
            </a:r>
            <a:r>
              <a:rPr lang="de-DE" altLang="en-US" baseline="-25000" smtClean="0">
                <a:solidFill>
                  <a:srgbClr val="000000"/>
                </a:solidFill>
                <a:latin typeface="Comic Sans MS" pitchFamily="66" charset="0"/>
              </a:rPr>
              <a:t>x</a:t>
            </a:r>
            <a:r>
              <a:rPr lang="de-DE" altLang="en-US" smtClean="0">
                <a:solidFill>
                  <a:srgbClr val="000000"/>
                </a:solidFill>
                <a:latin typeface="Comic Sans MS" pitchFamily="66" charset="0"/>
              </a:rPr>
              <a:t>/A)/d(y/y</a:t>
            </a:r>
            <a:r>
              <a:rPr lang="de-DE" altLang="en-US" baseline="-25000" smtClean="0">
                <a:solidFill>
                  <a:srgbClr val="000000"/>
                </a:solidFill>
                <a:latin typeface="Comic Sans MS" pitchFamily="66" charset="0"/>
              </a:rPr>
              <a:t>cm</a:t>
            </a:r>
            <a:r>
              <a:rPr lang="de-DE" altLang="en-US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75" y="5260751"/>
            <a:ext cx="1449850" cy="103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478183" cy="365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124744"/>
            <a:ext cx="4559275" cy="365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547663" y="6021288"/>
            <a:ext cx="7439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P. </a:t>
            </a:r>
            <a:r>
              <a:rPr lang="en-US" altLang="en-US" dirty="0" err="1">
                <a:solidFill>
                  <a:srgbClr val="000000"/>
                </a:solidFill>
                <a:latin typeface="Arial" pitchFamily="34" charset="0"/>
              </a:rPr>
              <a:t>Danielewicz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, R. Lacey, W.G. Lynch, </a:t>
            </a:r>
            <a:r>
              <a:rPr lang="de-DE" altLang="en-US" dirty="0">
                <a:solidFill>
                  <a:srgbClr val="000000"/>
                </a:solidFill>
                <a:latin typeface="Arial" pitchFamily="34" charset="0"/>
              </a:rPr>
              <a:t>Science 298 (2002) 1592 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16632"/>
            <a:ext cx="9144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equation</a:t>
            </a:r>
            <a:r>
              <a:rPr lang="de-DE" altLang="en-US" sz="2800" dirty="0" err="1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of-state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from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collective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proton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2800" dirty="0" err="1" smtClean="0">
                <a:solidFill>
                  <a:srgbClr val="002060"/>
                </a:solidFill>
                <a:latin typeface="Tahoma" pitchFamily="34" charset="0"/>
              </a:rPr>
              <a:t>flow</a:t>
            </a:r>
            <a:r>
              <a:rPr lang="de-DE" altLang="en-US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8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107950" y="3695229"/>
            <a:ext cx="8820150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microscopic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sensitive </a:t>
            </a:r>
            <a:r>
              <a:rPr lang="de-DE" altLang="en-US" sz="2000" u="sng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altLang="en-US" sz="2000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en-US" sz="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 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matter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equation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</a:t>
            </a:r>
            <a:endParaRPr lang="de-DE" altLang="en-US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en-US" sz="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In-medium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nucleon-nucleon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sections</a:t>
            </a:r>
            <a:endParaRPr lang="de-DE" altLang="en-US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en-US" sz="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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Momentum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</a:t>
            </a:r>
            <a:r>
              <a:rPr lang="de-DE" alt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en-US" sz="20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endParaRPr lang="de-DE" altLang="en-US" sz="2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-180975" y="-26988"/>
            <a:ext cx="9467850" cy="1066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Collective </a:t>
            </a: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flow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in </a:t>
            </a: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collisions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and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the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en-US" sz="32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en-US" sz="3200" dirty="0" smtClean="0">
                <a:solidFill>
                  <a:srgbClr val="002060"/>
                </a:solidFill>
                <a:latin typeface="Tahoma" pitchFamily="34" charset="0"/>
              </a:rPr>
              <a:t> matter EOS 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50825" y="5924128"/>
            <a:ext cx="85899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observables?                   </a:t>
            </a:r>
            <a:r>
              <a:rPr lang="de-DE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2390" name="AutoShape 6"/>
          <p:cNvSpPr>
            <a:spLocks noChangeArrowheads="1"/>
          </p:cNvSpPr>
          <p:nvPr/>
        </p:nvSpPr>
        <p:spPr bwMode="auto">
          <a:xfrm>
            <a:off x="4283075" y="5863233"/>
            <a:ext cx="1152525" cy="446087"/>
          </a:xfrm>
          <a:prstGeom prst="curvedDownArrow">
            <a:avLst>
              <a:gd name="adj1" fmla="val 51673"/>
              <a:gd name="adj2" fmla="val 10334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7244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50331"/>
              </p:ext>
            </p:extLst>
          </p:nvPr>
        </p:nvGraphicFramePr>
        <p:xfrm>
          <a:off x="72455" y="1344676"/>
          <a:ext cx="9036049" cy="2012316"/>
        </p:xfrm>
        <a:graphic>
          <a:graphicData uri="http://schemas.openxmlformats.org/drawingml/2006/table">
            <a:tbl>
              <a:tblPr/>
              <a:tblGrid>
                <a:gridCol w="2222274"/>
                <a:gridCol w="2220641"/>
                <a:gridCol w="2295751"/>
                <a:gridCol w="2297383"/>
              </a:tblGrid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</a:t>
                      </a:r>
                      <a:r>
                        <a:rPr kumimoji="0" lang="de-DE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</a:t>
                      </a: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AGeV</a:t>
                      </a:r>
                      <a:endParaRPr kumimoji="0" lang="de-DE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central 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flow observable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incompressibility</a:t>
                      </a: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 – 1.5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1 – 3 </a:t>
                      </a:r>
                      <a:r>
                        <a:rPr kumimoji="0" lang="el-G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de-DE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p, d, t, 3He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/>
                        </a:rPr>
                        <a:t> 200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MeV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– 10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3 –  7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de-DE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 p, 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/>
                        </a:rPr>
                        <a:t> 200 </a:t>
                      </a:r>
                      <a:r>
                        <a:rPr kumimoji="0" lang="de-DE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MeV</a:t>
                      </a:r>
                      <a:endParaRPr kumimoji="0" lang="de-DE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– 10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= 3 –  7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ρ</a:t>
                      </a:r>
                      <a:r>
                        <a:rPr kumimoji="0" lang="de-DE" alt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v</a:t>
                      </a:r>
                      <a:r>
                        <a:rPr kumimoji="0" lang="de-DE" altLang="en-US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  p,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  <a:sym typeface="Symbol"/>
                        </a:rPr>
                        <a:t> 300 </a:t>
                      </a:r>
                      <a:r>
                        <a:rPr kumimoji="0" lang="de-DE" alt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MeV</a:t>
                      </a:r>
                      <a:endParaRPr kumimoji="0" lang="de-DE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391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  <p:bldP spid="272389" grpId="0"/>
      <p:bldP spid="2723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8B66-076E-41C1-AF0E-4870A84DAA65}" type="slidenum">
              <a:rPr lang="en-US" altLang="de-DE" smtClean="0">
                <a:solidFill>
                  <a:srgbClr val="000000"/>
                </a:solidFill>
              </a:rPr>
              <a:pPr/>
              <a:t>2</a:t>
            </a:fld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0"/>
            <a:ext cx="9180512" cy="7029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3200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25538"/>
            <a:ext cx="6665913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149725"/>
            <a:ext cx="74215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1"/>
          <p:cNvSpPr txBox="1">
            <a:spLocks noChangeArrowheads="1"/>
          </p:cNvSpPr>
          <p:nvPr/>
        </p:nvSpPr>
        <p:spPr bwMode="auto">
          <a:xfrm>
            <a:off x="250825" y="188913"/>
            <a:ext cx="8482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Neutron </a:t>
            </a:r>
            <a:r>
              <a:rPr lang="de-DE" altLang="de-DE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star</a:t>
            </a:r>
            <a:r>
              <a:rPr lang="de-DE" altLang="de-DE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altLang="de-DE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mergers</a:t>
            </a:r>
            <a:r>
              <a:rPr lang="de-DE" altLang="de-DE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altLang="de-DE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de-DE" altLang="de-DE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heavy-</a:t>
            </a:r>
            <a:r>
              <a:rPr lang="de-DE" altLang="de-DE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ion</a:t>
            </a:r>
            <a:r>
              <a:rPr lang="de-DE" altLang="de-DE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altLang="de-DE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collisions</a:t>
            </a:r>
            <a:endParaRPr lang="de-DE" altLang="de-DE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6932613" y="1209675"/>
            <a:ext cx="203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FFC000"/>
                </a:solidFill>
              </a:rPr>
              <a:t>M. </a:t>
            </a:r>
            <a:r>
              <a:rPr lang="de-DE" altLang="de-DE" sz="1800" dirty="0" err="1" smtClean="0">
                <a:solidFill>
                  <a:srgbClr val="FFC000"/>
                </a:solidFill>
              </a:rPr>
              <a:t>Hanauske</a:t>
            </a:r>
            <a:r>
              <a:rPr lang="de-DE" altLang="de-DE" sz="1800" dirty="0" smtClean="0">
                <a:solidFill>
                  <a:srgbClr val="FFC000"/>
                </a:solidFill>
              </a:rPr>
              <a:t> et al.,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FFC000"/>
                </a:solidFill>
              </a:rPr>
              <a:t>J. Phys.: </a:t>
            </a:r>
            <a:r>
              <a:rPr lang="de-DE" altLang="de-DE" sz="1800" dirty="0" err="1" smtClean="0">
                <a:solidFill>
                  <a:srgbClr val="FFC000"/>
                </a:solidFill>
              </a:rPr>
              <a:t>Conf</a:t>
            </a:r>
            <a:r>
              <a:rPr lang="de-DE" altLang="de-DE" sz="1800" dirty="0" smtClean="0">
                <a:solidFill>
                  <a:srgbClr val="FFC000"/>
                </a:solidFill>
              </a:rPr>
              <a:t>. </a:t>
            </a:r>
            <a:r>
              <a:rPr lang="de-DE" altLang="de-DE" sz="1800" dirty="0" err="1" smtClean="0">
                <a:solidFill>
                  <a:srgbClr val="FFC000"/>
                </a:solidFill>
              </a:rPr>
              <a:t>Ser</a:t>
            </a:r>
            <a:r>
              <a:rPr lang="de-DE" altLang="de-DE" sz="1800" dirty="0" smtClean="0">
                <a:solidFill>
                  <a:srgbClr val="FFC000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smtClean="0">
                <a:solidFill>
                  <a:srgbClr val="FFC000"/>
                </a:solidFill>
              </a:rPr>
              <a:t>878 012031</a:t>
            </a: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6938392" y="2132856"/>
            <a:ext cx="2170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 smtClean="0">
                <a:solidFill>
                  <a:srgbClr val="FFFF00"/>
                </a:solidFill>
              </a:rPr>
              <a:t>n-star </a:t>
            </a:r>
            <a:r>
              <a:rPr lang="de-DE" altLang="de-DE" sz="2800" dirty="0" err="1" smtClean="0">
                <a:solidFill>
                  <a:srgbClr val="FFFF00"/>
                </a:solidFill>
              </a:rPr>
              <a:t>merger</a:t>
            </a:r>
            <a:endParaRPr lang="de-DE" altLang="de-DE" sz="2800" dirty="0" smtClean="0">
              <a:solidFill>
                <a:srgbClr val="FFFF00"/>
              </a:solidFill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7451725" y="5139208"/>
            <a:ext cx="1620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 smtClean="0">
                <a:solidFill>
                  <a:srgbClr val="FFFF00"/>
                </a:solidFill>
              </a:rPr>
              <a:t>Au +Au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 smtClean="0">
                <a:solidFill>
                  <a:srgbClr val="FFFF00"/>
                </a:solidFill>
              </a:rPr>
              <a:t>1.5A  </a:t>
            </a:r>
            <a:r>
              <a:rPr lang="de-DE" altLang="de-DE" sz="2800" dirty="0" err="1" smtClean="0">
                <a:solidFill>
                  <a:srgbClr val="FFFF00"/>
                </a:solidFill>
              </a:rPr>
              <a:t>GeV</a:t>
            </a:r>
            <a:endParaRPr lang="de-DE" altLang="de-DE" sz="2800" dirty="0" smtClean="0">
              <a:solidFill>
                <a:srgbClr val="FFFF00"/>
              </a:solidFill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1547664" y="764704"/>
            <a:ext cx="86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dirty="0" err="1" smtClean="0">
                <a:solidFill>
                  <a:srgbClr val="FFFF00"/>
                </a:solidFill>
              </a:rPr>
              <a:t>density</a:t>
            </a:r>
            <a:endParaRPr lang="de-DE" altLang="de-DE" sz="1800" dirty="0" smtClean="0">
              <a:solidFill>
                <a:srgbClr val="FFFF00"/>
              </a:solidFill>
            </a:endParaRPr>
          </a:p>
        </p:txBody>
      </p:sp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4284663" y="764704"/>
            <a:ext cx="1383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temperature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590035" y="3586163"/>
            <a:ext cx="101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EOS</a:t>
            </a:r>
            <a:endParaRPr lang="en-US" altLang="en-US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 rot="16200000">
            <a:off x="7620297" y="2991644"/>
            <a:ext cx="979488" cy="412750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feil nach rechts 14"/>
          <p:cNvSpPr/>
          <p:nvPr/>
        </p:nvSpPr>
        <p:spPr>
          <a:xfrm rot="5400000">
            <a:off x="7621090" y="4389438"/>
            <a:ext cx="977900" cy="412750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953000" y="1219200"/>
            <a:ext cx="37798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5364163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85800" y="1219200"/>
            <a:ext cx="3733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762000" y="1143000"/>
            <a:ext cx="396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85800" y="11430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304800" y="762000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2347" name="Picture 11" descr="rbuu_col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2688"/>
            <a:ext cx="4106863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493838" y="5826125"/>
            <a:ext cx="37798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42349" name="Group 13"/>
          <p:cNvGrpSpPr>
            <a:grpSpLocks/>
          </p:cNvGrpSpPr>
          <p:nvPr/>
        </p:nvGrpSpPr>
        <p:grpSpPr bwMode="auto">
          <a:xfrm>
            <a:off x="323850" y="5373688"/>
            <a:ext cx="4259263" cy="900112"/>
            <a:chOff x="204" y="3385"/>
            <a:chExt cx="2683" cy="567"/>
          </a:xfrm>
        </p:grpSpPr>
        <p:sp>
          <p:nvSpPr>
            <p:cNvPr id="142350" name="Text Box 14"/>
            <p:cNvSpPr txBox="1">
              <a:spLocks noChangeArrowheads="1"/>
            </p:cNvSpPr>
            <p:nvPr/>
          </p:nvSpPr>
          <p:spPr bwMode="auto">
            <a:xfrm>
              <a:off x="476" y="3702"/>
              <a:ext cx="2411" cy="2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</a:t>
              </a:r>
              <a:r>
                <a:rPr lang="en-US" altLang="de-DE" sz="2000" baseline="30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</a:t>
              </a:r>
              <a:r>
                <a:rPr lang="en-US" altLang="de-DE" sz="2000" dirty="0" smtClean="0">
                  <a:solidFill>
                    <a:srgbClr val="FF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mesons probe high densities</a:t>
              </a:r>
            </a:p>
          </p:txBody>
        </p:sp>
        <p:sp>
          <p:nvSpPr>
            <p:cNvPr id="142351" name="AutoShape 15"/>
            <p:cNvSpPr>
              <a:spLocks noChangeArrowheads="1"/>
            </p:cNvSpPr>
            <p:nvPr/>
          </p:nvSpPr>
          <p:spPr bwMode="auto">
            <a:xfrm>
              <a:off x="204" y="3385"/>
              <a:ext cx="272" cy="538"/>
            </a:xfrm>
            <a:prstGeom prst="curvedRightArrow">
              <a:avLst>
                <a:gd name="adj1" fmla="val 39559"/>
                <a:gd name="adj2" fmla="val 79118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42352" name="Picture 16" descr="stoss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29048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1547813" y="1773238"/>
            <a:ext cx="1295400" cy="3168650"/>
          </a:xfrm>
          <a:prstGeom prst="rect">
            <a:avLst/>
          </a:prstGeom>
          <a:solidFill>
            <a:srgbClr val="FF99CC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4800591" y="1311151"/>
            <a:ext cx="4163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→ 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l-GR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 (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de-DE" altLang="de-DE" sz="24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thres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1.6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</a:t>
            </a:r>
            <a:r>
              <a:rPr lang="de-DE" alt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altLang="de-DE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390" name="Picture 54" descr="wqel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16164"/>
            <a:ext cx="367188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755650" y="6308725"/>
            <a:ext cx="41132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de-DE" sz="2000" baseline="30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de-DE" sz="20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mesons scatter elastically only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79388" y="34925"/>
            <a:ext cx="87852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Probing the nuclear equation-of-state (</a:t>
            </a:r>
            <a:r>
              <a:rPr lang="el-GR" altLang="de-DE" sz="2800" dirty="0" smtClean="0">
                <a:solidFill>
                  <a:srgbClr val="002060"/>
                </a:solidFill>
                <a:latin typeface="Tahoma" pitchFamily="34" charset="0"/>
              </a:rPr>
              <a:t>ρ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 = 1 – 3 </a:t>
            </a:r>
            <a:r>
              <a:rPr lang="el-GR" altLang="de-DE" sz="2800" dirty="0" smtClean="0">
                <a:solidFill>
                  <a:srgbClr val="002060"/>
                </a:solidFill>
                <a:latin typeface="Tahoma" pitchFamily="34" charset="0"/>
              </a:rPr>
              <a:t>ρ</a:t>
            </a:r>
            <a:r>
              <a:rPr lang="de-DE" altLang="de-DE" sz="2800" baseline="-25000" dirty="0" smtClean="0">
                <a:solidFill>
                  <a:srgbClr val="002060"/>
                </a:solidFill>
                <a:latin typeface="Tahoma" pitchFamily="34" charset="0"/>
              </a:rPr>
              <a:t>0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by K</a:t>
            </a:r>
            <a:r>
              <a:rPr lang="en-GB" altLang="de-DE" sz="2800" baseline="30000" dirty="0" smtClean="0">
                <a:solidFill>
                  <a:srgbClr val="002060"/>
                </a:solidFill>
                <a:latin typeface="Tahoma" pitchFamily="34" charset="0"/>
              </a:rPr>
              <a:t>+</a:t>
            </a: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 meson subthreshold production in HI collisions</a:t>
            </a:r>
            <a:endParaRPr lang="de-DE" altLang="de-DE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179388" y="34925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Probing the nuclear equation-of-state (</a:t>
            </a:r>
            <a:r>
              <a:rPr lang="el-GR" altLang="de-DE" sz="2800" dirty="0" smtClean="0">
                <a:solidFill>
                  <a:srgbClr val="002060"/>
                </a:solidFill>
                <a:latin typeface="Tahoma" pitchFamily="34" charset="0"/>
              </a:rPr>
              <a:t>ρ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 = 1 – 3 </a:t>
            </a:r>
            <a:r>
              <a:rPr lang="el-GR" altLang="de-DE" sz="2800" dirty="0" smtClean="0">
                <a:solidFill>
                  <a:srgbClr val="002060"/>
                </a:solidFill>
                <a:latin typeface="Tahoma" pitchFamily="34" charset="0"/>
              </a:rPr>
              <a:t>ρ</a:t>
            </a:r>
            <a:r>
              <a:rPr lang="de-DE" altLang="de-DE" sz="2800" baseline="-25000" dirty="0" smtClean="0">
                <a:solidFill>
                  <a:srgbClr val="002060"/>
                </a:solidFill>
                <a:latin typeface="Tahoma" pitchFamily="34" charset="0"/>
              </a:rPr>
              <a:t>0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by K</a:t>
            </a:r>
            <a:r>
              <a:rPr lang="en-GB" altLang="de-DE" sz="2800" baseline="30000" dirty="0" smtClean="0">
                <a:solidFill>
                  <a:srgbClr val="002060"/>
                </a:solidFill>
                <a:latin typeface="Tahoma" pitchFamily="34" charset="0"/>
              </a:rPr>
              <a:t>+</a:t>
            </a: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 meson production in C+C and </a:t>
            </a:r>
            <a:r>
              <a:rPr lang="en-GB" altLang="de-DE" sz="28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en-GB" altLang="de-DE" sz="2800" dirty="0" smtClean="0">
                <a:solidFill>
                  <a:srgbClr val="002060"/>
                </a:solidFill>
                <a:latin typeface="Tahoma" pitchFamily="34" charset="0"/>
              </a:rPr>
              <a:t> collisions</a:t>
            </a:r>
            <a:endParaRPr lang="de-DE" altLang="de-DE" sz="28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866900"/>
            <a:ext cx="5362575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177800" y="2035175"/>
            <a:ext cx="46815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u="sng" smtClean="0">
                <a:solidFill>
                  <a:srgbClr val="000000"/>
                </a:solidFill>
                <a:latin typeface="Tahoma" pitchFamily="34" charset="0"/>
              </a:rPr>
              <a:t>Transport model (RBUU)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FF0000"/>
                </a:solidFill>
                <a:latin typeface="Tahoma" pitchFamily="34" charset="0"/>
              </a:rPr>
              <a:t>Au+Au at 1 AGeV:</a:t>
            </a:r>
            <a:endParaRPr lang="en-GB" altLang="de-DE" sz="2000" smtClean="0">
              <a:solidFill>
                <a:srgbClr val="000000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</a:rPr>
              <a:t>κ</a:t>
            </a:r>
            <a:r>
              <a:rPr lang="de-DE" altLang="de-DE" sz="2000" smtClean="0">
                <a:solidFill>
                  <a:srgbClr val="000000"/>
                </a:solidFill>
                <a:latin typeface="Tahoma" pitchFamily="34" charset="0"/>
              </a:rPr>
              <a:t> = 200 MeV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max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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2.9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0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4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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</a:rPr>
              <a:t>κ</a:t>
            </a:r>
            <a:r>
              <a:rPr lang="de-DE" altLang="de-DE" sz="2000" smtClean="0">
                <a:solidFill>
                  <a:srgbClr val="000000"/>
                </a:solidFill>
                <a:latin typeface="Tahoma" pitchFamily="34" charset="0"/>
              </a:rPr>
              <a:t> = 380 MeV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max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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</a:rPr>
              <a:t> 2.4 </a:t>
            </a:r>
            <a:r>
              <a:rPr lang="el-GR" altLang="de-DE" sz="2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ρ</a:t>
            </a:r>
            <a:r>
              <a:rPr lang="en-GB" altLang="de-DE" sz="2000" baseline="-2500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0 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 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4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</a:t>
            </a:r>
            <a:endParaRPr lang="en-GB" altLang="de-DE" sz="2000" smtClean="0">
              <a:solidFill>
                <a:srgbClr val="FF0000"/>
              </a:solidFill>
              <a:latin typeface="Tahoma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Reference system C+C: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K</a:t>
            </a:r>
            <a:r>
              <a:rPr lang="en-GB" altLang="de-DE" sz="2000" baseline="30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+</a:t>
            </a:r>
            <a:r>
              <a:rPr lang="en-GB" altLang="de-DE" sz="2000" smtClean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yield not sensitive to EOS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252413" y="1243013"/>
            <a:ext cx="8928100" cy="5232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800" dirty="0" smtClean="0">
                <a:solidFill>
                  <a:srgbClr val="FF0000"/>
                </a:solidFill>
                <a:latin typeface="Tahoma" pitchFamily="34" charset="0"/>
              </a:rPr>
              <a:t>Idea: </a:t>
            </a:r>
            <a:r>
              <a:rPr lang="en-GB" altLang="de-DE" sz="2800" dirty="0" smtClean="0">
                <a:solidFill>
                  <a:srgbClr val="000000"/>
                </a:solidFill>
                <a:latin typeface="Tahoma" pitchFamily="34" charset="0"/>
              </a:rPr>
              <a:t>K</a:t>
            </a:r>
            <a:r>
              <a:rPr lang="en-GB" altLang="de-DE" sz="2800" baseline="30000" dirty="0" smtClean="0">
                <a:solidFill>
                  <a:srgbClr val="000000"/>
                </a:solidFill>
                <a:latin typeface="Tahoma" pitchFamily="34" charset="0"/>
              </a:rPr>
              <a:t>+</a:t>
            </a:r>
            <a:r>
              <a:rPr lang="en-GB" altLang="de-DE" sz="2800" dirty="0" smtClean="0">
                <a:solidFill>
                  <a:srgbClr val="000000"/>
                </a:solidFill>
                <a:latin typeface="Tahoma" pitchFamily="34" charset="0"/>
              </a:rPr>
              <a:t> yield </a:t>
            </a:r>
            <a:r>
              <a:rPr lang="en-GB" altLang="de-DE" sz="28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 baryon density</a:t>
            </a:r>
            <a:r>
              <a:rPr lang="de-DE" altLang="de-DE" sz="28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GB" altLang="de-DE" sz="28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</a:t>
            </a:r>
            <a:r>
              <a:rPr lang="de-DE" altLang="de-DE" sz="28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GB" altLang="de-DE" sz="2800" dirty="0" smtClean="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compressibility </a:t>
            </a:r>
            <a:endParaRPr lang="de-DE" altLang="de-DE" sz="2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3960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u="sng" dirty="0" smtClean="0">
                <a:solidFill>
                  <a:srgbClr val="000000"/>
                </a:solidFill>
                <a:latin typeface="Tahoma" pitchFamily="34" charset="0"/>
              </a:rPr>
              <a:t>Experiment: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C. Sturm et al., (</a:t>
            </a:r>
            <a:r>
              <a:rPr lang="en-GB" altLang="de-DE" dirty="0" err="1" smtClean="0">
                <a:solidFill>
                  <a:srgbClr val="000000"/>
                </a:solidFill>
                <a:latin typeface="Tahoma" pitchFamily="34" charset="0"/>
              </a:rPr>
              <a:t>KaoS</a:t>
            </a: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 Collaboration),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Phys. Rev. </a:t>
            </a:r>
            <a:r>
              <a:rPr lang="en-GB" altLang="de-DE" dirty="0" err="1" smtClean="0">
                <a:solidFill>
                  <a:srgbClr val="000000"/>
                </a:solidFill>
                <a:latin typeface="Tahoma" pitchFamily="34" charset="0"/>
              </a:rPr>
              <a:t>Lett</a:t>
            </a:r>
            <a:r>
              <a:rPr lang="en-GB" altLang="de-DE" dirty="0" smtClean="0">
                <a:solidFill>
                  <a:srgbClr val="000000"/>
                </a:solidFill>
                <a:latin typeface="Tahoma" pitchFamily="34" charset="0"/>
              </a:rPr>
              <a:t>. 86 (2001) 39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u="sng" dirty="0" smtClean="0">
                <a:solidFill>
                  <a:srgbClr val="000000"/>
                </a:solidFill>
                <a:latin typeface="Tahoma" pitchFamily="34" charset="0"/>
              </a:rPr>
              <a:t>Theory: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Ch. Fuchs et al.,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Phys. Rev. </a:t>
            </a:r>
            <a:r>
              <a:rPr lang="en-US" altLang="de-DE" dirty="0" err="1" smtClean="0">
                <a:solidFill>
                  <a:srgbClr val="000000"/>
                </a:solidFill>
                <a:latin typeface="Tahoma" pitchFamily="34" charset="0"/>
              </a:rPr>
              <a:t>Lett</a:t>
            </a:r>
            <a:r>
              <a:rPr lang="en-US" altLang="de-DE" dirty="0" smtClean="0">
                <a:solidFill>
                  <a:srgbClr val="000000"/>
                </a:solidFill>
                <a:latin typeface="Tahoma" pitchFamily="34" charset="0"/>
              </a:rPr>
              <a:t>. 86 (2001) 1974</a:t>
            </a:r>
          </a:p>
        </p:txBody>
      </p:sp>
    </p:spTree>
    <p:extLst>
      <p:ext uri="{BB962C8B-B14F-4D97-AF65-F5344CB8AC3E}">
        <p14:creationId xmlns:p14="http://schemas.microsoft.com/office/powerpoint/2010/main" val="241851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skyrme_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>
            <a:fillRect/>
          </a:stretch>
        </p:blipFill>
        <p:spPr bwMode="auto">
          <a:xfrm>
            <a:off x="4678363" y="1268760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-30163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3200" dirty="0" smtClean="0">
                <a:solidFill>
                  <a:srgbClr val="002060"/>
                </a:solidFill>
                <a:latin typeface="Tahoma" pitchFamily="34" charset="0"/>
              </a:rPr>
              <a:t>The compressibility of </a:t>
            </a:r>
            <a:r>
              <a:rPr lang="en-GB" altLang="de-DE" sz="3200" dirty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en-GB" altLang="de-DE" sz="3200" dirty="0" smtClean="0">
                <a:solidFill>
                  <a:srgbClr val="002060"/>
                </a:solidFill>
                <a:latin typeface="Tahoma" pitchFamily="34" charset="0"/>
              </a:rPr>
              <a:t>symmetric) nuclear matter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412875" y="644525"/>
            <a:ext cx="743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Experiment:  C. Sturm et al., (KaoS Collaboration)  Phys. Rev. Lett. 86 (2001) 39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404938" y="908050"/>
            <a:ext cx="617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dirty="0" smtClean="0">
                <a:solidFill>
                  <a:srgbClr val="000000"/>
                </a:solidFill>
                <a:latin typeface="Tahoma" pitchFamily="34" charset="0"/>
              </a:rPr>
              <a:t>Theory: QMD  Ch. Fuchs et al., Phys. Rev. Lett. 86 (2001) 1974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dirty="0" smtClean="0">
                <a:solidFill>
                  <a:srgbClr val="000000"/>
                </a:solidFill>
                <a:latin typeface="Tahoma" pitchFamily="34" charset="0"/>
              </a:rPr>
              <a:t>            IQMD Ch. </a:t>
            </a:r>
            <a:r>
              <a:rPr lang="en-GB" altLang="de-DE" sz="1600" dirty="0" err="1" smtClean="0">
                <a:solidFill>
                  <a:srgbClr val="000000"/>
                </a:solidFill>
                <a:latin typeface="Tahoma" pitchFamily="34" charset="0"/>
              </a:rPr>
              <a:t>Hartnack</a:t>
            </a:r>
            <a:r>
              <a:rPr lang="en-GB" altLang="de-DE" sz="1600" dirty="0" smtClean="0">
                <a:solidFill>
                  <a:srgbClr val="000000"/>
                </a:solidFill>
                <a:latin typeface="Tahoma" pitchFamily="34" charset="0"/>
              </a:rPr>
              <a:t>, J. </a:t>
            </a:r>
            <a:r>
              <a:rPr lang="en-GB" altLang="de-DE" sz="1600" dirty="0" err="1" smtClean="0">
                <a:solidFill>
                  <a:srgbClr val="000000"/>
                </a:solidFill>
                <a:latin typeface="Tahoma" pitchFamily="34" charset="0"/>
              </a:rPr>
              <a:t>Aichelin</a:t>
            </a:r>
            <a:r>
              <a:rPr lang="en-GB" altLang="de-DE" sz="1600" dirty="0" smtClean="0">
                <a:solidFill>
                  <a:srgbClr val="000000"/>
                </a:solidFill>
                <a:latin typeface="Tahoma" pitchFamily="34" charset="0"/>
              </a:rPr>
              <a:t>, J. Phys. G 28 (2002) 1649</a:t>
            </a:r>
            <a:endParaRPr lang="de-DE" altLang="de-DE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23590" name="Picture 6" descr="Ratio_IQM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643438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8" name="Oval 14"/>
          <p:cNvSpPr>
            <a:spLocks noChangeArrowheads="1"/>
          </p:cNvSpPr>
          <p:nvPr/>
        </p:nvSpPr>
        <p:spPr bwMode="auto">
          <a:xfrm>
            <a:off x="6300788" y="4005263"/>
            <a:ext cx="503237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3830" y="5661248"/>
            <a:ext cx="9028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Au/C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ratio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: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cancellation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of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systematic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errors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both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in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experiment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and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itchFamily="34" charset="0"/>
              </a:rPr>
              <a:t>theory</a:t>
            </a:r>
            <a:r>
              <a:rPr lang="de-DE" altLang="de-DE" sz="20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skyrme_e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>
            <a:fillRect/>
          </a:stretch>
        </p:blipFill>
        <p:spPr bwMode="auto">
          <a:xfrm>
            <a:off x="4572000" y="1295400"/>
            <a:ext cx="381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412875" y="644525"/>
            <a:ext cx="743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Experiment:  C. Sturm et al., (KaoS Collaboration)  Phys. Rev. Lett. 86 (2001) 39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404938" y="908050"/>
            <a:ext cx="617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Theory: QMD  Ch. Fuchs et al., Phys. Rev. Lett. 86 (2001) 1974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600" smtClean="0">
                <a:solidFill>
                  <a:srgbClr val="000000"/>
                </a:solidFill>
                <a:latin typeface="Tahoma" pitchFamily="34" charset="0"/>
              </a:rPr>
              <a:t>            IQMD Ch. Hartnack, J. Aichelin, J. Phys. G 28 (2002) 1649</a:t>
            </a:r>
            <a:endParaRPr lang="de-DE" altLang="de-DE" sz="160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323590" name="Picture 6" descr="Ratio_IQM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643438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1826813" y="5778133"/>
            <a:ext cx="5125249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>
                <a:solidFill>
                  <a:srgbClr val="FF0000"/>
                </a:solidFill>
                <a:latin typeface="Tahoma" pitchFamily="34" charset="0"/>
              </a:rPr>
              <a:t>S</a:t>
            </a:r>
            <a:r>
              <a:rPr lang="en-GB" altLang="de-DE" sz="2400" dirty="0" smtClean="0">
                <a:solidFill>
                  <a:srgbClr val="FF0000"/>
                </a:solidFill>
                <a:latin typeface="Tahoma" pitchFamily="34" charset="0"/>
              </a:rPr>
              <a:t>oft equation-of-state: </a:t>
            </a:r>
            <a:r>
              <a:rPr lang="el-GR" altLang="de-DE" sz="2400" dirty="0" smtClean="0">
                <a:solidFill>
                  <a:srgbClr val="FF0000"/>
                </a:solidFill>
                <a:latin typeface="Tahoma" pitchFamily="34" charset="0"/>
              </a:rPr>
              <a:t>κ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GB" altLang="de-DE" sz="2400" dirty="0" smtClean="0">
                <a:solidFill>
                  <a:srgbClr val="FF0000"/>
                </a:solidFill>
                <a:latin typeface="Tahoma" pitchFamily="34" charset="0"/>
              </a:rPr>
              <a:t>≤ 200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GB" altLang="de-DE" sz="2400" dirty="0" smtClean="0">
                <a:solidFill>
                  <a:srgbClr val="FF0000"/>
                </a:solidFill>
                <a:latin typeface="Tahoma" pitchFamily="34" charset="0"/>
              </a:rPr>
              <a:t>onfirmation of flow measurements </a:t>
            </a:r>
          </a:p>
        </p:txBody>
      </p:sp>
      <p:sp>
        <p:nvSpPr>
          <p:cNvPr id="323592" name="AutoShape 8"/>
          <p:cNvSpPr>
            <a:spLocks noChangeArrowheads="1"/>
          </p:cNvSpPr>
          <p:nvPr/>
        </p:nvSpPr>
        <p:spPr bwMode="auto">
          <a:xfrm>
            <a:off x="886247" y="523875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5651500" y="1773238"/>
            <a:ext cx="1584325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7235825" y="1700213"/>
            <a:ext cx="936625" cy="158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6588125" y="3213100"/>
            <a:ext cx="93662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7" name="Oval 13"/>
          <p:cNvSpPr>
            <a:spLocks noChangeArrowheads="1"/>
          </p:cNvSpPr>
          <p:nvPr/>
        </p:nvSpPr>
        <p:spPr bwMode="auto">
          <a:xfrm>
            <a:off x="5724525" y="3573463"/>
            <a:ext cx="1511300" cy="719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3598" name="Oval 14"/>
          <p:cNvSpPr>
            <a:spLocks noChangeArrowheads="1"/>
          </p:cNvSpPr>
          <p:nvPr/>
        </p:nvSpPr>
        <p:spPr bwMode="auto">
          <a:xfrm>
            <a:off x="6300788" y="4005263"/>
            <a:ext cx="503237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-30163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3200" dirty="0" smtClean="0">
                <a:solidFill>
                  <a:srgbClr val="002060"/>
                </a:solidFill>
                <a:latin typeface="Tahoma" pitchFamily="34" charset="0"/>
              </a:rPr>
              <a:t>The compressibility of </a:t>
            </a:r>
            <a:r>
              <a:rPr lang="en-GB" altLang="de-DE" sz="3200" dirty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en-GB" altLang="de-DE" sz="3200" dirty="0" smtClean="0">
                <a:solidFill>
                  <a:srgbClr val="002060"/>
                </a:solidFill>
                <a:latin typeface="Tahoma" pitchFamily="34" charset="0"/>
              </a:rPr>
              <a:t>symmetric) nuclear matter</a:t>
            </a:r>
          </a:p>
        </p:txBody>
      </p:sp>
    </p:spTree>
    <p:extLst>
      <p:ext uri="{BB962C8B-B14F-4D97-AF65-F5344CB8AC3E}">
        <p14:creationId xmlns:p14="http://schemas.microsoft.com/office/powerpoint/2010/main" val="4160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93"/>
          <a:stretch/>
        </p:blipFill>
        <p:spPr>
          <a:xfrm>
            <a:off x="1979712" y="1556792"/>
            <a:ext cx="4356000" cy="4316314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 bwMode="auto">
          <a:xfrm>
            <a:off x="5477624" y="3068960"/>
            <a:ext cx="0" cy="1435828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477624" y="2420888"/>
            <a:ext cx="0" cy="657991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6171637" y="2493404"/>
            <a:ext cx="1784739" cy="359532"/>
          </a:xfrm>
          <a:prstGeom prst="rect">
            <a:avLst/>
          </a:prstGeom>
          <a:noFill/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Neutron matter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82477" y="4149080"/>
            <a:ext cx="1989923" cy="3595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Symmetric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matter</a:t>
            </a:r>
            <a:endParaRPr lang="en-GB" dirty="0">
              <a:solidFill>
                <a:srgbClr val="000000"/>
              </a:solidFill>
              <a:latin typeface="Arial"/>
              <a:ea typeface="Bitstream Vera Sans" pitchFamily="2"/>
              <a:cs typeface="Bitstream Vera Sans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28184" y="3258471"/>
            <a:ext cx="2304256" cy="78172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9" tIns="91428" rIns="89989" bIns="91428" anchorCtr="0" compatLnSpc="1">
            <a:spAutoFit/>
          </a:bodyPr>
          <a:lstStyle/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20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000" baseline="-330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GB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50-70 MeV</a:t>
            </a:r>
          </a:p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(ASY-EOS)</a:t>
            </a:r>
            <a:r>
              <a:rPr lang="en-GB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baseline="-33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3200" dirty="0" smtClean="0">
                <a:solidFill>
                  <a:srgbClr val="002060"/>
                </a:solidFill>
                <a:latin typeface="Tahoma" pitchFamily="34" charset="0"/>
              </a:rPr>
              <a:t>Estimating the EOS of neutron matter</a:t>
            </a:r>
            <a:endParaRPr lang="en-GB" altLang="de-DE" sz="3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4067944" y="3926524"/>
            <a:ext cx="0" cy="1014644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/>
          <p:cNvSpPr/>
          <p:nvPr/>
        </p:nvSpPr>
        <p:spPr>
          <a:xfrm>
            <a:off x="4058414" y="4147616"/>
            <a:ext cx="1449436" cy="62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baseline="-33000" dirty="0" err="1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</a:t>
            </a:r>
            <a:r>
              <a:rPr lang="en-GB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=30MeV</a:t>
            </a:r>
          </a:p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(GMR) </a:t>
            </a:r>
            <a:endParaRPr lang="en-GB" baseline="-33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68325"/>
            <a:ext cx="9180513" cy="74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483" name="Line 3"/>
          <p:cNvSpPr>
            <a:spLocks noChangeShapeType="1"/>
          </p:cNvSpPr>
          <p:nvPr/>
        </p:nvSpPr>
        <p:spPr bwMode="auto">
          <a:xfrm>
            <a:off x="1116013" y="4292600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4" name="Line 4"/>
          <p:cNvSpPr>
            <a:spLocks noChangeShapeType="1"/>
          </p:cNvSpPr>
          <p:nvPr/>
        </p:nvSpPr>
        <p:spPr bwMode="auto">
          <a:xfrm>
            <a:off x="107950" y="6237288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5" name="Freeform 5"/>
          <p:cNvSpPr>
            <a:spLocks/>
          </p:cNvSpPr>
          <p:nvPr/>
        </p:nvSpPr>
        <p:spPr bwMode="auto">
          <a:xfrm>
            <a:off x="4051300" y="3987800"/>
            <a:ext cx="2249488" cy="1455738"/>
          </a:xfrm>
          <a:custGeom>
            <a:avLst/>
            <a:gdLst>
              <a:gd name="T0" fmla="*/ 0 w 1417"/>
              <a:gd name="T1" fmla="*/ 752 h 917"/>
              <a:gd name="T2" fmla="*/ 558 w 1417"/>
              <a:gd name="T3" fmla="*/ 522 h 917"/>
              <a:gd name="T4" fmla="*/ 928 w 1417"/>
              <a:gd name="T5" fmla="*/ 312 h 917"/>
              <a:gd name="T6" fmla="*/ 1192 w 1417"/>
              <a:gd name="T7" fmla="*/ 160 h 917"/>
              <a:gd name="T8" fmla="*/ 1408 w 1417"/>
              <a:gd name="T9" fmla="*/ 0 h 917"/>
              <a:gd name="T10" fmla="*/ 1417 w 1417"/>
              <a:gd name="T11" fmla="*/ 328 h 917"/>
              <a:gd name="T12" fmla="*/ 918 w 1417"/>
              <a:gd name="T13" fmla="*/ 645 h 917"/>
              <a:gd name="T14" fmla="*/ 374 w 1417"/>
              <a:gd name="T15" fmla="*/ 872 h 917"/>
              <a:gd name="T16" fmla="*/ 56 w 1417"/>
              <a:gd name="T17" fmla="*/ 917 h 917"/>
              <a:gd name="T18" fmla="*/ 0 w 1417"/>
              <a:gd name="T19" fmla="*/ 752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6" name="Text Box 6"/>
          <p:cNvSpPr txBox="1">
            <a:spLocks noChangeArrowheads="1"/>
          </p:cNvSpPr>
          <p:nvPr/>
        </p:nvSpPr>
        <p:spPr bwMode="auto">
          <a:xfrm>
            <a:off x="3217726" y="3165475"/>
            <a:ext cx="21164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itchFamily="34" charset="0"/>
              </a:rPr>
              <a:t>+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production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FF0000"/>
                </a:solidFill>
                <a:latin typeface="Tahoma" pitchFamily="34" charset="0"/>
              </a:rPr>
              <a:t>F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ragment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endParaRPr lang="de-DE" altLang="de-DE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68325"/>
            <a:ext cx="9180513" cy="74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483" name="Line 3"/>
          <p:cNvSpPr>
            <a:spLocks noChangeShapeType="1"/>
          </p:cNvSpPr>
          <p:nvPr/>
        </p:nvSpPr>
        <p:spPr bwMode="auto">
          <a:xfrm>
            <a:off x="1116013" y="4292600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4" name="Line 4"/>
          <p:cNvSpPr>
            <a:spLocks noChangeShapeType="1"/>
          </p:cNvSpPr>
          <p:nvPr/>
        </p:nvSpPr>
        <p:spPr bwMode="auto">
          <a:xfrm>
            <a:off x="107950" y="6237288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5" name="Freeform 5"/>
          <p:cNvSpPr>
            <a:spLocks/>
          </p:cNvSpPr>
          <p:nvPr/>
        </p:nvSpPr>
        <p:spPr bwMode="auto">
          <a:xfrm>
            <a:off x="4051300" y="3987800"/>
            <a:ext cx="2249488" cy="1455738"/>
          </a:xfrm>
          <a:custGeom>
            <a:avLst/>
            <a:gdLst>
              <a:gd name="T0" fmla="*/ 0 w 1417"/>
              <a:gd name="T1" fmla="*/ 752 h 917"/>
              <a:gd name="T2" fmla="*/ 558 w 1417"/>
              <a:gd name="T3" fmla="*/ 522 h 917"/>
              <a:gd name="T4" fmla="*/ 928 w 1417"/>
              <a:gd name="T5" fmla="*/ 312 h 917"/>
              <a:gd name="T6" fmla="*/ 1192 w 1417"/>
              <a:gd name="T7" fmla="*/ 160 h 917"/>
              <a:gd name="T8" fmla="*/ 1408 w 1417"/>
              <a:gd name="T9" fmla="*/ 0 h 917"/>
              <a:gd name="T10" fmla="*/ 1417 w 1417"/>
              <a:gd name="T11" fmla="*/ 328 h 917"/>
              <a:gd name="T12" fmla="*/ 918 w 1417"/>
              <a:gd name="T13" fmla="*/ 645 h 917"/>
              <a:gd name="T14" fmla="*/ 374 w 1417"/>
              <a:gd name="T15" fmla="*/ 872 h 917"/>
              <a:gd name="T16" fmla="*/ 56 w 1417"/>
              <a:gd name="T17" fmla="*/ 917 h 917"/>
              <a:gd name="T18" fmla="*/ 0 w 1417"/>
              <a:gd name="T19" fmla="*/ 752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7" h="917">
                <a:moveTo>
                  <a:pt x="0" y="752"/>
                </a:moveTo>
                <a:lnTo>
                  <a:pt x="558" y="522"/>
                </a:lnTo>
                <a:lnTo>
                  <a:pt x="928" y="312"/>
                </a:lnTo>
                <a:lnTo>
                  <a:pt x="1192" y="160"/>
                </a:lnTo>
                <a:lnTo>
                  <a:pt x="1408" y="0"/>
                </a:lnTo>
                <a:lnTo>
                  <a:pt x="1417" y="328"/>
                </a:lnTo>
                <a:lnTo>
                  <a:pt x="918" y="645"/>
                </a:lnTo>
                <a:lnTo>
                  <a:pt x="374" y="872"/>
                </a:lnTo>
                <a:lnTo>
                  <a:pt x="56" y="917"/>
                </a:lnTo>
                <a:lnTo>
                  <a:pt x="0" y="752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6" name="Text Box 6"/>
          <p:cNvSpPr txBox="1">
            <a:spLocks noChangeArrowheads="1"/>
          </p:cNvSpPr>
          <p:nvPr/>
        </p:nvSpPr>
        <p:spPr bwMode="auto">
          <a:xfrm>
            <a:off x="3217726" y="3165475"/>
            <a:ext cx="21164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K</a:t>
            </a:r>
            <a:r>
              <a:rPr lang="de-DE" altLang="de-DE" sz="2400" baseline="30000" dirty="0" smtClean="0">
                <a:solidFill>
                  <a:srgbClr val="FF0000"/>
                </a:solidFill>
                <a:latin typeface="Tahoma" pitchFamily="34" charset="0"/>
              </a:rPr>
              <a:t>+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production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FF0000"/>
                </a:solidFill>
                <a:latin typeface="Tahoma" pitchFamily="34" charset="0"/>
              </a:rPr>
              <a:t>F</a:t>
            </a:r>
            <a:r>
              <a:rPr lang="de-DE" altLang="de-DE" sz="2400" dirty="0" smtClean="0">
                <a:solidFill>
                  <a:srgbClr val="FF0000"/>
                </a:solidFill>
                <a:latin typeface="Tahoma" pitchFamily="34" charset="0"/>
              </a:rPr>
              <a:t>ragment </a:t>
            </a:r>
            <a:r>
              <a:rPr lang="de-DE" altLang="de-DE" sz="2400" dirty="0" err="1" smtClean="0">
                <a:solidFill>
                  <a:srgbClr val="FF0000"/>
                </a:solidFill>
                <a:latin typeface="Tahoma" pitchFamily="34" charset="0"/>
              </a:rPr>
              <a:t>flow</a:t>
            </a:r>
            <a:endParaRPr lang="de-DE" altLang="de-DE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44487" name="Line 7"/>
          <p:cNvSpPr>
            <a:spLocks noChangeShapeType="1"/>
          </p:cNvSpPr>
          <p:nvPr/>
        </p:nvSpPr>
        <p:spPr bwMode="auto">
          <a:xfrm flipV="1">
            <a:off x="6300788" y="2924175"/>
            <a:ext cx="1511300" cy="1368425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44488" name="Text Box 8"/>
          <p:cNvSpPr txBox="1">
            <a:spLocks noChangeArrowheads="1"/>
          </p:cNvSpPr>
          <p:nvPr/>
        </p:nvSpPr>
        <p:spPr bwMode="auto">
          <a:xfrm>
            <a:off x="7724775" y="2206625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600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89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-26988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Baryon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densities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in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central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Au+Au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collisions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026" name="Picture 2" descr="Q:\Eigene Dateien\cbm\documents\Physics Book\CBM-BOOK\Part3\Figs\rho-eps-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8" y="3682702"/>
            <a:ext cx="4237834" cy="32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Eigene Dateien\cbm\documents\Physics Book\CBM-BOOK\Part3\Figs\rho-eps-0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9" y="3710077"/>
            <a:ext cx="4109221" cy="31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Eigene Dateien\cbm\documents\Physics Book\CBM-BOOK\Part3\Figs\rho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9" y="973773"/>
            <a:ext cx="4109221" cy="31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Eigene Dateien\cbm\documents\Physics Book\CBM-BOOK\Part3\Figs\rho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30"/>
            <a:ext cx="4203948" cy="32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548680"/>
            <a:ext cx="4680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0000"/>
                </a:solidFill>
              </a:rPr>
              <a:t>I.C. Arsene et al., Phys. </a:t>
            </a:r>
            <a:r>
              <a:rPr lang="de-DE" sz="1600" dirty="0" err="1" smtClean="0">
                <a:solidFill>
                  <a:srgbClr val="000000"/>
                </a:solidFill>
              </a:rPr>
              <a:t>Rev</a:t>
            </a:r>
            <a:r>
              <a:rPr lang="de-DE" sz="1600" dirty="0" smtClean="0">
                <a:solidFill>
                  <a:srgbClr val="000000"/>
                </a:solidFill>
              </a:rPr>
              <a:t>. C 75, 24902 (2007)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2524" y="836712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5 A </a:t>
            </a:r>
            <a:r>
              <a:rPr lang="de-DE" b="1" dirty="0" err="1" smtClean="0">
                <a:solidFill>
                  <a:srgbClr val="000000"/>
                </a:solidFill>
              </a:rPr>
              <a:t>GeV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744" y="804446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10 A </a:t>
            </a:r>
            <a:r>
              <a:rPr lang="de-DE" b="1" dirty="0" err="1" smtClean="0">
                <a:solidFill>
                  <a:srgbClr val="000000"/>
                </a:solidFill>
              </a:rPr>
              <a:t>GeV</a:t>
            </a:r>
            <a:r>
              <a:rPr lang="de-DE" b="1" dirty="0" smtClean="0">
                <a:solidFill>
                  <a:srgbClr val="000000"/>
                </a:solidFill>
              </a:rPr>
              <a:t> </a:t>
            </a:r>
            <a:endParaRPr lang="de-DE" b="1" dirty="0">
              <a:solidFill>
                <a:srgbClr val="00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971600" y="2060848"/>
            <a:ext cx="7560840" cy="288032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5076056" y="2348880"/>
            <a:ext cx="32403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5076056" y="1476073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8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ρ</a:t>
            </a:r>
            <a:r>
              <a:rPr lang="de-DE" sz="3200" baseline="-25000" dirty="0" smtClean="0">
                <a:solidFill>
                  <a:srgbClr val="FF0000"/>
                </a:solidFill>
              </a:rPr>
              <a:t>0</a:t>
            </a:r>
            <a:endParaRPr lang="de-DE" sz="3200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910230" y="2852936"/>
            <a:ext cx="322972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1015721" y="1916832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5 </a:t>
            </a:r>
            <a:r>
              <a:rPr lang="el-GR" sz="3200" dirty="0" smtClean="0">
                <a:solidFill>
                  <a:srgbClr val="FF0000"/>
                </a:solidFill>
              </a:rPr>
              <a:t>ρ</a:t>
            </a:r>
            <a:r>
              <a:rPr lang="de-DE" sz="3200" baseline="-25000" dirty="0" smtClean="0">
                <a:solidFill>
                  <a:srgbClr val="FF0000"/>
                </a:solidFill>
              </a:rPr>
              <a:t>0</a:t>
            </a:r>
            <a:endParaRPr lang="de-DE" sz="3200" baseline="-25000" dirty="0">
              <a:solidFill>
                <a:srgbClr val="FF0000"/>
              </a:solidFill>
            </a:endParaRPr>
          </a:p>
        </p:txBody>
      </p:sp>
      <p:sp>
        <p:nvSpPr>
          <p:cNvPr id="20" name="Freihandform 19"/>
          <p:cNvSpPr/>
          <p:nvPr/>
        </p:nvSpPr>
        <p:spPr bwMode="auto">
          <a:xfrm>
            <a:off x="1399309" y="5153891"/>
            <a:ext cx="2715491" cy="1260764"/>
          </a:xfrm>
          <a:custGeom>
            <a:avLst/>
            <a:gdLst>
              <a:gd name="connsiteX0" fmla="*/ 0 w 2715491"/>
              <a:gd name="connsiteY0" fmla="*/ 0 h 1260764"/>
              <a:gd name="connsiteX1" fmla="*/ 623455 w 2715491"/>
              <a:gd name="connsiteY1" fmla="*/ 27709 h 1260764"/>
              <a:gd name="connsiteX2" fmla="*/ 1233055 w 2715491"/>
              <a:gd name="connsiteY2" fmla="*/ 83127 h 1260764"/>
              <a:gd name="connsiteX3" fmla="*/ 1953491 w 2715491"/>
              <a:gd name="connsiteY3" fmla="*/ 221673 h 1260764"/>
              <a:gd name="connsiteX4" fmla="*/ 2660073 w 2715491"/>
              <a:gd name="connsiteY4" fmla="*/ 401782 h 1260764"/>
              <a:gd name="connsiteX5" fmla="*/ 2701636 w 2715491"/>
              <a:gd name="connsiteY5" fmla="*/ 401782 h 1260764"/>
              <a:gd name="connsiteX6" fmla="*/ 2715491 w 2715491"/>
              <a:gd name="connsiteY6" fmla="*/ 1233054 h 1260764"/>
              <a:gd name="connsiteX7" fmla="*/ 845127 w 2715491"/>
              <a:gd name="connsiteY7" fmla="*/ 1260764 h 1260764"/>
              <a:gd name="connsiteX8" fmla="*/ 651164 w 2715491"/>
              <a:gd name="connsiteY8" fmla="*/ 789709 h 1260764"/>
              <a:gd name="connsiteX9" fmla="*/ 457200 w 2715491"/>
              <a:gd name="connsiteY9" fmla="*/ 401782 h 1260764"/>
              <a:gd name="connsiteX10" fmla="*/ 263236 w 2715491"/>
              <a:gd name="connsiteY10" fmla="*/ 207818 h 1260764"/>
              <a:gd name="connsiteX11" fmla="*/ 0 w 2715491"/>
              <a:gd name="connsiteY11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5491" h="1260764">
                <a:moveTo>
                  <a:pt x="0" y="0"/>
                </a:moveTo>
                <a:lnTo>
                  <a:pt x="623455" y="27709"/>
                </a:lnTo>
                <a:lnTo>
                  <a:pt x="1233055" y="83127"/>
                </a:lnTo>
                <a:lnTo>
                  <a:pt x="1953491" y="221673"/>
                </a:lnTo>
                <a:lnTo>
                  <a:pt x="2660073" y="401782"/>
                </a:lnTo>
                <a:lnTo>
                  <a:pt x="2701636" y="401782"/>
                </a:lnTo>
                <a:lnTo>
                  <a:pt x="2715491" y="1233054"/>
                </a:lnTo>
                <a:lnTo>
                  <a:pt x="845127" y="1260764"/>
                </a:lnTo>
                <a:lnTo>
                  <a:pt x="651164" y="789709"/>
                </a:lnTo>
                <a:lnTo>
                  <a:pt x="457200" y="401782"/>
                </a:lnTo>
                <a:lnTo>
                  <a:pt x="263236" y="2078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25091" y="574956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p</a:t>
            </a:r>
            <a:r>
              <a:rPr lang="de-DE" dirty="0" err="1" smtClean="0">
                <a:solidFill>
                  <a:srgbClr val="002060"/>
                </a:solidFill>
              </a:rPr>
              <a:t>hase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002060"/>
                </a:solidFill>
              </a:rPr>
              <a:t>coexistence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6" name="Freihandform 25"/>
          <p:cNvSpPr/>
          <p:nvPr/>
        </p:nvSpPr>
        <p:spPr bwMode="auto">
          <a:xfrm>
            <a:off x="5532271" y="5420318"/>
            <a:ext cx="2826327" cy="1066801"/>
          </a:xfrm>
          <a:custGeom>
            <a:avLst/>
            <a:gdLst>
              <a:gd name="connsiteX0" fmla="*/ 0 w 2715491"/>
              <a:gd name="connsiteY0" fmla="*/ 0 h 1260764"/>
              <a:gd name="connsiteX1" fmla="*/ 623455 w 2715491"/>
              <a:gd name="connsiteY1" fmla="*/ 27709 h 1260764"/>
              <a:gd name="connsiteX2" fmla="*/ 1233055 w 2715491"/>
              <a:gd name="connsiteY2" fmla="*/ 83127 h 1260764"/>
              <a:gd name="connsiteX3" fmla="*/ 1953491 w 2715491"/>
              <a:gd name="connsiteY3" fmla="*/ 221673 h 1260764"/>
              <a:gd name="connsiteX4" fmla="*/ 2660073 w 2715491"/>
              <a:gd name="connsiteY4" fmla="*/ 401782 h 1260764"/>
              <a:gd name="connsiteX5" fmla="*/ 2701636 w 2715491"/>
              <a:gd name="connsiteY5" fmla="*/ 401782 h 1260764"/>
              <a:gd name="connsiteX6" fmla="*/ 2715491 w 2715491"/>
              <a:gd name="connsiteY6" fmla="*/ 1233054 h 1260764"/>
              <a:gd name="connsiteX7" fmla="*/ 845127 w 2715491"/>
              <a:gd name="connsiteY7" fmla="*/ 1260764 h 1260764"/>
              <a:gd name="connsiteX8" fmla="*/ 651164 w 2715491"/>
              <a:gd name="connsiteY8" fmla="*/ 789709 h 1260764"/>
              <a:gd name="connsiteX9" fmla="*/ 457200 w 2715491"/>
              <a:gd name="connsiteY9" fmla="*/ 401782 h 1260764"/>
              <a:gd name="connsiteX10" fmla="*/ 263236 w 2715491"/>
              <a:gd name="connsiteY10" fmla="*/ 207818 h 1260764"/>
              <a:gd name="connsiteX11" fmla="*/ 0 w 2715491"/>
              <a:gd name="connsiteY11" fmla="*/ 0 h 1260764"/>
              <a:gd name="connsiteX0" fmla="*/ 0 w 2812472"/>
              <a:gd name="connsiteY0" fmla="*/ 0 h 1260764"/>
              <a:gd name="connsiteX1" fmla="*/ 623455 w 2812472"/>
              <a:gd name="connsiteY1" fmla="*/ 27709 h 1260764"/>
              <a:gd name="connsiteX2" fmla="*/ 1233055 w 2812472"/>
              <a:gd name="connsiteY2" fmla="*/ 83127 h 1260764"/>
              <a:gd name="connsiteX3" fmla="*/ 1953491 w 2812472"/>
              <a:gd name="connsiteY3" fmla="*/ 221673 h 1260764"/>
              <a:gd name="connsiteX4" fmla="*/ 2660073 w 2812472"/>
              <a:gd name="connsiteY4" fmla="*/ 401782 h 1260764"/>
              <a:gd name="connsiteX5" fmla="*/ 2812472 w 2812472"/>
              <a:gd name="connsiteY5" fmla="*/ 443345 h 1260764"/>
              <a:gd name="connsiteX6" fmla="*/ 2715491 w 2812472"/>
              <a:gd name="connsiteY6" fmla="*/ 1233054 h 1260764"/>
              <a:gd name="connsiteX7" fmla="*/ 845127 w 2812472"/>
              <a:gd name="connsiteY7" fmla="*/ 1260764 h 1260764"/>
              <a:gd name="connsiteX8" fmla="*/ 651164 w 2812472"/>
              <a:gd name="connsiteY8" fmla="*/ 789709 h 1260764"/>
              <a:gd name="connsiteX9" fmla="*/ 457200 w 2812472"/>
              <a:gd name="connsiteY9" fmla="*/ 401782 h 1260764"/>
              <a:gd name="connsiteX10" fmla="*/ 263236 w 2812472"/>
              <a:gd name="connsiteY10" fmla="*/ 207818 h 1260764"/>
              <a:gd name="connsiteX11" fmla="*/ 0 w 2812472"/>
              <a:gd name="connsiteY11" fmla="*/ 0 h 1260764"/>
              <a:gd name="connsiteX0" fmla="*/ 0 w 2826327"/>
              <a:gd name="connsiteY0" fmla="*/ 0 h 1260764"/>
              <a:gd name="connsiteX1" fmla="*/ 623455 w 2826327"/>
              <a:gd name="connsiteY1" fmla="*/ 27709 h 1260764"/>
              <a:gd name="connsiteX2" fmla="*/ 1233055 w 2826327"/>
              <a:gd name="connsiteY2" fmla="*/ 83127 h 1260764"/>
              <a:gd name="connsiteX3" fmla="*/ 1953491 w 2826327"/>
              <a:gd name="connsiteY3" fmla="*/ 221673 h 1260764"/>
              <a:gd name="connsiteX4" fmla="*/ 2660073 w 2826327"/>
              <a:gd name="connsiteY4" fmla="*/ 401782 h 1260764"/>
              <a:gd name="connsiteX5" fmla="*/ 2812472 w 2826327"/>
              <a:gd name="connsiteY5" fmla="*/ 443345 h 1260764"/>
              <a:gd name="connsiteX6" fmla="*/ 2826327 w 2826327"/>
              <a:gd name="connsiteY6" fmla="*/ 1039090 h 1260764"/>
              <a:gd name="connsiteX7" fmla="*/ 845127 w 2826327"/>
              <a:gd name="connsiteY7" fmla="*/ 1260764 h 1260764"/>
              <a:gd name="connsiteX8" fmla="*/ 651164 w 2826327"/>
              <a:gd name="connsiteY8" fmla="*/ 789709 h 1260764"/>
              <a:gd name="connsiteX9" fmla="*/ 457200 w 2826327"/>
              <a:gd name="connsiteY9" fmla="*/ 401782 h 1260764"/>
              <a:gd name="connsiteX10" fmla="*/ 263236 w 2826327"/>
              <a:gd name="connsiteY10" fmla="*/ 207818 h 1260764"/>
              <a:gd name="connsiteX11" fmla="*/ 0 w 2826327"/>
              <a:gd name="connsiteY11" fmla="*/ 0 h 1260764"/>
              <a:gd name="connsiteX0" fmla="*/ 0 w 2826327"/>
              <a:gd name="connsiteY0" fmla="*/ 0 h 1066801"/>
              <a:gd name="connsiteX1" fmla="*/ 623455 w 2826327"/>
              <a:gd name="connsiteY1" fmla="*/ 27709 h 1066801"/>
              <a:gd name="connsiteX2" fmla="*/ 1233055 w 2826327"/>
              <a:gd name="connsiteY2" fmla="*/ 83127 h 1066801"/>
              <a:gd name="connsiteX3" fmla="*/ 1953491 w 2826327"/>
              <a:gd name="connsiteY3" fmla="*/ 221673 h 1066801"/>
              <a:gd name="connsiteX4" fmla="*/ 2660073 w 2826327"/>
              <a:gd name="connsiteY4" fmla="*/ 401782 h 1066801"/>
              <a:gd name="connsiteX5" fmla="*/ 2812472 w 2826327"/>
              <a:gd name="connsiteY5" fmla="*/ 443345 h 1066801"/>
              <a:gd name="connsiteX6" fmla="*/ 2826327 w 2826327"/>
              <a:gd name="connsiteY6" fmla="*/ 1039090 h 1066801"/>
              <a:gd name="connsiteX7" fmla="*/ 775855 w 2826327"/>
              <a:gd name="connsiteY7" fmla="*/ 1066801 h 1066801"/>
              <a:gd name="connsiteX8" fmla="*/ 651164 w 2826327"/>
              <a:gd name="connsiteY8" fmla="*/ 789709 h 1066801"/>
              <a:gd name="connsiteX9" fmla="*/ 457200 w 2826327"/>
              <a:gd name="connsiteY9" fmla="*/ 401782 h 1066801"/>
              <a:gd name="connsiteX10" fmla="*/ 263236 w 2826327"/>
              <a:gd name="connsiteY10" fmla="*/ 207818 h 1066801"/>
              <a:gd name="connsiteX11" fmla="*/ 0 w 2826327"/>
              <a:gd name="connsiteY11" fmla="*/ 0 h 106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6327" h="1066801">
                <a:moveTo>
                  <a:pt x="0" y="0"/>
                </a:moveTo>
                <a:lnTo>
                  <a:pt x="623455" y="27709"/>
                </a:lnTo>
                <a:lnTo>
                  <a:pt x="1233055" y="83127"/>
                </a:lnTo>
                <a:lnTo>
                  <a:pt x="1953491" y="221673"/>
                </a:lnTo>
                <a:lnTo>
                  <a:pt x="2660073" y="401782"/>
                </a:lnTo>
                <a:lnTo>
                  <a:pt x="2812472" y="443345"/>
                </a:lnTo>
                <a:lnTo>
                  <a:pt x="2826327" y="1039090"/>
                </a:lnTo>
                <a:lnTo>
                  <a:pt x="775855" y="1066801"/>
                </a:lnTo>
                <a:lnTo>
                  <a:pt x="651164" y="789709"/>
                </a:lnTo>
                <a:lnTo>
                  <a:pt x="457200" y="401782"/>
                </a:lnTo>
                <a:lnTo>
                  <a:pt x="263236" y="2078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54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243960" y="578427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2060"/>
                </a:solidFill>
              </a:rPr>
              <a:t>p</a:t>
            </a:r>
            <a:r>
              <a:rPr lang="de-DE" dirty="0" err="1" smtClean="0">
                <a:solidFill>
                  <a:srgbClr val="002060"/>
                </a:solidFill>
              </a:rPr>
              <a:t>hase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002060"/>
                </a:solidFill>
              </a:rPr>
              <a:t>coexistence</a:t>
            </a:r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366360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GB" u="sng" dirty="0" smtClean="0">
                <a:solidFill>
                  <a:srgbClr val="000000"/>
                </a:solidFill>
              </a:rPr>
              <a:t>Hyperon production </a:t>
            </a:r>
            <a:r>
              <a:rPr lang="en-GB" u="sng" dirty="0">
                <a:solidFill>
                  <a:srgbClr val="000000"/>
                </a:solidFill>
              </a:rPr>
              <a:t>via multiple </a:t>
            </a:r>
          </a:p>
          <a:p>
            <a:pPr marL="342900" indent="-342900"/>
            <a:r>
              <a:rPr lang="en-GB" u="sng" dirty="0">
                <a:solidFill>
                  <a:srgbClr val="000000"/>
                </a:solidFill>
              </a:rPr>
              <a:t>strangeness exchange reactions:</a:t>
            </a:r>
          </a:p>
          <a:p>
            <a:pPr marL="342900" indent="-342900"/>
            <a:endParaRPr lang="en-GB" sz="700" u="sng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>
                <a:solidFill>
                  <a:srgbClr val="000000"/>
                </a:solidFill>
              </a:rPr>
              <a:t>Hyperons (s quarks):</a:t>
            </a:r>
          </a:p>
          <a:p>
            <a:pPr marL="342900" indent="-342900">
              <a:buFontTx/>
              <a:buAutoNum type="arabicPeriod"/>
            </a:pP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en-GB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pp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en-GB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pp</a:t>
            </a:r>
            <a:r>
              <a:rPr lang="en-GB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342900" indent="-342900">
              <a:buFontTx/>
              <a:buAutoNum type="arabicPeriod"/>
            </a:pPr>
            <a:r>
              <a:rPr lang="en-GB" dirty="0">
                <a:solidFill>
                  <a:srgbClr val="FF3300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+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p,   </a:t>
            </a:r>
            <a:r>
              <a:rPr lang="el-GR" dirty="0">
                <a:solidFill>
                  <a:srgbClr val="FF3300"/>
                </a:solidFill>
                <a:cs typeface="Times New Roman" pitchFamily="18" charset="0"/>
              </a:rPr>
              <a:t>π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+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l-GR" dirty="0">
                <a:solidFill>
                  <a:srgbClr val="FF3300"/>
                </a:solidFill>
                <a:cs typeface="Times New Roman" pitchFamily="18" charset="0"/>
              </a:rPr>
              <a:t>π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, </a:t>
            </a:r>
          </a:p>
          <a:p>
            <a:pPr marL="342900" indent="-342900"/>
            <a:r>
              <a:rPr lang="en-GB" dirty="0">
                <a:solidFill>
                  <a:srgbClr val="FF3300"/>
                </a:solidFill>
              </a:rPr>
              <a:t>3.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p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</a:rPr>
              <a:t>,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     Λ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FF33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FF33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FF3300"/>
                </a:solidFill>
                <a:cs typeface="Times New Roman" pitchFamily="18" charset="0"/>
              </a:rPr>
              <a:t>0</a:t>
            </a:r>
            <a:endParaRPr lang="en-GB" dirty="0">
              <a:solidFill>
                <a:srgbClr val="FF3300"/>
              </a:solidFill>
              <a:cs typeface="Times New Roman" pitchFamily="18" charset="0"/>
            </a:endParaRPr>
          </a:p>
          <a:p>
            <a:pPr marL="342900" indent="-342900"/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4.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baseline="30000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,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</a:t>
            </a:r>
            <a:endParaRPr lang="de-DE" baseline="30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/>
            <a:endParaRPr lang="en-GB" sz="700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Antihyperons</a:t>
            </a:r>
            <a:r>
              <a:rPr lang="en-GB" dirty="0">
                <a:solidFill>
                  <a:srgbClr val="000000"/>
                </a:solidFill>
              </a:rPr>
              <a:t> (anti-s quarks):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</a:rPr>
              <a:t>1.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,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GB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GB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GB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99063" y="1556792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GB" u="sng" dirty="0">
                <a:solidFill>
                  <a:srgbClr val="000000"/>
                </a:solidFill>
              </a:rPr>
              <a:t>Direct </a:t>
            </a:r>
            <a:r>
              <a:rPr lang="en-GB" u="sng" dirty="0" smtClean="0">
                <a:solidFill>
                  <a:srgbClr val="000000"/>
                </a:solidFill>
              </a:rPr>
              <a:t>multi-strange hyperon production</a:t>
            </a:r>
            <a:r>
              <a:rPr lang="en-GB" u="sng" dirty="0">
                <a:solidFill>
                  <a:srgbClr val="000000"/>
                </a:solidFill>
              </a:rPr>
              <a:t>:</a:t>
            </a:r>
          </a:p>
          <a:p>
            <a:pPr marL="342900" indent="-342900"/>
            <a:endParaRPr lang="en-GB" sz="700" u="sng" dirty="0">
              <a:solidFill>
                <a:srgbClr val="000000"/>
              </a:solidFill>
            </a:endParaRP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K</a:t>
            </a:r>
            <a:r>
              <a:rPr lang="en-GB" baseline="30000" dirty="0" err="1">
                <a:solidFill>
                  <a:srgbClr val="000000"/>
                </a:solidFill>
              </a:rPr>
              <a:t>+</a:t>
            </a:r>
            <a:r>
              <a:rPr lang="en-GB" dirty="0" err="1">
                <a:solidFill>
                  <a:srgbClr val="000000"/>
                </a:solidFill>
              </a:rPr>
              <a:t>K</a:t>
            </a:r>
            <a:r>
              <a:rPr lang="en-GB" baseline="30000" dirty="0" err="1">
                <a:solidFill>
                  <a:srgbClr val="000000"/>
                </a:solidFill>
              </a:rPr>
              <a:t>+</a:t>
            </a:r>
            <a:r>
              <a:rPr lang="en-GB" dirty="0" err="1">
                <a:solidFill>
                  <a:srgbClr val="000000"/>
                </a:solidFill>
              </a:rPr>
              <a:t>p</a:t>
            </a:r>
            <a:r>
              <a:rPr lang="en-GB" dirty="0">
                <a:solidFill>
                  <a:srgbClr val="000000"/>
                </a:solidFill>
              </a:rPr>
              <a:t>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3.7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+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+</a:t>
            </a:r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baseline="30000" dirty="0">
                <a:solidFill>
                  <a:srgbClr val="000000"/>
                </a:solidFill>
              </a:rPr>
              <a:t>0</a:t>
            </a:r>
            <a:r>
              <a:rPr lang="en-GB" dirty="0">
                <a:solidFill>
                  <a:srgbClr val="000000"/>
                </a:solidFill>
              </a:rPr>
              <a:t>p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7.0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Λ</a:t>
            </a:r>
            <a:r>
              <a:rPr lang="en-GB" baseline="30000" dirty="0">
                <a:solidFill>
                  <a:srgbClr val="000000"/>
                </a:solidFill>
              </a:rPr>
              <a:t>0</a:t>
            </a:r>
            <a:r>
              <a:rPr lang="en-GB" dirty="0">
                <a:solidFill>
                  <a:srgbClr val="000000"/>
                </a:solidFill>
              </a:rPr>
              <a:t>Λ</a:t>
            </a:r>
            <a:r>
              <a:rPr lang="en-GB" baseline="30000" dirty="0">
                <a:solidFill>
                  <a:srgbClr val="000000"/>
                </a:solidFill>
              </a:rPr>
              <a:t>0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7.1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+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</a:t>
            </a:r>
            <a:r>
              <a:rPr lang="en-GB" b="1" baseline="30000" dirty="0">
                <a:solidFill>
                  <a:srgbClr val="000000"/>
                </a:solidFill>
              </a:rPr>
              <a:t>-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9.0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r>
              <a:rPr lang="en-GB" dirty="0">
                <a:solidFill>
                  <a:srgbClr val="000000"/>
                </a:solidFill>
              </a:rPr>
              <a:t>) </a:t>
            </a:r>
          </a:p>
          <a:p>
            <a:pPr marL="342900" indent="-342900"/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+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GB" b="1" baseline="30000" dirty="0">
                <a:solidFill>
                  <a:srgbClr val="000000"/>
                </a:solidFill>
              </a:rPr>
              <a:t>-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pp</a:t>
            </a:r>
            <a:r>
              <a:rPr lang="en-GB" dirty="0">
                <a:solidFill>
                  <a:srgbClr val="000000"/>
                </a:solidFill>
              </a:rPr>
              <a:t>       (</a:t>
            </a:r>
            <a:r>
              <a:rPr lang="en-GB" dirty="0" err="1">
                <a:solidFill>
                  <a:srgbClr val="000000"/>
                </a:solidFill>
              </a:rPr>
              <a:t>E</a:t>
            </a:r>
            <a:r>
              <a:rPr lang="en-GB" baseline="-25000" dirty="0" err="1">
                <a:solidFill>
                  <a:srgbClr val="000000"/>
                </a:solidFill>
              </a:rPr>
              <a:t>thr</a:t>
            </a:r>
            <a:r>
              <a:rPr lang="en-GB" dirty="0">
                <a:solidFill>
                  <a:srgbClr val="000000"/>
                </a:solidFill>
              </a:rPr>
              <a:t> = 12.7 </a:t>
            </a:r>
            <a:r>
              <a:rPr lang="en-GB" dirty="0" err="1">
                <a:solidFill>
                  <a:srgbClr val="000000"/>
                </a:solidFill>
              </a:rPr>
              <a:t>GeV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55576" y="2564904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5536" y="6165304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47526"/>
            <a:ext cx="91440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Exploring the high-density </a:t>
            </a:r>
            <a:r>
              <a:rPr lang="en-GB" sz="3200" dirty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equation-of-state </a:t>
            </a:r>
            <a:endParaRPr lang="en-GB" sz="3200" dirty="0" smtClean="0">
              <a:solidFill>
                <a:srgbClr val="002060"/>
              </a:solidFill>
              <a:latin typeface="Tahoma" pitchFamily="34" charset="0"/>
              <a:sym typeface="Symbol" pitchFamily="18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of symmetric nuclear matter (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3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Tahoma" pitchFamily="34" charset="0"/>
              </a:rPr>
              <a:t>– 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6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32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endParaRPr lang="en-GB" sz="3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23528" y="1156682"/>
            <a:ext cx="9612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Observable: </a:t>
            </a:r>
            <a:r>
              <a:rPr lang="en-GB" sz="2000" dirty="0" err="1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multistrange</a:t>
            </a: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 hyperon production at (sub)threshold energies</a:t>
            </a:r>
            <a:r>
              <a:rPr lang="en-GB" sz="2000" dirty="0" smtClean="0">
                <a:solidFill>
                  <a:srgbClr val="333399"/>
                </a:solidFill>
                <a:latin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5036996" y="3857094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294336" y="3855629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5502033" y="3473739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6319257" y="4270107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8445522" y="5119610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4159246" y="4854680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5166396" y="3936863"/>
            <a:ext cx="529739" cy="45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H="1">
            <a:off x="5496154" y="4152450"/>
            <a:ext cx="7699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>
            <a:off x="6608579" y="3633277"/>
            <a:ext cx="404463" cy="3833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>
            <a:stCxn id="21" idx="2"/>
          </p:cNvCxnSpPr>
          <p:nvPr/>
        </p:nvCxnSpPr>
        <p:spPr bwMode="auto">
          <a:xfrm flipH="1">
            <a:off x="5881136" y="3935398"/>
            <a:ext cx="413200" cy="606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Explosion 2 29"/>
          <p:cNvSpPr/>
          <p:nvPr/>
        </p:nvSpPr>
        <p:spPr bwMode="auto">
          <a:xfrm>
            <a:off x="5642675" y="3818433"/>
            <a:ext cx="320226" cy="2546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H="1" flipV="1">
            <a:off x="5613836" y="3633277"/>
            <a:ext cx="164599" cy="2238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4716016" y="3509918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12619" y="3498467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H="1">
            <a:off x="4288148" y="4002166"/>
            <a:ext cx="1466748" cy="9208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5856213" y="4016632"/>
            <a:ext cx="463043" cy="3055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5690270" y="3430149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452453" y="4005064"/>
            <a:ext cx="63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de-DE" sz="2800" baseline="30000" dirty="0" smtClean="0">
                <a:solidFill>
                  <a:srgbClr val="C00000"/>
                </a:solidFill>
              </a:rPr>
              <a:t>0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 flipH="1">
            <a:off x="3703159" y="4690997"/>
            <a:ext cx="67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K</a:t>
            </a:r>
            <a:r>
              <a:rPr lang="de-DE" sz="2800" baseline="30000" dirty="0" smtClean="0">
                <a:solidFill>
                  <a:srgbClr val="C00000"/>
                </a:solidFill>
              </a:rPr>
              <a:t>+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5081866" y="4828492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6281996" y="5255036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5546904" y="4445137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6324659" y="4774834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4315372" y="5396058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44" name="Gerade Verbindung mit Pfeil 43"/>
          <p:cNvCxnSpPr/>
          <p:nvPr/>
        </p:nvCxnSpPr>
        <p:spPr bwMode="auto">
          <a:xfrm>
            <a:off x="5211266" y="4908262"/>
            <a:ext cx="529739" cy="45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 flipH="1">
            <a:off x="5541024" y="5123848"/>
            <a:ext cx="7699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6653449" y="4604676"/>
            <a:ext cx="404463" cy="3833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>
            <a:stCxn id="40" idx="1"/>
          </p:cNvCxnSpPr>
          <p:nvPr/>
        </p:nvCxnSpPr>
        <p:spPr bwMode="auto">
          <a:xfrm flipH="1" flipV="1">
            <a:off x="5939527" y="4971349"/>
            <a:ext cx="365332" cy="30705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Explosion 2 47"/>
          <p:cNvSpPr/>
          <p:nvPr/>
        </p:nvSpPr>
        <p:spPr bwMode="auto">
          <a:xfrm>
            <a:off x="5687544" y="4789831"/>
            <a:ext cx="320226" cy="2546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49" name="Gerade Verbindung mit Pfeil 48"/>
          <p:cNvCxnSpPr/>
          <p:nvPr/>
        </p:nvCxnSpPr>
        <p:spPr bwMode="auto">
          <a:xfrm flipH="1" flipV="1">
            <a:off x="5658706" y="4604676"/>
            <a:ext cx="164599" cy="2238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/>
          <p:cNvSpPr txBox="1"/>
          <p:nvPr/>
        </p:nvSpPr>
        <p:spPr>
          <a:xfrm>
            <a:off x="4849072" y="4789500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371822" y="5158076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52" name="Gerade Verbindung mit Pfeil 51"/>
          <p:cNvCxnSpPr/>
          <p:nvPr/>
        </p:nvCxnSpPr>
        <p:spPr bwMode="auto">
          <a:xfrm flipH="1">
            <a:off x="4483792" y="5023365"/>
            <a:ext cx="1257213" cy="40584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mit Pfeil 52"/>
          <p:cNvCxnSpPr>
            <a:endCxn id="42" idx="2"/>
          </p:cNvCxnSpPr>
          <p:nvPr/>
        </p:nvCxnSpPr>
        <p:spPr bwMode="auto">
          <a:xfrm flipV="1">
            <a:off x="5939527" y="4854602"/>
            <a:ext cx="385132" cy="437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feld 53"/>
          <p:cNvSpPr txBox="1"/>
          <p:nvPr/>
        </p:nvSpPr>
        <p:spPr>
          <a:xfrm>
            <a:off x="5735140" y="4401548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314880" y="4797152"/>
            <a:ext cx="65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de-DE" sz="2800" baseline="30000" dirty="0" smtClean="0">
                <a:solidFill>
                  <a:srgbClr val="C00000"/>
                </a:solidFill>
              </a:rPr>
              <a:t>0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 flipH="1">
            <a:off x="3779912" y="5341762"/>
            <a:ext cx="70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K</a:t>
            </a:r>
            <a:r>
              <a:rPr lang="de-DE" sz="2800" baseline="30000" dirty="0" smtClean="0">
                <a:solidFill>
                  <a:srgbClr val="C00000"/>
                </a:solidFill>
              </a:rPr>
              <a:t>+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4989105" y="5812297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6054031" y="6222598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5454143" y="5428942"/>
            <a:ext cx="156126" cy="15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6475659" y="5741427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4483792" y="6417311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62" name="Gerade Verbindung mit Pfeil 61"/>
          <p:cNvCxnSpPr/>
          <p:nvPr/>
        </p:nvCxnSpPr>
        <p:spPr bwMode="auto">
          <a:xfrm>
            <a:off x="5118505" y="5892066"/>
            <a:ext cx="529739" cy="45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/>
          <p:nvPr/>
        </p:nvCxnSpPr>
        <p:spPr bwMode="auto">
          <a:xfrm flipH="1">
            <a:off x="5448264" y="6107653"/>
            <a:ext cx="7699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/>
          <p:cNvCxnSpPr/>
          <p:nvPr/>
        </p:nvCxnSpPr>
        <p:spPr bwMode="auto">
          <a:xfrm>
            <a:off x="6560688" y="5588480"/>
            <a:ext cx="404463" cy="38335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mit Pfeil 64"/>
          <p:cNvCxnSpPr>
            <a:stCxn id="58" idx="1"/>
          </p:cNvCxnSpPr>
          <p:nvPr/>
        </p:nvCxnSpPr>
        <p:spPr bwMode="auto">
          <a:xfrm flipH="1" flipV="1">
            <a:off x="5778435" y="5900966"/>
            <a:ext cx="298459" cy="3449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Explosion 2 65"/>
          <p:cNvSpPr/>
          <p:nvPr/>
        </p:nvSpPr>
        <p:spPr bwMode="auto">
          <a:xfrm>
            <a:off x="5594783" y="5773636"/>
            <a:ext cx="320226" cy="2546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 bwMode="auto">
          <a:xfrm flipH="1" flipV="1">
            <a:off x="5565945" y="5588480"/>
            <a:ext cx="164599" cy="2238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feld 67"/>
          <p:cNvSpPr txBox="1"/>
          <p:nvPr/>
        </p:nvSpPr>
        <p:spPr>
          <a:xfrm>
            <a:off x="4756311" y="5773305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220991" y="6179008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70" name="Gerade Verbindung mit Pfeil 69"/>
          <p:cNvCxnSpPr>
            <a:endCxn id="61" idx="6"/>
          </p:cNvCxnSpPr>
          <p:nvPr/>
        </p:nvCxnSpPr>
        <p:spPr bwMode="auto">
          <a:xfrm flipH="1">
            <a:off x="4639917" y="6007169"/>
            <a:ext cx="1008327" cy="4899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mit Pfeil 70"/>
          <p:cNvCxnSpPr>
            <a:endCxn id="60" idx="2"/>
          </p:cNvCxnSpPr>
          <p:nvPr/>
        </p:nvCxnSpPr>
        <p:spPr bwMode="auto">
          <a:xfrm flipV="1">
            <a:off x="5881136" y="5821197"/>
            <a:ext cx="594524" cy="4805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feld 71"/>
          <p:cNvSpPr txBox="1"/>
          <p:nvPr/>
        </p:nvSpPr>
        <p:spPr>
          <a:xfrm>
            <a:off x="5642380" y="5385352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00"/>
                </a:solidFill>
              </a:rPr>
              <a:t>p</a:t>
            </a:r>
            <a:endParaRPr lang="de-DE" sz="2800" dirty="0">
              <a:solidFill>
                <a:srgbClr val="00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404028" y="5793018"/>
            <a:ext cx="59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Λ</a:t>
            </a:r>
            <a:r>
              <a:rPr lang="de-DE" sz="2800" baseline="30000" dirty="0" smtClean="0">
                <a:solidFill>
                  <a:srgbClr val="C00000"/>
                </a:solidFill>
              </a:rPr>
              <a:t>0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 flipH="1">
            <a:off x="3974444" y="6278335"/>
            <a:ext cx="74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K</a:t>
            </a:r>
            <a:r>
              <a:rPr lang="de-DE" sz="2800" baseline="30000" dirty="0" smtClean="0">
                <a:solidFill>
                  <a:srgbClr val="C00000"/>
                </a:solidFill>
              </a:rPr>
              <a:t>+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cxnSp>
        <p:nvCxnSpPr>
          <p:cNvPr id="75" name="Gerade Verbindung mit Pfeil 74"/>
          <p:cNvCxnSpPr/>
          <p:nvPr/>
        </p:nvCxnSpPr>
        <p:spPr bwMode="auto">
          <a:xfrm>
            <a:off x="6461981" y="4420573"/>
            <a:ext cx="463043" cy="3055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Gerade Verbindung mit Pfeil 75"/>
          <p:cNvCxnSpPr>
            <a:stCxn id="42" idx="6"/>
          </p:cNvCxnSpPr>
          <p:nvPr/>
        </p:nvCxnSpPr>
        <p:spPr bwMode="auto">
          <a:xfrm flipV="1">
            <a:off x="6480784" y="4828493"/>
            <a:ext cx="444241" cy="261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Explosion 2 76"/>
          <p:cNvSpPr/>
          <p:nvPr/>
        </p:nvSpPr>
        <p:spPr bwMode="auto">
          <a:xfrm>
            <a:off x="6855681" y="4648265"/>
            <a:ext cx="320226" cy="2546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78" name="Gerade Verbindung mit Pfeil 77"/>
          <p:cNvCxnSpPr>
            <a:endCxn id="80" idx="3"/>
          </p:cNvCxnSpPr>
          <p:nvPr/>
        </p:nvCxnSpPr>
        <p:spPr bwMode="auto">
          <a:xfrm flipV="1">
            <a:off x="7068416" y="4002166"/>
            <a:ext cx="1233448" cy="6962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mit Pfeil 78"/>
          <p:cNvCxnSpPr/>
          <p:nvPr/>
        </p:nvCxnSpPr>
        <p:spPr bwMode="auto">
          <a:xfrm>
            <a:off x="7057913" y="4847820"/>
            <a:ext cx="401582" cy="43729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Ellipse 79"/>
          <p:cNvSpPr/>
          <p:nvPr/>
        </p:nvSpPr>
        <p:spPr bwMode="auto">
          <a:xfrm>
            <a:off x="8279001" y="3865992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8627702" y="6437546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8382011" y="3732270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p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327177" y="4836853"/>
            <a:ext cx="7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Ξ</a:t>
            </a:r>
            <a:r>
              <a:rPr lang="de-DE" sz="2800" baseline="30000" dirty="0" smtClean="0">
                <a:solidFill>
                  <a:srgbClr val="C00000"/>
                </a:solidFill>
              </a:rPr>
              <a:t>-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7437822" y="5263092"/>
            <a:ext cx="156126" cy="1595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85" name="Gerade Verbindung mit Pfeil 84"/>
          <p:cNvCxnSpPr>
            <a:stCxn id="60" idx="6"/>
            <a:endCxn id="90" idx="1"/>
          </p:cNvCxnSpPr>
          <p:nvPr/>
        </p:nvCxnSpPr>
        <p:spPr bwMode="auto">
          <a:xfrm flipV="1">
            <a:off x="6631785" y="5712006"/>
            <a:ext cx="1120712" cy="10919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mit Pfeil 85"/>
          <p:cNvCxnSpPr>
            <a:endCxn id="24" idx="3"/>
          </p:cNvCxnSpPr>
          <p:nvPr/>
        </p:nvCxnSpPr>
        <p:spPr bwMode="auto">
          <a:xfrm flipV="1">
            <a:off x="7950018" y="5255784"/>
            <a:ext cx="518367" cy="3468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mit Pfeil 86"/>
          <p:cNvCxnSpPr/>
          <p:nvPr/>
        </p:nvCxnSpPr>
        <p:spPr bwMode="auto">
          <a:xfrm>
            <a:off x="7563219" y="5397391"/>
            <a:ext cx="253886" cy="2346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8569412" y="4952607"/>
            <a:ext cx="57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</a:rPr>
              <a:t>Ω</a:t>
            </a:r>
            <a:r>
              <a:rPr lang="de-DE" sz="2800" baseline="30000" dirty="0" smtClean="0">
                <a:solidFill>
                  <a:srgbClr val="C00000"/>
                </a:solidFill>
              </a:rPr>
              <a:t>-</a:t>
            </a:r>
            <a:endParaRPr lang="de-DE" sz="2800" baseline="30000" dirty="0">
              <a:solidFill>
                <a:srgbClr val="C00000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8783828" y="6393956"/>
            <a:ext cx="176329" cy="246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n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90" name="Explosion 2 89"/>
          <p:cNvSpPr/>
          <p:nvPr/>
        </p:nvSpPr>
        <p:spPr bwMode="auto">
          <a:xfrm>
            <a:off x="7752497" y="5560188"/>
            <a:ext cx="320226" cy="254658"/>
          </a:xfrm>
          <a:prstGeom prst="irregularSeal2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91" name="Gerade Verbindung mit Pfeil 90"/>
          <p:cNvCxnSpPr>
            <a:endCxn id="81" idx="1"/>
          </p:cNvCxnSpPr>
          <p:nvPr/>
        </p:nvCxnSpPr>
        <p:spPr bwMode="auto">
          <a:xfrm>
            <a:off x="7987533" y="5758446"/>
            <a:ext cx="663034" cy="7024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feld 91"/>
          <p:cNvSpPr txBox="1"/>
          <p:nvPr/>
        </p:nvSpPr>
        <p:spPr>
          <a:xfrm>
            <a:off x="6856774" y="4077072"/>
            <a:ext cx="955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(</a:t>
            </a:r>
            <a:r>
              <a:rPr lang="de-DE" sz="2000" dirty="0" err="1" smtClean="0">
                <a:solidFill>
                  <a:srgbClr val="C00000"/>
                </a:solidFill>
              </a:rPr>
              <a:t>uds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4444797" y="2996952"/>
            <a:ext cx="3830524" cy="3788273"/>
          </a:xfrm>
          <a:prstGeom prst="ellipse">
            <a:avLst/>
          </a:prstGeom>
          <a:solidFill>
            <a:srgbClr val="6699FF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6588224" y="4973106"/>
            <a:ext cx="110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(</a:t>
            </a:r>
            <a:r>
              <a:rPr lang="de-DE" sz="2000" dirty="0" err="1" smtClean="0">
                <a:solidFill>
                  <a:srgbClr val="C00000"/>
                </a:solidFill>
              </a:rPr>
              <a:t>uds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6804733" y="5867392"/>
            <a:ext cx="1210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(</a:t>
            </a:r>
            <a:r>
              <a:rPr lang="de-DE" sz="2000" dirty="0" err="1" smtClean="0">
                <a:solidFill>
                  <a:srgbClr val="C00000"/>
                </a:solidFill>
              </a:rPr>
              <a:t>uds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7647358" y="4839543"/>
            <a:ext cx="1101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(</a:t>
            </a:r>
            <a:r>
              <a:rPr lang="de-DE" sz="2000" dirty="0" err="1" smtClean="0">
                <a:solidFill>
                  <a:srgbClr val="C00000"/>
                </a:solidFill>
              </a:rPr>
              <a:t>dss</a:t>
            </a:r>
            <a:r>
              <a:rPr lang="de-DE" sz="2000" dirty="0" smtClean="0">
                <a:solidFill>
                  <a:srgbClr val="C00000"/>
                </a:solidFill>
              </a:rPr>
              <a:t>)</a:t>
            </a:r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59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/>
          <a:stretch>
            <a:fillRect/>
          </a:stretch>
        </p:blipFill>
        <p:spPr bwMode="auto">
          <a:xfrm>
            <a:off x="4337050" y="3092797"/>
            <a:ext cx="4691063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5" name="Text Box 8"/>
          <p:cNvSpPr txBox="1">
            <a:spLocks noChangeArrowheads="1"/>
          </p:cNvSpPr>
          <p:nvPr/>
        </p:nvSpPr>
        <p:spPr bwMode="auto">
          <a:xfrm>
            <a:off x="377825" y="6308725"/>
            <a:ext cx="2217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smtClean="0">
                <a:solidFill>
                  <a:srgbClr val="000000"/>
                </a:solidFill>
                <a:latin typeface="Tahoma" pitchFamily="34" charset="0"/>
              </a:rPr>
              <a:t>HYPQGSM calculations</a:t>
            </a:r>
          </a:p>
        </p:txBody>
      </p:sp>
      <p:pic>
        <p:nvPicPr>
          <p:cNvPr id="95238" name="Рисунок 1" descr="ScreenShot29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b="5676"/>
          <a:stretch>
            <a:fillRect/>
          </a:stretch>
        </p:blipFill>
        <p:spPr bwMode="auto">
          <a:xfrm>
            <a:off x="534988" y="3069431"/>
            <a:ext cx="3638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12"/>
          <p:cNvSpPr txBox="1">
            <a:spLocks noChangeArrowheads="1"/>
          </p:cNvSpPr>
          <p:nvPr/>
        </p:nvSpPr>
        <p:spPr bwMode="auto">
          <a:xfrm>
            <a:off x="1735138" y="2549848"/>
            <a:ext cx="1614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altLang="de-DE" sz="2800" dirty="0" smtClean="0">
                <a:solidFill>
                  <a:srgbClr val="000000"/>
                </a:solidFill>
                <a:cs typeface="Arial" pitchFamily="34" charset="0"/>
              </a:rPr>
              <a:t>Ξ</a:t>
            </a:r>
            <a:r>
              <a:rPr lang="de-DE" altLang="de-DE" sz="2800" baseline="30000" dirty="0" smtClean="0">
                <a:solidFill>
                  <a:srgbClr val="000000"/>
                </a:solidFill>
                <a:cs typeface="Arial" pitchFamily="34" charset="0"/>
              </a:rPr>
              <a:t>-</a:t>
            </a:r>
            <a:r>
              <a:rPr lang="de-DE" altLang="de-DE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altLang="de-DE" sz="2800" dirty="0" smtClean="0">
                <a:solidFill>
                  <a:srgbClr val="000000"/>
                </a:solidFill>
                <a:cs typeface="Arial" pitchFamily="34" charset="0"/>
              </a:rPr>
              <a:t>→</a:t>
            </a:r>
            <a:r>
              <a:rPr lang="de-DE" altLang="de-DE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altLang="de-DE" sz="2800" dirty="0" smtClean="0">
                <a:solidFill>
                  <a:srgbClr val="000000"/>
                </a:solidFill>
                <a:cs typeface="Arial" pitchFamily="34" charset="0"/>
              </a:rPr>
              <a:t>Λπ</a:t>
            </a:r>
            <a:r>
              <a:rPr lang="de-DE" altLang="de-DE" sz="2800" baseline="30000" dirty="0" smtClean="0">
                <a:solidFill>
                  <a:srgbClr val="000000"/>
                </a:solidFill>
                <a:cs typeface="Arial" pitchFamily="34" charset="0"/>
              </a:rPr>
              <a:t>-</a:t>
            </a:r>
            <a:endParaRPr lang="el-GR" altLang="de-DE" sz="2800" baseline="30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52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075363"/>
            <a:ext cx="8496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1" name="Text Box 13"/>
          <p:cNvSpPr txBox="1">
            <a:spLocks noChangeArrowheads="1"/>
          </p:cNvSpPr>
          <p:nvPr/>
        </p:nvSpPr>
        <p:spPr bwMode="auto">
          <a:xfrm>
            <a:off x="5795963" y="2492896"/>
            <a:ext cx="1508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l-GR" altLang="de-DE" sz="2800" dirty="0" smtClean="0">
                <a:solidFill>
                  <a:srgbClr val="000000"/>
                </a:solidFill>
                <a:cs typeface="Arial" pitchFamily="34" charset="0"/>
              </a:rPr>
              <a:t>Ω</a:t>
            </a:r>
            <a:r>
              <a:rPr lang="de-DE" altLang="de-DE" sz="2800" baseline="30000" dirty="0" smtClean="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lang="el-GR" altLang="de-DE" sz="2800" dirty="0" smtClean="0">
                <a:solidFill>
                  <a:srgbClr val="000000"/>
                </a:solidFill>
                <a:cs typeface="Arial" pitchFamily="34" charset="0"/>
              </a:rPr>
              <a:t>→Λ</a:t>
            </a:r>
            <a:r>
              <a:rPr lang="de-DE" altLang="de-DE" sz="2800" dirty="0" smtClean="0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de-DE" altLang="de-DE" sz="2800" baseline="30000" dirty="0" smtClean="0">
                <a:solidFill>
                  <a:srgbClr val="000000"/>
                </a:solidFill>
                <a:cs typeface="Arial" pitchFamily="34" charset="0"/>
              </a:rPr>
              <a:t>-</a:t>
            </a:r>
            <a:endParaRPr lang="el-GR" altLang="de-DE" sz="2800" baseline="300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5242" name="Text Box 8"/>
          <p:cNvSpPr txBox="1">
            <a:spLocks noChangeArrowheads="1"/>
          </p:cNvSpPr>
          <p:nvPr/>
        </p:nvSpPr>
        <p:spPr bwMode="auto">
          <a:xfrm>
            <a:off x="1692275" y="1988840"/>
            <a:ext cx="5203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dirty="0" smtClean="0">
                <a:solidFill>
                  <a:srgbClr val="000000"/>
                </a:solidFill>
                <a:latin typeface="Tahoma" pitchFamily="34" charset="0"/>
              </a:rPr>
              <a:t>HYPQGSM </a:t>
            </a:r>
            <a:r>
              <a:rPr lang="de-DE" altLang="de-DE" sz="2000" dirty="0" err="1" smtClean="0">
                <a:solidFill>
                  <a:srgbClr val="000000"/>
                </a:solidFill>
                <a:latin typeface="Tahoma" pitchFamily="34" charset="0"/>
              </a:rPr>
              <a:t>calculations</a:t>
            </a:r>
            <a:r>
              <a:rPr lang="de-DE" altLang="de-DE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latin typeface="Tahoma" pitchFamily="34" charset="0"/>
              </a:rPr>
              <a:t>for</a:t>
            </a:r>
            <a:r>
              <a:rPr lang="de-DE" altLang="de-DE" sz="20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de-DE" altLang="de-DE" sz="2000" dirty="0" smtClean="0">
                <a:solidFill>
                  <a:srgbClr val="000000"/>
                </a:solidFill>
                <a:cs typeface="Arial" pitchFamily="34" charset="0"/>
              </a:rPr>
              <a:t> 4 A </a:t>
            </a:r>
            <a:r>
              <a:rPr lang="de-DE" altLang="de-DE" sz="2000" dirty="0" err="1" smtClean="0">
                <a:solidFill>
                  <a:srgbClr val="000000"/>
                </a:solidFill>
                <a:cs typeface="Arial" pitchFamily="34" charset="0"/>
              </a:rPr>
              <a:t>GeV</a:t>
            </a:r>
            <a:r>
              <a:rPr lang="de-DE" altLang="de-DE" sz="2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altLang="de-DE" sz="2000" dirty="0" err="1" smtClean="0">
                <a:solidFill>
                  <a:srgbClr val="000000"/>
                </a:solidFill>
                <a:cs typeface="Arial" pitchFamily="34" charset="0"/>
              </a:rPr>
              <a:t>Au+Au</a:t>
            </a:r>
            <a:r>
              <a:rPr lang="de-DE" altLang="de-DE" sz="2000" dirty="0" smtClean="0">
                <a:solidFill>
                  <a:srgbClr val="000000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662113" y="5684738"/>
            <a:ext cx="2117725" cy="33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kern="0" dirty="0" smtClean="0">
                <a:solidFill>
                  <a:srgbClr val="000000"/>
                </a:solidFill>
              </a:rPr>
              <a:t>MB   MY  BB  BY  YY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528" y="1156682"/>
            <a:ext cx="9612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Observable: </a:t>
            </a:r>
            <a:r>
              <a:rPr lang="en-GB" sz="2000" dirty="0" err="1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multistrange</a:t>
            </a:r>
            <a:r>
              <a:rPr lang="en-GB" sz="2000" dirty="0" smtClean="0">
                <a:solidFill>
                  <a:srgbClr val="3333FF"/>
                </a:solidFill>
                <a:latin typeface="Tahoma" pitchFamily="34" charset="0"/>
                <a:sym typeface="Symbol" pitchFamily="18" charset="2"/>
              </a:rPr>
              <a:t> hyperon production at (sub)threshold energies</a:t>
            </a:r>
            <a:r>
              <a:rPr lang="en-GB" sz="2000" dirty="0" smtClean="0">
                <a:solidFill>
                  <a:srgbClr val="333399"/>
                </a:solidFill>
                <a:latin typeface="Tahoma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47526"/>
            <a:ext cx="9144000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Exploring the high-density </a:t>
            </a:r>
            <a:r>
              <a:rPr lang="en-GB" sz="3200" dirty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equation-of-state </a:t>
            </a:r>
            <a:endParaRPr lang="en-GB" sz="3200" dirty="0" smtClean="0">
              <a:solidFill>
                <a:srgbClr val="002060"/>
              </a:solidFill>
              <a:latin typeface="Tahoma" pitchFamily="34" charset="0"/>
              <a:sym typeface="Symbol" pitchFamily="18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of symmetric nuclear matter (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3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Tahoma" pitchFamily="34" charset="0"/>
              </a:rPr>
              <a:t>– 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6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3200" baseline="-25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  <a:endParaRPr lang="en-GB" sz="3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de-DE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4" t="21513" r="4570" b="32698"/>
          <a:stretch/>
        </p:blipFill>
        <p:spPr bwMode="auto">
          <a:xfrm>
            <a:off x="5004048" y="2781311"/>
            <a:ext cx="3951744" cy="36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/>
          <a:stretch/>
        </p:blipFill>
        <p:spPr bwMode="auto">
          <a:xfrm>
            <a:off x="26288" y="2754177"/>
            <a:ext cx="4669790" cy="36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56243" y="644404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Andreas </a:t>
            </a:r>
            <a:r>
              <a:rPr lang="de-DE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Bauswein</a:t>
            </a:r>
            <a:endParaRPr lang="de-D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5688" y="188640"/>
            <a:ext cx="86657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igh-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equation-of-state</a:t>
            </a:r>
            <a:endParaRPr lang="de-DE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DE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Tolman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-Oppenheimer-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Volkoff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(TOV)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equations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de-DE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-radius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feil nach oben und unten 6"/>
          <p:cNvSpPr/>
          <p:nvPr/>
        </p:nvSpPr>
        <p:spPr bwMode="auto">
          <a:xfrm>
            <a:off x="4067944" y="696688"/>
            <a:ext cx="325371" cy="644080"/>
          </a:xfrm>
          <a:prstGeom prst="up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Pfeil nach oben und unten 8"/>
          <p:cNvSpPr/>
          <p:nvPr/>
        </p:nvSpPr>
        <p:spPr bwMode="auto">
          <a:xfrm>
            <a:off x="4067944" y="1628800"/>
            <a:ext cx="325371" cy="644080"/>
          </a:xfrm>
          <a:prstGeom prst="up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8B66-076E-41C1-AF0E-4870A84DAA65}" type="slidenum">
              <a:rPr lang="en-US" altLang="de-DE" smtClean="0">
                <a:solidFill>
                  <a:srgbClr val="000000"/>
                </a:solidFill>
              </a:rPr>
              <a:pPr/>
              <a:t>3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4175"/>
            <a:ext cx="40909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1099642" y="1124744"/>
            <a:ext cx="260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kern="0" dirty="0" err="1" smtClean="0">
                <a:solidFill>
                  <a:srgbClr val="9F2936"/>
                </a:solidFill>
              </a:rPr>
              <a:t>Pb+Pb</a:t>
            </a:r>
            <a:r>
              <a:rPr lang="de-DE" kern="0" dirty="0" smtClean="0">
                <a:solidFill>
                  <a:srgbClr val="9F2936"/>
                </a:solidFill>
              </a:rPr>
              <a:t>, </a:t>
            </a:r>
            <a:r>
              <a:rPr lang="de-DE" kern="0" dirty="0" err="1" smtClean="0">
                <a:solidFill>
                  <a:srgbClr val="9F2936"/>
                </a:solidFill>
              </a:rPr>
              <a:t>Au+Au</a:t>
            </a:r>
            <a:r>
              <a:rPr lang="de-DE" kern="0" dirty="0" smtClean="0">
                <a:solidFill>
                  <a:srgbClr val="9F2936"/>
                </a:solidFill>
              </a:rPr>
              <a:t> (</a:t>
            </a:r>
            <a:r>
              <a:rPr lang="de-DE" kern="0" dirty="0" err="1" smtClean="0">
                <a:solidFill>
                  <a:srgbClr val="9F2936"/>
                </a:solidFill>
              </a:rPr>
              <a:t>central</a:t>
            </a:r>
            <a:r>
              <a:rPr lang="de-DE" kern="0" dirty="0" smtClean="0">
                <a:solidFill>
                  <a:srgbClr val="9F2936"/>
                </a:solidFill>
              </a:rPr>
              <a:t>)</a:t>
            </a:r>
          </a:p>
        </p:txBody>
      </p:sp>
      <p:sp>
        <p:nvSpPr>
          <p:cNvPr id="8" name="Rechteck 7"/>
          <p:cNvSpPr/>
          <p:nvPr/>
        </p:nvSpPr>
        <p:spPr>
          <a:xfrm>
            <a:off x="1579916" y="1628800"/>
            <a:ext cx="360040" cy="4320481"/>
          </a:xfrm>
          <a:prstGeom prst="rect">
            <a:avLst/>
          </a:prstGeom>
          <a:solidFill>
            <a:srgbClr val="14425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e-DE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431174" y="6111306"/>
            <a:ext cx="657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b="1" kern="0" dirty="0" smtClean="0">
                <a:solidFill>
                  <a:srgbClr val="14425D"/>
                </a:solidFill>
              </a:rPr>
              <a:t>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9ACA5E-DAE1-445C-BD20-7D2C7F7D4F02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179512" y="620688"/>
            <a:ext cx="849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14425D"/>
                </a:solidFill>
                <a:latin typeface="Tahoma" pitchFamily="34" charset="0"/>
                <a:cs typeface="Tahoma" pitchFamily="34" charset="0"/>
              </a:rPr>
              <a:t>   Data situation</a:t>
            </a:r>
            <a:endParaRPr lang="en-US" sz="3200" dirty="0">
              <a:solidFill>
                <a:srgbClr val="1442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dirty="0" err="1" smtClean="0">
                <a:solidFill>
                  <a:srgbClr val="002060"/>
                </a:solidFill>
                <a:latin typeface="Tahoma" pitchFamily="34" charset="0"/>
              </a:rPr>
              <a:t>Strangeness</a:t>
            </a:r>
            <a:r>
              <a:rPr 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D3E5F6B-482B-4EBB-BB40-9A546431ED2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896"/>
            <a:ext cx="4310062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5002213" y="1619076"/>
            <a:ext cx="3305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HADES: Ar + </a:t>
            </a:r>
            <a:r>
              <a:rPr lang="de-DE" altLang="de-DE" sz="16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KCl</a:t>
            </a:r>
            <a:r>
              <a:rPr lang="de-DE" altLang="de-DE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1.76 A </a:t>
            </a:r>
            <a:r>
              <a:rPr lang="de-DE" altLang="de-DE" sz="16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GeV</a:t>
            </a:r>
            <a:endParaRPr lang="de-DE" altLang="de-DE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G. </a:t>
            </a:r>
            <a:r>
              <a:rPr lang="de-DE" altLang="de-DE" sz="1600" dirty="0" err="1">
                <a:solidFill>
                  <a:srgbClr val="000000"/>
                </a:solidFill>
                <a:latin typeface="Calibri" pitchFamily="34" charset="0"/>
              </a:rPr>
              <a:t>Agakishiev</a:t>
            </a:r>
            <a:r>
              <a:rPr lang="de-DE" altLang="de-DE" sz="1600" dirty="0">
                <a:solidFill>
                  <a:srgbClr val="000000"/>
                </a:solidFill>
                <a:latin typeface="Calibri" pitchFamily="34" charset="0"/>
              </a:rPr>
              <a:t> et al., arXiv:1512.07070</a:t>
            </a:r>
            <a:endParaRPr lang="de-DE" altLang="de-DE" sz="1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8120985" y="3337257"/>
            <a:ext cx="648072" cy="622012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75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100419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49530" y="404664"/>
            <a:ext cx="4776629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3600" dirty="0" smtClean="0">
                <a:solidFill>
                  <a:schemeClr val="bg1"/>
                </a:solidFill>
                <a:latin typeface="Tahoma" pitchFamily="34" charset="0"/>
              </a:rPr>
              <a:t>Hyperon yields at CBM</a:t>
            </a:r>
            <a:endParaRPr lang="de-DE" altLang="de-DE" sz="36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Text Box 96"/>
          <p:cNvSpPr txBox="1">
            <a:spLocks noChangeArrowheads="1"/>
          </p:cNvSpPr>
          <p:nvPr/>
        </p:nvSpPr>
        <p:spPr bwMode="auto">
          <a:xfrm>
            <a:off x="971600" y="1340768"/>
            <a:ext cx="7704856" cy="83099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4A GeV min. bias </a:t>
            </a:r>
            <a:r>
              <a:rPr lang="en-US" altLang="de-DE" dirty="0" err="1" smtClean="0">
                <a:solidFill>
                  <a:schemeClr val="bg1"/>
                </a:solidFill>
                <a:latin typeface="Tahoma" pitchFamily="34" charset="0"/>
              </a:rPr>
              <a:t>Au+Au</a:t>
            </a: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 collisions,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multiplicities from statistical model, reaction rate 10</a:t>
            </a:r>
            <a:r>
              <a:rPr lang="en-US" altLang="de-DE" baseline="30000" dirty="0">
                <a:solidFill>
                  <a:schemeClr val="bg1"/>
                </a:solidFill>
                <a:latin typeface="Tahoma" pitchFamily="34" charset="0"/>
              </a:rPr>
              <a:t>6</a:t>
            </a:r>
            <a:r>
              <a:rPr lang="en-US" altLang="de-DE" dirty="0" smtClean="0">
                <a:solidFill>
                  <a:schemeClr val="bg1"/>
                </a:solidFill>
                <a:latin typeface="Tahoma" pitchFamily="34" charset="0"/>
              </a:rPr>
              <a:t>/s</a:t>
            </a:r>
          </a:p>
        </p:txBody>
      </p:sp>
      <p:graphicFrame>
        <p:nvGraphicFramePr>
          <p:cNvPr id="7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707259"/>
              </p:ext>
            </p:extLst>
          </p:nvPr>
        </p:nvGraphicFramePr>
        <p:xfrm>
          <a:off x="755576" y="3415240"/>
          <a:ext cx="7964562" cy="3182112"/>
        </p:xfrm>
        <a:graphic>
          <a:graphicData uri="http://schemas.openxmlformats.org/drawingml/2006/table">
            <a:tbl>
              <a:tblPr/>
              <a:tblGrid>
                <a:gridCol w="1550971"/>
                <a:gridCol w="1557524"/>
                <a:gridCol w="1782865"/>
                <a:gridCol w="891774"/>
                <a:gridCol w="2181428"/>
              </a:tblGrid>
              <a:tr h="64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Particle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thr</a:t>
                      </a: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NN</a:t>
                      </a:r>
                      <a:endParaRPr kumimoji="0" lang="de-DE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GeV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Multiplicity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min.bias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Yield</a:t>
                      </a: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week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min. </a:t>
                      </a: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bias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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3.7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  <a:endParaRPr kumimoji="0" lang="ru-RU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-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-4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Anti-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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+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9.0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2.7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+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-6</a:t>
                      </a:r>
                      <a:endParaRPr kumimoji="0" lang="ru-RU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1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58530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2227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1CE9DC1-50FD-4591-8F7C-07BE6D899390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 algn="r"/>
              <a:t>32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/>
          <a:stretch/>
        </p:blipFill>
        <p:spPr bwMode="auto">
          <a:xfrm>
            <a:off x="539552" y="1340768"/>
            <a:ext cx="7572375" cy="49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07504" y="107544"/>
            <a:ext cx="9036496" cy="684936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</a:t>
            </a:r>
            <a:r>
              <a:rPr lang="de-DE" altLang="de-D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EOS </a:t>
            </a:r>
            <a:r>
              <a:rPr lang="de-DE" altLang="de-D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altLang="de-D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altLang="de-D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QCD </a:t>
            </a:r>
            <a:r>
              <a:rPr lang="de-DE" altLang="de-D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altLang="de-D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endParaRPr lang="de-DE" altLang="de-D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467615" y="817235"/>
            <a:ext cx="864096" cy="48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92832" y="1845608"/>
            <a:ext cx="132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sz="20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&gt;2m</a:t>
            </a:r>
            <a:r>
              <a:rPr lang="de-DE" sz="2000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</a:t>
            </a:r>
            <a:endParaRPr lang="de-DE" sz="2000" baseline="-25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50335" y="1773263"/>
            <a:ext cx="132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DE" sz="20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&gt;2m</a:t>
            </a:r>
            <a:r>
              <a:rPr lang="de-DE" sz="2000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</a:t>
            </a:r>
            <a:endParaRPr lang="de-DE" sz="2000" baseline="-25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27540" y="4653920"/>
            <a:ext cx="131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lab. </a:t>
            </a:r>
            <a:r>
              <a:rPr 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expts</a:t>
            </a:r>
            <a:r>
              <a:rPr 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.!</a:t>
            </a:r>
            <a:endParaRPr lang="de-DE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7236296" y="4869944"/>
            <a:ext cx="591244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95536" y="6286922"/>
            <a:ext cx="462658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Toru Kojo (CCNU), arXiv:1712.06255v1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843808" y="2924944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P/=c</a:t>
            </a:r>
            <a:r>
              <a:rPr lang="de-DE" sz="2000" baseline="-25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s</a:t>
            </a:r>
            <a:r>
              <a:rPr lang="de-DE" sz="2000" baseline="30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2</a:t>
            </a:r>
            <a:endParaRPr lang="de-DE" sz="2000" baseline="30000" dirty="0">
              <a:solidFill>
                <a:srgbClr val="0039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00174" y="2877289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P/=c</a:t>
            </a:r>
            <a:r>
              <a:rPr lang="de-DE" sz="2000" baseline="-25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s</a:t>
            </a:r>
            <a:r>
              <a:rPr lang="de-DE" sz="2000" baseline="30000" dirty="0" smtClean="0">
                <a:solidFill>
                  <a:srgbClr val="0039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2</a:t>
            </a:r>
            <a:endParaRPr lang="de-DE" sz="2000" baseline="30000" dirty="0">
              <a:solidFill>
                <a:srgbClr val="0039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1CE9DC1-50FD-4591-8F7C-07BE6D899390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 algn="r"/>
              <a:t>33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6286922"/>
            <a:ext cx="462658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Toru Kojo (CCNU), arXiv:1712.06255v1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3" b="20565"/>
          <a:stretch/>
        </p:blipFill>
        <p:spPr bwMode="auto">
          <a:xfrm>
            <a:off x="900113" y="1844824"/>
            <a:ext cx="7343775" cy="30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51520" y="260648"/>
            <a:ext cx="8444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QCD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hadrons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quarks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260648"/>
            <a:ext cx="8922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QCD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high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76400"/>
            <a:ext cx="7149675" cy="43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932040" y="5172432"/>
            <a:ext cx="86409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5030336" y="5124244"/>
            <a:ext cx="144016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3059833" y="3191557"/>
            <a:ext cx="2448272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139952" y="3695613"/>
            <a:ext cx="2952328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499992" y="4415693"/>
            <a:ext cx="648072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79912" y="3615407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heavy-</a:t>
            </a:r>
            <a:r>
              <a:rPr lang="de-DE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de-DE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collisions</a:t>
            </a:r>
            <a:endParaRPr lang="de-DE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1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260648"/>
            <a:ext cx="8922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QCD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high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de-DE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endParaRPr lang="de-DE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76400"/>
            <a:ext cx="7149675" cy="43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932040" y="5172432"/>
            <a:ext cx="86409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5030336" y="5124244"/>
            <a:ext cx="144016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3059833" y="3191557"/>
            <a:ext cx="2448272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139952" y="3695613"/>
            <a:ext cx="2952328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499992" y="4415693"/>
            <a:ext cx="648072" cy="74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" name="Freihandform 6"/>
          <p:cNvSpPr/>
          <p:nvPr/>
        </p:nvSpPr>
        <p:spPr bwMode="auto">
          <a:xfrm>
            <a:off x="3368040" y="3200400"/>
            <a:ext cx="1676400" cy="1920240"/>
          </a:xfrm>
          <a:custGeom>
            <a:avLst/>
            <a:gdLst>
              <a:gd name="connsiteX0" fmla="*/ 0 w 1676400"/>
              <a:gd name="connsiteY0" fmla="*/ 0 h 1920240"/>
              <a:gd name="connsiteX1" fmla="*/ 106680 w 1676400"/>
              <a:gd name="connsiteY1" fmla="*/ 15240 h 1920240"/>
              <a:gd name="connsiteX2" fmla="*/ 152400 w 1676400"/>
              <a:gd name="connsiteY2" fmla="*/ 45720 h 1920240"/>
              <a:gd name="connsiteX3" fmla="*/ 243840 w 1676400"/>
              <a:gd name="connsiteY3" fmla="*/ 91440 h 1920240"/>
              <a:gd name="connsiteX4" fmla="*/ 350520 w 1676400"/>
              <a:gd name="connsiteY4" fmla="*/ 167640 h 1920240"/>
              <a:gd name="connsiteX5" fmla="*/ 487680 w 1676400"/>
              <a:gd name="connsiteY5" fmla="*/ 259080 h 1920240"/>
              <a:gd name="connsiteX6" fmla="*/ 533400 w 1676400"/>
              <a:gd name="connsiteY6" fmla="*/ 289560 h 1920240"/>
              <a:gd name="connsiteX7" fmla="*/ 624840 w 1676400"/>
              <a:gd name="connsiteY7" fmla="*/ 365760 h 1920240"/>
              <a:gd name="connsiteX8" fmla="*/ 685800 w 1676400"/>
              <a:gd name="connsiteY8" fmla="*/ 426720 h 1920240"/>
              <a:gd name="connsiteX9" fmla="*/ 762000 w 1676400"/>
              <a:gd name="connsiteY9" fmla="*/ 487680 h 1920240"/>
              <a:gd name="connsiteX10" fmla="*/ 777240 w 1676400"/>
              <a:gd name="connsiteY10" fmla="*/ 533400 h 1920240"/>
              <a:gd name="connsiteX11" fmla="*/ 868680 w 1676400"/>
              <a:gd name="connsiteY11" fmla="*/ 594360 h 1920240"/>
              <a:gd name="connsiteX12" fmla="*/ 960120 w 1676400"/>
              <a:gd name="connsiteY12" fmla="*/ 670560 h 1920240"/>
              <a:gd name="connsiteX13" fmla="*/ 1051560 w 1676400"/>
              <a:gd name="connsiteY13" fmla="*/ 807720 h 1920240"/>
              <a:gd name="connsiteX14" fmla="*/ 1082040 w 1676400"/>
              <a:gd name="connsiteY14" fmla="*/ 853440 h 1920240"/>
              <a:gd name="connsiteX15" fmla="*/ 1127760 w 1676400"/>
              <a:gd name="connsiteY15" fmla="*/ 868680 h 1920240"/>
              <a:gd name="connsiteX16" fmla="*/ 1219200 w 1676400"/>
              <a:gd name="connsiteY16" fmla="*/ 960120 h 1920240"/>
              <a:gd name="connsiteX17" fmla="*/ 1295400 w 1676400"/>
              <a:gd name="connsiteY17" fmla="*/ 1051560 h 1920240"/>
              <a:gd name="connsiteX18" fmla="*/ 1325880 w 1676400"/>
              <a:gd name="connsiteY18" fmla="*/ 1097280 h 1920240"/>
              <a:gd name="connsiteX19" fmla="*/ 1371600 w 1676400"/>
              <a:gd name="connsiteY19" fmla="*/ 1112520 h 1920240"/>
              <a:gd name="connsiteX20" fmla="*/ 1402080 w 1676400"/>
              <a:gd name="connsiteY20" fmla="*/ 1158240 h 1920240"/>
              <a:gd name="connsiteX21" fmla="*/ 1417320 w 1676400"/>
              <a:gd name="connsiteY21" fmla="*/ 1203960 h 1920240"/>
              <a:gd name="connsiteX22" fmla="*/ 1463040 w 1676400"/>
              <a:gd name="connsiteY22" fmla="*/ 1249680 h 1920240"/>
              <a:gd name="connsiteX23" fmla="*/ 1508760 w 1676400"/>
              <a:gd name="connsiteY23" fmla="*/ 1341120 h 1920240"/>
              <a:gd name="connsiteX24" fmla="*/ 1539240 w 1676400"/>
              <a:gd name="connsiteY24" fmla="*/ 1432560 h 1920240"/>
              <a:gd name="connsiteX25" fmla="*/ 1584960 w 1676400"/>
              <a:gd name="connsiteY25" fmla="*/ 1569720 h 1920240"/>
              <a:gd name="connsiteX26" fmla="*/ 1600200 w 1676400"/>
              <a:gd name="connsiteY26" fmla="*/ 1615440 h 1920240"/>
              <a:gd name="connsiteX27" fmla="*/ 1661160 w 1676400"/>
              <a:gd name="connsiteY27" fmla="*/ 1752600 h 1920240"/>
              <a:gd name="connsiteX28" fmla="*/ 1676400 w 1676400"/>
              <a:gd name="connsiteY28" fmla="*/ 1798320 h 1920240"/>
              <a:gd name="connsiteX29" fmla="*/ 1676400 w 1676400"/>
              <a:gd name="connsiteY29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76400" h="1920240">
                <a:moveTo>
                  <a:pt x="0" y="0"/>
                </a:moveTo>
                <a:cubicBezTo>
                  <a:pt x="35560" y="5080"/>
                  <a:pt x="72274" y="4918"/>
                  <a:pt x="106680" y="15240"/>
                </a:cubicBezTo>
                <a:cubicBezTo>
                  <a:pt x="124224" y="20503"/>
                  <a:pt x="136017" y="37529"/>
                  <a:pt x="152400" y="45720"/>
                </a:cubicBezTo>
                <a:cubicBezTo>
                  <a:pt x="278593" y="108816"/>
                  <a:pt x="112813" y="4089"/>
                  <a:pt x="243840" y="91440"/>
                </a:cubicBezTo>
                <a:cubicBezTo>
                  <a:pt x="276860" y="190500"/>
                  <a:pt x="228600" y="86360"/>
                  <a:pt x="350520" y="167640"/>
                </a:cubicBezTo>
                <a:lnTo>
                  <a:pt x="487680" y="259080"/>
                </a:lnTo>
                <a:cubicBezTo>
                  <a:pt x="502920" y="269240"/>
                  <a:pt x="520448" y="276608"/>
                  <a:pt x="533400" y="289560"/>
                </a:cubicBezTo>
                <a:cubicBezTo>
                  <a:pt x="592072" y="348232"/>
                  <a:pt x="561187" y="323325"/>
                  <a:pt x="624840" y="365760"/>
                </a:cubicBezTo>
                <a:cubicBezTo>
                  <a:pt x="658091" y="465513"/>
                  <a:pt x="611909" y="367607"/>
                  <a:pt x="685800" y="426720"/>
                </a:cubicBezTo>
                <a:cubicBezTo>
                  <a:pt x="784277" y="505502"/>
                  <a:pt x="647082" y="449374"/>
                  <a:pt x="762000" y="487680"/>
                </a:cubicBezTo>
                <a:cubicBezTo>
                  <a:pt x="767080" y="502920"/>
                  <a:pt x="765881" y="522041"/>
                  <a:pt x="777240" y="533400"/>
                </a:cubicBezTo>
                <a:cubicBezTo>
                  <a:pt x="803143" y="559303"/>
                  <a:pt x="842777" y="568457"/>
                  <a:pt x="868680" y="594360"/>
                </a:cubicBezTo>
                <a:cubicBezTo>
                  <a:pt x="927352" y="653032"/>
                  <a:pt x="896467" y="628125"/>
                  <a:pt x="960120" y="670560"/>
                </a:cubicBezTo>
                <a:lnTo>
                  <a:pt x="1051560" y="807720"/>
                </a:lnTo>
                <a:cubicBezTo>
                  <a:pt x="1061720" y="822960"/>
                  <a:pt x="1064664" y="847648"/>
                  <a:pt x="1082040" y="853440"/>
                </a:cubicBezTo>
                <a:lnTo>
                  <a:pt x="1127760" y="868680"/>
                </a:lnTo>
                <a:cubicBezTo>
                  <a:pt x="1158240" y="899160"/>
                  <a:pt x="1195290" y="924254"/>
                  <a:pt x="1219200" y="960120"/>
                </a:cubicBezTo>
                <a:cubicBezTo>
                  <a:pt x="1294876" y="1073634"/>
                  <a:pt x="1197614" y="934217"/>
                  <a:pt x="1295400" y="1051560"/>
                </a:cubicBezTo>
                <a:cubicBezTo>
                  <a:pt x="1307126" y="1065631"/>
                  <a:pt x="1311577" y="1085838"/>
                  <a:pt x="1325880" y="1097280"/>
                </a:cubicBezTo>
                <a:cubicBezTo>
                  <a:pt x="1338424" y="1107315"/>
                  <a:pt x="1356360" y="1107440"/>
                  <a:pt x="1371600" y="1112520"/>
                </a:cubicBezTo>
                <a:cubicBezTo>
                  <a:pt x="1381760" y="1127760"/>
                  <a:pt x="1393889" y="1141857"/>
                  <a:pt x="1402080" y="1158240"/>
                </a:cubicBezTo>
                <a:cubicBezTo>
                  <a:pt x="1409264" y="1172608"/>
                  <a:pt x="1408409" y="1190594"/>
                  <a:pt x="1417320" y="1203960"/>
                </a:cubicBezTo>
                <a:cubicBezTo>
                  <a:pt x="1429275" y="1221893"/>
                  <a:pt x="1447800" y="1234440"/>
                  <a:pt x="1463040" y="1249680"/>
                </a:cubicBezTo>
                <a:cubicBezTo>
                  <a:pt x="1518620" y="1416421"/>
                  <a:pt x="1429978" y="1163861"/>
                  <a:pt x="1508760" y="1341120"/>
                </a:cubicBezTo>
                <a:cubicBezTo>
                  <a:pt x="1521809" y="1370480"/>
                  <a:pt x="1529080" y="1402080"/>
                  <a:pt x="1539240" y="1432560"/>
                </a:cubicBezTo>
                <a:lnTo>
                  <a:pt x="1584960" y="1569720"/>
                </a:lnTo>
                <a:cubicBezTo>
                  <a:pt x="1590040" y="1584960"/>
                  <a:pt x="1591289" y="1602074"/>
                  <a:pt x="1600200" y="1615440"/>
                </a:cubicBezTo>
                <a:cubicBezTo>
                  <a:pt x="1648502" y="1687893"/>
                  <a:pt x="1624888" y="1643784"/>
                  <a:pt x="1661160" y="1752600"/>
                </a:cubicBezTo>
                <a:cubicBezTo>
                  <a:pt x="1666240" y="1767840"/>
                  <a:pt x="1676400" y="1782256"/>
                  <a:pt x="1676400" y="1798320"/>
                </a:cubicBezTo>
                <a:lnTo>
                  <a:pt x="1676400" y="192024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499992" y="3212976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76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01CE9DC1-50FD-4591-8F7C-07BE6D899390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 algn="r"/>
              <a:t>36</a:t>
            </a:fld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260648"/>
            <a:ext cx="89220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Consequences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QCD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DE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ross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high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</a:t>
            </a:r>
            <a:endParaRPr lang="de-DE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676400"/>
            <a:ext cx="7149675" cy="43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4932040" y="5172432"/>
            <a:ext cx="86409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5030336" y="5124244"/>
            <a:ext cx="144016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hteck 10"/>
          <p:cNvSpPr/>
          <p:nvPr/>
        </p:nvSpPr>
        <p:spPr bwMode="auto">
          <a:xfrm>
            <a:off x="4267533" y="3486423"/>
            <a:ext cx="1240571" cy="396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499992" y="3212976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5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4500563" y="6165304"/>
            <a:ext cx="3217862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N-</a:t>
            </a:r>
            <a:r>
              <a:rPr kumimoji="0" lang="el-GR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Λ</a:t>
            </a: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, </a:t>
            </a:r>
            <a:r>
              <a:rPr kumimoji="0" lang="el-GR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Λ</a:t>
            </a: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-</a:t>
            </a:r>
            <a:r>
              <a:rPr kumimoji="0" lang="el-GR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Λ</a:t>
            </a: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 </a:t>
            </a:r>
            <a:r>
              <a:rPr kumimoji="0" lang="de-DE" alt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interaction</a:t>
            </a:r>
            <a:r>
              <a:rPr kumimoji="0" lang="de-DE" alt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sym typeface="Wingdings" pitchFamily="2" charset="2"/>
              </a:rPr>
              <a:t> ? 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" t="18332" r="2646" b="5231"/>
          <a:stretch>
            <a:fillRect/>
          </a:stretch>
        </p:blipFill>
        <p:spPr bwMode="auto">
          <a:xfrm>
            <a:off x="1403648" y="1268760"/>
            <a:ext cx="652331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Textfeld 1"/>
          <p:cNvSpPr txBox="1">
            <a:spLocks noChangeArrowheads="1"/>
          </p:cNvSpPr>
          <p:nvPr/>
        </p:nvSpPr>
        <p:spPr bwMode="auto">
          <a:xfrm>
            <a:off x="0" y="-26988"/>
            <a:ext cx="9144000" cy="58420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Degrees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freedom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in massive </a:t>
            </a:r>
            <a:r>
              <a:rPr lang="de-DE" sz="3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neutron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stars</a:t>
            </a:r>
            <a:r>
              <a:rPr lang="de-DE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? 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630520" y="548680"/>
            <a:ext cx="62512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Equation-of-state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Non-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local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SU(3) NJL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vector</a:t>
            </a:r>
            <a:r>
              <a:rPr lang="de-DE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coupling</a:t>
            </a:r>
            <a:endParaRPr lang="de-DE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de-DE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Orsaria</a:t>
            </a: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H. Rodrigues, F. Weber, G.A. </a:t>
            </a:r>
            <a:r>
              <a:rPr lang="de-DE" sz="16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Contrera</a:t>
            </a:r>
            <a:r>
              <a:rPr lang="de-DE" sz="1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arXiv:1308.1657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914400" y="5877272"/>
            <a:ext cx="2411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  <a:latin typeface="Arial" pitchFamily="34" charset="0"/>
              </a:rPr>
              <a:t>Hyperon puzzle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de-DE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neutron</a:t>
            </a:r>
            <a:r>
              <a:rPr lang="de-DE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stars</a:t>
            </a:r>
            <a:r>
              <a:rPr lang="de-DE" alt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>
            <a:off x="3373438" y="6165304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85266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latin typeface="Tahoma" pitchFamily="34" charset="0"/>
              </a:rPr>
              <a:t>Hyperon production in A+A collisions</a:t>
            </a:r>
            <a:endParaRPr lang="en-GB" sz="32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3815" y="1012666"/>
            <a:ext cx="79206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N-</a:t>
            </a:r>
            <a:r>
              <a:rPr lang="el-GR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, </a:t>
            </a:r>
            <a:r>
              <a:rPr lang="el-GR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-</a:t>
            </a:r>
            <a:r>
              <a:rPr lang="el-GR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interaction</a:t>
            </a:r>
            <a:r>
              <a:rPr lang="de-DE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srgbClr val="0070C0"/>
                </a:solidFill>
                <a:latin typeface="Tahoma" pitchFamily="34" charset="0"/>
                <a:sym typeface="Wingdings" pitchFamily="2" charset="2"/>
              </a:rPr>
              <a:t> </a:t>
            </a:r>
            <a:r>
              <a:rPr lang="en-GB" sz="2000" dirty="0" smtClean="0">
                <a:solidFill>
                  <a:srgbClr val="0070C0"/>
                </a:solidFill>
                <a:latin typeface="Tahoma" pitchFamily="34" charset="0"/>
              </a:rPr>
              <a:t>(double-) lambda  </a:t>
            </a:r>
            <a:r>
              <a:rPr lang="en-GB" sz="2000" dirty="0" err="1" smtClean="0">
                <a:solidFill>
                  <a:srgbClr val="0070C0"/>
                </a:solidFill>
                <a:latin typeface="Tahoma" pitchFamily="34" charset="0"/>
              </a:rPr>
              <a:t>hypernuclei</a:t>
            </a:r>
            <a:endParaRPr lang="en-GB" sz="20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6009"/>
            <a:ext cx="4507016" cy="43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99592" y="6223420"/>
            <a:ext cx="5142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14425D"/>
                </a:solidFill>
                <a:cs typeface="Arial" panose="020B0604020202020204" pitchFamily="34" charset="0"/>
              </a:rPr>
              <a:t>A. Andronic </a:t>
            </a:r>
            <a:r>
              <a:rPr lang="de-DE" sz="1400" dirty="0">
                <a:solidFill>
                  <a:srgbClr val="14425D"/>
                </a:solidFill>
                <a:cs typeface="Arial" panose="020B0604020202020204" pitchFamily="34" charset="0"/>
              </a:rPr>
              <a:t>et al., </a:t>
            </a:r>
            <a:r>
              <a:rPr lang="de-DE" sz="1400" dirty="0" smtClean="0">
                <a:solidFill>
                  <a:srgbClr val="14425D"/>
                </a:solidFill>
                <a:cs typeface="Arial" panose="020B0604020202020204" pitchFamily="34" charset="0"/>
              </a:rPr>
              <a:t>Phys</a:t>
            </a:r>
            <a:r>
              <a:rPr lang="de-DE" sz="1400" dirty="0">
                <a:solidFill>
                  <a:srgbClr val="14425D"/>
                </a:solidFill>
                <a:cs typeface="Arial" panose="020B0604020202020204" pitchFamily="34" charset="0"/>
              </a:rPr>
              <a:t>. </a:t>
            </a:r>
            <a:r>
              <a:rPr lang="de-DE" sz="1400" dirty="0" err="1">
                <a:solidFill>
                  <a:srgbClr val="14425D"/>
                </a:solidFill>
                <a:cs typeface="Arial" panose="020B0604020202020204" pitchFamily="34" charset="0"/>
              </a:rPr>
              <a:t>Lett</a:t>
            </a:r>
            <a:r>
              <a:rPr lang="de-DE" sz="1400" dirty="0">
                <a:solidFill>
                  <a:srgbClr val="14425D"/>
                </a:solidFill>
                <a:cs typeface="Arial" panose="020B0604020202020204" pitchFamily="34" charset="0"/>
              </a:rPr>
              <a:t>. B697 </a:t>
            </a:r>
            <a:r>
              <a:rPr lang="de-DE" sz="1400" dirty="0" smtClean="0">
                <a:solidFill>
                  <a:srgbClr val="14425D"/>
                </a:solidFill>
                <a:cs typeface="Arial" panose="020B0604020202020204" pitchFamily="34" charset="0"/>
              </a:rPr>
              <a:t>(2011</a:t>
            </a:r>
            <a:r>
              <a:rPr lang="de-DE" sz="1400" dirty="0">
                <a:solidFill>
                  <a:srgbClr val="14425D"/>
                </a:solidFill>
                <a:cs typeface="Arial" panose="020B0604020202020204" pitchFamily="34" charset="0"/>
              </a:rPr>
              <a:t>) 203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0104" y="2006945"/>
            <a:ext cx="461536" cy="358229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5445" y="5780442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</a:rPr>
              <a:t>SIS100</a:t>
            </a:r>
            <a:endParaRPr lang="de-DE" sz="1600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80832" y="1916832"/>
            <a:ext cx="391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/>
              </a:rPr>
              <a:t>Double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lambda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hypernuclei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production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de-DE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central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Au+Au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collisions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at 10 A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GeV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65021"/>
              </p:ext>
            </p:extLst>
          </p:nvPr>
        </p:nvGraphicFramePr>
        <p:xfrm>
          <a:off x="4932040" y="2636912"/>
          <a:ext cx="4032448" cy="1112520"/>
        </p:xfrm>
        <a:graphic>
          <a:graphicData uri="http://schemas.openxmlformats.org/drawingml/2006/table">
            <a:tbl>
              <a:tblPr firstRow="1" bandRow="1"/>
              <a:tblGrid>
                <a:gridCol w="804905"/>
                <a:gridCol w="1376584"/>
                <a:gridCol w="185095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 err="1" smtClean="0"/>
                        <a:t>Multiplicity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e-DE" dirty="0" err="1" smtClean="0"/>
                        <a:t>Yield</a:t>
                      </a:r>
                      <a:r>
                        <a:rPr lang="de-DE" dirty="0" smtClean="0"/>
                        <a:t> in 1 </a:t>
                      </a:r>
                      <a:r>
                        <a:rPr lang="de-DE" dirty="0" err="1" smtClean="0"/>
                        <a:t>week</a:t>
                      </a:r>
                      <a:r>
                        <a:rPr lang="de-DE" dirty="0" smtClean="0"/>
                        <a:t>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ΛΛ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5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H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  <a:sym typeface="Symbol"/>
                        </a:rPr>
                        <a:t> 10</a:t>
                      </a:r>
                      <a:r>
                        <a:rPr lang="de-DE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-6</a:t>
                      </a:r>
                      <a:endParaRPr 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3000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en-GB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ΛΛ</a:t>
                      </a:r>
                      <a:r>
                        <a:rPr kumimoji="0" lang="en-GB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He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 10</a:t>
                      </a:r>
                      <a:r>
                        <a:rPr kumimoji="0" lang="de-DE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-7</a:t>
                      </a:r>
                      <a:endParaRPr kumimoji="0" lang="en-US" sz="18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 smtClean="0">
                          <a:solidFill>
                            <a:srgbClr val="0033CC"/>
                          </a:solidFill>
                        </a:rPr>
                        <a:t>60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4892989" y="3861048"/>
            <a:ext cx="3458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  <a:latin typeface="Calibri"/>
              </a:rPr>
              <a:t>Assumption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yield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calculation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de-DE" dirty="0" err="1" smtClean="0">
                <a:solidFill>
                  <a:prstClr val="black"/>
                </a:solidFill>
                <a:latin typeface="Calibri"/>
              </a:rPr>
              <a:t>Reaction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Rate 1 MHz</a:t>
            </a:r>
          </a:p>
          <a:p>
            <a:r>
              <a:rPr lang="de-DE" dirty="0" smtClean="0">
                <a:solidFill>
                  <a:prstClr val="black"/>
                </a:solidFill>
                <a:latin typeface="Calibri"/>
              </a:rPr>
              <a:t>BR 10% (2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sequential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weak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decays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r>
              <a:rPr lang="de-DE" dirty="0" smtClean="0">
                <a:solidFill>
                  <a:prstClr val="black"/>
                </a:solidFill>
                <a:latin typeface="Calibri"/>
              </a:rPr>
              <a:t>Efficiency 1%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uppieren 17"/>
          <p:cNvGrpSpPr>
            <a:grpSpLocks/>
          </p:cNvGrpSpPr>
          <p:nvPr/>
        </p:nvGrpSpPr>
        <p:grpSpPr bwMode="auto">
          <a:xfrm>
            <a:off x="4788917" y="4930800"/>
            <a:ext cx="4319587" cy="1306512"/>
            <a:chOff x="1705049" y="2565400"/>
            <a:chExt cx="5637139" cy="172561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25" y="2673350"/>
              <a:ext cx="5541963" cy="151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049" y="2565400"/>
              <a:ext cx="5621337" cy="1725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4788024" y="5304690"/>
            <a:ext cx="44544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N-</a:t>
            </a:r>
            <a:r>
              <a:rPr lang="el-GR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, </a:t>
            </a:r>
            <a:r>
              <a:rPr lang="el-GR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-</a:t>
            </a:r>
            <a:r>
              <a:rPr lang="el-GR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Λ</a:t>
            </a:r>
            <a:r>
              <a:rPr lang="de-DE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de-DE" sz="2000" dirty="0" err="1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interaction</a:t>
            </a:r>
            <a:r>
              <a:rPr lang="de-DE" sz="2000" dirty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at high </a:t>
            </a:r>
            <a:r>
              <a:rPr lang="de-DE" sz="2000" dirty="0" err="1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densities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:</a:t>
            </a:r>
          </a:p>
          <a:p>
            <a:pPr lvl="0">
              <a:defRPr/>
            </a:pPr>
            <a:r>
              <a:rPr lang="de-DE" sz="2000" dirty="0" err="1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collective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flow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of</a:t>
            </a:r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GB" sz="2000" baseline="-25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en-GB" sz="2000" baseline="30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and </a:t>
            </a:r>
            <a:r>
              <a:rPr lang="en-GB" sz="2000" baseline="-25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ΛΛ</a:t>
            </a:r>
            <a:r>
              <a:rPr lang="en-GB" sz="2000" baseline="30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GB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? </a:t>
            </a:r>
            <a:endParaRPr lang="en-US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dirty="0">
              <a:solidFill>
                <a:srgbClr val="000000"/>
              </a:solidFill>
            </a:endParaRPr>
          </a:p>
          <a:p>
            <a:r>
              <a:rPr lang="de-DE" sz="2000" dirty="0" smtClean="0">
                <a:solidFill>
                  <a:srgbClr val="C00000"/>
                </a:solidFill>
                <a:latin typeface="Tahoma" pitchFamily="34" charset="0"/>
                <a:sym typeface="Wingdings" pitchFamily="2" charset="2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6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0" y="-99392"/>
            <a:ext cx="9108504" cy="8443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de-DE" sz="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2330291"/>
            <a:ext cx="8928992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EOS </a:t>
            </a:r>
            <a:r>
              <a:rPr lang="de-DE" sz="24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</a:t>
            </a:r>
            <a:r>
              <a:rPr lang="de-DE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twice</a:t>
            </a:r>
            <a:r>
              <a:rPr lang="de-DE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</a:t>
            </a:r>
            <a:r>
              <a:rPr lang="de-DE" sz="2400" u="sng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de-DE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endParaRPr lang="de-DE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Proton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inconclusive</a:t>
            </a:r>
            <a:endParaRPr lang="de-DE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 Future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Precision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excitation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de-DE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endParaRPr lang="de-DE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identified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particles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(SIS100)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(SIS18, SIS100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?) 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E</a:t>
            </a:r>
            <a:r>
              <a:rPr lang="de-DE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sym</a:t>
            </a:r>
            <a:endParaRPr lang="de-DE" sz="2400" baseline="-25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multi-strange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(SIS100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D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needed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: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reliable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description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of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observables sensitive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to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the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EOS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by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transport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codes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up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to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beam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energies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of</a:t>
            </a:r>
            <a:r>
              <a:rPr lang="de-DE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10A </a:t>
            </a:r>
            <a:r>
              <a:rPr lang="de-DE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GeV</a:t>
            </a:r>
            <a:endParaRPr lang="de-DE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/>
            </a:endParaRPr>
          </a:p>
          <a:p>
            <a:r>
              <a:rPr lang="de-DE" sz="1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endParaRPr lang="de-DE" sz="1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Hyperon puzzle in </a:t>
            </a:r>
            <a:r>
              <a:rPr lang="de-DE" sz="24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neutron</a:t>
            </a:r>
            <a:r>
              <a:rPr lang="de-DE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stars</a:t>
            </a:r>
            <a:r>
              <a:rPr lang="de-DE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de-DE" sz="8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ΛΛ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measuring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yields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livetime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binding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(double) </a:t>
            </a:r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hypernuclei</a:t>
            </a:r>
            <a:r>
              <a:rPr lang="de-D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13549"/>
              </p:ext>
            </p:extLst>
          </p:nvPr>
        </p:nvGraphicFramePr>
        <p:xfrm>
          <a:off x="1043608" y="548680"/>
          <a:ext cx="73142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880320"/>
                <a:gridCol w="2633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Nuclear</a:t>
                      </a:r>
                      <a:r>
                        <a:rPr lang="de-DE" sz="24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4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de-DE" sz="2400" b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ensity</a:t>
                      </a:r>
                      <a:endParaRPr lang="de-DE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Inkompressibility</a:t>
                      </a:r>
                      <a:r>
                        <a:rPr lang="de-DE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4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de-DE" sz="2400" b="0" baseline="-2500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nm</a:t>
                      </a:r>
                      <a:endParaRPr lang="de-DE" sz="2400" b="0" baseline="-250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Symmetry</a:t>
                      </a:r>
                      <a:r>
                        <a:rPr lang="de-DE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de-DE" sz="24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</a:t>
                      </a:r>
                      <a:r>
                        <a:rPr lang="de-DE" sz="2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400" b="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de-DE" sz="2400" b="0" baseline="-25000" dirty="0" err="1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sym</a:t>
                      </a:r>
                      <a:endParaRPr lang="de-DE" sz="2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2400" dirty="0" smtClean="0">
                          <a:solidFill>
                            <a:schemeClr val="tx1"/>
                          </a:solidFill>
                          <a:sym typeface="Symbol"/>
                        </a:rPr>
                        <a:t></a:t>
                      </a:r>
                      <a:r>
                        <a:rPr lang="de-DE" altLang="de-DE" sz="2400" dirty="0" smtClean="0">
                          <a:solidFill>
                            <a:schemeClr val="bg1"/>
                          </a:solidFill>
                          <a:sym typeface="Symbol"/>
                        </a:rPr>
                        <a:t> </a:t>
                      </a:r>
                      <a:r>
                        <a:rPr lang="el-GR" sz="24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ρ</a:t>
                      </a:r>
                      <a:r>
                        <a:rPr lang="de-DE" sz="2400" b="0" u="none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de-DE" sz="2400" b="0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 – 240 </a:t>
                      </a:r>
                      <a:r>
                        <a:rPr lang="de-DE" sz="24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MeV</a:t>
                      </a:r>
                      <a:endParaRPr lang="de-DE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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 </a:t>
                      </a:r>
                      <a:r>
                        <a:rPr lang="de-DE" sz="24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MeV</a:t>
                      </a:r>
                      <a:endParaRPr lang="de-DE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</a:t>
                      </a:r>
                      <a:r>
                        <a:rPr lang="de-DE" sz="24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2 </a:t>
                      </a:r>
                      <a:r>
                        <a:rPr lang="el-GR" sz="24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ρ</a:t>
                      </a:r>
                      <a:r>
                        <a:rPr lang="de-DE" sz="2400" b="0" u="none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de-DE" sz="24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180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 25</a:t>
                      </a: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0 </a:t>
                      </a:r>
                      <a:r>
                        <a:rPr lang="de-DE" sz="24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MeV</a:t>
                      </a:r>
                      <a:endParaRPr lang="de-DE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50 – 70 </a:t>
                      </a:r>
                      <a:r>
                        <a:rPr lang="de-DE" sz="24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/>
                        </a:rPr>
                        <a:t>MeV</a:t>
                      </a:r>
                      <a:endParaRPr lang="de-DE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0" y="101575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The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equation-of-state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of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matter  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93"/>
          <a:stretch/>
        </p:blipFill>
        <p:spPr>
          <a:xfrm>
            <a:off x="4752504" y="2425054"/>
            <a:ext cx="4356000" cy="4316314"/>
          </a:xfrm>
          <a:prstGeom prst="rect">
            <a:avLst/>
          </a:prstGeom>
        </p:spPr>
      </p:pic>
      <p:sp>
        <p:nvSpPr>
          <p:cNvPr id="10" name="Freihandform 9"/>
          <p:cNvSpPr/>
          <p:nvPr/>
        </p:nvSpPr>
        <p:spPr>
          <a:xfrm>
            <a:off x="5350398" y="2084331"/>
            <a:ext cx="3326058" cy="3407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9989" tIns="46794" rIns="89989" bIns="46794" anchor="t" anchorCtr="0" compatLnSpc="1">
            <a:spAutoFit/>
          </a:bodyPr>
          <a:lstStyle/>
          <a:p>
            <a:pPr algn="ctr" defTabSz="914287" fontAlgn="base"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  <a:defRPr sz="1990"/>
            </a:pP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ea typeface="Bitstream Vera Sans" pitchFamily="2"/>
                <a:cs typeface="Helvetica" panose="020B0604020202020204" pitchFamily="34" charset="0"/>
              </a:rPr>
              <a:t>Fuchs and </a:t>
            </a:r>
            <a:r>
              <a:rPr lang="en-US" sz="1600" dirty="0" err="1">
                <a:solidFill>
                  <a:srgbClr val="002060"/>
                </a:solidFill>
                <a:latin typeface="Helvetica" panose="020B0604020202020204" pitchFamily="34" charset="0"/>
                <a:ea typeface="Bitstream Vera Sans" pitchFamily="2"/>
                <a:cs typeface="Helvetica" panose="020B0604020202020204" pitchFamily="34" charset="0"/>
              </a:rPr>
              <a:t>Wolter</a:t>
            </a:r>
            <a:r>
              <a:rPr lang="en-US" sz="1600" dirty="0">
                <a:solidFill>
                  <a:srgbClr val="002060"/>
                </a:solidFill>
                <a:latin typeface="Helvetica" panose="020B0604020202020204" pitchFamily="34" charset="0"/>
                <a:ea typeface="Bitstream Vera Sans" pitchFamily="2"/>
                <a:cs typeface="Helvetica" panose="020B0604020202020204" pitchFamily="34" charset="0"/>
              </a:rPr>
              <a:t>, EPJA 30 (2006)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23765" y="3431083"/>
            <a:ext cx="1784739" cy="359532"/>
          </a:xfrm>
          <a:prstGeom prst="rect">
            <a:avLst/>
          </a:prstGeom>
          <a:noFill/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Bitstream Vera Sans" pitchFamily="2"/>
                <a:cs typeface="Arial" panose="020B0604020202020204" pitchFamily="34" charset="0"/>
              </a:rPr>
              <a:t>Neutron matter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974565" y="5015259"/>
            <a:ext cx="1989923" cy="35953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none" lIns="89989" tIns="44995" rIns="89989" bIns="44995" anchorCtr="0" compatLnSpc="1">
            <a:spAutoFit/>
          </a:bodyPr>
          <a:lstStyle/>
          <a:p>
            <a:pPr algn="ctr"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dirty="0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Symmetric 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matter</a:t>
            </a:r>
            <a:endParaRPr lang="en-GB" dirty="0">
              <a:solidFill>
                <a:srgbClr val="000000"/>
              </a:solidFill>
              <a:latin typeface="Arial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6876256" y="4944375"/>
            <a:ext cx="0" cy="861847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6199900" y="5133705"/>
            <a:ext cx="892380" cy="483185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9" tIns="91428" rIns="89989" bIns="91428" anchorCtr="0" compatLnSpc="1">
            <a:spAutoFit/>
          </a:bodyPr>
          <a:lstStyle/>
          <a:p>
            <a:pPr defTabSz="914287" fontAlgn="base">
              <a:lnSpc>
                <a:spcPct val="97000"/>
              </a:lnSpc>
              <a:tabLst>
                <a:tab pos="0" algn="l"/>
                <a:tab pos="448863" algn="l"/>
                <a:tab pos="898088" algn="l"/>
                <a:tab pos="1347313" algn="l"/>
                <a:tab pos="1796538" algn="l"/>
                <a:tab pos="2245763" algn="l"/>
                <a:tab pos="2694986" algn="l"/>
                <a:tab pos="3144211" algn="l"/>
                <a:tab pos="3593435" algn="l"/>
                <a:tab pos="4042659" algn="l"/>
                <a:tab pos="4491885" algn="l"/>
                <a:tab pos="4941108" algn="l"/>
                <a:tab pos="5390334" algn="l"/>
                <a:tab pos="5839558" algn="l"/>
                <a:tab pos="6288782" algn="l"/>
                <a:tab pos="6738007" algn="l"/>
                <a:tab pos="7187231" algn="l"/>
                <a:tab pos="7636456" algn="l"/>
                <a:tab pos="8085679" algn="l"/>
                <a:tab pos="8534904" algn="l"/>
                <a:tab pos="8984129" algn="l"/>
              </a:tabLst>
            </a:pPr>
            <a:r>
              <a:rPr lang="en-GB" sz="2000" dirty="0" err="1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E</a:t>
            </a:r>
            <a:r>
              <a:rPr lang="en-GB" sz="2000" baseline="-33000" dirty="0" err="1">
                <a:solidFill>
                  <a:srgbClr val="000000"/>
                </a:solidFill>
                <a:latin typeface="Arial"/>
                <a:ea typeface="Bitstream Vera Sans" pitchFamily="2"/>
                <a:cs typeface="Bitstream Vera Sans" pitchFamily="2"/>
              </a:rPr>
              <a:t>sym</a:t>
            </a:r>
            <a:endParaRPr lang="en-GB" sz="2000" baseline="-33000" dirty="0">
              <a:solidFill>
                <a:srgbClr val="000000"/>
              </a:solidFill>
              <a:latin typeface="Arial"/>
              <a:ea typeface="Bitstream Vera Sans" pitchFamily="2"/>
              <a:cs typeface="Bitstream Vera Sans" pitchFamily="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624620" y="3789040"/>
            <a:ext cx="83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7"/>
            <a:r>
              <a:rPr lang="el-GR" dirty="0" smtClean="0">
                <a:solidFill>
                  <a:srgbClr val="000000"/>
                </a:solidFill>
                <a:latin typeface="Arial"/>
              </a:rPr>
              <a:t>δ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= 1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912652" y="5579948"/>
            <a:ext cx="83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7"/>
            <a:r>
              <a:rPr lang="el-GR" dirty="0" smtClean="0">
                <a:solidFill>
                  <a:srgbClr val="000000"/>
                </a:solidFill>
                <a:latin typeface="Arial"/>
              </a:rPr>
              <a:t>δ</a:t>
            </a:r>
            <a:r>
              <a:rPr lang="de-DE" dirty="0" smtClean="0">
                <a:solidFill>
                  <a:srgbClr val="000000"/>
                </a:solidFill>
                <a:latin typeface="Arial"/>
              </a:rPr>
              <a:t> = 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7504" y="787351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7">
              <a:lnSpc>
                <a:spcPct val="110000"/>
              </a:lnSpc>
              <a:spcAft>
                <a:spcPts val="10800"/>
              </a:spcAft>
              <a:buClr>
                <a:srgbClr val="FFC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The nuclear matter equation of state (EOS) describes the relation between density, pressure, temperature, energy, and isospin asymmetry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92610"/>
              </p:ext>
            </p:extLst>
          </p:nvPr>
        </p:nvGraphicFramePr>
        <p:xfrm>
          <a:off x="213204" y="4896321"/>
          <a:ext cx="37306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4" imgW="2768400" imgH="888840" progId="Equation.3">
                  <p:embed/>
                </p:oleObj>
              </mc:Choice>
              <mc:Fallback>
                <p:oleObj name="Equation" r:id="rId4" imgW="2768400" imgH="888840" progId="Equation.3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4" y="4896321"/>
                        <a:ext cx="373062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179512" y="4469050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87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nuclei: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4998" y="61745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7"/>
            <a:r>
              <a:rPr lang="en-US" dirty="0" smtClean="0">
                <a:solidFill>
                  <a:srgbClr val="000000"/>
                </a:solidFill>
                <a:latin typeface="Arial"/>
              </a:rPr>
              <a:t>Bethe-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Weizsäcker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mass formula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1716" y="1700808"/>
            <a:ext cx="3324180" cy="156966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P = 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E/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</a:t>
            </a:r>
            <a:r>
              <a:rPr lang="de-DE" altLang="de-DE" sz="2400" baseline="-250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T=</a:t>
            </a:r>
            <a:r>
              <a:rPr lang="de-DE" altLang="de-DE" sz="2400" baseline="-25000" dirty="0" err="1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const</a:t>
            </a:r>
            <a:endParaRPr lang="de-DE" altLang="de-DE" sz="2400" baseline="-25000" dirty="0" smtClean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V = A/</a:t>
            </a:r>
            <a:r>
              <a:rPr lang="el-GR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endParaRPr lang="de-DE" altLang="de-DE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V/ 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ρ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 = - A/</a:t>
            </a:r>
            <a:r>
              <a:rPr lang="el-GR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r>
              <a:rPr lang="de-DE" altLang="de-DE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 = </a:t>
            </a:r>
            <a:r>
              <a:rPr lang="el-GR" altLang="de-DE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ρ</a:t>
            </a:r>
            <a:r>
              <a:rPr lang="de-DE" altLang="de-DE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  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DE" altLang="de-DE" sz="2400" dirty="0" smtClean="0">
                <a:solidFill>
                  <a:srgbClr val="000000"/>
                </a:solidFill>
                <a:latin typeface="Arial" pitchFamily="34" charset="0"/>
              </a:rPr>
              <a:t>(E/A)/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ρ</a:t>
            </a:r>
            <a:r>
              <a:rPr lang="de-DE" altLang="de-DE" sz="2400" dirty="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</a:t>
            </a:r>
            <a:r>
              <a:rPr lang="de-DE" altLang="de-DE" sz="2400" baseline="-250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T=</a:t>
            </a:r>
            <a:r>
              <a:rPr lang="de-DE" altLang="de-DE" sz="2400" baseline="-25000" dirty="0" err="1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const</a:t>
            </a:r>
            <a:endParaRPr lang="el-GR" altLang="de-DE" sz="2400" baseline="-25000" dirty="0" smtClean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3752" y="3606115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2000" baseline="-25000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ρ,δ) =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ρ,0) + </a:t>
            </a:r>
            <a:r>
              <a:rPr lang="en-US" sz="2000" dirty="0" err="1">
                <a:latin typeface="Arial"/>
              </a:rPr>
              <a:t>E</a:t>
            </a:r>
            <a:r>
              <a:rPr lang="en-US" sz="2000" baseline="-25000" dirty="0" err="1">
                <a:latin typeface="Arial"/>
              </a:rPr>
              <a:t>sym</a:t>
            </a:r>
            <a:r>
              <a:rPr lang="en-US" sz="2000" dirty="0">
                <a:latin typeface="Arial"/>
              </a:rPr>
              <a:t>(</a:t>
            </a:r>
            <a:r>
              <a:rPr lang="el-GR" sz="2000" dirty="0">
                <a:latin typeface="Arial"/>
              </a:rPr>
              <a:t>ρ)·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δ</a:t>
            </a:r>
            <a:r>
              <a:rPr lang="el-GR" sz="20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O(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δ</a:t>
            </a:r>
            <a:r>
              <a:rPr lang="el-GR" sz="2000" baseline="30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l-GR" sz="2000" dirty="0" smtClean="0">
                <a:solidFill>
                  <a:srgbClr val="000000"/>
                </a:solidFill>
                <a:latin typeface="Arial"/>
              </a:rPr>
              <a:t>)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de-DE" sz="200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asymmetry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parameter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δ= (ρ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–</a:t>
            </a:r>
            <a:r>
              <a:rPr lang="el-GR" sz="2000" dirty="0">
                <a:solidFill>
                  <a:srgbClr val="000000"/>
                </a:solidFill>
                <a:latin typeface="Arial"/>
              </a:rPr>
              <a:t>ρ</a:t>
            </a:r>
            <a:r>
              <a:rPr lang="en-US" sz="2000" baseline="-25000" dirty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)/</a:t>
            </a:r>
            <a:r>
              <a:rPr lang="el-GR" sz="2000" dirty="0" smtClean="0">
                <a:solidFill>
                  <a:srgbClr val="000000"/>
                </a:solidFill>
                <a:latin typeface="Arial"/>
              </a:rPr>
              <a:t>ρ</a:t>
            </a:r>
            <a:endParaRPr lang="de-DE" sz="2000" dirty="0" smtClean="0">
              <a:solidFill>
                <a:srgbClr val="000000"/>
              </a:solidFill>
              <a:latin typeface="Arial"/>
            </a:endParaRPr>
          </a:p>
          <a:p>
            <a:endParaRPr lang="de-DE" sz="8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39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493"/>
          <a:stretch/>
        </p:blipFill>
        <p:spPr>
          <a:xfrm>
            <a:off x="2843808" y="1556792"/>
            <a:ext cx="4356000" cy="4316314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 bwMode="auto">
          <a:xfrm>
            <a:off x="6341720" y="3068960"/>
            <a:ext cx="0" cy="1435828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6341720" y="2420888"/>
            <a:ext cx="0" cy="657991"/>
          </a:xfrm>
          <a:prstGeom prst="straightConnector1">
            <a:avLst/>
          </a:prstGeom>
          <a:solidFill>
            <a:srgbClr val="3366FF"/>
          </a:solidFill>
          <a:ln w="635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31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0" y="173583"/>
            <a:ext cx="9144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The </a:t>
            </a:r>
            <a:r>
              <a:rPr lang="de-DE" altLang="de-DE" sz="2800" dirty="0" err="1" smtClean="0">
                <a:solidFill>
                  <a:srgbClr val="002060"/>
                </a:solidFill>
                <a:latin typeface="Tahoma" pitchFamily="34" charset="0"/>
              </a:rPr>
              <a:t>equation-of-state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2800" dirty="0" err="1" smtClean="0">
                <a:solidFill>
                  <a:srgbClr val="002060"/>
                </a:solidFill>
                <a:latin typeface="Tahoma" pitchFamily="34" charset="0"/>
              </a:rPr>
              <a:t>of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de-DE" altLang="de-DE" sz="2800" dirty="0" err="1" smtClean="0">
                <a:solidFill>
                  <a:srgbClr val="002060"/>
                </a:solidFill>
                <a:latin typeface="Tahoma" pitchFamily="34" charset="0"/>
              </a:rPr>
              <a:t>symmetric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) </a:t>
            </a:r>
            <a:r>
              <a:rPr lang="de-DE" altLang="de-DE" sz="28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de-DE" sz="2800" dirty="0" smtClean="0">
                <a:solidFill>
                  <a:srgbClr val="002060"/>
                </a:solidFill>
                <a:latin typeface="Tahoma" pitchFamily="34" charset="0"/>
              </a:rPr>
              <a:t> matter   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107504" y="4447852"/>
            <a:ext cx="360052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E/A(</a:t>
            </a:r>
            <a:r>
              <a:rPr lang="el-GR" alt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-16 MeV</a:t>
            </a:r>
            <a:endParaRPr lang="en-GB" altLang="de-DE" sz="24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de-DE" sz="2400" b="1" dirty="0" smtClean="0">
                <a:solidFill>
                  <a:srgbClr val="FF0000"/>
                </a:solidFill>
                <a:latin typeface="Symbol" pitchFamily="18" charset="2"/>
                <a:sym typeface="Wingdings"/>
              </a:rPr>
              <a:t>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  <a:sym typeface="Wingdings"/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(E/A)(</a:t>
            </a:r>
            <a:r>
              <a:rPr lang="el-GR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n-GB" altLang="de-DE" sz="2400" b="1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/>
              <a:buChar char="Ø"/>
            </a:pPr>
            <a:r>
              <a:rPr lang="en-GB" altLang="de-DE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de-DE" sz="2400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  <a:r>
              <a:rPr lang="el-GR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GB" altLang="de-DE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(E/A)/</a:t>
            </a:r>
            <a:r>
              <a:rPr lang="en-GB" altLang="de-DE" sz="24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l-GR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(nuclear incompressibility) </a:t>
            </a:r>
            <a:r>
              <a:rPr lang="en-GB" altLang="de-DE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altLang="de-DE" sz="2000" baseline="30000" dirty="0" smtClean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4932040" y="5910371"/>
            <a:ext cx="33298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de-DE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GB" altLang="de-DE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200 </a:t>
            </a:r>
            <a:r>
              <a:rPr lang="de-DE" altLang="de-DE" sz="2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altLang="de-DE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"soft" EOS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de-DE" sz="2400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GB" altLang="de-DE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380 </a:t>
            </a:r>
            <a:r>
              <a:rPr lang="de-DE" altLang="de-DE" sz="20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</a:t>
            </a:r>
            <a:r>
              <a:rPr lang="de-DE" altLang="de-DE" sz="20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de-DE" altLang="de-DE" sz="2000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stiff</a:t>
            </a:r>
            <a:r>
              <a:rPr lang="de-DE" altLang="de-DE" sz="20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EOS</a:t>
            </a:r>
            <a:endParaRPr lang="el-GR" altLang="de-DE" sz="2000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834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6529" r="4599" b="5232"/>
          <a:stretch/>
        </p:blipFill>
        <p:spPr bwMode="auto">
          <a:xfrm>
            <a:off x="3708028" y="2054899"/>
            <a:ext cx="4746859" cy="375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3962350" y="1652290"/>
            <a:ext cx="4210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 smtClean="0">
                <a:solidFill>
                  <a:srgbClr val="000000"/>
                </a:solidFill>
                <a:latin typeface="Tahoma" pitchFamily="34" charset="0"/>
              </a:rPr>
              <a:t>C. Fuchs, </a:t>
            </a:r>
            <a:r>
              <a:rPr lang="de-DE" altLang="de-DE" sz="1600" dirty="0" err="1" smtClean="0">
                <a:solidFill>
                  <a:srgbClr val="000000"/>
                </a:solidFill>
                <a:latin typeface="Tahoma" pitchFamily="34" charset="0"/>
              </a:rPr>
              <a:t>Prog</a:t>
            </a:r>
            <a:r>
              <a:rPr lang="de-DE" altLang="de-DE" sz="1600" dirty="0" smtClean="0">
                <a:solidFill>
                  <a:srgbClr val="000000"/>
                </a:solidFill>
                <a:latin typeface="Tahoma" pitchFamily="34" charset="0"/>
              </a:rPr>
              <a:t>. Part. </a:t>
            </a:r>
            <a:r>
              <a:rPr lang="de-DE" altLang="de-DE" sz="1600" dirty="0" err="1" smtClean="0">
                <a:solidFill>
                  <a:srgbClr val="000000"/>
                </a:solidFill>
                <a:latin typeface="Tahoma" pitchFamily="34" charset="0"/>
              </a:rPr>
              <a:t>Nucl</a:t>
            </a:r>
            <a:r>
              <a:rPr lang="de-DE" altLang="de-DE" sz="1600" dirty="0" smtClean="0">
                <a:solidFill>
                  <a:srgbClr val="000000"/>
                </a:solidFill>
                <a:latin typeface="Tahoma" pitchFamily="34" charset="0"/>
              </a:rPr>
              <a:t>. Phys. 56 (2006) 1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107504" y="2852936"/>
            <a:ext cx="428466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T=0: E/A = 1/</a:t>
            </a:r>
            <a:r>
              <a:rPr lang="el-GR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 </a:t>
            </a: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(</a:t>
            </a:r>
            <a:r>
              <a:rPr lang="el-GR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</a:t>
            </a:r>
            <a:r>
              <a:rPr lang="el-GR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endParaRPr lang="en-GB" altLang="de-DE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 NN-potential: 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de-DE" sz="2000" dirty="0" smtClean="0">
                <a:solidFill>
                  <a:srgbClr val="000000"/>
                </a:solidFill>
                <a:latin typeface="Comic Sans MS" pitchFamily="66" charset="0"/>
              </a:rPr>
              <a:t>U</a:t>
            </a:r>
            <a:r>
              <a:rPr lang="en-GB" altLang="de-DE" sz="2000" dirty="0" smtClean="0">
                <a:solidFill>
                  <a:srgbClr val="000000"/>
                </a:solidFill>
                <a:latin typeface="Symbol" pitchFamily="18" charset="2"/>
              </a:rPr>
              <a:t>(r)=</a:t>
            </a:r>
            <a:r>
              <a:rPr lang="en-GB" altLang="de-DE" sz="2000" dirty="0" err="1" smtClean="0">
                <a:solidFill>
                  <a:srgbClr val="000000"/>
                </a:solidFill>
                <a:latin typeface="Symbol" pitchFamily="18" charset="2"/>
              </a:rPr>
              <a:t>ar+br</a:t>
            </a:r>
            <a:r>
              <a:rPr lang="en-GB" altLang="de-DE" sz="2000" baseline="30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endParaRPr lang="en-GB" altLang="de-DE" sz="2000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98646" y="790515"/>
            <a:ext cx="85506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US" sz="2800" baseline="-250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2800" dirty="0">
                <a:solidFill>
                  <a:srgbClr val="000000"/>
                </a:solidFill>
                <a:latin typeface="Arial"/>
              </a:rPr>
              <a:t>ρ,δ) = 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  <a:latin typeface="Arial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Arial"/>
              </a:rPr>
              <a:t>(</a:t>
            </a:r>
            <a:r>
              <a:rPr lang="el-GR" sz="2800" dirty="0">
                <a:solidFill>
                  <a:srgbClr val="FF0000"/>
                </a:solidFill>
                <a:latin typeface="Arial"/>
              </a:rPr>
              <a:t>ρ,0) </a:t>
            </a:r>
            <a:r>
              <a:rPr lang="el-GR" sz="2800" dirty="0">
                <a:solidFill>
                  <a:srgbClr val="000000"/>
                </a:solidFill>
                <a:latin typeface="Arial"/>
              </a:rPr>
              <a:t>+ </a:t>
            </a:r>
            <a:r>
              <a:rPr lang="en-US" sz="2800" dirty="0" err="1">
                <a:latin typeface="Arial"/>
              </a:rPr>
              <a:t>E</a:t>
            </a:r>
            <a:r>
              <a:rPr lang="en-US" sz="2800" baseline="-25000" dirty="0" err="1">
                <a:latin typeface="Arial"/>
              </a:rPr>
              <a:t>sym</a:t>
            </a:r>
            <a:r>
              <a:rPr lang="en-US" sz="2800" dirty="0">
                <a:latin typeface="Arial"/>
              </a:rPr>
              <a:t>(</a:t>
            </a:r>
            <a:r>
              <a:rPr lang="el-GR" sz="2800" dirty="0">
                <a:latin typeface="Arial"/>
              </a:rPr>
              <a:t>ρ)·</a:t>
            </a:r>
            <a:r>
              <a:rPr lang="el-GR" sz="2800" dirty="0">
                <a:solidFill>
                  <a:srgbClr val="000000"/>
                </a:solidFill>
                <a:latin typeface="Arial"/>
              </a:rPr>
              <a:t>δ</a:t>
            </a:r>
            <a:r>
              <a:rPr lang="el-GR" sz="2800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l-GR" sz="2800" dirty="0">
                <a:solidFill>
                  <a:srgbClr val="000000"/>
                </a:solidFill>
                <a:latin typeface="Arial"/>
              </a:rPr>
              <a:t> +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O(</a:t>
            </a:r>
            <a:r>
              <a:rPr lang="el-GR" sz="2800" dirty="0">
                <a:solidFill>
                  <a:srgbClr val="000000"/>
                </a:solidFill>
                <a:latin typeface="Arial"/>
              </a:rPr>
              <a:t>δ</a:t>
            </a:r>
            <a:r>
              <a:rPr lang="el-GR" sz="2800" baseline="30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l-GR" sz="2800" dirty="0" smtClean="0">
                <a:solidFill>
                  <a:srgbClr val="000000"/>
                </a:solidFill>
                <a:latin typeface="Arial"/>
              </a:rPr>
              <a:t>)</a:t>
            </a:r>
            <a:endParaRPr lang="de-DE" sz="2800" dirty="0" smtClean="0">
              <a:solidFill>
                <a:srgbClr val="000000"/>
              </a:solidFill>
              <a:latin typeface="Arial"/>
            </a:endParaRPr>
          </a:p>
          <a:p>
            <a:endParaRPr lang="de-DE" sz="800" dirty="0" smtClean="0">
              <a:solidFill>
                <a:srgbClr val="000000"/>
              </a:solidFill>
              <a:latin typeface="Arial"/>
            </a:endParaRPr>
          </a:p>
          <a:p>
            <a:endParaRPr lang="el-GR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98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89856" y="908720"/>
            <a:ext cx="85506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r>
              <a:rPr lang="en-US" sz="2800" dirty="0"/>
              <a:t>E</a:t>
            </a:r>
            <a:r>
              <a:rPr lang="en-US" sz="2800" baseline="-25000" dirty="0"/>
              <a:t>A</a:t>
            </a:r>
            <a:r>
              <a:rPr lang="en-US" sz="2800" dirty="0"/>
              <a:t>(</a:t>
            </a:r>
            <a:r>
              <a:rPr lang="el-GR" sz="2800" dirty="0"/>
              <a:t>ρ,δ) = </a:t>
            </a:r>
            <a:r>
              <a:rPr lang="en-US" sz="2800" dirty="0"/>
              <a:t>E</a:t>
            </a:r>
            <a:r>
              <a:rPr lang="en-US" sz="2800" baseline="-25000" dirty="0"/>
              <a:t>A</a:t>
            </a:r>
            <a:r>
              <a:rPr lang="en-US" sz="2800" dirty="0"/>
              <a:t>(</a:t>
            </a:r>
            <a:r>
              <a:rPr lang="el-GR" sz="2800" dirty="0"/>
              <a:t>ρ,0) + </a:t>
            </a:r>
            <a:r>
              <a:rPr lang="en-US" sz="2800" dirty="0" err="1">
                <a:solidFill>
                  <a:srgbClr val="FF0000"/>
                </a:solidFill>
              </a:rPr>
              <a:t>E</a:t>
            </a:r>
            <a:r>
              <a:rPr lang="en-US" sz="2800" baseline="-25000" dirty="0" err="1">
                <a:solidFill>
                  <a:srgbClr val="FF0000"/>
                </a:solidFill>
              </a:rPr>
              <a:t>sym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l-GR" sz="2800" dirty="0">
                <a:solidFill>
                  <a:srgbClr val="FF0000"/>
                </a:solidFill>
              </a:rPr>
              <a:t>ρ)</a:t>
            </a:r>
            <a:r>
              <a:rPr lang="el-GR" sz="2800" dirty="0"/>
              <a:t>·δ</a:t>
            </a:r>
            <a:r>
              <a:rPr lang="el-GR" sz="2800" baseline="30000" dirty="0"/>
              <a:t>2</a:t>
            </a:r>
            <a:r>
              <a:rPr lang="el-GR" sz="2800" dirty="0"/>
              <a:t> + </a:t>
            </a:r>
            <a:r>
              <a:rPr lang="en-US" sz="2800" dirty="0"/>
              <a:t>O(</a:t>
            </a:r>
            <a:r>
              <a:rPr lang="el-GR" sz="2800" dirty="0"/>
              <a:t>δ</a:t>
            </a:r>
            <a:r>
              <a:rPr lang="el-GR" sz="2800" baseline="30000" dirty="0"/>
              <a:t>4</a:t>
            </a:r>
            <a:r>
              <a:rPr lang="el-GR" sz="2800" dirty="0" smtClean="0"/>
              <a:t>)</a:t>
            </a:r>
            <a:endParaRPr lang="de-DE" sz="2800" dirty="0" smtClean="0"/>
          </a:p>
          <a:p>
            <a:endParaRPr lang="de-DE" sz="800" dirty="0" smtClean="0"/>
          </a:p>
          <a:p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asymmetry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</a:t>
            </a:r>
            <a:r>
              <a:rPr lang="de-DE" sz="2800" dirty="0" smtClean="0"/>
              <a:t> </a:t>
            </a:r>
            <a:r>
              <a:rPr lang="el-GR" sz="2800" dirty="0" smtClean="0"/>
              <a:t>δ</a:t>
            </a:r>
            <a:r>
              <a:rPr lang="el-GR" sz="2800" dirty="0"/>
              <a:t>= (ρ</a:t>
            </a:r>
            <a:r>
              <a:rPr lang="en-US" sz="2800" baseline="-25000" dirty="0"/>
              <a:t>n</a:t>
            </a:r>
            <a:r>
              <a:rPr lang="en-US" sz="2800" dirty="0"/>
              <a:t>–</a:t>
            </a:r>
            <a:r>
              <a:rPr lang="el-GR" sz="2800" dirty="0"/>
              <a:t>ρ</a:t>
            </a:r>
            <a:r>
              <a:rPr lang="en-US" sz="2800" baseline="-25000" dirty="0"/>
              <a:t>p</a:t>
            </a:r>
            <a:r>
              <a:rPr lang="en-US" sz="2800" dirty="0" smtClean="0"/>
              <a:t>)/</a:t>
            </a:r>
            <a:r>
              <a:rPr lang="el-GR" sz="2800" dirty="0" smtClean="0"/>
              <a:t>ρ</a:t>
            </a:r>
            <a:endParaRPr lang="en-US" sz="2000" dirty="0"/>
          </a:p>
          <a:p>
            <a:endParaRPr lang="el-GR" sz="28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52536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smtClean="0">
                <a:solidFill>
                  <a:srgbClr val="FF0000"/>
                </a:solidFill>
                <a:latin typeface="Tahoma" pitchFamily="34" charset="0"/>
              </a:rPr>
              <a:t>The </a:t>
            </a:r>
            <a:r>
              <a:rPr lang="de-DE" altLang="de-DE" sz="3600" dirty="0" err="1" smtClean="0">
                <a:solidFill>
                  <a:srgbClr val="FF0000"/>
                </a:solidFill>
                <a:latin typeface="Tahoma" pitchFamily="34" charset="0"/>
              </a:rPr>
              <a:t>symmetry</a:t>
            </a:r>
            <a:r>
              <a:rPr lang="de-DE" altLang="de-DE" sz="36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FF0000"/>
                </a:solidFill>
                <a:latin typeface="Tahoma" pitchFamily="34" charset="0"/>
              </a:rPr>
              <a:t>energy</a:t>
            </a:r>
            <a:r>
              <a:rPr lang="de-DE" altLang="de-DE" sz="3600" dirty="0" smtClean="0">
                <a:solidFill>
                  <a:srgbClr val="FF0000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2336304"/>
            <a:ext cx="6693854" cy="42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69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Tahoma" pitchFamily="34" charset="0"/>
              </a:rPr>
              <a:t>I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ncompressibility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from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Giant Monopole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Resonances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altLang="de-DE" sz="3600" dirty="0" smtClean="0">
                <a:solidFill>
                  <a:srgbClr val="002060"/>
                </a:solidFill>
                <a:sym typeface="Symbol"/>
              </a:rPr>
              <a:t>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sz="3600" baseline="-25000" dirty="0">
                <a:solidFill>
                  <a:srgbClr val="002060"/>
                </a:solidFill>
                <a:sym typeface="Symbol"/>
              </a:rPr>
              <a:t>0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06565"/>
            <a:ext cx="51085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935596" y="1408130"/>
            <a:ext cx="1728192" cy="1706488"/>
          </a:xfrm>
          <a:prstGeom prst="ellipse">
            <a:avLst/>
          </a:prstGeom>
          <a:solidFill>
            <a:srgbClr val="00B0F0">
              <a:alpha val="52000"/>
            </a:srgbClr>
          </a:solidFill>
          <a:ln w="25400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259632" y="1732166"/>
            <a:ext cx="1080120" cy="1058416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11660" y="326872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GMR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7646" y="1484784"/>
            <a:ext cx="478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</a:rPr>
              <a:t>inelastic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scattering</a:t>
            </a:r>
            <a:r>
              <a:rPr lang="de-DE" dirty="0" smtClean="0">
                <a:solidFill>
                  <a:srgbClr val="000000"/>
                </a:solidFill>
              </a:rPr>
              <a:t> 400 </a:t>
            </a:r>
            <a:r>
              <a:rPr lang="de-DE" dirty="0" err="1" smtClean="0">
                <a:solidFill>
                  <a:srgbClr val="000000"/>
                </a:solidFill>
              </a:rPr>
              <a:t>MeV</a:t>
            </a:r>
            <a:r>
              <a:rPr lang="de-DE" dirty="0" smtClean="0">
                <a:solidFill>
                  <a:srgbClr val="000000"/>
                </a:solidFill>
              </a:rPr>
              <a:t> α + </a:t>
            </a:r>
            <a:r>
              <a:rPr lang="de-DE" dirty="0" err="1" smtClean="0">
                <a:solidFill>
                  <a:srgbClr val="000000"/>
                </a:solidFill>
              </a:rPr>
              <a:t>Pb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at </a:t>
            </a:r>
            <a:r>
              <a:rPr lang="de-DE" dirty="0" err="1" smtClean="0">
                <a:solidFill>
                  <a:srgbClr val="000000"/>
                </a:solidFill>
              </a:rPr>
              <a:t>very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forward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angles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55976" y="5579367"/>
            <a:ext cx="448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U. Garg, Progress </a:t>
            </a:r>
            <a:r>
              <a:rPr lang="en-US" sz="1400" dirty="0"/>
              <a:t>of Theoretical Physics Supplement </a:t>
            </a:r>
            <a:endParaRPr lang="en-US" sz="1400" dirty="0" smtClean="0"/>
          </a:p>
          <a:p>
            <a:r>
              <a:rPr lang="en-US" sz="1400" dirty="0" smtClean="0"/>
              <a:t>No</a:t>
            </a:r>
            <a:r>
              <a:rPr lang="en-US" sz="1400" dirty="0"/>
              <a:t>. 196,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522920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: </a:t>
            </a:r>
            <a:r>
              <a:rPr lang="de-DE" dirty="0" err="1" smtClean="0"/>
              <a:t>incompressibility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nucleus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55869" y="3777421"/>
                <a:ext cx="2375971" cy="121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 smtClean="0"/>
                  <a:t>Energy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GMR</a:t>
                </a:r>
              </a:p>
              <a:p>
                <a:endParaRPr lang="de-DE" sz="1200" dirty="0" smtClean="0"/>
              </a:p>
              <a:p>
                <a:r>
                  <a:rPr lang="de-DE" sz="2000" dirty="0" smtClean="0">
                    <a:solidFill>
                      <a:srgbClr val="000000"/>
                    </a:solidFill>
                  </a:rPr>
                  <a:t>E</a:t>
                </a:r>
                <a:r>
                  <a:rPr lang="de-DE" sz="2000" baseline="-25000" dirty="0" smtClean="0">
                    <a:solidFill>
                      <a:srgbClr val="000000"/>
                    </a:solidFill>
                    <a:sym typeface="Symbol"/>
                  </a:rPr>
                  <a:t>GMR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ħ</m:t>
                            </m:r>
                            <m:r>
                              <m:rPr>
                                <m:nor/>
                              </m:rPr>
                              <a:rPr lang="de-DE" sz="2000" baseline="30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e-DE" sz="2000" b="0" i="0" baseline="30000" dirty="0" smtClean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e-DE" sz="2000" dirty="0"/>
                              <m:t>K</m:t>
                            </m:r>
                            <m:r>
                              <m:rPr>
                                <m:nor/>
                              </m:rPr>
                              <a:rPr lang="de-DE" sz="2000" baseline="-25000" dirty="0"/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 </m:t>
                            </m:r>
                            <m:r>
                              <a:rPr lang="de-DE" sz="20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r</m:t>
                            </m:r>
                            <m:r>
                              <a:rPr lang="de-DE" sz="2000" b="0" i="0" baseline="3000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  <m:r>
                              <a:rPr lang="de-DE" sz="20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&gt;</m:t>
                            </m:r>
                            <m:r>
                              <a:rPr lang="de-DE" sz="2000" b="0" i="1" baseline="-2500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69" y="3777421"/>
                <a:ext cx="2375971" cy="1211101"/>
              </a:xfrm>
              <a:prstGeom prst="rect">
                <a:avLst/>
              </a:prstGeom>
              <a:blipFill rotWithShape="1">
                <a:blip r:embed="rId3"/>
                <a:stretch>
                  <a:fillRect l="-2821" t="-2020" r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08720"/>
            <a:ext cx="3946239" cy="30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69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>
                <a:solidFill>
                  <a:srgbClr val="002060"/>
                </a:solidFill>
                <a:latin typeface="Tahoma" pitchFamily="34" charset="0"/>
              </a:rPr>
              <a:t>I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ncompressibility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from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Giant Monopole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Resonances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altLang="de-DE" sz="3600" dirty="0" smtClean="0">
                <a:solidFill>
                  <a:srgbClr val="002060"/>
                </a:solidFill>
                <a:sym typeface="Symbol"/>
              </a:rPr>
              <a:t>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sz="3600" baseline="-25000" dirty="0">
                <a:solidFill>
                  <a:srgbClr val="002060"/>
                </a:solidFill>
                <a:sym typeface="Symbol"/>
              </a:rPr>
              <a:t>0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55659" y="4109010"/>
            <a:ext cx="842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</a:t>
            </a:r>
            <a:r>
              <a:rPr lang="de-DE" sz="2000" baseline="-25000" dirty="0" smtClean="0"/>
              <a:t>A</a:t>
            </a:r>
            <a:r>
              <a:rPr lang="de-DE" sz="2000" dirty="0" smtClean="0"/>
              <a:t> = </a:t>
            </a:r>
            <a:r>
              <a:rPr lang="de-DE" sz="2000" dirty="0" err="1" smtClean="0"/>
              <a:t>K</a:t>
            </a:r>
            <a:r>
              <a:rPr lang="de-DE" sz="2000" baseline="-25000" dirty="0" err="1" smtClean="0"/>
              <a:t>vol</a:t>
            </a:r>
            <a:r>
              <a:rPr lang="de-DE" sz="2000" dirty="0" smtClean="0"/>
              <a:t> + </a:t>
            </a:r>
            <a:r>
              <a:rPr lang="de-DE" sz="2000" dirty="0" err="1" smtClean="0"/>
              <a:t>K</a:t>
            </a:r>
            <a:r>
              <a:rPr lang="de-DE" sz="2000" baseline="-25000" dirty="0" err="1" smtClean="0"/>
              <a:t>surf</a:t>
            </a:r>
            <a:r>
              <a:rPr lang="de-DE" sz="2000" baseline="-25000" dirty="0" smtClean="0"/>
              <a:t> </a:t>
            </a:r>
            <a:r>
              <a:rPr lang="de-DE" sz="2000" dirty="0" smtClean="0"/>
              <a:t>A</a:t>
            </a:r>
            <a:r>
              <a:rPr lang="de-DE" sz="2000" baseline="30000" dirty="0" smtClean="0"/>
              <a:t>-1/3</a:t>
            </a:r>
            <a:r>
              <a:rPr lang="de-DE" sz="2000" dirty="0" smtClean="0"/>
              <a:t> + </a:t>
            </a:r>
            <a:r>
              <a:rPr lang="de-DE" sz="2000" dirty="0" err="1" smtClean="0"/>
              <a:t>K</a:t>
            </a:r>
            <a:r>
              <a:rPr lang="de-DE" sz="2000" baseline="-25000" dirty="0" err="1" smtClean="0"/>
              <a:t>sym</a:t>
            </a:r>
            <a:r>
              <a:rPr lang="de-DE" sz="2000" dirty="0" smtClean="0"/>
              <a:t>(N-Z)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/A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 + </a:t>
            </a:r>
            <a:r>
              <a:rPr lang="de-DE" sz="2000" dirty="0" err="1" smtClean="0"/>
              <a:t>K</a:t>
            </a:r>
            <a:r>
              <a:rPr lang="de-DE" sz="2000" baseline="-25000" dirty="0" err="1" smtClean="0"/>
              <a:t>Coul</a:t>
            </a:r>
            <a:r>
              <a:rPr lang="de-DE" sz="2000" dirty="0" smtClean="0"/>
              <a:t> Z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/A</a:t>
            </a:r>
            <a:r>
              <a:rPr lang="de-DE" sz="2000" baseline="30000" dirty="0" smtClean="0"/>
              <a:t>4/3</a:t>
            </a:r>
            <a:r>
              <a:rPr lang="de-DE" sz="2000" dirty="0" smtClean="0"/>
              <a:t> + ... </a:t>
            </a:r>
            <a:r>
              <a:rPr lang="de-DE" dirty="0" smtClean="0"/>
              <a:t>(liquid </a:t>
            </a:r>
            <a:r>
              <a:rPr lang="de-DE" dirty="0" err="1" smtClean="0"/>
              <a:t>drop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)</a:t>
            </a:r>
            <a:endParaRPr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968495" y="4673061"/>
            <a:ext cx="2379369" cy="556139"/>
            <a:chOff x="2627784" y="2770076"/>
            <a:chExt cx="2379369" cy="556139"/>
          </a:xfrm>
        </p:grpSpPr>
        <p:sp>
          <p:nvSpPr>
            <p:cNvPr id="7" name="Textfeld 6"/>
            <p:cNvSpPr txBox="1"/>
            <p:nvPr/>
          </p:nvSpPr>
          <p:spPr>
            <a:xfrm>
              <a:off x="2627784" y="2770076"/>
              <a:ext cx="2379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K</a:t>
              </a:r>
              <a:r>
                <a:rPr lang="de-DE" sz="2000" baseline="-25000" dirty="0" err="1" smtClean="0"/>
                <a:t>nm</a:t>
              </a:r>
              <a:r>
                <a:rPr lang="de-DE" sz="2000" dirty="0" smtClean="0"/>
                <a:t> = </a:t>
              </a:r>
              <a:r>
                <a:rPr lang="de-DE" sz="2000" dirty="0" err="1" smtClean="0"/>
                <a:t>lim</a:t>
              </a:r>
              <a:r>
                <a:rPr lang="de-DE" sz="2000" dirty="0">
                  <a:solidFill>
                    <a:srgbClr val="000000"/>
                  </a:solidFill>
                </a:rPr>
                <a:t> K</a:t>
              </a:r>
              <a:r>
                <a:rPr lang="de-DE" sz="2000" baseline="-25000" dirty="0">
                  <a:solidFill>
                    <a:srgbClr val="000000"/>
                  </a:solidFill>
                </a:rPr>
                <a:t>A</a:t>
              </a:r>
              <a:r>
                <a:rPr lang="de-DE" sz="2000" dirty="0" smtClean="0"/>
                <a:t> = 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r>
                <a:rPr lang="de-DE" sz="2000" dirty="0" err="1">
                  <a:solidFill>
                    <a:srgbClr val="000000"/>
                  </a:solidFill>
                </a:rPr>
                <a:t>K</a:t>
              </a:r>
              <a:r>
                <a:rPr lang="de-DE" sz="2000" baseline="-25000" dirty="0" err="1">
                  <a:solidFill>
                    <a:srgbClr val="000000"/>
                  </a:solidFill>
                </a:rPr>
                <a:t>vol</a:t>
              </a:r>
              <a:r>
                <a:rPr lang="de-DE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303372" y="3018438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ym typeface="Symbol"/>
                </a:rPr>
                <a:t>A</a:t>
              </a:r>
              <a:r>
                <a:rPr lang="en-US" sz="1400" dirty="0" smtClean="0">
                  <a:sym typeface="Symbol"/>
                </a:rPr>
                <a:t>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/>
              <p:cNvSpPr/>
              <p:nvPr/>
            </p:nvSpPr>
            <p:spPr>
              <a:xfrm>
                <a:off x="899592" y="1765709"/>
                <a:ext cx="2231701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</a:pPr>
                <a:r>
                  <a:rPr lang="en-GB" altLang="de-DE" sz="2000" dirty="0" err="1" smtClean="0">
                    <a:solidFill>
                      <a:srgbClr val="000000"/>
                    </a:solidFill>
                  </a:rPr>
                  <a:t>K</a:t>
                </a:r>
                <a:r>
                  <a:rPr lang="en-GB" altLang="de-DE" sz="2000" baseline="-25000" dirty="0" err="1" smtClean="0">
                    <a:solidFill>
                      <a:srgbClr val="000000"/>
                    </a:solidFill>
                  </a:rPr>
                  <a:t>nm</a:t>
                </a:r>
                <a:r>
                  <a:rPr lang="en-GB" altLang="de-DE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altLang="de-DE" sz="2000" dirty="0">
                    <a:solidFill>
                      <a:srgbClr val="000000"/>
                    </a:solidFill>
                  </a:rPr>
                  <a:t>= </a:t>
                </a:r>
                <a:r>
                  <a:rPr lang="en-GB" altLang="de-DE" sz="2000" dirty="0" smtClean="0">
                    <a:solidFill>
                      <a:srgbClr val="000000"/>
                    </a:solidFill>
                  </a:rPr>
                  <a:t>9</a:t>
                </a:r>
                <a:r>
                  <a:rPr lang="el-GR" altLang="de-DE" sz="2000" dirty="0" smtClean="0">
                    <a:solidFill>
                      <a:srgbClr val="000000"/>
                    </a:solidFill>
                  </a:rPr>
                  <a:t>ρ</a:t>
                </a:r>
                <a:r>
                  <a:rPr lang="en-GB" altLang="de-DE" sz="2000" baseline="30000" dirty="0" smtClean="0">
                    <a:solidFill>
                      <a:srgbClr val="00000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de-DE" sz="2000" i="1" baseline="300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GB" altLang="de-DE" sz="2000" baseline="30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altLang="de-DE" sz="2000" dirty="0">
                            <a:solidFill>
                              <a:srgbClr val="000000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altLang="de-DE" sz="2000" dirty="0">
                            <a:solidFill>
                              <a:srgbClr val="000000"/>
                            </a:solidFill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en-GB" altLang="de-DE" sz="2000" baseline="30000" dirty="0">
                            <a:solidFill>
                              <a:srgbClr val="0000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de-DE" sz="2000" baseline="30000" dirty="0" smtClean="0">
                    <a:solidFill>
                      <a:srgbClr val="00CC99"/>
                    </a:solidFill>
                  </a:rPr>
                  <a:t>  </a:t>
                </a:r>
                <a:endParaRPr lang="en-GB" altLang="de-DE" sz="2000" baseline="30000" dirty="0">
                  <a:solidFill>
                    <a:srgbClr val="00CC99"/>
                  </a:solidFill>
                </a:endParaRPr>
              </a:p>
            </p:txBody>
          </p:sp>
        </mc:Choice>
        <mc:Fallback xmlns=""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65709"/>
                <a:ext cx="2231701" cy="655179"/>
              </a:xfrm>
              <a:prstGeom prst="rect">
                <a:avLst/>
              </a:prstGeom>
              <a:blipFill rotWithShape="1">
                <a:blip r:embed="rId3"/>
                <a:stretch>
                  <a:fillRect l="-3005" t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99592" y="2492896"/>
                <a:ext cx="2375971" cy="121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err="1" smtClean="0"/>
                  <a:t>Energy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of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the</a:t>
                </a:r>
                <a:r>
                  <a:rPr lang="de-DE" sz="2000" dirty="0" smtClean="0"/>
                  <a:t> GMR</a:t>
                </a:r>
              </a:p>
              <a:p>
                <a:endParaRPr lang="de-DE" sz="1200" dirty="0" smtClean="0"/>
              </a:p>
              <a:p>
                <a:r>
                  <a:rPr lang="de-DE" sz="2000" dirty="0" smtClean="0">
                    <a:solidFill>
                      <a:srgbClr val="000000"/>
                    </a:solidFill>
                  </a:rPr>
                  <a:t>E</a:t>
                </a:r>
                <a:r>
                  <a:rPr lang="de-DE" sz="2000" baseline="-25000" dirty="0" smtClean="0">
                    <a:solidFill>
                      <a:srgbClr val="000000"/>
                    </a:solidFill>
                    <a:sym typeface="Symbol"/>
                  </a:rPr>
                  <a:t>GMR</a:t>
                </a:r>
                <a:r>
                  <a:rPr lang="de-DE" sz="20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0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0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ħ</m:t>
                            </m:r>
                            <m:r>
                              <m:rPr>
                                <m:nor/>
                              </m:rPr>
                              <a:rPr lang="de-DE" sz="2000" baseline="30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e-DE" sz="2000" b="0" i="0" baseline="30000" dirty="0" smtClean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e-DE" sz="2000" dirty="0"/>
                              <m:t>K</m:t>
                            </m:r>
                            <m:r>
                              <m:rPr>
                                <m:nor/>
                              </m:rPr>
                              <a:rPr lang="de-DE" sz="2000" baseline="-25000" dirty="0"/>
                              <m:t>A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 </m:t>
                            </m:r>
                            <m:r>
                              <a:rPr lang="de-DE" sz="20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e-DE" sz="2000" dirty="0">
                                <a:solidFill>
                                  <a:srgbClr val="000000"/>
                                </a:solidFill>
                                <a:sym typeface="Symbol"/>
                              </a:rPr>
                              <m:t>r</m:t>
                            </m:r>
                            <m:r>
                              <a:rPr lang="de-DE" sz="2000" b="0" i="0" baseline="3000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  <m:r>
                              <a:rPr lang="de-DE" sz="20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&gt;</m:t>
                            </m:r>
                            <m:r>
                              <a:rPr lang="de-DE" sz="2000" b="0" i="1" baseline="-2500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2896"/>
                <a:ext cx="2375971" cy="1211101"/>
              </a:xfrm>
              <a:prstGeom prst="rect">
                <a:avLst/>
              </a:prstGeom>
              <a:blipFill rotWithShape="1">
                <a:blip r:embed="rId4"/>
                <a:stretch>
                  <a:fillRect l="-2828" t="-2010" r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924252" y="1300698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2000" dirty="0" err="1">
                <a:solidFill>
                  <a:srgbClr val="000000"/>
                </a:solidFill>
              </a:rPr>
              <a:t>Nuclear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incompressibility</a:t>
            </a:r>
            <a:r>
              <a:rPr lang="de-DE" sz="2000" dirty="0" smtClean="0">
                <a:solidFill>
                  <a:srgbClr val="000000"/>
                </a:solidFill>
              </a:rPr>
              <a:t>: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99592" y="5765194"/>
            <a:ext cx="2691763" cy="400110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de-DE" sz="2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 err="1">
                <a:solidFill>
                  <a:srgbClr val="000000"/>
                </a:solidFill>
              </a:rPr>
              <a:t>nm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b="1" dirty="0" smtClean="0">
                <a:solidFill>
                  <a:srgbClr val="000000"/>
                </a:solidFill>
              </a:rPr>
              <a:t>=</a:t>
            </a:r>
            <a:r>
              <a:rPr lang="de-DE" sz="2000" dirty="0" smtClean="0">
                <a:solidFill>
                  <a:srgbClr val="000000"/>
                </a:solidFill>
              </a:rPr>
              <a:t> 220 – 240 </a:t>
            </a:r>
            <a:r>
              <a:rPr lang="de-DE" sz="2000" dirty="0" err="1" smtClean="0">
                <a:solidFill>
                  <a:srgbClr val="000000"/>
                </a:solidFill>
              </a:rPr>
              <a:t>MeV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27501" y="1844824"/>
            <a:ext cx="1701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altLang="de-DE" sz="2000" dirty="0" smtClean="0">
                <a:solidFill>
                  <a:srgbClr val="000000"/>
                </a:solidFill>
              </a:rPr>
              <a:t>at </a:t>
            </a:r>
            <a:r>
              <a:rPr lang="el-GR" altLang="de-DE" sz="2000" dirty="0" smtClean="0">
                <a:solidFill>
                  <a:srgbClr val="000000"/>
                </a:solidFill>
              </a:rPr>
              <a:t>ρ</a:t>
            </a:r>
            <a:r>
              <a:rPr lang="de-DE" altLang="de-DE" sz="2000" dirty="0" smtClean="0">
                <a:solidFill>
                  <a:srgbClr val="000000"/>
                </a:solidFill>
              </a:rPr>
              <a:t>=</a:t>
            </a:r>
            <a:r>
              <a:rPr lang="el-GR" altLang="de-DE" sz="2000" dirty="0" smtClean="0">
                <a:solidFill>
                  <a:srgbClr val="000000"/>
                </a:solidFill>
              </a:rPr>
              <a:t>ρ</a:t>
            </a:r>
            <a:r>
              <a:rPr lang="de-DE" sz="2000" baseline="-25000" dirty="0">
                <a:solidFill>
                  <a:srgbClr val="000000"/>
                </a:solidFill>
                <a:sym typeface="Symbol"/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71517" y="6520275"/>
            <a:ext cx="4736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J.P. </a:t>
            </a:r>
            <a:r>
              <a:rPr lang="en-US" sz="1400" dirty="0" err="1" smtClean="0"/>
              <a:t>Blaisot</a:t>
            </a:r>
            <a:r>
              <a:rPr lang="en-US" sz="1400" dirty="0" smtClean="0"/>
              <a:t> et al., Nuclear Physics A 591 (</a:t>
            </a:r>
            <a:r>
              <a:rPr lang="en-US" sz="1400" dirty="0"/>
              <a:t>1995) </a:t>
            </a:r>
            <a:r>
              <a:rPr lang="en-US" sz="1400" dirty="0" smtClean="0"/>
              <a:t>435-457 </a:t>
            </a:r>
            <a:endParaRPr lang="en-US" sz="1400" dirty="0"/>
          </a:p>
        </p:txBody>
      </p:sp>
      <p:sp>
        <p:nvSpPr>
          <p:cNvPr id="23" name="Rechteck 22"/>
          <p:cNvSpPr/>
          <p:nvPr/>
        </p:nvSpPr>
        <p:spPr>
          <a:xfrm>
            <a:off x="5508104" y="5733256"/>
            <a:ext cx="2696572" cy="40011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de-DE" sz="2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 err="1">
                <a:solidFill>
                  <a:srgbClr val="000000"/>
                </a:solidFill>
              </a:rPr>
              <a:t>sym</a:t>
            </a:r>
            <a:r>
              <a:rPr lang="de-DE" sz="2000" b="1" dirty="0">
                <a:solidFill>
                  <a:srgbClr val="000000"/>
                </a:solidFill>
              </a:rPr>
              <a:t> =</a:t>
            </a:r>
            <a:r>
              <a:rPr lang="de-DE" sz="2000" dirty="0">
                <a:solidFill>
                  <a:srgbClr val="000000"/>
                </a:solidFill>
              </a:rPr>
              <a:t> 400 – 600 </a:t>
            </a:r>
            <a:r>
              <a:rPr lang="de-DE" sz="2000" dirty="0" err="1">
                <a:solidFill>
                  <a:srgbClr val="000000"/>
                </a:solidFill>
              </a:rPr>
              <a:t>MeV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508104" y="5363924"/>
            <a:ext cx="259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srgbClr val="000000"/>
                </a:solidFill>
              </a:rPr>
              <a:t>400 </a:t>
            </a:r>
            <a:r>
              <a:rPr lang="de-DE" dirty="0" err="1">
                <a:solidFill>
                  <a:srgbClr val="000000"/>
                </a:solidFill>
              </a:rPr>
              <a:t>MeV</a:t>
            </a:r>
            <a:r>
              <a:rPr lang="de-DE" dirty="0">
                <a:solidFill>
                  <a:srgbClr val="000000"/>
                </a:solidFill>
              </a:rPr>
              <a:t> α + </a:t>
            </a:r>
            <a:r>
              <a:rPr lang="de-DE" baseline="30000" dirty="0" smtClean="0">
                <a:solidFill>
                  <a:srgbClr val="000000"/>
                </a:solidFill>
              </a:rPr>
              <a:t>112-124</a:t>
            </a:r>
            <a:r>
              <a:rPr lang="de-DE" dirty="0" smtClean="0">
                <a:solidFill>
                  <a:srgbClr val="000000"/>
                </a:solidFill>
              </a:rPr>
              <a:t>Sn: 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99592" y="5363924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solidFill>
                  <a:srgbClr val="000000"/>
                </a:solidFill>
              </a:rPr>
              <a:t>400 </a:t>
            </a:r>
            <a:r>
              <a:rPr lang="de-DE" dirty="0" err="1">
                <a:solidFill>
                  <a:srgbClr val="000000"/>
                </a:solidFill>
              </a:rPr>
              <a:t>MeV</a:t>
            </a:r>
            <a:r>
              <a:rPr lang="de-DE" dirty="0">
                <a:solidFill>
                  <a:srgbClr val="000000"/>
                </a:solidFill>
              </a:rPr>
              <a:t> α + </a:t>
            </a:r>
            <a:r>
              <a:rPr lang="de-DE" baseline="30000" dirty="0" smtClean="0">
                <a:solidFill>
                  <a:srgbClr val="000000"/>
                </a:solidFill>
              </a:rPr>
              <a:t>206</a:t>
            </a:r>
            <a:r>
              <a:rPr lang="de-DE" dirty="0" smtClean="0">
                <a:solidFill>
                  <a:srgbClr val="000000"/>
                </a:solidFill>
              </a:rPr>
              <a:t>Pb: 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71600" y="364502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r>
              <a:rPr lang="de-DE" baseline="-25000" dirty="0" smtClean="0"/>
              <a:t>A</a:t>
            </a:r>
            <a:r>
              <a:rPr lang="de-DE" dirty="0" smtClean="0"/>
              <a:t>: </a:t>
            </a:r>
            <a:r>
              <a:rPr lang="de-DE" dirty="0" err="1" smtClean="0"/>
              <a:t>inkompressibility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nucleus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The EOS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of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de-DE" altLang="de-DE" sz="3600" dirty="0" err="1" smtClean="0">
                <a:solidFill>
                  <a:srgbClr val="002060"/>
                </a:solidFill>
                <a:latin typeface="Tahoma" pitchFamily="34" charset="0"/>
              </a:rPr>
              <a:t>nuclear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matter at 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altLang="de-DE" sz="3600" dirty="0" smtClean="0">
                <a:solidFill>
                  <a:srgbClr val="002060"/>
                </a:solidFill>
              </a:rPr>
              <a:t> </a:t>
            </a:r>
            <a:r>
              <a:rPr lang="de-DE" altLang="de-DE" sz="3600" dirty="0" smtClean="0">
                <a:solidFill>
                  <a:srgbClr val="002060"/>
                </a:solidFill>
                <a:sym typeface="Symbol"/>
              </a:rPr>
              <a:t> </a:t>
            </a:r>
            <a:r>
              <a:rPr lang="el-GR" altLang="de-DE" sz="3600" dirty="0" smtClean="0">
                <a:solidFill>
                  <a:srgbClr val="002060"/>
                </a:solidFill>
              </a:rPr>
              <a:t>ρ</a:t>
            </a:r>
            <a:r>
              <a:rPr lang="de-DE" sz="3600" baseline="-25000" dirty="0">
                <a:solidFill>
                  <a:srgbClr val="002060"/>
                </a:solidFill>
                <a:sym typeface="Symbol"/>
              </a:rPr>
              <a:t>0</a:t>
            </a:r>
            <a:r>
              <a:rPr lang="de-DE" altLang="de-DE" sz="3600" dirty="0" smtClean="0">
                <a:solidFill>
                  <a:srgbClr val="002060"/>
                </a:solidFill>
                <a:latin typeface="Tahoma" pitchFamily="34" charset="0"/>
              </a:rPr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" b="6247"/>
          <a:stretch/>
        </p:blipFill>
        <p:spPr bwMode="auto">
          <a:xfrm>
            <a:off x="1475656" y="1484784"/>
            <a:ext cx="3240360" cy="30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oll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2414" r="35577" b="19571"/>
          <a:stretch>
            <a:fillRect/>
          </a:stretch>
        </p:blipFill>
        <p:spPr bwMode="auto">
          <a:xfrm>
            <a:off x="-108520" y="1484784"/>
            <a:ext cx="2304256" cy="32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 bwMode="auto">
          <a:xfrm>
            <a:off x="3851920" y="1412776"/>
            <a:ext cx="5267325" cy="359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07704" y="692696"/>
            <a:ext cx="5472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Production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dense</a:t>
            </a:r>
            <a:r>
              <a:rPr lang="de-DE" sz="2400" dirty="0" smtClean="0"/>
              <a:t> </a:t>
            </a:r>
            <a:r>
              <a:rPr lang="de-DE" sz="2400" dirty="0" err="1" smtClean="0"/>
              <a:t>nuclear</a:t>
            </a:r>
            <a:r>
              <a:rPr lang="de-DE" sz="2400" dirty="0" smtClean="0"/>
              <a:t> matter in  </a:t>
            </a:r>
          </a:p>
          <a:p>
            <a:r>
              <a:rPr lang="de-DE" sz="2400" dirty="0" smtClean="0"/>
              <a:t>high-</a:t>
            </a:r>
            <a:r>
              <a:rPr lang="de-DE" sz="2400" dirty="0" err="1" smtClean="0"/>
              <a:t>energy</a:t>
            </a:r>
            <a:r>
              <a:rPr lang="de-DE" sz="2400" dirty="0" smtClean="0"/>
              <a:t> heavy-</a:t>
            </a:r>
            <a:r>
              <a:rPr lang="de-DE" sz="2400" dirty="0" err="1" smtClean="0"/>
              <a:t>ion</a:t>
            </a:r>
            <a:r>
              <a:rPr lang="de-DE" sz="2400" dirty="0" smtClean="0"/>
              <a:t> </a:t>
            </a:r>
            <a:r>
              <a:rPr lang="de-DE" sz="2400" dirty="0" err="1" smtClean="0"/>
              <a:t>collisions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4653136"/>
            <a:ext cx="638129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V</a:t>
            </a:r>
            <a:r>
              <a:rPr lang="de-DE" sz="2800" dirty="0" smtClean="0"/>
              <a:t>olume </a:t>
            </a:r>
            <a:r>
              <a:rPr lang="de-DE" sz="2800" dirty="0" err="1" smtClean="0"/>
              <a:t>about</a:t>
            </a:r>
            <a:r>
              <a:rPr lang="de-DE" sz="2800" dirty="0" smtClean="0"/>
              <a:t> 1000 fm</a:t>
            </a:r>
            <a:r>
              <a:rPr lang="de-DE" sz="2800" baseline="30000" dirty="0" smtClean="0"/>
              <a:t>3</a:t>
            </a:r>
            <a:r>
              <a:rPr lang="de-DE" sz="2800" dirty="0" smtClean="0"/>
              <a:t>, </a:t>
            </a:r>
            <a:r>
              <a:rPr lang="de-DE" sz="2800" dirty="0" err="1" smtClean="0"/>
              <a:t>lifetime</a:t>
            </a:r>
            <a:r>
              <a:rPr lang="de-DE" sz="2800" dirty="0" smtClean="0"/>
              <a:t> 10</a:t>
            </a:r>
            <a:r>
              <a:rPr lang="de-DE" sz="2800" baseline="30000" dirty="0" smtClean="0"/>
              <a:t>-22</a:t>
            </a:r>
            <a:r>
              <a:rPr lang="de-DE" sz="2800" dirty="0" smtClean="0"/>
              <a:t> 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sz="2800" dirty="0" smtClean="0"/>
              <a:t>Finite </a:t>
            </a:r>
            <a:r>
              <a:rPr lang="de-DE" sz="2800" dirty="0" err="1" smtClean="0"/>
              <a:t>size</a:t>
            </a:r>
            <a:r>
              <a:rPr lang="de-DE" sz="2800" dirty="0" smtClean="0"/>
              <a:t>, finite </a:t>
            </a:r>
            <a:r>
              <a:rPr lang="de-DE" sz="2800" dirty="0" err="1" smtClean="0"/>
              <a:t>lifetime</a:t>
            </a:r>
            <a:r>
              <a:rPr lang="de-DE" sz="2800" dirty="0" smtClean="0"/>
              <a:t> </a:t>
            </a:r>
            <a:r>
              <a:rPr lang="de-DE" sz="2800" dirty="0" err="1" smtClean="0"/>
              <a:t>effects</a:t>
            </a:r>
            <a:r>
              <a:rPr lang="de-DE" sz="2800" dirty="0" smtClean="0"/>
              <a:t>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DE" sz="2800" dirty="0" smtClean="0"/>
              <a:t>Observables: </a:t>
            </a:r>
          </a:p>
          <a:p>
            <a:pPr marL="457200" indent="-6350">
              <a:buFont typeface="Arial" panose="020B0604020202020204" pitchFamily="34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 Collective </a:t>
            </a:r>
            <a:r>
              <a:rPr lang="de-DE" sz="2400" dirty="0" err="1" smtClean="0"/>
              <a:t>flow</a:t>
            </a:r>
            <a:endParaRPr lang="de-DE" sz="2400" dirty="0" smtClean="0"/>
          </a:p>
          <a:p>
            <a:pPr marL="457200" indent="-6350">
              <a:buFont typeface="Arial" panose="020B0604020202020204" pitchFamily="34" charset="0"/>
              <a:buChar char="•"/>
            </a:pPr>
            <a:r>
              <a:rPr lang="de-DE" sz="2400" dirty="0" smtClean="0"/>
              <a:t>  </a:t>
            </a:r>
            <a:r>
              <a:rPr lang="de-DE" sz="2400" dirty="0" err="1" smtClean="0"/>
              <a:t>Subthreshold</a:t>
            </a:r>
            <a:r>
              <a:rPr lang="de-DE" sz="2400" dirty="0" smtClean="0"/>
              <a:t> </a:t>
            </a:r>
            <a:r>
              <a:rPr lang="de-DE" sz="2400" dirty="0" err="1" smtClean="0"/>
              <a:t>particle</a:t>
            </a:r>
            <a:r>
              <a:rPr lang="de-DE" sz="2400" dirty="0" smtClean="0"/>
              <a:t> </a:t>
            </a:r>
            <a:r>
              <a:rPr lang="de-DE" sz="2400" dirty="0" err="1" smtClean="0"/>
              <a:t>production</a:t>
            </a:r>
            <a:endParaRPr lang="de-DE" sz="2400" dirty="0"/>
          </a:p>
          <a:p>
            <a:r>
              <a:rPr lang="de-DE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alks2012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po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Microsoft Office PowerPoint</Application>
  <PresentationFormat>Bildschirmpräsentation (4:3)</PresentationFormat>
  <Paragraphs>405</Paragraphs>
  <Slides>41</Slides>
  <Notes>2</Notes>
  <HiddenSlides>1</HiddenSlides>
  <MMClips>0</MMClips>
  <ScaleCrop>false</ScaleCrop>
  <HeadingPairs>
    <vt:vector size="6" baseType="variant">
      <vt:variant>
        <vt:lpstr>Design</vt:lpstr>
      </vt:variant>
      <vt:variant>
        <vt:i4>12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55" baseType="lpstr">
      <vt:lpstr>2_Benutzerdefiniertes Design</vt:lpstr>
      <vt:lpstr>5_Benutzerdefiniertes Design</vt:lpstr>
      <vt:lpstr>Talks2012</vt:lpstr>
      <vt:lpstr>Default Design</vt:lpstr>
      <vt:lpstr>1_Default Design</vt:lpstr>
      <vt:lpstr>1_Benutzerdefiniertes Design</vt:lpstr>
      <vt:lpstr>3_Larissa</vt:lpstr>
      <vt:lpstr>Larissa</vt:lpstr>
      <vt:lpstr>3_Default Design</vt:lpstr>
      <vt:lpstr>5_Default Design</vt:lpstr>
      <vt:lpstr>3_Benutzerdefiniertes Design</vt:lpstr>
      <vt:lpstr>4_Benutzerdefiniertes Design</vt:lpstr>
      <vt:lpstr>Acrobat Document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Senger, Peter Prof. Dr.</dc:creator>
  <cp:lastModifiedBy>Senger, Peter Prof. Dr.</cp:lastModifiedBy>
  <cp:revision>493</cp:revision>
  <dcterms:created xsi:type="dcterms:W3CDTF">2012-10-27T13:33:33Z</dcterms:created>
  <dcterms:modified xsi:type="dcterms:W3CDTF">2018-06-11T11:59:31Z</dcterms:modified>
</cp:coreProperties>
</file>