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26" r:id="rId2"/>
    <p:sldId id="329" r:id="rId3"/>
    <p:sldId id="334" r:id="rId4"/>
    <p:sldId id="337" r:id="rId5"/>
    <p:sldId id="338" r:id="rId6"/>
    <p:sldId id="397" r:id="rId7"/>
    <p:sldId id="414" r:id="rId8"/>
    <p:sldId id="406" r:id="rId9"/>
    <p:sldId id="404" r:id="rId10"/>
    <p:sldId id="408" r:id="rId11"/>
    <p:sldId id="405" r:id="rId12"/>
    <p:sldId id="407" r:id="rId13"/>
    <p:sldId id="409" r:id="rId14"/>
    <p:sldId id="362" r:id="rId15"/>
    <p:sldId id="410" r:id="rId16"/>
    <p:sldId id="411" r:id="rId17"/>
    <p:sldId id="365" r:id="rId18"/>
    <p:sldId id="412" r:id="rId19"/>
    <p:sldId id="368" r:id="rId20"/>
    <p:sldId id="372" r:id="rId21"/>
    <p:sldId id="413" r:id="rId22"/>
    <p:sldId id="373" r:id="rId23"/>
    <p:sldId id="376" r:id="rId24"/>
    <p:sldId id="430" r:id="rId25"/>
    <p:sldId id="377" r:id="rId26"/>
    <p:sldId id="378" r:id="rId27"/>
    <p:sldId id="379" r:id="rId28"/>
    <p:sldId id="380" r:id="rId29"/>
    <p:sldId id="381" r:id="rId30"/>
    <p:sldId id="382" r:id="rId31"/>
    <p:sldId id="384" r:id="rId32"/>
    <p:sldId id="387" r:id="rId33"/>
    <p:sldId id="418" r:id="rId34"/>
    <p:sldId id="389" r:id="rId35"/>
    <p:sldId id="423" r:id="rId36"/>
    <p:sldId id="391" r:id="rId37"/>
    <p:sldId id="424" r:id="rId38"/>
    <p:sldId id="393" r:id="rId39"/>
    <p:sldId id="427" r:id="rId40"/>
    <p:sldId id="425" r:id="rId41"/>
    <p:sldId id="390" r:id="rId42"/>
    <p:sldId id="428" r:id="rId43"/>
    <p:sldId id="392" r:id="rId44"/>
    <p:sldId id="426" r:id="rId45"/>
    <p:sldId id="394" r:id="rId46"/>
    <p:sldId id="396" r:id="rId47"/>
    <p:sldId id="395" r:id="rId48"/>
    <p:sldId id="429" r:id="rId49"/>
    <p:sldId id="432" r:id="rId50"/>
    <p:sldId id="433" r:id="rId51"/>
    <p:sldId id="434" r:id="rId52"/>
    <p:sldId id="435" r:id="rId53"/>
    <p:sldId id="348" r:id="rId54"/>
    <p:sldId id="341" r:id="rId55"/>
    <p:sldId id="353" r:id="rId56"/>
    <p:sldId id="354" r:id="rId57"/>
    <p:sldId id="351" r:id="rId58"/>
    <p:sldId id="355" r:id="rId59"/>
    <p:sldId id="344" r:id="rId60"/>
  </p:sldIdLst>
  <p:sldSz cx="9144000" cy="6858000" type="screen4x3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A5"/>
    <a:srgbClr val="041DDA"/>
    <a:srgbClr val="FE8812"/>
    <a:srgbClr val="FBA129"/>
    <a:srgbClr val="FDFFE1"/>
    <a:srgbClr val="FDFBD7"/>
    <a:srgbClr val="E6FAA6"/>
    <a:srgbClr val="FAD366"/>
    <a:srgbClr val="EB758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0" autoAdjust="0"/>
    <p:restoredTop sz="93750" autoAdjust="0"/>
  </p:normalViewPr>
  <p:slideViewPr>
    <p:cSldViewPr snapToGrid="0" snapToObjects="1">
      <p:cViewPr varScale="1">
        <p:scale>
          <a:sx n="100" d="100"/>
          <a:sy n="100" d="100"/>
        </p:scale>
        <p:origin x="1680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06.04.18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06.04.18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7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599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154FF2A-DEB3-47D3-9010-BE73C75E659B}" type="slidenum">
              <a:rPr lang="de-DE" altLang="de-DE" sz="1200">
                <a:latin typeface="Calibri" pitchFamily="34" charset="0"/>
              </a:rPr>
              <a:pPr algn="r" eaLnBrk="1" hangingPunct="1"/>
              <a:t>51</a:t>
            </a:fld>
            <a:endParaRPr lang="de-DE" altLang="de-DE" sz="1200">
              <a:latin typeface="Calibri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b="1" dirty="0" smtClean="0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9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46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89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mtClean="0"/>
              <a:t>Animated gif</a:t>
            </a:r>
            <a:endParaRPr lang="en-US" altLang="de-DE" smtClean="0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D61FB4-F75A-4BF3-947D-35C7091EA0C7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3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C3A82-59D5-4E5E-BFB5-854772A3AE51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Rastersonden-Mikroskopie: Atomar feine Spitze tastet</a:t>
            </a:r>
            <a:r>
              <a:rPr lang="de-DE" baseline="0" dirty="0" smtClean="0"/>
              <a:t> die Oberfläche ab, Abbildung einzelner Atome möglich.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FAC8-8283-410B-AC65-24C2F2581E22}" type="slidenum">
              <a:rPr lang="de-DE" altLang="de-DE" smtClean="0"/>
              <a:pPr/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565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21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2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67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154FF2A-DEB3-47D3-9010-BE73C75E659B}" type="slidenum">
              <a:rPr lang="de-DE" altLang="de-DE" sz="1200">
                <a:latin typeface="Calibri" pitchFamily="34" charset="0"/>
              </a:rPr>
              <a:pPr algn="r" eaLnBrk="1" hangingPunct="1"/>
              <a:t>50</a:t>
            </a:fld>
            <a:endParaRPr lang="de-DE" altLang="de-DE" sz="1200">
              <a:latin typeface="Calibri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b="1" dirty="0" smtClean="0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3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296999"/>
      </p:ext>
    </p:extLst>
  </p:cSld>
  <p:clrMapOvr>
    <a:masterClrMapping/>
  </p:clrMapOvr>
  <p:transition spd="slow" advClick="0">
    <p:randomBa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9075" y="6559550"/>
            <a:ext cx="2562225" cy="298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13.3.2008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2488" y="6553200"/>
            <a:ext cx="48768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CAARI 2012 Fort Worth</a:t>
            </a:r>
          </a:p>
        </p:txBody>
      </p:sp>
    </p:spTree>
    <p:extLst>
      <p:ext uri="{BB962C8B-B14F-4D97-AF65-F5344CB8AC3E}">
        <p14:creationId xmlns:p14="http://schemas.microsoft.com/office/powerpoint/2010/main" val="38312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35266" y="6620784"/>
            <a:ext cx="870873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				</a:t>
            </a:r>
            <a:r>
              <a:rPr lang="de-DE" sz="1000" dirty="0" smtClean="0"/>
              <a:t>Daniel Severin </a:t>
            </a:r>
            <a:r>
              <a:rPr lang="de-DE" sz="1000" dirty="0" smtClean="0"/>
              <a:t>*Schulung</a:t>
            </a:r>
            <a:r>
              <a:rPr lang="de-DE" sz="1000" baseline="0" dirty="0" smtClean="0"/>
              <a:t> Operateure</a:t>
            </a:r>
            <a:r>
              <a:rPr lang="de-DE" sz="1000" dirty="0" smtClean="0"/>
              <a:t>* GSI</a:t>
            </a:r>
            <a:r>
              <a:rPr lang="de-DE" sz="1000" baseline="0" dirty="0" smtClean="0"/>
              <a:t> 09.04.</a:t>
            </a:r>
            <a:r>
              <a:rPr lang="de-DE" sz="1000" dirty="0" smtClean="0"/>
              <a:t>2018 </a:t>
            </a:r>
            <a:r>
              <a:rPr lang="de-DE" sz="1000" dirty="0" smtClean="0"/>
              <a:t>						</a:t>
            </a:r>
            <a:fld id="{125CBDDA-5CCF-8748-8988-9DC6C8981774}" type="slidenum">
              <a:rPr lang="de-DE" sz="1000" smtClean="0"/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-1" y="2374"/>
            <a:ext cx="7297965" cy="9371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GSI_Logo_rgb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91" y="583587"/>
            <a:ext cx="1129081" cy="376361"/>
          </a:xfrm>
          <a:prstGeom prst="rect">
            <a:avLst/>
          </a:prstGeom>
        </p:spPr>
      </p:pic>
      <p:pic>
        <p:nvPicPr>
          <p:cNvPr id="14" name="Bild 13" descr="FAIR_Logo_rgb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541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wmf"/><Relationship Id="rId5" Type="http://schemas.openxmlformats.org/officeDocument/2006/relationships/image" Target="../media/image25.gif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5" Type="http://schemas.openxmlformats.org/officeDocument/2006/relationships/hyperlink" Target="mailto:mCBM@SIS18%20-%20A%20CBM%20full%20system%20test-setup%20for%20high-rate%20nucleus-nucleus%20collisions%20at%20GSI%20/%20FAIR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89.wmf"/><Relationship Id="rId14" Type="http://schemas.openxmlformats.org/officeDocument/2006/relationships/image" Target="../media/image9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wmf"/><Relationship Id="rId7" Type="http://schemas.openxmlformats.org/officeDocument/2006/relationships/image" Target="../media/image93.png"/><Relationship Id="rId8" Type="http://schemas.openxmlformats.org/officeDocument/2006/relationships/image" Target="../media/image94.jpe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3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3200" dirty="0" err="1"/>
              <a:t>Planned</a:t>
            </a:r>
            <a:r>
              <a:rPr lang="de-DE" sz="3200" dirty="0"/>
              <a:t> Experiments: </a:t>
            </a:r>
            <a:r>
              <a:rPr lang="de-DE" sz="3200" dirty="0" err="1"/>
              <a:t>Overview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2018</a:t>
            </a:r>
            <a:endParaRPr lang="en-US" altLang="de-DE" sz="3200" dirty="0" smtClean="0">
              <a:solidFill>
                <a:schemeClr val="tx1"/>
              </a:solidFill>
            </a:endParaRPr>
          </a:p>
          <a:p>
            <a:endParaRPr lang="en-US" altLang="de-DE" sz="3200" dirty="0" smtClean="0">
              <a:solidFill>
                <a:schemeClr val="tx1"/>
              </a:solidFill>
            </a:endParaRPr>
          </a:p>
          <a:p>
            <a:endParaRPr lang="en-US" altLang="de-DE" sz="3200" dirty="0" smtClean="0">
              <a:solidFill>
                <a:schemeClr val="tx1"/>
              </a:solidFill>
            </a:endParaRPr>
          </a:p>
          <a:p>
            <a:endParaRPr lang="en-US" altLang="de-DE" sz="3200" dirty="0" smtClean="0">
              <a:solidFill>
                <a:schemeClr val="tx1"/>
              </a:solidFill>
            </a:endParaRPr>
          </a:p>
          <a:p>
            <a:endParaRPr lang="en-US" altLang="de-DE" sz="3200" dirty="0" smtClean="0">
              <a:solidFill>
                <a:schemeClr val="tx1"/>
              </a:solidFill>
            </a:endParaRPr>
          </a:p>
          <a:p>
            <a:r>
              <a:rPr lang="en-US" altLang="de-DE" sz="1400" dirty="0" smtClean="0">
                <a:solidFill>
                  <a:schemeClr val="tx1"/>
                </a:solidFill>
              </a:rPr>
              <a:t>Daniel </a:t>
            </a:r>
            <a:r>
              <a:rPr lang="en-US" altLang="de-DE" sz="1400" dirty="0" err="1" smtClean="0">
                <a:solidFill>
                  <a:schemeClr val="tx1"/>
                </a:solidFill>
              </a:rPr>
              <a:t>Severin</a:t>
            </a:r>
            <a:endParaRPr lang="en-US" altLang="de-DE" sz="1400" dirty="0" smtClean="0">
              <a:solidFill>
                <a:schemeClr val="tx1"/>
              </a:solidFill>
            </a:endParaRPr>
          </a:p>
          <a:p>
            <a:r>
              <a:rPr lang="en-US" altLang="de-DE" sz="1400" b="0" dirty="0" smtClean="0">
                <a:solidFill>
                  <a:schemeClr val="tx1"/>
                </a:solidFill>
              </a:rPr>
              <a:t>Beam time coordinator</a:t>
            </a:r>
          </a:p>
        </p:txBody>
      </p:sp>
    </p:spTree>
    <p:extLst>
      <p:ext uri="{BB962C8B-B14F-4D97-AF65-F5344CB8AC3E}">
        <p14:creationId xmlns:p14="http://schemas.microsoft.com/office/powerpoint/2010/main" val="7764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SHE-TASCA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7" name="Rectangle 22"/>
          <p:cNvSpPr/>
          <p:nvPr/>
        </p:nvSpPr>
        <p:spPr bwMode="auto">
          <a:xfrm>
            <a:off x="1348359" y="5454766"/>
            <a:ext cx="375110" cy="3488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" name="Rectangle 23"/>
          <p:cNvSpPr/>
          <p:nvPr/>
        </p:nvSpPr>
        <p:spPr bwMode="auto">
          <a:xfrm>
            <a:off x="584047" y="5453442"/>
            <a:ext cx="375110" cy="348885"/>
          </a:xfrm>
          <a:prstGeom prst="rect">
            <a:avLst/>
          </a:prstGeom>
          <a:solidFill>
            <a:srgbClr val="0066FF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" name="Rectangle 24"/>
          <p:cNvSpPr/>
          <p:nvPr/>
        </p:nvSpPr>
        <p:spPr bwMode="auto">
          <a:xfrm>
            <a:off x="2875232" y="5446393"/>
            <a:ext cx="375110" cy="348885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Rectangle 25"/>
          <p:cNvSpPr/>
          <p:nvPr/>
        </p:nvSpPr>
        <p:spPr bwMode="auto">
          <a:xfrm>
            <a:off x="583948" y="5804049"/>
            <a:ext cx="375110" cy="348885"/>
          </a:xfrm>
          <a:prstGeom prst="rect">
            <a:avLst/>
          </a:prstGeom>
          <a:solidFill>
            <a:srgbClr val="FFFF00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3" name="Rectangle 26"/>
          <p:cNvSpPr/>
          <p:nvPr/>
        </p:nvSpPr>
        <p:spPr bwMode="auto">
          <a:xfrm>
            <a:off x="1347465" y="5807306"/>
            <a:ext cx="375110" cy="348885"/>
          </a:xfrm>
          <a:prstGeom prst="rect">
            <a:avLst/>
          </a:prstGeom>
          <a:solidFill>
            <a:srgbClr val="FFFF00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4" name="Rectangle 39"/>
          <p:cNvSpPr/>
          <p:nvPr/>
        </p:nvSpPr>
        <p:spPr bwMode="auto">
          <a:xfrm>
            <a:off x="1045837" y="3326924"/>
            <a:ext cx="1616099" cy="133283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Up-Down Arrow 44"/>
          <p:cNvSpPr/>
          <p:nvPr/>
        </p:nvSpPr>
        <p:spPr bwMode="auto">
          <a:xfrm>
            <a:off x="1660874" y="2786900"/>
            <a:ext cx="387868" cy="544216"/>
          </a:xfrm>
          <a:prstGeom prst="upDownArrow">
            <a:avLst/>
          </a:prstGeom>
          <a:solidFill>
            <a:srgbClr val="00206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Group 54"/>
          <p:cNvGrpSpPr/>
          <p:nvPr/>
        </p:nvGrpSpPr>
        <p:grpSpPr>
          <a:xfrm>
            <a:off x="139690" y="3362998"/>
            <a:ext cx="3238899" cy="3120107"/>
            <a:chOff x="43032" y="3475504"/>
            <a:chExt cx="3233960" cy="3022115"/>
          </a:xfrm>
        </p:grpSpPr>
        <p:grpSp>
          <p:nvGrpSpPr>
            <p:cNvPr id="25" name="Group 43"/>
            <p:cNvGrpSpPr/>
            <p:nvPr/>
          </p:nvGrpSpPr>
          <p:grpSpPr>
            <a:xfrm>
              <a:off x="104223" y="3475504"/>
              <a:ext cx="3172769" cy="2874266"/>
              <a:chOff x="104223" y="3475504"/>
              <a:chExt cx="3172769" cy="2874266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8302"/>
              <a:stretch>
                <a:fillRect/>
              </a:stretch>
            </p:blipFill>
            <p:spPr bwMode="auto">
              <a:xfrm>
                <a:off x="104223" y="3475504"/>
                <a:ext cx="3172769" cy="28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" name="Rectangle 40"/>
              <p:cNvSpPr/>
              <p:nvPr/>
            </p:nvSpPr>
            <p:spPr bwMode="auto">
              <a:xfrm>
                <a:off x="2840019" y="3517751"/>
                <a:ext cx="290456" cy="1613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Rectangle 41"/>
              <p:cNvSpPr/>
              <p:nvPr/>
            </p:nvSpPr>
            <p:spPr bwMode="auto">
              <a:xfrm>
                <a:off x="957431" y="3883510"/>
                <a:ext cx="1755289" cy="15239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Rectangle 42"/>
              <p:cNvSpPr/>
              <p:nvPr/>
            </p:nvSpPr>
            <p:spPr bwMode="auto">
              <a:xfrm>
                <a:off x="173917" y="4593515"/>
                <a:ext cx="622150" cy="1326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6" name="Rectangle 48"/>
            <p:cNvSpPr/>
            <p:nvPr/>
          </p:nvSpPr>
          <p:spPr bwMode="auto">
            <a:xfrm>
              <a:off x="43032" y="3636083"/>
              <a:ext cx="3227294" cy="28615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1" name="Group 53"/>
          <p:cNvGrpSpPr/>
          <p:nvPr/>
        </p:nvGrpSpPr>
        <p:grpSpPr>
          <a:xfrm>
            <a:off x="139700" y="1371600"/>
            <a:ext cx="3232224" cy="2163910"/>
            <a:chOff x="43032" y="1454075"/>
            <a:chExt cx="3227294" cy="2095949"/>
          </a:xfrm>
        </p:grpSpPr>
        <p:grpSp>
          <p:nvGrpSpPr>
            <p:cNvPr id="32" name="Group 8"/>
            <p:cNvGrpSpPr>
              <a:grpSpLocks noChangeAspect="1"/>
            </p:cNvGrpSpPr>
            <p:nvPr/>
          </p:nvGrpSpPr>
          <p:grpSpPr>
            <a:xfrm>
              <a:off x="1122856" y="1570601"/>
              <a:ext cx="1282551" cy="1282551"/>
              <a:chOff x="1028698" y="870445"/>
              <a:chExt cx="4320000" cy="4320000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623" y="1126848"/>
                <a:ext cx="4120418" cy="3642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Donut 5"/>
              <p:cNvSpPr/>
              <p:nvPr/>
            </p:nvSpPr>
            <p:spPr bwMode="auto">
              <a:xfrm>
                <a:off x="1028698" y="870445"/>
                <a:ext cx="4320000" cy="4320000"/>
              </a:xfrm>
              <a:prstGeom prst="donut">
                <a:avLst>
                  <a:gd name="adj" fmla="val 30201"/>
                </a:avLst>
              </a:prstGeom>
              <a:solidFill>
                <a:srgbClr val="0688E0">
                  <a:alpha val="24000"/>
                </a:srgbClr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" name="Rectangle 49"/>
            <p:cNvSpPr/>
            <p:nvPr/>
          </p:nvSpPr>
          <p:spPr bwMode="auto">
            <a:xfrm>
              <a:off x="43032" y="1454075"/>
              <a:ext cx="3227294" cy="209594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7" name="Picture 4" descr="C:\Disk_Daten\Fotos\ExpSep2009\_DSC3556_edited.jpg"/>
          <p:cNvPicPr>
            <a:picLocks noChangeAspect="1" noChangeArrowheads="1"/>
          </p:cNvPicPr>
          <p:nvPr/>
        </p:nvPicPr>
        <p:blipFill>
          <a:blip r:embed="rId4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422" y="3905600"/>
            <a:ext cx="4867635" cy="254818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11473" b="6822"/>
          <a:stretch/>
        </p:blipFill>
        <p:spPr bwMode="auto">
          <a:xfrm>
            <a:off x="3806815" y="1359967"/>
            <a:ext cx="3740765" cy="25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815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SHE-TASCA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feld 17"/>
          <p:cNvSpPr txBox="1"/>
          <p:nvPr/>
        </p:nvSpPr>
        <p:spPr>
          <a:xfrm>
            <a:off x="0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X8, 48-Ca</a:t>
            </a:r>
            <a:endParaRPr lang="en-GB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60" y="1932089"/>
            <a:ext cx="5859966" cy="4258995"/>
          </a:xfrm>
          <a:prstGeom prst="rect">
            <a:avLst/>
          </a:prstGeom>
        </p:spPr>
      </p:pic>
      <p:pic>
        <p:nvPicPr>
          <p:cNvPr id="10" name="Picture 2" descr="http://portal.research.lu.se/portal/files/20317872/dirk_rudolph_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3048" r="47377" b="14049"/>
          <a:stretch/>
        </p:blipFill>
        <p:spPr bwMode="auto">
          <a:xfrm>
            <a:off x="89580" y="1282643"/>
            <a:ext cx="1353674" cy="17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82573"/>
              </p:ext>
            </p:extLst>
          </p:nvPr>
        </p:nvGraphicFramePr>
        <p:xfrm>
          <a:off x="1540629" y="1294773"/>
          <a:ext cx="7486428" cy="632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/>
                <a:gridCol w="1564328"/>
                <a:gridCol w="5151109"/>
              </a:tblGrid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U310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Rudolph, Dirk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Spectroscopy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Flerovium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Decay</a:t>
                      </a:r>
                      <a:r>
                        <a:rPr lang="de-DE" sz="1400" u="none" strike="noStrike" dirty="0">
                          <a:effectLst/>
                        </a:rPr>
                        <a:t> Chains &amp; Discovery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baseline="30000" dirty="0">
                          <a:effectLst/>
                        </a:rPr>
                        <a:t>290</a:t>
                      </a:r>
                      <a:r>
                        <a:rPr lang="de-DE" sz="1400" u="none" strike="noStrike" dirty="0">
                          <a:effectLst/>
                        </a:rPr>
                        <a:t>Fl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18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SHE-TASCA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" y="1528298"/>
            <a:ext cx="5359994" cy="362570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51" y="1528297"/>
            <a:ext cx="3625701" cy="36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SHE-SHIP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52" name="Gerade Verbindung 51"/>
          <p:cNvCxnSpPr/>
          <p:nvPr/>
        </p:nvCxnSpPr>
        <p:spPr>
          <a:xfrm flipH="1" flipV="1">
            <a:off x="5433655" y="2190252"/>
            <a:ext cx="1703745" cy="98474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0480" y="3801752"/>
            <a:ext cx="144783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Michael Block</a:t>
            </a:r>
            <a:endParaRPr lang="en-GB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2130188" y="3846826"/>
            <a:ext cx="197361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Mustapha </a:t>
            </a:r>
            <a:r>
              <a:rPr lang="en-GB" sz="1600" dirty="0" err="1" smtClean="0"/>
              <a:t>Laatiaoui</a:t>
            </a:r>
            <a:endParaRPr lang="en-GB" sz="1600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Y7, 48-Ca</a:t>
            </a:r>
            <a:endParaRPr lang="en-GB" dirty="0" smtClean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0328"/>
              </p:ext>
            </p:extLst>
          </p:nvPr>
        </p:nvGraphicFramePr>
        <p:xfrm>
          <a:off x="60273" y="4762827"/>
          <a:ext cx="7717913" cy="1356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830"/>
                <a:gridCol w="1612698"/>
                <a:gridCol w="5310385"/>
              </a:tblGrid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U312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Block, Michael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Direct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mass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measurements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investigations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isomeric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states</a:t>
                      </a:r>
                      <a:r>
                        <a:rPr lang="de-DE" sz="1600" u="none" strike="noStrike" dirty="0">
                          <a:effectLst/>
                        </a:rPr>
                        <a:t> in </a:t>
                      </a:r>
                      <a:r>
                        <a:rPr lang="de-DE" sz="1600" u="none" strike="noStrike" dirty="0" err="1">
                          <a:effectLst/>
                        </a:rPr>
                        <a:t>Lr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Rf</a:t>
                      </a:r>
                      <a:r>
                        <a:rPr lang="de-DE" sz="1600" u="none" strike="noStrike" dirty="0">
                          <a:effectLst/>
                        </a:rPr>
                        <a:t> isotopes </a:t>
                      </a:r>
                      <a:r>
                        <a:rPr lang="de-DE" sz="1600" u="none" strike="noStrike" dirty="0" err="1">
                          <a:effectLst/>
                        </a:rPr>
                        <a:t>around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the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deformed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neutron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shell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closure</a:t>
                      </a:r>
                      <a:r>
                        <a:rPr lang="de-DE" sz="1600" u="none" strike="noStrike" dirty="0">
                          <a:effectLst/>
                        </a:rPr>
                        <a:t> at N = 152 </a:t>
                      </a:r>
                      <a:r>
                        <a:rPr lang="de-DE" sz="1600" u="none" strike="noStrike" dirty="0" err="1">
                          <a:effectLst/>
                        </a:rPr>
                        <a:t>with</a:t>
                      </a:r>
                      <a:r>
                        <a:rPr lang="de-DE" sz="1600" u="none" strike="noStrike" dirty="0">
                          <a:effectLst/>
                        </a:rPr>
                        <a:t> SHIPTRAP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62515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U313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Laatiaoui</a:t>
                      </a:r>
                      <a:r>
                        <a:rPr lang="de-DE" sz="1600" u="none" strike="noStrike" dirty="0">
                          <a:effectLst/>
                        </a:rPr>
                        <a:t>, Mustapha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Laser </a:t>
                      </a:r>
                      <a:r>
                        <a:rPr lang="de-DE" sz="1600" u="none" strike="noStrike" dirty="0" err="1">
                          <a:effectLst/>
                        </a:rPr>
                        <a:t>spectroscopy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nobelium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lawrencium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1" t="7936" r="34899" b="38250"/>
          <a:stretch/>
        </p:blipFill>
        <p:spPr>
          <a:xfrm>
            <a:off x="148878" y="2091697"/>
            <a:ext cx="1260822" cy="1701216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4"/>
          <a:srcRect l="9265" r="12204"/>
          <a:stretch/>
        </p:blipFill>
        <p:spPr>
          <a:xfrm>
            <a:off x="2425699" y="2086585"/>
            <a:ext cx="1330135" cy="16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273470" y="1924877"/>
            <a:ext cx="782356" cy="782356"/>
            <a:chOff x="1028698" y="870445"/>
            <a:chExt cx="4320000" cy="4320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621" y="1126849"/>
              <a:ext cx="4120421" cy="3642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Donut 5"/>
            <p:cNvSpPr/>
            <p:nvPr/>
          </p:nvSpPr>
          <p:spPr bwMode="auto">
            <a:xfrm>
              <a:off x="1028698" y="870445"/>
              <a:ext cx="4320000" cy="4320000"/>
            </a:xfrm>
            <a:prstGeom prst="donut">
              <a:avLst>
                <a:gd name="adj" fmla="val 30201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43032" y="1238175"/>
            <a:ext cx="3227294" cy="20959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345627" y="1239968"/>
            <a:ext cx="5755340" cy="50417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72933" y="6359905"/>
            <a:ext cx="315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 smtClean="0">
                <a:solidFill>
                  <a:srgbClr val="000000"/>
                </a:solidFill>
              </a:rPr>
              <a:t>M. Block, M. Laatiaoui </a:t>
            </a:r>
            <a:r>
              <a:rPr lang="de-CH" sz="1400" b="1" i="1" dirty="0" smtClean="0">
                <a:solidFill>
                  <a:srgbClr val="000000"/>
                </a:solidFill>
              </a:rPr>
              <a:t>et al</a:t>
            </a:r>
            <a:r>
              <a:rPr lang="de-CH" sz="1400" b="1" dirty="0" smtClean="0">
                <a:solidFill>
                  <a:srgbClr val="000000"/>
                </a:solidFill>
              </a:rPr>
              <a:t>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7" name="Group 77"/>
          <p:cNvGrpSpPr/>
          <p:nvPr/>
        </p:nvGrpSpPr>
        <p:grpSpPr>
          <a:xfrm>
            <a:off x="491269" y="1234196"/>
            <a:ext cx="2305722" cy="2094840"/>
            <a:chOff x="491269" y="1450096"/>
            <a:chExt cx="2305722" cy="2094840"/>
          </a:xfrm>
        </p:grpSpPr>
        <p:pic>
          <p:nvPicPr>
            <p:cNvPr id="62" name="Picture 61" descr="atom_shell2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269" y="1450096"/>
              <a:ext cx="2305722" cy="2053534"/>
            </a:xfrm>
            <a:prstGeom prst="rect">
              <a:avLst/>
            </a:prstGeom>
          </p:spPr>
        </p:pic>
        <p:sp>
          <p:nvSpPr>
            <p:cNvPr id="77" name="Donut 76"/>
            <p:cNvSpPr>
              <a:spLocks noChangeAspect="1"/>
            </p:cNvSpPr>
            <p:nvPr/>
          </p:nvSpPr>
          <p:spPr bwMode="auto">
            <a:xfrm>
              <a:off x="651329" y="1518634"/>
              <a:ext cx="2026302" cy="2026302"/>
            </a:xfrm>
            <a:prstGeom prst="donut">
              <a:avLst>
                <a:gd name="adj" fmla="val 24273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20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104"/>
          <p:cNvGrpSpPr/>
          <p:nvPr/>
        </p:nvGrpSpPr>
        <p:grpSpPr>
          <a:xfrm>
            <a:off x="1635958" y="1325453"/>
            <a:ext cx="179194" cy="755513"/>
            <a:chOff x="1635958" y="1509078"/>
            <a:chExt cx="179194" cy="821210"/>
          </a:xfrm>
          <a:effectLst>
            <a:outerShdw blurRad="12700" dist="38100" dir="2700000" algn="tl" rotWithShape="0">
              <a:prstClr val="black">
                <a:alpha val="70000"/>
              </a:prstClr>
            </a:outerShdw>
          </a:effectLst>
        </p:grpSpPr>
        <p:sp>
          <p:nvSpPr>
            <p:cNvPr id="86" name="Arc 1022"/>
            <p:cNvSpPr>
              <a:spLocks noChangeAspect="1"/>
            </p:cNvSpPr>
            <p:nvPr/>
          </p:nvSpPr>
          <p:spPr bwMode="auto">
            <a:xfrm flipH="1" flipV="1">
              <a:off x="1636667" y="1971513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Arc 1023"/>
            <p:cNvSpPr>
              <a:spLocks noChangeAspect="1"/>
            </p:cNvSpPr>
            <p:nvPr/>
          </p:nvSpPr>
          <p:spPr bwMode="auto">
            <a:xfrm flipV="1">
              <a:off x="1723429" y="2055969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Arc 1024"/>
            <p:cNvSpPr>
              <a:spLocks noChangeAspect="1"/>
            </p:cNvSpPr>
            <p:nvPr/>
          </p:nvSpPr>
          <p:spPr bwMode="auto">
            <a:xfrm>
              <a:off x="1718440" y="2022288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Arc 1025"/>
            <p:cNvSpPr>
              <a:spLocks noChangeAspect="1"/>
            </p:cNvSpPr>
            <p:nvPr/>
          </p:nvSpPr>
          <p:spPr bwMode="auto">
            <a:xfrm rot="10800000" flipV="1">
              <a:off x="1635958" y="2108381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Arc 1026"/>
            <p:cNvSpPr>
              <a:spLocks noChangeAspect="1"/>
            </p:cNvSpPr>
            <p:nvPr/>
          </p:nvSpPr>
          <p:spPr bwMode="auto">
            <a:xfrm flipH="1" flipV="1">
              <a:off x="1693434" y="1792367"/>
              <a:ext cx="58738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Arc 1027"/>
            <p:cNvSpPr>
              <a:spLocks noChangeAspect="1"/>
            </p:cNvSpPr>
            <p:nvPr/>
          </p:nvSpPr>
          <p:spPr bwMode="auto">
            <a:xfrm flipV="1">
              <a:off x="1720748" y="1882571"/>
              <a:ext cx="88900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Arc 1028"/>
            <p:cNvSpPr>
              <a:spLocks noChangeAspect="1"/>
            </p:cNvSpPr>
            <p:nvPr/>
          </p:nvSpPr>
          <p:spPr bwMode="auto">
            <a:xfrm>
              <a:off x="1749323" y="1844754"/>
              <a:ext cx="60325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rc 1029"/>
            <p:cNvSpPr>
              <a:spLocks noChangeAspect="1"/>
            </p:cNvSpPr>
            <p:nvPr/>
          </p:nvSpPr>
          <p:spPr bwMode="auto">
            <a:xfrm rot="10800000" flipV="1">
              <a:off x="1635958" y="1934958"/>
              <a:ext cx="90488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1030"/>
            <p:cNvSpPr>
              <a:spLocks noChangeAspect="1" noChangeShapeType="1"/>
            </p:cNvSpPr>
            <p:nvPr/>
          </p:nvSpPr>
          <p:spPr bwMode="auto">
            <a:xfrm rot="10800000" flipV="1">
              <a:off x="1696283" y="1509078"/>
              <a:ext cx="0" cy="207946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 type="triangle" w="lg" len="lg"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4045" y="1728429"/>
              <a:ext cx="0" cy="72000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</p:cxnSp>
        <p:sp>
          <p:nvSpPr>
            <p:cNvPr id="92" name="Arc 1022"/>
            <p:cNvSpPr>
              <a:spLocks noChangeAspect="1"/>
            </p:cNvSpPr>
            <p:nvPr/>
          </p:nvSpPr>
          <p:spPr bwMode="auto">
            <a:xfrm flipH="1" flipV="1">
              <a:off x="1638070" y="2141007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Arc 1023"/>
            <p:cNvSpPr>
              <a:spLocks noChangeAspect="1"/>
            </p:cNvSpPr>
            <p:nvPr/>
          </p:nvSpPr>
          <p:spPr bwMode="auto">
            <a:xfrm flipV="1">
              <a:off x="1724832" y="2225463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Arc 1024"/>
            <p:cNvSpPr>
              <a:spLocks noChangeAspect="1"/>
            </p:cNvSpPr>
            <p:nvPr/>
          </p:nvSpPr>
          <p:spPr bwMode="auto">
            <a:xfrm>
              <a:off x="1719843" y="2191782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Arc 1025"/>
            <p:cNvSpPr>
              <a:spLocks noChangeAspect="1"/>
            </p:cNvSpPr>
            <p:nvPr/>
          </p:nvSpPr>
          <p:spPr bwMode="auto">
            <a:xfrm rot="10800000" flipV="1">
              <a:off x="1637361" y="2277875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348275" y="4821367"/>
            <a:ext cx="5762169" cy="136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</a:rPr>
              <a:t>Suche nach atomaren </a:t>
            </a:r>
            <a:r>
              <a:rPr lang="de-DE" sz="2000" smtClean="0">
                <a:solidFill>
                  <a:srgbClr val="000000"/>
                </a:solidFill>
              </a:rPr>
              <a:t>Zuständen durch Scannen von </a:t>
            </a:r>
            <a:r>
              <a:rPr lang="de-DE" sz="200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de-DE" sz="2000" baseline="-25000" smtClean="0">
                <a:solidFill>
                  <a:srgbClr val="000000"/>
                </a:solidFill>
              </a:rPr>
              <a:t>1</a:t>
            </a:r>
            <a:endParaRPr lang="de-DE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</a:rPr>
              <a:t>Laserspektroskopie schwerster Elemente</a:t>
            </a:r>
            <a:endParaRPr lang="de-DE" sz="2000" dirty="0">
              <a:solidFill>
                <a:srgbClr val="000000"/>
              </a:solidFill>
            </a:endParaRPr>
          </a:p>
        </p:txBody>
      </p:sp>
      <p:grpSp>
        <p:nvGrpSpPr>
          <p:cNvPr id="10" name="Group 64"/>
          <p:cNvGrpSpPr/>
          <p:nvPr/>
        </p:nvGrpSpPr>
        <p:grpSpPr>
          <a:xfrm>
            <a:off x="3331522" y="3022251"/>
            <a:ext cx="1073791" cy="1359612"/>
            <a:chOff x="3331522" y="2592198"/>
            <a:chExt cx="1073791" cy="1359612"/>
          </a:xfrm>
        </p:grpSpPr>
        <p:sp>
          <p:nvSpPr>
            <p:cNvPr id="44" name="Right Arrow 43"/>
            <p:cNvSpPr/>
            <p:nvPr/>
          </p:nvSpPr>
          <p:spPr bwMode="auto">
            <a:xfrm>
              <a:off x="3531765" y="2592198"/>
              <a:ext cx="545285" cy="369116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31522" y="2936147"/>
              <a:ext cx="107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aseline="30000" smtClean="0"/>
                <a:t>254</a:t>
              </a:r>
              <a:r>
                <a:rPr lang="de-CH" sz="2000" smtClean="0"/>
                <a:t>No von SHIP</a:t>
              </a:r>
              <a:endParaRPr lang="en-US" sz="2000"/>
            </a:p>
          </p:txBody>
        </p:sp>
      </p:grpSp>
      <p:grpSp>
        <p:nvGrpSpPr>
          <p:cNvPr id="11" name="Group 109"/>
          <p:cNvGrpSpPr/>
          <p:nvPr/>
        </p:nvGrpSpPr>
        <p:grpSpPr>
          <a:xfrm>
            <a:off x="3556931" y="1310896"/>
            <a:ext cx="1375795" cy="1325461"/>
            <a:chOff x="4202884" y="1585519"/>
            <a:chExt cx="1375795" cy="1325461"/>
          </a:xfrm>
        </p:grpSpPr>
        <p:grpSp>
          <p:nvGrpSpPr>
            <p:cNvPr id="13" name="Group 108"/>
            <p:cNvGrpSpPr/>
            <p:nvPr/>
          </p:nvGrpSpPr>
          <p:grpSpPr>
            <a:xfrm>
              <a:off x="4430480" y="1707842"/>
              <a:ext cx="980887" cy="1066367"/>
              <a:chOff x="4430480" y="1707842"/>
              <a:chExt cx="980887" cy="1066367"/>
            </a:xfrm>
          </p:grpSpPr>
          <p:pic>
            <p:nvPicPr>
              <p:cNvPr id="100" name="Picture 2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0480" y="1707842"/>
                <a:ext cx="980887" cy="236042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1" name="AutoShape 26"/>
              <p:cNvSpPr>
                <a:spLocks noChangeArrowheads="1"/>
              </p:cNvSpPr>
              <p:nvPr/>
            </p:nvSpPr>
            <p:spPr bwMode="auto">
              <a:xfrm>
                <a:off x="4430480" y="2774209"/>
                <a:ext cx="979926" cy="0"/>
              </a:xfrm>
              <a:prstGeom prst="roundRect">
                <a:avLst>
                  <a:gd name="adj" fmla="val 50000"/>
                </a:avLst>
              </a:prstGeom>
              <a:solidFill>
                <a:srgbClr val="99CCFF"/>
              </a:solidFill>
              <a:ln w="381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2" name="AutoShape 27"/>
              <p:cNvSpPr>
                <a:spLocks noChangeArrowheads="1"/>
              </p:cNvSpPr>
              <p:nvPr/>
            </p:nvSpPr>
            <p:spPr bwMode="auto">
              <a:xfrm>
                <a:off x="4430480" y="2218447"/>
                <a:ext cx="979926" cy="18868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chemeClr val="bg1"/>
                  </a:gs>
                  <a:gs pos="20000">
                    <a:schemeClr val="bg1">
                      <a:lumMod val="85000"/>
                    </a:schemeClr>
                  </a:gs>
                  <a:gs pos="50000">
                    <a:schemeClr val="tx1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 w="38160" cap="flat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3" name="AutoShape 28"/>
              <p:cNvSpPr>
                <a:spLocks noChangeArrowheads="1"/>
              </p:cNvSpPr>
              <p:nvPr/>
            </p:nvSpPr>
            <p:spPr bwMode="auto">
              <a:xfrm>
                <a:off x="4430480" y="1944929"/>
                <a:ext cx="979926" cy="0"/>
              </a:xfrm>
              <a:prstGeom prst="roundRect">
                <a:avLst>
                  <a:gd name="adj" fmla="val 50000"/>
                </a:avLst>
              </a:prstGeom>
              <a:solidFill>
                <a:srgbClr val="99CCFF"/>
              </a:solidFill>
              <a:ln w="381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4" name="Line 29"/>
              <p:cNvSpPr>
                <a:spLocks noChangeShapeType="1"/>
              </p:cNvSpPr>
              <p:nvPr/>
            </p:nvSpPr>
            <p:spPr bwMode="auto">
              <a:xfrm flipV="1">
                <a:off x="4540109" y="2298991"/>
                <a:ext cx="0" cy="475218"/>
              </a:xfrm>
              <a:prstGeom prst="line">
                <a:avLst/>
              </a:prstGeom>
              <a:noFill/>
              <a:ln w="38160" cap="flat">
                <a:solidFill>
                  <a:srgbClr val="99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4736286" y="1824819"/>
                <a:ext cx="0" cy="475218"/>
              </a:xfrm>
              <a:prstGeom prst="line">
                <a:avLst/>
              </a:prstGeom>
              <a:noFill/>
              <a:ln w="38160" cap="flat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6" name="Text Box 33"/>
              <p:cNvSpPr txBox="1">
                <a:spLocks noChangeArrowheads="1"/>
              </p:cNvSpPr>
              <p:nvPr/>
            </p:nvSpPr>
            <p:spPr bwMode="auto">
              <a:xfrm>
                <a:off x="4834735" y="1847101"/>
                <a:ext cx="525063" cy="724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323208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5pPr>
                <a:lvl6pPr marL="25146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6pPr>
                <a:lvl7pPr marL="29718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7pPr>
                <a:lvl8pPr marL="34290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8pPr>
                <a:lvl9pPr marL="38862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9pPr>
              </a:lstStyle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altLang="de-DE" sz="1800" b="1" dirty="0">
                    <a:latin typeface="Symbol" charset="2"/>
                  </a:rPr>
                  <a:t>l</a:t>
                </a:r>
                <a:r>
                  <a:rPr lang="de-DE" altLang="de-DE" sz="1800" b="1" baseline="-33000" dirty="0">
                    <a:latin typeface="Symbol" charset="2"/>
                  </a:rPr>
                  <a:t>2</a:t>
                </a: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 smtClean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 smtClean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 smtClean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altLang="de-DE" sz="1800" b="1" dirty="0">
                    <a:latin typeface="Symbol" charset="2"/>
                  </a:rPr>
                  <a:t>l</a:t>
                </a:r>
                <a:r>
                  <a:rPr lang="de-DE" altLang="de-DE" sz="1800" b="1" baseline="-33000" dirty="0">
                    <a:latin typeface="Symbol" charset="2"/>
                  </a:rPr>
                  <a:t>1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 bwMode="auto">
            <a:xfrm>
              <a:off x="4202884" y="1585519"/>
              <a:ext cx="1375795" cy="1325461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188220" y="2896403"/>
            <a:ext cx="620603" cy="615153"/>
            <a:chOff x="4188220" y="3112303"/>
            <a:chExt cx="620603" cy="615153"/>
          </a:xfrm>
        </p:grpSpPr>
        <p:pic>
          <p:nvPicPr>
            <p:cNvPr id="181" name="Picture 180" descr="atom_transparent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220" y="3112303"/>
              <a:ext cx="610590" cy="610590"/>
            </a:xfrm>
            <a:prstGeom prst="rect">
              <a:avLst/>
            </a:prstGeom>
          </p:spPr>
        </p:pic>
        <p:sp>
          <p:nvSpPr>
            <p:cNvPr id="59" name="Donut 58"/>
            <p:cNvSpPr/>
            <p:nvPr/>
          </p:nvSpPr>
          <p:spPr bwMode="auto">
            <a:xfrm>
              <a:off x="4195532" y="3114165"/>
              <a:ext cx="613291" cy="613291"/>
            </a:xfrm>
            <a:prstGeom prst="donut">
              <a:avLst>
                <a:gd name="adj" fmla="val 30201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 65"/>
          <p:cNvGrpSpPr/>
          <p:nvPr/>
        </p:nvGrpSpPr>
        <p:grpSpPr>
          <a:xfrm>
            <a:off x="7063530" y="2042137"/>
            <a:ext cx="1803633" cy="1409891"/>
            <a:chOff x="4915948" y="1603695"/>
            <a:chExt cx="1803633" cy="1409891"/>
          </a:xfrm>
        </p:grpSpPr>
        <p:sp>
          <p:nvSpPr>
            <p:cNvPr id="64" name="TextBox 63"/>
            <p:cNvSpPr txBox="1"/>
            <p:nvPr/>
          </p:nvSpPr>
          <p:spPr>
            <a:xfrm>
              <a:off x="4915948" y="1603695"/>
              <a:ext cx="18036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smtClean="0"/>
                <a:t>Heizbares Filament   </a:t>
              </a:r>
              <a:r>
                <a:rPr lang="de-CH" sz="1600" smtClean="0"/>
                <a:t>(bis 1200  C)</a:t>
              </a:r>
              <a:endParaRPr lang="en-US" sz="2000"/>
            </a:p>
          </p:txBody>
        </p:sp>
        <p:pic>
          <p:nvPicPr>
            <p:cNvPr id="63" name="Picture 2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502" y="2813442"/>
              <a:ext cx="927129" cy="20014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4403332" y="2677109"/>
            <a:ext cx="385894" cy="646331"/>
          </a:xfrm>
          <a:prstGeom prst="rect">
            <a:avLst/>
          </a:prstGeom>
          <a:noFill/>
          <a:effectLst>
            <a:outerShdw blurRad="12700" dist="25400" dir="2700000" algn="tl" rotWithShape="0">
              <a:srgbClr val="FF0000">
                <a:alpha val="8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8" name="Picture 20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82" y="3253282"/>
            <a:ext cx="927129" cy="2001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9" name="Group 108"/>
          <p:cNvGrpSpPr/>
          <p:nvPr/>
        </p:nvGrpSpPr>
        <p:grpSpPr>
          <a:xfrm>
            <a:off x="8290483" y="2794944"/>
            <a:ext cx="354332" cy="830997"/>
            <a:chOff x="8290483" y="3010844"/>
            <a:chExt cx="354332" cy="830997"/>
          </a:xfrm>
        </p:grpSpPr>
        <p:sp>
          <p:nvSpPr>
            <p:cNvPr id="134" name="TextBox 133"/>
            <p:cNvSpPr txBox="1"/>
            <p:nvPr/>
          </p:nvSpPr>
          <p:spPr>
            <a:xfrm>
              <a:off x="8290483" y="3010844"/>
              <a:ext cx="26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800" smtClean="0"/>
                <a:t>-</a:t>
              </a:r>
              <a:endParaRPr lang="en-US" sz="4800"/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8392815" y="3338734"/>
              <a:ext cx="252000" cy="252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8095826" y="2643112"/>
            <a:ext cx="40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smtClean="0"/>
              <a:t>°</a:t>
            </a:r>
            <a:endParaRPr lang="en-US" sz="2000"/>
          </a:p>
        </p:txBody>
      </p:sp>
      <p:sp>
        <p:nvSpPr>
          <p:cNvPr id="173" name="TextBox 172"/>
          <p:cNvSpPr txBox="1"/>
          <p:nvPr/>
        </p:nvSpPr>
        <p:spPr>
          <a:xfrm>
            <a:off x="5773384" y="2585207"/>
            <a:ext cx="385894" cy="646331"/>
          </a:xfrm>
          <a:prstGeom prst="rect">
            <a:avLst/>
          </a:prstGeom>
          <a:noFill/>
          <a:effectLst>
            <a:outerShdw blurRad="12700" dist="25400" dir="2700000" algn="tl" rotWithShape="0">
              <a:srgbClr val="FF0000">
                <a:alpha val="8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3" name="Group 97"/>
          <p:cNvGrpSpPr/>
          <p:nvPr/>
        </p:nvGrpSpPr>
        <p:grpSpPr>
          <a:xfrm>
            <a:off x="5646265" y="1171080"/>
            <a:ext cx="2099738" cy="921391"/>
            <a:chOff x="5603846" y="1647039"/>
            <a:chExt cx="2099738" cy="921391"/>
          </a:xfrm>
        </p:grpSpPr>
        <p:sp>
          <p:nvSpPr>
            <p:cNvPr id="78" name="Down Arrow 77"/>
            <p:cNvSpPr/>
            <p:nvPr/>
          </p:nvSpPr>
          <p:spPr bwMode="auto">
            <a:xfrm>
              <a:off x="5603846" y="1759234"/>
              <a:ext cx="243281" cy="807798"/>
            </a:xfrm>
            <a:prstGeom prst="downArrow">
              <a:avLst>
                <a:gd name="adj1" fmla="val 50000"/>
                <a:gd name="adj2" fmla="val 122413"/>
              </a:avLst>
            </a:prstGeom>
            <a:solidFill>
              <a:srgbClr val="9933FF"/>
            </a:solidFill>
            <a:ln w="38160" cap="flat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14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0" name="Down Arrow 89"/>
            <p:cNvSpPr/>
            <p:nvPr/>
          </p:nvSpPr>
          <p:spPr bwMode="auto">
            <a:xfrm>
              <a:off x="5789802" y="1979802"/>
              <a:ext cx="243281" cy="588628"/>
            </a:xfrm>
            <a:prstGeom prst="downArrow">
              <a:avLst>
                <a:gd name="adj1" fmla="val 50000"/>
                <a:gd name="adj2" fmla="val 122413"/>
              </a:avLst>
            </a:prstGeom>
            <a:solidFill>
              <a:srgbClr val="0000FF"/>
            </a:solidFill>
            <a:ln w="38160" cap="flat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747552" y="1647039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 smtClean="0">
                  <a:solidFill>
                    <a:srgbClr val="9933FF"/>
                  </a:solidFill>
                </a:rPr>
                <a:t>Laser1</a:t>
              </a:r>
              <a:endParaRPr lang="en-US" sz="2000" b="1" dirty="0">
                <a:solidFill>
                  <a:srgbClr val="9933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899951" y="1891718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 smtClean="0">
                  <a:solidFill>
                    <a:srgbClr val="0000FF"/>
                  </a:solidFill>
                </a:rPr>
                <a:t>Laser2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134062" y="3667642"/>
            <a:ext cx="1920400" cy="1107996"/>
            <a:chOff x="5134062" y="3883542"/>
            <a:chExt cx="1920400" cy="1107996"/>
          </a:xfrm>
        </p:grpSpPr>
        <p:grpSp>
          <p:nvGrpSpPr>
            <p:cNvPr id="15" name="Group 73"/>
            <p:cNvGrpSpPr/>
            <p:nvPr/>
          </p:nvGrpSpPr>
          <p:grpSpPr>
            <a:xfrm rot="5400000">
              <a:off x="5770685" y="3846027"/>
              <a:ext cx="204067" cy="1200197"/>
              <a:chOff x="2190754" y="1570750"/>
              <a:chExt cx="204067" cy="1200197"/>
            </a:xfrm>
          </p:grpSpPr>
          <p:sp>
            <p:nvSpPr>
              <p:cNvPr id="121" name="Rectangle 267"/>
              <p:cNvSpPr>
                <a:spLocks noChangeArrowheads="1"/>
              </p:cNvSpPr>
              <p:nvPr/>
            </p:nvSpPr>
            <p:spPr bwMode="auto">
              <a:xfrm rot="35790">
                <a:off x="2208990" y="1570750"/>
                <a:ext cx="185831" cy="1200197"/>
              </a:xfrm>
              <a:prstGeom prst="rect">
                <a:avLst/>
              </a:prstGeom>
              <a:solidFill>
                <a:srgbClr val="000000"/>
              </a:solidFill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261"/>
              <p:cNvSpPr>
                <a:spLocks noChangeArrowheads="1"/>
              </p:cNvSpPr>
              <p:nvPr/>
            </p:nvSpPr>
            <p:spPr bwMode="auto">
              <a:xfrm rot="16200000">
                <a:off x="1684434" y="2092770"/>
                <a:ext cx="1162226" cy="149585"/>
              </a:xfrm>
              <a:prstGeom prst="rect">
                <a:avLst/>
              </a:prstGeom>
              <a:solidFill>
                <a:srgbClr val="3366FF"/>
              </a:solidFill>
              <a:ln w="12700" algn="ctr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5134062" y="4468191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smtClean="0">
                  <a:latin typeface="Symbol" pitchFamily="18" charset="2"/>
                </a:rPr>
                <a:t>a</a:t>
              </a:r>
              <a:r>
                <a:rPr lang="de-CH" sz="2000" smtClean="0"/>
                <a:t>-Detektor</a:t>
              </a:r>
              <a:endParaRPr lang="en-US" sz="200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6572933" y="3883542"/>
              <a:ext cx="481529" cy="1107996"/>
              <a:chOff x="8332379" y="3073537"/>
              <a:chExt cx="312436" cy="717471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8332379" y="3073537"/>
                <a:ext cx="268449" cy="717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600" smtClean="0"/>
                  <a:t>-</a:t>
                </a:r>
                <a:endParaRPr lang="en-US" sz="6600"/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8392815" y="3338734"/>
                <a:ext cx="252000" cy="2520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30" name="Rectangle 129"/>
          <p:cNvSpPr/>
          <p:nvPr/>
        </p:nvSpPr>
        <p:spPr bwMode="auto">
          <a:xfrm>
            <a:off x="6626711" y="3893521"/>
            <a:ext cx="570155" cy="7100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" name="Bild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8153"/>
          <a:stretch/>
        </p:blipFill>
        <p:spPr>
          <a:xfrm>
            <a:off x="43031" y="3446462"/>
            <a:ext cx="2634599" cy="2866163"/>
          </a:xfrm>
          <a:prstGeom prst="rect">
            <a:avLst/>
          </a:prstGeom>
        </p:spPr>
      </p:pic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SHE-SHIP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C 0.04549 -0.00301 0.09098 -0.00579 0.1349 -0.00486 C 0.17882 -0.00394 0.23247 0.00162 0.2632 0.00625 C 0.29393 0.01088 0.30712 0.01944 0.31875 0.02292 " pathEditMode="relative" rAng="0" ptsTypes="AAAA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88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17 -0.00023 0.08681 -0.00255 0.13073 -0.00116 C 0.17465 0.00023 0.23403 0.00486 0.26372 0.00833 C 0.2934 0.01181 0.29913 0.0169 0.30851 0.01921 " pathEditMode="relative" rAng="0" ptsTypes="AAAA">
                                      <p:cBhvr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55 0.02106 C 0.24149 0.00579 0.17361 -0.00926 0.14635 -0.015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35 -0.01528 L 0.14635 0.0953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0122 0.1169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" grpId="0"/>
      <p:bldP spid="60" grpId="0"/>
      <p:bldP spid="60" grpId="1"/>
      <p:bldP spid="60" grpId="2"/>
      <p:bldP spid="161" grpId="0"/>
      <p:bldP spid="173" grpId="0"/>
      <p:bldP spid="173" grpId="1"/>
      <p:bldP spid="1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SHE-SHIP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feld 17"/>
          <p:cNvSpPr txBox="1"/>
          <p:nvPr/>
        </p:nvSpPr>
        <p:spPr>
          <a:xfrm>
            <a:off x="139267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Y7, 48-Ca</a:t>
            </a:r>
            <a:endParaRPr lang="en-GB" dirty="0" smtClean="0"/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2" y="1828335"/>
            <a:ext cx="4368745" cy="309840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40" y="2939770"/>
            <a:ext cx="5124966" cy="34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8"/>
            <a:ext cx="1465888" cy="85167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909321" y="2704942"/>
            <a:ext cx="103356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V="1">
            <a:off x="6596899" y="2704942"/>
            <a:ext cx="312422" cy="1604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Plasma Physics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40320" y="3801752"/>
            <a:ext cx="151515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Abel </a:t>
            </a:r>
            <a:r>
              <a:rPr lang="en-GB" sz="1600" dirty="0" err="1" smtClean="0"/>
              <a:t>Blaszevic</a:t>
            </a:r>
            <a:endParaRPr lang="en-GB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594763" y="3824451"/>
            <a:ext cx="191590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Denis Schumacher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Z7, 48-Ca, 12-C, 197-Au</a:t>
            </a:r>
            <a:endParaRPr lang="en-GB" dirty="0" smtClean="0"/>
          </a:p>
        </p:txBody>
      </p:sp>
      <p:pic>
        <p:nvPicPr>
          <p:cNvPr id="116" name="Bild 115"/>
          <p:cNvPicPr>
            <a:picLocks noChangeAspect="1"/>
          </p:cNvPicPr>
          <p:nvPr/>
        </p:nvPicPr>
        <p:blipFill rotWithShape="1">
          <a:blip r:embed="rId3"/>
          <a:srcRect l="15070" t="-793" r="13317" b="793"/>
          <a:stretch/>
        </p:blipFill>
        <p:spPr>
          <a:xfrm>
            <a:off x="3644868" y="2094596"/>
            <a:ext cx="1235608" cy="1725403"/>
          </a:xfrm>
          <a:prstGeom prst="rect">
            <a:avLst/>
          </a:prstGeom>
        </p:spPr>
      </p:pic>
      <p:pic>
        <p:nvPicPr>
          <p:cNvPr id="117" name="Bild 116"/>
          <p:cNvPicPr>
            <a:picLocks noChangeAspect="1"/>
          </p:cNvPicPr>
          <p:nvPr/>
        </p:nvPicPr>
        <p:blipFill rotWithShape="1">
          <a:blip r:embed="rId4"/>
          <a:srcRect l="17473" t="18571" r="48859" b="17783"/>
          <a:stretch/>
        </p:blipFill>
        <p:spPr>
          <a:xfrm>
            <a:off x="1815464" y="2104715"/>
            <a:ext cx="1359738" cy="1715285"/>
          </a:xfrm>
          <a:prstGeom prst="rect">
            <a:avLst/>
          </a:prstGeom>
        </p:spPr>
      </p:pic>
      <p:pic>
        <p:nvPicPr>
          <p:cNvPr id="119" name="Bild 118"/>
          <p:cNvPicPr>
            <a:picLocks noChangeAspect="1"/>
          </p:cNvPicPr>
          <p:nvPr/>
        </p:nvPicPr>
        <p:blipFill rotWithShape="1">
          <a:blip r:embed="rId5"/>
          <a:srcRect r="29862" b="26675"/>
          <a:stretch/>
        </p:blipFill>
        <p:spPr>
          <a:xfrm>
            <a:off x="85377" y="2108054"/>
            <a:ext cx="1236681" cy="1693698"/>
          </a:xfrm>
          <a:prstGeom prst="rect">
            <a:avLst/>
          </a:prstGeom>
        </p:spPr>
      </p:pic>
      <p:sp>
        <p:nvSpPr>
          <p:cNvPr id="124" name="Textfeld 123"/>
          <p:cNvSpPr txBox="1"/>
          <p:nvPr/>
        </p:nvSpPr>
        <p:spPr>
          <a:xfrm>
            <a:off x="3578029" y="3824451"/>
            <a:ext cx="136928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Olga </a:t>
            </a:r>
            <a:r>
              <a:rPr lang="en-GB" sz="1600" dirty="0" err="1" smtClean="0"/>
              <a:t>Rosmej</a:t>
            </a:r>
            <a:endParaRPr lang="en-GB" sz="16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924604"/>
              </p:ext>
            </p:extLst>
          </p:nvPr>
        </p:nvGraphicFramePr>
        <p:xfrm>
          <a:off x="151966" y="4192916"/>
          <a:ext cx="7488297" cy="2327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4942"/>
                <a:gridCol w="3464092"/>
                <a:gridCol w="2179263"/>
              </a:tblGrid>
              <a:tr h="6954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U311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400" u="none" strike="noStrike" dirty="0" err="1">
                          <a:effectLst/>
                        </a:rPr>
                        <a:t>Diffusive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particle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acceleration</a:t>
                      </a:r>
                      <a:r>
                        <a:rPr lang="de-DE" sz="1400" u="none" strike="noStrike" dirty="0">
                          <a:effectLst/>
                        </a:rPr>
                        <a:t> in a turbulent </a:t>
                      </a:r>
                      <a:r>
                        <a:rPr lang="de-DE" sz="1400" u="none" strike="noStrike" dirty="0" err="1">
                          <a:effectLst/>
                        </a:rPr>
                        <a:t>magnetized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plasma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Gregori, Gianluca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7789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U317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400" u="none" strike="noStrike" dirty="0">
                          <a:effectLst/>
                        </a:rPr>
                        <a:t>X-</a:t>
                      </a:r>
                      <a:r>
                        <a:rPr lang="de-DE" sz="1400" u="none" strike="noStrike" dirty="0" err="1">
                          <a:effectLst/>
                        </a:rPr>
                        <a:t>ray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mapping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heavy </a:t>
                      </a:r>
                      <a:r>
                        <a:rPr lang="de-DE" sz="1400" u="none" strike="noStrike" dirty="0" err="1">
                          <a:effectLst/>
                        </a:rPr>
                        <a:t>ion</a:t>
                      </a:r>
                      <a:r>
                        <a:rPr lang="de-DE" sz="1400" u="none" strike="noStrike" dirty="0">
                          <a:effectLst/>
                        </a:rPr>
                        <a:t> beam </a:t>
                      </a:r>
                      <a:r>
                        <a:rPr lang="de-DE" sz="1400" u="none" strike="noStrike" dirty="0" err="1">
                          <a:effectLst/>
                        </a:rPr>
                        <a:t>intensity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distribution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ion</a:t>
                      </a:r>
                      <a:r>
                        <a:rPr lang="de-DE" sz="1400" u="none" strike="noStrike" dirty="0">
                          <a:effectLst/>
                        </a:rPr>
                        <a:t> beam </a:t>
                      </a:r>
                      <a:r>
                        <a:rPr lang="de-DE" sz="1400" u="none" strike="noStrike" dirty="0" err="1">
                          <a:effectLst/>
                        </a:rPr>
                        <a:t>energy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loss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plasma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physics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experiments</a:t>
                      </a:r>
                      <a:r>
                        <a:rPr lang="de-DE" sz="1400" u="none" strike="noStrike" dirty="0">
                          <a:effectLst/>
                        </a:rPr>
                        <a:t> at FAIR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Rosmej, Olga N.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7789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U318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400" u="none" strike="noStrike" dirty="0">
                          <a:effectLst/>
                        </a:rPr>
                        <a:t>Investigation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charge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state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energy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loss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heavy </a:t>
                      </a:r>
                      <a:r>
                        <a:rPr lang="de-DE" sz="1400" u="none" strike="noStrike" dirty="0" err="1">
                          <a:effectLst/>
                        </a:rPr>
                        <a:t>ions</a:t>
                      </a:r>
                      <a:r>
                        <a:rPr lang="de-DE" sz="1400" u="none" strike="noStrike" dirty="0">
                          <a:effectLst/>
                        </a:rPr>
                        <a:t> after </a:t>
                      </a:r>
                      <a:r>
                        <a:rPr lang="de-DE" sz="1400" u="none" strike="noStrike" dirty="0" err="1">
                          <a:effectLst/>
                        </a:rPr>
                        <a:t>interaction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with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inductively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coupled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plasma</a:t>
                      </a:r>
                      <a:r>
                        <a:rPr lang="de-DE" sz="1400" u="none" strike="noStrike" dirty="0">
                          <a:effectLst/>
                        </a:rPr>
                        <a:t>.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Cistakov</a:t>
                      </a:r>
                      <a:r>
                        <a:rPr lang="de-DE" sz="1600" u="none" strike="noStrike" dirty="0">
                          <a:effectLst/>
                        </a:rPr>
                        <a:t>, Konstantin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89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342" y="1481423"/>
            <a:ext cx="6124147" cy="4214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3" y="4011546"/>
            <a:ext cx="3224102" cy="21504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3" y="1221283"/>
            <a:ext cx="3224102" cy="2152088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263265" y="4011546"/>
            <a:ext cx="2286000" cy="58902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>
            <a:off x="3263265" y="5086784"/>
            <a:ext cx="2286000" cy="107523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263265" y="3373371"/>
            <a:ext cx="2286000" cy="1227204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263265" y="1221283"/>
            <a:ext cx="2286000" cy="2912567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822387" y="2154346"/>
            <a:ext cx="1298753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PHELIX</a:t>
            </a:r>
          </a:p>
          <a:p>
            <a:pPr algn="l"/>
            <a:r>
              <a:rPr lang="de-DE" sz="1400" dirty="0" smtClean="0"/>
              <a:t>50 J in 500 </a:t>
            </a:r>
            <a:r>
              <a:rPr lang="de-DE" sz="1400" dirty="0" err="1" smtClean="0"/>
              <a:t>fs</a:t>
            </a:r>
            <a:endParaRPr lang="de-DE" sz="14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7073265" y="4084736"/>
            <a:ext cx="114967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Kompressor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478184" y="5724525"/>
            <a:ext cx="143821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Laserdiagnostik</a:t>
            </a:r>
          </a:p>
        </p:txBody>
      </p:sp>
      <p:cxnSp>
        <p:nvCxnSpPr>
          <p:cNvPr id="13" name="Gerade Verbindung mit Pfeil 12"/>
          <p:cNvCxnSpPr>
            <a:stCxn id="11" idx="3"/>
          </p:cNvCxnSpPr>
          <p:nvPr/>
        </p:nvCxnSpPr>
        <p:spPr>
          <a:xfrm>
            <a:off x="8222939" y="4238625"/>
            <a:ext cx="174301" cy="238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2" idx="0"/>
          </p:cNvCxnSpPr>
          <p:nvPr/>
        </p:nvCxnSpPr>
        <p:spPr>
          <a:xfrm flipV="1">
            <a:off x="8197291" y="5372101"/>
            <a:ext cx="274472" cy="352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501515" y="6008133"/>
            <a:ext cx="155683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Fokussierparabel</a:t>
            </a:r>
          </a:p>
        </p:txBody>
      </p:sp>
      <p:cxnSp>
        <p:nvCxnSpPr>
          <p:cNvPr id="16" name="Gerade Verbindung mit Pfeil 15"/>
          <p:cNvCxnSpPr>
            <a:stCxn id="15" idx="0"/>
          </p:cNvCxnSpPr>
          <p:nvPr/>
        </p:nvCxnSpPr>
        <p:spPr>
          <a:xfrm flipH="1" flipV="1">
            <a:off x="2882275" y="5086785"/>
            <a:ext cx="2397658" cy="921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5" idx="0"/>
          </p:cNvCxnSpPr>
          <p:nvPr/>
        </p:nvCxnSpPr>
        <p:spPr>
          <a:xfrm flipV="1">
            <a:off x="5279933" y="5086785"/>
            <a:ext cx="269332" cy="921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476205" y="6307220"/>
            <a:ext cx="8819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Solenoid</a:t>
            </a:r>
          </a:p>
        </p:txBody>
      </p:sp>
      <p:cxnSp>
        <p:nvCxnSpPr>
          <p:cNvPr id="19" name="Gerade Verbindung mit Pfeil 18"/>
          <p:cNvCxnSpPr>
            <a:stCxn id="18" idx="0"/>
          </p:cNvCxnSpPr>
          <p:nvPr/>
        </p:nvCxnSpPr>
        <p:spPr>
          <a:xfrm flipV="1">
            <a:off x="3917192" y="4772026"/>
            <a:ext cx="1632073" cy="15351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8" idx="0"/>
          </p:cNvCxnSpPr>
          <p:nvPr/>
        </p:nvCxnSpPr>
        <p:spPr>
          <a:xfrm flipH="1" flipV="1">
            <a:off x="1320171" y="5372100"/>
            <a:ext cx="2597021" cy="935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150296" y="1473398"/>
            <a:ext cx="101021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Resonator</a:t>
            </a:r>
          </a:p>
        </p:txBody>
      </p:sp>
      <p:cxnSp>
        <p:nvCxnSpPr>
          <p:cNvPr id="22" name="Gerade Verbindung mit Pfeil 21"/>
          <p:cNvCxnSpPr>
            <a:stCxn id="21" idx="2"/>
          </p:cNvCxnSpPr>
          <p:nvPr/>
        </p:nvCxnSpPr>
        <p:spPr>
          <a:xfrm>
            <a:off x="4655403" y="1781175"/>
            <a:ext cx="893862" cy="24574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1" idx="2"/>
          </p:cNvCxnSpPr>
          <p:nvPr/>
        </p:nvCxnSpPr>
        <p:spPr>
          <a:xfrm flipH="1">
            <a:off x="2167895" y="1781175"/>
            <a:ext cx="2487508" cy="373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Plasma Physics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9"/>
            <a:ext cx="1482184" cy="83492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590799" y="3048376"/>
            <a:ext cx="459707" cy="25176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H="1">
            <a:off x="6590799" y="2865390"/>
            <a:ext cx="6100" cy="18298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Biophysics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40320" y="3824902"/>
            <a:ext cx="177965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Thomas Friedrich</a:t>
            </a:r>
            <a:endParaRPr lang="en-GB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768388" y="3836026"/>
            <a:ext cx="169790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Claudia Fournier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X6/X0 12-C, 197-Au</a:t>
            </a:r>
            <a:endParaRPr lang="en-GB" dirty="0" smtClean="0"/>
          </a:p>
        </p:txBody>
      </p:sp>
      <p:sp>
        <p:nvSpPr>
          <p:cNvPr id="124" name="Textfeld 123"/>
          <p:cNvSpPr txBox="1"/>
          <p:nvPr/>
        </p:nvSpPr>
        <p:spPr>
          <a:xfrm>
            <a:off x="3578029" y="3824451"/>
            <a:ext cx="162095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 smtClean="0"/>
              <a:t>Burkhard</a:t>
            </a:r>
            <a:r>
              <a:rPr lang="en-GB" sz="1600" dirty="0" smtClean="0"/>
              <a:t> </a:t>
            </a:r>
            <a:r>
              <a:rPr lang="en-GB" sz="1600" dirty="0" err="1" smtClean="0"/>
              <a:t>Jakob</a:t>
            </a:r>
            <a:endParaRPr lang="en-GB" sz="1600" dirty="0" smtClean="0"/>
          </a:p>
        </p:txBody>
      </p:sp>
      <p:cxnSp>
        <p:nvCxnSpPr>
          <p:cNvPr id="33" name="Gerade Verbindung 32"/>
          <p:cNvCxnSpPr/>
          <p:nvPr/>
        </p:nvCxnSpPr>
        <p:spPr>
          <a:xfrm flipH="1">
            <a:off x="6733860" y="3146923"/>
            <a:ext cx="3328" cy="9149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328190"/>
              </p:ext>
            </p:extLst>
          </p:nvPr>
        </p:nvGraphicFramePr>
        <p:xfrm>
          <a:off x="60065" y="5259587"/>
          <a:ext cx="7984340" cy="1149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432"/>
                <a:gridCol w="1669344"/>
                <a:gridCol w="4554141"/>
                <a:gridCol w="746423"/>
              </a:tblGrid>
              <a:tr h="62351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BIO-07-012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Fournier, Claudia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Modulation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immune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inflammatory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response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by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densely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ionizing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irradiation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X6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</a:tr>
              <a:tr h="52641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BIO-07-013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Jakob, Burkhard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Radiation-</a:t>
                      </a:r>
                      <a:r>
                        <a:rPr lang="de-DE" sz="1400" u="none" strike="noStrike" dirty="0" err="1">
                          <a:effectLst/>
                        </a:rPr>
                        <a:t>induced</a:t>
                      </a:r>
                      <a:r>
                        <a:rPr lang="de-DE" sz="1400" u="none" strike="noStrike" dirty="0">
                          <a:effectLst/>
                        </a:rPr>
                        <a:t> DNA </a:t>
                      </a:r>
                      <a:r>
                        <a:rPr lang="de-DE" sz="1400" u="none" strike="noStrike" dirty="0" err="1">
                          <a:effectLst/>
                        </a:rPr>
                        <a:t>damage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responses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context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LET, </a:t>
                      </a:r>
                      <a:r>
                        <a:rPr lang="de-DE" sz="1400" u="none" strike="noStrike" dirty="0" err="1">
                          <a:effectLst/>
                        </a:rPr>
                        <a:t>chromatin</a:t>
                      </a:r>
                      <a:r>
                        <a:rPr lang="de-DE" sz="1400" u="none" strike="noStrike" dirty="0">
                          <a:effectLst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cell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cycle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X6, X0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</a:tr>
            </a:tbl>
          </a:graphicData>
        </a:graphic>
      </p:graphicFrame>
      <p:pic>
        <p:nvPicPr>
          <p:cNvPr id="36" name="Bild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901" y="2138990"/>
            <a:ext cx="1565973" cy="1565973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141" y="2159741"/>
            <a:ext cx="1592523" cy="1592523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68" y="1912239"/>
            <a:ext cx="14351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71DF75E5-E01E-4A8F-AA80-743F55FF4FFB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6794500" cy="371475"/>
          </a:xfrm>
        </p:spPr>
        <p:txBody>
          <a:bodyPr>
            <a:normAutofit fontScale="90000"/>
          </a:bodyPr>
          <a:lstStyle/>
          <a:p>
            <a:r>
              <a:rPr lang="en-US" altLang="de-DE" sz="3200" dirty="0">
                <a:solidFill>
                  <a:schemeClr val="tx1"/>
                </a:solidFill>
              </a:rPr>
              <a:t>Stopping Mechanism</a:t>
            </a:r>
          </a:p>
        </p:txBody>
      </p:sp>
      <p:pic>
        <p:nvPicPr>
          <p:cNvPr id="278531" name="Picture 3" descr="dist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54" y="4089068"/>
            <a:ext cx="2309146" cy="23037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8532" name="Picture 4" descr="dist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1252345"/>
            <a:ext cx="2321187" cy="233857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3541713" y="2197100"/>
            <a:ext cx="5164137" cy="3141663"/>
            <a:chOff x="2231" y="1384"/>
            <a:chExt cx="3253" cy="1979"/>
          </a:xfrm>
        </p:grpSpPr>
        <p:pic>
          <p:nvPicPr>
            <p:cNvPr id="278534" name="Picture 2" descr="log-Sn+Se-plot-Au-T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"/>
            <a:stretch>
              <a:fillRect/>
            </a:stretch>
          </p:blipFill>
          <p:spPr bwMode="auto">
            <a:xfrm>
              <a:off x="2231" y="1384"/>
              <a:ext cx="3253" cy="1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535" name="Text Box 9"/>
            <p:cNvSpPr txBox="1">
              <a:spLocks noChangeArrowheads="1"/>
            </p:cNvSpPr>
            <p:nvPr/>
          </p:nvSpPr>
          <p:spPr bwMode="auto">
            <a:xfrm>
              <a:off x="4280" y="1712"/>
              <a:ext cx="11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de-DE" sz="1400" b="1">
                  <a:solidFill>
                    <a:srgbClr val="CC0000"/>
                  </a:solidFill>
                </a:rPr>
                <a:t>electronic stopping</a:t>
              </a:r>
            </a:p>
          </p:txBody>
        </p:sp>
        <p:sp>
          <p:nvSpPr>
            <p:cNvPr id="278536" name="Text Box 10"/>
            <p:cNvSpPr txBox="1">
              <a:spLocks noChangeArrowheads="1"/>
            </p:cNvSpPr>
            <p:nvPr/>
          </p:nvSpPr>
          <p:spPr bwMode="auto">
            <a:xfrm>
              <a:off x="2899" y="1739"/>
              <a:ext cx="910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" r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altLang="de-DE" sz="1400" b="1">
                  <a:solidFill>
                    <a:srgbClr val="003399"/>
                  </a:solidFill>
                </a:rPr>
                <a:t>nuclear stopping</a:t>
              </a:r>
            </a:p>
          </p:txBody>
        </p:sp>
        <p:sp>
          <p:nvSpPr>
            <p:cNvPr id="278538" name="Rectangle 14"/>
            <p:cNvSpPr>
              <a:spLocks noChangeArrowheads="1"/>
            </p:cNvSpPr>
            <p:nvPr/>
          </p:nvSpPr>
          <p:spPr bwMode="auto">
            <a:xfrm>
              <a:off x="4435" y="1879"/>
              <a:ext cx="384" cy="1168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7269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PAC Results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88" y="2315119"/>
            <a:ext cx="2372222" cy="125794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97" y="2315118"/>
            <a:ext cx="2361235" cy="250864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875" y="5081410"/>
            <a:ext cx="2361235" cy="10408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" y="2155107"/>
            <a:ext cx="2836574" cy="401411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6251" y="1254758"/>
            <a:ext cx="2361235" cy="12569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G-PAC</a:t>
            </a:r>
            <a:endParaRPr lang="en-US" sz="1400" b="1" u="sng" dirty="0"/>
          </a:p>
          <a:p>
            <a:pPr algn="ctr"/>
            <a:r>
              <a:rPr lang="en-US" sz="1400" dirty="0" smtClean="0"/>
              <a:t>31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98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100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ESR/</a:t>
            </a:r>
            <a:r>
              <a:rPr lang="en-US" sz="1400" dirty="0" err="1" smtClean="0">
                <a:solidFill>
                  <a:schemeClr val="tx1"/>
                </a:solidFill>
              </a:rPr>
              <a:t>Cryring</a:t>
            </a:r>
            <a:r>
              <a:rPr lang="en-US" sz="1400" dirty="0" smtClean="0">
                <a:solidFill>
                  <a:schemeClr val="tx1"/>
                </a:solidFill>
              </a:rPr>
              <a:t>: 63 days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160897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Mat-PAC</a:t>
            </a:r>
          </a:p>
          <a:p>
            <a:pPr algn="ctr"/>
            <a:r>
              <a:rPr lang="en-US" sz="1400" dirty="0" smtClean="0"/>
              <a:t>43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50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8 days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399875" y="4030928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Plasma-PAC</a:t>
            </a:r>
          </a:p>
          <a:p>
            <a:pPr algn="ctr"/>
            <a:r>
              <a:rPr lang="en-US" sz="1400" dirty="0" smtClean="0"/>
              <a:t>5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30 days parasitic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12 days parasitic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399875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Bio-PAC</a:t>
            </a:r>
          </a:p>
          <a:p>
            <a:pPr algn="ctr"/>
            <a:r>
              <a:rPr lang="en-US" sz="1400" dirty="0" smtClean="0"/>
              <a:t>14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2 days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11 days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12291" name="Picture 8" descr="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7755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23850" y="5876925"/>
            <a:ext cx="5256213" cy="647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293" name="Textfeld 6"/>
          <p:cNvSpPr txBox="1">
            <a:spLocks noChangeArrowheads="1"/>
          </p:cNvSpPr>
          <p:nvPr/>
        </p:nvSpPr>
        <p:spPr bwMode="auto">
          <a:xfrm>
            <a:off x="395288" y="5876925"/>
            <a:ext cx="5832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>
                <a:solidFill>
                  <a:srgbClr val="000000"/>
                </a:solidFill>
                <a:latin typeface="Arial" charset="0"/>
                <a:cs typeface="Arial" charset="0"/>
              </a:rPr>
              <a:t>Cosmic rays in a human cells</a:t>
            </a:r>
          </a:p>
        </p:txBody>
      </p:sp>
      <p:sp>
        <p:nvSpPr>
          <p:cNvPr id="12294" name="Textfeld 7"/>
          <p:cNvSpPr txBox="1">
            <a:spLocks noChangeArrowheads="1"/>
          </p:cNvSpPr>
          <p:nvPr/>
        </p:nvSpPr>
        <p:spPr bwMode="auto">
          <a:xfrm>
            <a:off x="8388350" y="6381750"/>
            <a:ext cx="587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FFFFFF"/>
                </a:solidFill>
                <a:latin typeface="Arial" charset="0"/>
                <a:cs typeface="Arial" charset="0"/>
              </a:rPr>
              <a:t>© GSI</a:t>
            </a:r>
          </a:p>
          <a:p>
            <a:pPr eaLnBrk="1" hangingPunct="1"/>
            <a:endParaRPr lang="de-DE" altLang="de-DE" sz="1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Textfeld 1"/>
          <p:cNvSpPr txBox="1">
            <a:spLocks noChangeArrowheads="1"/>
          </p:cNvSpPr>
          <p:nvPr/>
        </p:nvSpPr>
        <p:spPr bwMode="auto">
          <a:xfrm>
            <a:off x="4194175" y="252413"/>
            <a:ext cx="419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(B. Jakob, G. Taucher-Scholz)</a:t>
            </a:r>
          </a:p>
        </p:txBody>
      </p:sp>
    </p:spTree>
    <p:extLst>
      <p:ext uri="{BB962C8B-B14F-4D97-AF65-F5344CB8AC3E}">
        <p14:creationId xmlns:p14="http://schemas.microsoft.com/office/powerpoint/2010/main" val="16221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9"/>
            <a:ext cx="1482184" cy="83492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590799" y="3048376"/>
            <a:ext cx="459707" cy="25176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H="1">
            <a:off x="6590799" y="2865390"/>
            <a:ext cx="6100" cy="18298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Materials Research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-71367" y="3737182"/>
            <a:ext cx="17954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Christina </a:t>
            </a:r>
            <a:r>
              <a:rPr lang="en-GB" sz="1400" dirty="0" err="1" smtClean="0"/>
              <a:t>Trautmann</a:t>
            </a:r>
            <a:endParaRPr lang="en-GB" sz="14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818536" y="3735603"/>
            <a:ext cx="142994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Kay-</a:t>
            </a:r>
            <a:r>
              <a:rPr lang="en-GB" sz="1400" dirty="0" err="1" smtClean="0"/>
              <a:t>Obbe</a:t>
            </a:r>
            <a:r>
              <a:rPr lang="en-GB" sz="1400" dirty="0" smtClean="0"/>
              <a:t> Voss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6" y="1277162"/>
            <a:ext cx="56353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mtClean="0"/>
              <a:t>UNILAC M1/M2/M3/X0 </a:t>
            </a:r>
            <a:r>
              <a:rPr lang="en-GB" dirty="0" smtClean="0"/>
              <a:t>12-C</a:t>
            </a:r>
            <a:r>
              <a:rPr lang="en-GB" smtClean="0"/>
              <a:t>, 48-Ca,197-Au, 238-U</a:t>
            </a:r>
            <a:endParaRPr lang="en-GB" dirty="0" smtClean="0"/>
          </a:p>
        </p:txBody>
      </p:sp>
      <p:sp>
        <p:nvSpPr>
          <p:cNvPr id="124" name="Textfeld 123"/>
          <p:cNvSpPr txBox="1"/>
          <p:nvPr/>
        </p:nvSpPr>
        <p:spPr>
          <a:xfrm>
            <a:off x="4064357" y="5938712"/>
            <a:ext cx="157607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Markus Bender</a:t>
            </a:r>
          </a:p>
        </p:txBody>
      </p:sp>
      <p:cxnSp>
        <p:nvCxnSpPr>
          <p:cNvPr id="33" name="Gerade Verbindung 32"/>
          <p:cNvCxnSpPr/>
          <p:nvPr/>
        </p:nvCxnSpPr>
        <p:spPr>
          <a:xfrm flipH="1">
            <a:off x="6733860" y="3146923"/>
            <a:ext cx="3328" cy="9149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7" y="1837723"/>
            <a:ext cx="1498600" cy="1905000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4"/>
          <a:srcRect l="10112" r="9524"/>
          <a:stretch/>
        </p:blipFill>
        <p:spPr>
          <a:xfrm>
            <a:off x="1777879" y="1850689"/>
            <a:ext cx="1519298" cy="1890514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 rotWithShape="1">
          <a:blip r:embed="rId5"/>
          <a:srcRect l="11089" r="14292"/>
          <a:stretch/>
        </p:blipFill>
        <p:spPr>
          <a:xfrm>
            <a:off x="3437818" y="1864233"/>
            <a:ext cx="1410690" cy="1890514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/>
        </p:nvPicPr>
        <p:blipFill rotWithShape="1">
          <a:blip r:embed="rId6"/>
          <a:srcRect l="62232" t="6683" r="16135" b="66138"/>
          <a:stretch/>
        </p:blipFill>
        <p:spPr>
          <a:xfrm>
            <a:off x="1966897" y="4347572"/>
            <a:ext cx="2048719" cy="1930593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3479748" y="3735603"/>
            <a:ext cx="134633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Eugenia </a:t>
            </a:r>
            <a:r>
              <a:rPr lang="en-GB" sz="1400" dirty="0" err="1" smtClean="0"/>
              <a:t>Toimil</a:t>
            </a:r>
            <a:endParaRPr lang="en-GB" sz="1400" dirty="0" smtClean="0"/>
          </a:p>
        </p:txBody>
      </p:sp>
      <p:cxnSp>
        <p:nvCxnSpPr>
          <p:cNvPr id="45" name="Gerade Verbindung 44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69789" y="2192730"/>
            <a:ext cx="470535" cy="25519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H="1">
            <a:off x="6273701" y="2009744"/>
            <a:ext cx="6593" cy="24804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H="1" flipV="1">
            <a:off x="6189582" y="2058527"/>
            <a:ext cx="42703" cy="2846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596204" y="5928294"/>
            <a:ext cx="133562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 smtClean="0"/>
              <a:t>Hausmeister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34382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36206"/>
              </p:ext>
            </p:extLst>
          </p:nvPr>
        </p:nvGraphicFramePr>
        <p:xfrm>
          <a:off x="324091" y="1261639"/>
          <a:ext cx="7430948" cy="5796205"/>
        </p:xfrm>
        <a:graphic>
          <a:graphicData uri="http://schemas.openxmlformats.org/drawingml/2006/table">
            <a:tbl>
              <a:tblPr/>
              <a:tblGrid>
                <a:gridCol w="924950"/>
                <a:gridCol w="924950"/>
                <a:gridCol w="1144427"/>
                <a:gridCol w="1348231"/>
                <a:gridCol w="3088390"/>
              </a:tblGrid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UMat_Apel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Apel, Pavel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Asymmetric nanopores for molecular sensors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UMat_Bender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Bender, Markus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Bender, Markus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Heavy ion-induced molecular desorption and sputtering from cryogenic surfaces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UMat_Bolse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Bolse, Wolfgang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Swift heavy ion sputtering of SiO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Nio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UMat_Breuer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Breuer, Lars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MeV/SIMS/SNMS with organic molecules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UMat_Dartois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Dartois, Emmanuel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Swift heavy ion irradiation of interstellar dust analogues: Cosmic rays release of carbonaceous species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7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UMat_Dürr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Dürr, Michael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Modification of silicon surfaces induced by electronic excitation - investigation by means on ion-induced desorption of hydrogen from H/Si(001)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UMat_Ferlet-Cavrois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Ferlet-Cavrois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Véronique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Micro-probing of electronic components for space and high energy physics applications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UMat_Ferry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Ferry, Muriel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Radiolysis of polymers: Temperature effect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UMat_Iwase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Iwase, Akihiro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sintered bulk specimens (8 pieces) dimension: 4mmx4mmx0.7mm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UMat_Kluth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Kluth, Patrick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Fundamental properties and applications of ion tracks in insulators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UMat_Lang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Lank, Maik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of the nature of defect behavior and disorder in irradiated complex oxides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UMat_Mecartney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Mecartney, Martha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Radiation damage in multiphase ceramics and the effect of grain size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UMat_Neumeier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Neumeier, Stefan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on (La,Gd)PO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solid solutions under swift heavy ion irradiation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UMat_Rogozhkin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Rogozhkin S.V.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Analysis of oxide particles stability in advanced ODS steels under swift heavy ion irradiation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UMat_Rothard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Rothard, Herrmann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Radiolysis of organic molecules in solid phase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UMat_Schleberger Graphene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Schleberger, Marika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Irradiation of graphene/polymer-composite-membranes fort nanofluidics and ultrafiltration applications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7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UMat_Schleberger_In-situ investigation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Schleberger, Marika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In-situ investigation of two-dimensional materials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UMat_Sequeira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Sequeira, Miguel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Understanding ion-solid interactions in functional wide bandgap semiconductors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UMat_Steininger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Steininger, Andreas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Voss, Kay-Obbe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of single event effects in 65 nm CMOS by microbeam experiments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UMat_Toimil-Molares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Toimil-Molares, M.E.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Toimil-Molares, M.E.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Ion-track nanotechnology (collective application)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UMat_Tomut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Tomut, Marilena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Tomut, Marilena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Materials for high dose, high energy density application - on-line measurements and irradiation experiments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UMat_Wang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Wang, Yugang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Selective ionic transport through PET films with latent tracks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UMat_Wucher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Wucher, Andreas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MeV-SIMS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UMat_Zhang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Zhang, Yanwen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Ion-Track Formation in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Complex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Alloys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Ceramics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Materials Research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24925" y="1647587"/>
            <a:ext cx="2612169" cy="1740806"/>
            <a:chOff x="6024925" y="1647587"/>
            <a:chExt cx="2612169" cy="1740806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460607" y="1211905"/>
              <a:ext cx="1740806" cy="261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195587" y="1900030"/>
              <a:ext cx="692714" cy="692714"/>
              <a:chOff x="-885" y="2160"/>
              <a:chExt cx="499" cy="499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8" name="Line 9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" name="Line 10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" name="Oval 11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" name="Oval 12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88019" y="4058319"/>
            <a:ext cx="254387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400" b="1" dirty="0" smtClean="0">
                <a:solidFill>
                  <a:srgbClr val="006600"/>
                </a:solidFill>
              </a:rPr>
              <a:t>Biophysik: gezielter Beschuss von Zellkernen</a:t>
            </a:r>
            <a:endParaRPr lang="de-DE" altLang="de-DE" sz="1400" b="1" dirty="0">
              <a:solidFill>
                <a:srgbClr val="006600"/>
              </a:solidFill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78" y="1232812"/>
            <a:ext cx="5184775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233398" y="3960631"/>
            <a:ext cx="22835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400" b="1" dirty="0" smtClean="0">
                <a:solidFill>
                  <a:srgbClr val="006600"/>
                </a:solidFill>
              </a:rPr>
              <a:t>ESA: Strahlenschäden in elektronischen Bauteilen</a:t>
            </a:r>
            <a:endParaRPr lang="de-DE" altLang="de-DE" sz="1400" b="1" dirty="0">
              <a:solidFill>
                <a:srgbClr val="00660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854634" y="3390290"/>
            <a:ext cx="295275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altLang="de-DE" sz="1400" b="1" dirty="0" smtClean="0">
                <a:solidFill>
                  <a:schemeClr val="accent2"/>
                </a:solidFill>
              </a:rPr>
              <a:t>Zielgenauigkeit </a:t>
            </a:r>
            <a:r>
              <a:rPr lang="de-DE" altLang="de-DE" sz="1400" b="1" dirty="0" err="1" smtClean="0">
                <a:solidFill>
                  <a:schemeClr val="accent2"/>
                </a:solidFill>
              </a:rPr>
              <a:t>ca</a:t>
            </a:r>
            <a:r>
              <a:rPr lang="de-DE" altLang="de-DE" sz="1400" b="1" dirty="0" smtClean="0">
                <a:solidFill>
                  <a:schemeClr val="accent2"/>
                </a:solidFill>
              </a:rPr>
              <a:t> 1 µm</a:t>
            </a:r>
          </a:p>
          <a:p>
            <a:pPr algn="ctr">
              <a:spcBef>
                <a:spcPts val="600"/>
              </a:spcBef>
            </a:pPr>
            <a:r>
              <a:rPr lang="de-DE" altLang="de-DE" sz="1400" b="1" dirty="0" smtClean="0">
                <a:solidFill>
                  <a:schemeClr val="accent2"/>
                </a:solidFill>
              </a:rPr>
              <a:t>Schreibrate ca. 1000 Ionen/s</a:t>
            </a:r>
            <a:endParaRPr lang="de-DE" altLang="de-DE" sz="1400" b="1" dirty="0">
              <a:solidFill>
                <a:schemeClr val="accent2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09307" y="4695149"/>
            <a:ext cx="1997976" cy="1720317"/>
            <a:chOff x="5509306" y="4325071"/>
            <a:chExt cx="2427785" cy="2090395"/>
          </a:xfrm>
        </p:grpSpPr>
        <p:pic>
          <p:nvPicPr>
            <p:cNvPr id="20" name="Picture 22" descr="H2AX-crosses-5x5ions"/>
            <p:cNvPicPr>
              <a:picLocks noChangeAspect="1" noChangeArrowheads="1"/>
            </p:cNvPicPr>
            <p:nvPr/>
          </p:nvPicPr>
          <p:blipFill>
            <a:blip r:embed="rId4">
              <a:lum bright="6000" contras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8001" y="4156376"/>
              <a:ext cx="2090395" cy="2427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3"/>
            <p:cNvGrpSpPr>
              <a:grpSpLocks/>
            </p:cNvGrpSpPr>
            <p:nvPr/>
          </p:nvGrpSpPr>
          <p:grpSpPr bwMode="auto">
            <a:xfrm>
              <a:off x="6876182" y="4941168"/>
              <a:ext cx="792162" cy="792162"/>
              <a:chOff x="-885" y="2160"/>
              <a:chExt cx="499" cy="499"/>
            </a:xfrm>
          </p:grpSpPr>
          <p:grpSp>
            <p:nvGrpSpPr>
              <p:cNvPr id="22" name="Group 24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25" name="Line 25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  <p:sp>
              <p:nvSpPr>
                <p:cNvPr id="26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</p:grpSp>
          <p:sp>
            <p:nvSpPr>
              <p:cNvPr id="23" name="Oval 27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  <p:sp>
            <p:nvSpPr>
              <p:cNvPr id="24" name="Oval 28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</p:grpSp>
      </p:grpSp>
      <p:sp>
        <p:nvSpPr>
          <p:cNvPr id="15" name="Heptagon 14"/>
          <p:cNvSpPr/>
          <p:nvPr/>
        </p:nvSpPr>
        <p:spPr bwMode="auto">
          <a:xfrm>
            <a:off x="459328" y="4009293"/>
            <a:ext cx="483171" cy="496110"/>
          </a:xfrm>
          <a:prstGeom prst="hept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 1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36" name="Heptagon 35"/>
          <p:cNvSpPr/>
          <p:nvPr/>
        </p:nvSpPr>
        <p:spPr bwMode="auto">
          <a:xfrm>
            <a:off x="4600907" y="4070348"/>
            <a:ext cx="483171" cy="496110"/>
          </a:xfrm>
          <a:prstGeom prst="hept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 2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grpSp>
        <p:nvGrpSpPr>
          <p:cNvPr id="43" name="Group 29"/>
          <p:cNvGrpSpPr>
            <a:grpSpLocks/>
          </p:cNvGrpSpPr>
          <p:nvPr/>
        </p:nvGrpSpPr>
        <p:grpSpPr bwMode="auto">
          <a:xfrm>
            <a:off x="1331640" y="4716721"/>
            <a:ext cx="1896316" cy="1698746"/>
            <a:chOff x="2588" y="2795"/>
            <a:chExt cx="1423" cy="1361"/>
          </a:xfrm>
        </p:grpSpPr>
        <p:pic>
          <p:nvPicPr>
            <p:cNvPr id="44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2795"/>
              <a:ext cx="1423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5" name="Group 31"/>
            <p:cNvGrpSpPr>
              <a:grpSpLocks/>
            </p:cNvGrpSpPr>
            <p:nvPr/>
          </p:nvGrpSpPr>
          <p:grpSpPr bwMode="auto">
            <a:xfrm>
              <a:off x="3470" y="2886"/>
              <a:ext cx="499" cy="499"/>
              <a:chOff x="-885" y="2160"/>
              <a:chExt cx="499" cy="499"/>
            </a:xfrm>
          </p:grpSpPr>
          <p:grpSp>
            <p:nvGrpSpPr>
              <p:cNvPr id="46" name="Group 32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49" name="Line 33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  <p:sp>
              <p:nvSpPr>
                <p:cNvPr id="5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</p:grpSp>
          <p:sp>
            <p:nvSpPr>
              <p:cNvPr id="47" name="Oval 35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  <p:sp>
            <p:nvSpPr>
              <p:cNvPr id="48" name="Oval 36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</p:grpSp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MAT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Microsonde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MAT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Microsonde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33" name="Picture 8" descr="Stack_zo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32430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9-GSI-beamlines 014"/>
          <p:cNvPicPr preferRelativeResize="0">
            <a:picLocks noChangeAspect="1" noChangeArrowheads="1"/>
          </p:cNvPicPr>
          <p:nvPr/>
        </p:nvPicPr>
        <p:blipFill rotWithShape="1">
          <a:blip r:embed="rId2" cstate="email">
            <a:lum brigh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01" y="1867544"/>
            <a:ext cx="5919617" cy="37322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2006-11-XO-U-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123" y="1772816"/>
            <a:ext cx="2411804" cy="231310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0270" y="1289166"/>
            <a:ext cx="48820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ferngesteuerte Probenschleuse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4582" y="5699582"/>
            <a:ext cx="34734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Magazin mit 20 Probenhalter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02934" y="1126485"/>
            <a:ext cx="1505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Probenhalter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(5x5 cm</a:t>
            </a:r>
            <a:r>
              <a:rPr lang="de-DE" altLang="de-DE" baseline="30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386" name="Picture 2" descr="Q:\Eigene Dateien\MFPC26\2-MF-Gruppe\6-MF-Beamlines\0-XO-Beamline\1-Probenhalter-Blenden-etc\Polymer-sampleholde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83887" y="4271296"/>
            <a:ext cx="1952276" cy="24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002934" y="4058462"/>
            <a:ext cx="1390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Folienhalter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MAT X0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ChangeArrowheads="1"/>
          </p:cNvSpPr>
          <p:nvPr/>
        </p:nvSpPr>
        <p:spPr bwMode="auto">
          <a:xfrm>
            <a:off x="914400" y="2001813"/>
            <a:ext cx="457200" cy="2667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grpSp>
        <p:nvGrpSpPr>
          <p:cNvPr id="1133571" name="Group 3"/>
          <p:cNvGrpSpPr>
            <a:grpSpLocks/>
          </p:cNvGrpSpPr>
          <p:nvPr/>
        </p:nvGrpSpPr>
        <p:grpSpPr bwMode="auto">
          <a:xfrm>
            <a:off x="914400" y="2001813"/>
            <a:ext cx="457200" cy="2667000"/>
            <a:chOff x="960" y="1392"/>
            <a:chExt cx="288" cy="1680"/>
          </a:xfrm>
        </p:grpSpPr>
        <p:sp>
          <p:nvSpPr>
            <p:cNvPr id="1133572" name="Rectangle 4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3" name="Rectangle 5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4" name="Rectangle 6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5" name="Rectangle 7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6" name="Rectangle 8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77" name="Group 9"/>
          <p:cNvGrpSpPr>
            <a:grpSpLocks/>
          </p:cNvGrpSpPr>
          <p:nvPr/>
        </p:nvGrpSpPr>
        <p:grpSpPr bwMode="auto">
          <a:xfrm>
            <a:off x="3657600" y="1849413"/>
            <a:ext cx="457200" cy="2667000"/>
            <a:chOff x="960" y="1392"/>
            <a:chExt cx="288" cy="1680"/>
          </a:xfrm>
        </p:grpSpPr>
        <p:sp>
          <p:nvSpPr>
            <p:cNvPr id="1133578" name="Rectangle 10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9" name="Rectangle 11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0" name="Rectangle 12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1" name="Rectangle 13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2" name="Rectangle 14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85" name="Group 17"/>
          <p:cNvGrpSpPr>
            <a:grpSpLocks/>
          </p:cNvGrpSpPr>
          <p:nvPr/>
        </p:nvGrpSpPr>
        <p:grpSpPr bwMode="auto">
          <a:xfrm>
            <a:off x="152400" y="2635226"/>
            <a:ext cx="228600" cy="1524000"/>
            <a:chOff x="288" y="1791"/>
            <a:chExt cx="144" cy="960"/>
          </a:xfrm>
        </p:grpSpPr>
        <p:sp>
          <p:nvSpPr>
            <p:cNvPr id="1133586" name="Oval 18"/>
            <p:cNvSpPr>
              <a:spLocks noChangeArrowheads="1"/>
            </p:cNvSpPr>
            <p:nvPr/>
          </p:nvSpPr>
          <p:spPr bwMode="auto">
            <a:xfrm>
              <a:off x="288" y="2116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7" name="Oval 19"/>
            <p:cNvSpPr>
              <a:spLocks noChangeArrowheads="1"/>
            </p:cNvSpPr>
            <p:nvPr/>
          </p:nvSpPr>
          <p:spPr bwMode="auto">
            <a:xfrm>
              <a:off x="288" y="2319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8" name="Oval 20"/>
            <p:cNvSpPr>
              <a:spLocks noChangeArrowheads="1"/>
            </p:cNvSpPr>
            <p:nvPr/>
          </p:nvSpPr>
          <p:spPr bwMode="auto">
            <a:xfrm>
              <a:off x="288" y="1791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9" name="Oval 21"/>
            <p:cNvSpPr>
              <a:spLocks noChangeArrowheads="1"/>
            </p:cNvSpPr>
            <p:nvPr/>
          </p:nvSpPr>
          <p:spPr bwMode="auto">
            <a:xfrm>
              <a:off x="288" y="2607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0" name="Group 22"/>
          <p:cNvGrpSpPr>
            <a:grpSpLocks/>
          </p:cNvGrpSpPr>
          <p:nvPr/>
        </p:nvGrpSpPr>
        <p:grpSpPr bwMode="auto">
          <a:xfrm>
            <a:off x="3657600" y="2489176"/>
            <a:ext cx="457200" cy="1570037"/>
            <a:chOff x="1920" y="1776"/>
            <a:chExt cx="288" cy="989"/>
          </a:xfrm>
        </p:grpSpPr>
        <p:sp>
          <p:nvSpPr>
            <p:cNvPr id="1133591" name="Rectangle 23"/>
            <p:cNvSpPr>
              <a:spLocks noChangeArrowheads="1"/>
            </p:cNvSpPr>
            <p:nvPr/>
          </p:nvSpPr>
          <p:spPr bwMode="auto">
            <a:xfrm>
              <a:off x="1920" y="2304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2" name="Rectangle 24"/>
            <p:cNvSpPr>
              <a:spLocks noChangeArrowheads="1"/>
            </p:cNvSpPr>
            <p:nvPr/>
          </p:nvSpPr>
          <p:spPr bwMode="auto">
            <a:xfrm>
              <a:off x="1920" y="210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3" name="Rectangle 25"/>
            <p:cNvSpPr>
              <a:spLocks noChangeArrowheads="1"/>
            </p:cNvSpPr>
            <p:nvPr/>
          </p:nvSpPr>
          <p:spPr bwMode="auto">
            <a:xfrm>
              <a:off x="1920" y="1776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4" name="Rectangle 26"/>
            <p:cNvSpPr>
              <a:spLocks noChangeArrowheads="1"/>
            </p:cNvSpPr>
            <p:nvPr/>
          </p:nvSpPr>
          <p:spPr bwMode="auto">
            <a:xfrm>
              <a:off x="1920" y="259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5" name="Group 27"/>
          <p:cNvGrpSpPr>
            <a:grpSpLocks/>
          </p:cNvGrpSpPr>
          <p:nvPr/>
        </p:nvGrpSpPr>
        <p:grpSpPr bwMode="auto">
          <a:xfrm>
            <a:off x="2417763" y="2078013"/>
            <a:ext cx="2763837" cy="2733675"/>
            <a:chOff x="1553" y="1374"/>
            <a:chExt cx="1741" cy="1722"/>
          </a:xfrm>
        </p:grpSpPr>
        <p:sp>
          <p:nvSpPr>
            <p:cNvPr id="1133596" name="AutoShape 28"/>
            <p:cNvSpPr>
              <a:spLocks/>
            </p:cNvSpPr>
            <p:nvPr/>
          </p:nvSpPr>
          <p:spPr bwMode="auto">
            <a:xfrm rot="5400000">
              <a:off x="1644" y="1716"/>
              <a:ext cx="1560" cy="1200"/>
            </a:xfrm>
            <a:prstGeom prst="rightBracket">
              <a:avLst>
                <a:gd name="adj" fmla="val 8333"/>
              </a:avLst>
            </a:prstGeom>
            <a:solidFill>
              <a:srgbClr val="00FFFF">
                <a:alpha val="20000"/>
              </a:srgbClr>
            </a:solidFill>
            <a:ln w="76200">
              <a:solidFill>
                <a:srgbClr val="FFC46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1133597" name="Group 29"/>
            <p:cNvGrpSpPr>
              <a:grpSpLocks/>
            </p:cNvGrpSpPr>
            <p:nvPr/>
          </p:nvGrpSpPr>
          <p:grpSpPr bwMode="auto">
            <a:xfrm>
              <a:off x="1553" y="1374"/>
              <a:ext cx="1741" cy="180"/>
              <a:chOff x="1547" y="1374"/>
              <a:chExt cx="1753" cy="180"/>
            </a:xfrm>
          </p:grpSpPr>
          <p:sp>
            <p:nvSpPr>
              <p:cNvPr id="1133598" name="Arc 30"/>
              <p:cNvSpPr>
                <a:spLocks/>
              </p:cNvSpPr>
              <p:nvPr/>
            </p:nvSpPr>
            <p:spPr bwMode="auto">
              <a:xfrm rot="-10565354" flipH="1" flipV="1">
                <a:off x="1547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3599" name="Arc 31"/>
              <p:cNvSpPr>
                <a:spLocks/>
              </p:cNvSpPr>
              <p:nvPr/>
            </p:nvSpPr>
            <p:spPr bwMode="auto">
              <a:xfrm rot="10565354" flipV="1">
                <a:off x="3022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33604" name="Picture 36" descr="LTSPET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121818"/>
            <a:ext cx="2865438" cy="2657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0" y="5082222"/>
            <a:ext cx="2555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262699"/>
                </a:solidFill>
                <a:cs typeface="Arial" pitchFamily="34" charset="0"/>
              </a:rPr>
              <a:t>Bestrahlung 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262699"/>
                </a:solidFill>
                <a:cs typeface="Arial" pitchFamily="34" charset="0"/>
              </a:rPr>
              <a:t>mit Ionen</a:t>
            </a:r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2628900" y="5082222"/>
            <a:ext cx="259080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 err="1" smtClean="0">
                <a:solidFill>
                  <a:srgbClr val="262699"/>
                </a:solidFill>
                <a:cs typeface="Arial" pitchFamily="34" charset="0"/>
              </a:rPr>
              <a:t>Ätzbad</a:t>
            </a:r>
            <a:endParaRPr lang="de-DE" altLang="de-DE" sz="2400" b="1" dirty="0" smtClean="0">
              <a:solidFill>
                <a:srgbClr val="262699"/>
              </a:solidFill>
              <a:cs typeface="Arial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262699"/>
                </a:solidFill>
                <a:cs typeface="Arial" pitchFamily="34" charset="0"/>
              </a:rPr>
              <a:t>(z.B. Natronlauge)</a:t>
            </a:r>
          </a:p>
        </p:txBody>
      </p:sp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24405" y="39931"/>
            <a:ext cx="6695621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altLang="de-DE" sz="2800" b="1" dirty="0" smtClean="0">
                <a:solidFill>
                  <a:srgbClr val="002060"/>
                </a:solidFill>
              </a:rPr>
              <a:t>Nanotechnologie mit Ionenspuren </a:t>
            </a:r>
          </a:p>
        </p:txBody>
      </p:sp>
    </p:spTree>
    <p:extLst>
      <p:ext uri="{BB962C8B-B14F-4D97-AF65-F5344CB8AC3E}">
        <p14:creationId xmlns:p14="http://schemas.microsoft.com/office/powerpoint/2010/main" val="1360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-2.22222E-6 L 0.2166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800"/>
                                        <p:tgtEl>
                                          <p:spTgt spid="113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33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3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3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3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ChangeArrowheads="1"/>
          </p:cNvSpPr>
          <p:nvPr/>
        </p:nvSpPr>
        <p:spPr bwMode="auto">
          <a:xfrm>
            <a:off x="914400" y="2001813"/>
            <a:ext cx="457200" cy="2667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grpSp>
        <p:nvGrpSpPr>
          <p:cNvPr id="1133571" name="Group 3"/>
          <p:cNvGrpSpPr>
            <a:grpSpLocks/>
          </p:cNvGrpSpPr>
          <p:nvPr/>
        </p:nvGrpSpPr>
        <p:grpSpPr bwMode="auto">
          <a:xfrm>
            <a:off x="914400" y="2001813"/>
            <a:ext cx="457200" cy="2667000"/>
            <a:chOff x="960" y="1392"/>
            <a:chExt cx="288" cy="1680"/>
          </a:xfrm>
        </p:grpSpPr>
        <p:sp>
          <p:nvSpPr>
            <p:cNvPr id="1133572" name="Rectangle 4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3" name="Rectangle 5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4" name="Rectangle 6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5" name="Rectangle 7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6" name="Rectangle 8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77" name="Group 9"/>
          <p:cNvGrpSpPr>
            <a:grpSpLocks/>
          </p:cNvGrpSpPr>
          <p:nvPr/>
        </p:nvGrpSpPr>
        <p:grpSpPr bwMode="auto">
          <a:xfrm>
            <a:off x="3657600" y="1849413"/>
            <a:ext cx="457200" cy="2667000"/>
            <a:chOff x="960" y="1392"/>
            <a:chExt cx="288" cy="1680"/>
          </a:xfrm>
        </p:grpSpPr>
        <p:sp>
          <p:nvSpPr>
            <p:cNvPr id="1133578" name="Rectangle 10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79" name="Rectangle 11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0" name="Rectangle 12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1" name="Rectangle 13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2" name="Rectangle 14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85" name="Group 17"/>
          <p:cNvGrpSpPr>
            <a:grpSpLocks/>
          </p:cNvGrpSpPr>
          <p:nvPr/>
        </p:nvGrpSpPr>
        <p:grpSpPr bwMode="auto">
          <a:xfrm>
            <a:off x="152400" y="2635226"/>
            <a:ext cx="228600" cy="1524000"/>
            <a:chOff x="288" y="1791"/>
            <a:chExt cx="144" cy="960"/>
          </a:xfrm>
        </p:grpSpPr>
        <p:sp>
          <p:nvSpPr>
            <p:cNvPr id="1133586" name="Oval 18"/>
            <p:cNvSpPr>
              <a:spLocks noChangeArrowheads="1"/>
            </p:cNvSpPr>
            <p:nvPr/>
          </p:nvSpPr>
          <p:spPr bwMode="auto">
            <a:xfrm>
              <a:off x="288" y="2116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7" name="Oval 19"/>
            <p:cNvSpPr>
              <a:spLocks noChangeArrowheads="1"/>
            </p:cNvSpPr>
            <p:nvPr/>
          </p:nvSpPr>
          <p:spPr bwMode="auto">
            <a:xfrm>
              <a:off x="288" y="2319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8" name="Oval 20"/>
            <p:cNvSpPr>
              <a:spLocks noChangeArrowheads="1"/>
            </p:cNvSpPr>
            <p:nvPr/>
          </p:nvSpPr>
          <p:spPr bwMode="auto">
            <a:xfrm>
              <a:off x="288" y="1791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89" name="Oval 21"/>
            <p:cNvSpPr>
              <a:spLocks noChangeArrowheads="1"/>
            </p:cNvSpPr>
            <p:nvPr/>
          </p:nvSpPr>
          <p:spPr bwMode="auto">
            <a:xfrm>
              <a:off x="288" y="2607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0" name="Group 22"/>
          <p:cNvGrpSpPr>
            <a:grpSpLocks/>
          </p:cNvGrpSpPr>
          <p:nvPr/>
        </p:nvGrpSpPr>
        <p:grpSpPr bwMode="auto">
          <a:xfrm>
            <a:off x="3657600" y="2489176"/>
            <a:ext cx="457200" cy="1570037"/>
            <a:chOff x="1920" y="1776"/>
            <a:chExt cx="288" cy="989"/>
          </a:xfrm>
        </p:grpSpPr>
        <p:sp>
          <p:nvSpPr>
            <p:cNvPr id="1133591" name="Rectangle 23"/>
            <p:cNvSpPr>
              <a:spLocks noChangeArrowheads="1"/>
            </p:cNvSpPr>
            <p:nvPr/>
          </p:nvSpPr>
          <p:spPr bwMode="auto">
            <a:xfrm>
              <a:off x="1920" y="2304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2" name="Rectangle 24"/>
            <p:cNvSpPr>
              <a:spLocks noChangeArrowheads="1"/>
            </p:cNvSpPr>
            <p:nvPr/>
          </p:nvSpPr>
          <p:spPr bwMode="auto">
            <a:xfrm>
              <a:off x="1920" y="210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3" name="Rectangle 25"/>
            <p:cNvSpPr>
              <a:spLocks noChangeArrowheads="1"/>
            </p:cNvSpPr>
            <p:nvPr/>
          </p:nvSpPr>
          <p:spPr bwMode="auto">
            <a:xfrm>
              <a:off x="1920" y="1776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133594" name="Rectangle 26"/>
            <p:cNvSpPr>
              <a:spLocks noChangeArrowheads="1"/>
            </p:cNvSpPr>
            <p:nvPr/>
          </p:nvSpPr>
          <p:spPr bwMode="auto">
            <a:xfrm>
              <a:off x="1920" y="259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5" name="Group 27"/>
          <p:cNvGrpSpPr>
            <a:grpSpLocks/>
          </p:cNvGrpSpPr>
          <p:nvPr/>
        </p:nvGrpSpPr>
        <p:grpSpPr bwMode="auto">
          <a:xfrm>
            <a:off x="2417763" y="2078013"/>
            <a:ext cx="2763837" cy="2733675"/>
            <a:chOff x="1553" y="1374"/>
            <a:chExt cx="1741" cy="1722"/>
          </a:xfrm>
        </p:grpSpPr>
        <p:sp>
          <p:nvSpPr>
            <p:cNvPr id="1133596" name="AutoShape 28"/>
            <p:cNvSpPr>
              <a:spLocks/>
            </p:cNvSpPr>
            <p:nvPr/>
          </p:nvSpPr>
          <p:spPr bwMode="auto">
            <a:xfrm rot="5400000">
              <a:off x="1644" y="1716"/>
              <a:ext cx="1560" cy="1200"/>
            </a:xfrm>
            <a:prstGeom prst="rightBracket">
              <a:avLst>
                <a:gd name="adj" fmla="val 8333"/>
              </a:avLst>
            </a:prstGeom>
            <a:solidFill>
              <a:srgbClr val="00FFFF">
                <a:alpha val="20000"/>
              </a:srgbClr>
            </a:solidFill>
            <a:ln w="76200">
              <a:solidFill>
                <a:srgbClr val="FFC46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1133597" name="Group 29"/>
            <p:cNvGrpSpPr>
              <a:grpSpLocks/>
            </p:cNvGrpSpPr>
            <p:nvPr/>
          </p:nvGrpSpPr>
          <p:grpSpPr bwMode="auto">
            <a:xfrm>
              <a:off x="1553" y="1374"/>
              <a:ext cx="1741" cy="180"/>
              <a:chOff x="1547" y="1374"/>
              <a:chExt cx="1753" cy="180"/>
            </a:xfrm>
          </p:grpSpPr>
          <p:sp>
            <p:nvSpPr>
              <p:cNvPr id="1133598" name="Arc 30"/>
              <p:cNvSpPr>
                <a:spLocks/>
              </p:cNvSpPr>
              <p:nvPr/>
            </p:nvSpPr>
            <p:spPr bwMode="auto">
              <a:xfrm rot="-10565354" flipH="1" flipV="1">
                <a:off x="1547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3599" name="Arc 31"/>
              <p:cNvSpPr>
                <a:spLocks/>
              </p:cNvSpPr>
              <p:nvPr/>
            </p:nvSpPr>
            <p:spPr bwMode="auto">
              <a:xfrm rot="10565354" flipV="1">
                <a:off x="3022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33604" name="Picture 36" descr="LTSPET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345" y="2139677"/>
            <a:ext cx="2865438" cy="2657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24405" y="39931"/>
            <a:ext cx="6654187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altLang="de-DE" sz="2800" b="1" dirty="0" smtClean="0">
                <a:solidFill>
                  <a:srgbClr val="002060"/>
                </a:solidFill>
              </a:rPr>
              <a:t>Nanotechnologie mit Ionenspuren </a:t>
            </a: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431032" y="4657492"/>
            <a:ext cx="8162914" cy="14465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09688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31975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354263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8114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686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258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830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 smtClean="0">
                <a:solidFill>
                  <a:srgbClr val="333399"/>
                </a:solidFill>
              </a:rPr>
              <a:t>               1 Ion	</a:t>
            </a:r>
            <a:r>
              <a:rPr lang="de-DE" altLang="de-DE" sz="2000" b="1" dirty="0" smtClean="0">
                <a:solidFill>
                  <a:srgbClr val="333399"/>
                </a:solidFill>
                <a:sym typeface="Wingdings" panose="05000000000000000000" pitchFamily="2" charset="2"/>
              </a:rPr>
              <a:t>	</a:t>
            </a:r>
            <a:r>
              <a:rPr lang="de-DE" altLang="de-DE" sz="2000" b="1" dirty="0" smtClean="0">
                <a:solidFill>
                  <a:srgbClr val="333399"/>
                </a:solidFill>
              </a:rPr>
              <a:t>1 Pore</a:t>
            </a:r>
          </a:p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 smtClean="0">
                <a:solidFill>
                  <a:srgbClr val="333399"/>
                </a:solidFill>
              </a:rPr>
              <a:t>Bestrahlung	</a:t>
            </a:r>
            <a:r>
              <a:rPr lang="de-DE" altLang="de-DE" sz="2000" b="1" dirty="0" smtClean="0">
                <a:solidFill>
                  <a:srgbClr val="333399"/>
                </a:solidFill>
                <a:sym typeface="Wingdings" pitchFamily="2" charset="2"/>
              </a:rPr>
              <a:t>	</a:t>
            </a:r>
            <a:r>
              <a:rPr lang="de-DE" altLang="de-DE" sz="2000" b="1" dirty="0" smtClean="0">
                <a:solidFill>
                  <a:srgbClr val="333399"/>
                </a:solidFill>
              </a:rPr>
              <a:t>Zahl der Poren (1-10</a:t>
            </a:r>
            <a:r>
              <a:rPr lang="de-DE" altLang="de-DE" sz="2000" b="1" baseline="30000" dirty="0" smtClean="0">
                <a:solidFill>
                  <a:srgbClr val="333399"/>
                </a:solidFill>
              </a:rPr>
              <a:t>10</a:t>
            </a:r>
            <a:r>
              <a:rPr lang="de-DE" altLang="de-DE" sz="2000" b="1" dirty="0" smtClean="0">
                <a:solidFill>
                  <a:srgbClr val="333399"/>
                </a:solidFill>
              </a:rPr>
              <a:t> cm</a:t>
            </a:r>
            <a:r>
              <a:rPr lang="de-DE" altLang="de-DE" sz="2000" b="1" baseline="30000" dirty="0" smtClean="0">
                <a:solidFill>
                  <a:srgbClr val="333399"/>
                </a:solidFill>
              </a:rPr>
              <a:t>-2</a:t>
            </a:r>
            <a:r>
              <a:rPr lang="de-DE" altLang="de-DE" sz="2000" b="1" dirty="0" smtClean="0">
                <a:solidFill>
                  <a:srgbClr val="333399"/>
                </a:solidFill>
              </a:rPr>
              <a:t>)</a:t>
            </a:r>
          </a:p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 smtClean="0">
                <a:solidFill>
                  <a:srgbClr val="333399"/>
                </a:solidFill>
              </a:rPr>
              <a:t>Ätzung	</a:t>
            </a:r>
            <a:r>
              <a:rPr lang="de-DE" altLang="de-DE" sz="2000" b="1" dirty="0" smtClean="0">
                <a:solidFill>
                  <a:srgbClr val="333399"/>
                </a:solidFill>
                <a:sym typeface="Wingdings" pitchFamily="2" charset="2"/>
              </a:rPr>
              <a:t>	Porendurchmesser (einige </a:t>
            </a:r>
            <a:r>
              <a:rPr lang="de-DE" altLang="de-DE" sz="2000" b="1" dirty="0" err="1" smtClean="0">
                <a:solidFill>
                  <a:srgbClr val="333399"/>
                </a:solidFill>
                <a:sym typeface="Wingdings" pitchFamily="2" charset="2"/>
              </a:rPr>
              <a:t>nm</a:t>
            </a:r>
            <a:r>
              <a:rPr lang="de-DE" altLang="de-DE" sz="2000" b="1" dirty="0" smtClean="0">
                <a:solidFill>
                  <a:srgbClr val="333399"/>
                </a:solidFill>
                <a:sym typeface="Wingdings" pitchFamily="2" charset="2"/>
              </a:rPr>
              <a:t> - µm)</a:t>
            </a:r>
          </a:p>
        </p:txBody>
      </p:sp>
    </p:spTree>
    <p:extLst>
      <p:ext uri="{BB962C8B-B14F-4D97-AF65-F5344CB8AC3E}">
        <p14:creationId xmlns:p14="http://schemas.microsoft.com/office/powerpoint/2010/main" val="5497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0" y="116632"/>
            <a:ext cx="6620719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2060"/>
                </a:solidFill>
              </a:rPr>
              <a:t>Ionenspurmembran als Schablone für Nanodrähte</a:t>
            </a:r>
          </a:p>
        </p:txBody>
      </p:sp>
      <p:grpSp>
        <p:nvGrpSpPr>
          <p:cNvPr id="49" name="Group 2"/>
          <p:cNvGrpSpPr>
            <a:grpSpLocks/>
          </p:cNvGrpSpPr>
          <p:nvPr/>
        </p:nvGrpSpPr>
        <p:grpSpPr bwMode="auto">
          <a:xfrm>
            <a:off x="107950" y="1135906"/>
            <a:ext cx="3744913" cy="2767012"/>
            <a:chOff x="3696" y="432"/>
            <a:chExt cx="2066" cy="1392"/>
          </a:xfrm>
        </p:grpSpPr>
        <p:sp>
          <p:nvSpPr>
            <p:cNvPr id="50" name="AutoShape 3"/>
            <p:cNvSpPr>
              <a:spLocks noChangeArrowheads="1"/>
            </p:cNvSpPr>
            <p:nvPr/>
          </p:nvSpPr>
          <p:spPr bwMode="auto">
            <a:xfrm>
              <a:off x="3696" y="432"/>
              <a:ext cx="2066" cy="1392"/>
            </a:xfrm>
            <a:prstGeom prst="wedgeRectCallout">
              <a:avLst>
                <a:gd name="adj1" fmla="val -49806"/>
                <a:gd name="adj2" fmla="val 8694"/>
              </a:avLst>
            </a:prstGeom>
            <a:solidFill>
              <a:srgbClr val="0A60F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altLang="de-DE" sz="2400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51" name="Group 4"/>
            <p:cNvGrpSpPr>
              <a:grpSpLocks/>
            </p:cNvGrpSpPr>
            <p:nvPr/>
          </p:nvGrpSpPr>
          <p:grpSpPr bwMode="auto">
            <a:xfrm>
              <a:off x="3751" y="466"/>
              <a:ext cx="1968" cy="1332"/>
              <a:chOff x="2880" y="240"/>
              <a:chExt cx="1824" cy="1473"/>
            </a:xfrm>
          </p:grpSpPr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40"/>
                <a:ext cx="1824" cy="1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3360" y="163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7"/>
              <p:cNvSpPr txBox="1">
                <a:spLocks noChangeArrowheads="1"/>
              </p:cNvSpPr>
              <p:nvPr/>
            </p:nvSpPr>
            <p:spPr bwMode="auto">
              <a:xfrm>
                <a:off x="3552" y="1489"/>
                <a:ext cx="461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2000" dirty="0" smtClean="0">
                    <a:solidFill>
                      <a:srgbClr val="FFFFFF"/>
                    </a:solidFill>
                  </a:rPr>
                  <a:t>10 µm</a:t>
                </a:r>
                <a:endParaRPr lang="de-DE" altLang="de-DE" sz="2400" dirty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" name="AutoShape 9"/>
          <p:cNvSpPr>
            <a:spLocks noChangeArrowheads="1"/>
          </p:cNvSpPr>
          <p:nvPr/>
        </p:nvSpPr>
        <p:spPr bwMode="auto">
          <a:xfrm>
            <a:off x="5435600" y="3380631"/>
            <a:ext cx="3597275" cy="3024187"/>
          </a:xfrm>
          <a:prstGeom prst="wedgeRectCallout">
            <a:avLst>
              <a:gd name="adj1" fmla="val -47528"/>
              <a:gd name="adj2" fmla="val 26324"/>
            </a:avLst>
          </a:prstGeom>
          <a:solidFill>
            <a:srgbClr val="00CF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2400" dirty="0" smtClean="0">
              <a:solidFill>
                <a:srgbClr val="000000"/>
              </a:solidFill>
            </a:endParaRPr>
          </a:p>
        </p:txBody>
      </p:sp>
      <p:pic>
        <p:nvPicPr>
          <p:cNvPr id="5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325" y="3479056"/>
            <a:ext cx="34258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AutoShape 12"/>
          <p:cNvSpPr>
            <a:spLocks noChangeArrowheads="1"/>
          </p:cNvSpPr>
          <p:nvPr/>
        </p:nvSpPr>
        <p:spPr bwMode="auto">
          <a:xfrm>
            <a:off x="1908175" y="4533156"/>
            <a:ext cx="2109788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D6D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990000"/>
              </a:solidFill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104034" y="3944193"/>
            <a:ext cx="25795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</a:rPr>
              <a:t>Ionenspurmembran</a:t>
            </a:r>
            <a:endParaRPr lang="de-DE" altLang="de-DE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1644650" y="4749056"/>
            <a:ext cx="32399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 smtClean="0">
                <a:solidFill>
                  <a:srgbClr val="C00000"/>
                </a:solidFill>
              </a:rPr>
              <a:t>galvanisches Füllen der Kanäle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5505576" y="5977433"/>
            <a:ext cx="3449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b="1" dirty="0" smtClean="0">
                <a:solidFill>
                  <a:schemeClr val="bg1"/>
                </a:solidFill>
              </a:rPr>
              <a:t>freistehende Nanonadeln</a:t>
            </a:r>
            <a:endParaRPr lang="de-DE" altLang="de-DE" sz="1800" dirty="0" smtClean="0">
              <a:solidFill>
                <a:schemeClr val="bg1"/>
              </a:solidFill>
            </a:endParaRPr>
          </a:p>
        </p:txBody>
      </p:sp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372568"/>
            <a:ext cx="3294062" cy="195421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AutoShape 17"/>
          <p:cNvSpPr>
            <a:spLocks noChangeArrowheads="1"/>
          </p:cNvSpPr>
          <p:nvPr/>
        </p:nvSpPr>
        <p:spPr bwMode="auto">
          <a:xfrm>
            <a:off x="3779838" y="5589240"/>
            <a:ext cx="2109787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BBE0E3"/>
              </a:solidFill>
            </a:endParaRP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3865594" y="5814268"/>
            <a:ext cx="14382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 smtClean="0">
                <a:solidFill>
                  <a:srgbClr val="006666"/>
                </a:solidFill>
              </a:rPr>
              <a:t>Auflösen der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 smtClean="0">
                <a:solidFill>
                  <a:srgbClr val="006666"/>
                </a:solidFill>
              </a:rPr>
              <a:t>Polymerfolie</a:t>
            </a:r>
            <a:endParaRPr lang="de-DE" altLang="de-DE" sz="2400" dirty="0" smtClean="0">
              <a:solidFill>
                <a:srgbClr val="006666"/>
              </a:solidFill>
            </a:endParaRPr>
          </a:p>
        </p:txBody>
      </p:sp>
      <p:grpSp>
        <p:nvGrpSpPr>
          <p:cNvPr id="64" name="Group 19"/>
          <p:cNvGrpSpPr>
            <a:grpSpLocks/>
          </p:cNvGrpSpPr>
          <p:nvPr/>
        </p:nvGrpSpPr>
        <p:grpSpPr bwMode="auto">
          <a:xfrm>
            <a:off x="5867400" y="1032718"/>
            <a:ext cx="2266950" cy="2276475"/>
            <a:chOff x="4400" y="0"/>
            <a:chExt cx="1428" cy="1434"/>
          </a:xfrm>
        </p:grpSpPr>
        <p:sp>
          <p:nvSpPr>
            <p:cNvPr id="65" name="Rectangle 20"/>
            <p:cNvSpPr>
              <a:spLocks noChangeArrowheads="1"/>
            </p:cNvSpPr>
            <p:nvPr/>
          </p:nvSpPr>
          <p:spPr bwMode="auto">
            <a:xfrm>
              <a:off x="4400" y="0"/>
              <a:ext cx="1428" cy="14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 smtClean="0">
                <a:solidFill>
                  <a:srgbClr val="000000"/>
                </a:solidFill>
              </a:endParaRPr>
            </a:p>
          </p:txBody>
        </p:sp>
        <p:grpSp>
          <p:nvGrpSpPr>
            <p:cNvPr id="66" name="Group 21"/>
            <p:cNvGrpSpPr>
              <a:grpSpLocks/>
            </p:cNvGrpSpPr>
            <p:nvPr/>
          </p:nvGrpSpPr>
          <p:grpSpPr bwMode="auto">
            <a:xfrm>
              <a:off x="4448" y="0"/>
              <a:ext cx="1312" cy="1330"/>
              <a:chOff x="4108" y="346"/>
              <a:chExt cx="1312" cy="1330"/>
            </a:xfrm>
          </p:grpSpPr>
          <p:grpSp>
            <p:nvGrpSpPr>
              <p:cNvPr id="67" name="Group 22"/>
              <p:cNvGrpSpPr>
                <a:grpSpLocks noChangeAspect="1"/>
              </p:cNvGrpSpPr>
              <p:nvPr/>
            </p:nvGrpSpPr>
            <p:grpSpPr bwMode="auto">
              <a:xfrm>
                <a:off x="4108" y="901"/>
                <a:ext cx="1312" cy="775"/>
                <a:chOff x="725" y="2429"/>
                <a:chExt cx="1247" cy="978"/>
              </a:xfrm>
            </p:grpSpPr>
            <p:sp>
              <p:nvSpPr>
                <p:cNvPr id="85" name="AutoShap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725" y="2500"/>
                  <a:ext cx="1247" cy="90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FE1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725" y="2429"/>
                  <a:ext cx="1247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8" name="Oval 25"/>
              <p:cNvSpPr>
                <a:spLocks noChangeAspect="1" noChangeArrowheads="1"/>
              </p:cNvSpPr>
              <p:nvPr/>
            </p:nvSpPr>
            <p:spPr bwMode="auto">
              <a:xfrm>
                <a:off x="5238" y="872"/>
                <a:ext cx="53" cy="44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9" name="AutoShape 26"/>
              <p:cNvCxnSpPr>
                <a:cxnSpLocks noChangeAspect="1" noChangeShapeType="1"/>
              </p:cNvCxnSpPr>
              <p:nvPr/>
            </p:nvCxnSpPr>
            <p:spPr bwMode="auto">
              <a:xfrm rot="16200000">
                <a:off x="4118" y="603"/>
                <a:ext cx="402" cy="171"/>
              </a:xfrm>
              <a:prstGeom prst="bentConnector3">
                <a:avLst>
                  <a:gd name="adj1" fmla="val 98255"/>
                </a:avLst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AutoShape 27"/>
              <p:cNvCxnSpPr>
                <a:cxnSpLocks noChangeAspect="1" noChangeShapeType="1"/>
              </p:cNvCxnSpPr>
              <p:nvPr/>
            </p:nvCxnSpPr>
            <p:spPr bwMode="auto">
              <a:xfrm rot="5400000" flipH="1">
                <a:off x="4808" y="731"/>
                <a:ext cx="677" cy="269"/>
              </a:xfrm>
              <a:prstGeom prst="bentConnector3">
                <a:avLst>
                  <a:gd name="adj1" fmla="val 101032"/>
                </a:avLst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1" name="Line 28"/>
              <p:cNvSpPr>
                <a:spLocks noChangeAspect="1" noChangeShapeType="1"/>
              </p:cNvSpPr>
              <p:nvPr/>
            </p:nvSpPr>
            <p:spPr bwMode="auto">
              <a:xfrm>
                <a:off x="4422" y="346"/>
                <a:ext cx="0" cy="31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29"/>
              <p:cNvSpPr>
                <a:spLocks noChangeAspect="1" noChangeShapeType="1"/>
              </p:cNvSpPr>
              <p:nvPr/>
            </p:nvSpPr>
            <p:spPr bwMode="auto">
              <a:xfrm>
                <a:off x="4464" y="424"/>
                <a:ext cx="0" cy="15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30"/>
              <p:cNvSpPr>
                <a:spLocks noChangeAspect="1" noChangeArrowheads="1"/>
              </p:cNvSpPr>
              <p:nvPr/>
            </p:nvSpPr>
            <p:spPr bwMode="auto">
              <a:xfrm>
                <a:off x="4740" y="419"/>
                <a:ext cx="205" cy="200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4740" y="397"/>
                <a:ext cx="205" cy="26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32"/>
              <p:cNvSpPr>
                <a:spLocks noChangeAspect="1" noChangeShapeType="1"/>
              </p:cNvSpPr>
              <p:nvPr/>
            </p:nvSpPr>
            <p:spPr bwMode="auto">
              <a:xfrm>
                <a:off x="4481" y="500"/>
                <a:ext cx="265" cy="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4235" y="1401"/>
                <a:ext cx="96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 smtClean="0">
                    <a:solidFill>
                      <a:srgbClr val="000000"/>
                    </a:solidFill>
                  </a:rPr>
                  <a:t>CuSO</a:t>
                </a:r>
                <a:r>
                  <a:rPr lang="de-DE" altLang="de-DE" sz="1400" baseline="-25000" dirty="0" smtClean="0">
                    <a:solidFill>
                      <a:srgbClr val="000000"/>
                    </a:solidFill>
                  </a:rPr>
                  <a:t>4</a:t>
                </a:r>
                <a:r>
                  <a:rPr lang="de-DE" altLang="de-DE" sz="1400" dirty="0" smtClean="0">
                    <a:solidFill>
                      <a:srgbClr val="000000"/>
                    </a:solidFill>
                  </a:rPr>
                  <a:t> + H</a:t>
                </a:r>
                <a:r>
                  <a:rPr lang="de-DE" altLang="de-DE" sz="1400" baseline="-25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de-DE" altLang="de-DE" sz="1400" dirty="0" smtClean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77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4389" y="1076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600" dirty="0" smtClean="0">
                    <a:solidFill>
                      <a:srgbClr val="000000"/>
                    </a:solidFill>
                  </a:rPr>
                  <a:t>SO</a:t>
                </a:r>
                <a:r>
                  <a:rPr lang="de-DE" altLang="de-DE" sz="1600" baseline="-25000" dirty="0" smtClean="0">
                    <a:solidFill>
                      <a:srgbClr val="000000"/>
                    </a:solidFill>
                  </a:rPr>
                  <a:t>4</a:t>
                </a:r>
                <a:r>
                  <a:rPr lang="de-DE" altLang="de-DE" sz="1600" baseline="30000" dirty="0" smtClean="0">
                    <a:solidFill>
                      <a:srgbClr val="000000"/>
                    </a:solidFill>
                  </a:rPr>
                  <a:t>--</a:t>
                </a:r>
              </a:p>
            </p:txBody>
          </p:sp>
          <p:sp>
            <p:nvSpPr>
              <p:cNvPr id="78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4853" y="1076"/>
                <a:ext cx="38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600" dirty="0" err="1" smtClean="0">
                    <a:solidFill>
                      <a:srgbClr val="000000"/>
                    </a:solidFill>
                  </a:rPr>
                  <a:t>Cu</a:t>
                </a:r>
                <a:r>
                  <a:rPr lang="de-DE" altLang="de-DE" sz="1600" baseline="30000" dirty="0" smtClean="0">
                    <a:solidFill>
                      <a:srgbClr val="000000"/>
                    </a:solidFill>
                  </a:rPr>
                  <a:t>++</a:t>
                </a:r>
              </a:p>
            </p:txBody>
          </p:sp>
          <p:sp>
            <p:nvSpPr>
              <p:cNvPr id="79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4428" y="1292"/>
                <a:ext cx="1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Aspect="1" noChangeShapeType="1"/>
              </p:cNvSpPr>
              <p:nvPr/>
            </p:nvSpPr>
            <p:spPr bwMode="auto">
              <a:xfrm flipH="1">
                <a:off x="4945" y="1297"/>
                <a:ext cx="16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 Box 38"/>
              <p:cNvSpPr txBox="1">
                <a:spLocks noChangeArrowheads="1"/>
              </p:cNvSpPr>
              <p:nvPr/>
            </p:nvSpPr>
            <p:spPr bwMode="auto">
              <a:xfrm>
                <a:off x="4286" y="695"/>
                <a:ext cx="4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 err="1" smtClean="0">
                    <a:solidFill>
                      <a:srgbClr val="FFFFFF"/>
                    </a:solidFill>
                  </a:rPr>
                  <a:t>anode</a:t>
                </a:r>
                <a:endParaRPr lang="de-DE" altLang="de-DE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Text Box 39"/>
              <p:cNvSpPr txBox="1">
                <a:spLocks noChangeArrowheads="1"/>
              </p:cNvSpPr>
              <p:nvPr/>
            </p:nvSpPr>
            <p:spPr bwMode="auto">
              <a:xfrm>
                <a:off x="4740" y="695"/>
                <a:ext cx="51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 err="1" smtClean="0">
                    <a:solidFill>
                      <a:srgbClr val="FFFFFF"/>
                    </a:solidFill>
                  </a:rPr>
                  <a:t>cathode</a:t>
                </a:r>
                <a:endParaRPr lang="de-DE" altLang="de-DE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5239" y="799"/>
                <a:ext cx="73" cy="750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195" y="799"/>
                <a:ext cx="73" cy="750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 smtClean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5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018" y="116632"/>
            <a:ext cx="3374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Nanostrukturen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27584" y="1128048"/>
            <a:ext cx="30538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rgbClr val="C00000"/>
                </a:solidFill>
                <a:cs typeface="Arial" pitchFamily="34" charset="0"/>
              </a:rPr>
              <a:t>Ionenbestrahlung unter schrägem Winkel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77" y="2516603"/>
            <a:ext cx="3619377" cy="348251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6303" y="1812299"/>
            <a:ext cx="3674821" cy="1760717"/>
            <a:chOff x="5220072" y="1772816"/>
            <a:chExt cx="3456384" cy="1584176"/>
          </a:xfrm>
        </p:grpSpPr>
        <p:grpSp>
          <p:nvGrpSpPr>
            <p:cNvPr id="14" name="Group 13"/>
            <p:cNvGrpSpPr/>
            <p:nvPr/>
          </p:nvGrpSpPr>
          <p:grpSpPr>
            <a:xfrm>
              <a:off x="5220072" y="1941438"/>
              <a:ext cx="3456384" cy="1227188"/>
              <a:chOff x="5220072" y="1941438"/>
              <a:chExt cx="3456384" cy="1227188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>
                <a:off x="5220072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5724128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300192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242598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7674646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5933850" y="1772816"/>
              <a:ext cx="2022526" cy="1584176"/>
              <a:chOff x="6089401" y="1810347"/>
              <a:chExt cx="2454574" cy="158417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19246420" flipH="1">
                <a:off x="6089401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9246420" flipH="1">
                <a:off x="6593457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9246420" flipH="1">
                <a:off x="7169521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9246420" flipH="1">
                <a:off x="8111927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19246420" flipH="1">
                <a:off x="8543975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ight Arrow 26"/>
          <p:cNvSpPr/>
          <p:nvPr/>
        </p:nvSpPr>
        <p:spPr bwMode="auto">
          <a:xfrm>
            <a:off x="4204464" y="1314358"/>
            <a:ext cx="400876" cy="353943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054531" y="1118381"/>
            <a:ext cx="3703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chemeClr val="accent6"/>
                </a:solidFill>
                <a:cs typeface="Arial" pitchFamily="34" charset="0"/>
              </a:rPr>
              <a:t>stabile Nanonetzwerke mit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chemeClr val="accent6"/>
                </a:solidFill>
                <a:cs typeface="Arial" pitchFamily="34" charset="0"/>
              </a:rPr>
              <a:t>extrem hoher Oberfläche</a:t>
            </a:r>
          </a:p>
        </p:txBody>
      </p:sp>
      <p:pic>
        <p:nvPicPr>
          <p:cNvPr id="29" name="Picture 7" descr="Exp_190 - 16"/>
          <p:cNvPicPr>
            <a:picLocks noChangeAspect="1" noChangeArrowheads="1"/>
          </p:cNvPicPr>
          <p:nvPr/>
        </p:nvPicPr>
        <p:blipFill>
          <a:blip r:embed="rId3" cstate="email">
            <a:lum bright="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060" y="2564905"/>
            <a:ext cx="4291412" cy="343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PAC Results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888" y="2315119"/>
            <a:ext cx="2372222" cy="125794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97" y="2315118"/>
            <a:ext cx="2361235" cy="250864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875" y="5081410"/>
            <a:ext cx="2361235" cy="10408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" y="2155107"/>
            <a:ext cx="2836574" cy="401411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6251" y="1254758"/>
            <a:ext cx="2361235" cy="12569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G-PAC</a:t>
            </a:r>
            <a:endParaRPr lang="en-US" sz="1400" b="1" u="sng" dirty="0"/>
          </a:p>
          <a:p>
            <a:pPr algn="ctr"/>
            <a:r>
              <a:rPr lang="en-US" sz="1400" dirty="0" smtClean="0"/>
              <a:t>31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98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100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ESR/</a:t>
            </a:r>
            <a:r>
              <a:rPr lang="en-US" sz="1400" dirty="0" err="1" smtClean="0">
                <a:solidFill>
                  <a:schemeClr val="tx1"/>
                </a:solidFill>
              </a:rPr>
              <a:t>Cryring</a:t>
            </a:r>
            <a:r>
              <a:rPr lang="en-US" sz="1400" dirty="0" smtClean="0">
                <a:solidFill>
                  <a:schemeClr val="tx1"/>
                </a:solidFill>
              </a:rPr>
              <a:t>: 73 days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160897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Mat-PAC</a:t>
            </a:r>
          </a:p>
          <a:p>
            <a:pPr algn="ctr"/>
            <a:r>
              <a:rPr lang="en-US" sz="1400" dirty="0" smtClean="0"/>
              <a:t>43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50 days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8 days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399875" y="4030928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Plasma-PAC</a:t>
            </a:r>
          </a:p>
          <a:p>
            <a:pPr algn="ctr"/>
            <a:r>
              <a:rPr lang="en-US" sz="1400" dirty="0" smtClean="0"/>
              <a:t>5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30 days parasitic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12 days parasitic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399875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 smtClean="0"/>
              <a:t>Bio-PAC</a:t>
            </a:r>
          </a:p>
          <a:p>
            <a:pPr algn="ctr"/>
            <a:r>
              <a:rPr lang="en-US" sz="1400" dirty="0" smtClean="0"/>
              <a:t>14 Proposals granted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UNILAC: 2 days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SIS18: 11 days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1254758"/>
            <a:ext cx="9135045" cy="53080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777089" y="2579086"/>
            <a:ext cx="3417845" cy="2618669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u="sng" dirty="0" smtClean="0"/>
              <a:t>total</a:t>
            </a:r>
          </a:p>
          <a:p>
            <a:pPr algn="ctr"/>
            <a:r>
              <a:rPr lang="en-US" sz="2400" dirty="0" smtClean="0"/>
              <a:t>93 Proposals granted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UNILAC: 153 days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SIS18: 120 days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ESR/</a:t>
            </a:r>
            <a:r>
              <a:rPr lang="en-US" sz="2400" dirty="0" err="1" smtClean="0">
                <a:solidFill>
                  <a:schemeClr val="tx1"/>
                </a:solidFill>
              </a:rPr>
              <a:t>Cryring</a:t>
            </a:r>
            <a:r>
              <a:rPr lang="en-US" sz="2400" dirty="0" smtClean="0">
                <a:solidFill>
                  <a:schemeClr val="tx1"/>
                </a:solidFill>
              </a:rPr>
              <a:t>: 63 days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8" y="187496"/>
            <a:ext cx="9140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Verdana"/>
                <a:cs typeface="Verdana"/>
              </a:rPr>
              <a:t>M-Branch Overview</a:t>
            </a:r>
            <a:endParaRPr lang="de-DE" sz="2000" dirty="0">
              <a:latin typeface="Verdana"/>
              <a:cs typeface="Verdana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32624" y="1193001"/>
            <a:ext cx="8417706" cy="5397500"/>
            <a:chOff x="232624" y="857332"/>
            <a:chExt cx="8417706" cy="5397500"/>
          </a:xfrm>
        </p:grpSpPr>
        <p:pic>
          <p:nvPicPr>
            <p:cNvPr id="6" name="Picture 4" descr="2012-10-M-Bran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30" y="857332"/>
              <a:ext cx="8128000" cy="539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72200" y="2438408"/>
              <a:ext cx="603050" cy="461665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M1</a:t>
              </a:r>
              <a:endParaRPr lang="de-DE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39952" y="2510416"/>
              <a:ext cx="603050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M2</a:t>
              </a:r>
              <a:endParaRPr lang="de-DE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6295" y="2798448"/>
              <a:ext cx="603050" cy="461665"/>
            </a:xfrm>
            <a:prstGeom prst="rect">
              <a:avLst/>
            </a:prstGeom>
            <a:solidFill>
              <a:srgbClr val="333399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M3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436096" y="1517112"/>
              <a:ext cx="1872208" cy="77728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/>
            <p:cNvSpPr/>
            <p:nvPr/>
          </p:nvSpPr>
          <p:spPr>
            <a:xfrm>
              <a:off x="7157916" y="2022473"/>
              <a:ext cx="1458889" cy="825403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72033" y="1502304"/>
              <a:ext cx="8114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GeV</a:t>
              </a:r>
            </a:p>
            <a:p>
              <a:pPr algn="ctr"/>
              <a:r>
                <a:rPr lang="en-US" sz="2000" b="1" dirty="0" smtClean="0"/>
                <a:t>SIMS</a:t>
              </a:r>
              <a:endParaRPr lang="de-DE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23320" y="2192767"/>
              <a:ext cx="959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HRSEM</a:t>
              </a:r>
              <a:endParaRPr lang="de-DE" sz="2000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784" y="1430296"/>
              <a:ext cx="1656184" cy="841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1840" y="1616703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XRD</a:t>
              </a:r>
              <a:endParaRPr lang="de-DE" sz="20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36897" y="1310994"/>
              <a:ext cx="2209800" cy="2785518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624" y="1850906"/>
              <a:ext cx="220100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</a:t>
              </a:r>
              <a:r>
                <a:rPr lang="de-DE" sz="1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</a:t>
              </a:r>
              <a:endPara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6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chamber</a:t>
              </a:r>
              <a:r>
                <a:rPr lang="de-DE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DE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-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In-situ </a:t>
              </a:r>
              <a:r>
                <a:rPr lang="de-DE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spectroscopy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(IR, UV-</a:t>
              </a:r>
              <a:r>
                <a:rPr lang="de-DE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Raman)</a:t>
              </a:r>
              <a:endParaRPr lang="de-DE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RGA</a:t>
              </a:r>
            </a:p>
            <a:p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de-DE" sz="14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Stages, etc</a:t>
              </a:r>
              <a:r>
                <a:rPr lang="de-DE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Ellipse 23"/>
          <p:cNvSpPr/>
          <p:nvPr/>
        </p:nvSpPr>
        <p:spPr bwMode="auto">
          <a:xfrm>
            <a:off x="6107252" y="4953397"/>
            <a:ext cx="2632135" cy="1539232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>
                <a:latin typeface="Arial" charset="0"/>
              </a:rPr>
              <a:t>Charge </a:t>
            </a:r>
            <a:r>
              <a:rPr lang="de-DE" dirty="0" err="1" smtClean="0">
                <a:latin typeface="Arial" charset="0"/>
              </a:rPr>
              <a:t>selective</a:t>
            </a:r>
            <a:r>
              <a:rPr lang="de-DE" dirty="0" smtClean="0">
                <a:latin typeface="Arial" charset="0"/>
              </a:rPr>
              <a:t> </a:t>
            </a:r>
            <a:r>
              <a:rPr lang="de-DE" dirty="0" err="1" smtClean="0">
                <a:latin typeface="Arial" charset="0"/>
              </a:rPr>
              <a:t>beams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01980" y="81354"/>
            <a:ext cx="6369210" cy="6503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de-DE" b="1" dirty="0" smtClean="0"/>
              <a:t>Untersuchung von Strahlenschäden</a:t>
            </a:r>
            <a:endParaRPr lang="de-DE" b="1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13770" y="1283310"/>
            <a:ext cx="7947507" cy="30161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800" b="1" dirty="0" smtClean="0">
                <a:latin typeface="Arial"/>
                <a:cs typeface="Arial"/>
              </a:rPr>
              <a:t>Online (Untersuchung während der Bestrahlung)</a:t>
            </a:r>
          </a:p>
          <a:p>
            <a:pPr lvl="1"/>
            <a:r>
              <a:rPr lang="de-DE" sz="1800" u="sng" dirty="0" smtClean="0">
                <a:latin typeface="Arial"/>
                <a:cs typeface="Arial"/>
              </a:rPr>
              <a:t>Thermisches Abbild des Strahls auf der Probe</a:t>
            </a:r>
          </a:p>
          <a:p>
            <a:pPr lvl="1"/>
            <a:r>
              <a:rPr lang="de-DE" sz="1800" dirty="0" smtClean="0">
                <a:latin typeface="Arial"/>
                <a:cs typeface="Arial"/>
              </a:rPr>
              <a:t>Mechanisches Fließen (Kriechen) der Probe</a:t>
            </a:r>
          </a:p>
          <a:p>
            <a:pPr lvl="1"/>
            <a:r>
              <a:rPr lang="de-DE" sz="1800" dirty="0" smtClean="0">
                <a:latin typeface="Arial"/>
                <a:cs typeface="Arial"/>
              </a:rPr>
              <a:t>Optische Spektroskopie</a:t>
            </a:r>
          </a:p>
          <a:p>
            <a:pPr lvl="1"/>
            <a:r>
              <a:rPr lang="de-DE" sz="1800" dirty="0" smtClean="0">
                <a:latin typeface="Arial"/>
                <a:cs typeface="Arial"/>
              </a:rPr>
              <a:t>Röntgen-Strukturanalyse</a:t>
            </a:r>
          </a:p>
          <a:p>
            <a:pPr lvl="1"/>
            <a:r>
              <a:rPr lang="de-DE" sz="1800" dirty="0" smtClean="0">
                <a:latin typeface="Arial"/>
                <a:cs typeface="Arial"/>
              </a:rPr>
              <a:t>Ausgasen der Probe 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Widerstandsänderung</a:t>
            </a:r>
          </a:p>
          <a:p>
            <a:pPr marL="457200" lvl="1" indent="0">
              <a:buNone/>
            </a:pPr>
            <a:endParaRPr lang="de-DE" sz="1800" dirty="0" smtClean="0">
              <a:latin typeface="Arial"/>
              <a:cs typeface="Arial"/>
            </a:endParaRPr>
          </a:p>
          <a:p>
            <a:pPr lvl="1"/>
            <a:endParaRPr lang="de-DE" sz="1800" dirty="0">
              <a:latin typeface="Arial"/>
              <a:cs typeface="Arial"/>
            </a:endParaRPr>
          </a:p>
        </p:txBody>
      </p:sp>
      <p:pic>
        <p:nvPicPr>
          <p:cNvPr id="3" name="IR_video3 (Konvertiert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743" y="2616214"/>
            <a:ext cx="4673544" cy="3738835"/>
          </a:xfrm>
          <a:prstGeom prst="rect">
            <a:avLst/>
          </a:prstGeom>
        </p:spPr>
      </p:pic>
      <p:pic>
        <p:nvPicPr>
          <p:cNvPr id="4" name="Bild 3" descr="beampulse_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1"/>
          <a:stretch/>
        </p:blipFill>
        <p:spPr>
          <a:xfrm>
            <a:off x="8063397" y="2981760"/>
            <a:ext cx="89477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99734" y="243479"/>
            <a:ext cx="6403934" cy="6503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de-DE" b="1" dirty="0" smtClean="0"/>
              <a:t>Untersuchung von Strahlenschäden</a:t>
            </a:r>
            <a:endParaRPr lang="de-DE" b="1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99734" y="1382198"/>
            <a:ext cx="5668631" cy="16624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600" b="1" dirty="0">
                <a:latin typeface="Arial"/>
                <a:cs typeface="Arial"/>
              </a:rPr>
              <a:t>Offline (Untersuchung nach der Bestrahlung)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Thermische Leitfähigkeit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Mechanische Festigkeit und Härte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Optische Spektroskopie</a:t>
            </a:r>
          </a:p>
          <a:p>
            <a:pPr lvl="1"/>
            <a:r>
              <a:rPr lang="de-DE" sz="1600" u="sng" dirty="0">
                <a:latin typeface="Arial"/>
                <a:cs typeface="Arial"/>
              </a:rPr>
              <a:t>Mikroskopie</a:t>
            </a:r>
          </a:p>
          <a:p>
            <a:pPr lvl="1"/>
            <a:endParaRPr lang="de-DE" sz="1600" dirty="0">
              <a:latin typeface="Arial"/>
              <a:cs typeface="Arial"/>
            </a:endParaRPr>
          </a:p>
        </p:txBody>
      </p:sp>
      <p:pic>
        <p:nvPicPr>
          <p:cNvPr id="4" name="Bild 3" descr="Bildschirmfoto 2015-11-18 um 15.38.3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2" y="3009290"/>
            <a:ext cx="3634092" cy="31526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4776" y="6095140"/>
            <a:ext cx="100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SrTiO</a:t>
            </a:r>
            <a:r>
              <a:rPr lang="de-DE" sz="2000" baseline="-25000" dirty="0" smtClean="0"/>
              <a:t>2</a:t>
            </a:r>
            <a:endParaRPr lang="de-DE" sz="2000" baseline="-25000" dirty="0"/>
          </a:p>
        </p:txBody>
      </p:sp>
      <p:grpSp>
        <p:nvGrpSpPr>
          <p:cNvPr id="7" name="Group 12"/>
          <p:cNvGrpSpPr/>
          <p:nvPr/>
        </p:nvGrpSpPr>
        <p:grpSpPr>
          <a:xfrm>
            <a:off x="4754788" y="2065432"/>
            <a:ext cx="3851990" cy="4237962"/>
            <a:chOff x="1759134" y="887828"/>
            <a:chExt cx="4956374" cy="545300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134" y="1903266"/>
              <a:ext cx="4956374" cy="443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mit Pfeil 19"/>
            <p:cNvCxnSpPr/>
            <p:nvPr/>
          </p:nvCxnSpPr>
          <p:spPr>
            <a:xfrm>
              <a:off x="5279817" y="2321467"/>
              <a:ext cx="233527" cy="146404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26"/>
            <p:cNvSpPr/>
            <p:nvPr/>
          </p:nvSpPr>
          <p:spPr>
            <a:xfrm>
              <a:off x="5224430" y="2147005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Gerade Verbindung mit Pfeil 27"/>
            <p:cNvCxnSpPr/>
            <p:nvPr/>
          </p:nvCxnSpPr>
          <p:spPr>
            <a:xfrm>
              <a:off x="2018640" y="1066267"/>
              <a:ext cx="278897" cy="87145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28"/>
            <p:cNvSpPr/>
            <p:nvPr/>
          </p:nvSpPr>
          <p:spPr>
            <a:xfrm>
              <a:off x="1918206" y="887828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Gerade Verbindung mit Pfeil 33"/>
            <p:cNvCxnSpPr/>
            <p:nvPr/>
          </p:nvCxnSpPr>
          <p:spPr>
            <a:xfrm>
              <a:off x="3602016" y="1415185"/>
              <a:ext cx="278897" cy="87145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34"/>
            <p:cNvSpPr/>
            <p:nvPr/>
          </p:nvSpPr>
          <p:spPr>
            <a:xfrm>
              <a:off x="3501582" y="1201576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811339" y="6094550"/>
            <a:ext cx="1279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Graphen</a:t>
            </a:r>
            <a:endParaRPr lang="de-DE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5716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 smtClean="0"/>
              <a:t>SIS18</a:t>
            </a:r>
          </a:p>
          <a:p>
            <a:endParaRPr lang="de-DE" altLang="de-DE" sz="4400" dirty="0">
              <a:solidFill>
                <a:schemeClr val="tx1"/>
              </a:solidFill>
            </a:endParaRPr>
          </a:p>
          <a:p>
            <a:r>
              <a:rPr lang="de-DE" altLang="de-DE" sz="4400" dirty="0" smtClean="0">
                <a:solidFill>
                  <a:schemeClr val="tx1"/>
                </a:solidFill>
              </a:rPr>
              <a:t>ESR</a:t>
            </a:r>
            <a:endParaRPr lang="en-US" altLang="de-DE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Hades S477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5656" r="27714" b="20956"/>
          <a:stretch/>
        </p:blipFill>
        <p:spPr>
          <a:xfrm>
            <a:off x="1448290" y="1890624"/>
            <a:ext cx="1322368" cy="157309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604" r="13640" b="23166"/>
          <a:stretch/>
        </p:blipFill>
        <p:spPr>
          <a:xfrm>
            <a:off x="55725" y="1890625"/>
            <a:ext cx="1233802" cy="157309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19" y="1890624"/>
            <a:ext cx="1194949" cy="157309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HAD, 107-Ag, max. E</a:t>
            </a:r>
            <a:endParaRPr lang="en-GB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-42989" y="3460827"/>
            <a:ext cx="137890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Joachim </a:t>
            </a:r>
            <a:r>
              <a:rPr lang="en-GB" sz="1400" dirty="0" err="1" smtClean="0"/>
              <a:t>Stroth</a:t>
            </a:r>
            <a:endParaRPr lang="en-GB" sz="1400" dirty="0" smtClean="0"/>
          </a:p>
        </p:txBody>
      </p:sp>
      <p:sp>
        <p:nvSpPr>
          <p:cNvPr id="24" name="Textfeld 23"/>
          <p:cNvSpPr txBox="1"/>
          <p:nvPr/>
        </p:nvSpPr>
        <p:spPr>
          <a:xfrm>
            <a:off x="1335915" y="3460827"/>
            <a:ext cx="139788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Michael </a:t>
            </a:r>
            <a:r>
              <a:rPr lang="en-GB" sz="1400" dirty="0" err="1" smtClean="0"/>
              <a:t>Traxler</a:t>
            </a:r>
            <a:endParaRPr lang="en-GB" sz="1400" dirty="0" smtClean="0"/>
          </a:p>
        </p:txBody>
      </p:sp>
      <p:sp>
        <p:nvSpPr>
          <p:cNvPr id="25" name="Textfeld 24"/>
          <p:cNvSpPr txBox="1"/>
          <p:nvPr/>
        </p:nvSpPr>
        <p:spPr>
          <a:xfrm>
            <a:off x="2780186" y="3487202"/>
            <a:ext cx="14991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Jerzy </a:t>
            </a:r>
            <a:r>
              <a:rPr lang="en-GB" sz="1400" dirty="0" err="1" smtClean="0"/>
              <a:t>Pietraszko</a:t>
            </a:r>
            <a:endParaRPr lang="en-GB" sz="1400" dirty="0" smtClean="0"/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40640"/>
              </p:ext>
            </p:extLst>
          </p:nvPr>
        </p:nvGraphicFramePr>
        <p:xfrm>
          <a:off x="78760" y="5376401"/>
          <a:ext cx="7566640" cy="790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250"/>
                <a:gridCol w="1581089"/>
                <a:gridCol w="5206301"/>
              </a:tblGrid>
              <a:tr h="790575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S477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Stroth</a:t>
                      </a:r>
                      <a:r>
                        <a:rPr lang="de-DE" sz="1600" u="none" strike="noStrike" dirty="0">
                          <a:effectLst/>
                        </a:rPr>
                        <a:t>, Joachim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Properties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hadron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resonances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baryon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rich</a:t>
                      </a:r>
                      <a:r>
                        <a:rPr lang="de-DE" sz="1600" u="none" strike="noStrike" dirty="0">
                          <a:effectLst/>
                        </a:rPr>
                        <a:t> matter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72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Hades S477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000"/>
            <a:ext cx="4604166" cy="4272738"/>
          </a:xfrm>
          <a:prstGeom prst="rect">
            <a:avLst/>
          </a:prstGeom>
        </p:spPr>
      </p:pic>
      <p:cxnSp>
        <p:nvCxnSpPr>
          <p:cNvPr id="26" name="Gerade Verbindung 25"/>
          <p:cNvCxnSpPr/>
          <p:nvPr/>
        </p:nvCxnSpPr>
        <p:spPr>
          <a:xfrm>
            <a:off x="4837219" y="1864233"/>
            <a:ext cx="38333" cy="1402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3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mCBM</a:t>
            </a:r>
            <a:r>
              <a:rPr lang="en-US" altLang="de-DE" sz="3200" dirty="0" smtClean="0">
                <a:solidFill>
                  <a:schemeClr val="tx1"/>
                </a:solidFill>
              </a:rPr>
              <a:t> S471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8404837" y="2304223"/>
            <a:ext cx="31965" cy="1289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8300555" y="3593805"/>
            <a:ext cx="117042" cy="7315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313314" y="4326498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4871962" y="2004466"/>
            <a:ext cx="1130967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8404837" y="4386416"/>
            <a:ext cx="0" cy="274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8300555" y="3666957"/>
            <a:ext cx="0" cy="65954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8300555" y="3163433"/>
            <a:ext cx="104282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H="1" flipV="1">
            <a:off x="4838320" y="1864235"/>
            <a:ext cx="1" cy="1662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 r="5004" b="33201"/>
          <a:stretch/>
        </p:blipFill>
        <p:spPr>
          <a:xfrm>
            <a:off x="250225" y="2521805"/>
            <a:ext cx="1237144" cy="167929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r="13684"/>
          <a:stretch/>
        </p:blipFill>
        <p:spPr>
          <a:xfrm>
            <a:off x="2405002" y="2553125"/>
            <a:ext cx="1269584" cy="1684598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45621" y="4274350"/>
            <a:ext cx="413606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Christian Sturm           David </a:t>
            </a:r>
            <a:r>
              <a:rPr lang="en-GB" sz="1600" dirty="0" err="1" smtClean="0"/>
              <a:t>Emschermann</a:t>
            </a:r>
            <a:endParaRPr lang="en-GB" sz="1600" dirty="0" smtClean="0"/>
          </a:p>
        </p:txBody>
      </p:sp>
      <p:sp>
        <p:nvSpPr>
          <p:cNvPr id="105" name="Textfeld 104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HAD, 107-Ag, max. E</a:t>
            </a:r>
            <a:endParaRPr lang="en-GB" dirty="0" smtClean="0"/>
          </a:p>
        </p:txBody>
      </p:sp>
      <p:graphicFrame>
        <p:nvGraphicFramePr>
          <p:cNvPr id="106" name="Tabel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69309"/>
              </p:ext>
            </p:extLst>
          </p:nvPr>
        </p:nvGraphicFramePr>
        <p:xfrm>
          <a:off x="118586" y="5437343"/>
          <a:ext cx="8286250" cy="790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3359"/>
                <a:gridCol w="1731456"/>
                <a:gridCol w="5701435"/>
              </a:tblGrid>
              <a:tr h="790575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S471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Herrmann, Norbert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mCBM @ SIS18 - A CBM full system test-setup for high-rate nucleus-nucleus collisions at GSI / FAIR </a:t>
                      </a:r>
                      <a:endParaRPr lang="de-DE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41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mCBM</a:t>
            </a:r>
            <a:r>
              <a:rPr lang="en-US" altLang="de-DE" sz="3200" dirty="0" smtClean="0">
                <a:solidFill>
                  <a:schemeClr val="tx1"/>
                </a:solidFill>
              </a:rPr>
              <a:t> S471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8404837" y="2304223"/>
            <a:ext cx="31965" cy="1289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8300555" y="3593805"/>
            <a:ext cx="117042" cy="7315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313314" y="4326498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4871962" y="2004466"/>
            <a:ext cx="1130967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8404837" y="4386416"/>
            <a:ext cx="0" cy="274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8300555" y="3666957"/>
            <a:ext cx="0" cy="65954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8300555" y="3163433"/>
            <a:ext cx="104282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H="1" flipV="1">
            <a:off x="4838320" y="1864235"/>
            <a:ext cx="1" cy="1662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feld 104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HAD, 107-Ag, max. E</a:t>
            </a:r>
            <a:endParaRPr lang="en-GB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1770"/>
            <a:ext cx="7281780" cy="38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1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FRS 474/468/469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8167470" y="2489200"/>
            <a:ext cx="523332" cy="35266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8224024" y="3100949"/>
            <a:ext cx="0" cy="1249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 flipV="1">
            <a:off x="869080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eb-docs.gsi.de/~scheid/CS_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5522" r="-649" b="18036"/>
          <a:stretch/>
        </p:blipFill>
        <p:spPr bwMode="auto">
          <a:xfrm>
            <a:off x="102130" y="1910748"/>
            <a:ext cx="1349857" cy="16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tps://blogs.helmholtz.de/beamon/wp-content/uploads/sites/14/2014/08/IMG_0230-Kop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r="23103"/>
          <a:stretch/>
        </p:blipFill>
        <p:spPr bwMode="auto">
          <a:xfrm>
            <a:off x="3156199" y="1906891"/>
            <a:ext cx="1097878" cy="16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3520744"/>
            <a:ext cx="155523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Ch. </a:t>
            </a:r>
            <a:r>
              <a:rPr lang="en-GB" sz="1200" dirty="0" err="1" smtClean="0"/>
              <a:t>Scheidenberger</a:t>
            </a:r>
            <a:endParaRPr lang="en-GB" sz="1200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" t="6483" r="947" b="8688"/>
          <a:stretch/>
        </p:blipFill>
        <p:spPr>
          <a:xfrm>
            <a:off x="1625430" y="1891895"/>
            <a:ext cx="1282700" cy="1615989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1678267" y="3532575"/>
            <a:ext cx="112928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Helmut </a:t>
            </a:r>
            <a:r>
              <a:rPr lang="en-GB" sz="1200" dirty="0" err="1" smtClean="0"/>
              <a:t>Weick</a:t>
            </a:r>
            <a:endParaRPr lang="en-GB" sz="1200" dirty="0" smtClean="0"/>
          </a:p>
        </p:txBody>
      </p:sp>
      <p:sp>
        <p:nvSpPr>
          <p:cNvPr id="99" name="Textfeld 98"/>
          <p:cNvSpPr txBox="1"/>
          <p:nvPr/>
        </p:nvSpPr>
        <p:spPr>
          <a:xfrm>
            <a:off x="3074997" y="3571180"/>
            <a:ext cx="126028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Emma </a:t>
            </a:r>
            <a:r>
              <a:rPr lang="en-GB" sz="1200" dirty="0" err="1" smtClean="0"/>
              <a:t>Haettner</a:t>
            </a:r>
            <a:endParaRPr lang="en-GB" sz="1200" dirty="0" smtClean="0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453201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HFS, 107-Ag, 208-Pb, 12-C, 238-U</a:t>
            </a:r>
            <a:endParaRPr lang="en-GB" dirty="0" smtClean="0"/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0247"/>
              </p:ext>
            </p:extLst>
          </p:nvPr>
        </p:nvGraphicFramePr>
        <p:xfrm>
          <a:off x="102130" y="4773305"/>
          <a:ext cx="7835370" cy="1672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470"/>
                <a:gridCol w="1981200"/>
                <a:gridCol w="5219700"/>
              </a:tblGrid>
              <a:tr h="557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S474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Plass, Wolfgang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effectLst/>
                        </a:rPr>
                        <a:t>Detector tests with the prototype of the CSC for the Super-FRS and direct mass measurements of neutron-deficient nuclides below 100-Sn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4182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S468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Pietri, Stephane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effectLst/>
                        </a:rPr>
                        <a:t>Search for new neutron-rich isotopes and exploratory studies in the element range from terbium to rhenium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69704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S469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Purushothaman, Sivaji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 dirty="0" err="1">
                          <a:effectLst/>
                        </a:rPr>
                        <a:t>Accurate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slowing</a:t>
                      </a:r>
                      <a:r>
                        <a:rPr lang="de-DE" sz="1200" u="none" strike="noStrike" dirty="0">
                          <a:effectLst/>
                        </a:rPr>
                        <a:t>-down </a:t>
                      </a:r>
                      <a:r>
                        <a:rPr lang="de-DE" sz="1200" u="none" strike="noStrike" dirty="0" err="1">
                          <a:effectLst/>
                        </a:rPr>
                        <a:t>measurements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of</a:t>
                      </a:r>
                      <a:r>
                        <a:rPr lang="de-DE" sz="1200" u="none" strike="noStrike" dirty="0">
                          <a:effectLst/>
                        </a:rPr>
                        <a:t> heavy </a:t>
                      </a:r>
                      <a:r>
                        <a:rPr lang="de-DE" sz="1200" u="none" strike="noStrike" dirty="0" err="1">
                          <a:effectLst/>
                        </a:rPr>
                        <a:t>ions</a:t>
                      </a:r>
                      <a:r>
                        <a:rPr lang="de-DE" sz="1200" u="none" strike="noStrike" dirty="0">
                          <a:effectLst/>
                        </a:rPr>
                        <a:t> in </a:t>
                      </a:r>
                      <a:r>
                        <a:rPr lang="de-DE" sz="1200" u="none" strike="noStrike" dirty="0" err="1">
                          <a:effectLst/>
                        </a:rPr>
                        <a:t>gases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and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solids</a:t>
                      </a:r>
                      <a:r>
                        <a:rPr lang="de-DE" sz="1200" u="none" strike="noStrike" dirty="0">
                          <a:effectLst/>
                        </a:rPr>
                        <a:t> in </a:t>
                      </a:r>
                      <a:r>
                        <a:rPr lang="de-DE" sz="1200" u="none" strike="noStrike" dirty="0" err="1">
                          <a:effectLst/>
                        </a:rPr>
                        <a:t>the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kinetic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energy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range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of</a:t>
                      </a:r>
                      <a:r>
                        <a:rPr lang="de-DE" sz="1200" u="none" strike="noStrike" dirty="0">
                          <a:effectLst/>
                        </a:rPr>
                        <a:t> (30 </a:t>
                      </a:r>
                      <a:r>
                        <a:rPr lang="de-DE" sz="1200" u="none" strike="noStrike" dirty="0" err="1">
                          <a:effectLst/>
                        </a:rPr>
                        <a:t>to</a:t>
                      </a:r>
                      <a:r>
                        <a:rPr lang="de-DE" sz="1200" u="none" strike="noStrike" dirty="0">
                          <a:effectLst/>
                        </a:rPr>
                        <a:t> 300) </a:t>
                      </a:r>
                      <a:r>
                        <a:rPr lang="de-DE" sz="1200" u="none" strike="noStrike" dirty="0" err="1">
                          <a:effectLst/>
                        </a:rPr>
                        <a:t>MeV</a:t>
                      </a:r>
                      <a:r>
                        <a:rPr lang="de-DE" sz="1200" u="none" strike="noStrike" dirty="0">
                          <a:effectLst/>
                        </a:rPr>
                        <a:t>/</a:t>
                      </a:r>
                      <a:r>
                        <a:rPr lang="de-DE" sz="1200" u="none" strike="noStrike" dirty="0" err="1">
                          <a:effectLst/>
                        </a:rPr>
                        <a:t>u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with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the</a:t>
                      </a:r>
                      <a:r>
                        <a:rPr lang="de-DE" sz="1200" u="none" strike="noStrike" dirty="0">
                          <a:effectLst/>
                        </a:rPr>
                        <a:t> high-resolution </a:t>
                      </a:r>
                      <a:r>
                        <a:rPr lang="de-DE" sz="1200" u="none" strike="noStrike" dirty="0" err="1">
                          <a:effectLst/>
                        </a:rPr>
                        <a:t>magnetic</a:t>
                      </a:r>
                      <a:r>
                        <a:rPr lang="de-DE" sz="1200" u="none" strike="noStrike" dirty="0">
                          <a:effectLst/>
                        </a:rPr>
                        <a:t> </a:t>
                      </a:r>
                      <a:r>
                        <a:rPr lang="de-DE" sz="1200" u="none" strike="noStrike" dirty="0" err="1">
                          <a:effectLst/>
                        </a:rPr>
                        <a:t>spectrometer</a:t>
                      </a:r>
                      <a:r>
                        <a:rPr lang="de-DE" sz="1200" u="none" strike="noStrike" dirty="0">
                          <a:effectLst/>
                        </a:rPr>
                        <a:t> FRS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3" name="Textfeld 102"/>
          <p:cNvSpPr txBox="1"/>
          <p:nvPr/>
        </p:nvSpPr>
        <p:spPr>
          <a:xfrm>
            <a:off x="4336697" y="3583404"/>
            <a:ext cx="123303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 smtClean="0"/>
              <a:t>Stephane </a:t>
            </a:r>
            <a:r>
              <a:rPr lang="en-GB" sz="1200" dirty="0" err="1" smtClean="0"/>
              <a:t>Pietri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13780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FRS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227498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HFS, 208-Pb</a:t>
            </a:r>
            <a:endParaRPr lang="en-GB" dirty="0" smtClean="0"/>
          </a:p>
        </p:txBody>
      </p:sp>
      <p:pic>
        <p:nvPicPr>
          <p:cNvPr id="43010" name="Picture 2" descr="ildergebnis für nuklidk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85" y="1912066"/>
            <a:ext cx="6616700" cy="43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7"/>
          <a:stretch/>
        </p:blipFill>
        <p:spPr>
          <a:xfrm>
            <a:off x="0" y="1312616"/>
            <a:ext cx="9144000" cy="434606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Operation 2018</a:t>
            </a:r>
          </a:p>
        </p:txBody>
      </p:sp>
      <p:sp>
        <p:nvSpPr>
          <p:cNvPr id="2" name="Rechteck 1"/>
          <p:cNvSpPr/>
          <p:nvPr/>
        </p:nvSpPr>
        <p:spPr>
          <a:xfrm>
            <a:off x="430191" y="1979271"/>
            <a:ext cx="8574912" cy="682906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shutdown work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0191" y="2939970"/>
            <a:ext cx="4616371" cy="638536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shutdown work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046561" y="2939970"/>
            <a:ext cx="2176041" cy="25464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551628" y="3194613"/>
            <a:ext cx="3303005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commissioning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30191" y="4150430"/>
            <a:ext cx="3956614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430191" y="4284447"/>
            <a:ext cx="8424441" cy="25283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commissioning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30191" y="5240263"/>
            <a:ext cx="565233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222602" y="2939970"/>
            <a:ext cx="1632030" cy="2546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30190" y="3905784"/>
            <a:ext cx="3956615" cy="24464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/>
              <a:t>UNILAC</a:t>
            </a:r>
            <a:endParaRPr lang="en-US" sz="1400" dirty="0"/>
          </a:p>
        </p:txBody>
      </p:sp>
      <p:sp>
        <p:nvSpPr>
          <p:cNvPr id="14" name="Rechteck 13"/>
          <p:cNvSpPr/>
          <p:nvPr/>
        </p:nvSpPr>
        <p:spPr>
          <a:xfrm>
            <a:off x="4386805" y="3905783"/>
            <a:ext cx="4467827" cy="378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UNILAC + SIS18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30190" y="4879871"/>
            <a:ext cx="565234" cy="3603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/>
              <a:t>UNILAC + SIS18</a:t>
            </a:r>
            <a:endParaRPr lang="en-US" sz="800" dirty="0"/>
          </a:p>
        </p:txBody>
      </p:sp>
      <p:sp>
        <p:nvSpPr>
          <p:cNvPr id="16" name="Rechteck 15"/>
          <p:cNvSpPr/>
          <p:nvPr/>
        </p:nvSpPr>
        <p:spPr>
          <a:xfrm>
            <a:off x="4896091" y="5252075"/>
            <a:ext cx="393539" cy="2659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smtClean="0"/>
              <a:t>ESR</a:t>
            </a:r>
            <a:endParaRPr lang="en-US" sz="800"/>
          </a:p>
        </p:txBody>
      </p:sp>
      <p:sp>
        <p:nvSpPr>
          <p:cNvPr id="11" name="Rechteck 10"/>
          <p:cNvSpPr/>
          <p:nvPr/>
        </p:nvSpPr>
        <p:spPr>
          <a:xfrm>
            <a:off x="5301205" y="4868296"/>
            <a:ext cx="544011" cy="638185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592008" y="4879871"/>
            <a:ext cx="1697622" cy="3603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/>
              <a:t>UNILAC + SIS18</a:t>
            </a:r>
            <a:endParaRPr lang="en-US" sz="800" dirty="0"/>
          </a:p>
        </p:txBody>
      </p:sp>
      <p:sp>
        <p:nvSpPr>
          <p:cNvPr id="18" name="Rechteck 17"/>
          <p:cNvSpPr/>
          <p:nvPr/>
        </p:nvSpPr>
        <p:spPr>
          <a:xfrm>
            <a:off x="995424" y="4869866"/>
            <a:ext cx="2585009" cy="382209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2716196" y="5240263"/>
            <a:ext cx="2168320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commissioning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FRS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227498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HFS, 208-Pb</a:t>
            </a:r>
            <a:endParaRPr lang="en-GB" dirty="0" smtClean="0"/>
          </a:p>
        </p:txBody>
      </p:sp>
      <p:pic>
        <p:nvPicPr>
          <p:cNvPr id="40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" y="1950518"/>
            <a:ext cx="8212217" cy="43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Despec</a:t>
            </a:r>
            <a:r>
              <a:rPr lang="en-US" altLang="de-DE" sz="3200" dirty="0" smtClean="0">
                <a:solidFill>
                  <a:schemeClr val="tx1"/>
                </a:solidFill>
              </a:rPr>
              <a:t> 452/470/460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-13077" y="4083808"/>
            <a:ext cx="385394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Jürgen </a:t>
            </a:r>
            <a:r>
              <a:rPr lang="en-GB" sz="1600" dirty="0" err="1" smtClean="0"/>
              <a:t>Gerl</a:t>
            </a:r>
            <a:r>
              <a:rPr lang="en-GB" sz="1600" dirty="0"/>
              <a:t> </a:t>
            </a:r>
            <a:r>
              <a:rPr lang="en-GB" sz="1600" dirty="0" smtClean="0"/>
              <a:t>      </a:t>
            </a:r>
            <a:r>
              <a:rPr lang="en-GB" sz="1600" dirty="0" smtClean="0"/>
              <a:t> Magdalena </a:t>
            </a:r>
            <a:r>
              <a:rPr lang="en-GB" sz="1600" dirty="0" err="1" smtClean="0"/>
              <a:t>Gorska-Ott</a:t>
            </a:r>
            <a:r>
              <a:rPr lang="en-GB" sz="1600" dirty="0" smtClean="0"/>
              <a:t> </a:t>
            </a:r>
            <a:endParaRPr lang="en-GB" sz="1600" dirty="0" smtClean="0"/>
          </a:p>
        </p:txBody>
      </p:sp>
      <p:pic>
        <p:nvPicPr>
          <p:cNvPr id="4147" name="Picture 6" descr="https://fair-center.eu/typo3temp/pics/cff41a97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/>
        </p:blipFill>
        <p:spPr bwMode="auto">
          <a:xfrm>
            <a:off x="103562" y="2349094"/>
            <a:ext cx="1175587" cy="16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9" name="Bild 41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7779" r="5184" b="13956"/>
          <a:stretch/>
        </p:blipFill>
        <p:spPr>
          <a:xfrm>
            <a:off x="2081354" y="2336394"/>
            <a:ext cx="1188635" cy="1617851"/>
          </a:xfrm>
          <a:prstGeom prst="rect">
            <a:avLst/>
          </a:prstGeom>
        </p:spPr>
      </p:pic>
      <p:cxnSp>
        <p:nvCxnSpPr>
          <p:cNvPr id="183" name="Gerade Verbindung 182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Gerade Verbindung 183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Gerade Verbindung 184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185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Gerade Verbindung 186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187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18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Gerade Verbindung 189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Gerade Verbindung 190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Gerade Verbindung 191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192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193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Gerade Verbindung 194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Gerade Verbindung 195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Gerade Verbindung 196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197"/>
          <p:cNvCxnSpPr/>
          <p:nvPr/>
        </p:nvCxnSpPr>
        <p:spPr>
          <a:xfrm flipH="1">
            <a:off x="8167470" y="2489200"/>
            <a:ext cx="523332" cy="35266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98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Gerade Verbindung 199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200"/>
          <p:cNvCxnSpPr/>
          <p:nvPr/>
        </p:nvCxnSpPr>
        <p:spPr>
          <a:xfrm>
            <a:off x="8224024" y="3100949"/>
            <a:ext cx="0" cy="1249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Gerade Verbindung 202"/>
          <p:cNvCxnSpPr/>
          <p:nvPr/>
        </p:nvCxnSpPr>
        <p:spPr>
          <a:xfrm flipV="1">
            <a:off x="869080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20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Gerade Verbindung 204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205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207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feld 208"/>
          <p:cNvSpPr txBox="1"/>
          <p:nvPr/>
        </p:nvSpPr>
        <p:spPr>
          <a:xfrm>
            <a:off x="49611" y="1390600"/>
            <a:ext cx="303159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HFS, 208-Pb, 238-U</a:t>
            </a:r>
            <a:endParaRPr lang="en-GB" dirty="0" smtClean="0"/>
          </a:p>
        </p:txBody>
      </p:sp>
      <p:graphicFrame>
        <p:nvGraphicFramePr>
          <p:cNvPr id="4150" name="Tabelle 4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12004"/>
              </p:ext>
            </p:extLst>
          </p:nvPr>
        </p:nvGraphicFramePr>
        <p:xfrm>
          <a:off x="99575" y="4729023"/>
          <a:ext cx="7812526" cy="1717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211"/>
                <a:gridCol w="2477249"/>
                <a:gridCol w="4464066"/>
              </a:tblGrid>
              <a:tr h="413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S452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Witt, Waldemar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The Oblate-Prolate Shape Transition around A~190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55860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S470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Pietri, Stephane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Test of an HISPEC TEGIC detector for Low Energy Branch experiments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74481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S460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Morales López, Ana Isabel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Investigation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220-A-230 Po-Fr </a:t>
                      </a:r>
                      <a:r>
                        <a:rPr lang="de-DE" sz="1400" u="none" strike="noStrike" dirty="0" err="1">
                          <a:effectLst/>
                        </a:rPr>
                        <a:t>nuclei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lying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south-east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frontier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A~225 </a:t>
                      </a:r>
                      <a:r>
                        <a:rPr lang="de-DE" sz="1400" u="none" strike="noStrike" dirty="0" err="1">
                          <a:effectLst/>
                        </a:rPr>
                        <a:t>island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octupole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deformation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78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Despec</a:t>
            </a:r>
            <a:r>
              <a:rPr lang="en-US" altLang="de-DE" sz="3200" dirty="0" smtClean="0">
                <a:solidFill>
                  <a:schemeClr val="tx1"/>
                </a:solidFill>
              </a:rPr>
              <a:t> 460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209" name="Textfeld 208"/>
          <p:cNvSpPr txBox="1"/>
          <p:nvPr/>
        </p:nvSpPr>
        <p:spPr>
          <a:xfrm>
            <a:off x="49611" y="1390600"/>
            <a:ext cx="303159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HFS, 208-Pb, 238-U</a:t>
            </a:r>
            <a:endParaRPr lang="en-GB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" y="1892300"/>
            <a:ext cx="9144000" cy="41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R3B 444/455/473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88732" y="3686002"/>
            <a:ext cx="454252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Haik Simon        Daniel </a:t>
            </a:r>
            <a:r>
              <a:rPr lang="en-GB" sz="1600" dirty="0" err="1" smtClean="0"/>
              <a:t>Körper</a:t>
            </a:r>
            <a:r>
              <a:rPr lang="en-GB" sz="1600" dirty="0"/>
              <a:t> </a:t>
            </a:r>
            <a:r>
              <a:rPr lang="en-GB" sz="1600" dirty="0" smtClean="0"/>
              <a:t>     </a:t>
            </a:r>
            <a:r>
              <a:rPr lang="en-GB" sz="1600" dirty="0" smtClean="0"/>
              <a:t> Tom </a:t>
            </a:r>
            <a:r>
              <a:rPr lang="en-GB" sz="1600" dirty="0" err="1" smtClean="0"/>
              <a:t>Aumann</a:t>
            </a:r>
            <a:endParaRPr lang="en-GB" sz="1600" dirty="0" smtClean="0"/>
          </a:p>
        </p:txBody>
      </p:sp>
      <p:pic>
        <p:nvPicPr>
          <p:cNvPr id="5122" name="Picture 2" descr="https://www.gsi.de/fileadmin/_processed_/e/f/csm_H_Simon_0a55dc489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" b="12618"/>
          <a:stretch/>
        </p:blipFill>
        <p:spPr bwMode="auto">
          <a:xfrm>
            <a:off x="169202" y="1933456"/>
            <a:ext cx="1273835" cy="16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ldergebnis für thomas aumann tu darmstad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41" y="1953685"/>
            <a:ext cx="1216670" cy="16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39" y="1942501"/>
            <a:ext cx="1115201" cy="1605889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12602"/>
              </p:ext>
            </p:extLst>
          </p:nvPr>
        </p:nvGraphicFramePr>
        <p:xfrm>
          <a:off x="114299" y="4124967"/>
          <a:ext cx="7581525" cy="2189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001"/>
                <a:gridCol w="1917700"/>
                <a:gridCol w="5155824"/>
              </a:tblGrid>
              <a:tr h="43786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S444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Gernhäuser, Roman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R3B - 2018 COMMISSIONING (CALIFA, L3T, GLAD, NeuLAND &amp; Tracking)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112593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S473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Aumann, Thomas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Constraining energy-density functionals and the density-dependence of the symmetry energy by measurements of accurate cross sections with large acceptance at R3B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6255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S455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Taieb, Julien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Fission </a:t>
                      </a:r>
                      <a:r>
                        <a:rPr lang="de-DE" sz="1400" u="none" strike="noStrike" dirty="0" err="1">
                          <a:effectLst/>
                        </a:rPr>
                        <a:t>investigated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with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relativistic-radioactive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beams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advanced</a:t>
                      </a:r>
                      <a:r>
                        <a:rPr lang="de-DE" sz="1400" u="none" strike="noStrike" dirty="0">
                          <a:effectLst/>
                        </a:rPr>
                        <a:t> SOFIA@R3B </a:t>
                      </a:r>
                      <a:r>
                        <a:rPr lang="de-DE" sz="1400" u="none" strike="noStrike" dirty="0" err="1">
                          <a:effectLst/>
                        </a:rPr>
                        <a:t>setup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9" name="Textfeld 98"/>
          <p:cNvSpPr txBox="1"/>
          <p:nvPr/>
        </p:nvSpPr>
        <p:spPr>
          <a:xfrm>
            <a:off x="49611" y="1390600"/>
            <a:ext cx="38779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HTC/HFS-HTC, 12-C, 238-U</a:t>
            </a:r>
            <a:endParaRPr lang="en-GB" dirty="0" smtClean="0"/>
          </a:p>
        </p:txBody>
      </p:sp>
      <p:cxnSp>
        <p:nvCxnSpPr>
          <p:cNvPr id="101" name="Gerade Verbindung 100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H="1">
            <a:off x="8167470" y="2489200"/>
            <a:ext cx="523332" cy="35266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/>
          <p:nvPr/>
        </p:nvCxnSpPr>
        <p:spPr>
          <a:xfrm>
            <a:off x="8171280" y="3073811"/>
            <a:ext cx="286920" cy="15210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 flipV="1">
            <a:off x="869080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121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22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154"/>
          <p:cNvCxnSpPr/>
          <p:nvPr/>
        </p:nvCxnSpPr>
        <p:spPr>
          <a:xfrm>
            <a:off x="8458200" y="3225917"/>
            <a:ext cx="0" cy="4964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157"/>
          <p:cNvCxnSpPr/>
          <p:nvPr/>
        </p:nvCxnSpPr>
        <p:spPr>
          <a:xfrm flipH="1" flipV="1">
            <a:off x="8458200" y="3714404"/>
            <a:ext cx="88900" cy="11129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160"/>
          <p:cNvCxnSpPr/>
          <p:nvPr/>
        </p:nvCxnSpPr>
        <p:spPr>
          <a:xfrm flipV="1">
            <a:off x="8547100" y="3797300"/>
            <a:ext cx="0" cy="5080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/>
          <p:nvPr/>
        </p:nvCxnSpPr>
        <p:spPr>
          <a:xfrm>
            <a:off x="8547100" y="4305300"/>
            <a:ext cx="118706" cy="889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Gerade Verbindung 166"/>
          <p:cNvCxnSpPr/>
          <p:nvPr/>
        </p:nvCxnSpPr>
        <p:spPr>
          <a:xfrm>
            <a:off x="8665402" y="4394200"/>
            <a:ext cx="9520" cy="1016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/>
          <p:cNvCxnSpPr/>
          <p:nvPr/>
        </p:nvCxnSpPr>
        <p:spPr>
          <a:xfrm>
            <a:off x="8690802" y="4495800"/>
            <a:ext cx="97598" cy="889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9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R3B 444/455/473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295400"/>
            <a:ext cx="8369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APPA/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ILIMA E121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>
            <a:off x="8658837" y="2336833"/>
            <a:ext cx="0" cy="22106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8167470" y="2557897"/>
            <a:ext cx="506482" cy="28396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227582" y="3104507"/>
            <a:ext cx="92235" cy="901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7872487" y="3568686"/>
            <a:ext cx="0" cy="4630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8321219" y="3573021"/>
            <a:ext cx="3558" cy="4630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 flipV="1">
            <a:off x="7872487" y="4031733"/>
            <a:ext cx="216748" cy="14089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8089235" y="4041781"/>
            <a:ext cx="230582" cy="13084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V="1">
            <a:off x="7872487" y="3430597"/>
            <a:ext cx="226266" cy="13084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108615" y="2030469"/>
            <a:ext cx="1158986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8319817" y="3194675"/>
            <a:ext cx="4960" cy="3783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 flipH="1" flipV="1">
            <a:off x="8103069" y="3430596"/>
            <a:ext cx="216748" cy="14089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38575" y="4434318"/>
            <a:ext cx="128907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smtClean="0"/>
              <a:t>Yuri </a:t>
            </a:r>
            <a:r>
              <a:rPr lang="en-GB" sz="1600" dirty="0" smtClean="0"/>
              <a:t>Litvinov</a:t>
            </a:r>
            <a:endParaRPr lang="en-GB" sz="1600" dirty="0" smtClean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9" y="2674205"/>
            <a:ext cx="1249146" cy="1663265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49611" y="1390600"/>
            <a:ext cx="28264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HFS-ESR, 206-Pb</a:t>
            </a:r>
            <a:endParaRPr lang="en-GB" dirty="0" smtClean="0"/>
          </a:p>
        </p:txBody>
      </p:sp>
      <p:graphicFrame>
        <p:nvGraphicFramePr>
          <p:cNvPr id="100" name="Tabel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2241"/>
              </p:ext>
            </p:extLst>
          </p:nvPr>
        </p:nvGraphicFramePr>
        <p:xfrm>
          <a:off x="292811" y="5233721"/>
          <a:ext cx="8027005" cy="819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89"/>
                <a:gridCol w="1752600"/>
                <a:gridCol w="5716316"/>
              </a:tblGrid>
              <a:tr h="81915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E121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Litvinov, Yuri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Measurement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the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bound-state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beta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decay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bare </a:t>
                      </a:r>
                      <a:r>
                        <a:rPr lang="de-DE" sz="1600" u="none" strike="noStrike" baseline="30000" dirty="0">
                          <a:effectLst/>
                        </a:rPr>
                        <a:t>205</a:t>
                      </a:r>
                      <a:r>
                        <a:rPr lang="de-DE" sz="1600" u="none" strike="noStrike" dirty="0">
                          <a:effectLst/>
                        </a:rPr>
                        <a:t>Tl </a:t>
                      </a:r>
                      <a:r>
                        <a:rPr lang="de-DE" sz="1600" u="none" strike="noStrike" dirty="0" err="1">
                          <a:effectLst/>
                        </a:rPr>
                        <a:t>ions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16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Biophysik</a:t>
            </a:r>
            <a:r>
              <a:rPr lang="en-US" altLang="de-DE" sz="3200" dirty="0" smtClean="0">
                <a:solidFill>
                  <a:schemeClr val="tx1"/>
                </a:solidFill>
              </a:rPr>
              <a:t> SBIO/ESA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-22305" y="3964697"/>
            <a:ext cx="161884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Christian </a:t>
            </a:r>
            <a:r>
              <a:rPr lang="en-GB" sz="1600" dirty="0" err="1" smtClean="0"/>
              <a:t>Graeff</a:t>
            </a:r>
            <a:endParaRPr lang="en-GB" sz="1600" dirty="0" smtClean="0"/>
          </a:p>
        </p:txBody>
      </p:sp>
      <p:cxnSp>
        <p:nvCxnSpPr>
          <p:cNvPr id="98" name="Gerade Verbindung 97"/>
          <p:cNvCxnSpPr/>
          <p:nvPr/>
        </p:nvCxnSpPr>
        <p:spPr>
          <a:xfrm>
            <a:off x="8665806" y="2304223"/>
            <a:ext cx="24996" cy="12644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10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8673952" y="1719784"/>
            <a:ext cx="970" cy="184891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>
            <a:off x="8208048" y="4770410"/>
            <a:ext cx="6178" cy="724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/>
          <p:nvPr/>
        </p:nvCxnSpPr>
        <p:spPr>
          <a:xfrm flipH="1">
            <a:off x="8526361" y="3666957"/>
            <a:ext cx="28194" cy="89961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/>
          <p:nvPr/>
        </p:nvCxnSpPr>
        <p:spPr>
          <a:xfrm flipV="1">
            <a:off x="8567314" y="3568700"/>
            <a:ext cx="123488" cy="9825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H="1" flipV="1">
            <a:off x="5092319" y="1973022"/>
            <a:ext cx="1175282" cy="7011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H="1">
            <a:off x="8207063" y="4049300"/>
            <a:ext cx="319298" cy="20383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>
            <a:off x="8207871" y="4262834"/>
            <a:ext cx="6178" cy="123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121"/>
          <p:cNvCxnSpPr/>
          <p:nvPr/>
        </p:nvCxnSpPr>
        <p:spPr>
          <a:xfrm flipH="1">
            <a:off x="8214226" y="4566572"/>
            <a:ext cx="312135" cy="1848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22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126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127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Gerade Verbindung 12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s://www.liverpool.ac.uk/media/livacuk/omaproject/images/cvphotos/Christian-Graeff-web-150x2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/>
        </p:blipFill>
        <p:spPr bwMode="auto">
          <a:xfrm>
            <a:off x="72741" y="1966048"/>
            <a:ext cx="1428750" cy="19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feld 131"/>
          <p:cNvSpPr txBox="1"/>
          <p:nvPr/>
        </p:nvSpPr>
        <p:spPr>
          <a:xfrm>
            <a:off x="49611" y="1390600"/>
            <a:ext cx="400199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HTA/HTM, 12-C, 56-Fe, 4-He</a:t>
            </a:r>
            <a:endParaRPr lang="en-GB" dirty="0" smtClean="0"/>
          </a:p>
        </p:txBody>
      </p:sp>
      <p:pic>
        <p:nvPicPr>
          <p:cNvPr id="10244" name="Picture 4" descr="ildergebnis für uli weber HIT heidelberg therap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33" b="-1"/>
          <a:stretch/>
        </p:blipFill>
        <p:spPr bwMode="auto">
          <a:xfrm>
            <a:off x="1796850" y="1821571"/>
            <a:ext cx="1744744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feld 132"/>
          <p:cNvSpPr txBox="1"/>
          <p:nvPr/>
        </p:nvSpPr>
        <p:spPr>
          <a:xfrm>
            <a:off x="3529141" y="3945409"/>
            <a:ext cx="168828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Christoph </a:t>
            </a:r>
            <a:r>
              <a:rPr lang="en-GB" sz="1600" dirty="0" err="1" smtClean="0"/>
              <a:t>Schuy</a:t>
            </a:r>
            <a:endParaRPr lang="en-GB" sz="1600" dirty="0" smtClean="0"/>
          </a:p>
        </p:txBody>
      </p:sp>
      <p:sp>
        <p:nvSpPr>
          <p:cNvPr id="134" name="Textfeld 133"/>
          <p:cNvSpPr txBox="1"/>
          <p:nvPr/>
        </p:nvSpPr>
        <p:spPr>
          <a:xfrm>
            <a:off x="1999856" y="3924280"/>
            <a:ext cx="108023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 smtClean="0"/>
              <a:t>Uli</a:t>
            </a:r>
            <a:r>
              <a:rPr lang="en-GB" sz="1600" dirty="0" smtClean="0"/>
              <a:t> Weber</a:t>
            </a:r>
            <a:endParaRPr lang="en-GB" sz="1600" dirty="0" smtClean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-909" r="7514" b="6765"/>
          <a:stretch/>
        </p:blipFill>
        <p:spPr>
          <a:xfrm>
            <a:off x="3747865" y="1848433"/>
            <a:ext cx="1374921" cy="2116264"/>
          </a:xfrm>
          <a:prstGeom prst="rect">
            <a:avLst/>
          </a:prstGeom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05825"/>
              </p:ext>
            </p:extLst>
          </p:nvPr>
        </p:nvGraphicFramePr>
        <p:xfrm>
          <a:off x="72740" y="4474626"/>
          <a:ext cx="7750459" cy="1916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1498"/>
                <a:gridCol w="6468961"/>
              </a:tblGrid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Fournier, Claudia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Modulation </a:t>
                      </a:r>
                      <a:r>
                        <a:rPr lang="de-DE" sz="1000" u="none" strike="noStrike" dirty="0" err="1">
                          <a:effectLst/>
                        </a:rPr>
                        <a:t>of</a:t>
                      </a:r>
                      <a:r>
                        <a:rPr lang="de-DE" sz="1000" u="none" strike="noStrike" dirty="0">
                          <a:effectLst/>
                        </a:rPr>
                        <a:t> immune </a:t>
                      </a:r>
                      <a:r>
                        <a:rPr lang="de-DE" sz="1000" u="none" strike="noStrike" dirty="0" err="1">
                          <a:effectLst/>
                        </a:rPr>
                        <a:t>and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inflammatory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response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by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densely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ionizing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irradiation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5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Iliakis, George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Influence of the chromatin structure and lesion complexity on the repair of DSBs via backup pathways of NHEJ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Jakob, Burkhard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Radiation-induced DNA damage responses in the context of LET, chromatin, and cell cycle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Krämer, Michael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Experiments of the Treatment Planning and Validation group (GSI Biophysics department)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8260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Narici, Livio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 err="1">
                          <a:effectLst/>
                        </a:rPr>
                        <a:t>VIsual</a:t>
                      </a:r>
                      <a:r>
                        <a:rPr lang="de-DE" sz="1000" u="none" strike="noStrike" dirty="0">
                          <a:effectLst/>
                        </a:rPr>
                        <a:t> System </a:t>
                      </a:r>
                      <a:r>
                        <a:rPr lang="de-DE" sz="1000" u="none" strike="noStrike" dirty="0" err="1">
                          <a:effectLst/>
                        </a:rPr>
                        <a:t>Activation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by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Ionizing</a:t>
                      </a:r>
                      <a:r>
                        <a:rPr lang="de-DE" sz="1000" u="none" strike="noStrike" dirty="0">
                          <a:effectLst/>
                        </a:rPr>
                        <a:t> Radiation – Beam Tests: VISAIR-BT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7333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Patera, Vincenzo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FOOT @ GSI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5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Ritter, Sylvia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Impact of densely ionizing radiation on stem cells of brain tumors and of the surrounding normal tissue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Rizzo, Alessandro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LIDAL-BT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7087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Schuy, Christoph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Space radiation biophysics - innovative shielding concepts and the effects of space radiation and microgravity on human stem and progenitor cells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Weber. Ulrich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Dosimetry in solid or structured targets for ion beam therapy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Graeff, Christian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A </a:t>
                      </a:r>
                      <a:r>
                        <a:rPr lang="de-DE" sz="1000" u="none" strike="noStrike" dirty="0" err="1">
                          <a:effectLst/>
                        </a:rPr>
                        <a:t>novel</a:t>
                      </a:r>
                      <a:r>
                        <a:rPr lang="de-DE" sz="1000" u="none" strike="noStrike" dirty="0">
                          <a:effectLst/>
                        </a:rPr>
                        <a:t> dose </a:t>
                      </a:r>
                      <a:r>
                        <a:rPr lang="de-DE" sz="1000" u="none" strike="noStrike" dirty="0" err="1">
                          <a:effectLst/>
                        </a:rPr>
                        <a:t>delivery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system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for</a:t>
                      </a:r>
                      <a:r>
                        <a:rPr lang="de-DE" sz="1000" u="none" strike="noStrike" dirty="0">
                          <a:effectLst/>
                        </a:rPr>
                        <a:t> Cave M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84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673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Materialforschung</a:t>
            </a:r>
            <a:r>
              <a:rPr lang="en-US" altLang="de-DE" sz="3200" dirty="0" smtClean="0">
                <a:solidFill>
                  <a:schemeClr val="tx1"/>
                </a:solidFill>
              </a:rPr>
              <a:t> SMAT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2" name="Gerade Verbindung 21"/>
          <p:cNvCxnSpPr/>
          <p:nvPr/>
        </p:nvCxnSpPr>
        <p:spPr>
          <a:xfrm flipH="1">
            <a:off x="8335098" y="4711028"/>
            <a:ext cx="210923" cy="13182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3952" y="1719784"/>
            <a:ext cx="970" cy="184891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8208048" y="4770410"/>
            <a:ext cx="6178" cy="724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8554555" y="3666957"/>
            <a:ext cx="0" cy="10314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8567314" y="3568700"/>
            <a:ext cx="123488" cy="9825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092319" y="1973022"/>
            <a:ext cx="1175282" cy="7011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 flipH="1">
            <a:off x="8214226" y="4566572"/>
            <a:ext cx="312135" cy="1848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feld 98"/>
          <p:cNvSpPr txBox="1"/>
          <p:nvPr/>
        </p:nvSpPr>
        <p:spPr>
          <a:xfrm>
            <a:off x="5423" y="4653919"/>
            <a:ext cx="17954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Christina </a:t>
            </a:r>
            <a:r>
              <a:rPr lang="en-GB" sz="1400" dirty="0" err="1" smtClean="0"/>
              <a:t>Trautmann</a:t>
            </a:r>
            <a:endParaRPr lang="en-GB" sz="1400" dirty="0" smtClean="0"/>
          </a:p>
        </p:txBody>
      </p:sp>
      <p:sp>
        <p:nvSpPr>
          <p:cNvPr id="100" name="Textfeld 99"/>
          <p:cNvSpPr txBox="1"/>
          <p:nvPr/>
        </p:nvSpPr>
        <p:spPr>
          <a:xfrm>
            <a:off x="1895326" y="4652340"/>
            <a:ext cx="142994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 smtClean="0"/>
              <a:t>Kay-</a:t>
            </a:r>
            <a:r>
              <a:rPr lang="en-GB" sz="1400" dirty="0" err="1" smtClean="0"/>
              <a:t>Obbe</a:t>
            </a:r>
            <a:r>
              <a:rPr lang="en-GB" sz="1400" dirty="0" smtClean="0"/>
              <a:t> Voss</a:t>
            </a:r>
          </a:p>
        </p:txBody>
      </p:sp>
      <p:pic>
        <p:nvPicPr>
          <p:cNvPr id="103" name="Bild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7" y="2754460"/>
            <a:ext cx="1498600" cy="1905000"/>
          </a:xfrm>
          <a:prstGeom prst="rect">
            <a:avLst/>
          </a:prstGeom>
        </p:spPr>
      </p:pic>
      <p:pic>
        <p:nvPicPr>
          <p:cNvPr id="104" name="Bild 103"/>
          <p:cNvPicPr>
            <a:picLocks noChangeAspect="1"/>
          </p:cNvPicPr>
          <p:nvPr/>
        </p:nvPicPr>
        <p:blipFill rotWithShape="1">
          <a:blip r:embed="rId5"/>
          <a:srcRect l="10112" r="9524"/>
          <a:stretch/>
        </p:blipFill>
        <p:spPr>
          <a:xfrm>
            <a:off x="1854669" y="2767426"/>
            <a:ext cx="1519298" cy="1890514"/>
          </a:xfrm>
          <a:prstGeom prst="rect">
            <a:avLst/>
          </a:prstGeom>
        </p:spPr>
      </p:pic>
      <p:cxnSp>
        <p:nvCxnSpPr>
          <p:cNvPr id="108" name="Gerade Verbindung 107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feld 110"/>
          <p:cNvSpPr txBox="1"/>
          <p:nvPr/>
        </p:nvSpPr>
        <p:spPr>
          <a:xfrm>
            <a:off x="49611" y="1390600"/>
            <a:ext cx="430585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SIS18, HTA, HTP, 206-Pb, 238-U, 56-Fe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240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Materialforschung</a:t>
            </a:r>
            <a:r>
              <a:rPr lang="en-US" altLang="de-DE" sz="3200" dirty="0" smtClean="0">
                <a:solidFill>
                  <a:schemeClr val="tx1"/>
                </a:solidFill>
              </a:rPr>
              <a:t> SMAT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4" name="Group 1"/>
          <p:cNvGrpSpPr/>
          <p:nvPr/>
        </p:nvGrpSpPr>
        <p:grpSpPr>
          <a:xfrm>
            <a:off x="201573" y="3856841"/>
            <a:ext cx="2627784" cy="2439383"/>
            <a:chOff x="6084168" y="2054556"/>
            <a:chExt cx="2051180" cy="1901682"/>
          </a:xfrm>
        </p:grpSpPr>
        <p:sp>
          <p:nvSpPr>
            <p:cNvPr id="45" name="Rectangle 58"/>
            <p:cNvSpPr>
              <a:spLocks noChangeArrowheads="1"/>
            </p:cNvSpPr>
            <p:nvPr/>
          </p:nvSpPr>
          <p:spPr bwMode="auto">
            <a:xfrm>
              <a:off x="6740229" y="2054556"/>
              <a:ext cx="761782" cy="21851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59"/>
            <p:cNvSpPr>
              <a:spLocks noChangeArrowheads="1"/>
            </p:cNvSpPr>
            <p:nvPr/>
          </p:nvSpPr>
          <p:spPr bwMode="auto">
            <a:xfrm>
              <a:off x="6084168" y="3666967"/>
              <a:ext cx="941606" cy="21851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cs typeface="MS PGothic"/>
              </a:endParaRPr>
            </a:p>
          </p:txBody>
        </p:sp>
        <p:sp>
          <p:nvSpPr>
            <p:cNvPr id="47" name="Rectangle 60"/>
            <p:cNvSpPr>
              <a:spLocks noChangeArrowheads="1"/>
            </p:cNvSpPr>
            <p:nvPr/>
          </p:nvSpPr>
          <p:spPr bwMode="auto">
            <a:xfrm>
              <a:off x="7218443" y="3668892"/>
              <a:ext cx="916905" cy="21755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cs typeface="MS PGothic"/>
              </a:endParaRPr>
            </a:p>
          </p:txBody>
        </p:sp>
        <p:cxnSp>
          <p:nvCxnSpPr>
            <p:cNvPr id="49" name="Straight Connector 73"/>
            <p:cNvCxnSpPr>
              <a:cxnSpLocks noChangeShapeType="1"/>
            </p:cNvCxnSpPr>
            <p:nvPr/>
          </p:nvCxnSpPr>
          <p:spPr bwMode="auto">
            <a:xfrm rot="5400000">
              <a:off x="6878967" y="3716061"/>
              <a:ext cx="480354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50" name="Picture 74" descr="extr con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750" y="2137342"/>
              <a:ext cx="1926686" cy="1722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2879967" y="3523365"/>
            <a:ext cx="5486970" cy="1892826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 lIns="72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Extreme Environments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synthesis and stabilization of </a:t>
            </a:r>
            <a:r>
              <a:rPr lang="en-US" altLang="de-DE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new materials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nanoscale manipulation </a:t>
            </a: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materials properties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recover exotic </a:t>
            </a:r>
            <a:r>
              <a:rPr lang="en-US" altLang="de-DE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high-pressure phases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simulate radioactivity </a:t>
            </a:r>
            <a:r>
              <a:rPr lang="en-US" alt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effects within Earth’s interior</a:t>
            </a:r>
            <a:endParaRPr lang="en-US" alt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8"/>
          <p:cNvGrpSpPr/>
          <p:nvPr/>
        </p:nvGrpSpPr>
        <p:grpSpPr>
          <a:xfrm>
            <a:off x="285628" y="1225233"/>
            <a:ext cx="7930156" cy="2001629"/>
            <a:chOff x="191458" y="2132856"/>
            <a:chExt cx="7930156" cy="2001629"/>
          </a:xfrm>
        </p:grpSpPr>
        <p:grpSp>
          <p:nvGrpSpPr>
            <p:cNvPr id="54" name="Group 109"/>
            <p:cNvGrpSpPr>
              <a:grpSpLocks/>
            </p:cNvGrpSpPr>
            <p:nvPr/>
          </p:nvGrpSpPr>
          <p:grpSpPr bwMode="auto">
            <a:xfrm>
              <a:off x="1925432" y="2181503"/>
              <a:ext cx="4147758" cy="1432101"/>
              <a:chOff x="2836" y="3054"/>
              <a:chExt cx="2721" cy="840"/>
            </a:xfrm>
          </p:grpSpPr>
          <p:pic>
            <p:nvPicPr>
              <p:cNvPr id="65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1" y="3054"/>
                <a:ext cx="1316" cy="840"/>
              </a:xfrm>
              <a:prstGeom prst="rect">
                <a:avLst/>
              </a:prstGeom>
              <a:noFill/>
              <a:ln w="38100" algn="ctr">
                <a:solidFill>
                  <a:srgbClr val="008000"/>
                </a:solidFill>
                <a:miter lim="800000"/>
                <a:headEnd/>
                <a:tailEnd/>
              </a:ln>
            </p:spPr>
          </p:pic>
          <p:pic>
            <p:nvPicPr>
              <p:cNvPr id="67" name="Picture 111" descr="Strahlrohr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6" y="3113"/>
                <a:ext cx="1042" cy="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8" name="Group 112"/>
              <p:cNvGrpSpPr>
                <a:grpSpLocks/>
              </p:cNvGrpSpPr>
              <p:nvPr/>
            </p:nvGrpSpPr>
            <p:grpSpPr bwMode="auto">
              <a:xfrm>
                <a:off x="2971" y="3338"/>
                <a:ext cx="2132" cy="272"/>
                <a:chOff x="2200" y="2432"/>
                <a:chExt cx="2903" cy="272"/>
              </a:xfrm>
            </p:grpSpPr>
            <p:sp>
              <p:nvSpPr>
                <p:cNvPr id="70" name="AutoShape 1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200" y="2432"/>
                  <a:ext cx="2903" cy="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114"/>
                <p:cNvSpPr>
                  <a:spLocks/>
                </p:cNvSpPr>
                <p:nvPr/>
              </p:nvSpPr>
              <p:spPr bwMode="auto">
                <a:xfrm>
                  <a:off x="4732" y="2513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2" name="Freeform 115"/>
                <p:cNvSpPr>
                  <a:spLocks/>
                </p:cNvSpPr>
                <p:nvPr/>
              </p:nvSpPr>
              <p:spPr bwMode="auto">
                <a:xfrm>
                  <a:off x="4732" y="2513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3" name="Freeform 116"/>
                <p:cNvSpPr>
                  <a:spLocks/>
                </p:cNvSpPr>
                <p:nvPr/>
              </p:nvSpPr>
              <p:spPr bwMode="auto">
                <a:xfrm>
                  <a:off x="4790" y="2569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4" name="Freeform 117"/>
                <p:cNvSpPr>
                  <a:spLocks/>
                </p:cNvSpPr>
                <p:nvPr/>
              </p:nvSpPr>
              <p:spPr bwMode="auto">
                <a:xfrm>
                  <a:off x="4790" y="2569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pic>
              <p:nvPicPr>
                <p:cNvPr id="75" name="Picture 118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9" y="2568"/>
                  <a:ext cx="2215" cy="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" name="Picture 119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2" y="2511"/>
                  <a:ext cx="2238" cy="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" name="Picture 120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5" y="2432"/>
                  <a:ext cx="2741" cy="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121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0" y="2614"/>
                  <a:ext cx="2828" cy="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Freeform 122"/>
                <p:cNvSpPr>
                  <a:spLocks/>
                </p:cNvSpPr>
                <p:nvPr/>
              </p:nvSpPr>
              <p:spPr bwMode="auto">
                <a:xfrm>
                  <a:off x="5041" y="2686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0" name="Freeform 123"/>
                <p:cNvSpPr>
                  <a:spLocks/>
                </p:cNvSpPr>
                <p:nvPr/>
              </p:nvSpPr>
              <p:spPr bwMode="auto">
                <a:xfrm>
                  <a:off x="5041" y="2686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2" name="Freeform 124"/>
                <p:cNvSpPr>
                  <a:spLocks/>
                </p:cNvSpPr>
                <p:nvPr/>
              </p:nvSpPr>
              <p:spPr bwMode="auto">
                <a:xfrm>
                  <a:off x="5076" y="2434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3" name="Freeform 125"/>
                <p:cNvSpPr>
                  <a:spLocks/>
                </p:cNvSpPr>
                <p:nvPr/>
              </p:nvSpPr>
              <p:spPr bwMode="auto">
                <a:xfrm>
                  <a:off x="5076" y="2434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</p:grpSp>
        </p:grpSp>
        <p:pic>
          <p:nvPicPr>
            <p:cNvPr id="55" name="Group 41"/>
            <p:cNvPicPr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49744" y="2282091"/>
              <a:ext cx="1522733" cy="69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6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6444208" y="2446630"/>
            <a:ext cx="1152128" cy="901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60" name="KGPlot" r:id="rId12" imgW="3528060" imgH="4684776" progId="">
                    <p:embed/>
                  </p:oleObj>
                </mc:Choice>
                <mc:Fallback>
                  <p:oleObj name="KGPlot" r:id="rId12" imgW="3528060" imgH="468477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4208" y="2446630"/>
                          <a:ext cx="1152128" cy="90184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20"/>
            <p:cNvSpPr txBox="1">
              <a:spLocks noChangeArrowheads="1"/>
            </p:cNvSpPr>
            <p:nvPr/>
          </p:nvSpPr>
          <p:spPr bwMode="auto">
            <a:xfrm>
              <a:off x="6444208" y="2213546"/>
              <a:ext cx="15491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r>
                <a:rPr lang="en-US" alt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Raman </a:t>
              </a:r>
              <a:r>
                <a:rPr lang="en-US" altLang="en-US" sz="1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signal</a:t>
              </a:r>
              <a:endParaRPr lang="en-US" altLang="en-US" sz="14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2"/>
            <p:cNvSpPr txBox="1"/>
            <p:nvPr/>
          </p:nvSpPr>
          <p:spPr>
            <a:xfrm>
              <a:off x="191458" y="2466890"/>
              <a:ext cx="1576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energy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Au, </a:t>
              </a:r>
              <a:r>
                <a:rPr lang="en-US" sz="16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sz="16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U ions</a:t>
              </a:r>
              <a:endPara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Group 41"/>
            <p:cNvPicPr>
              <a:picLocks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869631" y="2853693"/>
              <a:ext cx="1790600" cy="86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20"/>
            <p:cNvSpPr txBox="1">
              <a:spLocks noChangeArrowheads="1"/>
            </p:cNvSpPr>
            <p:nvPr/>
          </p:nvSpPr>
          <p:spPr bwMode="auto">
            <a:xfrm>
              <a:off x="6572478" y="3487670"/>
              <a:ext cx="15491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r>
                <a:rPr lang="en-US" altLang="en-US" sz="1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diffraction</a:t>
              </a:r>
              <a:endParaRPr lang="en-US" altLang="en-US" sz="14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3"/>
            <p:cNvSpPr txBox="1"/>
            <p:nvPr/>
          </p:nvSpPr>
          <p:spPr>
            <a:xfrm>
              <a:off x="4250706" y="3611265"/>
              <a:ext cx="17347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diamond anvil cell</a:t>
              </a:r>
            </a:p>
            <a:p>
              <a:pPr algn="ctr"/>
              <a:r>
                <a:rPr lang="en-US" sz="1400" b="1" dirty="0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10-1000 </a:t>
              </a:r>
              <a:r>
                <a:rPr lang="en-US" sz="1400" b="1" dirty="0" err="1" smtClean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kbar</a:t>
              </a:r>
              <a:endPara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traight Connector 6"/>
            <p:cNvCxnSpPr/>
            <p:nvPr/>
          </p:nvCxnSpPr>
          <p:spPr>
            <a:xfrm>
              <a:off x="4250706" y="2430167"/>
              <a:ext cx="6189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7"/>
            <p:cNvSpPr txBox="1"/>
            <p:nvPr/>
          </p:nvSpPr>
          <p:spPr>
            <a:xfrm>
              <a:off x="4229090" y="213285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2 mm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27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5" name="Picture 3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84313"/>
            <a:ext cx="5824537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82" name="Group 10"/>
          <p:cNvGrpSpPr>
            <a:grpSpLocks/>
          </p:cNvGrpSpPr>
          <p:nvPr/>
        </p:nvGrpSpPr>
        <p:grpSpPr bwMode="auto">
          <a:xfrm>
            <a:off x="6034088" y="1493838"/>
            <a:ext cx="2697162" cy="3767137"/>
            <a:chOff x="3706" y="1162"/>
            <a:chExt cx="2009" cy="2709"/>
          </a:xfrm>
        </p:grpSpPr>
        <p:grpSp>
          <p:nvGrpSpPr>
            <p:cNvPr id="310283" name="Group 11"/>
            <p:cNvGrpSpPr>
              <a:grpSpLocks/>
            </p:cNvGrpSpPr>
            <p:nvPr/>
          </p:nvGrpSpPr>
          <p:grpSpPr bwMode="auto">
            <a:xfrm>
              <a:off x="3706" y="1162"/>
              <a:ext cx="1986" cy="2495"/>
              <a:chOff x="3616" y="1298"/>
              <a:chExt cx="1986" cy="2495"/>
            </a:xfrm>
          </p:grpSpPr>
          <p:pic>
            <p:nvPicPr>
              <p:cNvPr id="310284" name="Picture 12" descr="neu-2"/>
              <p:cNvPicPr>
                <a:picLocks noChangeAspect="1" noChangeArrowheads="1"/>
              </p:cNvPicPr>
              <p:nvPr/>
            </p:nvPicPr>
            <p:blipFill>
              <a:blip r:embed="rId3">
                <a:lum bright="16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8" y="1298"/>
                <a:ext cx="1984" cy="2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285" name="Line 13"/>
              <p:cNvSpPr>
                <a:spLocks noChangeShapeType="1"/>
              </p:cNvSpPr>
              <p:nvPr/>
            </p:nvSpPr>
            <p:spPr bwMode="auto">
              <a:xfrm>
                <a:off x="5125" y="3690"/>
                <a:ext cx="36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0286" name="Text Box 14"/>
              <p:cNvSpPr txBox="1">
                <a:spLocks noChangeArrowheads="1"/>
              </p:cNvSpPr>
              <p:nvPr/>
            </p:nvSpPr>
            <p:spPr bwMode="auto">
              <a:xfrm>
                <a:off x="5081" y="3522"/>
                <a:ext cx="456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DE" altLang="de-DE" sz="1400" b="1">
                    <a:solidFill>
                      <a:srgbClr val="000000"/>
                    </a:solidFill>
                    <a:latin typeface="Times New Roman" pitchFamily="18" charset="0"/>
                  </a:rPr>
                  <a:t>5 cm</a:t>
                </a:r>
              </a:p>
            </p:txBody>
          </p:sp>
          <p:sp>
            <p:nvSpPr>
              <p:cNvPr id="310287" name="Rectangle 15"/>
              <p:cNvSpPr>
                <a:spLocks noChangeArrowheads="1"/>
              </p:cNvSpPr>
              <p:nvPr/>
            </p:nvSpPr>
            <p:spPr bwMode="auto">
              <a:xfrm>
                <a:off x="3616" y="1298"/>
                <a:ext cx="1986" cy="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de-DE" altLang="de-DE" sz="1800">
                  <a:latin typeface="Calibri" pitchFamily="34" charset="0"/>
                </a:endParaRPr>
              </a:p>
            </p:txBody>
          </p:sp>
        </p:grpSp>
        <p:sp>
          <p:nvSpPr>
            <p:cNvPr id="310288" name="Text Box 16"/>
            <p:cNvSpPr txBox="1">
              <a:spLocks noChangeArrowheads="1"/>
            </p:cNvSpPr>
            <p:nvPr/>
          </p:nvSpPr>
          <p:spPr bwMode="auto">
            <a:xfrm>
              <a:off x="3719" y="3652"/>
              <a:ext cx="199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de-DE" sz="1400" b="1">
                  <a:solidFill>
                    <a:srgbClr val="FF9900"/>
                  </a:solidFill>
                  <a:latin typeface="Calibri" pitchFamily="34" charset="0"/>
                  <a:cs typeface="Arial" pitchFamily="34" charset="0"/>
                </a:rPr>
                <a:t>Merrill-Bassett-type DAC</a:t>
              </a: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Materialforschung</a:t>
            </a:r>
            <a:r>
              <a:rPr lang="en-US" altLang="de-DE" sz="3200" dirty="0" smtClean="0">
                <a:solidFill>
                  <a:schemeClr val="tx1"/>
                </a:solidFill>
              </a:rPr>
              <a:t> SMAT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7"/>
          <a:stretch/>
        </p:blipFill>
        <p:spPr>
          <a:xfrm>
            <a:off x="0" y="1312616"/>
            <a:ext cx="9144000" cy="434606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Operation 2018</a:t>
            </a:r>
          </a:p>
        </p:txBody>
      </p:sp>
      <p:sp>
        <p:nvSpPr>
          <p:cNvPr id="2" name="Rechteck 1"/>
          <p:cNvSpPr/>
          <p:nvPr/>
        </p:nvSpPr>
        <p:spPr>
          <a:xfrm>
            <a:off x="430191" y="1979271"/>
            <a:ext cx="8574912" cy="682906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shutdown work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30191" y="2939970"/>
            <a:ext cx="4616371" cy="638536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shutdown work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046561" y="2939970"/>
            <a:ext cx="2176041" cy="25464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551628" y="3194613"/>
            <a:ext cx="3303005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commissioning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30191" y="4150430"/>
            <a:ext cx="3956614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430191" y="4284447"/>
            <a:ext cx="8424441" cy="25283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commissioning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30191" y="5240263"/>
            <a:ext cx="4465900" cy="27779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commissioning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222602" y="2939970"/>
            <a:ext cx="1632030" cy="2546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30190" y="3905784"/>
            <a:ext cx="3956615" cy="24464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/>
              <a:t>UNILAC</a:t>
            </a:r>
            <a:endParaRPr lang="en-US" sz="1400" dirty="0"/>
          </a:p>
        </p:txBody>
      </p:sp>
      <p:sp>
        <p:nvSpPr>
          <p:cNvPr id="14" name="Rechteck 13"/>
          <p:cNvSpPr/>
          <p:nvPr/>
        </p:nvSpPr>
        <p:spPr>
          <a:xfrm>
            <a:off x="4386805" y="3905783"/>
            <a:ext cx="4467827" cy="3786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UNILAC + SIS18</a:t>
            </a:r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30189" y="4879871"/>
            <a:ext cx="4859441" cy="3603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UNILAC + SIS18</a:t>
            </a:r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4896091" y="5252075"/>
            <a:ext cx="393539" cy="2659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smtClean="0"/>
              <a:t>ESR</a:t>
            </a:r>
            <a:endParaRPr lang="en-US" sz="800"/>
          </a:p>
        </p:txBody>
      </p:sp>
      <p:sp>
        <p:nvSpPr>
          <p:cNvPr id="11" name="Rechteck 10"/>
          <p:cNvSpPr/>
          <p:nvPr/>
        </p:nvSpPr>
        <p:spPr>
          <a:xfrm>
            <a:off x="5301205" y="4868296"/>
            <a:ext cx="544011" cy="638185"/>
          </a:xfrm>
          <a:prstGeom prst="rect">
            <a:avLst/>
          </a:prstGeom>
          <a:solidFill>
            <a:srgbClr val="FDFB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0" y="1312616"/>
            <a:ext cx="9144000" cy="50766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777089" y="2579086"/>
            <a:ext cx="4688581" cy="2618669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/>
              <a:t>Available beam time for physics program 2018: </a:t>
            </a:r>
            <a:endParaRPr lang="en-US" sz="2400" dirty="0" smtClean="0"/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UNILAC: 113 days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SIS18: 76 days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ESR/</a:t>
            </a:r>
            <a:r>
              <a:rPr lang="en-US" sz="2400" dirty="0" err="1" smtClean="0">
                <a:solidFill>
                  <a:schemeClr val="tx1"/>
                </a:solidFill>
              </a:rPr>
              <a:t>Cryring</a:t>
            </a:r>
            <a:r>
              <a:rPr lang="en-US" sz="2400" dirty="0" smtClean="0">
                <a:solidFill>
                  <a:schemeClr val="tx1"/>
                </a:solidFill>
              </a:rPr>
              <a:t>: 7 days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1006475" y="1314450"/>
            <a:ext cx="6365875" cy="5170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08226" name="Picture 2" descr="DAC_irr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7" t="55893" r="24358"/>
          <a:stretch>
            <a:fillRect/>
          </a:stretch>
        </p:blipFill>
        <p:spPr bwMode="auto">
          <a:xfrm>
            <a:off x="2922588" y="4511675"/>
            <a:ext cx="4733925" cy="203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8" name="Picture 4" descr="Fig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504950"/>
            <a:ext cx="63007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95263" y="3005138"/>
            <a:ext cx="1908175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CC0000"/>
                </a:solidFill>
                <a:latin typeface="+mn-lt"/>
                <a:cs typeface="Arial" pitchFamily="34" charset="0"/>
              </a:rPr>
              <a:t>relativistic ions (e.g., Au, Pb, U</a:t>
            </a:r>
          </a:p>
        </p:txBody>
      </p:sp>
      <p:grpSp>
        <p:nvGrpSpPr>
          <p:cNvPr id="308230" name="Group 6"/>
          <p:cNvGrpSpPr>
            <a:grpSpLocks/>
          </p:cNvGrpSpPr>
          <p:nvPr/>
        </p:nvGrpSpPr>
        <p:grpSpPr bwMode="auto">
          <a:xfrm>
            <a:off x="6721475" y="1314450"/>
            <a:ext cx="2306638" cy="1690688"/>
            <a:chOff x="4298" y="652"/>
            <a:chExt cx="1453" cy="1065"/>
          </a:xfrm>
        </p:grpSpPr>
        <p:sp>
          <p:nvSpPr>
            <p:cNvPr id="308231" name="Line 7"/>
            <p:cNvSpPr>
              <a:spLocks noChangeShapeType="1"/>
            </p:cNvSpPr>
            <p:nvPr/>
          </p:nvSpPr>
          <p:spPr bwMode="auto">
            <a:xfrm flipH="1">
              <a:off x="4298" y="1076"/>
              <a:ext cx="607" cy="55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32" name="Line 8"/>
            <p:cNvSpPr>
              <a:spLocks noChangeShapeType="1"/>
            </p:cNvSpPr>
            <p:nvPr/>
          </p:nvSpPr>
          <p:spPr bwMode="auto">
            <a:xfrm flipV="1">
              <a:off x="4298" y="1507"/>
              <a:ext cx="1030" cy="2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08233" name="Picture 9" descr="Fi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652"/>
              <a:ext cx="855" cy="855"/>
            </a:xfrm>
            <a:prstGeom prst="rect">
              <a:avLst/>
            </a:prstGeom>
            <a:solidFill>
              <a:srgbClr val="475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1757363" y="5114925"/>
            <a:ext cx="1254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de-DE" sz="1800" b="1">
                <a:solidFill>
                  <a:srgbClr val="CC0000"/>
                </a:solidFill>
                <a:latin typeface="Calibri" pitchFamily="34" charset="0"/>
              </a:rPr>
              <a:t>200 MeV/u</a:t>
            </a:r>
          </a:p>
          <a:p>
            <a:pPr algn="ctr" eaLnBrk="1" hangingPunct="1"/>
            <a:r>
              <a:rPr lang="en-US" altLang="de-DE" sz="1800">
                <a:solidFill>
                  <a:srgbClr val="CC0000"/>
                </a:solidFill>
                <a:latin typeface="Calibri" pitchFamily="34" charset="0"/>
              </a:rPr>
              <a:t>40 GeV</a:t>
            </a:r>
          </a:p>
          <a:p>
            <a:pPr algn="ctr" eaLnBrk="1" hangingPunct="1"/>
            <a:endParaRPr lang="en-US" altLang="de-DE" sz="1800" b="1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Materialforschung</a:t>
            </a:r>
            <a:r>
              <a:rPr lang="en-US" altLang="de-DE" sz="3200" dirty="0" smtClean="0">
                <a:solidFill>
                  <a:schemeClr val="tx1"/>
                </a:solidFill>
              </a:rPr>
              <a:t> SMAT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smtClean="0">
                <a:solidFill>
                  <a:schemeClr val="tx1"/>
                </a:solidFill>
              </a:rPr>
              <a:t>APPA </a:t>
            </a:r>
            <a:r>
              <a:rPr lang="en-US" altLang="de-DE" sz="3200" dirty="0" err="1" smtClean="0">
                <a:solidFill>
                  <a:schemeClr val="tx1"/>
                </a:solidFill>
              </a:rPr>
              <a:t>Materialforschung</a:t>
            </a:r>
            <a:r>
              <a:rPr lang="en-US" altLang="de-DE" sz="3200" dirty="0" smtClean="0">
                <a:solidFill>
                  <a:schemeClr val="tx1"/>
                </a:solidFill>
              </a:rPr>
              <a:t> SMAT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185" y="1596321"/>
            <a:ext cx="7254139" cy="4829498"/>
            <a:chOff x="158" y="709"/>
            <a:chExt cx="5315" cy="3538"/>
          </a:xfrm>
        </p:grpSpPr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158" y="709"/>
              <a:ext cx="5315" cy="3538"/>
              <a:chOff x="249" y="572"/>
              <a:chExt cx="5587" cy="3947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0" t="5666" r="10576" b="5237"/>
              <a:stretch>
                <a:fillRect/>
              </a:stretch>
            </p:blipFill>
            <p:spPr bwMode="auto">
              <a:xfrm>
                <a:off x="249" y="572"/>
                <a:ext cx="5587" cy="3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 l="5130" t="5666" r="10576" b="5237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3681" y="2676"/>
                <a:ext cx="1" cy="1315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>
                <a:off x="3320" y="3061"/>
                <a:ext cx="1" cy="93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4297" y="3583"/>
                <a:ext cx="1" cy="408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4955" y="3583"/>
                <a:ext cx="1" cy="408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241" y="709"/>
              <a:ext cx="11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 smtClean="0">
                  <a:solidFill>
                    <a:srgbClr val="0000FF"/>
                  </a:solidFill>
                  <a:cs typeface="Tahoma" charset="0"/>
                </a:rPr>
                <a:t>1.5</a:t>
              </a: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×10</a:t>
              </a:r>
              <a:r>
                <a:rPr lang="de-DE" sz="1600" b="1" baseline="33000" dirty="0">
                  <a:solidFill>
                    <a:srgbClr val="0000FF"/>
                  </a:solidFill>
                  <a:cs typeface="Tahoma" charset="0"/>
                </a:rPr>
                <a:t>11</a:t>
              </a: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 U/cm</a:t>
              </a:r>
              <a:r>
                <a:rPr lang="de-DE" sz="1600" b="1" baseline="33000" dirty="0">
                  <a:solidFill>
                    <a:srgbClr val="0000FF"/>
                  </a:solidFill>
                  <a:cs typeface="Tahoma" charset="0"/>
                </a:rPr>
                <a:t>2</a:t>
              </a: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    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696" y="2478"/>
              <a:ext cx="1543" cy="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 smtClean="0">
                  <a:solidFill>
                    <a:srgbClr val="FF0000"/>
                  </a:solidFill>
                  <a:cs typeface="Tahoma" charset="0"/>
                </a:rPr>
                <a:t>1.5</a:t>
              </a: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×10</a:t>
              </a:r>
              <a:r>
                <a:rPr lang="de-DE" sz="1600" b="1" baseline="33000" dirty="0">
                  <a:solidFill>
                    <a:srgbClr val="FF0000"/>
                  </a:solidFill>
                  <a:cs typeface="Tahoma" charset="0"/>
                </a:rPr>
                <a:t>11</a:t>
              </a: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 U/cm</a:t>
              </a:r>
              <a:r>
                <a:rPr lang="de-DE" sz="1600" b="1" baseline="33000" dirty="0">
                  <a:solidFill>
                    <a:srgbClr val="FF0000"/>
                  </a:solidFill>
                  <a:cs typeface="Tahoma" charset="0"/>
                </a:rPr>
                <a:t>2</a:t>
              </a: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P = 11 </a:t>
              </a:r>
              <a:r>
                <a:rPr lang="de-DE" sz="1600" b="1" dirty="0" err="1" smtClean="0">
                  <a:solidFill>
                    <a:srgbClr val="FF0000"/>
                  </a:solidFill>
                  <a:cs typeface="Tahoma" charset="0"/>
                </a:rPr>
                <a:t>GPa</a:t>
              </a:r>
              <a:r>
                <a:rPr lang="de-DE" sz="1600" b="1" dirty="0" smtClean="0">
                  <a:solidFill>
                    <a:srgbClr val="FF0000"/>
                  </a:solidFill>
                  <a:cs typeface="Tahoma" charset="0"/>
                </a:rPr>
                <a:t> </a:t>
              </a: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400" dirty="0" smtClean="0">
                  <a:solidFill>
                    <a:srgbClr val="FF0000"/>
                  </a:solidFill>
                  <a:cs typeface="Tahoma" charset="0"/>
                </a:rPr>
                <a:t>(relaxed after 2 </a:t>
              </a:r>
              <a:r>
                <a:rPr lang="de-DE" sz="1400" dirty="0" err="1" smtClean="0">
                  <a:solidFill>
                    <a:srgbClr val="FF0000"/>
                  </a:solidFill>
                  <a:cs typeface="Tahoma" charset="0"/>
                </a:rPr>
                <a:t>weeks</a:t>
              </a:r>
              <a:r>
                <a:rPr lang="de-DE" sz="1400" dirty="0" smtClean="0">
                  <a:solidFill>
                    <a:srgbClr val="FF0000"/>
                  </a:solidFill>
                  <a:cs typeface="Tahoma" charset="0"/>
                </a:rPr>
                <a:t>)</a:t>
              </a:r>
              <a:endParaRPr lang="de-DE" sz="1400" dirty="0">
                <a:solidFill>
                  <a:srgbClr val="000000"/>
                </a:solidFill>
                <a:cs typeface="Tahoma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987" y="2352"/>
              <a:ext cx="1738" cy="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endParaRPr lang="de-DE" sz="1600" b="1" u="sng" dirty="0">
                <a:solidFill>
                  <a:srgbClr val="008000"/>
                </a:solidFill>
                <a:cs typeface="Tahoma" charset="0"/>
              </a:endParaRP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008000"/>
                  </a:solidFill>
                  <a:cs typeface="Tahoma" charset="0"/>
                </a:rPr>
                <a:t>P=11 </a:t>
              </a:r>
              <a:r>
                <a:rPr lang="de-DE" sz="1600" b="1" dirty="0" err="1" smtClean="0">
                  <a:solidFill>
                    <a:srgbClr val="008000"/>
                  </a:solidFill>
                  <a:cs typeface="Tahoma" charset="0"/>
                </a:rPr>
                <a:t>Gpa</a:t>
              </a:r>
              <a:endParaRPr lang="de-DE" sz="1600" b="1" dirty="0">
                <a:solidFill>
                  <a:srgbClr val="008000"/>
                </a:solidFill>
                <a:cs typeface="Tahoma" charset="0"/>
              </a:endParaRP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400" dirty="0" smtClean="0">
                  <a:solidFill>
                    <a:srgbClr val="008000"/>
                  </a:solidFill>
                  <a:cs typeface="Tahoma" charset="0"/>
                </a:rPr>
                <a:t>(relaxed after 2 </a:t>
              </a:r>
              <a:r>
                <a:rPr lang="de-DE" sz="1400" dirty="0" err="1" smtClean="0">
                  <a:solidFill>
                    <a:srgbClr val="008000"/>
                  </a:solidFill>
                  <a:cs typeface="Tahoma" charset="0"/>
                </a:rPr>
                <a:t>weeks</a:t>
              </a:r>
              <a:r>
                <a:rPr lang="de-DE" sz="1400" dirty="0" smtClean="0">
                  <a:solidFill>
                    <a:srgbClr val="008000"/>
                  </a:solidFill>
                  <a:cs typeface="Tahoma" charset="0"/>
                </a:rPr>
                <a:t>)</a:t>
              </a:r>
              <a:endParaRPr lang="de-DE" sz="1400" dirty="0">
                <a:solidFill>
                  <a:srgbClr val="008000"/>
                </a:solidFill>
                <a:cs typeface="Tahoma" charset="0"/>
              </a:endParaRPr>
            </a:p>
          </p:txBody>
        </p:sp>
      </p:grpSp>
      <p:cxnSp>
        <p:nvCxnSpPr>
          <p:cNvPr id="23" name="Gerade Verbindung mit Pfeil 22"/>
          <p:cNvCxnSpPr/>
          <p:nvPr/>
        </p:nvCxnSpPr>
        <p:spPr>
          <a:xfrm>
            <a:off x="1187265" y="3799562"/>
            <a:ext cx="0" cy="194059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4375111" y="1403071"/>
            <a:ext cx="336926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6200000">
            <a:off x="319029" y="4444794"/>
            <a:ext cx="10827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mtClean="0"/>
              <a:t>pressure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3939309" y="1842910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138747" y="2156619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769479" y="4051388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7119481" y="4847943"/>
            <a:ext cx="1289050" cy="366713"/>
          </a:xfrm>
          <a:prstGeom prst="rect">
            <a:avLst/>
          </a:prstGeom>
          <a:solidFill>
            <a:srgbClr val="FE881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solidFill>
                  <a:srgbClr val="663300"/>
                </a:solidFill>
                <a:cs typeface="Tahoma" charset="0"/>
              </a:rPr>
              <a:t>tetragonal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28669" y="1203046"/>
            <a:ext cx="2798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rgbClr val="002060"/>
                </a:solidFill>
              </a:rPr>
              <a:t>Zirconiumdioxid</a:t>
            </a:r>
            <a:r>
              <a:rPr lang="de-DE" sz="2000" b="1" dirty="0">
                <a:solidFill>
                  <a:srgbClr val="002060"/>
                </a:solidFill>
              </a:rPr>
              <a:t> ZrO</a:t>
            </a:r>
            <a:r>
              <a:rPr lang="de-DE" sz="2000" b="1" baseline="-250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26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 smtClean="0"/>
              <a:t>Beam time </a:t>
            </a:r>
            <a:r>
              <a:rPr lang="de-DE" sz="4400" dirty="0" err="1" smtClean="0"/>
              <a:t>schedule</a:t>
            </a:r>
            <a:endParaRPr lang="en-US" altLang="de-DE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 smtClean="0">
                <a:solidFill>
                  <a:schemeClr val="tx1"/>
                </a:solidFill>
              </a:rPr>
              <a:t>schedule</a:t>
            </a:r>
            <a:r>
              <a:rPr lang="de-DE" altLang="de-DE" sz="3200" dirty="0" smtClean="0">
                <a:solidFill>
                  <a:schemeClr val="tx1"/>
                </a:solidFill>
              </a:rPr>
              <a:t> 2018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7" y="1222956"/>
            <a:ext cx="8358188" cy="53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283"/>
            <a:ext cx="9144000" cy="498970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 smtClean="0">
                <a:solidFill>
                  <a:schemeClr val="tx1"/>
                </a:solidFill>
              </a:rPr>
              <a:t>schedule</a:t>
            </a:r>
            <a:r>
              <a:rPr lang="de-DE" altLang="de-DE" sz="3200" dirty="0" smtClean="0">
                <a:solidFill>
                  <a:schemeClr val="tx1"/>
                </a:solidFill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8140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1420283"/>
            <a:ext cx="9144000" cy="498970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Operation </a:t>
            </a:r>
            <a:r>
              <a:rPr lang="de-DE" altLang="de-DE" sz="3200" dirty="0" err="1" smtClean="0">
                <a:solidFill>
                  <a:schemeClr val="tx1"/>
                </a:solidFill>
              </a:rPr>
              <a:t>modes</a:t>
            </a:r>
            <a:endParaRPr lang="de-DE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428527" y="1551009"/>
            <a:ext cx="2650602" cy="61345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smtClean="0"/>
              <a:t>single user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8079129" y="1551009"/>
            <a:ext cx="1064871" cy="6134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04754" y="2768280"/>
            <a:ext cx="2648673" cy="59995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ain + parasitic user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53426" y="2768280"/>
            <a:ext cx="2372811" cy="59995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f</a:t>
            </a:r>
            <a:r>
              <a:rPr lang="en-GB" dirty="0" smtClean="0"/>
              <a:t>irst + second (+third) user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1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1420283"/>
            <a:ext cx="9144000" cy="498970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Operation </a:t>
            </a:r>
            <a:r>
              <a:rPr lang="de-DE" altLang="de-DE" sz="3200" dirty="0" err="1" smtClean="0">
                <a:solidFill>
                  <a:schemeClr val="tx1"/>
                </a:solidFill>
              </a:rPr>
              <a:t>modes</a:t>
            </a:r>
            <a:endParaRPr lang="de-DE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428527" y="1551009"/>
            <a:ext cx="2650602" cy="61345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smtClean="0"/>
              <a:t>single user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8079129" y="1551009"/>
            <a:ext cx="1064871" cy="6134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04754" y="2768280"/>
            <a:ext cx="2648673" cy="59995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ain + parasitic user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53426" y="2768280"/>
            <a:ext cx="2372811" cy="59995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f</a:t>
            </a:r>
            <a:r>
              <a:rPr lang="en-GB" dirty="0" smtClean="0"/>
              <a:t>irst + second (+third) user</a:t>
            </a:r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904754" y="3958542"/>
            <a:ext cx="8239246" cy="2451449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 smtClean="0"/>
              <a:t>Flexible multi </a:t>
            </a:r>
            <a:r>
              <a:rPr lang="en-GB" sz="4000" smtClean="0"/>
              <a:t>user operation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2461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" y="1481531"/>
            <a:ext cx="8931785" cy="442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logs.helmholtz.de/beamon/wp-content/uploads/sites/14/2014/07/IMG_2856_s-778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" y="1365811"/>
            <a:ext cx="8931785" cy="45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192192"/>
            <a:ext cx="9144000" cy="5416952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 smtClean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 smtClean="0">
                <a:solidFill>
                  <a:schemeClr val="tx1"/>
                </a:solidFill>
              </a:rPr>
              <a:t>schedule</a:t>
            </a:r>
            <a:r>
              <a:rPr lang="de-DE" altLang="de-DE" sz="3200" dirty="0" smtClean="0">
                <a:solidFill>
                  <a:schemeClr val="tx1"/>
                </a:solidFill>
              </a:rPr>
              <a:t> 2018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7" y="1222956"/>
            <a:ext cx="8358188" cy="53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 smtClean="0"/>
              <a:t>UNILAC</a:t>
            </a:r>
            <a:endParaRPr lang="en-US" altLang="de-DE" sz="4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SHE-TASCA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52" name="Gerade Verbindung 51"/>
          <p:cNvCxnSpPr/>
          <p:nvPr/>
        </p:nvCxnSpPr>
        <p:spPr>
          <a:xfrm flipH="1" flipV="1">
            <a:off x="5433654" y="2190251"/>
            <a:ext cx="1140849" cy="69189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V="1">
            <a:off x="6596899" y="2865389"/>
            <a:ext cx="0" cy="19745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 flipV="1">
            <a:off x="6593343" y="3055727"/>
            <a:ext cx="416678" cy="24783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7010021" y="3291761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0480" y="4246252"/>
            <a:ext cx="170303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smtClean="0"/>
              <a:t>Sacha </a:t>
            </a:r>
            <a:r>
              <a:rPr lang="en-GB" sz="1600" dirty="0" err="1" smtClean="0"/>
              <a:t>Yakushev</a:t>
            </a:r>
            <a:endParaRPr lang="en-GB" sz="1600" dirty="0" smtClean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816618"/>
              </p:ext>
            </p:extLst>
          </p:nvPr>
        </p:nvGraphicFramePr>
        <p:xfrm>
          <a:off x="60273" y="4773368"/>
          <a:ext cx="7486428" cy="1274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/>
                <a:gridCol w="1564328"/>
                <a:gridCol w="5151109"/>
              </a:tblGrid>
              <a:tr h="64218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U308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Yakushev</a:t>
                      </a:r>
                      <a:r>
                        <a:rPr lang="de-DE" sz="1400" u="none" strike="noStrike" dirty="0">
                          <a:effectLst/>
                        </a:rPr>
                        <a:t>, Alexander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First </a:t>
                      </a:r>
                      <a:r>
                        <a:rPr lang="de-DE" sz="1400" u="none" strike="noStrike" dirty="0" err="1">
                          <a:effectLst/>
                        </a:rPr>
                        <a:t>chemical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study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element</a:t>
                      </a:r>
                      <a:r>
                        <a:rPr lang="de-DE" sz="1400" u="none" strike="noStrike" dirty="0">
                          <a:effectLst/>
                        </a:rPr>
                        <a:t> 113 </a:t>
                      </a:r>
                      <a:r>
                        <a:rPr lang="de-DE" sz="1400" u="none" strike="noStrike" dirty="0" err="1">
                          <a:effectLst/>
                        </a:rPr>
                        <a:t>behind</a:t>
                      </a:r>
                      <a:r>
                        <a:rPr lang="de-DE" sz="1400" u="none" strike="noStrike" dirty="0">
                          <a:effectLst/>
                        </a:rPr>
                        <a:t> TASCA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U310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Rudolph, Dirk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Spectroscopy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Flerovium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Decay</a:t>
                      </a:r>
                      <a:r>
                        <a:rPr lang="de-DE" sz="1400" u="none" strike="noStrike" dirty="0">
                          <a:effectLst/>
                        </a:rPr>
                        <a:t> Chains &amp; Discovery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baseline="30000" dirty="0">
                          <a:effectLst/>
                        </a:rPr>
                        <a:t>290</a:t>
                      </a:r>
                      <a:r>
                        <a:rPr lang="de-DE" sz="1400" u="none" strike="noStrike" dirty="0">
                          <a:effectLst/>
                        </a:rPr>
                        <a:t>Fl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98" name="Bild 97"/>
          <p:cNvPicPr>
            <a:picLocks noChangeAspect="1"/>
          </p:cNvPicPr>
          <p:nvPr/>
        </p:nvPicPr>
        <p:blipFill rotWithShape="1">
          <a:blip r:embed="rId3"/>
          <a:srcRect l="54185" t="14569" r="25635" b="51535"/>
          <a:stretch/>
        </p:blipFill>
        <p:spPr>
          <a:xfrm>
            <a:off x="151967" y="2525618"/>
            <a:ext cx="1358845" cy="1711794"/>
          </a:xfrm>
          <a:prstGeom prst="rect">
            <a:avLst/>
          </a:prstGeom>
        </p:spPr>
      </p:pic>
      <p:pic>
        <p:nvPicPr>
          <p:cNvPr id="14338" name="Picture 2" descr="http://portal.research.lu.se/portal/files/20317872/dirk_rudolph_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3048" r="47377" b="14049"/>
          <a:stretch/>
        </p:blipFill>
        <p:spPr bwMode="auto">
          <a:xfrm>
            <a:off x="2007280" y="2525619"/>
            <a:ext cx="1353674" cy="17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130188" y="4291326"/>
            <a:ext cx="119776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smtClean="0"/>
              <a:t>Dirk Rudolf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X8, 48-Ca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9154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 smtClean="0">
                <a:solidFill>
                  <a:schemeClr val="tx1"/>
                </a:solidFill>
              </a:rPr>
              <a:t>Nustar</a:t>
            </a:r>
            <a:r>
              <a:rPr lang="en-US" altLang="de-DE" sz="3200" dirty="0" smtClean="0">
                <a:solidFill>
                  <a:schemeClr val="tx1"/>
                </a:solidFill>
              </a:rPr>
              <a:t> SHE-TASCA</a:t>
            </a:r>
            <a:endParaRPr lang="en-US" altLang="de-DE" sz="3200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66219"/>
              </p:ext>
            </p:extLst>
          </p:nvPr>
        </p:nvGraphicFramePr>
        <p:xfrm>
          <a:off x="1540629" y="1282643"/>
          <a:ext cx="7486428" cy="642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/>
                <a:gridCol w="1564328"/>
                <a:gridCol w="5151109"/>
              </a:tblGrid>
              <a:tr h="64218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U308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Yakushev</a:t>
                      </a:r>
                      <a:r>
                        <a:rPr lang="de-DE" sz="1400" u="none" strike="noStrike" dirty="0">
                          <a:effectLst/>
                        </a:rPr>
                        <a:t>, Alexander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First </a:t>
                      </a:r>
                      <a:r>
                        <a:rPr lang="de-DE" sz="1400" u="none" strike="noStrike" dirty="0" err="1">
                          <a:effectLst/>
                        </a:rPr>
                        <a:t>chemical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study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element</a:t>
                      </a:r>
                      <a:r>
                        <a:rPr lang="de-DE" sz="1400" u="none" strike="noStrike" dirty="0">
                          <a:effectLst/>
                        </a:rPr>
                        <a:t> 113 </a:t>
                      </a:r>
                      <a:r>
                        <a:rPr lang="de-DE" sz="1400" u="none" strike="noStrike" dirty="0" err="1">
                          <a:effectLst/>
                        </a:rPr>
                        <a:t>behind</a:t>
                      </a:r>
                      <a:r>
                        <a:rPr lang="de-DE" sz="1400" u="none" strike="noStrike" dirty="0">
                          <a:effectLst/>
                        </a:rPr>
                        <a:t> TASCA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98" name="Bild 97"/>
          <p:cNvPicPr>
            <a:picLocks noChangeAspect="1"/>
          </p:cNvPicPr>
          <p:nvPr/>
        </p:nvPicPr>
        <p:blipFill rotWithShape="1">
          <a:blip r:embed="rId2"/>
          <a:srcRect l="54185" t="14569" r="25635" b="51535"/>
          <a:stretch/>
        </p:blipFill>
        <p:spPr>
          <a:xfrm>
            <a:off x="151966" y="1306042"/>
            <a:ext cx="1358845" cy="171179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0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 smtClean="0"/>
              <a:t>UNILAC X8, 48-Ca</a:t>
            </a:r>
            <a:endParaRPr lang="en-GB" dirty="0" smtClean="0"/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64" y="2433336"/>
            <a:ext cx="6183158" cy="31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1924</Words>
  <Application>Microsoft Macintosh PowerPoint</Application>
  <PresentationFormat>Bildschirmpräsentation (4:3)</PresentationFormat>
  <Paragraphs>550</Paragraphs>
  <Slides>59</Slides>
  <Notes>11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73" baseType="lpstr">
      <vt:lpstr>Arial Black</vt:lpstr>
      <vt:lpstr>Calibri</vt:lpstr>
      <vt:lpstr>MS Gothic</vt:lpstr>
      <vt:lpstr>MS PGothic</vt:lpstr>
      <vt:lpstr>ＭＳ Ｐゴシック</vt:lpstr>
      <vt:lpstr>Symbol</vt:lpstr>
      <vt:lpstr>Tahoma</vt:lpstr>
      <vt:lpstr>Times</vt:lpstr>
      <vt:lpstr>Times New Roman</vt:lpstr>
      <vt:lpstr>Verdana</vt:lpstr>
      <vt:lpstr>Wingdings</vt:lpstr>
      <vt:lpstr>Arial</vt:lpstr>
      <vt:lpstr>gsi-folienmaster-2014-II</vt:lpstr>
      <vt:lpstr>KGPlot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Stopping Mechanism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GSI Helmholzzentrum für Schwerionenforschung mbH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Severin, Daniel</dc:creator>
  <cp:keywords/>
  <dc:description/>
  <cp:lastModifiedBy>Microsoft Office-Anwender</cp:lastModifiedBy>
  <cp:revision>301</cp:revision>
  <cp:lastPrinted>2018-04-08T23:14:09Z</cp:lastPrinted>
  <dcterms:created xsi:type="dcterms:W3CDTF">2016-05-11T09:48:19Z</dcterms:created>
  <dcterms:modified xsi:type="dcterms:W3CDTF">2018-04-09T06:42:33Z</dcterms:modified>
  <cp:category/>
</cp:coreProperties>
</file>