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257" r:id="rId2"/>
    <p:sldId id="266" r:id="rId3"/>
    <p:sldId id="268" r:id="rId4"/>
    <p:sldId id="269" r:id="rId5"/>
    <p:sldId id="271" r:id="rId6"/>
    <p:sldId id="272" r:id="rId7"/>
    <p:sldId id="275" r:id="rId8"/>
    <p:sldId id="288" r:id="rId9"/>
    <p:sldId id="276" r:id="rId10"/>
    <p:sldId id="274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90" r:id="rId23"/>
    <p:sldId id="289" r:id="rId24"/>
    <p:sldId id="267" r:id="rId25"/>
    <p:sldId id="273" r:id="rId26"/>
    <p:sldId id="291" r:id="rId2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A6E"/>
    <a:srgbClr val="ADB3B7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9"/>
    <p:restoredTop sz="94712"/>
  </p:normalViewPr>
  <p:slideViewPr>
    <p:cSldViewPr snapToGrid="0" snapToObjects="1">
      <p:cViewPr>
        <p:scale>
          <a:sx n="138" d="100"/>
          <a:sy n="138" d="100"/>
        </p:scale>
        <p:origin x="624" y="-10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2176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x-non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x-non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x-non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9E2C5B-CB1D-4E43-9553-88C393CBD882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308147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x-non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x-non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>Textmasterformate durch Klicken bearbeiten</a:t>
            </a:r>
          </a:p>
          <a:p>
            <a:pPr lvl="1"/>
            <a:r>
              <a:rPr lang="de-DE" altLang="x-none"/>
              <a:t>Zweite Ebene</a:t>
            </a:r>
          </a:p>
          <a:p>
            <a:pPr lvl="2"/>
            <a:r>
              <a:rPr lang="de-DE" altLang="x-none"/>
              <a:t>Dritte Ebene</a:t>
            </a:r>
          </a:p>
          <a:p>
            <a:pPr lvl="3"/>
            <a:r>
              <a:rPr lang="de-DE" altLang="x-none"/>
              <a:t>Vierte Ebene</a:t>
            </a:r>
          </a:p>
          <a:p>
            <a:pPr lvl="4"/>
            <a:r>
              <a:rPr lang="de-DE" altLang="x-none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x-non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5520BD-E5D1-E142-9CFA-6AE08F0ACEF6}" type="slidenum">
              <a:rPr lang="de-DE" altLang="x-none"/>
              <a:pPr/>
              <a:t>‹Nr.›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64856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520BD-E5D1-E142-9CFA-6AE08F0ACEF6}" type="slidenum">
              <a:rPr lang="de-DE" altLang="x-none" smtClean="0"/>
              <a:pPr/>
              <a:t>1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481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172200"/>
            <a:ext cx="77009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 b="1"/>
            </a:lvl1pPr>
          </a:lstStyle>
          <a:p>
            <a:fld id="{68893938-E23C-A841-B453-CF19D28030C9}" type="datetime1">
              <a:rPr lang="de-DE" altLang="x-none" smtClean="0"/>
              <a:pPr/>
              <a:t>01.03.18</a:t>
            </a:fld>
            <a:r>
              <a:rPr lang="de-DE" altLang="x-none" dirty="0" smtClean="0"/>
              <a:t>, Verfasser [optional] / 16 </a:t>
            </a:r>
            <a:r>
              <a:rPr lang="de-DE" altLang="x-none" dirty="0" err="1" smtClean="0"/>
              <a:t>pt</a:t>
            </a:r>
            <a:r>
              <a:rPr lang="de-DE" altLang="x-none" dirty="0" smtClean="0"/>
              <a:t> / Zeilenabstand 1-fach</a:t>
            </a:r>
            <a:endParaRPr lang="de-DE" altLang="x-none" dirty="0"/>
          </a:p>
        </p:txBody>
      </p:sp>
      <p:pic>
        <p:nvPicPr>
          <p:cNvPr id="4108" name="Picture 12" descr="xEKUT_WortBildMarke_W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358775"/>
            <a:ext cx="280670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719138" y="1258888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5194300"/>
            <a:ext cx="7700962" cy="803275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de-DE" altLang="x-none" noProof="0" smtClean="0"/>
              <a:t>Master-Untertitelformat bearbeiten</a:t>
            </a:r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4672013"/>
            <a:ext cx="7700962" cy="42703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altLang="x-none" noProof="0" dirty="0" smtClean="0"/>
              <a:t>Mastertitelformat bearbeiten</a:t>
            </a:r>
          </a:p>
        </p:txBody>
      </p:sp>
      <p:pic>
        <p:nvPicPr>
          <p:cNvPr id="11" name="Picture 15" descr="DOC-2010-Aug-45-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2356" y="128808"/>
            <a:ext cx="707744" cy="95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36" y="213775"/>
            <a:ext cx="1737521" cy="870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719138" y="0"/>
            <a:ext cx="7700961" cy="898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FBB370-040C-CD40-8E19-D47CC28E4240}" type="slidenum">
              <a:rPr lang="de-DE" altLang="x-none"/>
              <a:pPr/>
              <a:t>‹Nr.›</a:t>
            </a:fld>
            <a:r>
              <a:rPr lang="de-DE" altLang="x-none" dirty="0"/>
              <a:t> | </a:t>
            </a:r>
            <a:r>
              <a:rPr lang="de-DE" altLang="x-none" dirty="0" smtClean="0"/>
              <a:t>E. Lavrik. </a:t>
            </a:r>
            <a:r>
              <a:rPr lang="de-DE" dirty="0" smtClean="0"/>
              <a:t>The Silicon Tracking System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CBM Experiment at FAIR</a:t>
            </a:r>
            <a:r>
              <a:rPr lang="de-DE" altLang="x-none" dirty="0" smtClean="0"/>
              <a:t>	02.03.2018</a:t>
            </a:r>
            <a:endParaRPr lang="de-DE" altLang="x-none" dirty="0"/>
          </a:p>
        </p:txBody>
      </p:sp>
    </p:spTree>
    <p:extLst>
      <p:ext uri="{BB962C8B-B14F-4D97-AF65-F5344CB8AC3E}">
        <p14:creationId xmlns:p14="http://schemas.microsoft.com/office/powerpoint/2010/main" val="53280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719138" y="0"/>
            <a:ext cx="7700961" cy="898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99225" y="1292225"/>
            <a:ext cx="1925638" cy="48339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719138" y="1292225"/>
            <a:ext cx="5627687" cy="48339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9138" y="6519863"/>
            <a:ext cx="7705725" cy="153888"/>
          </a:xfrm>
        </p:spPr>
        <p:txBody>
          <a:bodyPr/>
          <a:lstStyle>
            <a:lvl1pPr>
              <a:defRPr/>
            </a:lvl1pPr>
          </a:lstStyle>
          <a:p>
            <a:fld id="{E77E9DC6-5B1A-2647-8252-F1973B37F2C0}" type="slidenum">
              <a:rPr lang="de-DE" altLang="x-none" smtClean="0"/>
              <a:pPr/>
              <a:t>‹Nr.›</a:t>
            </a:fld>
            <a:r>
              <a:rPr lang="de-DE" altLang="x-none" dirty="0" smtClean="0"/>
              <a:t> | E. Lavrik. </a:t>
            </a:r>
            <a:r>
              <a:rPr lang="de-DE" dirty="0" smtClean="0"/>
              <a:t>The Silicon Tracking System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CBM Experiment at FAIR</a:t>
            </a:r>
            <a:r>
              <a:rPr lang="de-DE" altLang="x-none" dirty="0" smtClean="0"/>
              <a:t>	02.03.2018</a:t>
            </a:r>
            <a:endParaRPr lang="de-DE" altLang="x-none" dirty="0"/>
          </a:p>
        </p:txBody>
      </p:sp>
    </p:spTree>
    <p:extLst>
      <p:ext uri="{BB962C8B-B14F-4D97-AF65-F5344CB8AC3E}">
        <p14:creationId xmlns:p14="http://schemas.microsoft.com/office/powerpoint/2010/main" val="20271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719138" y="0"/>
            <a:ext cx="7700961" cy="898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545610"/>
            <a:ext cx="7700962" cy="369332"/>
          </a:xfrm>
        </p:spPr>
        <p:txBody>
          <a:bodyPr/>
          <a:lstStyle/>
          <a:p>
            <a:r>
              <a:rPr lang="en-US" noProof="0" dirty="0" err="1" smtClean="0"/>
              <a:t>Mastertitelformat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1080004"/>
            <a:ext cx="7705725" cy="5046159"/>
          </a:xfrm>
        </p:spPr>
        <p:txBody>
          <a:bodyPr/>
          <a:lstStyle/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9138" y="6519863"/>
            <a:ext cx="7705725" cy="153888"/>
          </a:xfrm>
        </p:spPr>
        <p:txBody>
          <a:bodyPr/>
          <a:lstStyle>
            <a:lvl1pPr>
              <a:defRPr/>
            </a:lvl1pPr>
          </a:lstStyle>
          <a:p>
            <a:fld id="{FABEDC05-5E92-1A48-8E84-20216F3CA3BC}" type="slidenum">
              <a:rPr lang="en-US" altLang="x-none" noProof="0" smtClean="0"/>
              <a:pPr/>
              <a:t>‹Nr.›</a:t>
            </a:fld>
            <a:r>
              <a:rPr lang="en-US" altLang="x-none" noProof="0" dirty="0" smtClean="0"/>
              <a:t> | </a:t>
            </a:r>
            <a:r>
              <a:rPr lang="de-DE" altLang="x-none" dirty="0" smtClean="0"/>
              <a:t>E. Lavrik. </a:t>
            </a:r>
            <a:r>
              <a:rPr lang="de-DE" dirty="0" smtClean="0"/>
              <a:t>The Silicon Tracking System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CBM Experiment at FAIR</a:t>
            </a:r>
            <a:r>
              <a:rPr lang="de-DE" altLang="x-none" dirty="0" smtClean="0"/>
              <a:t>	02.03.2018</a:t>
            </a:r>
            <a:endParaRPr lang="en-US" altLang="x-none" noProof="0" dirty="0"/>
          </a:p>
        </p:txBody>
      </p:sp>
    </p:spTree>
    <p:extLst>
      <p:ext uri="{BB962C8B-B14F-4D97-AF65-F5344CB8AC3E}">
        <p14:creationId xmlns:p14="http://schemas.microsoft.com/office/powerpoint/2010/main" val="976438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719138" y="0"/>
            <a:ext cx="7700961" cy="898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28FAFA-D12F-5740-9B00-805180BD64E1}" type="slidenum">
              <a:rPr lang="de-DE" altLang="x-none"/>
              <a:pPr/>
              <a:t>‹Nr.›</a:t>
            </a:fld>
            <a:r>
              <a:rPr lang="de-DE" altLang="x-none" dirty="0"/>
              <a:t> | </a:t>
            </a:r>
            <a:r>
              <a:rPr lang="de-DE" altLang="x-none" dirty="0" smtClean="0"/>
              <a:t>E. Lavrik. </a:t>
            </a:r>
            <a:r>
              <a:rPr lang="de-DE" dirty="0" smtClean="0"/>
              <a:t>The Silicon Tracking System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CBM Experiment at FAIR</a:t>
            </a:r>
            <a:r>
              <a:rPr lang="de-DE" altLang="x-none" dirty="0" smtClean="0"/>
              <a:t>	02.03.2018</a:t>
            </a:r>
            <a:endParaRPr lang="de-DE" altLang="x-none" dirty="0"/>
          </a:p>
        </p:txBody>
      </p:sp>
    </p:spTree>
    <p:extLst>
      <p:ext uri="{BB962C8B-B14F-4D97-AF65-F5344CB8AC3E}">
        <p14:creationId xmlns:p14="http://schemas.microsoft.com/office/powerpoint/2010/main" val="2078045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719138" y="0"/>
            <a:ext cx="7700961" cy="898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529193"/>
            <a:ext cx="7700962" cy="369332"/>
          </a:xfrm>
        </p:spPr>
        <p:txBody>
          <a:bodyPr/>
          <a:lstStyle/>
          <a:p>
            <a:r>
              <a:rPr lang="en-US" noProof="0" dirty="0" err="1" smtClean="0"/>
              <a:t>Mastertitelformat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080004"/>
            <a:ext cx="3776662" cy="5046160"/>
          </a:xfrm>
        </p:spPr>
        <p:txBody>
          <a:bodyPr/>
          <a:lstStyle/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080004"/>
            <a:ext cx="3776663" cy="5046160"/>
          </a:xfrm>
        </p:spPr>
        <p:txBody>
          <a:bodyPr/>
          <a:lstStyle/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76148D-6D36-B345-A5CD-900FFCE8921E}" type="slidenum">
              <a:rPr lang="en-US" altLang="x-none" noProof="0" smtClean="0"/>
              <a:pPr/>
              <a:t>‹Nr.›</a:t>
            </a:fld>
            <a:r>
              <a:rPr lang="en-US" altLang="x-none" noProof="0" dirty="0" smtClean="0"/>
              <a:t> | </a:t>
            </a:r>
            <a:r>
              <a:rPr lang="de-DE" altLang="x-none" dirty="0" smtClean="0"/>
              <a:t>E. Lavrik. </a:t>
            </a:r>
            <a:r>
              <a:rPr lang="de-DE" dirty="0" smtClean="0"/>
              <a:t>The Silicon Tracking System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CBM Experiment at FAIR</a:t>
            </a:r>
            <a:r>
              <a:rPr lang="de-DE" altLang="x-none" dirty="0" smtClean="0"/>
              <a:t>	02.03.2018</a:t>
            </a:r>
            <a:endParaRPr lang="en-US" altLang="x-none" noProof="0" dirty="0"/>
          </a:p>
        </p:txBody>
      </p:sp>
    </p:spTree>
    <p:extLst>
      <p:ext uri="{BB962C8B-B14F-4D97-AF65-F5344CB8AC3E}">
        <p14:creationId xmlns:p14="http://schemas.microsoft.com/office/powerpoint/2010/main" val="1183175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719138" y="0"/>
            <a:ext cx="7700961" cy="898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3AF2D3-C552-C04E-AE79-6A972D2F1987}" type="slidenum">
              <a:rPr lang="de-DE" altLang="x-none"/>
              <a:pPr/>
              <a:t>‹Nr.›</a:t>
            </a:fld>
            <a:r>
              <a:rPr lang="de-DE" altLang="x-none" dirty="0"/>
              <a:t> | </a:t>
            </a:r>
            <a:r>
              <a:rPr lang="de-DE" altLang="x-none" dirty="0" smtClean="0"/>
              <a:t>E. Lavrik. </a:t>
            </a:r>
            <a:r>
              <a:rPr lang="de-DE" dirty="0" smtClean="0"/>
              <a:t>The Silicon Tracking System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CBM Experiment at FAIR</a:t>
            </a:r>
            <a:r>
              <a:rPr lang="de-DE" altLang="x-none" dirty="0" smtClean="0"/>
              <a:t>	02.03.2018</a:t>
            </a:r>
            <a:endParaRPr lang="de-DE" altLang="x-none" dirty="0"/>
          </a:p>
        </p:txBody>
      </p:sp>
    </p:spTree>
    <p:extLst>
      <p:ext uri="{BB962C8B-B14F-4D97-AF65-F5344CB8AC3E}">
        <p14:creationId xmlns:p14="http://schemas.microsoft.com/office/powerpoint/2010/main" val="208333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719138" y="0"/>
            <a:ext cx="7700961" cy="898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88850E1-FB02-2E4A-9F7F-40A86CABBE48}" type="slidenum">
              <a:rPr lang="de-DE" altLang="x-none"/>
              <a:pPr/>
              <a:t>‹Nr.›</a:t>
            </a:fld>
            <a:r>
              <a:rPr lang="de-DE" altLang="x-none" dirty="0"/>
              <a:t> | </a:t>
            </a:r>
            <a:r>
              <a:rPr lang="de-DE" altLang="x-none" dirty="0" smtClean="0"/>
              <a:t>E. Lavrik. </a:t>
            </a:r>
            <a:r>
              <a:rPr lang="de-DE" dirty="0" smtClean="0"/>
              <a:t>The Silicon Tracking System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CBM Experiment at FAIR</a:t>
            </a:r>
            <a:r>
              <a:rPr lang="de-DE" altLang="x-none" dirty="0" smtClean="0"/>
              <a:t>	02.03.2018</a:t>
            </a:r>
            <a:endParaRPr lang="de-DE" altLang="x-none" dirty="0"/>
          </a:p>
        </p:txBody>
      </p:sp>
    </p:spTree>
    <p:extLst>
      <p:ext uri="{BB962C8B-B14F-4D97-AF65-F5344CB8AC3E}">
        <p14:creationId xmlns:p14="http://schemas.microsoft.com/office/powerpoint/2010/main" val="2110385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719138" y="0"/>
            <a:ext cx="7700961" cy="898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EF6741-C60A-E24B-94F2-409B7B7AEC3C}" type="slidenum">
              <a:rPr lang="de-DE" altLang="x-none"/>
              <a:pPr/>
              <a:t>‹Nr.›</a:t>
            </a:fld>
            <a:r>
              <a:rPr lang="de-DE" altLang="x-none" dirty="0"/>
              <a:t> | </a:t>
            </a:r>
            <a:r>
              <a:rPr lang="de-DE" altLang="x-none" dirty="0" smtClean="0"/>
              <a:t>E. Lavrik. </a:t>
            </a:r>
            <a:r>
              <a:rPr lang="de-DE" dirty="0" smtClean="0"/>
              <a:t>The Silicon Tracking System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CBM Experiment at FAIR</a:t>
            </a:r>
            <a:r>
              <a:rPr lang="de-DE" altLang="x-none" dirty="0" smtClean="0"/>
              <a:t>	02.03.2018</a:t>
            </a:r>
            <a:endParaRPr lang="de-DE" altLang="x-none" dirty="0"/>
          </a:p>
        </p:txBody>
      </p:sp>
    </p:spTree>
    <p:extLst>
      <p:ext uri="{BB962C8B-B14F-4D97-AF65-F5344CB8AC3E}">
        <p14:creationId xmlns:p14="http://schemas.microsoft.com/office/powerpoint/2010/main" val="141212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719138" y="0"/>
            <a:ext cx="7700961" cy="898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283F67-C39B-7C43-B539-BA2D2E920231}" type="slidenum">
              <a:rPr lang="de-DE" altLang="x-none"/>
              <a:pPr/>
              <a:t>‹Nr.›</a:t>
            </a:fld>
            <a:r>
              <a:rPr lang="de-DE" altLang="x-none" dirty="0"/>
              <a:t> | </a:t>
            </a:r>
            <a:r>
              <a:rPr lang="de-DE" altLang="x-none" dirty="0" smtClean="0"/>
              <a:t>E. Lavrik. </a:t>
            </a:r>
            <a:r>
              <a:rPr lang="de-DE" dirty="0" smtClean="0"/>
              <a:t>The Silicon Tracking System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CBM Experiment at FAIR</a:t>
            </a:r>
            <a:r>
              <a:rPr lang="de-DE" altLang="x-none" dirty="0" smtClean="0"/>
              <a:t>	02.03.2018</a:t>
            </a:r>
            <a:endParaRPr lang="de-DE" altLang="x-none" dirty="0"/>
          </a:p>
        </p:txBody>
      </p:sp>
    </p:spTree>
    <p:extLst>
      <p:ext uri="{BB962C8B-B14F-4D97-AF65-F5344CB8AC3E}">
        <p14:creationId xmlns:p14="http://schemas.microsoft.com/office/powerpoint/2010/main" val="175776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719138" y="0"/>
            <a:ext cx="7700961" cy="898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841847-2C51-5942-AD79-512FD9EEFFD4}" type="slidenum">
              <a:rPr lang="de-DE" altLang="x-none"/>
              <a:pPr/>
              <a:t>‹Nr.›</a:t>
            </a:fld>
            <a:r>
              <a:rPr lang="de-DE" altLang="x-none" dirty="0"/>
              <a:t> | </a:t>
            </a:r>
            <a:r>
              <a:rPr lang="de-DE" altLang="x-none" dirty="0" smtClean="0"/>
              <a:t>E. Lavrik. </a:t>
            </a:r>
            <a:r>
              <a:rPr lang="de-DE" dirty="0" smtClean="0"/>
              <a:t>The Silicon Tracking System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CBM Experiment at FAIR</a:t>
            </a:r>
            <a:r>
              <a:rPr lang="de-DE" altLang="x-none" dirty="0" smtClean="0"/>
              <a:t>	02.03.2018</a:t>
            </a:r>
            <a:endParaRPr lang="de-DE" altLang="x-none" dirty="0"/>
          </a:p>
        </p:txBody>
      </p:sp>
    </p:spTree>
    <p:extLst>
      <p:ext uri="{BB962C8B-B14F-4D97-AF65-F5344CB8AC3E}">
        <p14:creationId xmlns:p14="http://schemas.microsoft.com/office/powerpoint/2010/main" val="1963138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719138" y="809625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292225"/>
            <a:ext cx="77009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x-none"/>
              <a:t>Titelmasterformat durch Klicken bearbeiten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719138" y="6315075"/>
            <a:ext cx="77057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138" y="6519863"/>
            <a:ext cx="7705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7702550" algn="r"/>
              </a:tabLst>
              <a:defRPr sz="1000"/>
            </a:lvl1pPr>
          </a:lstStyle>
          <a:p>
            <a:fld id="{4BC84830-5FB4-FF4B-A66C-1FB527BF861E}" type="slidenum">
              <a:rPr lang="de-DE" altLang="x-none"/>
              <a:pPr/>
              <a:t>‹Nr.›</a:t>
            </a:fld>
            <a:r>
              <a:rPr lang="de-DE" altLang="x-none" dirty="0"/>
              <a:t> | </a:t>
            </a:r>
            <a:r>
              <a:rPr lang="de-DE" altLang="x-none" dirty="0" smtClean="0"/>
              <a:t>E. Lavrik. </a:t>
            </a:r>
            <a:r>
              <a:rPr lang="de-DE" dirty="0" smtClean="0"/>
              <a:t>The Silicon Tracking System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CBM Experiment at FAIR</a:t>
            </a:r>
            <a:r>
              <a:rPr lang="de-DE" altLang="x-none" dirty="0" smtClean="0"/>
              <a:t>	02.03.2018</a:t>
            </a:r>
            <a:endParaRPr lang="de-DE" altLang="x-none" dirty="0"/>
          </a:p>
        </p:txBody>
      </p:sp>
      <p:pic>
        <p:nvPicPr>
          <p:cNvPr id="3094" name="Picture 22" descr="xEKUT_WortBildMarke_W_RG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79388"/>
            <a:ext cx="176371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773238"/>
            <a:ext cx="77057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>Textmasterformate durch Klicken bearbeiten</a:t>
            </a:r>
          </a:p>
          <a:p>
            <a:pPr lvl="1"/>
            <a:r>
              <a:rPr lang="de-DE" altLang="x-none"/>
              <a:t>Zweite Ebene</a:t>
            </a:r>
          </a:p>
          <a:p>
            <a:pPr lvl="2"/>
            <a:r>
              <a:rPr lang="de-DE" altLang="x-none"/>
              <a:t>Dritte Ebene</a:t>
            </a:r>
          </a:p>
          <a:p>
            <a:pPr lvl="3"/>
            <a:r>
              <a:rPr lang="de-DE" altLang="x-none"/>
              <a:t>Vierte Ebene</a:t>
            </a:r>
          </a:p>
          <a:p>
            <a:pPr lvl="4"/>
            <a:r>
              <a:rPr lang="de-DE" altLang="x-none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9pPr>
    </p:titleStyle>
    <p:bodyStyle>
      <a:lvl1pPr marL="180975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17462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18573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224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emf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altLang="x-none" dirty="0" smtClean="0"/>
              <a:t>02.03.2018, Evgeny Lavrik</a:t>
            </a:r>
            <a:endParaRPr lang="de-DE" altLang="x-none" dirty="0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19138" y="4237276"/>
            <a:ext cx="7700962" cy="861774"/>
          </a:xfrm>
        </p:spPr>
        <p:txBody>
          <a:bodyPr/>
          <a:lstStyle/>
          <a:p>
            <a:r>
              <a:rPr lang="de-DE" dirty="0"/>
              <a:t>The Silicon Tracking System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CBM Experiment at FAIR 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719138" y="5194300"/>
            <a:ext cx="7700962" cy="812530"/>
          </a:xfrm>
        </p:spPr>
        <p:txBody>
          <a:bodyPr/>
          <a:lstStyle/>
          <a:p>
            <a:endParaRPr lang="de-DE" altLang="x-none" dirty="0" smtClean="0"/>
          </a:p>
          <a:p>
            <a:r>
              <a:rPr lang="de-DE" altLang="x-none" dirty="0" smtClean="0"/>
              <a:t>Group Report</a:t>
            </a:r>
            <a:endParaRPr lang="de-DE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Radiation hardness studies with neutrons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The STS sensors will be exposed for a total non-ionizing dose of up to </a:t>
            </a:r>
            <a:r>
              <a:rPr lang="fi-FI" sz="1800" dirty="0"/>
              <a:t>10</a:t>
            </a:r>
            <a:r>
              <a:rPr lang="fi-FI" sz="1800" baseline="30000" dirty="0"/>
              <a:t>14</a:t>
            </a:r>
            <a:r>
              <a:rPr lang="fi-FI" sz="1800" dirty="0"/>
              <a:t> </a:t>
            </a:r>
            <a:r>
              <a:rPr lang="fi-FI" sz="1800" dirty="0" err="1" smtClean="0"/>
              <a:t>n</a:t>
            </a:r>
            <a:r>
              <a:rPr lang="fi-FI" sz="1800" baseline="-25000" dirty="0" err="1" smtClean="0"/>
              <a:t>eq</a:t>
            </a:r>
            <a:r>
              <a:rPr lang="fi-FI" sz="1800" dirty="0" smtClean="0"/>
              <a:t>/cm</a:t>
            </a:r>
            <a:r>
              <a:rPr lang="fi-FI" sz="1800" baseline="30000" dirty="0" smtClean="0"/>
              <a:t>2</a:t>
            </a:r>
            <a:r>
              <a:rPr lang="fi-FI" sz="1800" dirty="0"/>
              <a:t> </a:t>
            </a:r>
            <a:r>
              <a:rPr lang="fi-FI" sz="1800" dirty="0" err="1" smtClean="0"/>
              <a:t>over</a:t>
            </a:r>
            <a:r>
              <a:rPr lang="fi-FI" sz="1800" dirty="0" smtClean="0"/>
              <a:t> 6 </a:t>
            </a:r>
            <a:r>
              <a:rPr lang="fi-FI" sz="1800" dirty="0" err="1" smtClean="0"/>
              <a:t>years</a:t>
            </a:r>
            <a:r>
              <a:rPr lang="fi-FI" sz="1800" dirty="0" smtClean="0"/>
              <a:t> of </a:t>
            </a:r>
            <a:r>
              <a:rPr lang="fi-FI" sz="1800" dirty="0" err="1" smtClean="0"/>
              <a:t>operation</a:t>
            </a:r>
            <a:endParaRPr lang="fi-FI" sz="1800" dirty="0"/>
          </a:p>
          <a:p>
            <a:r>
              <a:rPr lang="en-US" sz="1800" dirty="0" smtClean="0"/>
              <a:t>This project aims to study the long-term slow radiation damage to the sensors, monitor their electrical characteristics.</a:t>
            </a:r>
          </a:p>
          <a:p>
            <a:r>
              <a:rPr lang="en-US" sz="1800" dirty="0" smtClean="0"/>
              <a:t>A d-d fusion reaction is used to produce the neutrons to irradiate the silicon sensors</a:t>
            </a:r>
          </a:p>
          <a:p>
            <a:r>
              <a:rPr lang="en-US" sz="1800" dirty="0" smtClean="0"/>
              <a:t>A big irradiation campaign have taken place in the end of 2017</a:t>
            </a:r>
          </a:p>
          <a:p>
            <a:r>
              <a:rPr lang="en-US" sz="1800" dirty="0" smtClean="0"/>
              <a:t>Analysis ongoing</a:t>
            </a:r>
            <a:endParaRPr lang="en-US" sz="18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73401"/>
            <a:ext cx="3776663" cy="2055861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10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sp>
        <p:nvSpPr>
          <p:cNvPr id="7" name="Textfeld 6"/>
          <p:cNvSpPr txBox="1"/>
          <p:nvPr/>
        </p:nvSpPr>
        <p:spPr>
          <a:xfrm>
            <a:off x="4648199" y="3972062"/>
            <a:ext cx="384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Neutron generation scheme to irradiate the sensors.</a:t>
            </a:r>
          </a:p>
          <a:p>
            <a:endParaRPr lang="en-US" sz="1200" dirty="0" smtClean="0"/>
          </a:p>
          <a:p>
            <a:r>
              <a:rPr lang="en-US" sz="1200" dirty="0" smtClean="0"/>
              <a:t>See talk of Eduard </a:t>
            </a:r>
            <a:r>
              <a:rPr lang="en-US" sz="1200" dirty="0" err="1" smtClean="0"/>
              <a:t>Friske</a:t>
            </a:r>
            <a:r>
              <a:rPr lang="en-US" sz="1200" dirty="0" smtClean="0"/>
              <a:t> shortly after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5438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Detector modules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Modules consist of a sensor, a bundle of </a:t>
            </a:r>
            <a:r>
              <a:rPr lang="en-US" sz="1800" dirty="0" err="1" smtClean="0"/>
              <a:t>microcables</a:t>
            </a:r>
            <a:r>
              <a:rPr lang="en-US" sz="1800" dirty="0" smtClean="0"/>
              <a:t> and ASICs placed on the Front-End-Board</a:t>
            </a:r>
          </a:p>
          <a:p>
            <a:endParaRPr lang="en-US" sz="1800" dirty="0" smtClean="0"/>
          </a:p>
          <a:p>
            <a:r>
              <a:rPr lang="en-US" sz="1800" dirty="0" smtClean="0"/>
              <a:t>Each sensor side is tab bonded to 8 </a:t>
            </a:r>
            <a:r>
              <a:rPr lang="en-US" sz="1800" dirty="0" err="1" smtClean="0"/>
              <a:t>micrcables</a:t>
            </a:r>
            <a:r>
              <a:rPr lang="en-US" sz="1800" dirty="0" smtClean="0"/>
              <a:t>, which in turn are bonded to 8 STS-XYTER ACICS</a:t>
            </a:r>
          </a:p>
          <a:p>
            <a:endParaRPr lang="en-US" sz="1800" dirty="0" smtClean="0"/>
          </a:p>
          <a:p>
            <a:r>
              <a:rPr lang="en-US" sz="1800" dirty="0" smtClean="0">
                <a:cs typeface="Arial" panose="020B0604020202020204" pitchFamily="34" charset="0"/>
              </a:rPr>
              <a:t>Module assembly workflow was developed and established (GSI Detector Lab, C. Simons)</a:t>
            </a:r>
          </a:p>
          <a:p>
            <a:endParaRPr lang="en-US" sz="1800" dirty="0">
              <a:cs typeface="Arial" panose="020B0604020202020204" pitchFamily="34" charset="0"/>
            </a:endParaRPr>
          </a:p>
          <a:p>
            <a:r>
              <a:rPr lang="fi-FI" sz="1800" dirty="0" smtClean="0"/>
              <a:t>Assembly </a:t>
            </a:r>
            <a:r>
              <a:rPr lang="fi-FI" sz="1800" dirty="0" err="1" smtClean="0"/>
              <a:t>tools</a:t>
            </a:r>
            <a:r>
              <a:rPr lang="fi-FI" sz="1800" dirty="0" smtClean="0"/>
              <a:t> </a:t>
            </a:r>
            <a:r>
              <a:rPr lang="fi-FI" sz="1800" dirty="0" err="1" smtClean="0"/>
              <a:t>were</a:t>
            </a:r>
            <a:r>
              <a:rPr lang="fi-FI" sz="1800" dirty="0" smtClean="0"/>
              <a:t> </a:t>
            </a:r>
            <a:r>
              <a:rPr lang="fi-FI" sz="1800" dirty="0" err="1" smtClean="0"/>
              <a:t>designed</a:t>
            </a:r>
            <a:r>
              <a:rPr lang="fi-FI" sz="1800" dirty="0" smtClean="0"/>
              <a:t>, </a:t>
            </a:r>
            <a:r>
              <a:rPr lang="fi-FI" sz="1800" dirty="0" err="1" smtClean="0"/>
              <a:t>manufactured</a:t>
            </a:r>
            <a:r>
              <a:rPr lang="fi-FI" sz="1800" dirty="0" smtClean="0"/>
              <a:t> and </a:t>
            </a:r>
            <a:r>
              <a:rPr lang="fi-FI" sz="1800" dirty="0" err="1" smtClean="0"/>
              <a:t>supplied</a:t>
            </a:r>
            <a:r>
              <a:rPr lang="fi-FI" sz="1800" dirty="0" smtClean="0"/>
              <a:t> to </a:t>
            </a:r>
            <a:r>
              <a:rPr lang="fi-FI" sz="1800" dirty="0" err="1" smtClean="0"/>
              <a:t>the</a:t>
            </a:r>
            <a:r>
              <a:rPr lang="fi-FI" sz="1800" dirty="0" smtClean="0"/>
              <a:t> </a:t>
            </a:r>
            <a:r>
              <a:rPr lang="fi-FI" sz="1800" dirty="0" err="1" smtClean="0"/>
              <a:t>production</a:t>
            </a:r>
            <a:r>
              <a:rPr lang="fi-FI" sz="1800" dirty="0" smtClean="0"/>
              <a:t> </a:t>
            </a:r>
            <a:r>
              <a:rPr lang="fi-FI" sz="1800" dirty="0" err="1" smtClean="0"/>
              <a:t>sites</a:t>
            </a:r>
            <a:r>
              <a:rPr lang="fi-FI" sz="1800" dirty="0" smtClean="0"/>
              <a:t> (GSI, JINR)</a:t>
            </a:r>
            <a:endParaRPr lang="fi-FI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11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pic>
        <p:nvPicPr>
          <p:cNvPr id="9" name="Grafik 5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/>
        </p:blipFill>
        <p:spPr>
          <a:xfrm flipH="1">
            <a:off x="4648200" y="898525"/>
            <a:ext cx="4394936" cy="1520410"/>
          </a:xfrm>
          <a:prstGeom prst="rect">
            <a:avLst/>
          </a:prstGeom>
          <a:ln>
            <a:noFill/>
          </a:ln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602" y="3168069"/>
            <a:ext cx="2446130" cy="186210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920789" y="2497371"/>
            <a:ext cx="3849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Prototype detector module assembled in GSI </a:t>
            </a:r>
            <a:endParaRPr lang="en-US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4920789" y="5030175"/>
            <a:ext cx="3849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STS-XYTER chip developed in AGH, Krakow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0795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Detector modules (continued)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Modules consist of a sensor, a bundle of </a:t>
            </a:r>
            <a:r>
              <a:rPr lang="en-US" sz="1800" dirty="0" err="1" smtClean="0"/>
              <a:t>microcables</a:t>
            </a:r>
            <a:r>
              <a:rPr lang="en-US" sz="1800" dirty="0" smtClean="0"/>
              <a:t> and ASICs placed on the Front-End-Board</a:t>
            </a:r>
          </a:p>
          <a:p>
            <a:endParaRPr lang="en-US" sz="1800" dirty="0" smtClean="0"/>
          </a:p>
          <a:p>
            <a:r>
              <a:rPr lang="en-US" sz="1800" dirty="0" smtClean="0"/>
              <a:t>Each sensor side is tab bonded to 8 </a:t>
            </a:r>
            <a:r>
              <a:rPr lang="en-US" sz="1800" dirty="0" err="1" smtClean="0"/>
              <a:t>micrcables</a:t>
            </a:r>
            <a:r>
              <a:rPr lang="en-US" sz="1800" dirty="0" smtClean="0"/>
              <a:t>, which in turn are bonded to 8 STS-XYTER ACICS</a:t>
            </a:r>
          </a:p>
          <a:p>
            <a:endParaRPr lang="en-US" sz="1800" dirty="0" smtClean="0"/>
          </a:p>
          <a:p>
            <a:r>
              <a:rPr lang="en-US" sz="1800" dirty="0" smtClean="0">
                <a:cs typeface="Arial" panose="020B0604020202020204" pitchFamily="34" charset="0"/>
              </a:rPr>
              <a:t>Module assembly workflow was developed and established (C. Simons)</a:t>
            </a:r>
          </a:p>
          <a:p>
            <a:endParaRPr lang="en-US" sz="1800" dirty="0">
              <a:cs typeface="Arial" panose="020B0604020202020204" pitchFamily="34" charset="0"/>
            </a:endParaRPr>
          </a:p>
          <a:p>
            <a:r>
              <a:rPr lang="fi-FI" sz="1800" dirty="0" smtClean="0"/>
              <a:t>Assembly </a:t>
            </a:r>
            <a:r>
              <a:rPr lang="fi-FI" sz="1800" dirty="0" err="1" smtClean="0"/>
              <a:t>tools</a:t>
            </a:r>
            <a:r>
              <a:rPr lang="fi-FI" sz="1800" dirty="0" smtClean="0"/>
              <a:t> </a:t>
            </a:r>
            <a:r>
              <a:rPr lang="fi-FI" sz="1800" dirty="0" err="1" smtClean="0"/>
              <a:t>were</a:t>
            </a:r>
            <a:r>
              <a:rPr lang="fi-FI" sz="1800" dirty="0" smtClean="0"/>
              <a:t> </a:t>
            </a:r>
            <a:r>
              <a:rPr lang="fi-FI" sz="1800" dirty="0" err="1" smtClean="0"/>
              <a:t>designed</a:t>
            </a:r>
            <a:r>
              <a:rPr lang="fi-FI" sz="1800" dirty="0" smtClean="0"/>
              <a:t>, </a:t>
            </a:r>
            <a:r>
              <a:rPr lang="fi-FI" sz="1800" dirty="0" err="1" smtClean="0"/>
              <a:t>manufactured</a:t>
            </a:r>
            <a:r>
              <a:rPr lang="fi-FI" sz="1800" dirty="0" smtClean="0"/>
              <a:t> and </a:t>
            </a:r>
            <a:r>
              <a:rPr lang="fi-FI" sz="1800" dirty="0" err="1" smtClean="0"/>
              <a:t>supplied</a:t>
            </a:r>
            <a:r>
              <a:rPr lang="fi-FI" sz="1800" dirty="0" smtClean="0"/>
              <a:t> to </a:t>
            </a:r>
            <a:r>
              <a:rPr lang="fi-FI" sz="1800" dirty="0" err="1" smtClean="0"/>
              <a:t>the</a:t>
            </a:r>
            <a:r>
              <a:rPr lang="fi-FI" sz="1800" dirty="0" smtClean="0"/>
              <a:t> </a:t>
            </a:r>
            <a:r>
              <a:rPr lang="fi-FI" sz="1800" dirty="0" err="1" smtClean="0"/>
              <a:t>production</a:t>
            </a:r>
            <a:r>
              <a:rPr lang="fi-FI" sz="1800" dirty="0" smtClean="0"/>
              <a:t> </a:t>
            </a:r>
            <a:r>
              <a:rPr lang="fi-FI" sz="1800" dirty="0" err="1" smtClean="0"/>
              <a:t>sites</a:t>
            </a:r>
            <a:r>
              <a:rPr lang="fi-FI" sz="1800" dirty="0" smtClean="0"/>
              <a:t> (GSI, JINR)</a:t>
            </a:r>
            <a:endParaRPr lang="fi-FI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12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sp>
        <p:nvSpPr>
          <p:cNvPr id="12" name="Textfeld 11"/>
          <p:cNvSpPr txBox="1"/>
          <p:nvPr/>
        </p:nvSpPr>
        <p:spPr>
          <a:xfrm>
            <a:off x="4920789" y="2235832"/>
            <a:ext cx="384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smtClean="0"/>
              <a:t>FEB PCB</a:t>
            </a:r>
            <a:endParaRPr lang="de-DE" sz="1200"/>
          </a:p>
          <a:p>
            <a:pPr algn="ctr"/>
            <a:r>
              <a:rPr lang="de-DE" sz="1200" dirty="0" smtClean="0"/>
              <a:t>L</a:t>
            </a:r>
            <a:r>
              <a:rPr lang="de-DE" sz="1200" dirty="0"/>
              <a:t>. </a:t>
            </a:r>
            <a:r>
              <a:rPr lang="de-DE" sz="1200" dirty="0" err="1"/>
              <a:t>Mik</a:t>
            </a:r>
            <a:r>
              <a:rPr lang="de-DE" sz="1200" dirty="0"/>
              <a:t>, W. </a:t>
            </a:r>
            <a:r>
              <a:rPr lang="de-DE" sz="1200" dirty="0" err="1"/>
              <a:t>Kucewicz</a:t>
            </a:r>
            <a:r>
              <a:rPr lang="de-DE" sz="1200" dirty="0"/>
              <a:t> (AGH), V. </a:t>
            </a:r>
            <a:r>
              <a:rPr lang="de-DE" sz="1200" dirty="0" err="1"/>
              <a:t>Kleipa</a:t>
            </a:r>
            <a:r>
              <a:rPr lang="de-DE" sz="1200" dirty="0"/>
              <a:t> (GSI</a:t>
            </a:r>
            <a:r>
              <a:rPr lang="de-DE" sz="1200" dirty="0" smtClean="0"/>
              <a:t>)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4920789" y="5030175"/>
            <a:ext cx="384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Microphotograph of the </a:t>
            </a:r>
            <a:r>
              <a:rPr lang="en-US" sz="1200" dirty="0" err="1" smtClean="0"/>
              <a:t>Alu-microcable</a:t>
            </a:r>
            <a:r>
              <a:rPr lang="en-US" sz="1200" dirty="0" smtClean="0"/>
              <a:t> before cutting</a:t>
            </a:r>
          </a:p>
          <a:p>
            <a:pPr algn="ctr"/>
            <a:r>
              <a:rPr lang="en-US" sz="1200" dirty="0" smtClean="0"/>
              <a:t>Produced at LTU, Kharkov</a:t>
            </a:r>
            <a:endParaRPr lang="en-US" sz="1200" dirty="0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059" y="1062122"/>
            <a:ext cx="4373216" cy="1174894"/>
          </a:xfrm>
          <a:prstGeom prst="rect">
            <a:avLst/>
          </a:prstGeom>
        </p:spPr>
      </p:pic>
      <p:pic>
        <p:nvPicPr>
          <p:cNvPr id="16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603" y="3168069"/>
            <a:ext cx="2482808" cy="18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33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Detector read-out chain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sz="1800" dirty="0" err="1" smtClean="0"/>
              <a:t>The</a:t>
            </a:r>
            <a:r>
              <a:rPr lang="fi-FI" sz="1800" dirty="0" smtClean="0"/>
              <a:t> </a:t>
            </a:r>
            <a:r>
              <a:rPr lang="fi-FI" sz="1800" dirty="0" err="1" smtClean="0"/>
              <a:t>prototype</a:t>
            </a:r>
            <a:r>
              <a:rPr lang="fi-FI" sz="1800" dirty="0" smtClean="0"/>
              <a:t> </a:t>
            </a:r>
            <a:r>
              <a:rPr lang="fi-FI" sz="1800" dirty="0" err="1" smtClean="0"/>
              <a:t>read</a:t>
            </a:r>
            <a:r>
              <a:rPr lang="fi-FI" sz="1800" dirty="0" smtClean="0"/>
              <a:t>-out </a:t>
            </a:r>
            <a:r>
              <a:rPr lang="fi-FI" sz="1800" dirty="0" err="1" smtClean="0"/>
              <a:t>chaing</a:t>
            </a:r>
            <a:r>
              <a:rPr lang="fi-FI" sz="1800" dirty="0" smtClean="0"/>
              <a:t> for </a:t>
            </a:r>
            <a:r>
              <a:rPr lang="fi-FI" sz="1800" dirty="0" err="1" smtClean="0"/>
              <a:t>silicon</a:t>
            </a:r>
            <a:r>
              <a:rPr lang="fi-FI" sz="1800" dirty="0" smtClean="0"/>
              <a:t> </a:t>
            </a:r>
            <a:r>
              <a:rPr lang="fi-FI" sz="1800" dirty="0" err="1" smtClean="0"/>
              <a:t>sensors</a:t>
            </a:r>
            <a:r>
              <a:rPr lang="fi-FI" sz="1800" dirty="0" smtClean="0"/>
              <a:t> </a:t>
            </a:r>
            <a:r>
              <a:rPr lang="fi-FI" sz="1800" dirty="0" err="1" smtClean="0"/>
              <a:t>with</a:t>
            </a:r>
            <a:r>
              <a:rPr lang="fi-FI" sz="1800" dirty="0" smtClean="0"/>
              <a:t> STS-XYTER </a:t>
            </a:r>
            <a:r>
              <a:rPr lang="fi-FI" sz="1800" dirty="0" err="1" smtClean="0"/>
              <a:t>chip</a:t>
            </a:r>
            <a:r>
              <a:rPr lang="fi-FI" sz="1800" dirty="0" smtClean="0"/>
              <a:t> </a:t>
            </a:r>
            <a:r>
              <a:rPr lang="fi-FI" sz="1800" dirty="0" err="1" smtClean="0"/>
              <a:t>was</a:t>
            </a:r>
            <a:r>
              <a:rPr lang="fi-FI" sz="1800" dirty="0" smtClean="0"/>
              <a:t> </a:t>
            </a:r>
            <a:r>
              <a:rPr lang="fi-FI" sz="1800" dirty="0" err="1" smtClean="0"/>
              <a:t>developed</a:t>
            </a:r>
            <a:r>
              <a:rPr lang="fi-FI" sz="1800" dirty="0" smtClean="0"/>
              <a:t> in GSI (</a:t>
            </a:r>
            <a:r>
              <a:rPr lang="fi-FI" sz="1800" dirty="0"/>
              <a:t>J. </a:t>
            </a:r>
            <a:r>
              <a:rPr lang="fi-FI" sz="1800" dirty="0" err="1" smtClean="0"/>
              <a:t>Lehnert</a:t>
            </a:r>
            <a:r>
              <a:rPr lang="fi-FI" sz="1800" dirty="0" smtClean="0"/>
              <a:t>, A. Rodriguez-Rodriguez)</a:t>
            </a:r>
          </a:p>
          <a:p>
            <a:endParaRPr lang="fi-FI" sz="1800" dirty="0" smtClean="0"/>
          </a:p>
          <a:p>
            <a:r>
              <a:rPr lang="fi-FI" sz="1800" dirty="0" err="1" smtClean="0"/>
              <a:t>Provides</a:t>
            </a:r>
            <a:r>
              <a:rPr lang="fi-FI" sz="1800" dirty="0" smtClean="0"/>
              <a:t> </a:t>
            </a:r>
            <a:r>
              <a:rPr lang="fi-FI" sz="1800" dirty="0" err="1" smtClean="0"/>
              <a:t>means</a:t>
            </a:r>
            <a:r>
              <a:rPr lang="fi-FI" sz="1800" dirty="0" smtClean="0"/>
              <a:t> for ADC </a:t>
            </a:r>
            <a:r>
              <a:rPr lang="fi-FI" sz="1800" dirty="0" err="1" smtClean="0"/>
              <a:t>calibration</a:t>
            </a:r>
            <a:r>
              <a:rPr lang="fi-FI" sz="1800" dirty="0" smtClean="0"/>
              <a:t> </a:t>
            </a:r>
            <a:r>
              <a:rPr lang="fi-FI" sz="1800" dirty="0" err="1" smtClean="0"/>
              <a:t>processes</a:t>
            </a:r>
            <a:endParaRPr lang="fi-FI" sz="1800" dirty="0" smtClean="0"/>
          </a:p>
          <a:p>
            <a:endParaRPr lang="fi-FI" sz="1800" dirty="0"/>
          </a:p>
          <a:p>
            <a:r>
              <a:rPr lang="fi-FI" sz="1800" dirty="0" err="1" smtClean="0"/>
              <a:t>Allows</a:t>
            </a:r>
            <a:r>
              <a:rPr lang="fi-FI" sz="1800" dirty="0" smtClean="0"/>
              <a:t> </a:t>
            </a:r>
            <a:r>
              <a:rPr lang="fi-FI" sz="1800" dirty="0" err="1" smtClean="0"/>
              <a:t>the</a:t>
            </a:r>
            <a:r>
              <a:rPr lang="fi-FI" sz="1800" dirty="0" smtClean="0"/>
              <a:t> </a:t>
            </a:r>
            <a:r>
              <a:rPr lang="fi-FI" sz="1800" dirty="0" err="1" smtClean="0"/>
              <a:t>noise</a:t>
            </a:r>
            <a:r>
              <a:rPr lang="fi-FI" sz="1800" dirty="0" smtClean="0"/>
              <a:t> </a:t>
            </a:r>
            <a:r>
              <a:rPr lang="fi-FI" sz="1800" dirty="0" err="1"/>
              <a:t>estimation</a:t>
            </a:r>
            <a:r>
              <a:rPr lang="fi-FI" sz="1800" dirty="0"/>
              <a:t> </a:t>
            </a:r>
            <a:r>
              <a:rPr lang="fi-FI" sz="1800" dirty="0" err="1"/>
              <a:t>with</a:t>
            </a:r>
            <a:r>
              <a:rPr lang="fi-FI" sz="1800" dirty="0"/>
              <a:t> </a:t>
            </a:r>
            <a:r>
              <a:rPr lang="fi-FI" sz="1800" dirty="0" err="1" smtClean="0"/>
              <a:t>real</a:t>
            </a:r>
            <a:r>
              <a:rPr lang="fi-FI" sz="1800" dirty="0" smtClean="0"/>
              <a:t> </a:t>
            </a:r>
            <a:r>
              <a:rPr lang="fi-FI" sz="1800" dirty="0" err="1" smtClean="0"/>
              <a:t>silicon</a:t>
            </a:r>
            <a:r>
              <a:rPr lang="fi-FI" sz="1800" dirty="0" smtClean="0"/>
              <a:t> </a:t>
            </a:r>
            <a:r>
              <a:rPr lang="fi-FI" sz="1800" dirty="0" err="1" smtClean="0"/>
              <a:t>sensors</a:t>
            </a:r>
            <a:r>
              <a:rPr lang="fi-FI" sz="1800" dirty="0" smtClean="0"/>
              <a:t> </a:t>
            </a:r>
            <a:endParaRPr lang="fi-FI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13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620" y="2900011"/>
            <a:ext cx="4197010" cy="205138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619" y="851488"/>
            <a:ext cx="4197011" cy="184512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569619" y="5030175"/>
            <a:ext cx="419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Detector read-out chain with a sensor connected to a STS-XYTER chip on a FEB-B (top) and the FEB-B to data processing board with an uplink to the control PC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25454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Sensor Ladders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7" y="1080004"/>
            <a:ext cx="3850481" cy="5046160"/>
          </a:xfrm>
        </p:spPr>
        <p:txBody>
          <a:bodyPr/>
          <a:lstStyle/>
          <a:p>
            <a:r>
              <a:rPr lang="en-US" dirty="0" smtClean="0"/>
              <a:t>The carbon fiber ladders will provide the means to arrange the sensors in units and stations</a:t>
            </a:r>
          </a:p>
          <a:p>
            <a:r>
              <a:rPr lang="en-US" dirty="0" smtClean="0"/>
              <a:t>The sensors are mounted to the ladders with special fixtures </a:t>
            </a:r>
            <a:r>
              <a:rPr lang="mr-IN" dirty="0" smtClean="0"/>
              <a:t>–</a:t>
            </a:r>
            <a:r>
              <a:rPr lang="en-US" dirty="0" smtClean="0"/>
              <a:t> fiber-glass L-Legs</a:t>
            </a:r>
          </a:p>
          <a:p>
            <a:r>
              <a:rPr lang="en-US" dirty="0" smtClean="0"/>
              <a:t>The assembly fixtures were developed (O</a:t>
            </a:r>
            <a:r>
              <a:rPr lang="en-US" dirty="0"/>
              <a:t>. </a:t>
            </a:r>
            <a:r>
              <a:rPr lang="en-US" dirty="0" err="1"/>
              <a:t>Vasylyev</a:t>
            </a:r>
            <a:r>
              <a:rPr lang="en-US" dirty="0" smtClean="0"/>
              <a:t>) allowing for high mechanical placement precision</a:t>
            </a:r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14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32" y="1080004"/>
            <a:ext cx="3643468" cy="2414016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03" y="3887719"/>
            <a:ext cx="4777490" cy="217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55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Sensor Ladder Inspection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7" y="1080004"/>
            <a:ext cx="3850481" cy="5046160"/>
          </a:xfrm>
        </p:spPr>
        <p:txBody>
          <a:bodyPr/>
          <a:lstStyle/>
          <a:p>
            <a:r>
              <a:rPr lang="en-US" dirty="0" smtClean="0"/>
              <a:t>The sensors placed on the ladder are inspected for their placement precision by the means of optical survey</a:t>
            </a:r>
          </a:p>
          <a:p>
            <a:endParaRPr lang="en-US" dirty="0" smtClean="0"/>
          </a:p>
          <a:p>
            <a:r>
              <a:rPr lang="en-US" dirty="0" smtClean="0"/>
              <a:t>The coordinates of the sensors are measured in 3D contactless by the autofocusing measurements</a:t>
            </a:r>
          </a:p>
          <a:p>
            <a:endParaRPr lang="en-US" dirty="0"/>
          </a:p>
          <a:p>
            <a:r>
              <a:rPr lang="en-US" dirty="0" smtClean="0"/>
              <a:t>The placement precision </a:t>
            </a:r>
            <a:r>
              <a:rPr lang="en-US" dirty="0" err="1" smtClean="0"/>
              <a:t>w.r.t</a:t>
            </a:r>
            <a:r>
              <a:rPr lang="en-US" dirty="0" smtClean="0"/>
              <a:t>. base plane is measured by reconstructing the spatial configuration of the sensors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15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0"/>
          <a:stretch/>
        </p:blipFill>
        <p:spPr>
          <a:xfrm>
            <a:off x="4569618" y="1292224"/>
            <a:ext cx="4501472" cy="2834025"/>
          </a:xfrm>
        </p:spPr>
      </p:pic>
      <p:sp>
        <p:nvSpPr>
          <p:cNvPr id="4" name="Textfeld 3"/>
          <p:cNvSpPr txBox="1"/>
          <p:nvPr/>
        </p:nvSpPr>
        <p:spPr>
          <a:xfrm>
            <a:off x="4895113" y="4126249"/>
            <a:ext cx="3850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Output of the ladder survey.</a:t>
            </a:r>
          </a:p>
          <a:p>
            <a:pPr algn="ctr"/>
            <a:r>
              <a:rPr lang="en-US" sz="1400" dirty="0" smtClean="0"/>
              <a:t>Spatial configuration of the sensors</a:t>
            </a:r>
          </a:p>
          <a:p>
            <a:pPr algn="ctr"/>
            <a:r>
              <a:rPr lang="en-US" sz="1400" dirty="0" smtClean="0"/>
              <a:t>is </a:t>
            </a:r>
            <a:r>
              <a:rPr lang="en-US" sz="1400" dirty="0" err="1" smtClean="0"/>
              <a:t>reconstucted</a:t>
            </a:r>
            <a:r>
              <a:rPr lang="en-US" sz="1400" dirty="0" smtClean="0"/>
              <a:t>.</a:t>
            </a:r>
          </a:p>
          <a:p>
            <a:pPr algn="ctr"/>
            <a:r>
              <a:rPr lang="en-US" sz="1400" dirty="0" smtClean="0"/>
              <a:t>By E. Lavrik, U. </a:t>
            </a:r>
            <a:r>
              <a:rPr lang="en-US" sz="1400" dirty="0" err="1" smtClean="0"/>
              <a:t>Frankenfeld</a:t>
            </a:r>
            <a:r>
              <a:rPr lang="en-US" sz="1400" dirty="0" smtClean="0"/>
              <a:t>, S. Mehta</a:t>
            </a:r>
          </a:p>
        </p:txBody>
      </p:sp>
    </p:spTree>
    <p:extLst>
      <p:ext uri="{BB962C8B-B14F-4D97-AF65-F5344CB8AC3E}">
        <p14:creationId xmlns:p14="http://schemas.microsoft.com/office/powerpoint/2010/main" val="1090069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System Integration &amp; Cooling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16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"/>
          </p:nvPr>
        </p:nvSpPr>
        <p:spPr>
          <a:xfrm>
            <a:off x="719137" y="1080004"/>
            <a:ext cx="3987617" cy="5046160"/>
          </a:xfrm>
        </p:spPr>
        <p:txBody>
          <a:bodyPr/>
          <a:lstStyle/>
          <a:p>
            <a:r>
              <a:rPr lang="en-US" dirty="0" smtClean="0"/>
              <a:t>STS is a compact detector with high degree of component density</a:t>
            </a:r>
          </a:p>
          <a:p>
            <a:r>
              <a:rPr lang="en-US" dirty="0" smtClean="0"/>
              <a:t>The conceptual </a:t>
            </a:r>
            <a:r>
              <a:rPr lang="en-US" dirty="0"/>
              <a:t>engineering design (by </a:t>
            </a:r>
            <a:r>
              <a:rPr lang="en-US" dirty="0" smtClean="0"/>
              <a:t>O</a:t>
            </a:r>
            <a:r>
              <a:rPr lang="en-US" dirty="0"/>
              <a:t>. </a:t>
            </a:r>
            <a:r>
              <a:rPr lang="en-US" dirty="0" err="1" smtClean="0"/>
              <a:t>Vasylyev</a:t>
            </a:r>
            <a:r>
              <a:rPr lang="en-US" dirty="0" smtClean="0"/>
              <a:t>, see </a:t>
            </a:r>
            <a:r>
              <a:rPr lang="en-US" dirty="0" err="1" smtClean="0"/>
              <a:t>pictire</a:t>
            </a:r>
            <a:r>
              <a:rPr lang="en-US" dirty="0" smtClean="0"/>
              <a:t>) is highly developed</a:t>
            </a:r>
          </a:p>
          <a:p>
            <a:r>
              <a:rPr lang="en-US" dirty="0" smtClean="0"/>
              <a:t>Activities towards prototype station assembly</a:t>
            </a:r>
          </a:p>
          <a:p>
            <a:r>
              <a:rPr lang="en-US" dirty="0"/>
              <a:t>Thermally insulated and air tight to prevent condensation</a:t>
            </a:r>
          </a:p>
          <a:p>
            <a:r>
              <a:rPr lang="en-US" dirty="0" smtClean="0"/>
              <a:t>Thermal management is carried out by K. Agarwal (see upcoming talk)</a:t>
            </a:r>
          </a:p>
          <a:p>
            <a:r>
              <a:rPr lang="en-US" dirty="0" smtClean="0"/>
              <a:t>Use of evaporative bi-phase CO</a:t>
            </a:r>
            <a:r>
              <a:rPr lang="en-US" baseline="-25000" dirty="0" smtClean="0"/>
              <a:t>2</a:t>
            </a:r>
            <a:r>
              <a:rPr lang="en-US" dirty="0" smtClean="0"/>
              <a:t> cooling due to space constraints</a:t>
            </a:r>
            <a:endParaRPr lang="en-US" baseline="-25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5" t="9425" r="38687" b="6092"/>
          <a:stretch/>
        </p:blipFill>
        <p:spPr bwMode="auto">
          <a:xfrm>
            <a:off x="6201049" y="3330702"/>
            <a:ext cx="1973939" cy="2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9" t="6624" r="22943" b="5249"/>
          <a:stretch/>
        </p:blipFill>
        <p:spPr bwMode="auto">
          <a:xfrm>
            <a:off x="5688237" y="701675"/>
            <a:ext cx="2999564" cy="243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68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/>
              <a:t>Track-Based </a:t>
            </a:r>
            <a:r>
              <a:rPr lang="en-US" dirty="0" smtClean="0"/>
              <a:t>Detector </a:t>
            </a:r>
            <a:r>
              <a:rPr lang="en-US" dirty="0"/>
              <a:t>Alignment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17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"/>
          </p:nvPr>
        </p:nvSpPr>
        <p:spPr>
          <a:xfrm>
            <a:off x="719137" y="1080004"/>
            <a:ext cx="3987617" cy="5046160"/>
          </a:xfrm>
        </p:spPr>
        <p:txBody>
          <a:bodyPr/>
          <a:lstStyle/>
          <a:p>
            <a:r>
              <a:rPr lang="en-US" dirty="0" smtClean="0"/>
              <a:t>Limited mechanical precision of ~100µm requires advanced techniques for precise alignment</a:t>
            </a:r>
          </a:p>
          <a:p>
            <a:endParaRPr lang="en-US" dirty="0" smtClean="0"/>
          </a:p>
          <a:p>
            <a:r>
              <a:rPr lang="en-US" dirty="0" smtClean="0"/>
              <a:t>Approach is based on </a:t>
            </a:r>
            <a:r>
              <a:rPr lang="en-US" dirty="0" err="1" smtClean="0"/>
              <a:t>minimisation</a:t>
            </a:r>
            <a:r>
              <a:rPr lang="en-US" dirty="0" smtClean="0"/>
              <a:t> of track hit residuals</a:t>
            </a:r>
          </a:p>
          <a:p>
            <a:endParaRPr lang="en-US" dirty="0" smtClean="0"/>
          </a:p>
          <a:p>
            <a:r>
              <a:rPr lang="en-US" dirty="0" smtClean="0"/>
              <a:t>The data from ladder optical survey might be used as an initial input for the alignment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121" y="3156438"/>
            <a:ext cx="3013977" cy="2231838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636" y="1078457"/>
            <a:ext cx="3815413" cy="135464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176603" y="2363443"/>
            <a:ext cx="3395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Input </a:t>
            </a:r>
            <a:r>
              <a:rPr lang="de-DE" sz="1400" dirty="0" err="1" smtClean="0"/>
              <a:t>parameters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alignment</a:t>
            </a:r>
            <a:r>
              <a:rPr lang="de-DE" sz="1400" dirty="0" smtClean="0"/>
              <a:t> </a:t>
            </a:r>
            <a:r>
              <a:rPr lang="de-DE" sz="1400" dirty="0" err="1" smtClean="0"/>
              <a:t>algoritms</a:t>
            </a:r>
            <a:endParaRPr lang="de-DE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5552173" y="5658051"/>
            <a:ext cx="29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Workflow </a:t>
            </a:r>
            <a:r>
              <a:rPr lang="de-DE" sz="1400" dirty="0" err="1" smtClean="0"/>
              <a:t>diagram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track</a:t>
            </a:r>
            <a:r>
              <a:rPr lang="de-DE" sz="1400" dirty="0" smtClean="0"/>
              <a:t>-</a:t>
            </a:r>
          </a:p>
          <a:p>
            <a:pPr algn="ctr"/>
            <a:r>
              <a:rPr lang="de-DE" sz="1400" dirty="0" err="1" smtClean="0"/>
              <a:t>based</a:t>
            </a:r>
            <a:r>
              <a:rPr lang="de-DE" sz="1400" dirty="0" smtClean="0"/>
              <a:t> </a:t>
            </a:r>
            <a:r>
              <a:rPr lang="de-DE" sz="1400" dirty="0" err="1" smtClean="0"/>
              <a:t>alignment</a:t>
            </a:r>
            <a:r>
              <a:rPr lang="de-DE" sz="1400" dirty="0" smtClean="0"/>
              <a:t>, </a:t>
            </a:r>
            <a:r>
              <a:rPr lang="de-DE" sz="1400" dirty="0" err="1" smtClean="0"/>
              <a:t>see</a:t>
            </a:r>
            <a:r>
              <a:rPr lang="de-DE" sz="1400" dirty="0" smtClean="0"/>
              <a:t> </a:t>
            </a:r>
            <a:r>
              <a:rPr lang="de-DE" sz="1400" dirty="0" err="1" smtClean="0"/>
              <a:t>talk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S.Das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11294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err="1" smtClean="0"/>
              <a:t>mSTS</a:t>
            </a:r>
            <a:r>
              <a:rPr lang="en-US" dirty="0" smtClean="0"/>
              <a:t> in the mCBM@SIS18 campaign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18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"/>
          </p:nvPr>
        </p:nvSpPr>
        <p:spPr>
          <a:xfrm>
            <a:off x="719137" y="1080004"/>
            <a:ext cx="3987617" cy="5046160"/>
          </a:xfrm>
        </p:spPr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is a piloting project employing the mini-versions of all detector systems of CBM experiment, joint effort of all groups involved</a:t>
            </a:r>
          </a:p>
          <a:p>
            <a:endParaRPr lang="en-US" dirty="0" smtClean="0"/>
          </a:p>
          <a:p>
            <a:r>
              <a:rPr lang="en-US" dirty="0" err="1" smtClean="0"/>
              <a:t>mSTS</a:t>
            </a:r>
            <a:r>
              <a:rPr lang="en-US" dirty="0" smtClean="0"/>
              <a:t> will consist of 2 stations - (4 units)</a:t>
            </a:r>
          </a:p>
          <a:p>
            <a:endParaRPr lang="en-US" dirty="0" smtClean="0"/>
          </a:p>
          <a:p>
            <a:r>
              <a:rPr lang="en-US" dirty="0" smtClean="0"/>
              <a:t>Hence minimalistic design, all components from the final version of the STS detector will be used</a:t>
            </a: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2417" y="847336"/>
            <a:ext cx="3267683" cy="1772954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417" y="2832046"/>
            <a:ext cx="2645681" cy="306690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447899" y="5839870"/>
            <a:ext cx="282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Integration </a:t>
            </a:r>
            <a:r>
              <a:rPr lang="de-DE" sz="1400" dirty="0" err="1" smtClean="0"/>
              <a:t>concept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mSTS</a:t>
            </a:r>
            <a:endParaRPr lang="de-DE" sz="1400" dirty="0" smtClean="0"/>
          </a:p>
          <a:p>
            <a:pPr algn="ctr"/>
            <a:r>
              <a:rPr lang="de-DE" sz="1400" dirty="0" err="1" smtClean="0"/>
              <a:t>by</a:t>
            </a:r>
            <a:r>
              <a:rPr lang="de-DE" sz="1400" dirty="0" smtClean="0"/>
              <a:t> O. </a:t>
            </a:r>
            <a:r>
              <a:rPr lang="de-DE" sz="1400" dirty="0" err="1" smtClean="0"/>
              <a:t>Vasylyev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64804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err="1" smtClean="0"/>
              <a:t>Beamtime</a:t>
            </a:r>
            <a:r>
              <a:rPr lang="en-US" dirty="0" smtClean="0"/>
              <a:t> at COSY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19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"/>
          </p:nvPr>
        </p:nvSpPr>
        <p:spPr>
          <a:xfrm>
            <a:off x="719137" y="1080004"/>
            <a:ext cx="3987617" cy="5046160"/>
          </a:xfrm>
        </p:spPr>
        <p:txBody>
          <a:bodyPr/>
          <a:lstStyle/>
          <a:p>
            <a:r>
              <a:rPr lang="en-US" dirty="0" smtClean="0"/>
              <a:t>This week the </a:t>
            </a:r>
            <a:r>
              <a:rPr lang="en-US" dirty="0" err="1" smtClean="0"/>
              <a:t>beamtime</a:t>
            </a:r>
            <a:r>
              <a:rPr lang="en-US" dirty="0" smtClean="0"/>
              <a:t> campaign at COSY is ongoing</a:t>
            </a:r>
          </a:p>
          <a:p>
            <a:endParaRPr lang="en-US" dirty="0" smtClean="0"/>
          </a:p>
          <a:p>
            <a:r>
              <a:rPr lang="en-US" dirty="0" smtClean="0"/>
              <a:t>Aim is to test the prototype sensors, sensor modules and readout chain in realistic irradiation conditions</a:t>
            </a:r>
          </a:p>
          <a:p>
            <a:endParaRPr lang="en-US" dirty="0" smtClean="0"/>
          </a:p>
          <a:p>
            <a:r>
              <a:rPr lang="en-US" dirty="0" smtClean="0"/>
              <a:t>Additionally the noise performance of the assembled modules is studied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28" y="1196908"/>
            <a:ext cx="3880086" cy="291164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914928" y="4206240"/>
            <a:ext cx="3880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Prototype STS </a:t>
            </a:r>
            <a:r>
              <a:rPr lang="de-DE" dirty="0" err="1" smtClean="0"/>
              <a:t>sensor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beamtime</a:t>
            </a:r>
            <a:r>
              <a:rPr lang="de-DE" dirty="0" smtClean="0"/>
              <a:t>. A. </a:t>
            </a:r>
            <a:r>
              <a:rPr lang="de-DE" dirty="0" err="1" smtClean="0"/>
              <a:t>Lymanets</a:t>
            </a:r>
            <a:r>
              <a:rPr lang="de-DE" dirty="0" smtClean="0"/>
              <a:t>, E. </a:t>
            </a:r>
            <a:r>
              <a:rPr lang="de-DE" dirty="0" err="1" smtClean="0"/>
              <a:t>Momot</a:t>
            </a:r>
            <a:r>
              <a:rPr lang="de-DE" dirty="0" smtClean="0"/>
              <a:t>, M. </a:t>
            </a:r>
            <a:r>
              <a:rPr lang="de-DE" dirty="0" err="1" smtClean="0"/>
              <a:t>Teklyshyn</a:t>
            </a:r>
            <a:r>
              <a:rPr lang="de-DE" dirty="0" smtClean="0"/>
              <a:t>, A. Rodriguez</a:t>
            </a:r>
            <a:r>
              <a:rPr lang="de-DE" baseline="30000" dirty="0" smtClean="0"/>
              <a:t>2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775053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Outline of the presentation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Introduction</a:t>
            </a:r>
          </a:p>
          <a:p>
            <a:pPr lvl="1">
              <a:buFont typeface="Arial" charset="0"/>
              <a:buChar char="•"/>
            </a:pPr>
            <a:endParaRPr lang="en-US" sz="16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STS silicon sensors</a:t>
            </a:r>
          </a:p>
          <a:p>
            <a:pPr marL="457200" indent="-457200">
              <a:buFont typeface="+mj-lt"/>
              <a:buAutoNum type="arabicPeriod" startAt="2"/>
            </a:pPr>
            <a:endParaRPr lang="en-US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Detector modules</a:t>
            </a:r>
          </a:p>
          <a:p>
            <a:pPr marL="457200" indent="-457200">
              <a:buFont typeface="+mj-lt"/>
              <a:buAutoNum type="arabicPeriod" startAt="2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System integration</a:t>
            </a:r>
          </a:p>
          <a:p>
            <a:pPr lvl="1">
              <a:buFont typeface="Arial" charset="0"/>
              <a:buChar char="•"/>
            </a:pPr>
            <a:endParaRPr lang="en-US" sz="1600" dirty="0"/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COSY and </a:t>
            </a:r>
            <a:r>
              <a:rPr lang="en-US" dirty="0" err="1"/>
              <a:t>mCBM</a:t>
            </a:r>
            <a:r>
              <a:rPr lang="en-US" dirty="0"/>
              <a:t> campaigns</a:t>
            </a:r>
          </a:p>
          <a:p>
            <a:pPr marL="457200" indent="-457200">
              <a:buFont typeface="+mj-lt"/>
              <a:buAutoNum type="arabicPeriod" startAt="4"/>
            </a:pPr>
            <a:endParaRPr lang="en-US" dirty="0"/>
          </a:p>
          <a:p>
            <a:pPr marL="457200" indent="-457200">
              <a:buFont typeface="+mj-lt"/>
              <a:buAutoNum type="arabicPeriod" startAt="4"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de-DE" altLang="x-none" smtClean="0"/>
              <a:pPr/>
              <a:t>2</a:t>
            </a:fld>
            <a:r>
              <a:rPr lang="de-DE" altLang="x-none" dirty="0" smtClean="0"/>
              <a:t> | </a:t>
            </a:r>
            <a:r>
              <a:rPr lang="de-DE" altLang="x-none" dirty="0"/>
              <a:t>E. Lavrik. </a:t>
            </a:r>
            <a:r>
              <a:rPr lang="de-DE" dirty="0"/>
              <a:t>The Silicon Tracking System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CBM Experiment at FAIR</a:t>
            </a:r>
            <a:r>
              <a:rPr lang="de-DE" altLang="x-none" dirty="0"/>
              <a:t>	02.03.2018</a:t>
            </a:r>
          </a:p>
        </p:txBody>
      </p:sp>
    </p:spTree>
    <p:extLst>
      <p:ext uri="{BB962C8B-B14F-4D97-AF65-F5344CB8AC3E}">
        <p14:creationId xmlns:p14="http://schemas.microsoft.com/office/powerpoint/2010/main" val="6560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Key project institutes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20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719138" y="1080004"/>
            <a:ext cx="7700962" cy="1711322"/>
          </a:xfrm>
        </p:spPr>
        <p:txBody>
          <a:bodyPr/>
          <a:lstStyle/>
          <a:p>
            <a:pPr marL="360363" lvl="1" indent="0">
              <a:lnSpc>
                <a:spcPct val="100000"/>
              </a:lnSpc>
              <a:buNone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GSI-FAIR, Darmstadt,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Germany; JINR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Dubna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Russia;</a:t>
            </a:r>
          </a:p>
          <a:p>
            <a:pPr marL="360363" lvl="1" indent="0">
              <a:lnSpc>
                <a:spcPct val="100000"/>
              </a:lnSpc>
              <a:buNone/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Univ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. T</a:t>
            </a: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ü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bingen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Germany; KIT, Karlsruhe, Germany;</a:t>
            </a:r>
          </a:p>
          <a:p>
            <a:pPr marL="360363" lvl="1" indent="0">
              <a:lnSpc>
                <a:spcPct val="100000"/>
              </a:lnSpc>
              <a:buNone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AGH, Cracow, Poland; JU, Cracow, Poland;  </a:t>
            </a:r>
            <a:b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</a:b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WUT, Warsaw, Poland.  </a:t>
            </a:r>
          </a:p>
          <a:p>
            <a:pPr marL="360363" lvl="1" indent="0">
              <a:lnSpc>
                <a:spcPct val="100000"/>
              </a:lnSpc>
              <a:buNone/>
            </a:pP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Assembly Centers: GSI-FAIR, JINR -VBLHEP</a:t>
            </a:r>
          </a:p>
          <a:p>
            <a:endParaRPr lang="de-DE" dirty="0"/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719138" y="2864420"/>
            <a:ext cx="77009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dirty="0"/>
              <a:t>Project Timeline: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Inhaltsplatzhalter 3"/>
          <p:cNvSpPr>
            <a:spLocks noGrp="1"/>
          </p:cNvSpPr>
          <p:nvPr>
            <p:ph sz="half" idx="1"/>
          </p:nvPr>
        </p:nvSpPr>
        <p:spPr>
          <a:xfrm>
            <a:off x="719138" y="3676178"/>
            <a:ext cx="7700962" cy="1711322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2013 – Technical Design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Report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lvl="1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2017-2018 – Production Readiness  </a:t>
            </a:r>
            <a:b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</a:b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(Sensors, Electronics, System Integration)</a:t>
            </a:r>
          </a:p>
          <a:p>
            <a:pPr lvl="1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Detector construction until 2022</a:t>
            </a:r>
          </a:p>
          <a:p>
            <a:pPr lvl="1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Commissioning until 2023  </a:t>
            </a:r>
            <a:endParaRPr lang="en-US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7807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outlook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080004"/>
            <a:ext cx="7700962" cy="5046160"/>
          </a:xfrm>
        </p:spPr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sensor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concluded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ordering</a:t>
            </a:r>
            <a:endParaRPr lang="de-DE" dirty="0" smtClean="0"/>
          </a:p>
          <a:p>
            <a:r>
              <a:rPr lang="de-DE" dirty="0" smtClean="0"/>
              <a:t>QA </a:t>
            </a:r>
            <a:r>
              <a:rPr lang="de-DE" dirty="0" err="1" smtClean="0"/>
              <a:t>procedures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ready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assess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manufactured</a:t>
            </a:r>
            <a:r>
              <a:rPr lang="de-DE" dirty="0" smtClean="0"/>
              <a:t> </a:t>
            </a:r>
            <a:r>
              <a:rPr lang="de-DE" dirty="0" err="1" smtClean="0"/>
              <a:t>sensors</a:t>
            </a:r>
            <a:endParaRPr lang="de-DE" dirty="0" smtClean="0"/>
          </a:p>
          <a:p>
            <a:r>
              <a:rPr lang="de-DE" dirty="0" smtClean="0"/>
              <a:t>Irradiation </a:t>
            </a:r>
            <a:r>
              <a:rPr lang="de-DE" dirty="0" err="1" smtClean="0"/>
              <a:t>studies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adequate</a:t>
            </a:r>
            <a:r>
              <a:rPr lang="de-DE" dirty="0" smtClean="0"/>
              <a:t> </a:t>
            </a:r>
            <a:r>
              <a:rPr lang="de-DE" dirty="0" err="1" smtClean="0"/>
              <a:t>sensor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1x </a:t>
            </a:r>
            <a:r>
              <a:rPr lang="de-DE" dirty="0" err="1" smtClean="0"/>
              <a:t>and</a:t>
            </a:r>
            <a:r>
              <a:rPr lang="de-DE" dirty="0" smtClean="0"/>
              <a:t> 2x </a:t>
            </a:r>
            <a:r>
              <a:rPr lang="de-DE" dirty="0" err="1" smtClean="0"/>
              <a:t>lifetime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sensor</a:t>
            </a:r>
            <a:r>
              <a:rPr lang="de-DE" dirty="0" smtClean="0"/>
              <a:t> in </a:t>
            </a:r>
            <a:r>
              <a:rPr lang="de-DE" dirty="0" err="1" smtClean="0"/>
              <a:t>terms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exposure</a:t>
            </a:r>
            <a:endParaRPr lang="de-DE" dirty="0" smtClean="0"/>
          </a:p>
          <a:p>
            <a:r>
              <a:rPr lang="de-DE" dirty="0" smtClean="0"/>
              <a:t>Module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ladder</a:t>
            </a:r>
            <a:r>
              <a:rPr lang="de-DE" dirty="0" smtClean="0"/>
              <a:t> </a:t>
            </a:r>
            <a:r>
              <a:rPr lang="de-DE" dirty="0" err="1" smtClean="0"/>
              <a:t>assembly</a:t>
            </a:r>
            <a:r>
              <a:rPr lang="de-DE" dirty="0" smtClean="0"/>
              <a:t> </a:t>
            </a:r>
            <a:r>
              <a:rPr lang="de-DE" dirty="0" err="1" smtClean="0"/>
              <a:t>procedures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applied</a:t>
            </a:r>
            <a:r>
              <a:rPr lang="de-DE" dirty="0" smtClean="0"/>
              <a:t> on </a:t>
            </a:r>
            <a:r>
              <a:rPr lang="de-DE" dirty="0" err="1" smtClean="0"/>
              <a:t>batches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sensors</a:t>
            </a:r>
            <a:endParaRPr lang="de-DE" dirty="0" smtClean="0"/>
          </a:p>
          <a:p>
            <a:r>
              <a:rPr lang="de-DE" dirty="0" err="1" smtClean="0"/>
              <a:t>Mechanical</a:t>
            </a:r>
            <a:r>
              <a:rPr lang="de-DE" dirty="0" smtClean="0"/>
              <a:t> design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STS </a:t>
            </a:r>
            <a:r>
              <a:rPr lang="de-DE" dirty="0" err="1" smtClean="0"/>
              <a:t>detector</a:t>
            </a:r>
            <a:r>
              <a:rPr lang="de-DE" dirty="0" smtClean="0"/>
              <a:t> box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services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r>
              <a:rPr lang="de-DE" dirty="0" smtClean="0"/>
              <a:t> on prototype </a:t>
            </a:r>
            <a:r>
              <a:rPr lang="de-DE" dirty="0" err="1" smtClean="0"/>
              <a:t>assemblies</a:t>
            </a:r>
            <a:endParaRPr lang="de-DE" dirty="0" smtClean="0"/>
          </a:p>
          <a:p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thermal 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assesed</a:t>
            </a:r>
            <a:endParaRPr lang="de-DE" dirty="0" smtClean="0"/>
          </a:p>
          <a:p>
            <a:r>
              <a:rPr lang="de-DE" dirty="0" smtClean="0"/>
              <a:t>Track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alignment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concluded</a:t>
            </a:r>
            <a:r>
              <a:rPr lang="de-DE" dirty="0" smtClean="0"/>
              <a:t> in 2018</a:t>
            </a:r>
          </a:p>
          <a:p>
            <a:r>
              <a:rPr lang="de-DE" dirty="0" err="1" smtClean="0"/>
              <a:t>mSTS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nice</a:t>
            </a:r>
            <a:r>
              <a:rPr lang="de-DE" dirty="0" smtClean="0"/>
              <a:t> </a:t>
            </a:r>
            <a:r>
              <a:rPr lang="de-DE" dirty="0" err="1" smtClean="0"/>
              <a:t>opportunity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integrate</a:t>
            </a:r>
            <a:r>
              <a:rPr lang="de-DE" dirty="0" smtClean="0"/>
              <a:t> all </a:t>
            </a:r>
            <a:r>
              <a:rPr lang="de-DE" dirty="0" err="1" smtClean="0"/>
              <a:t>the</a:t>
            </a:r>
            <a:r>
              <a:rPr lang="de-DE" dirty="0" smtClean="0"/>
              <a:t> individual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endParaRPr lang="de-DE" dirty="0" smtClean="0"/>
          </a:p>
          <a:p>
            <a:pPr marL="3200400" lvl="7" indent="0">
              <a:buNone/>
            </a:pPr>
            <a:r>
              <a:rPr lang="de-DE" dirty="0" smtClean="0"/>
              <a:t>	</a:t>
            </a:r>
            <a:r>
              <a:rPr lang="de-DE" dirty="0" smtClean="0"/>
              <a:t>      Big </a:t>
            </a:r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smtClean="0"/>
              <a:t>STS </a:t>
            </a:r>
            <a:r>
              <a:rPr lang="de-DE" dirty="0" err="1" smtClean="0"/>
              <a:t>team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21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</p:spTree>
    <p:extLst>
      <p:ext uri="{BB962C8B-B14F-4D97-AF65-F5344CB8AC3E}">
        <p14:creationId xmlns:p14="http://schemas.microsoft.com/office/powerpoint/2010/main" val="860992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22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982213" y="184727"/>
            <a:ext cx="5174815" cy="707886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/>
                </a:solidFill>
              </a:rPr>
              <a:t>Greetings from COSY</a:t>
            </a:r>
            <a:endParaRPr lang="en-US" sz="4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86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/>
              <a:t>Backup </a:t>
            </a:r>
            <a:br>
              <a:rPr lang="en-US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23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</p:spTree>
    <p:extLst>
      <p:ext uri="{BB962C8B-B14F-4D97-AF65-F5344CB8AC3E}">
        <p14:creationId xmlns:p14="http://schemas.microsoft.com/office/powerpoint/2010/main" val="158552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de-DE" dirty="0" err="1" smtClean="0"/>
              <a:t>Introduction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Modern physics aims to investigate the phases of the QCD matter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1600" dirty="0" smtClean="0"/>
              <a:t>RHIC and LHC identify a cross over transition at vanishing µ</a:t>
            </a:r>
            <a:r>
              <a:rPr lang="en-US" sz="1600" baseline="-25000" dirty="0" smtClean="0"/>
              <a:t>B</a:t>
            </a:r>
            <a:r>
              <a:rPr lang="en-US" sz="1600" dirty="0" smtClean="0"/>
              <a:t> and high T</a:t>
            </a:r>
          </a:p>
          <a:p>
            <a:r>
              <a:rPr lang="en-US" sz="1600" dirty="0" err="1"/>
              <a:t>D</a:t>
            </a:r>
            <a:r>
              <a:rPr lang="en-US" sz="1600" dirty="0" err="1" smtClean="0"/>
              <a:t>econfinement</a:t>
            </a:r>
            <a:r>
              <a:rPr lang="en-US" sz="1600" dirty="0" smtClean="0"/>
              <a:t> and partially restored chiral symmetry phases are </a:t>
            </a:r>
            <a:r>
              <a:rPr lang="en-US" sz="1600" dirty="0"/>
              <a:t>expected </a:t>
            </a:r>
            <a:r>
              <a:rPr lang="en-US" sz="1600" dirty="0" smtClean="0"/>
              <a:t>at </a:t>
            </a:r>
            <a:r>
              <a:rPr lang="en-US" sz="1600" dirty="0"/>
              <a:t>high µ</a:t>
            </a:r>
            <a:r>
              <a:rPr lang="en-US" sz="1600" baseline="-25000" dirty="0"/>
              <a:t>B</a:t>
            </a:r>
            <a:r>
              <a:rPr lang="en-US" sz="1600" dirty="0"/>
              <a:t> (⪞5 𝜌</a:t>
            </a:r>
            <a:r>
              <a:rPr lang="en-US" sz="1600" baseline="-25000" dirty="0"/>
              <a:t>0</a:t>
            </a:r>
            <a:r>
              <a:rPr lang="en-US" sz="1600" dirty="0"/>
              <a:t>) </a:t>
            </a:r>
            <a:endParaRPr lang="en-US" sz="1600" dirty="0" smtClean="0"/>
          </a:p>
          <a:p>
            <a:r>
              <a:rPr lang="en-US" sz="1600" dirty="0" smtClean="0"/>
              <a:t>Dense matter similar to that in the cores of neutron stars and neutron star mergers can be probed in the CBM</a:t>
            </a:r>
          </a:p>
          <a:p>
            <a:endParaRPr lang="en-US" baseline="-25000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73188"/>
            <a:ext cx="3776663" cy="2952614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de-DE" altLang="x-none" smtClean="0"/>
              <a:pPr/>
              <a:t>24</a:t>
            </a:fld>
            <a:r>
              <a:rPr lang="de-DE" altLang="x-none" dirty="0" smtClean="0"/>
              <a:t> | </a:t>
            </a:r>
            <a:r>
              <a:rPr lang="de-DE" altLang="x-none" dirty="0"/>
              <a:t>E. Lavrik. </a:t>
            </a:r>
            <a:r>
              <a:rPr lang="de-DE" dirty="0"/>
              <a:t>The Silicon Tracking System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CBM Experiment at FAIR</a:t>
            </a:r>
            <a:r>
              <a:rPr lang="de-DE" altLang="x-none" dirty="0"/>
              <a:t>	02.03.2018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648200" y="4325802"/>
            <a:ext cx="37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3-dimensional representation of the QCD phase diagram at high net-baryonic </a:t>
            </a:r>
            <a:r>
              <a:rPr lang="en-US" sz="1200" dirty="0" err="1" smtClean="0"/>
              <a:t>μ</a:t>
            </a:r>
            <a:r>
              <a:rPr lang="en-US" sz="1200" baseline="-25000" dirty="0" err="1" smtClean="0"/>
              <a:t>B</a:t>
            </a:r>
            <a:r>
              <a:rPr lang="en-US" sz="1200" dirty="0" smtClean="0"/>
              <a:t> and moderate isospin </a:t>
            </a:r>
            <a:r>
              <a:rPr lang="en-US" sz="1200" dirty="0" err="1" smtClean="0"/>
              <a:t>μ</a:t>
            </a:r>
            <a:r>
              <a:rPr lang="en-US" sz="1200" baseline="-25000" dirty="0" err="1" smtClean="0"/>
              <a:t>I</a:t>
            </a:r>
            <a:r>
              <a:rPr lang="en-US" sz="1200" dirty="0" smtClean="0"/>
              <a:t> chemical potentials.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65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Hydrodynamical</a:t>
            </a:r>
            <a:r>
              <a:rPr lang="en-US" dirty="0" smtClean="0"/>
              <a:t> event generator in CBM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Based on THESEUS 3-fluid </a:t>
            </a:r>
            <a:r>
              <a:rPr lang="en-US" sz="1800" dirty="0" err="1" smtClean="0"/>
              <a:t>hydrodynamical</a:t>
            </a:r>
            <a:r>
              <a:rPr lang="en-US" sz="1800" dirty="0" smtClean="0"/>
              <a:t> model</a:t>
            </a:r>
          </a:p>
          <a:p>
            <a:r>
              <a:rPr lang="en-US" sz="1800" dirty="0" smtClean="0"/>
              <a:t>Supports different EOS</a:t>
            </a:r>
          </a:p>
          <a:p>
            <a:r>
              <a:rPr lang="en-US" sz="1800" dirty="0" smtClean="0"/>
              <a:t>Provides events for CBM energies at various impact parameters</a:t>
            </a:r>
          </a:p>
          <a:p>
            <a:r>
              <a:rPr lang="en-US" sz="1800" dirty="0" smtClean="0"/>
              <a:t>Particles are transported through the CBM detector setup</a:t>
            </a:r>
          </a:p>
          <a:p>
            <a:r>
              <a:rPr lang="en-US" sz="1800" dirty="0" smtClean="0"/>
              <a:t>Aim is to obtain the corresponding physics performance plots and compare them to </a:t>
            </a:r>
            <a:r>
              <a:rPr lang="en-US" sz="1800" dirty="0" err="1" smtClean="0"/>
              <a:t>UrQMD</a:t>
            </a:r>
            <a:r>
              <a:rPr lang="en-US" sz="1800" dirty="0"/>
              <a:t> </a:t>
            </a:r>
            <a:r>
              <a:rPr lang="en-US" sz="1800" dirty="0" smtClean="0"/>
              <a:t>and PHSD generated events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 smtClean="0"/>
              <a:t>Presented at poster session by </a:t>
            </a:r>
            <a:r>
              <a:rPr lang="en-US" sz="1800" dirty="0" smtClean="0"/>
              <a:t>E. </a:t>
            </a:r>
            <a:r>
              <a:rPr lang="en-US" sz="1800" dirty="0" err="1" smtClean="0"/>
              <a:t>Volkova</a:t>
            </a:r>
            <a:r>
              <a:rPr lang="en-US" sz="1800" dirty="0" smtClean="0"/>
              <a:t> </a:t>
            </a:r>
            <a:r>
              <a:rPr lang="en-US" sz="1800" dirty="0" smtClean="0"/>
              <a:t>at </a:t>
            </a:r>
            <a:r>
              <a:rPr lang="en-US" sz="1800" dirty="0" smtClean="0"/>
              <a:t>Thursday</a:t>
            </a:r>
            <a:endParaRPr lang="en-US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25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pic>
        <p:nvPicPr>
          <p:cNvPr id="10" name="Inhaltsplatzhalt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9001" y="4518195"/>
            <a:ext cx="6214999" cy="178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33230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err="1" smtClean="0"/>
              <a:t>dE</a:t>
            </a:r>
            <a:r>
              <a:rPr lang="en-US" dirty="0" smtClean="0"/>
              <a:t>/dx Particle identification in STS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sz="1800" dirty="0" smtClean="0"/>
              <a:t>STS </a:t>
            </a:r>
            <a:r>
              <a:rPr lang="de-DE" sz="1800" dirty="0" err="1" smtClean="0"/>
              <a:t>is</a:t>
            </a:r>
            <a:r>
              <a:rPr lang="de-DE" sz="1800" dirty="0" smtClean="0"/>
              <a:t> promising </a:t>
            </a:r>
            <a:r>
              <a:rPr lang="de-DE" sz="1800" dirty="0" err="1" smtClean="0"/>
              <a:t>tool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PID </a:t>
            </a:r>
            <a:r>
              <a:rPr lang="de-DE" sz="1800" dirty="0" err="1" smtClean="0"/>
              <a:t>of</a:t>
            </a:r>
            <a:r>
              <a:rPr lang="de-DE" sz="1800" dirty="0" smtClean="0"/>
              <a:t> single- </a:t>
            </a:r>
            <a:r>
              <a:rPr lang="de-DE" sz="1800" dirty="0" err="1" smtClean="0"/>
              <a:t>and</a:t>
            </a:r>
            <a:r>
              <a:rPr lang="de-DE" sz="1800" dirty="0" smtClean="0"/>
              <a:t> double </a:t>
            </a:r>
            <a:r>
              <a:rPr lang="de-DE" sz="1800" dirty="0" err="1" smtClean="0"/>
              <a:t>charged</a:t>
            </a:r>
            <a:r>
              <a:rPr lang="de-DE" sz="1800" dirty="0" smtClean="0"/>
              <a:t> </a:t>
            </a:r>
            <a:r>
              <a:rPr lang="de-DE" sz="1800" dirty="0" err="1" smtClean="0"/>
              <a:t>particles</a:t>
            </a:r>
            <a:r>
              <a:rPr lang="de-DE" sz="1800" dirty="0" smtClean="0"/>
              <a:t>: </a:t>
            </a:r>
            <a:r>
              <a:rPr lang="de-DE" sz="1800" dirty="0" err="1" smtClean="0"/>
              <a:t>perfect</a:t>
            </a:r>
            <a:r>
              <a:rPr lang="de-DE" sz="1800" dirty="0" smtClean="0"/>
              <a:t> </a:t>
            </a:r>
            <a:r>
              <a:rPr lang="de-DE" sz="1800" dirty="0" err="1" smtClean="0"/>
              <a:t>separation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whole</a:t>
            </a:r>
            <a:r>
              <a:rPr lang="de-DE" sz="1800" dirty="0" smtClean="0"/>
              <a:t> </a:t>
            </a:r>
            <a:r>
              <a:rPr lang="de-DE" sz="1800" dirty="0" err="1" smtClean="0"/>
              <a:t>momentum</a:t>
            </a:r>
            <a:r>
              <a:rPr lang="de-DE" sz="1800" dirty="0" smtClean="0"/>
              <a:t> </a:t>
            </a:r>
            <a:r>
              <a:rPr lang="de-DE" sz="1800" dirty="0" err="1" smtClean="0"/>
              <a:t>range</a:t>
            </a:r>
            <a:r>
              <a:rPr lang="de-DE" sz="1800" dirty="0" smtClean="0"/>
              <a:t> </a:t>
            </a:r>
          </a:p>
          <a:p>
            <a:r>
              <a:rPr lang="de-DE" sz="1800" dirty="0"/>
              <a:t>STS </a:t>
            </a:r>
            <a:r>
              <a:rPr lang="de-DE" sz="1800" dirty="0" err="1"/>
              <a:t>involving</a:t>
            </a:r>
            <a:r>
              <a:rPr lang="de-DE" sz="1800" dirty="0"/>
              <a:t> </a:t>
            </a:r>
            <a:r>
              <a:rPr lang="de-DE" sz="1800" dirty="0" err="1" smtClean="0"/>
              <a:t>into</a:t>
            </a:r>
            <a:r>
              <a:rPr lang="de-DE" sz="1800" dirty="0" smtClean="0"/>
              <a:t> global </a:t>
            </a:r>
            <a:r>
              <a:rPr lang="de-DE" sz="1800" dirty="0"/>
              <a:t>PID </a:t>
            </a:r>
            <a:r>
              <a:rPr lang="de-DE" sz="1800" dirty="0" err="1"/>
              <a:t>increase</a:t>
            </a:r>
            <a:r>
              <a:rPr lang="de-DE" sz="1800" dirty="0"/>
              <a:t> S/B </a:t>
            </a:r>
            <a:r>
              <a:rPr lang="de-DE" sz="1800" dirty="0" err="1"/>
              <a:t>for</a:t>
            </a:r>
            <a:r>
              <a:rPr lang="de-DE" sz="1800" dirty="0"/>
              <a:t> 3ΛH in 50 </a:t>
            </a:r>
            <a:r>
              <a:rPr lang="de-DE" sz="1800" dirty="0" err="1"/>
              <a:t>times</a:t>
            </a:r>
            <a:r>
              <a:rPr lang="de-DE" sz="1800" dirty="0"/>
              <a:t>(!) in </a:t>
            </a:r>
            <a:r>
              <a:rPr lang="de-DE" sz="1800" dirty="0" err="1"/>
              <a:t>comparison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TOF </a:t>
            </a:r>
            <a:r>
              <a:rPr lang="de-DE" sz="1800" dirty="0" err="1"/>
              <a:t>only</a:t>
            </a:r>
            <a:r>
              <a:rPr lang="de-DE" sz="1800" dirty="0"/>
              <a:t> </a:t>
            </a:r>
            <a:endParaRPr lang="de-DE" sz="1800" dirty="0"/>
          </a:p>
          <a:p>
            <a:endParaRPr lang="en-US" sz="1800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 smtClean="0"/>
              <a:t>Joint effort of H. </a:t>
            </a:r>
            <a:r>
              <a:rPr lang="en-US" sz="1800" dirty="0" err="1" smtClean="0"/>
              <a:t>Malygina</a:t>
            </a:r>
            <a:r>
              <a:rPr lang="en-US" sz="1800" dirty="0" smtClean="0"/>
              <a:t>, M. </a:t>
            </a:r>
            <a:r>
              <a:rPr lang="en-US" sz="1800" dirty="0" err="1" smtClean="0"/>
              <a:t>Teklyshin</a:t>
            </a:r>
            <a:r>
              <a:rPr lang="en-US" sz="1800" smtClean="0"/>
              <a:t> from STS </a:t>
            </a:r>
            <a:r>
              <a:rPr lang="en-US" sz="1800" dirty="0" smtClean="0"/>
              <a:t>and PWG Hadrons</a:t>
            </a:r>
            <a:endParaRPr lang="en-US" sz="1800" dirty="0"/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26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34387"/>
            <a:ext cx="3946226" cy="236773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15" y="3434387"/>
            <a:ext cx="4401985" cy="236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37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75250"/>
            <a:ext cx="7700962" cy="723275"/>
          </a:xfrm>
        </p:spPr>
        <p:txBody>
          <a:bodyPr/>
          <a:lstStyle/>
          <a:p>
            <a:r>
              <a:rPr lang="en-US" sz="2350" dirty="0" smtClean="0"/>
              <a:t>Future Facility for Antiproton and Ion Research (FAIR)</a:t>
            </a:r>
            <a:br>
              <a:rPr lang="en-US" sz="2350" dirty="0" smtClean="0"/>
            </a:br>
            <a:endParaRPr lang="en-US" sz="2350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67" y="1805789"/>
            <a:ext cx="4103033" cy="2934961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de-DE" altLang="x-none" smtClean="0"/>
              <a:pPr/>
              <a:t>3</a:t>
            </a:fld>
            <a:r>
              <a:rPr lang="de-DE" altLang="x-none" dirty="0" smtClean="0"/>
              <a:t> | </a:t>
            </a:r>
            <a:r>
              <a:rPr lang="de-DE" altLang="x-none" dirty="0"/>
              <a:t>E. Lavrik. </a:t>
            </a:r>
            <a:r>
              <a:rPr lang="de-DE" dirty="0"/>
              <a:t>The Silicon Tracking System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CBM Experiment at FAIR</a:t>
            </a:r>
            <a:r>
              <a:rPr lang="de-DE" altLang="x-none" dirty="0"/>
              <a:t>	02.03.2018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482633" y="4740750"/>
            <a:ext cx="3771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 conceptual view of the future FAIR facility </a:t>
            </a:r>
            <a:endParaRPr lang="en-US" sz="1200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719138" y="1080004"/>
            <a:ext cx="3776662" cy="504616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FAIR is an international research facility located </a:t>
            </a:r>
            <a:r>
              <a:rPr lang="en-US" dirty="0" smtClean="0"/>
              <a:t>based in GSI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on beams from proton to uranium will be provided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CBM is one of 4 major experimental pillars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Expected start of operation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de-DE" dirty="0" smtClean="0"/>
              <a:t>Compressed </a:t>
            </a:r>
            <a:r>
              <a:rPr lang="de-DE" dirty="0" err="1" smtClean="0"/>
              <a:t>Baryonic</a:t>
            </a:r>
            <a:r>
              <a:rPr lang="de-DE" dirty="0" smtClean="0"/>
              <a:t> Matter (CBM) </a:t>
            </a:r>
            <a:r>
              <a:rPr lang="de-DE" dirty="0" err="1" smtClean="0"/>
              <a:t>experiment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10 MHz interaction rate allows high statistics for rare and exotic probe detection</a:t>
            </a:r>
          </a:p>
          <a:p>
            <a:pPr marL="0" indent="0">
              <a:buNone/>
            </a:pPr>
            <a:endParaRPr lang="en-US" sz="700" dirty="0" smtClean="0"/>
          </a:p>
          <a:p>
            <a:pPr marL="0" indent="0">
              <a:buNone/>
            </a:pPr>
            <a:r>
              <a:rPr lang="en-US" dirty="0" smtClean="0"/>
              <a:t>Caveat: no hardware trigger on complex particle decays is possible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dirty="0" smtClean="0"/>
              <a:t>Challenging solution: free-streaming read-out electronics with real-time software triggers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dirty="0" smtClean="0"/>
              <a:t>Physics analysis is done on high performance computing farms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48429"/>
            <a:ext cx="3776663" cy="2394404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de-DE" altLang="x-none" smtClean="0"/>
              <a:pPr/>
              <a:t>4</a:t>
            </a:fld>
            <a:r>
              <a:rPr lang="de-DE" altLang="x-none" dirty="0" smtClean="0"/>
              <a:t> | </a:t>
            </a:r>
            <a:r>
              <a:rPr lang="de-DE" altLang="x-none" dirty="0"/>
              <a:t>E. Lavrik. </a:t>
            </a:r>
            <a:r>
              <a:rPr lang="de-DE" dirty="0"/>
              <a:t>The Silicon Tracking System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CBM Experiment at FAIR</a:t>
            </a:r>
            <a:r>
              <a:rPr lang="de-DE" altLang="x-none" dirty="0"/>
              <a:t>	02.03.2018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648200" y="4342833"/>
            <a:ext cx="37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The CBM experimental setup including, from left to right, Dipole Magnet, MVD, STS, RICH, MUCH, TRD, TOF, ECAL and PSD detector systems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40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de-DE" dirty="0" smtClean="0"/>
              <a:t>Silicon Tracking System (STS) </a:t>
            </a:r>
            <a:r>
              <a:rPr lang="de-DE" dirty="0" err="1" smtClean="0"/>
              <a:t>Detector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Key detector to reconstruct particle tracks and resolve their momentum with </a:t>
            </a:r>
            <a:r>
              <a:rPr lang="en-US" dirty="0" err="1" smtClean="0"/>
              <a:t>Δp</a:t>
            </a:r>
            <a:r>
              <a:rPr lang="en-US" dirty="0" smtClean="0"/>
              <a:t>/p ≈ 1-2%</a:t>
            </a:r>
          </a:p>
          <a:p>
            <a:r>
              <a:rPr lang="en-US" dirty="0" smtClean="0"/>
              <a:t>Built out of ~900 silicon microstrip sensors forming 8 tracking stations</a:t>
            </a:r>
          </a:p>
          <a:p>
            <a:r>
              <a:rPr lang="en-US" dirty="0" smtClean="0"/>
              <a:t>Fast electronics produce up to 40 kW of thermal power in the close vicinity of the sensors</a:t>
            </a:r>
          </a:p>
          <a:p>
            <a:r>
              <a:rPr lang="en-US" dirty="0" smtClean="0"/>
              <a:t>Very limited overall volume (~2m</a:t>
            </a:r>
            <a:r>
              <a:rPr lang="en-US" baseline="30000" dirty="0" smtClean="0"/>
              <a:t>3</a:t>
            </a:r>
            <a:r>
              <a:rPr lang="en-US" dirty="0" smtClean="0"/>
              <a:t>) requires very efficient cooling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58747"/>
            <a:ext cx="3776663" cy="388816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de-DE" altLang="x-none" smtClean="0"/>
              <a:pPr/>
              <a:t>5</a:t>
            </a:fld>
            <a:r>
              <a:rPr lang="de-DE" altLang="x-none" dirty="0" smtClean="0"/>
              <a:t> | </a:t>
            </a:r>
            <a:r>
              <a:rPr lang="de-DE" altLang="x-none" dirty="0"/>
              <a:t>E. Lavrik. </a:t>
            </a:r>
            <a:r>
              <a:rPr lang="de-DE" dirty="0"/>
              <a:t>The Silicon Tracking System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CBM Experiment at FAIR</a:t>
            </a:r>
            <a:r>
              <a:rPr lang="de-DE" altLang="x-none" dirty="0"/>
              <a:t>	02.03.2018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648200" y="5546916"/>
            <a:ext cx="37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View of the STS detector without thermal enclosure and services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672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de-DE" dirty="0" smtClean="0"/>
              <a:t>Silicon </a:t>
            </a:r>
            <a:r>
              <a:rPr lang="de-DE" dirty="0"/>
              <a:t>m</a:t>
            </a:r>
            <a:r>
              <a:rPr lang="de-DE" dirty="0" smtClean="0"/>
              <a:t>icrostrip </a:t>
            </a:r>
            <a:r>
              <a:rPr lang="de-DE" dirty="0" err="1" smtClean="0"/>
              <a:t>sensors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State of the art microstrip technology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Provide spatial hit resolution of about 25 </a:t>
            </a:r>
            <a:r>
              <a:rPr lang="en-US" dirty="0" err="1" smtClean="0"/>
              <a:t>μm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Come in </a:t>
            </a:r>
            <a:r>
              <a:rPr lang="en-US" dirty="0" smtClean="0"/>
              <a:t>4 different sizes, 2 manufacturers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Rich microscopic structure is prone to manufacturing errors and defects</a:t>
            </a:r>
            <a:endParaRPr lang="en-US" dirty="0"/>
          </a:p>
          <a:p>
            <a:endParaRPr lang="en-US" dirty="0"/>
          </a:p>
          <a:p>
            <a:endParaRPr lang="mr-IN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08684"/>
            <a:ext cx="3776663" cy="271017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de-DE" altLang="x-none" smtClean="0"/>
              <a:pPr/>
              <a:t>6</a:t>
            </a:fld>
            <a:r>
              <a:rPr lang="de-DE" altLang="x-none" dirty="0" smtClean="0"/>
              <a:t> | </a:t>
            </a:r>
            <a:r>
              <a:rPr lang="de-DE" altLang="x-none" dirty="0"/>
              <a:t>E. Lavrik. </a:t>
            </a:r>
            <a:r>
              <a:rPr lang="de-DE" dirty="0"/>
              <a:t>The Silicon Tracking System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CBM Experiment at FAIR</a:t>
            </a:r>
            <a:r>
              <a:rPr lang="de-DE" altLang="x-none" dirty="0"/>
              <a:t>	02.03.2018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648200" y="3318860"/>
            <a:ext cx="37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 photograph of prototype silicon sensors. 4 different sensor </a:t>
            </a:r>
            <a:r>
              <a:rPr lang="en-US" sz="1200" dirty="0" smtClean="0"/>
              <a:t>sizes </a:t>
            </a:r>
            <a:r>
              <a:rPr lang="en-US" sz="1200" dirty="0" smtClean="0"/>
              <a:t>are shown.</a:t>
            </a:r>
            <a:endParaRPr lang="en-US" sz="12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88" y="3949700"/>
            <a:ext cx="2403521" cy="188658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648200" y="5836287"/>
            <a:ext cx="3771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 feature rich corner region of the STS sensor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7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Quality assurance of the sensors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7" y="1080004"/>
            <a:ext cx="4833523" cy="5046160"/>
          </a:xfrm>
        </p:spPr>
        <p:txBody>
          <a:bodyPr/>
          <a:lstStyle/>
          <a:p>
            <a:r>
              <a:rPr lang="en-US" sz="1800" dirty="0" smtClean="0"/>
              <a:t>Optical (all) and </a:t>
            </a:r>
            <a:r>
              <a:rPr lang="en-US" sz="1800" dirty="0" err="1" smtClean="0"/>
              <a:t>electrica</a:t>
            </a:r>
            <a:r>
              <a:rPr lang="en-US" sz="1800" dirty="0" smtClean="0"/>
              <a:t> (fraction)l QA of the sensors is required</a:t>
            </a:r>
          </a:p>
          <a:p>
            <a:r>
              <a:rPr lang="en-US" sz="1800" dirty="0" smtClean="0"/>
              <a:t>Optical:</a:t>
            </a:r>
          </a:p>
          <a:p>
            <a:pPr lvl="1"/>
            <a:r>
              <a:rPr lang="en-US" sz="1800" dirty="0" smtClean="0"/>
              <a:t>allows to identify surface defects, such as scratches, strip and implant defects, control electrical element integrity, etc.</a:t>
            </a:r>
          </a:p>
          <a:p>
            <a:pPr lvl="1"/>
            <a:r>
              <a:rPr lang="en-US" sz="1800" dirty="0" smtClean="0"/>
              <a:t>Based on a machine vision and machine learning algorithms for recognition</a:t>
            </a:r>
          </a:p>
          <a:p>
            <a:pPr lvl="1"/>
            <a:endParaRPr lang="en-US" sz="1800" dirty="0" smtClean="0"/>
          </a:p>
          <a:p>
            <a:r>
              <a:rPr lang="en-US" sz="1800" dirty="0" smtClean="0"/>
              <a:t>Electrical:</a:t>
            </a:r>
          </a:p>
          <a:p>
            <a:pPr lvl="1"/>
            <a:r>
              <a:rPr lang="en-US" sz="1800" dirty="0" smtClean="0"/>
              <a:t>Allows to perform the global and per-strip measurements of a sensor, e.g</a:t>
            </a:r>
            <a:r>
              <a:rPr lang="en-US" sz="1800" dirty="0"/>
              <a:t>. IV, </a:t>
            </a:r>
            <a:r>
              <a:rPr lang="en-US" sz="1800" dirty="0" smtClean="0"/>
              <a:t>CV dependencies, etc.</a:t>
            </a:r>
          </a:p>
          <a:p>
            <a:pPr lvl="1"/>
            <a:r>
              <a:rPr lang="en-US" sz="1800" dirty="0" smtClean="0"/>
              <a:t>Employs a custom build probe station</a:t>
            </a:r>
          </a:p>
          <a:p>
            <a:pPr lvl="1"/>
            <a:r>
              <a:rPr lang="en-US" sz="1800" dirty="0"/>
              <a:t>E</a:t>
            </a:r>
            <a:r>
              <a:rPr lang="en-US" sz="1800" dirty="0" smtClean="0"/>
              <a:t>xhaustive QA procedures allow to identify pinholes, strip breaks and shorts, leaky strips, breakdown behavior, etc.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7</a:t>
            </a:fld>
            <a:r>
              <a:rPr lang="en-US" altLang="x-none" noProof="0" dirty="0" smtClean="0"/>
              <a:t> | </a:t>
            </a:r>
            <a:r>
              <a:rPr lang="de-DE" altLang="x-none" dirty="0" smtClean="0"/>
              <a:t>E. Lavrik. </a:t>
            </a:r>
            <a:r>
              <a:rPr lang="de-DE" dirty="0" smtClean="0"/>
              <a:t>The Silicon Tracking System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CBM Experiment at FAIR</a:t>
            </a:r>
            <a:r>
              <a:rPr lang="de-DE" altLang="x-none" dirty="0" smtClean="0"/>
              <a:t>	02.03.2018</a:t>
            </a:r>
            <a:endParaRPr lang="en-US" altLang="x-none" noProof="0" dirty="0"/>
          </a:p>
        </p:txBody>
      </p:sp>
      <p:sp>
        <p:nvSpPr>
          <p:cNvPr id="7" name="Textfeld 6"/>
          <p:cNvSpPr txBox="1"/>
          <p:nvPr/>
        </p:nvSpPr>
        <p:spPr>
          <a:xfrm>
            <a:off x="6124058" y="579271"/>
            <a:ext cx="2387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Detection of surface defects and electrical elements</a:t>
            </a:r>
            <a:endParaRPr lang="en-US" sz="1400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5448" y="1102491"/>
            <a:ext cx="2204651" cy="2158349"/>
          </a:xfrm>
          <a:prstGeom prst="rect">
            <a:avLst/>
          </a:prstGeom>
        </p:spPr>
      </p:pic>
      <p:pic>
        <p:nvPicPr>
          <p:cNvPr id="8" name="Inhaltsplatzhalt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985157" y="3603084"/>
            <a:ext cx="2665230" cy="209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5386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Sensor cross-talk for second metal layer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sz="1800" dirty="0" err="1" smtClean="0"/>
              <a:t>Since</a:t>
            </a:r>
            <a:r>
              <a:rPr lang="de-DE" sz="1800" dirty="0" smtClean="0"/>
              <a:t> </a:t>
            </a:r>
            <a:r>
              <a:rPr lang="de-DE" sz="1800" dirty="0" err="1" smtClean="0"/>
              <a:t>we</a:t>
            </a:r>
            <a:r>
              <a:rPr lang="de-DE" sz="1800" dirty="0" smtClean="0"/>
              <a:t> </a:t>
            </a:r>
            <a:r>
              <a:rPr lang="de-DE" sz="1800" dirty="0" err="1" smtClean="0"/>
              <a:t>use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DSDM </a:t>
            </a:r>
            <a:r>
              <a:rPr lang="de-DE" sz="1800" dirty="0" err="1" smtClean="0"/>
              <a:t>sensors</a:t>
            </a:r>
            <a:r>
              <a:rPr lang="de-DE" sz="1800" dirty="0" smtClean="0"/>
              <a:t>, </a:t>
            </a:r>
            <a:r>
              <a:rPr lang="de-DE" sz="1800" dirty="0" err="1" smtClean="0"/>
              <a:t>there</a:t>
            </a:r>
            <a:r>
              <a:rPr lang="de-DE" sz="1800" dirty="0" smtClean="0"/>
              <a:t> </a:t>
            </a:r>
            <a:r>
              <a:rPr lang="de-DE" sz="1800" dirty="0" err="1" smtClean="0"/>
              <a:t>is</a:t>
            </a:r>
            <a:r>
              <a:rPr lang="de-DE" sz="1800" dirty="0" smtClean="0"/>
              <a:t> a </a:t>
            </a:r>
            <a:r>
              <a:rPr lang="de-DE" sz="1800" dirty="0" err="1" smtClean="0"/>
              <a:t>possibility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cros</a:t>
            </a:r>
            <a:r>
              <a:rPr lang="de-DE" sz="1800" dirty="0" smtClean="0"/>
              <a:t>-talk </a:t>
            </a:r>
            <a:r>
              <a:rPr lang="de-DE" sz="1800" dirty="0" err="1" smtClean="0"/>
              <a:t>between</a:t>
            </a:r>
            <a:r>
              <a:rPr lang="de-DE" sz="1800" dirty="0" smtClean="0"/>
              <a:t> </a:t>
            </a:r>
            <a:r>
              <a:rPr lang="de-DE" sz="1800" dirty="0" err="1" smtClean="0"/>
              <a:t>read</a:t>
            </a:r>
            <a:r>
              <a:rPr lang="de-DE" sz="1800" dirty="0" smtClean="0"/>
              <a:t>-out </a:t>
            </a:r>
            <a:r>
              <a:rPr lang="de-DE" sz="1800" dirty="0" err="1" smtClean="0"/>
              <a:t>strips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second</a:t>
            </a:r>
            <a:r>
              <a:rPr lang="de-DE" sz="1800" dirty="0" smtClean="0"/>
              <a:t> </a:t>
            </a:r>
            <a:r>
              <a:rPr lang="de-DE" sz="1800" dirty="0" err="1" smtClean="0"/>
              <a:t>metal</a:t>
            </a:r>
            <a:r>
              <a:rPr lang="de-DE" sz="1800" dirty="0" smtClean="0"/>
              <a:t> </a:t>
            </a:r>
            <a:r>
              <a:rPr lang="de-DE" sz="1800" dirty="0" err="1" smtClean="0"/>
              <a:t>layer</a:t>
            </a:r>
            <a:r>
              <a:rPr lang="de-DE" sz="1800" dirty="0" smtClean="0"/>
              <a:t> </a:t>
            </a:r>
            <a:r>
              <a:rPr lang="de-DE" sz="1800" dirty="0" err="1" smtClean="0"/>
              <a:t>strips</a:t>
            </a:r>
            <a:endParaRPr lang="de-DE" sz="1800" dirty="0" smtClean="0"/>
          </a:p>
          <a:p>
            <a:r>
              <a:rPr lang="de-DE" sz="1800" dirty="0" smtClean="0"/>
              <a:t>Cross-talk </a:t>
            </a:r>
            <a:r>
              <a:rPr lang="de-DE" sz="1800" dirty="0" err="1"/>
              <a:t>through</a:t>
            </a:r>
            <a:r>
              <a:rPr lang="de-DE" sz="1800" dirty="0"/>
              <a:t> </a:t>
            </a:r>
            <a:r>
              <a:rPr lang="de-DE" sz="1800" dirty="0" err="1"/>
              <a:t>second</a:t>
            </a:r>
            <a:r>
              <a:rPr lang="de-DE" sz="1800" dirty="0"/>
              <a:t> </a:t>
            </a:r>
            <a:r>
              <a:rPr lang="de-DE" sz="1800" dirty="0" err="1"/>
              <a:t>metal</a:t>
            </a:r>
            <a:r>
              <a:rPr lang="de-DE" sz="1800" dirty="0"/>
              <a:t> </a:t>
            </a:r>
            <a:r>
              <a:rPr lang="de-DE" sz="1800" dirty="0" err="1"/>
              <a:t>layer</a:t>
            </a:r>
            <a:r>
              <a:rPr lang="de-DE" sz="1800" dirty="0"/>
              <a:t> </a:t>
            </a:r>
            <a:r>
              <a:rPr lang="en-US" sz="1800" dirty="0" smtClean="0"/>
              <a:t>was studied with prototype modules with NXYTER chip        (H. </a:t>
            </a:r>
            <a:r>
              <a:rPr lang="en-US" sz="1800" dirty="0" err="1" smtClean="0"/>
              <a:t>Malygina</a:t>
            </a:r>
            <a:r>
              <a:rPr lang="en-US" sz="1800" dirty="0"/>
              <a:t>, </a:t>
            </a:r>
            <a:r>
              <a:rPr lang="en-US" sz="1800" dirty="0" smtClean="0"/>
              <a:t>M. </a:t>
            </a:r>
            <a:r>
              <a:rPr lang="en-US" sz="1800" dirty="0" err="1" smtClean="0"/>
              <a:t>Teklishyn</a:t>
            </a:r>
            <a:r>
              <a:rPr lang="en-US" sz="1800" dirty="0" smtClean="0"/>
              <a:t> )</a:t>
            </a:r>
          </a:p>
          <a:p>
            <a:r>
              <a:rPr lang="en-US" sz="1800" dirty="0" smtClean="0"/>
              <a:t>CIS sensor shows correlation </a:t>
            </a:r>
            <a:r>
              <a:rPr lang="en-US" sz="1800" dirty="0"/>
              <a:t>between </a:t>
            </a:r>
            <a:r>
              <a:rPr lang="en-US" sz="1800" dirty="0" smtClean="0"/>
              <a:t>neighbors </a:t>
            </a:r>
            <a:r>
              <a:rPr lang="en-US" sz="1800" dirty="0"/>
              <a:t>-</a:t>
            </a:r>
            <a:r>
              <a:rPr lang="en-US" sz="1800" dirty="0" smtClean="0"/>
              <a:t> </a:t>
            </a:r>
            <a:r>
              <a:rPr lang="en-US" sz="1800" dirty="0"/>
              <a:t>charge sharing and cross-talk </a:t>
            </a:r>
            <a:r>
              <a:rPr lang="en-US" sz="1800" dirty="0" smtClean="0"/>
              <a:t>through IS capacitance </a:t>
            </a:r>
          </a:p>
          <a:p>
            <a:r>
              <a:rPr lang="en-US" sz="1800" dirty="0" smtClean="0"/>
              <a:t>HPK: no significant </a:t>
            </a:r>
            <a:r>
              <a:rPr lang="en-US" sz="1800" dirty="0"/>
              <a:t>difference between single-metal and </a:t>
            </a:r>
            <a:r>
              <a:rPr lang="en-US" sz="1800" dirty="0" smtClean="0"/>
              <a:t>double-metal </a:t>
            </a:r>
            <a:r>
              <a:rPr lang="en-US" sz="1800" dirty="0"/>
              <a:t>sensors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8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1" y="3044403"/>
            <a:ext cx="2182929" cy="188007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77" y="1080004"/>
            <a:ext cx="2137434" cy="186977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318425" y="5056563"/>
            <a:ext cx="2930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Channel signal correlation map for CIS (top) and HPK (bottom</a:t>
            </a:r>
            <a:r>
              <a:rPr lang="en-US" sz="1400" smtClean="0"/>
              <a:t>) sensors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2850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59861"/>
            <a:ext cx="7700962" cy="738664"/>
          </a:xfrm>
        </p:spPr>
        <p:txBody>
          <a:bodyPr/>
          <a:lstStyle/>
          <a:p>
            <a:r>
              <a:rPr lang="en-US" dirty="0" smtClean="0"/>
              <a:t>Radiation hardness studies with protons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The STS sensors were subjected to the NI irradiation doses of up to 2x lifetime</a:t>
            </a:r>
          </a:p>
          <a:p>
            <a:r>
              <a:rPr lang="en-US" sz="1800" dirty="0" smtClean="0"/>
              <a:t>Irradiation was done with </a:t>
            </a:r>
            <a:r>
              <a:rPr lang="tr-TR" sz="1800" dirty="0"/>
              <a:t>E</a:t>
            </a:r>
            <a:r>
              <a:rPr lang="tr-TR" sz="1800" baseline="-25000" dirty="0"/>
              <a:t>kin</a:t>
            </a:r>
            <a:r>
              <a:rPr lang="tr-TR" sz="1800" dirty="0"/>
              <a:t> = 22.9 </a:t>
            </a:r>
            <a:r>
              <a:rPr lang="tr-TR" sz="1800" dirty="0" err="1"/>
              <a:t>MeV</a:t>
            </a:r>
            <a:r>
              <a:rPr lang="tr-TR" sz="1800" dirty="0"/>
              <a:t> </a:t>
            </a:r>
            <a:r>
              <a:rPr lang="tr-TR" sz="1800" dirty="0" err="1" smtClean="0"/>
              <a:t>protons</a:t>
            </a:r>
            <a:r>
              <a:rPr lang="tr-TR" sz="1800" dirty="0" smtClean="0"/>
              <a:t> at KIT </a:t>
            </a:r>
            <a:r>
              <a:rPr lang="tr-TR" sz="1800" dirty="0" err="1" smtClean="0"/>
              <a:t>cyclotron</a:t>
            </a:r>
            <a:endParaRPr lang="en-US" sz="1800" dirty="0" smtClean="0"/>
          </a:p>
          <a:p>
            <a:r>
              <a:rPr lang="en-US" sz="1800" dirty="0" smtClean="0"/>
              <a:t>Aim was to control the CCE, S/N ratio, IV and CV measurements</a:t>
            </a:r>
          </a:p>
          <a:p>
            <a:endParaRPr lang="en-US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148D-6D36-B345-A5CD-900FFCE8921E}" type="slidenum">
              <a:rPr lang="en-US" altLang="x-none" noProof="0" smtClean="0"/>
              <a:pPr/>
              <a:t>9</a:t>
            </a:fld>
            <a:r>
              <a:rPr lang="en-US" altLang="x-none" noProof="0" smtClean="0"/>
              <a:t> | </a:t>
            </a:r>
            <a:r>
              <a:rPr lang="de-DE" altLang="x-none" smtClean="0"/>
              <a:t>E. Lavrik. </a:t>
            </a:r>
            <a:r>
              <a:rPr lang="de-DE" smtClean="0"/>
              <a:t>The Silicon Tracking System of the CBM Experiment at FAIR</a:t>
            </a:r>
            <a:r>
              <a:rPr lang="de-DE" altLang="x-none" smtClean="0"/>
              <a:t>	02.03.2018</a:t>
            </a:r>
            <a:endParaRPr lang="en-US" altLang="x-none" noProof="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3960031"/>
            <a:ext cx="4911794" cy="234761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614159" y="4645649"/>
            <a:ext cx="35298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SIS100 </a:t>
            </a:r>
            <a:r>
              <a:rPr lang="en-US" sz="1400" dirty="0" smtClean="0"/>
              <a:t>lifetime</a:t>
            </a:r>
            <a:r>
              <a:rPr lang="ru-RU" sz="1400" dirty="0" smtClean="0"/>
              <a:t> </a:t>
            </a:r>
            <a:r>
              <a:rPr lang="de-DE" sz="1400" dirty="0"/>
              <a:t>-</a:t>
            </a:r>
            <a:r>
              <a:rPr lang="de-DE" sz="1400" dirty="0" smtClean="0"/>
              <a:t> </a:t>
            </a:r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de-DE" sz="1400" dirty="0" err="1" smtClean="0"/>
              <a:t>big</a:t>
            </a:r>
            <a:r>
              <a:rPr lang="de-DE" sz="1400" dirty="0" smtClean="0"/>
              <a:t> </a:t>
            </a:r>
            <a:r>
              <a:rPr lang="de-DE" sz="1400" dirty="0" err="1" smtClean="0"/>
              <a:t>decrease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CCE</a:t>
            </a:r>
            <a:endParaRPr lang="ru-RU" sz="1400" dirty="0" smtClean="0"/>
          </a:p>
          <a:p>
            <a:r>
              <a:rPr lang="de-DE" sz="1400" dirty="0" smtClean="0"/>
              <a:t>SIS300 </a:t>
            </a:r>
            <a:r>
              <a:rPr lang="de-DE" sz="1400" dirty="0" err="1" smtClean="0"/>
              <a:t>lifetime</a:t>
            </a:r>
            <a:r>
              <a:rPr lang="de-DE" sz="1400" dirty="0" smtClean="0"/>
              <a:t> </a:t>
            </a:r>
            <a:r>
              <a:rPr lang="de-DE" sz="1400" dirty="0"/>
              <a:t>-</a:t>
            </a:r>
            <a:r>
              <a:rPr lang="de-DE" sz="1400" dirty="0" smtClean="0"/>
              <a:t> </a:t>
            </a:r>
            <a:r>
              <a:rPr lang="de-DE" sz="1400" dirty="0"/>
              <a:t>85-95 % </a:t>
            </a:r>
            <a:r>
              <a:rPr lang="de-DE" sz="1400" dirty="0" smtClean="0"/>
              <a:t>CCE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 smtClean="0"/>
              <a:t>2x SIS300 </a:t>
            </a:r>
            <a:r>
              <a:rPr lang="de-DE" sz="1400" dirty="0"/>
              <a:t>-</a:t>
            </a:r>
            <a:r>
              <a:rPr lang="de-DE" sz="1400" dirty="0" smtClean="0"/>
              <a:t> </a:t>
            </a:r>
            <a:r>
              <a:rPr lang="de-DE" sz="1400" dirty="0" err="1"/>
              <a:t>drops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75-90 </a:t>
            </a:r>
            <a:r>
              <a:rPr lang="de-DE" sz="1400" dirty="0" smtClean="0"/>
              <a:t>%</a:t>
            </a:r>
            <a:endParaRPr lang="de-DE" sz="1400" dirty="0">
              <a:effectLst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646" y="750218"/>
            <a:ext cx="3078966" cy="220653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759933" y="2956753"/>
            <a:ext cx="3052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S/N ratio of the sensors vs </a:t>
            </a:r>
            <a:r>
              <a:rPr lang="en-US" sz="1400" dirty="0" err="1" smtClean="0"/>
              <a:t>fluence</a:t>
            </a:r>
            <a:endParaRPr lang="de-DE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98312685"/>
      </p:ext>
    </p:extLst>
  </p:cSld>
  <p:clrMapOvr>
    <a:masterClrMapping/>
  </p:clrMapOvr>
</p:sld>
</file>

<file path=ppt/theme/theme1.xml><?xml version="1.0" encoding="utf-8"?>
<a:theme xmlns:a="http://schemas.openxmlformats.org/drawingml/2006/main" name="UT_TITEL">
  <a:themeElements>
    <a:clrScheme name="UT_TITEL 1">
      <a:dk1>
        <a:srgbClr val="333333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UT_pptmaster_mathnat</Template>
  <TotalTime>0</TotalTime>
  <Words>2053</Words>
  <Application>Microsoft Macintosh PowerPoint</Application>
  <PresentationFormat>Bildschirmpräsentation (4:3)</PresentationFormat>
  <Paragraphs>230</Paragraphs>
  <Slides>26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Calibri</vt:lpstr>
      <vt:lpstr>Ubuntu</vt:lpstr>
      <vt:lpstr>Wingdings</vt:lpstr>
      <vt:lpstr>Arial</vt:lpstr>
      <vt:lpstr>UT_TITEL</vt:lpstr>
      <vt:lpstr>The Silicon Tracking System of the CBM Experiment at FAIR </vt:lpstr>
      <vt:lpstr>Outline of the presentation </vt:lpstr>
      <vt:lpstr>Future Facility for Antiproton and Ion Research (FAIR) </vt:lpstr>
      <vt:lpstr>Compressed Baryonic Matter (CBM) experiment </vt:lpstr>
      <vt:lpstr>Silicon Tracking System (STS) Detector </vt:lpstr>
      <vt:lpstr>Silicon microstrip sensors </vt:lpstr>
      <vt:lpstr>Quality assurance of the sensors </vt:lpstr>
      <vt:lpstr>Sensor cross-talk for second metal layer </vt:lpstr>
      <vt:lpstr>Radiation hardness studies with protons </vt:lpstr>
      <vt:lpstr>Radiation hardness studies with neutrons </vt:lpstr>
      <vt:lpstr>Detector modules </vt:lpstr>
      <vt:lpstr>Detector modules (continued) </vt:lpstr>
      <vt:lpstr>Detector read-out chain </vt:lpstr>
      <vt:lpstr>Sensor Ladders </vt:lpstr>
      <vt:lpstr>Sensor Ladder Inspection </vt:lpstr>
      <vt:lpstr>System Integration &amp; Cooling </vt:lpstr>
      <vt:lpstr>Track-Based Detector Alignment </vt:lpstr>
      <vt:lpstr>mSTS in the mCBM@SIS18 campaign </vt:lpstr>
      <vt:lpstr>Beamtime at COSY </vt:lpstr>
      <vt:lpstr>Key project institutes </vt:lpstr>
      <vt:lpstr>Conclusions and outlook</vt:lpstr>
      <vt:lpstr>PowerPoint-Präsentation</vt:lpstr>
      <vt:lpstr>Backup  </vt:lpstr>
      <vt:lpstr>Introduction </vt:lpstr>
      <vt:lpstr>Using Hydrodynamical event generator in CBM </vt:lpstr>
      <vt:lpstr>dE/dx Particle identification in STS </vt:lpstr>
    </vt:vector>
  </TitlesOfParts>
  <Manager/>
  <Company/>
  <LinksUpToDate>false</LinksUpToDate>
  <SharedDoc>false</SharedDoc>
  <HyperlinkBase/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quality assurance procedures and methods for the  CBM Silicon Tracking System</dc:title>
  <dc:subject/>
  <dc:creator>Microsoft Office-Anwender</dc:creator>
  <cp:keywords/>
  <dc:description/>
  <cp:lastModifiedBy>Microsoft Office-Anwender</cp:lastModifiedBy>
  <cp:revision>228</cp:revision>
  <dcterms:created xsi:type="dcterms:W3CDTF">2017-10-30T13:32:46Z</dcterms:created>
  <dcterms:modified xsi:type="dcterms:W3CDTF">2018-03-02T08:56:06Z</dcterms:modified>
  <cp:category/>
</cp:coreProperties>
</file>